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94" r:id="rId2"/>
    <p:sldId id="293" r:id="rId3"/>
    <p:sldId id="299" r:id="rId4"/>
    <p:sldId id="296" r:id="rId5"/>
    <p:sldId id="303" r:id="rId6"/>
    <p:sldId id="924" r:id="rId7"/>
    <p:sldId id="297" r:id="rId8"/>
    <p:sldId id="925" r:id="rId9"/>
    <p:sldId id="922" r:id="rId10"/>
    <p:sldId id="923" r:id="rId11"/>
    <p:sldId id="926" r:id="rId12"/>
    <p:sldId id="927" r:id="rId13"/>
    <p:sldId id="30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C6CC5"/>
    <a:srgbClr val="4545C5"/>
    <a:srgbClr val="1B3656"/>
    <a:srgbClr val="061E37"/>
    <a:srgbClr val="0B233D"/>
    <a:srgbClr val="648DBA"/>
    <a:srgbClr val="BABABA"/>
    <a:srgbClr val="144B59"/>
    <a:srgbClr val="0E3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autoAdjust="0"/>
    <p:restoredTop sz="95061" autoAdjust="0"/>
  </p:normalViewPr>
  <p:slideViewPr>
    <p:cSldViewPr snapToGrid="0" snapToObjects="1">
      <p:cViewPr>
        <p:scale>
          <a:sx n="100" d="100"/>
          <a:sy n="100" d="100"/>
        </p:scale>
        <p:origin x="149" y="134"/>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C7AA7-5FD2-41F7-A3D5-A121ACDCD00A}" type="doc">
      <dgm:prSet loTypeId="urn:microsoft.com/office/officeart/2005/8/layout/process1" loCatId="process" qsTypeId="urn:microsoft.com/office/officeart/2005/8/quickstyle/simple1#4" qsCatId="simple" csTypeId="urn:microsoft.com/office/officeart/2005/8/colors/accent1_2#4" csCatId="accent1" phldr="1"/>
      <dgm:spPr/>
    </dgm:pt>
    <dgm:pt modelId="{CB709AC0-7B9C-4D78-A2C9-0FA676B3F8A8}">
      <dgm:prSet phldrT="[文本]"/>
      <dgm:spPr>
        <a:solidFill>
          <a:schemeClr val="bg2"/>
        </a:solidFill>
      </dgm:spPr>
      <dgm:t>
        <a:bodyPr/>
        <a:lstStyle/>
        <a:p>
          <a:r>
            <a:rPr lang="zh-CN" altLang="en-US" b="1" dirty="0">
              <a:solidFill>
                <a:srgbClr val="000090"/>
              </a:solidFill>
              <a:ea typeface="楷体" pitchFamily="49" charset="-122"/>
            </a:rPr>
            <a:t>目标姿态变化</a:t>
          </a:r>
          <a:endParaRPr lang="zh-CN" altLang="en-US" dirty="0"/>
        </a:p>
      </dgm:t>
    </dgm:pt>
    <dgm:pt modelId="{01452AE1-986E-4B33-8EB0-60990A7B8AFD}" type="parTrans" cxnId="{CD2F51B6-9D19-4DE9-A5D4-F57D038E90B6}">
      <dgm:prSet/>
      <dgm:spPr/>
      <dgm:t>
        <a:bodyPr/>
        <a:lstStyle/>
        <a:p>
          <a:endParaRPr lang="zh-CN" altLang="en-US"/>
        </a:p>
      </dgm:t>
    </dgm:pt>
    <dgm:pt modelId="{CAEC6D71-7B67-4B5D-84AB-799C018DB499}" type="sibTrans" cxnId="{CD2F51B6-9D19-4DE9-A5D4-F57D038E90B6}">
      <dgm:prSet/>
      <dgm:spPr/>
      <dgm:t>
        <a:bodyPr/>
        <a:lstStyle/>
        <a:p>
          <a:endParaRPr lang="zh-CN" altLang="en-US"/>
        </a:p>
      </dgm:t>
    </dgm:pt>
    <dgm:pt modelId="{9B113605-583A-4C5C-9C2C-D0BC63ACE2F5}">
      <dgm:prSet phldrT="[文本]"/>
      <dgm:spPr>
        <a:solidFill>
          <a:schemeClr val="bg2"/>
        </a:solidFill>
      </dgm:spPr>
      <dgm:t>
        <a:bodyPr/>
        <a:lstStyle/>
        <a:p>
          <a:r>
            <a:rPr lang="zh-CN" altLang="en-US" b="1" dirty="0">
              <a:solidFill>
                <a:srgbClr val="000090"/>
              </a:solidFill>
              <a:ea typeface="楷体" pitchFamily="49" charset="-122"/>
            </a:rPr>
            <a:t>观测散射截面变化 </a:t>
          </a:r>
          <a:endParaRPr lang="zh-CN" altLang="en-US" dirty="0"/>
        </a:p>
      </dgm:t>
    </dgm:pt>
    <dgm:pt modelId="{4F4747E9-8556-456E-8ABD-526BC44B4D09}" type="parTrans" cxnId="{DBDAA333-1443-46C4-BAF3-1AD7F23FAA53}">
      <dgm:prSet/>
      <dgm:spPr/>
      <dgm:t>
        <a:bodyPr/>
        <a:lstStyle/>
        <a:p>
          <a:endParaRPr lang="zh-CN" altLang="en-US"/>
        </a:p>
      </dgm:t>
    </dgm:pt>
    <dgm:pt modelId="{30314A2E-6219-487B-9011-865F44AAB6ED}" type="sibTrans" cxnId="{DBDAA333-1443-46C4-BAF3-1AD7F23FAA53}">
      <dgm:prSet/>
      <dgm:spPr/>
      <dgm:t>
        <a:bodyPr/>
        <a:lstStyle/>
        <a:p>
          <a:endParaRPr lang="zh-CN" altLang="en-US"/>
        </a:p>
      </dgm:t>
    </dgm:pt>
    <dgm:pt modelId="{EB2DE513-C696-4739-9341-94CC5A0B55D8}">
      <dgm:prSet phldrT="[文本]"/>
      <dgm:spPr>
        <a:solidFill>
          <a:schemeClr val="bg2"/>
        </a:solidFill>
      </dgm:spPr>
      <dgm:t>
        <a:bodyPr/>
        <a:lstStyle/>
        <a:p>
          <a:r>
            <a:rPr lang="zh-CN" altLang="en-US" b="1" dirty="0">
              <a:solidFill>
                <a:srgbClr val="000090"/>
              </a:solidFill>
              <a:ea typeface="楷体" pitchFamily="49" charset="-122"/>
            </a:rPr>
            <a:t>散射特征变化</a:t>
          </a:r>
          <a:endParaRPr lang="zh-CN" altLang="en-US" dirty="0"/>
        </a:p>
      </dgm:t>
    </dgm:pt>
    <dgm:pt modelId="{A254D7E8-BB23-453F-9CC9-811C6F5FAACB}" type="parTrans" cxnId="{AD59285B-FD55-46A1-87F0-3FCCBCB68AB9}">
      <dgm:prSet/>
      <dgm:spPr/>
      <dgm:t>
        <a:bodyPr/>
        <a:lstStyle/>
        <a:p>
          <a:endParaRPr lang="zh-CN" altLang="en-US"/>
        </a:p>
      </dgm:t>
    </dgm:pt>
    <dgm:pt modelId="{A4B584E1-7DF2-4430-91C0-AAAB668D090C}" type="sibTrans" cxnId="{AD59285B-FD55-46A1-87F0-3FCCBCB68AB9}">
      <dgm:prSet/>
      <dgm:spPr/>
      <dgm:t>
        <a:bodyPr/>
        <a:lstStyle/>
        <a:p>
          <a:endParaRPr lang="zh-CN" altLang="en-US"/>
        </a:p>
      </dgm:t>
    </dgm:pt>
    <dgm:pt modelId="{74A1E328-16C4-46E8-838F-CEB0FFABED3F}" type="pres">
      <dgm:prSet presAssocID="{D45C7AA7-5FD2-41F7-A3D5-A121ACDCD00A}" presName="Name0" presStyleCnt="0">
        <dgm:presLayoutVars>
          <dgm:dir/>
          <dgm:resizeHandles val="exact"/>
        </dgm:presLayoutVars>
      </dgm:prSet>
      <dgm:spPr/>
    </dgm:pt>
    <dgm:pt modelId="{37AC90E6-1BDC-4A04-9264-EF8908D26B5F}" type="pres">
      <dgm:prSet presAssocID="{CB709AC0-7B9C-4D78-A2C9-0FA676B3F8A8}" presName="node" presStyleLbl="node1" presStyleIdx="0" presStyleCnt="3">
        <dgm:presLayoutVars>
          <dgm:bulletEnabled val="1"/>
        </dgm:presLayoutVars>
      </dgm:prSet>
      <dgm:spPr/>
    </dgm:pt>
    <dgm:pt modelId="{8473F472-A6DA-499E-A9E3-6181C25AA393}" type="pres">
      <dgm:prSet presAssocID="{CAEC6D71-7B67-4B5D-84AB-799C018DB499}" presName="sibTrans" presStyleLbl="sibTrans2D1" presStyleIdx="0" presStyleCnt="2"/>
      <dgm:spPr/>
    </dgm:pt>
    <dgm:pt modelId="{FC533F3E-21C4-4586-877B-1049A244C79F}" type="pres">
      <dgm:prSet presAssocID="{CAEC6D71-7B67-4B5D-84AB-799C018DB499}" presName="connectorText" presStyleLbl="sibTrans2D1" presStyleIdx="0" presStyleCnt="2"/>
      <dgm:spPr/>
    </dgm:pt>
    <dgm:pt modelId="{0763760D-A53B-47DB-ABA0-2E83E245FB6D}" type="pres">
      <dgm:prSet presAssocID="{9B113605-583A-4C5C-9C2C-D0BC63ACE2F5}" presName="node" presStyleLbl="node1" presStyleIdx="1" presStyleCnt="3">
        <dgm:presLayoutVars>
          <dgm:bulletEnabled val="1"/>
        </dgm:presLayoutVars>
      </dgm:prSet>
      <dgm:spPr/>
    </dgm:pt>
    <dgm:pt modelId="{289C9159-A2BE-48F7-B603-3FB7BA6BC1B0}" type="pres">
      <dgm:prSet presAssocID="{30314A2E-6219-487B-9011-865F44AAB6ED}" presName="sibTrans" presStyleLbl="sibTrans2D1" presStyleIdx="1" presStyleCnt="2"/>
      <dgm:spPr/>
    </dgm:pt>
    <dgm:pt modelId="{D2A4AD9F-10AC-4A5C-A11F-052B814E5BE0}" type="pres">
      <dgm:prSet presAssocID="{30314A2E-6219-487B-9011-865F44AAB6ED}" presName="connectorText" presStyleLbl="sibTrans2D1" presStyleIdx="1" presStyleCnt="2"/>
      <dgm:spPr/>
    </dgm:pt>
    <dgm:pt modelId="{4E44A7E9-E87B-41CE-A12B-521BA66A893F}" type="pres">
      <dgm:prSet presAssocID="{EB2DE513-C696-4739-9341-94CC5A0B55D8}" presName="node" presStyleLbl="node1" presStyleIdx="2" presStyleCnt="3">
        <dgm:presLayoutVars>
          <dgm:bulletEnabled val="1"/>
        </dgm:presLayoutVars>
      </dgm:prSet>
      <dgm:spPr/>
    </dgm:pt>
  </dgm:ptLst>
  <dgm:cxnLst>
    <dgm:cxn modelId="{2262E320-B7EB-4A7E-AEA1-8B5C01A22A27}" type="presOf" srcId="{CAEC6D71-7B67-4B5D-84AB-799C018DB499}" destId="{FC533F3E-21C4-4586-877B-1049A244C79F}" srcOrd="1" destOrd="0" presId="urn:microsoft.com/office/officeart/2005/8/layout/process1"/>
    <dgm:cxn modelId="{DBDAA333-1443-46C4-BAF3-1AD7F23FAA53}" srcId="{D45C7AA7-5FD2-41F7-A3D5-A121ACDCD00A}" destId="{9B113605-583A-4C5C-9C2C-D0BC63ACE2F5}" srcOrd="1" destOrd="0" parTransId="{4F4747E9-8556-456E-8ABD-526BC44B4D09}" sibTransId="{30314A2E-6219-487B-9011-865F44AAB6ED}"/>
    <dgm:cxn modelId="{AD59285B-FD55-46A1-87F0-3FCCBCB68AB9}" srcId="{D45C7AA7-5FD2-41F7-A3D5-A121ACDCD00A}" destId="{EB2DE513-C696-4739-9341-94CC5A0B55D8}" srcOrd="2" destOrd="0" parTransId="{A254D7E8-BB23-453F-9CC9-811C6F5FAACB}" sibTransId="{A4B584E1-7DF2-4430-91C0-AAAB668D090C}"/>
    <dgm:cxn modelId="{9FAC8F5C-14D8-4051-B815-9B153E3BCD1F}" type="presOf" srcId="{CB709AC0-7B9C-4D78-A2C9-0FA676B3F8A8}" destId="{37AC90E6-1BDC-4A04-9264-EF8908D26B5F}" srcOrd="0" destOrd="0" presId="urn:microsoft.com/office/officeart/2005/8/layout/process1"/>
    <dgm:cxn modelId="{392E1063-AE3A-4480-861A-80F996F0B8F3}" type="presOf" srcId="{30314A2E-6219-487B-9011-865F44AAB6ED}" destId="{D2A4AD9F-10AC-4A5C-A11F-052B814E5BE0}" srcOrd="1" destOrd="0" presId="urn:microsoft.com/office/officeart/2005/8/layout/process1"/>
    <dgm:cxn modelId="{F9D2D447-AF08-4E1E-B2A4-37063AA9D639}" type="presOf" srcId="{EB2DE513-C696-4739-9341-94CC5A0B55D8}" destId="{4E44A7E9-E87B-41CE-A12B-521BA66A893F}" srcOrd="0" destOrd="0" presId="urn:microsoft.com/office/officeart/2005/8/layout/process1"/>
    <dgm:cxn modelId="{66B61A7B-1ACE-4395-B75C-4AB08FCA77A9}" type="presOf" srcId="{D45C7AA7-5FD2-41F7-A3D5-A121ACDCD00A}" destId="{74A1E328-16C4-46E8-838F-CEB0FFABED3F}" srcOrd="0" destOrd="0" presId="urn:microsoft.com/office/officeart/2005/8/layout/process1"/>
    <dgm:cxn modelId="{CD2F51B6-9D19-4DE9-A5D4-F57D038E90B6}" srcId="{D45C7AA7-5FD2-41F7-A3D5-A121ACDCD00A}" destId="{CB709AC0-7B9C-4D78-A2C9-0FA676B3F8A8}" srcOrd="0" destOrd="0" parTransId="{01452AE1-986E-4B33-8EB0-60990A7B8AFD}" sibTransId="{CAEC6D71-7B67-4B5D-84AB-799C018DB499}"/>
    <dgm:cxn modelId="{03A7ABDD-76E2-47A9-9454-324CB9353974}" type="presOf" srcId="{9B113605-583A-4C5C-9C2C-D0BC63ACE2F5}" destId="{0763760D-A53B-47DB-ABA0-2E83E245FB6D}" srcOrd="0" destOrd="0" presId="urn:microsoft.com/office/officeart/2005/8/layout/process1"/>
    <dgm:cxn modelId="{F875D6DF-7B7F-4FDF-B0FD-781357673ACC}" type="presOf" srcId="{30314A2E-6219-487B-9011-865F44AAB6ED}" destId="{289C9159-A2BE-48F7-B603-3FB7BA6BC1B0}" srcOrd="0" destOrd="0" presId="urn:microsoft.com/office/officeart/2005/8/layout/process1"/>
    <dgm:cxn modelId="{5D3A9DE8-469A-45F3-BB21-CFA544AEA601}" type="presOf" srcId="{CAEC6D71-7B67-4B5D-84AB-799C018DB499}" destId="{8473F472-A6DA-499E-A9E3-6181C25AA393}" srcOrd="0" destOrd="0" presId="urn:microsoft.com/office/officeart/2005/8/layout/process1"/>
    <dgm:cxn modelId="{31295FB8-5C49-42F1-ADA0-81DCF150BA66}" type="presParOf" srcId="{74A1E328-16C4-46E8-838F-CEB0FFABED3F}" destId="{37AC90E6-1BDC-4A04-9264-EF8908D26B5F}" srcOrd="0" destOrd="0" presId="urn:microsoft.com/office/officeart/2005/8/layout/process1"/>
    <dgm:cxn modelId="{13AF508A-1DE8-4AA0-B05A-AC7FCF894BBE}" type="presParOf" srcId="{74A1E328-16C4-46E8-838F-CEB0FFABED3F}" destId="{8473F472-A6DA-499E-A9E3-6181C25AA393}" srcOrd="1" destOrd="0" presId="urn:microsoft.com/office/officeart/2005/8/layout/process1"/>
    <dgm:cxn modelId="{6F5F066F-990F-4860-9FA7-7DC0554A6FAF}" type="presParOf" srcId="{8473F472-A6DA-499E-A9E3-6181C25AA393}" destId="{FC533F3E-21C4-4586-877B-1049A244C79F}" srcOrd="0" destOrd="0" presId="urn:microsoft.com/office/officeart/2005/8/layout/process1"/>
    <dgm:cxn modelId="{2A060BD8-08FF-4596-8443-4716A0F809A1}" type="presParOf" srcId="{74A1E328-16C4-46E8-838F-CEB0FFABED3F}" destId="{0763760D-A53B-47DB-ABA0-2E83E245FB6D}" srcOrd="2" destOrd="0" presId="urn:microsoft.com/office/officeart/2005/8/layout/process1"/>
    <dgm:cxn modelId="{458046B8-502B-4FA7-9B6C-E2997F3E190E}" type="presParOf" srcId="{74A1E328-16C4-46E8-838F-CEB0FFABED3F}" destId="{289C9159-A2BE-48F7-B603-3FB7BA6BC1B0}" srcOrd="3" destOrd="0" presId="urn:microsoft.com/office/officeart/2005/8/layout/process1"/>
    <dgm:cxn modelId="{1A86E463-533E-4835-8DF5-B340E5000D38}" type="presParOf" srcId="{289C9159-A2BE-48F7-B603-3FB7BA6BC1B0}" destId="{D2A4AD9F-10AC-4A5C-A11F-052B814E5BE0}" srcOrd="0" destOrd="0" presId="urn:microsoft.com/office/officeart/2005/8/layout/process1"/>
    <dgm:cxn modelId="{52B94CDD-F7FC-4A84-A6D4-4A6FDA56EB54}" type="presParOf" srcId="{74A1E328-16C4-46E8-838F-CEB0FFABED3F}" destId="{4E44A7E9-E87B-41CE-A12B-521BA66A893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C90E6-1BDC-4A04-9264-EF8908D26B5F}">
      <dsp:nvSpPr>
        <dsp:cNvPr id="0" name=""/>
        <dsp:cNvSpPr/>
      </dsp:nvSpPr>
      <dsp:spPr>
        <a:xfrm>
          <a:off x="5602" y="290019"/>
          <a:ext cx="1674497" cy="1004698"/>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solidFill>
                <a:srgbClr val="000090"/>
              </a:solidFill>
              <a:ea typeface="楷体" pitchFamily="49" charset="-122"/>
            </a:rPr>
            <a:t>目标姿态变化</a:t>
          </a:r>
          <a:endParaRPr lang="zh-CN" altLang="en-US" sz="2500" kern="1200" dirty="0"/>
        </a:p>
      </dsp:txBody>
      <dsp:txXfrm>
        <a:off x="35029" y="319446"/>
        <a:ext cx="1615643" cy="945844"/>
      </dsp:txXfrm>
    </dsp:sp>
    <dsp:sp modelId="{8473F472-A6DA-499E-A9E3-6181C25AA393}">
      <dsp:nvSpPr>
        <dsp:cNvPr id="0" name=""/>
        <dsp:cNvSpPr/>
      </dsp:nvSpPr>
      <dsp:spPr>
        <a:xfrm>
          <a:off x="1847549" y="584731"/>
          <a:ext cx="354993" cy="415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1847549" y="667786"/>
        <a:ext cx="248495" cy="249165"/>
      </dsp:txXfrm>
    </dsp:sp>
    <dsp:sp modelId="{0763760D-A53B-47DB-ABA0-2E83E245FB6D}">
      <dsp:nvSpPr>
        <dsp:cNvPr id="0" name=""/>
        <dsp:cNvSpPr/>
      </dsp:nvSpPr>
      <dsp:spPr>
        <a:xfrm>
          <a:off x="2349899" y="290019"/>
          <a:ext cx="1674497" cy="1004698"/>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solidFill>
                <a:srgbClr val="000090"/>
              </a:solidFill>
              <a:ea typeface="楷体" pitchFamily="49" charset="-122"/>
            </a:rPr>
            <a:t>观测散射截面变化 </a:t>
          </a:r>
          <a:endParaRPr lang="zh-CN" altLang="en-US" sz="2500" kern="1200" dirty="0"/>
        </a:p>
      </dsp:txBody>
      <dsp:txXfrm>
        <a:off x="2379326" y="319446"/>
        <a:ext cx="1615643" cy="945844"/>
      </dsp:txXfrm>
    </dsp:sp>
    <dsp:sp modelId="{289C9159-A2BE-48F7-B603-3FB7BA6BC1B0}">
      <dsp:nvSpPr>
        <dsp:cNvPr id="0" name=""/>
        <dsp:cNvSpPr/>
      </dsp:nvSpPr>
      <dsp:spPr>
        <a:xfrm>
          <a:off x="4191846" y="584731"/>
          <a:ext cx="354993" cy="4152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4191846" y="667786"/>
        <a:ext cx="248495" cy="249165"/>
      </dsp:txXfrm>
    </dsp:sp>
    <dsp:sp modelId="{4E44A7E9-E87B-41CE-A12B-521BA66A893F}">
      <dsp:nvSpPr>
        <dsp:cNvPr id="0" name=""/>
        <dsp:cNvSpPr/>
      </dsp:nvSpPr>
      <dsp:spPr>
        <a:xfrm>
          <a:off x="4694195" y="290019"/>
          <a:ext cx="1674497" cy="1004698"/>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solidFill>
                <a:srgbClr val="000090"/>
              </a:solidFill>
              <a:ea typeface="楷体" pitchFamily="49" charset="-122"/>
            </a:rPr>
            <a:t>散射特征变化</a:t>
          </a:r>
          <a:endParaRPr lang="zh-CN" altLang="en-US" sz="2500" kern="1200" dirty="0"/>
        </a:p>
      </dsp:txBody>
      <dsp:txXfrm>
        <a:off x="4723622" y="319446"/>
        <a:ext cx="1615643" cy="945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DD1A4-63E9-4C41-BD0C-A6576214358F}" type="datetimeFigureOut">
              <a:rPr kumimoji="1" lang="zh-CN" altLang="en-US" smtClean="0"/>
              <a:t>2023/8/16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8/16/2023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1D8F20-F945-584B-B149-8CCFBEFE168A}" type="slidenum">
              <a:rPr kumimoji="1" lang="zh-CN" altLang="en-US" sz="1200" b="0" i="0" u="none" strike="noStrike" kern="1200" cap="none" spc="0" normalizeH="0" baseline="0" noProof="0" smtClean="0">
                <a:ln>
                  <a:noFill/>
                </a:ln>
                <a:solidFill>
                  <a:prstClr val="white"/>
                </a:solidFill>
                <a:effectLst/>
                <a:uLnTx/>
                <a:uFillTx/>
                <a:latin typeface="Calibri"/>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人造天体动力学与空间态势感知</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11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b="1" dirty="0">
                  <a:solidFill>
                    <a:srgbClr val="0000FF"/>
                  </a:solidFill>
                  <a:latin typeface="微软雅黑" panose="020B0503020204020204" pitchFamily="34" charset="-122"/>
                  <a:ea typeface="微软雅黑" panose="020B0503020204020204" pitchFamily="34" charset="-122"/>
                </a:rPr>
                <a:t>16 </a:t>
              </a:r>
              <a:r>
                <a:rPr kumimoji="0" lang="zh-CN" altLang="en-US" sz="4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空间态势感知概念与特性测量</a:t>
              </a: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等线" panose="02010600030101010101" pitchFamily="2" charset="-122"/>
                <a:cs typeface="+mn-cs"/>
              </a:endParaRPr>
            </a:p>
          </p:txBody>
        </p:sp>
      </p:grpSp>
      <p:sp>
        <p:nvSpPr>
          <p:cNvPr id="15" name="矩形 14">
            <a:extLst>
              <a:ext uri="{FF2B5EF4-FFF2-40B4-BE49-F238E27FC236}">
                <a16:creationId xmlns:a16="http://schemas.microsoft.com/office/drawing/2014/main" id="{8EAD2D75-5326-AC9A-4C5C-24E06AD0FFB4}"/>
              </a:ext>
            </a:extLst>
          </p:cNvPr>
          <p:cNvSpPr/>
          <p:nvPr/>
        </p:nvSpPr>
        <p:spPr>
          <a:xfrm>
            <a:off x="8085659" y="5483605"/>
            <a:ext cx="3432334"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华文行楷" panose="02010800040101010101" pitchFamily="2" charset="-122"/>
                <a:ea typeface="华文行楷" panose="02010800040101010101" pitchFamily="2" charset="-122"/>
                <a:cs typeface="+mn-cs"/>
                <a:sym typeface="+mn-ea"/>
              </a:rPr>
              <a:t>林厚源 </a:t>
            </a:r>
            <a:r>
              <a:rPr kumimoji="0" lang="en-US" altLang="zh-CN" sz="2400" b="1" i="0" u="none" strike="noStrike" kern="1200" cap="none" spc="0" normalizeH="0" baseline="0" noProof="0" dirty="0">
                <a:ln>
                  <a:noFill/>
                </a:ln>
                <a:solidFill>
                  <a:prstClr val="black"/>
                </a:solidFill>
                <a:effectLst/>
                <a:uLnTx/>
                <a:uFillTx/>
                <a:latin typeface="华文行楷" panose="02010800040101010101" pitchFamily="2" charset="-122"/>
                <a:ea typeface="华文行楷" panose="02010800040101010101" pitchFamily="2" charset="-122"/>
                <a:cs typeface="+mn-cs"/>
                <a:sym typeface="+mn-ea"/>
              </a:rPr>
              <a:t>in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华文行楷" panose="02010800040101010101" pitchFamily="2" charset="-122"/>
                <a:cs typeface="Times New Roman" panose="02020603050405020304" pitchFamily="18" charset="0"/>
                <a:sym typeface="+mn-ea"/>
              </a:rPr>
              <a:t>2023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a:t>
            </a:r>
            <a:r>
              <a:rPr kumimoji="0" lang="en-GB"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ustc.edu.cn</a:t>
            </a: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6" name="矩形 15">
            <a:extLst>
              <a:ext uri="{FF2B5EF4-FFF2-40B4-BE49-F238E27FC236}">
                <a16:creationId xmlns:a16="http://schemas.microsoft.com/office/drawing/2014/main" id="{3BC082F6-728E-3093-4853-31733B6BCE3F}"/>
              </a:ext>
            </a:extLst>
          </p:cNvPr>
          <p:cNvSpPr/>
          <p:nvPr/>
        </p:nvSpPr>
        <p:spPr>
          <a:xfrm>
            <a:off x="3003414" y="4516087"/>
            <a:ext cx="5626779" cy="195386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Google</a:t>
            </a: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Bing</a:t>
            </a:r>
          </a:p>
          <a:p>
            <a:pPr marL="0" marR="0" lvl="0" indent="0" algn="l" defTabSz="914400" rtl="0" eaLnBrk="1" fontAlgn="auto" latinLnBrk="0" hangingPunct="1">
              <a:lnSpc>
                <a:spcPct val="150000"/>
              </a:lnSpc>
              <a:spcBef>
                <a:spcPts val="0"/>
              </a:spcBef>
              <a:spcAft>
                <a:spcPts val="0"/>
              </a:spcAft>
              <a:buClrTx/>
              <a:buSzTx/>
              <a:buFontTx/>
              <a:buNone/>
              <a:tabLst/>
              <a:defRPr/>
            </a:pPr>
            <a:r>
              <a:rPr lang="en-US" altLang="zh-CN" sz="2800" b="1" strike="sngStrike"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 Baidu  </a:t>
            </a:r>
            <a:endParaRPr kumimoji="0" lang="en-US" altLang="zh-CN" sz="2800" b="1" i="0" u="none" strike="sng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矩形 16">
            <a:extLst>
              <a:ext uri="{FF2B5EF4-FFF2-40B4-BE49-F238E27FC236}">
                <a16:creationId xmlns:a16="http://schemas.microsoft.com/office/drawing/2014/main" id="{277C2863-FC95-8A25-035E-9E6B7ADAD0BC}"/>
              </a:ext>
            </a:extLst>
          </p:cNvPr>
          <p:cNvSpPr/>
          <p:nvPr/>
        </p:nvSpPr>
        <p:spPr>
          <a:xfrm>
            <a:off x="1026570" y="4489774"/>
            <a:ext cx="2430734" cy="662554"/>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参考材料：</a:t>
            </a: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8012113" cy="51855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雷达散射截面 </a:t>
            </a:r>
            <a:r>
              <a:rPr lang="en-GB"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RCS</a:t>
            </a:r>
          </a:p>
          <a:p>
            <a:pPr marL="800100" lvl="1" indent="-342900">
              <a:lnSpc>
                <a:spcPct val="150000"/>
              </a:lnSpc>
              <a:buFont typeface="Arial" panose="020B0604020202020204" pitchFamily="34" charset="0"/>
              <a:buChar char="•"/>
            </a:pP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RCS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是目标对入射雷达电磁波的有效散射截面积，是表征目标散射能力强弱的物理量。</a:t>
            </a:r>
          </a:p>
          <a:p>
            <a:pPr marL="800100" lvl="1" indent="-342900">
              <a:lnSpc>
                <a:spcPct val="150000"/>
              </a:lnSpc>
              <a:buFont typeface="Arial" panose="020B0604020202020204" pitchFamily="34" charset="0"/>
              <a:buChar char="•"/>
            </a:pP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RCS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理论计算与目标几何尺寸和雷达频率范围紧密关联，具体可大致分为低频区、谐振区、高频区</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逆合成孔径雷达 </a:t>
            </a:r>
            <a:r>
              <a:rPr lang="en-GB"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ISAR</a:t>
            </a:r>
          </a:p>
          <a:p>
            <a:pPr marL="800100" lvl="1" indent="-342900">
              <a:lnSpc>
                <a:spcPct val="150000"/>
              </a:lnSpc>
              <a:buFont typeface="Arial" panose="020B0604020202020204" pitchFamily="34" charset="0"/>
              <a:buChar char="•"/>
            </a:pPr>
            <a:endParaRPr lang="en-GB"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pic>
        <p:nvPicPr>
          <p:cNvPr id="2" name="图片 1">
            <a:extLst>
              <a:ext uri="{FF2B5EF4-FFF2-40B4-BE49-F238E27FC236}">
                <a16:creationId xmlns:a16="http://schemas.microsoft.com/office/drawing/2014/main" id="{27A51D09-8337-EDC0-C977-0582CECFB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6664" y="1052513"/>
            <a:ext cx="2946551" cy="2813195"/>
          </a:xfrm>
          <a:prstGeom prst="rect">
            <a:avLst/>
          </a:prstGeom>
        </p:spPr>
      </p:pic>
      <p:pic>
        <p:nvPicPr>
          <p:cNvPr id="1026" name="Picture 2" descr="空间目标的ISAR成像及轮廓特征提取 * - 北京航空航天大学论文文献 - Free考研考试">
            <a:extLst>
              <a:ext uri="{FF2B5EF4-FFF2-40B4-BE49-F238E27FC236}">
                <a16:creationId xmlns:a16="http://schemas.microsoft.com/office/drawing/2014/main" id="{06142A11-D591-BA15-2EFF-2DB72E69D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031" y="3986587"/>
            <a:ext cx="2844722" cy="259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5373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6625273" cy="352352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激光测量</a:t>
            </a:r>
          </a:p>
          <a:p>
            <a:pPr marL="342900" indent="-342900" fontAlgn="auto">
              <a:lnSpc>
                <a:spcPct val="150000"/>
              </a:lnSpc>
              <a:spcAft>
                <a:spcPts val="0"/>
              </a:spcAft>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高重复频率激光测距：目标捕获快、回波数多、测距精度高、标准点数据密度高</a:t>
            </a: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合作目标：带角反射器</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非合作目标：激光漫反射</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sp>
        <p:nvSpPr>
          <p:cNvPr id="4" name="矩形 1">
            <a:extLst>
              <a:ext uri="{FF2B5EF4-FFF2-40B4-BE49-F238E27FC236}">
                <a16:creationId xmlns:a16="http://schemas.microsoft.com/office/drawing/2014/main" id="{603F8E8F-886B-25BA-13D3-06C6FAB91200}"/>
              </a:ext>
            </a:extLst>
          </p:cNvPr>
          <p:cNvSpPr>
            <a:spLocks noChangeArrowheads="1"/>
          </p:cNvSpPr>
          <p:nvPr/>
        </p:nvSpPr>
        <p:spPr bwMode="auto">
          <a:xfrm>
            <a:off x="8553133" y="3578225"/>
            <a:ext cx="1992313" cy="400050"/>
          </a:xfrm>
          <a:prstGeom prst="rect">
            <a:avLst/>
          </a:prstGeom>
          <a:noFill/>
          <a:ln>
            <a:noFill/>
          </a:ln>
        </p:spPr>
        <p:txBody>
          <a:bodyPr wrap="none">
            <a:spAutoFit/>
          </a:bodyPr>
          <a:lstStyle/>
          <a:p>
            <a:pPr eaLnBrk="0" hangingPunct="0">
              <a:defRPr/>
            </a:pPr>
            <a:r>
              <a:rPr lang="zh-CN" altLang="en-US" sz="2000" b="1" kern="0" dirty="0">
                <a:solidFill>
                  <a:srgbClr val="000099"/>
                </a:solidFill>
                <a:latin typeface="Times New Roman" pitchFamily="18" charset="0"/>
                <a:ea typeface="楷体" pitchFamily="49" charset="-122"/>
                <a:cs typeface="Times New Roman" pitchFamily="18" charset="0"/>
              </a:rPr>
              <a:t>激光测距原理图</a:t>
            </a:r>
          </a:p>
        </p:txBody>
      </p:sp>
      <p:grpSp>
        <p:nvGrpSpPr>
          <p:cNvPr id="7" name="组合 5">
            <a:extLst>
              <a:ext uri="{FF2B5EF4-FFF2-40B4-BE49-F238E27FC236}">
                <a16:creationId xmlns:a16="http://schemas.microsoft.com/office/drawing/2014/main" id="{62D30452-0816-C600-4015-E6044854A703}"/>
              </a:ext>
            </a:extLst>
          </p:cNvPr>
          <p:cNvGrpSpPr>
            <a:grpSpLocks/>
          </p:cNvGrpSpPr>
          <p:nvPr/>
        </p:nvGrpSpPr>
        <p:grpSpPr bwMode="auto">
          <a:xfrm>
            <a:off x="7251382" y="1160462"/>
            <a:ext cx="4954588" cy="2433638"/>
            <a:chOff x="2214563" y="2500306"/>
            <a:chExt cx="5591125" cy="3148019"/>
          </a:xfrm>
        </p:grpSpPr>
        <p:pic>
          <p:nvPicPr>
            <p:cNvPr id="8" name="Picture 8">
              <a:extLst>
                <a:ext uri="{FF2B5EF4-FFF2-40B4-BE49-F238E27FC236}">
                  <a16:creationId xmlns:a16="http://schemas.microsoft.com/office/drawing/2014/main" id="{B29572A6-0D0E-713E-6BEA-F4800CD2BB86}"/>
                </a:ext>
              </a:extLst>
            </p:cNvPr>
            <p:cNvPicPr>
              <a:picLocks noChangeAspect="1" noChangeArrowheads="1"/>
            </p:cNvPicPr>
            <p:nvPr/>
          </p:nvPicPr>
          <p:blipFill>
            <a:blip r:embed="rId2"/>
            <a:srcRect/>
            <a:stretch>
              <a:fillRect/>
            </a:stretch>
          </p:blipFill>
          <p:spPr bwMode="auto">
            <a:xfrm>
              <a:off x="2214563" y="2500306"/>
              <a:ext cx="5185590" cy="3148019"/>
            </a:xfrm>
            <a:prstGeom prst="rect">
              <a:avLst/>
            </a:prstGeom>
            <a:noFill/>
            <a:ln w="9525">
              <a:noFill/>
              <a:miter lim="800000"/>
              <a:headEnd/>
              <a:tailEnd/>
            </a:ln>
          </p:spPr>
        </p:pic>
        <p:pic>
          <p:nvPicPr>
            <p:cNvPr id="9" name="Picture 2" descr="C:\Documents and Settings\cho\桌面\未命名.bmp">
              <a:extLst>
                <a:ext uri="{FF2B5EF4-FFF2-40B4-BE49-F238E27FC236}">
                  <a16:creationId xmlns:a16="http://schemas.microsoft.com/office/drawing/2014/main" id="{B050FB7D-FA0E-D712-D86A-21483D6C3A56}"/>
                </a:ext>
              </a:extLst>
            </p:cNvPr>
            <p:cNvPicPr>
              <a:picLocks noChangeAspect="1" noChangeArrowheads="1"/>
            </p:cNvPicPr>
            <p:nvPr/>
          </p:nvPicPr>
          <p:blipFill>
            <a:blip r:embed="rId3"/>
            <a:srcRect/>
            <a:stretch>
              <a:fillRect/>
            </a:stretch>
          </p:blipFill>
          <p:spPr bwMode="auto">
            <a:xfrm rot="9379715">
              <a:off x="6502351" y="2520851"/>
              <a:ext cx="1303337" cy="636588"/>
            </a:xfrm>
            <a:prstGeom prst="rect">
              <a:avLst/>
            </a:prstGeom>
            <a:noFill/>
            <a:ln w="9525">
              <a:noFill/>
              <a:miter lim="800000"/>
              <a:headEnd/>
              <a:tailEnd/>
            </a:ln>
          </p:spPr>
        </p:pic>
      </p:grpSp>
    </p:spTree>
    <p:extLst>
      <p:ext uri="{BB962C8B-B14F-4D97-AF65-F5344CB8AC3E}">
        <p14:creationId xmlns:p14="http://schemas.microsoft.com/office/powerpoint/2010/main" val="14417475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7105333" cy="537018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光谱测量</a:t>
            </a: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利用光谱仪测量空间碎片的反射能量随波长的变化</a:t>
            </a: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通过统计建模与聚类分析，探索空间碎片的表面物理特性与实测光谱的关系</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偏振测量</a:t>
            </a: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空间碎片的光学偏振度是表面材料的有效特征，可以用于目标识别以及辅助材料判断</a:t>
            </a: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使用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30cm</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口径四通道望远镜开展偏振测量实验</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80cm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精测望远镜</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pic>
        <p:nvPicPr>
          <p:cNvPr id="4" name="图片 8" descr="1.jpg">
            <a:extLst>
              <a:ext uri="{FF2B5EF4-FFF2-40B4-BE49-F238E27FC236}">
                <a16:creationId xmlns:a16="http://schemas.microsoft.com/office/drawing/2014/main" id="{5EF533E6-92E2-90A0-4CB8-9D9DF663457F}"/>
              </a:ext>
            </a:extLst>
          </p:cNvPr>
          <p:cNvPicPr>
            <a:picLocks noChangeAspect="1"/>
          </p:cNvPicPr>
          <p:nvPr/>
        </p:nvPicPr>
        <p:blipFill>
          <a:blip r:embed="rId2"/>
          <a:srcRect/>
          <a:stretch>
            <a:fillRect/>
          </a:stretch>
        </p:blipFill>
        <p:spPr bwMode="auto">
          <a:xfrm>
            <a:off x="8143557" y="1225239"/>
            <a:ext cx="4062413" cy="2743200"/>
          </a:xfrm>
          <a:prstGeom prst="rect">
            <a:avLst/>
          </a:prstGeom>
          <a:noFill/>
          <a:ln w="9525">
            <a:noFill/>
            <a:miter lim="800000"/>
            <a:headEnd/>
            <a:tailEnd/>
          </a:ln>
        </p:spPr>
      </p:pic>
    </p:spTree>
    <p:extLst>
      <p:ext uri="{BB962C8B-B14F-4D97-AF65-F5344CB8AC3E}">
        <p14:creationId xmlns:p14="http://schemas.microsoft.com/office/powerpoint/2010/main" val="4969842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120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天基探测</a:t>
            </a:r>
          </a:p>
        </p:txBody>
      </p:sp>
    </p:spTree>
    <p:extLst>
      <p:ext uri="{BB962C8B-B14F-4D97-AF65-F5344CB8AC3E}">
        <p14:creationId xmlns:p14="http://schemas.microsoft.com/office/powerpoint/2010/main" val="40525517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63111" y="2210292"/>
            <a:ext cx="5889549" cy="222131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空间态势感知概念</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特性测量</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天基探测</a:t>
            </a: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提纲</a:t>
            </a:r>
          </a:p>
        </p:txBody>
      </p:sp>
    </p:spTree>
    <p:extLst>
      <p:ext uri="{BB962C8B-B14F-4D97-AF65-F5344CB8AC3E}">
        <p14:creationId xmlns:p14="http://schemas.microsoft.com/office/powerpoint/2010/main" val="3883279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52556"/>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态势感知 </a:t>
            </a:r>
            <a:r>
              <a:rPr lang="en-US" altLang="zh-CN" sz="2400" b="1" dirty="0">
                <a:latin typeface="微软雅黑" panose="020B0503020204020204" pitchFamily="34" charset="-122"/>
                <a:ea typeface="微软雅黑" panose="020B0503020204020204" pitchFamily="34" charset="-122"/>
                <a:sym typeface="+mn-ea"/>
              </a:rPr>
              <a:t>Situational awareness or situation awareness (SA)</a:t>
            </a:r>
            <a:endParaRPr lang="en-US" altLang="zh-CN"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sym typeface="+mn-ea"/>
              </a:rPr>
              <a:t>The perception of the elements in the environment within a volume of time and space, the comprehension of their meaning, and the projection of their status in the near future.</a:t>
            </a:r>
          </a:p>
          <a:p>
            <a:pPr marL="800100" lvl="1" indent="-34290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sym typeface="+mn-ea"/>
              </a:rPr>
              <a:t>在一定的时间和空间范围内对环境元素的感知，对其意义的理解，以及对其在不久的将来的状态的预测。</a:t>
            </a:r>
            <a:r>
              <a:rPr lang="en-US" altLang="zh-CN" sz="1200" b="1" dirty="0">
                <a:latin typeface="微软雅黑" panose="020B0503020204020204" pitchFamily="34" charset="-122"/>
                <a:ea typeface="微软雅黑" panose="020B0503020204020204" pitchFamily="34" charset="-122"/>
                <a:sym typeface="+mn-ea"/>
              </a:rPr>
              <a:t>(from </a:t>
            </a:r>
            <a:r>
              <a:rPr lang="en-GB" altLang="zh-CN" sz="1200" b="1" dirty="0" err="1">
                <a:latin typeface="微软雅黑" panose="020B0503020204020204" pitchFamily="34" charset="-122"/>
                <a:ea typeface="微软雅黑" panose="020B0503020204020204" pitchFamily="34" charset="-122"/>
                <a:sym typeface="+mn-ea"/>
              </a:rPr>
              <a:t>wikipedia</a:t>
            </a:r>
            <a:r>
              <a:rPr lang="en-US" altLang="zh-CN" sz="1200" b="1" dirty="0">
                <a:latin typeface="微软雅黑" panose="020B0503020204020204" pitchFamily="34" charset="-122"/>
                <a:ea typeface="微软雅黑" panose="020B0503020204020204" pitchFamily="34" charset="-122"/>
                <a:sym typeface="+mn-ea"/>
              </a:rPr>
              <a:t>)</a:t>
            </a:r>
            <a:endParaRPr lang="en-US" altLang="zh-CN"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rgbClr val="0000FF"/>
                </a:solidFill>
                <a:latin typeface="微软雅黑" panose="020B0503020204020204" pitchFamily="34" charset="-122"/>
                <a:ea typeface="微软雅黑" panose="020B0503020204020204" pitchFamily="34" charset="-122"/>
                <a:sym typeface="+mn-ea"/>
              </a:rPr>
              <a:t>空间态势感知 </a:t>
            </a:r>
            <a:r>
              <a:rPr lang="en-US" altLang="zh-CN" sz="2800" b="1" dirty="0">
                <a:solidFill>
                  <a:srgbClr val="0000FF"/>
                </a:solidFill>
                <a:latin typeface="微软雅黑" panose="020B0503020204020204" pitchFamily="34" charset="-122"/>
                <a:ea typeface="微软雅黑" panose="020B0503020204020204" pitchFamily="34" charset="-122"/>
                <a:sym typeface="+mn-ea"/>
              </a:rPr>
              <a:t>SSA</a:t>
            </a:r>
          </a:p>
          <a:p>
            <a:pPr marL="800100" lvl="1" indent="-342900">
              <a:lnSpc>
                <a:spcPct val="150000"/>
              </a:lnSpc>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sym typeface="+mn-ea"/>
              </a:rPr>
              <a:t>对所有发生在空间的事件、威胁、活动以及各类空间系统当前状态的了解与感知，进而可以使指挥决策和操作人员能够获取并维持在激烈太空博弈中的空间优势。</a:t>
            </a:r>
            <a:endParaRPr lang="en-US" altLang="zh-CN"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6" name="矩形 5"/>
          <p:cNvSpPr/>
          <p:nvPr/>
        </p:nvSpPr>
        <p:spPr>
          <a:xfrm>
            <a:off x="9074828" y="3105543"/>
            <a:ext cx="3307385" cy="400110"/>
          </a:xfrm>
          <a:prstGeom prst="rect">
            <a:avLst/>
          </a:prstGeom>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军事情报领域的概念</a:t>
            </a:r>
            <a:endParaRPr lang="zh-CN" sz="2000" b="1" dirty="0">
              <a:solidFill>
                <a:srgbClr val="FF0000"/>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空间态势感知概念</a:t>
            </a:r>
          </a:p>
        </p:txBody>
      </p:sp>
      <p:sp>
        <p:nvSpPr>
          <p:cNvPr id="4" name="矩形 3">
            <a:extLst>
              <a:ext uri="{FF2B5EF4-FFF2-40B4-BE49-F238E27FC236}">
                <a16:creationId xmlns:a16="http://schemas.microsoft.com/office/drawing/2014/main" id="{88274DDD-1CE1-3F2F-33A0-6A07DB52B7F1}"/>
              </a:ext>
            </a:extLst>
          </p:cNvPr>
          <p:cNvSpPr/>
          <p:nvPr/>
        </p:nvSpPr>
        <p:spPr>
          <a:xfrm>
            <a:off x="2907785" y="3728791"/>
            <a:ext cx="5748077" cy="523220"/>
          </a:xfrm>
          <a:prstGeom prst="rect">
            <a:avLst/>
          </a:prstGeom>
        </p:spPr>
        <p:txBody>
          <a:bodyPr wrap="square">
            <a:spAutoFit/>
          </a:bodyPr>
          <a:lstStyle/>
          <a:p>
            <a:pPr algn="ctr" fontAlgn="auto">
              <a:spcAft>
                <a:spcPts val="0"/>
              </a:spcAft>
            </a:pPr>
            <a:r>
              <a:rPr lang="zh-CN" altLang="en-US" sz="2800" b="1" dirty="0">
                <a:solidFill>
                  <a:srgbClr val="0000FF"/>
                </a:solidFill>
                <a:latin typeface="微软雅黑" panose="020B0503020204020204" pitchFamily="34" charset="-122"/>
                <a:ea typeface="微软雅黑" panose="020B0503020204020204" pitchFamily="34" charset="-122"/>
              </a:rPr>
              <a:t>人感知 </a:t>
            </a:r>
            <a:r>
              <a:rPr lang="en-US" altLang="zh-CN" sz="2800" b="1" dirty="0">
                <a:solidFill>
                  <a:srgbClr val="0000FF"/>
                </a:solidFill>
                <a:latin typeface="微软雅黑" panose="020B0503020204020204" pitchFamily="34" charset="-122"/>
                <a:ea typeface="微软雅黑" panose="020B0503020204020204" pitchFamily="34" charset="-122"/>
              </a:rPr>
              <a:t>--&gt; </a:t>
            </a:r>
            <a:r>
              <a:rPr lang="zh-CN" altLang="en-US" sz="2800" b="1" dirty="0">
                <a:solidFill>
                  <a:srgbClr val="0000FF"/>
                </a:solidFill>
                <a:latin typeface="微软雅黑" panose="020B0503020204020204" pitchFamily="34" charset="-122"/>
                <a:ea typeface="微软雅黑" panose="020B0503020204020204" pitchFamily="34" charset="-122"/>
              </a:rPr>
              <a:t>机器（算法）感知</a:t>
            </a:r>
            <a:endParaRPr lang="zh-CN" sz="2800" b="1" dirty="0">
              <a:solidFill>
                <a:srgbClr val="0000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31723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空间态势感知概念</a:t>
            </a:r>
          </a:p>
        </p:txBody>
      </p:sp>
      <p:sp>
        <p:nvSpPr>
          <p:cNvPr id="2" name="矩形 1">
            <a:extLst>
              <a:ext uri="{FF2B5EF4-FFF2-40B4-BE49-F238E27FC236}">
                <a16:creationId xmlns:a16="http://schemas.microsoft.com/office/drawing/2014/main" id="{66354F2F-4702-0826-4A1C-E12884673A10}"/>
              </a:ext>
            </a:extLst>
          </p:cNvPr>
          <p:cNvSpPr/>
          <p:nvPr/>
        </p:nvSpPr>
        <p:spPr>
          <a:xfrm>
            <a:off x="2932158" y="893832"/>
            <a:ext cx="6969397" cy="5751703"/>
          </a:xfrm>
          <a:prstGeom prst="rect">
            <a:avLst/>
          </a:prstGeom>
        </p:spPr>
        <p:txBody>
          <a:bodyPr wrap="square">
            <a:spAutoFit/>
          </a:bodyPr>
          <a:lstStyle/>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01</a:t>
            </a:r>
            <a:r>
              <a:rPr lang="zh-CN" altLang="en-US" sz="2400" b="1" dirty="0">
                <a:latin typeface="微软雅黑" panose="020B0503020204020204" pitchFamily="34" charset="-122"/>
                <a:ea typeface="微软雅黑" panose="020B0503020204020204" pitchFamily="34" charset="-122"/>
              </a:rPr>
              <a:t>：天球概念与时间系统</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02-03</a:t>
            </a:r>
            <a:r>
              <a:rPr lang="zh-CN" altLang="en-US" sz="2400" b="1" dirty="0">
                <a:latin typeface="微软雅黑" panose="020B0503020204020204" pitchFamily="34" charset="-122"/>
                <a:ea typeface="微软雅黑" panose="020B0503020204020204" pitchFamily="34" charset="-122"/>
              </a:rPr>
              <a:t>：地心坐标系统及相互转换</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04</a:t>
            </a:r>
            <a:r>
              <a:rPr lang="zh-CN" altLang="en-US" sz="2400" b="1" dirty="0">
                <a:latin typeface="微软雅黑" panose="020B0503020204020204" pitchFamily="34" charset="-122"/>
                <a:ea typeface="微软雅黑" panose="020B0503020204020204" pitchFamily="34" charset="-122"/>
              </a:rPr>
              <a:t>：站心坐标系和观测几何</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05-06</a:t>
            </a:r>
            <a:r>
              <a:rPr lang="zh-CN" altLang="en-US" sz="2400" b="1" dirty="0">
                <a:latin typeface="微软雅黑" panose="020B0503020204020204" pitchFamily="34" charset="-122"/>
                <a:ea typeface="微软雅黑" panose="020B0503020204020204" pitchFamily="34" charset="-122"/>
              </a:rPr>
              <a:t>：人造天体运动方程与二体问题积分</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07</a:t>
            </a:r>
            <a:r>
              <a:rPr lang="zh-CN" altLang="en-US" sz="2400" b="1" dirty="0">
                <a:latin typeface="微软雅黑" panose="020B0503020204020204" pitchFamily="34" charset="-122"/>
                <a:ea typeface="微软雅黑" panose="020B0503020204020204" pitchFamily="34" charset="-122"/>
              </a:rPr>
              <a:t>：限制性三体问题</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08</a:t>
            </a:r>
            <a:r>
              <a:rPr lang="zh-CN" altLang="en-US" sz="2400" b="1" dirty="0">
                <a:latin typeface="微软雅黑" panose="020B0503020204020204" pitchFamily="34" charset="-122"/>
                <a:ea typeface="微软雅黑" panose="020B0503020204020204" pitchFamily="34" charset="-122"/>
              </a:rPr>
              <a:t>：受摄二体问题</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09</a:t>
            </a:r>
            <a:r>
              <a:rPr lang="zh-CN" altLang="en-US" sz="2400" b="1" dirty="0">
                <a:latin typeface="微软雅黑" panose="020B0503020204020204" pitchFamily="34" charset="-122"/>
                <a:ea typeface="微软雅黑" panose="020B0503020204020204" pitchFamily="34" charset="-122"/>
              </a:rPr>
              <a:t>：几种主要摄动的计算及摄动解</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10</a:t>
            </a:r>
            <a:r>
              <a:rPr lang="zh-CN" altLang="en-US" sz="2400" b="1" dirty="0">
                <a:latin typeface="微软雅黑" panose="020B0503020204020204" pitchFamily="34" charset="-122"/>
                <a:ea typeface="微软雅黑" panose="020B0503020204020204" pitchFamily="34" charset="-122"/>
              </a:rPr>
              <a:t>：大气阻力摄动，大气密度模型，</a:t>
            </a:r>
            <a:r>
              <a:rPr lang="zh-CN" altLang="en-US" sz="2400" b="1" dirty="0">
                <a:solidFill>
                  <a:srgbClr val="FF0000"/>
                </a:solidFill>
                <a:latin typeface="微软雅黑" panose="020B0503020204020204" pitchFamily="34" charset="-122"/>
                <a:ea typeface="微软雅黑" panose="020B0503020204020204" pitchFamily="34" charset="-122"/>
              </a:rPr>
              <a:t>陨落预报</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：初轨确定和精密</a:t>
            </a:r>
            <a:r>
              <a:rPr lang="zh-CN" altLang="en-US" sz="2400" b="1" dirty="0">
                <a:solidFill>
                  <a:srgbClr val="FF0000"/>
                </a:solidFill>
                <a:latin typeface="微软雅黑" panose="020B0503020204020204" pitchFamily="34" charset="-122"/>
                <a:ea typeface="微软雅黑" panose="020B0503020204020204" pitchFamily="34" charset="-122"/>
              </a:rPr>
              <a:t>定轨</a:t>
            </a:r>
            <a:r>
              <a:rPr lang="zh-CN" altLang="en-US" sz="2400" b="1" dirty="0">
                <a:latin typeface="微软雅黑" panose="020B0503020204020204" pitchFamily="34" charset="-122"/>
                <a:ea typeface="微软雅黑" panose="020B0503020204020204" pitchFamily="34" charset="-122"/>
              </a:rPr>
              <a:t>原理</a:t>
            </a:r>
          </a:p>
          <a:p>
            <a:pPr marL="342900" indent="-342900">
              <a:lnSpc>
                <a:spcPct val="110000"/>
              </a:lnSpc>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12</a:t>
            </a:r>
            <a:r>
              <a:rPr lang="zh-CN" altLang="en-US" sz="2400" b="1" dirty="0">
                <a:latin typeface="微软雅黑" panose="020B0503020204020204" pitchFamily="34" charset="-122"/>
                <a:ea typeface="微软雅黑" panose="020B0503020204020204" pitchFamily="34" charset="-122"/>
              </a:rPr>
              <a:t>：轨道类型、动力学特征及</a:t>
            </a:r>
            <a:r>
              <a:rPr lang="zh-CN" altLang="en-US" sz="2400" b="1" dirty="0">
                <a:solidFill>
                  <a:srgbClr val="FF0000"/>
                </a:solidFill>
                <a:latin typeface="微软雅黑" panose="020B0503020204020204" pitchFamily="34" charset="-122"/>
                <a:ea typeface="微软雅黑" panose="020B0503020204020204" pitchFamily="34" charset="-122"/>
              </a:rPr>
              <a:t>轨道转移</a:t>
            </a:r>
          </a:p>
          <a:p>
            <a:pPr marL="342900" indent="-342900">
              <a:lnSpc>
                <a:spcPct val="110000"/>
              </a:lnSpc>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13</a:t>
            </a:r>
            <a:r>
              <a:rPr lang="zh-CN" altLang="en-US" sz="2400" b="1" dirty="0">
                <a:latin typeface="微软雅黑" panose="020B0503020204020204" pitchFamily="34" charset="-122"/>
                <a:ea typeface="微软雅黑" panose="020B0503020204020204" pitchFamily="34" charset="-122"/>
              </a:rPr>
              <a:t>：人造天体</a:t>
            </a:r>
            <a:r>
              <a:rPr lang="zh-CN" altLang="en-US" sz="2400" b="1" dirty="0">
                <a:solidFill>
                  <a:srgbClr val="FF0000"/>
                </a:solidFill>
                <a:latin typeface="微软雅黑" panose="020B0503020204020204" pitchFamily="34" charset="-122"/>
                <a:ea typeface="微软雅黑" panose="020B0503020204020204" pitchFamily="34" charset="-122"/>
              </a:rPr>
              <a:t>旋转</a:t>
            </a:r>
            <a:r>
              <a:rPr lang="zh-CN" altLang="en-US" sz="2400" b="1" dirty="0">
                <a:latin typeface="微软雅黑" panose="020B0503020204020204" pitchFamily="34" charset="-122"/>
                <a:ea typeface="微软雅黑" panose="020B0503020204020204" pitchFamily="34" charset="-122"/>
              </a:rPr>
              <a:t>动力学</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14</a:t>
            </a:r>
            <a:r>
              <a:rPr lang="zh-CN" altLang="en-US" sz="2400" b="1" dirty="0">
                <a:latin typeface="微软雅黑" panose="020B0503020204020204" pitchFamily="34" charset="-122"/>
                <a:ea typeface="微软雅黑" panose="020B0503020204020204" pitchFamily="34" charset="-122"/>
              </a:rPr>
              <a:t>：轨道误差和</a:t>
            </a:r>
            <a:r>
              <a:rPr lang="zh-CN" altLang="en-US" sz="2400" b="1" dirty="0">
                <a:solidFill>
                  <a:srgbClr val="FF0000"/>
                </a:solidFill>
                <a:latin typeface="微软雅黑" panose="020B0503020204020204" pitchFamily="34" charset="-122"/>
                <a:ea typeface="微软雅黑" panose="020B0503020204020204" pitchFamily="34" charset="-122"/>
              </a:rPr>
              <a:t>碰撞概率</a:t>
            </a:r>
            <a:r>
              <a:rPr lang="zh-CN" altLang="en-US" sz="2400" b="1" dirty="0">
                <a:latin typeface="微软雅黑" panose="020B0503020204020204" pitchFamily="34" charset="-122"/>
                <a:ea typeface="微软雅黑" panose="020B0503020204020204" pitchFamily="34" charset="-122"/>
              </a:rPr>
              <a:t>计算</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15</a:t>
            </a:r>
            <a:r>
              <a:rPr lang="zh-CN" altLang="en-US" sz="2400" b="1" dirty="0">
                <a:latin typeface="微软雅黑" panose="020B0503020204020204" pitchFamily="34" charset="-122"/>
                <a:ea typeface="微软雅黑" panose="020B0503020204020204" pitchFamily="34" charset="-122"/>
              </a:rPr>
              <a:t>：空间目标</a:t>
            </a:r>
            <a:r>
              <a:rPr lang="zh-CN" altLang="en-US" sz="2400" b="1" dirty="0">
                <a:solidFill>
                  <a:srgbClr val="FF0000"/>
                </a:solidFill>
                <a:latin typeface="微软雅黑" panose="020B0503020204020204" pitchFamily="34" charset="-122"/>
                <a:ea typeface="微软雅黑" panose="020B0503020204020204" pitchFamily="34" charset="-122"/>
              </a:rPr>
              <a:t>编目</a:t>
            </a:r>
            <a:r>
              <a:rPr lang="zh-CN" altLang="en-US" sz="2400" b="1" dirty="0">
                <a:latin typeface="微软雅黑" panose="020B0503020204020204" pitchFamily="34" charset="-122"/>
                <a:ea typeface="微软雅黑" panose="020B0503020204020204" pitchFamily="34" charset="-122"/>
              </a:rPr>
              <a:t>与空间碎片环境模型</a:t>
            </a:r>
          </a:p>
          <a:p>
            <a:pPr marL="342900" indent="-342900" fontAlgn="auto">
              <a:lnSpc>
                <a:spcPct val="110000"/>
              </a:lnSpc>
              <a:spcAft>
                <a:spcPts val="0"/>
              </a:spcAft>
              <a:buFont typeface="Arial" panose="020B0604020202020204" pitchFamily="34" charset="0"/>
              <a:buChar char="•"/>
            </a:pPr>
            <a:r>
              <a:rPr lang="en-US" altLang="zh-CN" sz="2400" b="1" dirty="0">
                <a:latin typeface="微软雅黑" panose="020B0503020204020204" pitchFamily="34" charset="-122"/>
                <a:ea typeface="微软雅黑" panose="020B0503020204020204" pitchFamily="34" charset="-122"/>
              </a:rPr>
              <a:t>16</a:t>
            </a:r>
            <a:r>
              <a:rPr lang="zh-CN" altLang="en-US" sz="2400" b="1" dirty="0">
                <a:latin typeface="微软雅黑" panose="020B0503020204020204" pitchFamily="34" charset="-122"/>
                <a:ea typeface="微软雅黑" panose="020B0503020204020204" pitchFamily="34" charset="-122"/>
              </a:rPr>
              <a:t>：空间态势感知概念与</a:t>
            </a:r>
            <a:r>
              <a:rPr lang="zh-CN" altLang="en-US" sz="2400" b="1" dirty="0">
                <a:solidFill>
                  <a:srgbClr val="FF0000"/>
                </a:solidFill>
                <a:latin typeface="微软雅黑" panose="020B0503020204020204" pitchFamily="34" charset="-122"/>
                <a:ea typeface="微软雅黑" panose="020B0503020204020204" pitchFamily="34" charset="-122"/>
              </a:rPr>
              <a:t>特性测量</a:t>
            </a:r>
          </a:p>
        </p:txBody>
      </p:sp>
      <p:sp>
        <p:nvSpPr>
          <p:cNvPr id="4" name="左大括号 3">
            <a:extLst>
              <a:ext uri="{FF2B5EF4-FFF2-40B4-BE49-F238E27FC236}">
                <a16:creationId xmlns:a16="http://schemas.microsoft.com/office/drawing/2014/main" id="{F3AC3F73-063B-9156-33F8-36F9CFA42AC0}"/>
              </a:ext>
            </a:extLst>
          </p:cNvPr>
          <p:cNvSpPr/>
          <p:nvPr/>
        </p:nvSpPr>
        <p:spPr>
          <a:xfrm>
            <a:off x="2605110" y="3769682"/>
            <a:ext cx="654095" cy="2769423"/>
          </a:xfrm>
          <a:prstGeom prst="leftBrace">
            <a:avLst>
              <a:gd name="adj1" fmla="val 66581"/>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1493951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35452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传统的观测数据：</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质点运动、大小（光度）</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新的需求：</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姿态、材料、工作状态</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基于散射信号</a:t>
            </a:r>
          </a:p>
          <a:p>
            <a:pPr marL="1257300" lvl="2"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散射特征与散射截面相关：反射率、偏振、表面材质分布、几何结构</a:t>
            </a:r>
          </a:p>
          <a:p>
            <a:pPr marL="1257300" lvl="2"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graphicFrame>
        <p:nvGraphicFramePr>
          <p:cNvPr id="9" name="图示 8">
            <a:extLst>
              <a:ext uri="{FF2B5EF4-FFF2-40B4-BE49-F238E27FC236}">
                <a16:creationId xmlns:a16="http://schemas.microsoft.com/office/drawing/2014/main" id="{0DA5AB85-81DB-068E-EEDE-2F667C6826BC}"/>
              </a:ext>
            </a:extLst>
          </p:cNvPr>
          <p:cNvGraphicFramePr/>
          <p:nvPr>
            <p:extLst>
              <p:ext uri="{D42A27DB-BD31-4B8C-83A1-F6EECF244321}">
                <p14:modId xmlns:p14="http://schemas.microsoft.com/office/powerpoint/2010/main" val="1507780643"/>
              </p:ext>
            </p:extLst>
          </p:nvPr>
        </p:nvGraphicFramePr>
        <p:xfrm>
          <a:off x="2906629" y="4848627"/>
          <a:ext cx="6374296" cy="158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6850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11608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观测类型</a:t>
            </a: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光学观测</a:t>
            </a:r>
          </a:p>
          <a:p>
            <a:pPr marL="1257300" lvl="2"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光散射截面随视向方向和太阳照射方向变化，测量光度变化</a:t>
            </a:r>
          </a:p>
          <a:p>
            <a:pPr marL="1257300" lvl="2"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距离远、性价比高、局限性</a:t>
            </a: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雷达观测</a:t>
            </a:r>
          </a:p>
          <a:p>
            <a:pPr marL="1257300" lvl="2"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雷达散射截面随视向方向变化，测量雷达回波强度</a:t>
            </a:r>
          </a:p>
          <a:p>
            <a:pPr marL="1257300" lvl="2"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精度高、全天候、价格昂贵</a:t>
            </a: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激光测距</a:t>
            </a:r>
          </a:p>
          <a:p>
            <a:pPr marL="1257300" lvl="2"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激光散射截面随视向方向变化，测量截面与质心的距离变化</a:t>
            </a:r>
          </a:p>
          <a:p>
            <a:pPr marL="1257300" lvl="2"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精度高、限于特定目标</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spTree>
    <p:extLst>
      <p:ext uri="{BB962C8B-B14F-4D97-AF65-F5344CB8AC3E}">
        <p14:creationId xmlns:p14="http://schemas.microsoft.com/office/powerpoint/2010/main" val="20992387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72520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光度反演旋转状态</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研究起步也较早</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近年来的发展主要得益于观测技术的提升</a:t>
            </a:r>
          </a:p>
          <a:p>
            <a:pPr marL="800100" lvl="1" indent="-342900">
              <a:lnSpc>
                <a:spcPct val="150000"/>
              </a:lnSpc>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pic>
        <p:nvPicPr>
          <p:cNvPr id="4" name="Picture 9">
            <a:extLst>
              <a:ext uri="{FF2B5EF4-FFF2-40B4-BE49-F238E27FC236}">
                <a16:creationId xmlns:a16="http://schemas.microsoft.com/office/drawing/2014/main" id="{63F358DE-EA6E-CD25-7634-DC3F7FD075F5}"/>
              </a:ext>
            </a:extLst>
          </p:cNvPr>
          <p:cNvPicPr>
            <a:picLocks noChangeAspect="1" noChangeArrowheads="1"/>
          </p:cNvPicPr>
          <p:nvPr/>
        </p:nvPicPr>
        <p:blipFill>
          <a:blip r:embed="rId2"/>
          <a:srcRect/>
          <a:stretch>
            <a:fillRect/>
          </a:stretch>
        </p:blipFill>
        <p:spPr bwMode="auto">
          <a:xfrm>
            <a:off x="689474" y="4458146"/>
            <a:ext cx="3352424" cy="2185988"/>
          </a:xfrm>
          <a:prstGeom prst="rect">
            <a:avLst/>
          </a:prstGeom>
          <a:noFill/>
          <a:ln w="9525">
            <a:noFill/>
            <a:miter lim="800000"/>
            <a:headEnd/>
            <a:tailEnd/>
          </a:ln>
        </p:spPr>
      </p:pic>
      <p:sp>
        <p:nvSpPr>
          <p:cNvPr id="6" name="Text Box 10">
            <a:extLst>
              <a:ext uri="{FF2B5EF4-FFF2-40B4-BE49-F238E27FC236}">
                <a16:creationId xmlns:a16="http://schemas.microsoft.com/office/drawing/2014/main" id="{160FECDA-9D50-D36A-DA09-97D6E6D3C487}"/>
              </a:ext>
            </a:extLst>
          </p:cNvPr>
          <p:cNvSpPr txBox="1">
            <a:spLocks noChangeArrowheads="1"/>
          </p:cNvSpPr>
          <p:nvPr/>
        </p:nvSpPr>
        <p:spPr bwMode="auto">
          <a:xfrm>
            <a:off x="3989867" y="4458146"/>
            <a:ext cx="4783137" cy="2185988"/>
          </a:xfrm>
          <a:prstGeom prst="rect">
            <a:avLst/>
          </a:prstGeom>
          <a:noFill/>
          <a:ln w="9525">
            <a:noFill/>
            <a:miter lim="800000"/>
            <a:headEnd/>
            <a:tailEnd/>
          </a:ln>
          <a:effectLst/>
        </p:spPr>
        <p:txBody>
          <a:bodyPr>
            <a:spAutoFit/>
          </a:bodyPr>
          <a:lstStyle/>
          <a:p>
            <a:pPr eaLnBrk="0" hangingPunct="0">
              <a:defRPr/>
            </a:pPr>
            <a:r>
              <a:rPr lang="zh-CN" altLang="en-US" b="1" dirty="0">
                <a:solidFill>
                  <a:srgbClr val="000099"/>
                </a:solidFill>
                <a:latin typeface="楷体" pitchFamily="49" charset="-122"/>
                <a:ea typeface="楷体" pitchFamily="49" charset="-122"/>
              </a:rPr>
              <a:t>利用对称目标绕对称轴旋转的特点，经过多次光变观测</a:t>
            </a:r>
            <a:r>
              <a:rPr lang="zh-CN" altLang="en-US" b="1" dirty="0">
                <a:solidFill>
                  <a:srgbClr val="000099"/>
                </a:solidFill>
                <a:latin typeface="Times New Roman" pitchFamily="18" charset="0"/>
                <a:ea typeface="楷体" pitchFamily="49" charset="-122"/>
                <a:cs typeface="Times New Roman" pitchFamily="18" charset="0"/>
              </a:rPr>
              <a:t>确定其转轴指向的球坐标</a:t>
            </a:r>
            <a:endParaRPr lang="en-US" altLang="zh-CN" b="1" dirty="0">
              <a:solidFill>
                <a:srgbClr val="000099"/>
              </a:solidFill>
              <a:latin typeface="Times New Roman" pitchFamily="18" charset="0"/>
              <a:ea typeface="楷体" pitchFamily="49" charset="-122"/>
              <a:cs typeface="Times New Roman" pitchFamily="18" charset="0"/>
            </a:endParaRPr>
          </a:p>
          <a:p>
            <a:pPr marL="539750" indent="-539750" eaLnBrk="0" hangingPunct="0">
              <a:defRPr/>
            </a:pPr>
            <a:r>
              <a:rPr lang="en-US" altLang="zh-CN" dirty="0">
                <a:solidFill>
                  <a:srgbClr val="000099"/>
                </a:solidFill>
                <a:latin typeface="Times New Roman" pitchFamily="18" charset="0"/>
                <a:ea typeface="楷体" pitchFamily="49" charset="-122"/>
                <a:cs typeface="Times New Roman" pitchFamily="18" charset="0"/>
              </a:rPr>
              <a:t>(</a:t>
            </a:r>
            <a:r>
              <a:rPr lang="zh-CN" altLang="en-US" b="1" dirty="0">
                <a:solidFill>
                  <a:srgbClr val="000099"/>
                </a:solidFill>
                <a:latin typeface="Times New Roman" pitchFamily="18" charset="0"/>
                <a:ea typeface="楷体" pitchFamily="49" charset="-122"/>
                <a:cs typeface="Times New Roman" pitchFamily="18" charset="0"/>
              </a:rPr>
              <a:t>图：</a:t>
            </a:r>
            <a:r>
              <a:rPr lang="en-US" altLang="zh-CN" sz="1400" b="1" dirty="0" err="1">
                <a:solidFill>
                  <a:srgbClr val="000099"/>
                </a:solidFill>
                <a:latin typeface="Times New Roman" pitchFamily="18" charset="0"/>
                <a:ea typeface="楷体" pitchFamily="49" charset="-122"/>
                <a:cs typeface="Times New Roman" pitchFamily="18" charset="0"/>
              </a:rPr>
              <a:t>Satoni</a:t>
            </a:r>
            <a:r>
              <a:rPr lang="en-US" altLang="zh-CN" sz="1400" b="1" dirty="0">
                <a:solidFill>
                  <a:srgbClr val="000099"/>
                </a:solidFill>
                <a:latin typeface="Times New Roman" pitchFamily="18" charset="0"/>
                <a:ea typeface="楷体" pitchFamily="49" charset="-122"/>
                <a:cs typeface="Times New Roman" pitchFamily="18" charset="0"/>
              </a:rPr>
              <a:t> et al. </a:t>
            </a:r>
            <a:r>
              <a:rPr lang="en-US" altLang="zh-CN" sz="1400" dirty="0">
                <a:solidFill>
                  <a:srgbClr val="000099"/>
                </a:solidFill>
                <a:latin typeface="Times New Roman" pitchFamily="18" charset="0"/>
                <a:ea typeface="楷体" pitchFamily="49" charset="-122"/>
                <a:cs typeface="Times New Roman" pitchFamily="18" charset="0"/>
              </a:rPr>
              <a:t>Determination of Disposed-Upper-Stage Attitude Motion by Ground-Based Optical Observations. </a:t>
            </a:r>
            <a:r>
              <a:rPr lang="en-US" altLang="zh-CN" sz="1400" b="1" i="1" dirty="0">
                <a:solidFill>
                  <a:srgbClr val="000099"/>
                </a:solidFill>
                <a:latin typeface="Times New Roman" pitchFamily="18" charset="0"/>
                <a:ea typeface="楷体" pitchFamily="49" charset="-122"/>
                <a:cs typeface="Times New Roman" pitchFamily="18" charset="0"/>
              </a:rPr>
              <a:t>Journal of Spacecraft and Rockets. </a:t>
            </a:r>
            <a:r>
              <a:rPr lang="en-US" altLang="zh-CN" sz="1600" b="1" dirty="0">
                <a:solidFill>
                  <a:srgbClr val="FF0000"/>
                </a:solidFill>
                <a:latin typeface="Times New Roman" pitchFamily="18" charset="0"/>
                <a:ea typeface="楷体" pitchFamily="49" charset="-122"/>
                <a:cs typeface="Times New Roman" pitchFamily="18" charset="0"/>
              </a:rPr>
              <a:t>2013</a:t>
            </a:r>
            <a:r>
              <a:rPr lang="en-US" altLang="zh-CN" dirty="0">
                <a:solidFill>
                  <a:srgbClr val="000099"/>
                </a:solidFill>
                <a:latin typeface="Times New Roman" pitchFamily="18" charset="0"/>
                <a:ea typeface="楷体" pitchFamily="49" charset="-122"/>
                <a:cs typeface="Times New Roman" pitchFamily="18" charset="0"/>
              </a:rPr>
              <a:t>)</a:t>
            </a:r>
          </a:p>
          <a:p>
            <a:pPr marL="539750" indent="-539750" eaLnBrk="0" hangingPunct="0">
              <a:defRPr/>
            </a:pPr>
            <a:r>
              <a:rPr lang="en-US" altLang="zh-CN" dirty="0">
                <a:solidFill>
                  <a:srgbClr val="000099"/>
                </a:solidFill>
                <a:latin typeface="Times New Roman" pitchFamily="18" charset="0"/>
                <a:ea typeface="楷体" pitchFamily="49" charset="-122"/>
                <a:cs typeface="Times New Roman" pitchFamily="18" charset="0"/>
              </a:rPr>
              <a:t>(</a:t>
            </a:r>
            <a:r>
              <a:rPr lang="zh-CN" altLang="en-US" b="1" dirty="0">
                <a:solidFill>
                  <a:srgbClr val="000099"/>
                </a:solidFill>
                <a:latin typeface="Times New Roman" pitchFamily="18" charset="0"/>
                <a:ea typeface="楷体" pitchFamily="49" charset="-122"/>
                <a:cs typeface="Times New Roman" pitchFamily="18" charset="0"/>
              </a:rPr>
              <a:t>方法：</a:t>
            </a:r>
            <a:r>
              <a:rPr lang="en-US" altLang="zh-CN" sz="1400" b="1" dirty="0">
                <a:solidFill>
                  <a:srgbClr val="000099"/>
                </a:solidFill>
                <a:latin typeface="Times New Roman" pitchFamily="18" charset="0"/>
                <a:ea typeface="楷体" pitchFamily="49" charset="-122"/>
                <a:cs typeface="Times New Roman" pitchFamily="18" charset="0"/>
              </a:rPr>
              <a:t>Williams. </a:t>
            </a:r>
            <a:r>
              <a:rPr lang="en-US" altLang="zh-CN" sz="1400" dirty="0">
                <a:solidFill>
                  <a:srgbClr val="000099"/>
                </a:solidFill>
                <a:latin typeface="Times New Roman" pitchFamily="18" charset="0"/>
                <a:ea typeface="楷体" pitchFamily="49" charset="-122"/>
                <a:cs typeface="Times New Roman" pitchFamily="18" charset="0"/>
              </a:rPr>
              <a:t>Location of the rotation axis of a tumbling cylindrical earth satellite by using visual observations Part I : Theory. </a:t>
            </a:r>
            <a:r>
              <a:rPr lang="en-US" altLang="zh-CN" sz="1400" b="1" i="1" dirty="0">
                <a:solidFill>
                  <a:srgbClr val="000099"/>
                </a:solidFill>
                <a:latin typeface="Times New Roman" pitchFamily="18" charset="0"/>
                <a:ea typeface="楷体" pitchFamily="49" charset="-122"/>
                <a:cs typeface="Times New Roman" pitchFamily="18" charset="0"/>
              </a:rPr>
              <a:t>Planetary and Space Science. </a:t>
            </a:r>
            <a:r>
              <a:rPr lang="en-US" altLang="zh-CN" sz="1600" b="1" dirty="0">
                <a:solidFill>
                  <a:srgbClr val="FF0000"/>
                </a:solidFill>
                <a:latin typeface="Times New Roman" pitchFamily="18" charset="0"/>
                <a:ea typeface="楷体" pitchFamily="49" charset="-122"/>
                <a:cs typeface="Times New Roman" pitchFamily="18" charset="0"/>
              </a:rPr>
              <a:t>1979</a:t>
            </a:r>
            <a:r>
              <a:rPr lang="en-US" altLang="zh-CN" dirty="0">
                <a:solidFill>
                  <a:srgbClr val="000099"/>
                </a:solidFill>
                <a:latin typeface="Times New Roman" pitchFamily="18" charset="0"/>
                <a:ea typeface="楷体" pitchFamily="49" charset="-122"/>
                <a:cs typeface="Times New Roman" pitchFamily="18" charset="0"/>
              </a:rPr>
              <a:t>)</a:t>
            </a:r>
          </a:p>
        </p:txBody>
      </p:sp>
      <p:pic>
        <p:nvPicPr>
          <p:cNvPr id="8" name="Picture 9">
            <a:extLst>
              <a:ext uri="{FF2B5EF4-FFF2-40B4-BE49-F238E27FC236}">
                <a16:creationId xmlns:a16="http://schemas.microsoft.com/office/drawing/2014/main" id="{A6A880B3-367F-7750-32E7-F7F19EF54BAC}"/>
              </a:ext>
            </a:extLst>
          </p:cNvPr>
          <p:cNvPicPr>
            <a:picLocks noChangeAspect="1" noChangeArrowheads="1"/>
          </p:cNvPicPr>
          <p:nvPr/>
        </p:nvPicPr>
        <p:blipFill>
          <a:blip r:embed="rId3"/>
          <a:srcRect/>
          <a:stretch>
            <a:fillRect/>
          </a:stretch>
        </p:blipFill>
        <p:spPr bwMode="auto">
          <a:xfrm>
            <a:off x="1520272" y="2252597"/>
            <a:ext cx="1463675" cy="1681163"/>
          </a:xfrm>
          <a:prstGeom prst="rect">
            <a:avLst/>
          </a:prstGeom>
          <a:noFill/>
          <a:ln w="9525">
            <a:noFill/>
            <a:miter lim="800000"/>
            <a:headEnd/>
            <a:tailEnd/>
          </a:ln>
        </p:spPr>
      </p:pic>
      <p:pic>
        <p:nvPicPr>
          <p:cNvPr id="9" name="Picture 10">
            <a:extLst>
              <a:ext uri="{FF2B5EF4-FFF2-40B4-BE49-F238E27FC236}">
                <a16:creationId xmlns:a16="http://schemas.microsoft.com/office/drawing/2014/main" id="{53092B39-5432-4A63-6B3A-A769972393D2}"/>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182940" y="2252596"/>
            <a:ext cx="1371600" cy="1792288"/>
          </a:xfrm>
          <a:prstGeom prst="rect">
            <a:avLst/>
          </a:prstGeom>
          <a:noFill/>
          <a:ln w="9525">
            <a:noFill/>
            <a:miter lim="800000"/>
            <a:headEnd/>
            <a:tailEnd/>
          </a:ln>
        </p:spPr>
      </p:pic>
      <p:sp>
        <p:nvSpPr>
          <p:cNvPr id="10" name="Text Box 11">
            <a:extLst>
              <a:ext uri="{FF2B5EF4-FFF2-40B4-BE49-F238E27FC236}">
                <a16:creationId xmlns:a16="http://schemas.microsoft.com/office/drawing/2014/main" id="{3A44F5C0-534E-554D-268E-062FE8CA2FDF}"/>
              </a:ext>
            </a:extLst>
          </p:cNvPr>
          <p:cNvSpPr txBox="1">
            <a:spLocks noChangeArrowheads="1"/>
          </p:cNvSpPr>
          <p:nvPr/>
        </p:nvSpPr>
        <p:spPr bwMode="auto">
          <a:xfrm>
            <a:off x="4592641" y="2605654"/>
            <a:ext cx="4138612" cy="1108075"/>
          </a:xfrm>
          <a:prstGeom prst="rect">
            <a:avLst/>
          </a:prstGeom>
          <a:noFill/>
          <a:ln w="9525">
            <a:noFill/>
            <a:miter lim="800000"/>
            <a:headEnd/>
            <a:tailEnd/>
          </a:ln>
        </p:spPr>
        <p:txBody>
          <a:bodyPr>
            <a:spAutoFit/>
          </a:bodyPr>
          <a:lstStyle/>
          <a:p>
            <a:pPr algn="ctr" eaLnBrk="0" hangingPunct="0"/>
            <a:r>
              <a:rPr lang="zh-CN" altLang="en-US" b="1" dirty="0">
                <a:solidFill>
                  <a:srgbClr val="000099"/>
                </a:solidFill>
                <a:latin typeface="Times New Roman" pitchFamily="18" charset="0"/>
                <a:ea typeface="楷体"/>
                <a:cs typeface="Times New Roman" pitchFamily="18" charset="0"/>
              </a:rPr>
              <a:t>漫反射模型反演研究</a:t>
            </a:r>
            <a:endParaRPr lang="en-US" altLang="zh-CN" b="1" dirty="0">
              <a:solidFill>
                <a:srgbClr val="000099"/>
              </a:solidFill>
              <a:latin typeface="Times New Roman" pitchFamily="18" charset="0"/>
              <a:ea typeface="楷体"/>
              <a:cs typeface="Times New Roman" pitchFamily="18" charset="0"/>
            </a:endParaRPr>
          </a:p>
          <a:p>
            <a:pPr algn="ctr" eaLnBrk="0" hangingPunct="0"/>
            <a:r>
              <a:rPr lang="zh-CN" altLang="en-US" sz="1600" dirty="0">
                <a:solidFill>
                  <a:srgbClr val="000099"/>
                </a:solidFill>
                <a:latin typeface="Times New Roman" pitchFamily="18" charset="0"/>
                <a:ea typeface="楷体"/>
                <a:cs typeface="Times New Roman" pitchFamily="18" charset="0"/>
              </a:rPr>
              <a:t> </a:t>
            </a:r>
            <a:r>
              <a:rPr lang="en-US" altLang="zh-CN" sz="1600" dirty="0">
                <a:solidFill>
                  <a:srgbClr val="000099"/>
                </a:solidFill>
                <a:latin typeface="Times New Roman" pitchFamily="18" charset="0"/>
                <a:ea typeface="楷体"/>
                <a:cs typeface="Times New Roman" pitchFamily="18" charset="0"/>
              </a:rPr>
              <a:t>(</a:t>
            </a:r>
            <a:r>
              <a:rPr lang="en-US" altLang="zh-CN" sz="1600" b="1" dirty="0">
                <a:solidFill>
                  <a:srgbClr val="000099"/>
                </a:solidFill>
                <a:latin typeface="Times New Roman" pitchFamily="18" charset="0"/>
                <a:ea typeface="楷体"/>
                <a:cs typeface="Times New Roman" pitchFamily="18" charset="0"/>
              </a:rPr>
              <a:t>Giese. </a:t>
            </a:r>
            <a:r>
              <a:rPr lang="en-US" altLang="zh-CN" sz="1600" dirty="0">
                <a:solidFill>
                  <a:srgbClr val="000099"/>
                </a:solidFill>
                <a:latin typeface="Times New Roman" pitchFamily="18" charset="0"/>
                <a:ea typeface="楷体"/>
                <a:cs typeface="Times New Roman" pitchFamily="18" charset="0"/>
              </a:rPr>
              <a:t>Attitude Determination from Specular, and Diffuse Reflection by Cylindrical Artificial Satellites. In </a:t>
            </a:r>
            <a:r>
              <a:rPr lang="en-US" altLang="zh-CN" sz="1600" b="1" i="1" dirty="0">
                <a:solidFill>
                  <a:srgbClr val="000099"/>
                </a:solidFill>
                <a:latin typeface="Times New Roman" pitchFamily="18" charset="0"/>
                <a:ea typeface="楷体"/>
                <a:cs typeface="Times New Roman" pitchFamily="18" charset="0"/>
              </a:rPr>
              <a:t>SAO Special Report</a:t>
            </a:r>
            <a:r>
              <a:rPr lang="en-US" altLang="zh-CN" sz="1600" b="1" dirty="0">
                <a:solidFill>
                  <a:srgbClr val="000099"/>
                </a:solidFill>
                <a:latin typeface="Times New Roman" pitchFamily="18" charset="0"/>
                <a:ea typeface="楷体"/>
                <a:cs typeface="Times New Roman" pitchFamily="18" charset="0"/>
              </a:rPr>
              <a:t>. 1963</a:t>
            </a:r>
            <a:r>
              <a:rPr lang="en-US" altLang="zh-CN" sz="1600" dirty="0">
                <a:solidFill>
                  <a:srgbClr val="000099"/>
                </a:solidFill>
                <a:latin typeface="Times New Roman" pitchFamily="18" charset="0"/>
                <a:ea typeface="楷体"/>
                <a:cs typeface="Times New Roman" pitchFamily="18" charset="0"/>
              </a:rPr>
              <a:t>)</a:t>
            </a:r>
          </a:p>
        </p:txBody>
      </p:sp>
      <p:pic>
        <p:nvPicPr>
          <p:cNvPr id="11" name="Picture 4">
            <a:extLst>
              <a:ext uri="{FF2B5EF4-FFF2-40B4-BE49-F238E27FC236}">
                <a16:creationId xmlns:a16="http://schemas.microsoft.com/office/drawing/2014/main" id="{2000C371-8B92-CEC7-5D98-1EC19341CA4D}"/>
              </a:ext>
            </a:extLst>
          </p:cNvPr>
          <p:cNvPicPr>
            <a:picLocks noChangeAspect="1" noChangeArrowheads="1"/>
          </p:cNvPicPr>
          <p:nvPr/>
        </p:nvPicPr>
        <p:blipFill>
          <a:blip r:embed="rId5"/>
          <a:srcRect/>
          <a:stretch>
            <a:fillRect/>
          </a:stretch>
        </p:blipFill>
        <p:spPr bwMode="auto">
          <a:xfrm>
            <a:off x="8761414" y="1471385"/>
            <a:ext cx="3409950" cy="2090738"/>
          </a:xfrm>
          <a:prstGeom prst="rect">
            <a:avLst/>
          </a:prstGeom>
          <a:noFill/>
          <a:ln w="9525">
            <a:noFill/>
            <a:miter lim="800000"/>
            <a:headEnd/>
            <a:tailEnd/>
          </a:ln>
        </p:spPr>
      </p:pic>
      <p:pic>
        <p:nvPicPr>
          <p:cNvPr id="12" name="Picture 5">
            <a:extLst>
              <a:ext uri="{FF2B5EF4-FFF2-40B4-BE49-F238E27FC236}">
                <a16:creationId xmlns:a16="http://schemas.microsoft.com/office/drawing/2014/main" id="{3996B6CB-6798-7B98-611A-9953EF8FDFE3}"/>
              </a:ext>
            </a:extLst>
          </p:cNvPr>
          <p:cNvPicPr>
            <a:picLocks noChangeAspect="1" noChangeArrowheads="1"/>
          </p:cNvPicPr>
          <p:nvPr/>
        </p:nvPicPr>
        <p:blipFill>
          <a:blip r:embed="rId6"/>
          <a:srcRect/>
          <a:stretch>
            <a:fillRect/>
          </a:stretch>
        </p:blipFill>
        <p:spPr bwMode="auto">
          <a:xfrm>
            <a:off x="8731253" y="3570060"/>
            <a:ext cx="3438525" cy="2255838"/>
          </a:xfrm>
          <a:prstGeom prst="rect">
            <a:avLst/>
          </a:prstGeom>
          <a:noFill/>
          <a:ln w="9525">
            <a:noFill/>
            <a:miter lim="800000"/>
            <a:headEnd/>
            <a:tailEnd/>
          </a:ln>
        </p:spPr>
      </p:pic>
      <p:sp>
        <p:nvSpPr>
          <p:cNvPr id="13" name="矩形 8">
            <a:extLst>
              <a:ext uri="{FF2B5EF4-FFF2-40B4-BE49-F238E27FC236}">
                <a16:creationId xmlns:a16="http://schemas.microsoft.com/office/drawing/2014/main" id="{DA582F97-F062-AEFD-A001-A850046413A2}"/>
              </a:ext>
            </a:extLst>
          </p:cNvPr>
          <p:cNvSpPr>
            <a:spLocks noChangeArrowheads="1"/>
          </p:cNvSpPr>
          <p:nvPr/>
        </p:nvSpPr>
        <p:spPr bwMode="auto">
          <a:xfrm>
            <a:off x="9009065" y="5845843"/>
            <a:ext cx="3160713" cy="338137"/>
          </a:xfrm>
          <a:prstGeom prst="rect">
            <a:avLst/>
          </a:prstGeom>
          <a:noFill/>
          <a:ln w="9525">
            <a:noFill/>
            <a:miter lim="800000"/>
            <a:headEnd/>
            <a:tailEnd/>
          </a:ln>
        </p:spPr>
        <p:txBody>
          <a:bodyPr>
            <a:spAutoFit/>
          </a:bodyPr>
          <a:lstStyle/>
          <a:p>
            <a:pPr eaLnBrk="0" hangingPunct="0"/>
            <a:r>
              <a:rPr lang="zh-CN" altLang="en-US" sz="1600" b="1">
                <a:solidFill>
                  <a:srgbClr val="000099"/>
                </a:solidFill>
                <a:latin typeface="Times New Roman" pitchFamily="18" charset="0"/>
                <a:ea typeface="楷体"/>
                <a:cs typeface="楷体"/>
              </a:rPr>
              <a:t>单目标观测不可重复 </a:t>
            </a:r>
            <a:r>
              <a:rPr lang="en-US" altLang="zh-CN" sz="1600">
                <a:solidFill>
                  <a:srgbClr val="000099"/>
                </a:solidFill>
              </a:rPr>
              <a:t>(From</a:t>
            </a:r>
            <a:r>
              <a:rPr lang="zh-CN" altLang="en-US" sz="1600">
                <a:solidFill>
                  <a:srgbClr val="000099"/>
                </a:solidFill>
              </a:rPr>
              <a:t> </a:t>
            </a:r>
            <a:r>
              <a:rPr lang="en-US" altLang="zh-CN" sz="1600">
                <a:solidFill>
                  <a:srgbClr val="000099"/>
                </a:solidFill>
              </a:rPr>
              <a:t>JAXA)</a:t>
            </a:r>
            <a:endParaRPr lang="zh-CN" altLang="en-US" sz="1600">
              <a:solidFill>
                <a:srgbClr val="000099"/>
              </a:solidFill>
            </a:endParaRPr>
          </a:p>
        </p:txBody>
      </p:sp>
    </p:spTree>
    <p:extLst>
      <p:ext uri="{BB962C8B-B14F-4D97-AF65-F5344CB8AC3E}">
        <p14:creationId xmlns:p14="http://schemas.microsoft.com/office/powerpoint/2010/main" val="11349931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8591233" cy="5300746"/>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表面材料光散射特性</a:t>
            </a: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光变曲线研究形状、姿态、旋转与小行星研究类似</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人造天体主要区别：</a:t>
            </a:r>
          </a:p>
          <a:p>
            <a:pPr marL="1257300" lvl="2" indent="-342900">
              <a:lnSpc>
                <a:spcPct val="150000"/>
              </a:lnSpc>
              <a:buFont typeface="Arial" panose="020B0604020202020204" pitchFamily="34"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结构</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规整</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表面较光滑（镜面反射特性突出）</a:t>
            </a:r>
            <a:endPar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表面材料分布复杂（反射率不统一）</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endPar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光度、</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BRDF</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的研究</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光谱、偏振、激光等辅助手段</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pic>
        <p:nvPicPr>
          <p:cNvPr id="11" name="Picture 2" descr="Image result for asteroid Toutatis">
            <a:extLst>
              <a:ext uri="{FF2B5EF4-FFF2-40B4-BE49-F238E27FC236}">
                <a16:creationId xmlns:a16="http://schemas.microsoft.com/office/drawing/2014/main" id="{E16EEFC8-8184-A980-A33A-87793DB259ED}"/>
              </a:ext>
            </a:extLst>
          </p:cNvPr>
          <p:cNvPicPr>
            <a:picLocks noChangeAspect="1" noChangeArrowheads="1"/>
          </p:cNvPicPr>
          <p:nvPr/>
        </p:nvPicPr>
        <p:blipFill>
          <a:blip r:embed="rId2"/>
          <a:srcRect/>
          <a:stretch>
            <a:fillRect/>
          </a:stretch>
        </p:blipFill>
        <p:spPr bwMode="auto">
          <a:xfrm>
            <a:off x="9549607" y="1200149"/>
            <a:ext cx="1941513" cy="1092200"/>
          </a:xfrm>
          <a:prstGeom prst="rect">
            <a:avLst/>
          </a:prstGeom>
          <a:noFill/>
          <a:ln w="9525">
            <a:noFill/>
            <a:miter lim="800000"/>
            <a:headEnd/>
            <a:tailEnd/>
          </a:ln>
        </p:spPr>
      </p:pic>
      <p:pic>
        <p:nvPicPr>
          <p:cNvPr id="12" name="Picture 4" descr="Image result for satellite">
            <a:extLst>
              <a:ext uri="{FF2B5EF4-FFF2-40B4-BE49-F238E27FC236}">
                <a16:creationId xmlns:a16="http://schemas.microsoft.com/office/drawing/2014/main" id="{CC65551E-EDB5-6B31-669A-A720CE8ADF05}"/>
              </a:ext>
            </a:extLst>
          </p:cNvPr>
          <p:cNvPicPr>
            <a:picLocks noChangeAspect="1" noChangeArrowheads="1"/>
          </p:cNvPicPr>
          <p:nvPr/>
        </p:nvPicPr>
        <p:blipFill>
          <a:blip r:embed="rId3"/>
          <a:srcRect/>
          <a:stretch>
            <a:fillRect/>
          </a:stretch>
        </p:blipFill>
        <p:spPr bwMode="auto">
          <a:xfrm>
            <a:off x="9549607" y="2406649"/>
            <a:ext cx="1941513" cy="1257300"/>
          </a:xfrm>
          <a:prstGeom prst="rect">
            <a:avLst/>
          </a:prstGeom>
          <a:noFill/>
          <a:ln w="9525">
            <a:noFill/>
            <a:miter lim="800000"/>
            <a:headEnd/>
            <a:tailEnd/>
          </a:ln>
        </p:spPr>
      </p:pic>
      <p:pic>
        <p:nvPicPr>
          <p:cNvPr id="13" name="Picture 6" descr="Image result for space debris">
            <a:extLst>
              <a:ext uri="{FF2B5EF4-FFF2-40B4-BE49-F238E27FC236}">
                <a16:creationId xmlns:a16="http://schemas.microsoft.com/office/drawing/2014/main" id="{624B44F0-A3AF-18C9-DE88-22B43CDE1627}"/>
              </a:ext>
            </a:extLst>
          </p:cNvPr>
          <p:cNvPicPr>
            <a:picLocks noChangeAspect="1" noChangeArrowheads="1"/>
          </p:cNvPicPr>
          <p:nvPr/>
        </p:nvPicPr>
        <p:blipFill>
          <a:blip r:embed="rId4"/>
          <a:srcRect/>
          <a:stretch>
            <a:fillRect/>
          </a:stretch>
        </p:blipFill>
        <p:spPr bwMode="auto">
          <a:xfrm>
            <a:off x="9543257" y="3778249"/>
            <a:ext cx="1947863" cy="1128712"/>
          </a:xfrm>
          <a:prstGeom prst="rect">
            <a:avLst/>
          </a:prstGeom>
          <a:noFill/>
          <a:ln w="9525">
            <a:noFill/>
            <a:miter lim="800000"/>
            <a:headEnd/>
            <a:tailEnd/>
          </a:ln>
        </p:spPr>
      </p:pic>
      <p:pic>
        <p:nvPicPr>
          <p:cNvPr id="14" name="Picture 8" descr="http://lfvn.astronomer.ru/report/0000048/007/image009.png">
            <a:extLst>
              <a:ext uri="{FF2B5EF4-FFF2-40B4-BE49-F238E27FC236}">
                <a16:creationId xmlns:a16="http://schemas.microsoft.com/office/drawing/2014/main" id="{01845FE7-8934-E3C5-FA9E-9F9B155EB07A}"/>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9549607" y="5054600"/>
            <a:ext cx="1941513" cy="1393825"/>
          </a:xfrm>
          <a:prstGeom prst="rect">
            <a:avLst/>
          </a:prstGeom>
          <a:noFill/>
          <a:ln w="9525">
            <a:noFill/>
            <a:miter lim="800000"/>
            <a:headEnd/>
            <a:tailEnd/>
          </a:ln>
        </p:spPr>
      </p:pic>
    </p:spTree>
    <p:extLst>
      <p:ext uri="{BB962C8B-B14F-4D97-AF65-F5344CB8AC3E}">
        <p14:creationId xmlns:p14="http://schemas.microsoft.com/office/powerpoint/2010/main" val="1583508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5845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en-GB"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Lambert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反射定律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余弦定律</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理想漫反射体</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双向反射分布函数</a:t>
            </a:r>
            <a:r>
              <a:rPr lang="zh-CN" altLang="en-US" sz="3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GB"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BRDF</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000" b="1" i="0" dirty="0">
                <a:solidFill>
                  <a:srgbClr val="121212"/>
                </a:solidFill>
                <a:effectLst/>
                <a:latin typeface="Times New Roman" panose="02020603050405020304" pitchFamily="18" charset="0"/>
                <a:cs typeface="Times New Roman" panose="02020603050405020304" pitchFamily="18" charset="0"/>
              </a:rPr>
              <a:t>Bidirectional reflectance distribution function</a:t>
            </a:r>
            <a:r>
              <a:rPr lang="en-US" altLang="zh-CN" sz="2000" b="1" i="0" dirty="0">
                <a:effectLst/>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最常见</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Phong</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模型和</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Blinn-Phong</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模型</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32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环境光、</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d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漫反射光、</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镜面反射光（高光）</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特性测量</a:t>
            </a:r>
          </a:p>
        </p:txBody>
      </p:sp>
      <p:pic>
        <p:nvPicPr>
          <p:cNvPr id="2" name="图片 19" descr="http://soap.siteturbine.com/uploaded_files/www.oceanopticsbook.info/images/WebBook/a6c154d563e55b8adc5f0422089f52c1.png">
            <a:extLst>
              <a:ext uri="{FF2B5EF4-FFF2-40B4-BE49-F238E27FC236}">
                <a16:creationId xmlns:a16="http://schemas.microsoft.com/office/drawing/2014/main" id="{782A94D4-25DB-16C3-0E8C-C27633040327}"/>
              </a:ext>
            </a:extLst>
          </p:cNvPr>
          <p:cNvPicPr>
            <a:picLocks noChangeAspect="1"/>
          </p:cNvPicPr>
          <p:nvPr/>
        </p:nvPicPr>
        <p:blipFill>
          <a:blip r:embed="rId2"/>
          <a:srcRect/>
          <a:stretch>
            <a:fillRect/>
          </a:stretch>
        </p:blipFill>
        <p:spPr bwMode="auto">
          <a:xfrm>
            <a:off x="8164680" y="3685574"/>
            <a:ext cx="3449638" cy="2470935"/>
          </a:xfrm>
          <a:prstGeom prst="rect">
            <a:avLst/>
          </a:prstGeom>
          <a:noFill/>
          <a:ln w="9525">
            <a:noFill/>
            <a:miter lim="800000"/>
            <a:headEnd/>
            <a:tailEnd/>
          </a:ln>
        </p:spPr>
      </p:pic>
      <p:graphicFrame>
        <p:nvGraphicFramePr>
          <p:cNvPr id="9" name="对象 8">
            <a:extLst>
              <a:ext uri="{FF2B5EF4-FFF2-40B4-BE49-F238E27FC236}">
                <a16:creationId xmlns:a16="http://schemas.microsoft.com/office/drawing/2014/main" id="{F4D81C77-40CE-4DFE-14EC-A528F1A2078B}"/>
              </a:ext>
            </a:extLst>
          </p:cNvPr>
          <p:cNvGraphicFramePr>
            <a:graphicFrameLocks noChangeAspect="1"/>
          </p:cNvGraphicFramePr>
          <p:nvPr>
            <p:extLst>
              <p:ext uri="{D42A27DB-BD31-4B8C-83A1-F6EECF244321}">
                <p14:modId xmlns:p14="http://schemas.microsoft.com/office/powerpoint/2010/main" val="3324163106"/>
              </p:ext>
            </p:extLst>
          </p:nvPr>
        </p:nvGraphicFramePr>
        <p:xfrm>
          <a:off x="3497898" y="1906867"/>
          <a:ext cx="3333750" cy="692150"/>
        </p:xfrm>
        <a:graphic>
          <a:graphicData uri="http://schemas.openxmlformats.org/presentationml/2006/ole">
            <mc:AlternateContent xmlns:mc="http://schemas.openxmlformats.org/markup-compatibility/2006">
              <mc:Choice xmlns:v="urn:schemas-microsoft-com:vml" Requires="v">
                <p:oleObj name="AxMath" r:id="rId3" imgW="1667520" imgH="346680" progId="Equation.AxMath">
                  <p:embed/>
                </p:oleObj>
              </mc:Choice>
              <mc:Fallback>
                <p:oleObj name="AxMath" r:id="rId3" imgW="1667520" imgH="346680" progId="Equation.AxMath">
                  <p:embed/>
                  <p:pic>
                    <p:nvPicPr>
                      <p:cNvPr id="0" name=""/>
                      <p:cNvPicPr/>
                      <p:nvPr/>
                    </p:nvPicPr>
                    <p:blipFill>
                      <a:blip r:embed="rId4"/>
                      <a:stretch>
                        <a:fillRect/>
                      </a:stretch>
                    </p:blipFill>
                    <p:spPr>
                      <a:xfrm>
                        <a:off x="3497898" y="1906867"/>
                        <a:ext cx="3333750" cy="692150"/>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011F7FC4-DA7B-7A50-1536-B3D5A193F562}"/>
              </a:ext>
            </a:extLst>
          </p:cNvPr>
          <p:cNvSpPr/>
          <p:nvPr/>
        </p:nvSpPr>
        <p:spPr>
          <a:xfrm>
            <a:off x="3353547" y="1235518"/>
            <a:ext cx="2158502" cy="400110"/>
          </a:xfrm>
          <a:prstGeom prst="rect">
            <a:avLst/>
          </a:prstGeom>
          <a:noFill/>
          <a:ln w="28575">
            <a:noFill/>
          </a:ln>
        </p:spPr>
        <p:style>
          <a:lnRef idx="2">
            <a:schemeClr val="dk1"/>
          </a:lnRef>
          <a:fillRef idx="1">
            <a:schemeClr val="lt1"/>
          </a:fillRef>
          <a:effectRef idx="0">
            <a:schemeClr val="dk1"/>
          </a:effectRef>
          <a:fontRef idx="minor">
            <a:schemeClr val="dk1"/>
          </a:fontRef>
        </p:style>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理论简化</a:t>
            </a:r>
            <a:endParaRPr lang="zh-CN" sz="2000" b="1" dirty="0">
              <a:solidFill>
                <a:srgbClr val="FF0000"/>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1D182EEE-E81D-B901-3BBC-BCC083F6CB4D}"/>
              </a:ext>
            </a:extLst>
          </p:cNvPr>
          <p:cNvSpPr/>
          <p:nvPr/>
        </p:nvSpPr>
        <p:spPr>
          <a:xfrm>
            <a:off x="9889499" y="3157693"/>
            <a:ext cx="1894513" cy="400110"/>
          </a:xfrm>
          <a:prstGeom prst="rect">
            <a:avLst/>
          </a:prstGeom>
          <a:noFill/>
          <a:ln w="28575">
            <a:noFill/>
          </a:ln>
        </p:spPr>
        <p:style>
          <a:lnRef idx="2">
            <a:schemeClr val="dk1"/>
          </a:lnRef>
          <a:fillRef idx="1">
            <a:schemeClr val="lt1"/>
          </a:fillRef>
          <a:effectRef idx="0">
            <a:schemeClr val="dk1"/>
          </a:effectRef>
          <a:fontRef idx="minor">
            <a:schemeClr val="dk1"/>
          </a:fontRef>
        </p:style>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依赖测量参数</a:t>
            </a:r>
            <a:endParaRPr lang="zh-CN" sz="2000" b="1" dirty="0">
              <a:solidFill>
                <a:srgbClr val="FF0000"/>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3D7CBDEC-7D90-F5E4-394A-54CB84258370}"/>
              </a:ext>
            </a:extLst>
          </p:cNvPr>
          <p:cNvSpPr/>
          <p:nvPr/>
        </p:nvSpPr>
        <p:spPr>
          <a:xfrm>
            <a:off x="5514000" y="4670937"/>
            <a:ext cx="1381648" cy="400110"/>
          </a:xfrm>
          <a:prstGeom prst="rect">
            <a:avLst/>
          </a:prstGeom>
          <a:noFill/>
          <a:ln w="28575">
            <a:noFill/>
          </a:ln>
        </p:spPr>
        <p:style>
          <a:lnRef idx="2">
            <a:schemeClr val="dk1"/>
          </a:lnRef>
          <a:fillRef idx="1">
            <a:schemeClr val="lt1"/>
          </a:fillRef>
          <a:effectRef idx="0">
            <a:schemeClr val="dk1"/>
          </a:effectRef>
          <a:fontRef idx="minor">
            <a:schemeClr val="dk1"/>
          </a:fontRef>
        </p:style>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经验模型</a:t>
            </a:r>
            <a:endParaRPr lang="zh-CN" sz="2000" b="1" dirty="0">
              <a:solidFill>
                <a:srgbClr val="FF0000"/>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8D9B6AF6-5576-0087-8F52-9A15BE018520}"/>
              </a:ext>
            </a:extLst>
          </p:cNvPr>
          <p:cNvPicPr>
            <a:picLocks noChangeAspect="1"/>
          </p:cNvPicPr>
          <p:nvPr/>
        </p:nvPicPr>
        <p:blipFill>
          <a:blip r:embed="rId5"/>
          <a:stretch>
            <a:fillRect/>
          </a:stretch>
        </p:blipFill>
        <p:spPr>
          <a:xfrm>
            <a:off x="2577166" y="5212305"/>
            <a:ext cx="3711262" cy="320068"/>
          </a:xfrm>
          <a:prstGeom prst="rect">
            <a:avLst/>
          </a:prstGeom>
        </p:spPr>
      </p:pic>
      <p:pic>
        <p:nvPicPr>
          <p:cNvPr id="16" name="图片 15">
            <a:extLst>
              <a:ext uri="{FF2B5EF4-FFF2-40B4-BE49-F238E27FC236}">
                <a16:creationId xmlns:a16="http://schemas.microsoft.com/office/drawing/2014/main" id="{09800F8A-1A8A-0A2E-951F-3BAFF491C23F}"/>
              </a:ext>
            </a:extLst>
          </p:cNvPr>
          <p:cNvPicPr>
            <a:picLocks noChangeAspect="1"/>
          </p:cNvPicPr>
          <p:nvPr/>
        </p:nvPicPr>
        <p:blipFill>
          <a:blip r:embed="rId6"/>
          <a:stretch>
            <a:fillRect/>
          </a:stretch>
        </p:blipFill>
        <p:spPr>
          <a:xfrm>
            <a:off x="2318064" y="5622482"/>
            <a:ext cx="4229467" cy="304826"/>
          </a:xfrm>
          <a:prstGeom prst="rect">
            <a:avLst/>
          </a:prstGeom>
        </p:spPr>
      </p:pic>
    </p:spTree>
    <p:extLst>
      <p:ext uri="{BB962C8B-B14F-4D97-AF65-F5344CB8AC3E}">
        <p14:creationId xmlns:p14="http://schemas.microsoft.com/office/powerpoint/2010/main" val="25494603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2589</TotalTime>
  <Words>829</Words>
  <Application>Microsoft Office PowerPoint</Application>
  <PresentationFormat>宽屏</PresentationFormat>
  <Paragraphs>135</Paragraphs>
  <Slides>13</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等线</vt:lpstr>
      <vt:lpstr>华文行楷</vt:lpstr>
      <vt:lpstr>楷体</vt:lpstr>
      <vt:lpstr>微软雅黑</vt:lpstr>
      <vt:lpstr>Arial</vt:lpstr>
      <vt:lpstr>Calibri</vt:lpstr>
      <vt:lpstr>Times New Roman</vt:lpstr>
      <vt:lpstr>数学物理科学部 模板</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Lin Hou-Yuan</cp:lastModifiedBy>
  <cp:revision>183</cp:revision>
  <dcterms:created xsi:type="dcterms:W3CDTF">2022-10-24T14:28:29Z</dcterms:created>
  <dcterms:modified xsi:type="dcterms:W3CDTF">2023-08-17T09:04:39Z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