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94" r:id="rId2"/>
    <p:sldId id="293" r:id="rId3"/>
    <p:sldId id="299" r:id="rId4"/>
    <p:sldId id="296" r:id="rId5"/>
    <p:sldId id="301" r:id="rId6"/>
    <p:sldId id="300" r:id="rId7"/>
    <p:sldId id="297"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63">
          <p15:clr>
            <a:srgbClr val="A4A3A4"/>
          </p15:clr>
        </p15:guide>
        <p15:guide id="2" pos="257">
          <p15:clr>
            <a:srgbClr val="A4A3A4"/>
          </p15:clr>
        </p15:guide>
        <p15:guide id="3" pos="7423">
          <p15:clr>
            <a:srgbClr val="A4A3A4"/>
          </p15:clr>
        </p15:guide>
        <p15:guide id="4" orient="horz" pos="42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C6CC5"/>
    <a:srgbClr val="4545C5"/>
    <a:srgbClr val="1B3656"/>
    <a:srgbClr val="061E37"/>
    <a:srgbClr val="0B233D"/>
    <a:srgbClr val="648DBA"/>
    <a:srgbClr val="BABABA"/>
    <a:srgbClr val="144B59"/>
    <a:srgbClr val="0E36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57" autoAdjust="0"/>
    <p:restoredTop sz="95061" autoAdjust="0"/>
  </p:normalViewPr>
  <p:slideViewPr>
    <p:cSldViewPr snapToGrid="0" snapToObjects="1">
      <p:cViewPr varScale="1">
        <p:scale>
          <a:sx n="102" d="100"/>
          <a:sy n="102" d="100"/>
        </p:scale>
        <p:origin x="86" y="96"/>
      </p:cViewPr>
      <p:guideLst>
        <p:guide orient="horz" pos="663"/>
        <p:guide pos="257"/>
        <p:guide pos="7423"/>
        <p:guide orient="horz" pos="42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DDD1A4-63E9-4C41-BD0C-A6576214358F}" type="datetimeFigureOut">
              <a:rPr kumimoji="1" lang="zh-CN" altLang="en-US" smtClean="0"/>
              <a:t>2023/8/7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F765C3-F77A-6D4A-A49F-194A41CA7DB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lumMod val="9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0" y="-6985"/>
            <a:ext cx="12214136" cy="725214"/>
          </a:xfrm>
          <a:prstGeom prst="rect">
            <a:avLst/>
          </a:prstGeom>
        </p:spPr>
      </p:pic>
      <p:sp>
        <p:nvSpPr>
          <p:cNvPr id="6" name="Slide Number Placeholder 5"/>
          <p:cNvSpPr>
            <a:spLocks noGrp="1"/>
          </p:cNvSpPr>
          <p:nvPr>
            <p:ph type="sldNum" sz="quarter" idx="4"/>
          </p:nvPr>
        </p:nvSpPr>
        <p:spPr>
          <a:xfrm>
            <a:off x="11753215" y="0"/>
            <a:ext cx="452755" cy="365125"/>
          </a:xfrm>
          <a:prstGeom prst="rect">
            <a:avLst/>
          </a:prstGeom>
        </p:spPr>
        <p:txBody>
          <a:bodyPr vert="horz" lIns="91440" tIns="45720" rIns="91440" bIns="45720" rtlCol="0" anchor="ctr"/>
          <a:lstStyle>
            <a:lvl1pPr algn="r">
              <a:defRPr sz="1200">
                <a:solidFill>
                  <a:schemeClr val="bg1"/>
                </a:solidFill>
              </a:defRPr>
            </a:lvl1pPr>
          </a:lstStyle>
          <a:p>
            <a:fld id="{5F1D8F20-F945-584B-B149-8CCFBEFE168A}" type="slidenum">
              <a:rPr kumimoji="1" lang="zh-CN" altLang="en-US" smtClean="0"/>
              <a:t>‹#›</a:t>
            </a:fld>
            <a:endParaRPr kumimoji="1" lang="zh-CN" altLang="en-US"/>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
    <p:bg>
      <p:bgPr>
        <a:solidFill>
          <a:schemeClr val="bg1">
            <a:lumMod val="95000"/>
          </a:schemeClr>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0" y="-6985"/>
            <a:ext cx="12214136" cy="725214"/>
          </a:xfrm>
          <a:prstGeom prst="rect">
            <a:avLst/>
          </a:prstGeom>
        </p:spPr>
      </p:pic>
      <p:sp>
        <p:nvSpPr>
          <p:cNvPr id="2" name="矩形 1"/>
          <p:cNvSpPr/>
          <p:nvPr userDrawn="1"/>
        </p:nvSpPr>
        <p:spPr>
          <a:xfrm>
            <a:off x="-10160" y="6669160"/>
            <a:ext cx="12214136" cy="199000"/>
          </a:xfrm>
          <a:prstGeom prst="rect">
            <a:avLst/>
          </a:prstGeom>
          <a:solidFill>
            <a:srgbClr val="254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Slide Number Placeholder 5"/>
          <p:cNvSpPr>
            <a:spLocks noGrp="1"/>
          </p:cNvSpPr>
          <p:nvPr>
            <p:ph type="sldNum" sz="quarter" idx="4"/>
          </p:nvPr>
        </p:nvSpPr>
        <p:spPr>
          <a:xfrm>
            <a:off x="11753215" y="0"/>
            <a:ext cx="452755" cy="365125"/>
          </a:xfrm>
          <a:prstGeom prst="rect">
            <a:avLst/>
          </a:prstGeom>
        </p:spPr>
        <p:txBody>
          <a:bodyPr vert="horz" lIns="91440" tIns="45720" rIns="91440" bIns="45720" rtlCol="0" anchor="ctr"/>
          <a:lstStyle>
            <a:lvl1pPr algn="r">
              <a:defRPr sz="1200">
                <a:solidFill>
                  <a:schemeClr val="bg1"/>
                </a:solidFill>
              </a:defRPr>
            </a:lvl1pPr>
          </a:lstStyle>
          <a:p>
            <a:fld id="{5F1D8F20-F945-584B-B149-8CCFBEFE168A}" type="slidenum">
              <a:rPr kumimoji="1" lang="zh-CN" altLang="en-US" smtClean="0"/>
              <a:t>‹#›</a:t>
            </a:fld>
            <a:endParaRPr kumimoji="1" lang="zh-CN" altLang="en-US"/>
          </a:p>
        </p:txBody>
      </p:sp>
    </p:spTree>
  </p:cSld>
  <p:clrMapOvr>
    <a:overrideClrMapping bg1="lt1" tx1="dk1" bg2="lt2" tx2="dk2" accent1="accent1" accent2="accent2" accent3="accent3" accent4="accent4" accent5="accent5" accent6="accent6" hlink="hlink" folHlink="folHlink"/>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4C608-40B1-4030-A28D-5B74BC98ADCE}" type="datetimeFigureOut">
              <a:rPr lang="en-US" smtClean="0"/>
              <a:t>8/7/2023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1D8F20-F945-584B-B149-8CCFBEFE168A}"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1D8F20-F945-584B-B149-8CCFBEFE168A}" type="slidenum">
              <a:rPr kumimoji="1" lang="zh-CN" altLang="en-US" sz="1200" b="0" i="0" u="none" strike="noStrike" kern="1200" cap="none" spc="0" normalizeH="0" baseline="0" noProof="0" smtClean="0">
                <a:ln>
                  <a:noFill/>
                </a:ln>
                <a:solidFill>
                  <a:prstClr val="white"/>
                </a:solidFill>
                <a:effectLst/>
                <a:uLnTx/>
                <a:uFillTx/>
                <a:latin typeface="Calibri"/>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zh-CN" altLang="en-US" sz="12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人造天体动力学与空间态势感知</a:t>
            </a:r>
          </a:p>
        </p:txBody>
      </p:sp>
      <p:grpSp>
        <p:nvGrpSpPr>
          <p:cNvPr id="7" name="组合 6"/>
          <p:cNvGrpSpPr/>
          <p:nvPr/>
        </p:nvGrpSpPr>
        <p:grpSpPr>
          <a:xfrm>
            <a:off x="1332619" y="1874697"/>
            <a:ext cx="9527468" cy="2676711"/>
            <a:chOff x="2916" y="2952"/>
            <a:chExt cx="15004" cy="4215"/>
          </a:xfrm>
        </p:grpSpPr>
        <p:sp>
          <p:nvSpPr>
            <p:cNvPr id="2" name="矩形 1"/>
            <p:cNvSpPr/>
            <p:nvPr/>
          </p:nvSpPr>
          <p:spPr>
            <a:xfrm>
              <a:off x="3279" y="4265"/>
              <a:ext cx="14400" cy="111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dirty="0">
                  <a:solidFill>
                    <a:srgbClr val="0000FF"/>
                  </a:solidFill>
                  <a:latin typeface="微软雅黑" panose="020B0503020204020204" pitchFamily="34" charset="-122"/>
                  <a:ea typeface="微软雅黑" panose="020B0503020204020204" pitchFamily="34" charset="-122"/>
                </a:rPr>
                <a:t>16 </a:t>
              </a:r>
              <a:r>
                <a:rPr kumimoji="0" lang="zh-CN" altLang="en-US" sz="40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空间态势感知概念与特性测量</a:t>
              </a:r>
            </a:p>
          </p:txBody>
        </p:sp>
        <p:sp>
          <p:nvSpPr>
            <p:cNvPr id="8" name="矩形 7"/>
            <p:cNvSpPr/>
            <p:nvPr/>
          </p:nvSpPr>
          <p:spPr>
            <a:xfrm>
              <a:off x="3400" y="3462"/>
              <a:ext cx="14028" cy="3212"/>
            </a:xfrm>
            <a:prstGeom prst="rect">
              <a:avLst/>
            </a:prstGeom>
            <a:noFill/>
            <a:ln w="31750">
              <a:solidFill>
                <a:srgbClr val="061E37"/>
              </a:solidFill>
            </a:ln>
            <a:extLst>
              <a:ext uri="{909E8E84-426E-40DD-AFC4-6F175D3DCCD1}">
                <a14:hiddenFill xmlns:a14="http://schemas.microsoft.com/office/drawing/2010/main">
                  <a:solidFill>
                    <a:srgbClr val="144B59"/>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9" name="矩形 8"/>
            <p:cNvSpPr/>
            <p:nvPr/>
          </p:nvSpPr>
          <p:spPr>
            <a:xfrm>
              <a:off x="3192" y="3196"/>
              <a:ext cx="725" cy="725"/>
            </a:xfrm>
            <a:prstGeom prst="rect">
              <a:avLst/>
            </a:prstGeom>
            <a:solidFill>
              <a:srgbClr val="648DBA">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10" name="矩形 9"/>
            <p:cNvSpPr/>
            <p:nvPr/>
          </p:nvSpPr>
          <p:spPr>
            <a:xfrm>
              <a:off x="16973" y="6182"/>
              <a:ext cx="641" cy="708"/>
            </a:xfrm>
            <a:prstGeom prst="rect">
              <a:avLst/>
            </a:prstGeom>
            <a:solidFill>
              <a:srgbClr val="648DBA">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11" name="矩形 10"/>
            <p:cNvSpPr/>
            <p:nvPr/>
          </p:nvSpPr>
          <p:spPr>
            <a:xfrm>
              <a:off x="17279" y="6459"/>
              <a:ext cx="641" cy="708"/>
            </a:xfrm>
            <a:prstGeom prst="rect">
              <a:avLst/>
            </a:prstGeom>
            <a:solidFill>
              <a:srgbClr val="1B3656">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12" name="矩形 11"/>
            <p:cNvSpPr/>
            <p:nvPr/>
          </p:nvSpPr>
          <p:spPr>
            <a:xfrm>
              <a:off x="2916" y="2952"/>
              <a:ext cx="725" cy="725"/>
            </a:xfrm>
            <a:prstGeom prst="rect">
              <a:avLst/>
            </a:prstGeom>
            <a:solidFill>
              <a:srgbClr val="1B3656">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grpSp>
      <p:sp>
        <p:nvSpPr>
          <p:cNvPr id="15" name="矩形 14">
            <a:extLst>
              <a:ext uri="{FF2B5EF4-FFF2-40B4-BE49-F238E27FC236}">
                <a16:creationId xmlns:a16="http://schemas.microsoft.com/office/drawing/2014/main" id="{8EAD2D75-5326-AC9A-4C5C-24E06AD0FFB4}"/>
              </a:ext>
            </a:extLst>
          </p:cNvPr>
          <p:cNvSpPr/>
          <p:nvPr/>
        </p:nvSpPr>
        <p:spPr>
          <a:xfrm>
            <a:off x="8085659" y="5483605"/>
            <a:ext cx="3432334" cy="83099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华文行楷" panose="02010800040101010101" pitchFamily="2" charset="-122"/>
                <a:ea typeface="华文行楷" panose="02010800040101010101" pitchFamily="2" charset="-122"/>
                <a:cs typeface="+mn-cs"/>
                <a:sym typeface="+mn-ea"/>
              </a:rPr>
              <a:t>林厚源 </a:t>
            </a:r>
            <a:r>
              <a:rPr kumimoji="0" lang="en-US" altLang="zh-CN" sz="2400" b="1" i="0" u="none" strike="noStrike" kern="1200" cap="none" spc="0" normalizeH="0" baseline="0" noProof="0" dirty="0">
                <a:ln>
                  <a:noFill/>
                </a:ln>
                <a:solidFill>
                  <a:prstClr val="black"/>
                </a:solidFill>
                <a:effectLst/>
                <a:uLnTx/>
                <a:uFillTx/>
                <a:latin typeface="华文行楷" panose="02010800040101010101" pitchFamily="2" charset="-122"/>
                <a:ea typeface="华文行楷" panose="02010800040101010101" pitchFamily="2" charset="-122"/>
                <a:cs typeface="+mn-cs"/>
                <a:sym typeface="+mn-ea"/>
              </a:rPr>
              <a:t>in </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华文行楷" panose="02010800040101010101" pitchFamily="2" charset="-122"/>
                <a:cs typeface="Times New Roman" panose="02020603050405020304" pitchFamily="18" charset="0"/>
                <a:sym typeface="+mn-ea"/>
              </a:rPr>
              <a:t>2023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linhouyuan</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a:t>
            </a:r>
            <a:r>
              <a:rPr kumimoji="0" lang="en-GB"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ustc.edu.cn</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16" name="矩形 15">
            <a:extLst>
              <a:ext uri="{FF2B5EF4-FFF2-40B4-BE49-F238E27FC236}">
                <a16:creationId xmlns:a16="http://schemas.microsoft.com/office/drawing/2014/main" id="{3BC082F6-728E-3093-4853-31733B6BCE3F}"/>
              </a:ext>
            </a:extLst>
          </p:cNvPr>
          <p:cNvSpPr/>
          <p:nvPr/>
        </p:nvSpPr>
        <p:spPr>
          <a:xfrm>
            <a:off x="3003414" y="4516087"/>
            <a:ext cx="5626779" cy="1308628"/>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空间</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第？章</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第章</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矩形 16">
            <a:extLst>
              <a:ext uri="{FF2B5EF4-FFF2-40B4-BE49-F238E27FC236}">
                <a16:creationId xmlns:a16="http://schemas.microsoft.com/office/drawing/2014/main" id="{277C2863-FC95-8A25-035E-9E6B7ADAD0BC}"/>
              </a:ext>
            </a:extLst>
          </p:cNvPr>
          <p:cNvSpPr/>
          <p:nvPr/>
        </p:nvSpPr>
        <p:spPr>
          <a:xfrm>
            <a:off x="1026570" y="4489774"/>
            <a:ext cx="2430734" cy="662554"/>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参考材料：</a:t>
            </a:r>
            <a:endPar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82111" y="1333992"/>
            <a:ext cx="7842633" cy="4437305"/>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3200" b="1" dirty="0">
                <a:solidFill>
                  <a:schemeClr val="tx1"/>
                </a:solidFill>
                <a:latin typeface="微软雅黑" panose="020B0503020204020204" pitchFamily="34" charset="-122"/>
                <a:ea typeface="微软雅黑" panose="020B0503020204020204" pitchFamily="34" charset="-122"/>
                <a:sym typeface="+mn-ea"/>
              </a:rPr>
              <a:t>空间态势感知概念</a:t>
            </a:r>
          </a:p>
          <a:p>
            <a:pPr marL="342900" indent="-342900" fontAlgn="auto">
              <a:lnSpc>
                <a:spcPct val="150000"/>
              </a:lnSpc>
              <a:spcAft>
                <a:spcPts val="0"/>
              </a:spcAft>
              <a:buFont typeface="Arial" panose="020B0604020202020204" pitchFamily="34" charset="0"/>
              <a:buChar char="•"/>
            </a:pPr>
            <a:r>
              <a:rPr lang="zh-CN" altLang="en-US" sz="3200" b="1" dirty="0">
                <a:solidFill>
                  <a:schemeClr val="tx1"/>
                </a:solidFill>
                <a:latin typeface="微软雅黑" panose="020B0503020204020204" pitchFamily="34" charset="-122"/>
                <a:ea typeface="微软雅黑" panose="020B0503020204020204" pitchFamily="34" charset="-122"/>
                <a:sym typeface="+mn-ea"/>
              </a:rPr>
              <a:t>特性测量</a:t>
            </a:r>
          </a:p>
          <a:p>
            <a:pPr marL="342900" indent="-342900" fontAlgn="auto">
              <a:lnSpc>
                <a:spcPct val="150000"/>
              </a:lnSpc>
              <a:spcAft>
                <a:spcPts val="0"/>
              </a:spcAft>
              <a:buFont typeface="Arial" panose="020B0604020202020204" pitchFamily="34" charset="0"/>
              <a:buChar char="•"/>
            </a:pPr>
            <a:r>
              <a:rPr lang="zh-CN" altLang="en-US" sz="3200" b="1" dirty="0">
                <a:solidFill>
                  <a:schemeClr val="tx1"/>
                </a:solidFill>
                <a:latin typeface="微软雅黑" panose="020B0503020204020204" pitchFamily="34" charset="-122"/>
                <a:ea typeface="微软雅黑" panose="020B0503020204020204" pitchFamily="34" charset="-122"/>
                <a:sym typeface="+mn-ea"/>
              </a:rPr>
              <a:t>观测相位</a:t>
            </a:r>
          </a:p>
          <a:p>
            <a:pPr marL="342900" indent="-342900" fontAlgn="auto">
              <a:lnSpc>
                <a:spcPct val="150000"/>
              </a:lnSpc>
              <a:spcAft>
                <a:spcPts val="0"/>
              </a:spcAft>
              <a:buFont typeface="Arial" panose="020B0604020202020204" pitchFamily="34" charset="0"/>
              <a:buChar char="•"/>
            </a:pPr>
            <a:r>
              <a:rPr lang="en-US" altLang="zh-CN" sz="3200" b="1" dirty="0" err="1">
                <a:solidFill>
                  <a:schemeClr val="tx1"/>
                </a:solidFill>
                <a:latin typeface="微软雅黑" panose="020B0503020204020204" pitchFamily="34" charset="-122"/>
                <a:ea typeface="微软雅黑" panose="020B0503020204020204" pitchFamily="34" charset="-122"/>
                <a:sym typeface="+mn-ea"/>
              </a:rPr>
              <a:t>Lanmbert</a:t>
            </a:r>
            <a:r>
              <a:rPr lang="zh-CN" altLang="en-US" sz="3200" b="1" dirty="0">
                <a:solidFill>
                  <a:schemeClr val="tx1"/>
                </a:solidFill>
                <a:latin typeface="微软雅黑" panose="020B0503020204020204" pitchFamily="34" charset="-122"/>
                <a:ea typeface="微软雅黑" panose="020B0503020204020204" pitchFamily="34" charset="-122"/>
                <a:sym typeface="+mn-ea"/>
              </a:rPr>
              <a:t>定律和</a:t>
            </a:r>
            <a:r>
              <a:rPr lang="en-US" altLang="zh-CN" sz="3200" b="1" dirty="0">
                <a:solidFill>
                  <a:schemeClr val="tx1"/>
                </a:solidFill>
                <a:latin typeface="微软雅黑" panose="020B0503020204020204" pitchFamily="34" charset="-122"/>
                <a:ea typeface="微软雅黑" panose="020B0503020204020204" pitchFamily="34" charset="-122"/>
                <a:sym typeface="+mn-ea"/>
              </a:rPr>
              <a:t>BRDF</a:t>
            </a:r>
            <a:r>
              <a:rPr lang="zh-CN" altLang="en-US" sz="3200" b="1" dirty="0">
                <a:solidFill>
                  <a:schemeClr val="tx1"/>
                </a:solidFill>
                <a:latin typeface="微软雅黑" panose="020B0503020204020204" pitchFamily="34" charset="-122"/>
                <a:ea typeface="微软雅黑" panose="020B0503020204020204" pitchFamily="34" charset="-122"/>
                <a:sym typeface="+mn-ea"/>
              </a:rPr>
              <a:t>双向反射函数</a:t>
            </a:r>
          </a:p>
          <a:p>
            <a:pPr marL="342900" indent="-342900" fontAlgn="auto">
              <a:lnSpc>
                <a:spcPct val="150000"/>
              </a:lnSpc>
              <a:spcAft>
                <a:spcPts val="0"/>
              </a:spcAft>
              <a:buFont typeface="Arial" panose="020B0604020202020204" pitchFamily="34" charset="0"/>
              <a:buChar char="•"/>
            </a:pPr>
            <a:r>
              <a:rPr lang="zh-CN" altLang="en-US" sz="3200" b="1" dirty="0">
                <a:solidFill>
                  <a:schemeClr val="tx1"/>
                </a:solidFill>
                <a:latin typeface="微软雅黑" panose="020B0503020204020204" pitchFamily="34" charset="-122"/>
                <a:ea typeface="微软雅黑" panose="020B0503020204020204" pitchFamily="34" charset="-122"/>
                <a:sym typeface="+mn-ea"/>
              </a:rPr>
              <a:t>雷达</a:t>
            </a:r>
            <a:r>
              <a:rPr lang="en-US" altLang="zh-CN" sz="3200" b="1" dirty="0">
                <a:solidFill>
                  <a:schemeClr val="tx1"/>
                </a:solidFill>
                <a:latin typeface="微软雅黑" panose="020B0503020204020204" pitchFamily="34" charset="-122"/>
                <a:ea typeface="微软雅黑" panose="020B0503020204020204" pitchFamily="34" charset="-122"/>
                <a:sym typeface="+mn-ea"/>
              </a:rPr>
              <a:t>RCS</a:t>
            </a:r>
            <a:r>
              <a:rPr lang="zh-CN" altLang="en-US" sz="3200" b="1" dirty="0">
                <a:solidFill>
                  <a:schemeClr val="tx1"/>
                </a:solidFill>
                <a:latin typeface="微软雅黑" panose="020B0503020204020204" pitchFamily="34" charset="-122"/>
                <a:ea typeface="微软雅黑" panose="020B0503020204020204" pitchFamily="34" charset="-122"/>
                <a:sym typeface="+mn-ea"/>
              </a:rPr>
              <a:t>，</a:t>
            </a:r>
            <a:r>
              <a:rPr lang="en-US" altLang="zh-CN" sz="3200" b="1" dirty="0">
                <a:solidFill>
                  <a:schemeClr val="tx1"/>
                </a:solidFill>
                <a:latin typeface="微软雅黑" panose="020B0503020204020204" pitchFamily="34" charset="-122"/>
                <a:ea typeface="微软雅黑" panose="020B0503020204020204" pitchFamily="34" charset="-122"/>
                <a:sym typeface="+mn-ea"/>
              </a:rPr>
              <a:t>ISAR</a:t>
            </a:r>
          </a:p>
          <a:p>
            <a:pPr marL="342900" indent="-342900" fontAlgn="auto">
              <a:lnSpc>
                <a:spcPct val="150000"/>
              </a:lnSpc>
              <a:spcAft>
                <a:spcPts val="0"/>
              </a:spcAft>
              <a:buFont typeface="Arial" panose="020B0604020202020204" pitchFamily="34" charset="0"/>
              <a:buChar char="•"/>
            </a:pPr>
            <a:r>
              <a:rPr lang="zh-CN" altLang="en-US" sz="3200" b="1" dirty="0">
                <a:solidFill>
                  <a:schemeClr val="tx1"/>
                </a:solidFill>
                <a:latin typeface="微软雅黑" panose="020B0503020204020204" pitchFamily="34" charset="-122"/>
                <a:ea typeface="微软雅黑" panose="020B0503020204020204" pitchFamily="34" charset="-122"/>
                <a:sym typeface="+mn-ea"/>
              </a:rPr>
              <a:t>天基</a:t>
            </a:r>
            <a:endParaRPr lang="en-US" altLang="zh-CN" sz="32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提纲</a:t>
            </a:r>
          </a:p>
        </p:txBody>
      </p:sp>
    </p:spTree>
    <p:extLst>
      <p:ext uri="{BB962C8B-B14F-4D97-AF65-F5344CB8AC3E}">
        <p14:creationId xmlns:p14="http://schemas.microsoft.com/office/powerpoint/2010/main" val="38832794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5352556"/>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态势感知 </a:t>
            </a:r>
            <a:r>
              <a:rPr lang="en-US" altLang="zh-CN" sz="2400" b="1" dirty="0">
                <a:latin typeface="微软雅黑" panose="020B0503020204020204" pitchFamily="34" charset="-122"/>
                <a:ea typeface="微软雅黑" panose="020B0503020204020204" pitchFamily="34" charset="-122"/>
                <a:sym typeface="+mn-ea"/>
              </a:rPr>
              <a:t>Situational awareness or situation awareness (SA)</a:t>
            </a:r>
            <a:endParaRPr lang="en-US" altLang="zh-CN" b="1" dirty="0">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sym typeface="+mn-ea"/>
              </a:rPr>
              <a:t>The perception of the elements in the environment within a volume of time and space, the comprehension of their meaning, and the projection of their status in the near future.</a:t>
            </a:r>
          </a:p>
          <a:p>
            <a:pPr marL="800100" lvl="1" indent="-34290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sym typeface="+mn-ea"/>
              </a:rPr>
              <a:t>在一定的时间和空间范围内对环境元素的感知，对其意义的理解，以及对其在不久的将来的状态的预测。</a:t>
            </a:r>
            <a:r>
              <a:rPr lang="en-US" altLang="zh-CN" sz="1200" b="1" dirty="0">
                <a:latin typeface="微软雅黑" panose="020B0503020204020204" pitchFamily="34" charset="-122"/>
                <a:ea typeface="微软雅黑" panose="020B0503020204020204" pitchFamily="34" charset="-122"/>
                <a:sym typeface="+mn-ea"/>
              </a:rPr>
              <a:t>(from </a:t>
            </a:r>
            <a:r>
              <a:rPr lang="en-GB" altLang="zh-CN" sz="1200" b="1" dirty="0" err="1">
                <a:latin typeface="微软雅黑" panose="020B0503020204020204" pitchFamily="34" charset="-122"/>
                <a:ea typeface="微软雅黑" panose="020B0503020204020204" pitchFamily="34" charset="-122"/>
                <a:sym typeface="+mn-ea"/>
              </a:rPr>
              <a:t>wikipedia</a:t>
            </a:r>
            <a:r>
              <a:rPr lang="en-US" altLang="zh-CN" sz="1200" b="1" dirty="0">
                <a:latin typeface="微软雅黑" panose="020B0503020204020204" pitchFamily="34" charset="-122"/>
                <a:ea typeface="微软雅黑" panose="020B0503020204020204" pitchFamily="34" charset="-122"/>
                <a:sym typeface="+mn-ea"/>
              </a:rPr>
              <a:t>)</a:t>
            </a:r>
            <a:endParaRPr lang="en-US" altLang="zh-CN" b="1" dirty="0">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b="1" dirty="0">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r>
              <a:rPr lang="zh-CN" altLang="en-US" sz="2800" b="1" dirty="0">
                <a:solidFill>
                  <a:srgbClr val="0000FF"/>
                </a:solidFill>
                <a:latin typeface="微软雅黑" panose="020B0503020204020204" pitchFamily="34" charset="-122"/>
                <a:ea typeface="微软雅黑" panose="020B0503020204020204" pitchFamily="34" charset="-122"/>
                <a:sym typeface="+mn-ea"/>
              </a:rPr>
              <a:t>空间态势感知 </a:t>
            </a:r>
            <a:r>
              <a:rPr lang="en-US" altLang="zh-CN" sz="2800" b="1" dirty="0">
                <a:solidFill>
                  <a:srgbClr val="0000FF"/>
                </a:solidFill>
                <a:latin typeface="微软雅黑" panose="020B0503020204020204" pitchFamily="34" charset="-122"/>
                <a:ea typeface="微软雅黑" panose="020B0503020204020204" pitchFamily="34" charset="-122"/>
                <a:sym typeface="+mn-ea"/>
              </a:rPr>
              <a:t>SSA</a:t>
            </a:r>
          </a:p>
          <a:p>
            <a:pPr marL="800100" lvl="1" indent="-342900">
              <a:lnSpc>
                <a:spcPct val="150000"/>
              </a:lnSpc>
              <a:buFont typeface="Arial" panose="020B0604020202020204" pitchFamily="34" charset="0"/>
              <a:buChar char="•"/>
            </a:pPr>
            <a:r>
              <a:rPr lang="zh-CN" altLang="en-US" b="1" dirty="0">
                <a:solidFill>
                  <a:schemeClr val="tx1"/>
                </a:solidFill>
                <a:latin typeface="微软雅黑" panose="020B0503020204020204" pitchFamily="34" charset="-122"/>
                <a:ea typeface="微软雅黑" panose="020B0503020204020204" pitchFamily="34" charset="-122"/>
                <a:sym typeface="+mn-ea"/>
              </a:rPr>
              <a:t>对所有发生在空间的事件、威胁、活动以及各类空间系统当前状态的了解与感知，进而可以使指挥决策和操作人员能够获取并维持在激烈太空博弈中的空间优势。</a:t>
            </a:r>
            <a:endParaRPr lang="en-US" altLang="zh-CN"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3</a:t>
            </a:fld>
            <a:endParaRPr kumimoji="1" lang="zh-CN" altLang="en-US"/>
          </a:p>
        </p:txBody>
      </p:sp>
      <p:sp>
        <p:nvSpPr>
          <p:cNvPr id="6" name="矩形 5"/>
          <p:cNvSpPr/>
          <p:nvPr/>
        </p:nvSpPr>
        <p:spPr>
          <a:xfrm>
            <a:off x="9074828" y="3105543"/>
            <a:ext cx="3307385" cy="400110"/>
          </a:xfrm>
          <a:prstGeom prst="rect">
            <a:avLst/>
          </a:prstGeom>
        </p:spPr>
        <p:txBody>
          <a:bodyPr wrap="square">
            <a:spAutoFit/>
          </a:bodyPr>
          <a:lstStyle/>
          <a:p>
            <a:pPr algn="ctr" fontAlgn="auto">
              <a:spcAft>
                <a:spcPts val="0"/>
              </a:spcAft>
            </a:pPr>
            <a:r>
              <a:rPr lang="zh-CN" altLang="en-US" sz="2000" b="1" dirty="0">
                <a:solidFill>
                  <a:srgbClr val="FF0000"/>
                </a:solidFill>
                <a:latin typeface="微软雅黑" panose="020B0503020204020204" pitchFamily="34" charset="-122"/>
                <a:ea typeface="微软雅黑" panose="020B0503020204020204" pitchFamily="34" charset="-122"/>
              </a:rPr>
              <a:t>军事情报领域的概念</a:t>
            </a:r>
            <a:endParaRPr lang="zh-CN" sz="2000" b="1" dirty="0">
              <a:solidFill>
                <a:srgbClr val="FF0000"/>
              </a:solidFill>
              <a:latin typeface="微软雅黑" panose="020B0503020204020204" pitchFamily="34" charset="-122"/>
              <a:ea typeface="微软雅黑" panose="020B0503020204020204" pitchFamily="34" charset="-122"/>
            </a:endParaRPr>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版式、字体、字号、颜色等</a:t>
            </a:r>
          </a:p>
        </p:txBody>
      </p:sp>
      <p:sp>
        <p:nvSpPr>
          <p:cNvPr id="4" name="矩形 3">
            <a:extLst>
              <a:ext uri="{FF2B5EF4-FFF2-40B4-BE49-F238E27FC236}">
                <a16:creationId xmlns:a16="http://schemas.microsoft.com/office/drawing/2014/main" id="{88274DDD-1CE1-3F2F-33A0-6A07DB52B7F1}"/>
              </a:ext>
            </a:extLst>
          </p:cNvPr>
          <p:cNvSpPr/>
          <p:nvPr/>
        </p:nvSpPr>
        <p:spPr>
          <a:xfrm>
            <a:off x="2907785" y="3056049"/>
            <a:ext cx="5748077" cy="1685911"/>
          </a:xfrm>
          <a:prstGeom prst="rect">
            <a:avLst/>
          </a:prstGeom>
        </p:spPr>
        <p:txBody>
          <a:bodyPr wrap="square">
            <a:spAutoFit/>
          </a:bodyPr>
          <a:lstStyle/>
          <a:p>
            <a:pPr algn="ctr" fontAlgn="auto">
              <a:lnSpc>
                <a:spcPct val="200000"/>
              </a:lnSpc>
              <a:spcAft>
                <a:spcPts val="0"/>
              </a:spcAft>
            </a:pPr>
            <a:r>
              <a:rPr lang="zh-CN" altLang="en-US" sz="2800" b="1" dirty="0">
                <a:solidFill>
                  <a:srgbClr val="0000FF"/>
                </a:solidFill>
                <a:latin typeface="微软雅黑" panose="020B0503020204020204" pitchFamily="34" charset="-122"/>
                <a:ea typeface="微软雅黑" panose="020B0503020204020204" pitchFamily="34" charset="-122"/>
              </a:rPr>
              <a:t>开车 </a:t>
            </a:r>
            <a:r>
              <a:rPr lang="zh-CN" altLang="en-US" b="1" dirty="0">
                <a:solidFill>
                  <a:srgbClr val="0000FF"/>
                </a:solidFill>
                <a:latin typeface="微软雅黑" panose="020B0503020204020204" pitchFamily="34" charset="-122"/>
                <a:ea typeface="微软雅黑" panose="020B0503020204020204" pitchFamily="34" charset="-122"/>
              </a:rPr>
              <a:t>看到红灯踩刹车同时避免被后车追尾</a:t>
            </a:r>
            <a:endParaRPr lang="en-US" altLang="zh-CN" b="1" dirty="0">
              <a:solidFill>
                <a:srgbClr val="0000FF"/>
              </a:solidFill>
              <a:latin typeface="微软雅黑" panose="020B0503020204020204" pitchFamily="34" charset="-122"/>
              <a:ea typeface="微软雅黑" panose="020B0503020204020204" pitchFamily="34" charset="-122"/>
            </a:endParaRPr>
          </a:p>
          <a:p>
            <a:pPr algn="ctr" fontAlgn="auto">
              <a:lnSpc>
                <a:spcPct val="200000"/>
              </a:lnSpc>
              <a:spcAft>
                <a:spcPts val="0"/>
              </a:spcAft>
            </a:pPr>
            <a:r>
              <a:rPr lang="zh-CN" altLang="en-US" sz="2800" b="1" dirty="0">
                <a:solidFill>
                  <a:srgbClr val="0000FF"/>
                </a:solidFill>
                <a:latin typeface="微软雅黑" panose="020B0503020204020204" pitchFamily="34" charset="-122"/>
                <a:ea typeface="微软雅黑" panose="020B0503020204020204" pitchFamily="34" charset="-122"/>
              </a:rPr>
              <a:t>开飞机</a:t>
            </a:r>
            <a:endParaRPr lang="zh-CN" sz="2800" b="1"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731723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fade">
                                      <p:cBhvr>
                                        <p:cTn id="2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130888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4</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版式、字体、字号、颜色等</a:t>
            </a:r>
          </a:p>
        </p:txBody>
      </p:sp>
    </p:spTree>
    <p:extLst>
      <p:ext uri="{BB962C8B-B14F-4D97-AF65-F5344CB8AC3E}">
        <p14:creationId xmlns:p14="http://schemas.microsoft.com/office/powerpoint/2010/main" val="41493951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130888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5</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版式、字体、字号、颜色等</a:t>
            </a:r>
          </a:p>
        </p:txBody>
      </p:sp>
    </p:spTree>
    <p:extLst>
      <p:ext uri="{BB962C8B-B14F-4D97-AF65-F5344CB8AC3E}">
        <p14:creationId xmlns:p14="http://schemas.microsoft.com/office/powerpoint/2010/main" val="9150638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130888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2022-11-18</a:t>
            </a: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6</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天基</a:t>
            </a:r>
          </a:p>
        </p:txBody>
      </p:sp>
    </p:spTree>
    <p:extLst>
      <p:ext uri="{BB962C8B-B14F-4D97-AF65-F5344CB8AC3E}">
        <p14:creationId xmlns:p14="http://schemas.microsoft.com/office/powerpoint/2010/main" val="40525517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66255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绪论</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7</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特性测量</a:t>
            </a:r>
          </a:p>
        </p:txBody>
      </p:sp>
      <p:pic>
        <p:nvPicPr>
          <p:cNvPr id="7" name="图片 6">
            <a:extLst>
              <a:ext uri="{FF2B5EF4-FFF2-40B4-BE49-F238E27FC236}">
                <a16:creationId xmlns:a16="http://schemas.microsoft.com/office/drawing/2014/main" id="{D3E2566E-6026-59D0-9E3B-F98300EEDAF8}"/>
              </a:ext>
            </a:extLst>
          </p:cNvPr>
          <p:cNvPicPr>
            <a:picLocks noChangeAspect="1"/>
          </p:cNvPicPr>
          <p:nvPr/>
        </p:nvPicPr>
        <p:blipFill>
          <a:blip r:embed="rId2"/>
          <a:stretch>
            <a:fillRect/>
          </a:stretch>
        </p:blipFill>
        <p:spPr>
          <a:xfrm>
            <a:off x="6368185" y="1313716"/>
            <a:ext cx="5010849" cy="4277322"/>
          </a:xfrm>
          <a:prstGeom prst="rect">
            <a:avLst/>
          </a:prstGeom>
        </p:spPr>
      </p:pic>
    </p:spTree>
    <p:extLst>
      <p:ext uri="{BB962C8B-B14F-4D97-AF65-F5344CB8AC3E}">
        <p14:creationId xmlns:p14="http://schemas.microsoft.com/office/powerpoint/2010/main" val="11349931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数学物理科学部 模板">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数学物理科学部 模板</Template>
  <TotalTime>156</TotalTime>
  <Words>245</Words>
  <Application>Microsoft Office PowerPoint</Application>
  <PresentationFormat>宽屏</PresentationFormat>
  <Paragraphs>42</Paragraphs>
  <Slides>7</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等线</vt:lpstr>
      <vt:lpstr>华文行楷</vt:lpstr>
      <vt:lpstr>微软雅黑</vt:lpstr>
      <vt:lpstr>Arial</vt:lpstr>
      <vt:lpstr>Calibri</vt:lpstr>
      <vt:lpstr>Times New Roman</vt:lpstr>
      <vt:lpstr>数学物理科学部 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Lin Hou-Yuan</cp:lastModifiedBy>
  <cp:revision>165</cp:revision>
  <dcterms:created xsi:type="dcterms:W3CDTF">2022-10-24T14:28:29Z</dcterms:created>
  <dcterms:modified xsi:type="dcterms:W3CDTF">2023-08-07T03:00:19Z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2052-4.6.1.7467</vt:lpwstr>
  </property>
</Properties>
</file>