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321" r:id="rId12"/>
    <p:sldId id="328" r:id="rId13"/>
    <p:sldId id="315" r:id="rId14"/>
    <p:sldId id="329" r:id="rId15"/>
    <p:sldId id="323" r:id="rId16"/>
    <p:sldId id="331" r:id="rId17"/>
    <p:sldId id="324" r:id="rId18"/>
    <p:sldId id="335" r:id="rId19"/>
    <p:sldId id="325" r:id="rId20"/>
    <p:sldId id="327" r:id="rId21"/>
    <p:sldId id="336" r:id="rId22"/>
    <p:sldId id="308" r:id="rId23"/>
    <p:sldId id="340" r:id="rId24"/>
    <p:sldId id="341" r:id="rId25"/>
    <p:sldId id="320" r:id="rId26"/>
    <p:sldId id="3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61E37"/>
    <a:srgbClr val="6C6CC5"/>
    <a:srgbClr val="4545C5"/>
    <a:srgbClr val="1B3656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86" d="100"/>
          <a:sy n="86" d="100"/>
        </p:scale>
        <p:origin x="72" y="264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4.png"/><Relationship Id="rId5" Type="http://schemas.openxmlformats.org/officeDocument/2006/relationships/image" Target="../media/image57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5.svg"/><Relationship Id="rId3" Type="http://schemas.openxmlformats.org/officeDocument/2006/relationships/image" Target="../media/image19.wmf"/><Relationship Id="rId7" Type="http://schemas.openxmlformats.org/officeDocument/2006/relationships/image" Target="../media/image61.wmf"/><Relationship Id="rId12" Type="http://schemas.openxmlformats.org/officeDocument/2006/relationships/image" Target="../media/image64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1.svg"/><Relationship Id="rId5" Type="http://schemas.openxmlformats.org/officeDocument/2006/relationships/image" Target="../media/image67.wmf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6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2.wmf"/><Relationship Id="rId3" Type="http://schemas.openxmlformats.org/officeDocument/2006/relationships/image" Target="../media/image77.png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2.bin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1.wmf"/><Relationship Id="rId5" Type="http://schemas.openxmlformats.org/officeDocument/2006/relationships/image" Target="../media/image79.png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78.png"/><Relationship Id="rId9" Type="http://schemas.openxmlformats.org/officeDocument/2006/relationships/image" Target="../media/image7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70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5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4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7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4.png"/><Relationship Id="rId3" Type="http://schemas.openxmlformats.org/officeDocument/2006/relationships/image" Target="../media/image94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8.png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wmf"/><Relationship Id="rId11" Type="http://schemas.openxmlformats.org/officeDocument/2006/relationships/image" Target="../media/image73.pn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7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03.wmf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104.wmf"/><Relationship Id="rId2" Type="http://schemas.openxmlformats.org/officeDocument/2006/relationships/oleObject" Target="../embeddings/oleObject89.bin"/><Relationship Id="rId16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20.png"/><Relationship Id="rId5" Type="http://schemas.openxmlformats.org/officeDocument/2006/relationships/image" Target="../media/image100.wmf"/><Relationship Id="rId15" Type="http://schemas.openxmlformats.org/officeDocument/2006/relationships/image" Target="../media/image5.svg"/><Relationship Id="rId10" Type="http://schemas.openxmlformats.org/officeDocument/2006/relationships/image" Target="../media/image98.png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02.wmf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10.wmf"/><Relationship Id="rId17" Type="http://schemas.openxmlformats.org/officeDocument/2006/relationships/image" Target="../media/image5.svg"/><Relationship Id="rId2" Type="http://schemas.openxmlformats.org/officeDocument/2006/relationships/image" Target="../media/image10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112.png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0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5.svg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115.wmf"/><Relationship Id="rId21" Type="http://schemas.openxmlformats.org/officeDocument/2006/relationships/image" Target="../media/image65.svg"/><Relationship Id="rId7" Type="http://schemas.openxmlformats.org/officeDocument/2006/relationships/image" Target="../media/image117.wmf"/><Relationship Id="rId12" Type="http://schemas.openxmlformats.org/officeDocument/2006/relationships/image" Target="../media/image4.png"/><Relationship Id="rId17" Type="http://schemas.openxmlformats.org/officeDocument/2006/relationships/image" Target="../media/image120.wmf"/><Relationship Id="rId2" Type="http://schemas.openxmlformats.org/officeDocument/2006/relationships/oleObject" Target="../embeddings/oleObject103.bin"/><Relationship Id="rId16" Type="http://schemas.openxmlformats.org/officeDocument/2006/relationships/oleObject" Target="../embeddings/oleObject108.bin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5" Type="http://schemas.openxmlformats.org/officeDocument/2006/relationships/image" Target="../media/image71.svg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21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18.wmf"/><Relationship Id="rId1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71.svg"/><Relationship Id="rId2" Type="http://schemas.openxmlformats.org/officeDocument/2006/relationships/oleObject" Target="../embeddings/oleObject110.bin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26.wmf"/><Relationship Id="rId5" Type="http://schemas.openxmlformats.org/officeDocument/2006/relationships/image" Target="../media/image123.wmf"/><Relationship Id="rId15" Type="http://schemas.openxmlformats.org/officeDocument/2006/relationships/image" Target="../media/image128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8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4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" Type="http://schemas.openxmlformats.org/officeDocument/2006/relationships/image" Target="../media/image21.png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5.wmf"/><Relationship Id="rId5" Type="http://schemas.openxmlformats.org/officeDocument/2006/relationships/image" Target="../media/image22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41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25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3.bin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6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wmf"/><Relationship Id="rId36" Type="http://schemas.openxmlformats.org/officeDocument/2006/relationships/image" Target="../media/image38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9.bin"/><Relationship Id="rId8" Type="http://schemas.openxmlformats.org/officeDocument/2006/relationships/image" Target="../media/image15.wmf"/><Relationship Id="rId3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19.wmf"/><Relationship Id="rId21" Type="http://schemas.openxmlformats.org/officeDocument/2006/relationships/image" Target="../media/image4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25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3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3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4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48.wmf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54.png"/><Relationship Id="rId3" Type="http://schemas.openxmlformats.org/officeDocument/2006/relationships/image" Target="../media/image19.wmf"/><Relationship Id="rId21" Type="http://schemas.openxmlformats.org/officeDocument/2006/relationships/image" Target="../media/image5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7.wmf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2.wmf"/><Relationship Id="rId24" Type="http://schemas.openxmlformats.org/officeDocument/2006/relationships/image" Target="../media/image52.png"/><Relationship Id="rId5" Type="http://schemas.openxmlformats.org/officeDocument/2006/relationships/image" Target="../media/image8.wmf"/><Relationship Id="rId15" Type="http://schemas.openxmlformats.org/officeDocument/2006/relationships/image" Target="../media/image25.wmf"/><Relationship Id="rId23" Type="http://schemas.openxmlformats.org/officeDocument/2006/relationships/image" Target="../media/image51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934406" cy="130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节，附录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</a:t>
            </a:r>
            <a:r>
              <a:rPr lang="en-GB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5994913" y="2280274"/>
            <a:ext cx="2628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（例如：转移轨道不满足）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5012286" y="1052513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58062"/>
              </p:ext>
            </p:extLst>
          </p:nvPr>
        </p:nvGraphicFramePr>
        <p:xfrm>
          <a:off x="6669105" y="1491914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9105" y="1491914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6173290" y="1878665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478BEA-4106-9040-7695-736BE7910AB2}"/>
              </a:ext>
            </a:extLst>
          </p:cNvPr>
          <p:cNvSpPr/>
          <p:nvPr/>
        </p:nvSpPr>
        <p:spPr>
          <a:xfrm>
            <a:off x="9121228" y="1046302"/>
            <a:ext cx="1811867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贝塞尔函数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超几何函数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9968B1-73B4-6D92-7C0A-BCA7B1FA3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43383"/>
              </p:ext>
            </p:extLst>
          </p:nvPr>
        </p:nvGraphicFramePr>
        <p:xfrm>
          <a:off x="10654666" y="1116579"/>
          <a:ext cx="666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34080" imgH="197280" progId="Equation.AxMath">
                  <p:embed/>
                </p:oleObj>
              </mc:Choice>
              <mc:Fallback>
                <p:oleObj name="AxMath" r:id="rId10" imgW="334080" imgH="1972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69F5049-B650-96AC-EE9D-F309B538F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54666" y="1116579"/>
                        <a:ext cx="666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A7375CB-E964-61F8-8458-7EDA1E70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72093"/>
              </p:ext>
            </p:extLst>
          </p:nvPr>
        </p:nvGraphicFramePr>
        <p:xfrm>
          <a:off x="10633577" y="1503606"/>
          <a:ext cx="1260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30360" imgH="197280" progId="Equation.AxMath">
                  <p:embed/>
                </p:oleObj>
              </mc:Choice>
              <mc:Fallback>
                <p:oleObj name="AxMath" r:id="rId12" imgW="630360" imgH="1972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E9968B1-73B4-6D92-7C0A-BCA7B1FA3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3577" y="1503606"/>
                        <a:ext cx="1260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76644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7672742"/>
              </p:ext>
            </p:extLst>
          </p:nvPr>
        </p:nvGraphicFramePr>
        <p:xfrm>
          <a:off x="892010" y="5132094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2010" y="5132094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49207" y="5650365"/>
            <a:ext cx="4290427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（比如解得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a&lt;0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e&gt;1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9FC6EA6-FD4E-C990-41A3-7FB2CBDF8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4267"/>
              </p:ext>
            </p:extLst>
          </p:nvPr>
        </p:nvGraphicFramePr>
        <p:xfrm>
          <a:off x="1066635" y="4509010"/>
          <a:ext cx="1460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30080" imgH="223200" progId="Equation.AxMath">
                  <p:embed/>
                </p:oleObj>
              </mc:Choice>
              <mc:Fallback>
                <p:oleObj name="AxMath" r:id="rId16" imgW="730080" imgH="22320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66635" y="4509010"/>
                        <a:ext cx="14605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286859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一套自恰的参数系统作为标准单位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287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58286"/>
              </p:ext>
            </p:extLst>
          </p:nvPr>
        </p:nvGraphicFramePr>
        <p:xfrm>
          <a:off x="6957066" y="2093818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7066" y="2093818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93280"/>
              </p:ext>
            </p:extLst>
          </p:nvPr>
        </p:nvGraphicFramePr>
        <p:xfrm>
          <a:off x="8097899" y="4589859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4589859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45992"/>
              </p:ext>
            </p:extLst>
          </p:nvPr>
        </p:nvGraphicFramePr>
        <p:xfrm>
          <a:off x="8097899" y="5381231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381231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73130"/>
              </p:ext>
            </p:extLst>
          </p:nvPr>
        </p:nvGraphicFramePr>
        <p:xfrm>
          <a:off x="8097899" y="3883556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3883556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530D69-2383-AA93-3B5C-A389214BB971}"/>
              </a:ext>
            </a:extLst>
          </p:cNvPr>
          <p:cNvSpPr/>
          <p:nvPr/>
        </p:nvSpPr>
        <p:spPr>
          <a:xfrm>
            <a:off x="6506678" y="5998650"/>
            <a:ext cx="554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下基于 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astropy.units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的操作示例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.\DAOSSA\attachments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\Dimensionless.py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7275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74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8312" y="4685329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636601" y="1021439"/>
            <a:ext cx="5333146" cy="511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误差：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截断误差 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Approximation errors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阶算法，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收敛性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 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Rounding Errors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计算机字长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右函数精度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稳定性：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舍入误差是否累积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初值误差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运动方程稳定性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二体问题是运动不稳定的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995DFD-8693-B7D6-EC92-550209F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70773"/>
              </p:ext>
            </p:extLst>
          </p:nvPr>
        </p:nvGraphicFramePr>
        <p:xfrm>
          <a:off x="8846399" y="2785287"/>
          <a:ext cx="204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21320" imgH="199800" progId="Equation.AxMath">
                  <p:embed/>
                </p:oleObj>
              </mc:Choice>
              <mc:Fallback>
                <p:oleObj name="AxMath" r:id="rId16" imgW="1021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399" y="2785287"/>
                        <a:ext cx="204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99D0F8-4DCC-1317-6FD3-CBD05DD8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2724"/>
              </p:ext>
            </p:extLst>
          </p:nvPr>
        </p:nvGraphicFramePr>
        <p:xfrm>
          <a:off x="9251818" y="2314373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488520" imgH="199800" progId="Equation.AxMath">
                  <p:embed/>
                </p:oleObj>
              </mc:Choice>
              <mc:Fallback>
                <p:oleObj name="AxMath" r:id="rId18" imgW="4885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51818" y="2314373"/>
                        <a:ext cx="977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900930D-CAC8-4480-E637-24174EA8CF58}"/>
              </a:ext>
            </a:extLst>
          </p:cNvPr>
          <p:cNvSpPr/>
          <p:nvPr/>
        </p:nvSpPr>
        <p:spPr>
          <a:xfrm>
            <a:off x="4309765" y="92194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24" descr="紧张的脸轮廓 纯色填充">
            <a:extLst>
              <a:ext uri="{FF2B5EF4-FFF2-40B4-BE49-F238E27FC236}">
                <a16:creationId xmlns:a16="http://schemas.microsoft.com/office/drawing/2014/main" id="{89909686-3839-29FA-D787-3B7D73277C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3807" y="1116761"/>
            <a:ext cx="571360" cy="57136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6327A2-1740-FFAA-806E-54FA4D5C3C67}"/>
              </a:ext>
            </a:extLst>
          </p:cNvPr>
          <p:cNvSpPr/>
          <p:nvPr/>
        </p:nvSpPr>
        <p:spPr>
          <a:xfrm>
            <a:off x="626459" y="5656954"/>
            <a:ext cx="250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Adams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Adams-Cowell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KSG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22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D9C668A-236A-8238-6735-DBC9E0DED277}"/>
              </a:ext>
            </a:extLst>
          </p:cNvPr>
          <p:cNvSpPr/>
          <p:nvPr/>
        </p:nvSpPr>
        <p:spPr>
          <a:xfrm>
            <a:off x="6631483" y="1008690"/>
            <a:ext cx="5003387" cy="3463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最常见的单步法：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A684F6-1B2E-9514-8864-DC60C50C6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590"/>
              </p:ext>
            </p:extLst>
          </p:nvPr>
        </p:nvGraphicFramePr>
        <p:xfrm>
          <a:off x="1343025" y="1911350"/>
          <a:ext cx="2222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2040" imgH="403560" progId="Equation.AxMath">
                  <p:embed/>
                </p:oleObj>
              </mc:Choice>
              <mc:Fallback>
                <p:oleObj name="AxMath" r:id="rId2" imgW="111204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1911350"/>
                        <a:ext cx="22225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364126-ECB7-FE4B-02FC-465BC68D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9802"/>
              </p:ext>
            </p:extLst>
          </p:nvPr>
        </p:nvGraphicFramePr>
        <p:xfrm>
          <a:off x="768742" y="2914083"/>
          <a:ext cx="3857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28880" imgH="596880" progId="Equation.AxMath">
                  <p:embed/>
                </p:oleObj>
              </mc:Choice>
              <mc:Fallback>
                <p:oleObj name="AxMath" r:id="rId4" imgW="1928880" imgH="59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742" y="2914083"/>
                        <a:ext cx="38576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886068-D436-A69E-64C7-6D1312E96F58}"/>
              </a:ext>
            </a:extLst>
          </p:cNvPr>
          <p:cNvSpPr/>
          <p:nvPr/>
        </p:nvSpPr>
        <p:spPr>
          <a:xfrm>
            <a:off x="2792160" y="1717962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18611-5FB2-4E9B-7154-C7EFBEE79358}"/>
              </a:ext>
            </a:extLst>
          </p:cNvPr>
          <p:cNvSpPr/>
          <p:nvPr/>
        </p:nvSpPr>
        <p:spPr>
          <a:xfrm>
            <a:off x="3528983" y="259382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41F8-F52A-674D-E9FF-AF7872335423}"/>
              </a:ext>
            </a:extLst>
          </p:cNvPr>
          <p:cNvSpPr/>
          <p:nvPr/>
        </p:nvSpPr>
        <p:spPr>
          <a:xfrm>
            <a:off x="1874509" y="2652083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AC347B-FE5F-E81F-111A-C3B9F25E8FF8}"/>
              </a:ext>
            </a:extLst>
          </p:cNvPr>
          <p:cNvSpPr/>
          <p:nvPr/>
        </p:nvSpPr>
        <p:spPr>
          <a:xfrm>
            <a:off x="6744513" y="1150614"/>
            <a:ext cx="4613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用步长内若干点的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右函数值的线性组合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右函数导数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18F0E-8826-64D1-E785-FD0A74A633C8}"/>
              </a:ext>
            </a:extLst>
          </p:cNvPr>
          <p:cNvSpPr/>
          <p:nvPr/>
        </p:nvSpPr>
        <p:spPr>
          <a:xfrm>
            <a:off x="6912512" y="5826757"/>
            <a:ext cx="474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用泰勒展开式确定系数（不唯一）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76C89C-F168-DAF8-E37E-1E1F0903E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06609"/>
              </p:ext>
            </p:extLst>
          </p:nvPr>
        </p:nvGraphicFramePr>
        <p:xfrm>
          <a:off x="734769" y="4472659"/>
          <a:ext cx="365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5920" imgH="590040" progId="Equation.AxMath">
                  <p:embed/>
                </p:oleObj>
              </mc:Choice>
              <mc:Fallback>
                <p:oleObj name="AxMath" r:id="rId6" imgW="1825920" imgH="59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364126-ECB7-FE4B-02FC-465BC68D8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769" y="4472659"/>
                        <a:ext cx="3651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235011-0428-462A-0A5D-6BA9F0C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09840"/>
              </p:ext>
            </p:extLst>
          </p:nvPr>
        </p:nvGraphicFramePr>
        <p:xfrm>
          <a:off x="749300" y="5933514"/>
          <a:ext cx="5632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16280" imgH="348480" progId="Equation.AxMath">
                  <p:embed/>
                </p:oleObj>
              </mc:Choice>
              <mc:Fallback>
                <p:oleObj name="AxMath" r:id="rId8" imgW="2816280" imgH="348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76C89C-F168-DAF8-E37E-1E1F0903E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5933514"/>
                        <a:ext cx="56324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F603A0-4C33-B30D-9FF7-6428A32A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4140"/>
              </p:ext>
            </p:extLst>
          </p:nvPr>
        </p:nvGraphicFramePr>
        <p:xfrm>
          <a:off x="7035154" y="4976484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16360" imgH="403560" progId="Equation.AxMath">
                  <p:embed/>
                </p:oleObj>
              </mc:Choice>
              <mc:Fallback>
                <p:oleObj name="AxMath" r:id="rId10" imgW="201636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5154" y="4976484"/>
                        <a:ext cx="40322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2DF15F0-3AAE-C588-FE88-85F0037EE422}"/>
              </a:ext>
            </a:extLst>
          </p:cNvPr>
          <p:cNvSpPr/>
          <p:nvPr/>
        </p:nvSpPr>
        <p:spPr>
          <a:xfrm>
            <a:off x="2569590" y="4187583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24D937-0E47-78F0-94CB-A4F92BBF6BDA}"/>
              </a:ext>
            </a:extLst>
          </p:cNvPr>
          <p:cNvSpPr/>
          <p:nvPr/>
        </p:nvSpPr>
        <p:spPr>
          <a:xfrm>
            <a:off x="365759" y="5629405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BAF3EB-A794-E6F0-27C6-CE9890D9AB7D}"/>
              </a:ext>
            </a:extLst>
          </p:cNvPr>
          <p:cNvSpPr/>
          <p:nvPr/>
        </p:nvSpPr>
        <p:spPr>
          <a:xfrm>
            <a:off x="2284942" y="4077617"/>
            <a:ext cx="451616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85C8FD-9125-E8E1-41C5-B232C60CA4F2}"/>
              </a:ext>
            </a:extLst>
          </p:cNvPr>
          <p:cNvSpPr/>
          <p:nvPr/>
        </p:nvSpPr>
        <p:spPr>
          <a:xfrm>
            <a:off x="557130" y="2101113"/>
            <a:ext cx="99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11F641B-6E78-21F0-3055-2722EE6C15F6}"/>
              </a:ext>
            </a:extLst>
          </p:cNvPr>
          <p:cNvSpPr/>
          <p:nvPr/>
        </p:nvSpPr>
        <p:spPr>
          <a:xfrm rot="18358342">
            <a:off x="4778294" y="4815103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011D0C1-3603-4679-3272-36A0E575567B}"/>
              </a:ext>
            </a:extLst>
          </p:cNvPr>
          <p:cNvSpPr/>
          <p:nvPr/>
        </p:nvSpPr>
        <p:spPr>
          <a:xfrm rot="13985164">
            <a:off x="4799395" y="5407571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394374F-FD2C-DD4C-8AE3-3481DBC101CE}"/>
              </a:ext>
            </a:extLst>
          </p:cNvPr>
          <p:cNvSpPr/>
          <p:nvPr/>
        </p:nvSpPr>
        <p:spPr>
          <a:xfrm rot="16200000">
            <a:off x="5600170" y="4821130"/>
            <a:ext cx="897081" cy="1165544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008569-5F0B-9767-7237-2B453F345AE7}"/>
              </a:ext>
            </a:extLst>
          </p:cNvPr>
          <p:cNvSpPr/>
          <p:nvPr/>
        </p:nvSpPr>
        <p:spPr>
          <a:xfrm rot="7823965">
            <a:off x="5564033" y="2900554"/>
            <a:ext cx="451616" cy="2409850"/>
          </a:xfrm>
          <a:prstGeom prst="downArrow">
            <a:avLst>
              <a:gd name="adj1" fmla="val 50000"/>
              <a:gd name="adj2" fmla="val 1050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B8C-C2B9-D744-6B62-E9EAB02DB8D1}"/>
              </a:ext>
            </a:extLst>
          </p:cNvPr>
          <p:cNvSpPr/>
          <p:nvPr/>
        </p:nvSpPr>
        <p:spPr>
          <a:xfrm>
            <a:off x="6839936" y="2097915"/>
            <a:ext cx="461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次右函数能获得的最高阶数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EE5452-6D41-F723-C897-C5E6C076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0822"/>
              </p:ext>
            </p:extLst>
          </p:nvPr>
        </p:nvGraphicFramePr>
        <p:xfrm>
          <a:off x="7837977" y="2530291"/>
          <a:ext cx="263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319400" imgH="196560" progId="Equation.AxMath">
                  <p:embed/>
                </p:oleObj>
              </mc:Choice>
              <mc:Fallback>
                <p:oleObj name="AxMath" r:id="rId12" imgW="131940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37977" y="2530291"/>
                        <a:ext cx="2638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50D7F10-8641-5C86-BB7C-CBD46EF83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4392"/>
              </p:ext>
            </p:extLst>
          </p:nvPr>
        </p:nvGraphicFramePr>
        <p:xfrm>
          <a:off x="7368306" y="2952689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30320" imgH="419040" progId="Equation.AxMath">
                  <p:embed/>
                </p:oleObj>
              </mc:Choice>
              <mc:Fallback>
                <p:oleObj name="AxMath" r:id="rId14" imgW="19303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EE5452-6D41-F723-C897-C5E6C076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8306" y="2952689"/>
                        <a:ext cx="386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0602FAE3-320E-59B6-5979-224255D67A3F}"/>
              </a:ext>
            </a:extLst>
          </p:cNvPr>
          <p:cNvSpPr/>
          <p:nvPr/>
        </p:nvSpPr>
        <p:spPr>
          <a:xfrm>
            <a:off x="6985398" y="3754496"/>
            <a:ext cx="4386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（越高阶效率越低，考虑舍入误差和初值误差，并非越高越好）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" name="图形 28" descr="眩晕的脸轮廓 纯色填充">
            <a:extLst>
              <a:ext uri="{FF2B5EF4-FFF2-40B4-BE49-F238E27FC236}">
                <a16:creationId xmlns:a16="http://schemas.microsoft.com/office/drawing/2014/main" id="{A4EF3BC1-C482-760C-BBD8-569F0473E8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 animBg="1"/>
      <p:bldP spid="22" grpId="0" animBg="1"/>
      <p:bldP spid="23" grpId="0" animBg="1"/>
      <p:bldP spid="24" grpId="0" animBg="1"/>
      <p:bldP spid="25" grpId="0" animBg="1"/>
      <p:bldP spid="12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33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变步长：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-Fehlberg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(RKF)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参数组合可以自由选择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只需多算很少几次（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次）右函数值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得到截断误差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调整步长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66817D-3AE0-1687-9209-D0398F0F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024"/>
              </p:ext>
            </p:extLst>
          </p:nvPr>
        </p:nvGraphicFramePr>
        <p:xfrm>
          <a:off x="1414074" y="3872684"/>
          <a:ext cx="3730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65520" imgH="829440" progId="Equation.AxMath">
                  <p:embed/>
                </p:oleObj>
              </mc:Choice>
              <mc:Fallback>
                <p:oleObj name="AxMath" r:id="rId2" imgW="1865520" imgH="82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A684F6-1B2E-9514-8864-DC60C50C6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4074" y="3872684"/>
                        <a:ext cx="37306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B5110AD-9618-8169-C08D-7E1240EB9C31}"/>
              </a:ext>
            </a:extLst>
          </p:cNvPr>
          <p:cNvSpPr/>
          <p:nvPr/>
        </p:nvSpPr>
        <p:spPr>
          <a:xfrm>
            <a:off x="5060809" y="4118454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0A201-5715-F8AB-2575-2819EA33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11" y="3079426"/>
            <a:ext cx="3882547" cy="14559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01259-0861-28FE-53D1-51D066B98919}"/>
              </a:ext>
            </a:extLst>
          </p:cNvPr>
          <p:cNvSpPr/>
          <p:nvPr/>
        </p:nvSpPr>
        <p:spPr>
          <a:xfrm>
            <a:off x="7477549" y="2572670"/>
            <a:ext cx="373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方法的局部截断误差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F4BCE-AF43-0D7B-8BBA-EC4B0CBEA4A8}"/>
              </a:ext>
            </a:extLst>
          </p:cNvPr>
          <p:cNvSpPr/>
          <p:nvPr/>
        </p:nvSpPr>
        <p:spPr>
          <a:xfrm>
            <a:off x="5102754" y="4890241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9F38F748-B58F-C331-F185-03903BF1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天体运动方程的数值积分：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相对位置速度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轨道根数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54707"/>
              </p:ext>
            </p:extLst>
          </p:nvPr>
        </p:nvGraphicFramePr>
        <p:xfrm>
          <a:off x="3061433" y="1877140"/>
          <a:ext cx="22034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01240" imgH="692640" progId="Equation.AxMath">
                  <p:embed/>
                </p:oleObj>
              </mc:Choice>
              <mc:Fallback>
                <p:oleObj name="AxMath" r:id="rId2" imgW="1101240" imgH="692640" progId="Equation.AxMath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0339A835-8C92-BAEE-10F8-3C4D48B0A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1433" y="1877140"/>
                        <a:ext cx="2203450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76DD10-BBD1-DECD-8963-38EC1B3855AF}"/>
              </a:ext>
            </a:extLst>
          </p:cNvPr>
          <p:cNvSpPr/>
          <p:nvPr/>
        </p:nvSpPr>
        <p:spPr>
          <a:xfrm>
            <a:off x="6493954" y="2106993"/>
            <a:ext cx="4909669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右函数简单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（计算效率高，程序简单）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包含无摄运动，变化快，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步长小</a:t>
            </a:r>
            <a:endParaRPr 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80AB39-4515-1EE0-AB9F-0C660CC19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64729"/>
              </p:ext>
            </p:extLst>
          </p:nvPr>
        </p:nvGraphicFramePr>
        <p:xfrm>
          <a:off x="3331918" y="3604340"/>
          <a:ext cx="2857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28840" imgH="739800" progId="Equation.AxMath">
                  <p:embed/>
                </p:oleObj>
              </mc:Choice>
              <mc:Fallback>
                <p:oleObj name="AxMath" r:id="rId4" imgW="1428840" imgH="739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8" y="3604340"/>
                        <a:ext cx="2857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8FAFDA-C9CB-38A9-2963-39DF6ABE5F10}"/>
              </a:ext>
            </a:extLst>
          </p:cNvPr>
          <p:cNvSpPr/>
          <p:nvPr/>
        </p:nvSpPr>
        <p:spPr>
          <a:xfrm>
            <a:off x="6489437" y="3645947"/>
            <a:ext cx="561911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参考轨道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变化慢，步长大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需要不断初始化参考轨道（效率低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精度差）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E3BE8-C5CF-8FDD-9205-7277A04A9A4C}"/>
              </a:ext>
            </a:extLst>
          </p:cNvPr>
          <p:cNvSpPr/>
          <p:nvPr/>
        </p:nvSpPr>
        <p:spPr>
          <a:xfrm>
            <a:off x="6493954" y="5256831"/>
            <a:ext cx="4118361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无摄运动极简单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步长大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右函数复杂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（计算效率较低）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C5C06C-DBED-7750-4827-5D0D55BF0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8410"/>
              </p:ext>
            </p:extLst>
          </p:nvPr>
        </p:nvGraphicFramePr>
        <p:xfrm>
          <a:off x="2826483" y="5609339"/>
          <a:ext cx="2673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35960" imgH="388440" progId="Equation.AxMath">
                  <p:embed/>
                </p:oleObj>
              </mc:Choice>
              <mc:Fallback>
                <p:oleObj name="AxMath" r:id="rId6" imgW="1335960" imgH="3884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F80AB39-4515-1EE0-AB9F-0C660CC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483" y="5609339"/>
                        <a:ext cx="26733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EE7A346-8991-F15D-4D3C-920594819342}"/>
              </a:ext>
            </a:extLst>
          </p:cNvPr>
          <p:cNvSpPr/>
          <p:nvPr/>
        </p:nvSpPr>
        <p:spPr>
          <a:xfrm>
            <a:off x="10092800" y="6085493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该时刻目标在地心真赤道真春分点坐标系下坐标速度：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(-6.090202, -2.849336,  3.718672) km/s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在本问题中，给出目标的坐标和速度值的精度的依据是什么？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05005B-DD05-32BF-CBB3-0ED78EF05F08}"/>
              </a:ext>
            </a:extLst>
          </p:cNvPr>
          <p:cNvSpPr/>
          <p:nvPr/>
        </p:nvSpPr>
        <p:spPr>
          <a:xfrm>
            <a:off x="6199464" y="6043689"/>
            <a:ext cx="5935386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注：太阳坐标见第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节课“日月位置计算”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建议：不熟悉情况下不要使用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astropy.coordinates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，仅用作对比参考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406537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46020"/>
              </p:ext>
            </p:extLst>
          </p:nvPr>
        </p:nvGraphicFramePr>
        <p:xfrm>
          <a:off x="3470082" y="3343061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0082" y="3343061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15893"/>
              </p:ext>
            </p:extLst>
          </p:nvPr>
        </p:nvGraphicFramePr>
        <p:xfrm>
          <a:off x="4287979" y="4535740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87979" y="4535740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E3BC3EA-8FBF-0C6C-3970-D90D150D1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77903"/>
              </p:ext>
            </p:extLst>
          </p:nvPr>
        </p:nvGraphicFramePr>
        <p:xfrm>
          <a:off x="2539999" y="2897330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840" imgH="189000" progId="Equation.AxMath">
                  <p:embed/>
                </p:oleObj>
              </mc:Choice>
              <mc:Fallback>
                <p:oleObj name="AxMath" r:id="rId10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9999" y="2897330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234717" y="3263470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584720" imgH="357480" progId="Equation.AxMath">
                  <p:embed/>
                </p:oleObj>
              </mc:Choice>
              <mc:Fallback>
                <p:oleObj name="AxMath" r:id="rId12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77738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41855"/>
              </p:ext>
            </p:extLst>
          </p:nvPr>
        </p:nvGraphicFramePr>
        <p:xfrm>
          <a:off x="1809750" y="4198938"/>
          <a:ext cx="2959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9240" imgH="354240" progId="Equation.AxMath">
                  <p:embed/>
                </p:oleObj>
              </mc:Choice>
              <mc:Fallback>
                <p:oleObj name="AxMath" r:id="rId12" imgW="147924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9750" y="4198938"/>
                        <a:ext cx="29591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27259"/>
              </p:ext>
            </p:extLst>
          </p:nvPr>
        </p:nvGraphicFramePr>
        <p:xfrm>
          <a:off x="2120007" y="3582505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0007" y="3582505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1737094" y="4380891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79774" y="5113636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397"/>
              </p:ext>
            </p:extLst>
          </p:nvPr>
        </p:nvGraphicFramePr>
        <p:xfrm>
          <a:off x="4581712" y="5351584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1712" y="5351584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7562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3855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1531"/>
              </p:ext>
            </p:extLst>
          </p:nvPr>
        </p:nvGraphicFramePr>
        <p:xfrm>
          <a:off x="1724932" y="1773520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932" y="1773520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23981"/>
              </p:ext>
            </p:extLst>
          </p:nvPr>
        </p:nvGraphicFramePr>
        <p:xfrm>
          <a:off x="2241125" y="2571750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571750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58643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9842"/>
              </p:ext>
            </p:extLst>
          </p:nvPr>
        </p:nvGraphicFramePr>
        <p:xfrm>
          <a:off x="1148765" y="4027344"/>
          <a:ext cx="2143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71360" imgH="346680" progId="Equation.AxMath">
                  <p:embed/>
                </p:oleObj>
              </mc:Choice>
              <mc:Fallback>
                <p:oleObj name="AxMath" r:id="rId18" imgW="107136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8765" y="4027344"/>
                        <a:ext cx="21431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98204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1800" imgH="228960" progId="Equation.AxMath">
                  <p:embed/>
                </p:oleObj>
              </mc:Choice>
              <mc:Fallback>
                <p:oleObj name="AxMath" r:id="rId12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6680" imgH="190440" progId="Equation.AxMath">
                  <p:embed/>
                </p:oleObj>
              </mc:Choice>
              <mc:Fallback>
                <p:oleObj name="AxMath" r:id="rId16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979200" imgH="196560" progId="Equation.AxMath">
                  <p:embed/>
                </p:oleObj>
              </mc:Choice>
              <mc:Fallback>
                <p:oleObj name="AxMath" r:id="rId18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252080" imgH="196560" progId="Equation.AxMath">
                  <p:embed/>
                </p:oleObj>
              </mc:Choice>
              <mc:Fallback>
                <p:oleObj name="AxMath" r:id="rId20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41810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40440" imgH="196560" progId="Equation.AxMath">
                  <p:embed/>
                </p:oleObj>
              </mc:Choice>
              <mc:Fallback>
                <p:oleObj name="AxMath" r:id="rId22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51476</TotalTime>
  <Words>1131</Words>
  <Application>Microsoft Office PowerPoint</Application>
  <PresentationFormat>宽屏</PresentationFormat>
  <Paragraphs>290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443</cp:revision>
  <dcterms:created xsi:type="dcterms:W3CDTF">2022-10-24T14:28:29Z</dcterms:created>
  <dcterms:modified xsi:type="dcterms:W3CDTF">2023-12-26T08:19:35Z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