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87" r:id="rId2"/>
    <p:sldId id="307" r:id="rId3"/>
    <p:sldId id="308" r:id="rId4"/>
    <p:sldId id="314" r:id="rId5"/>
    <p:sldId id="315" r:id="rId6"/>
    <p:sldId id="318" r:id="rId7"/>
    <p:sldId id="316" r:id="rId8"/>
    <p:sldId id="317" r:id="rId9"/>
    <p:sldId id="344" r:id="rId10"/>
    <p:sldId id="320" r:id="rId11"/>
    <p:sldId id="321" r:id="rId12"/>
    <p:sldId id="322" r:id="rId13"/>
    <p:sldId id="332" r:id="rId14"/>
    <p:sldId id="328" r:id="rId15"/>
    <p:sldId id="329" r:id="rId16"/>
    <p:sldId id="333" r:id="rId17"/>
    <p:sldId id="335" r:id="rId18"/>
    <p:sldId id="334" r:id="rId19"/>
    <p:sldId id="330" r:id="rId20"/>
    <p:sldId id="340" r:id="rId21"/>
    <p:sldId id="341" r:id="rId22"/>
    <p:sldId id="342" r:id="rId23"/>
    <p:sldId id="343" r:id="rId24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F2F2F2"/>
    <a:srgbClr val="6C6CC5"/>
    <a:srgbClr val="4545C5"/>
    <a:srgbClr val="1B3656"/>
    <a:srgbClr val="061E37"/>
    <a:srgbClr val="0B233D"/>
    <a:srgbClr val="648DBA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67" d="100"/>
          <a:sy n="67" d="100"/>
        </p:scale>
        <p:origin x="58" y="68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6DDD1A4-63E9-4C41-BD0C-A6576214358F}" type="datetimeFigureOut">
              <a:rPr kumimoji="1" lang="zh-CN" altLang="en-US" smtClean="0"/>
              <a:t>2023/12/26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8.svg"/><Relationship Id="rId4" Type="http://schemas.openxmlformats.org/officeDocument/2006/relationships/image" Target="../media/image41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6.svg"/><Relationship Id="rId4" Type="http://schemas.openxmlformats.org/officeDocument/2006/relationships/image" Target="../media/image48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54.png"/><Relationship Id="rId7" Type="http://schemas.openxmlformats.org/officeDocument/2006/relationships/image" Target="../media/image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.svg"/><Relationship Id="rId5" Type="http://schemas.openxmlformats.org/officeDocument/2006/relationships/image" Target="../media/image62.png"/><Relationship Id="rId10" Type="http://schemas.openxmlformats.org/officeDocument/2006/relationships/image" Target="../media/image5.png"/><Relationship Id="rId4" Type="http://schemas.openxmlformats.org/officeDocument/2006/relationships/image" Target="../media/image61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7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18.bin"/><Relationship Id="rId2" Type="http://schemas.openxmlformats.org/officeDocument/2006/relationships/image" Target="../media/image66.png"/><Relationship Id="rId16" Type="http://schemas.openxmlformats.org/officeDocument/2006/relationships/image" Target="../media/image73.wmf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70.wmf"/><Relationship Id="rId19" Type="http://schemas.openxmlformats.org/officeDocument/2006/relationships/image" Target="../media/image5.png"/><Relationship Id="rId4" Type="http://schemas.openxmlformats.org/officeDocument/2006/relationships/image" Target="../media/image67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7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19.bin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45.svg"/><Relationship Id="rId4" Type="http://schemas.openxmlformats.org/officeDocument/2006/relationships/image" Target="../media/image77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8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5.png"/><Relationship Id="rId3" Type="http://schemas.openxmlformats.org/officeDocument/2006/relationships/image" Target="../media/image83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8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84.wmf"/><Relationship Id="rId10" Type="http://schemas.openxmlformats.org/officeDocument/2006/relationships/image" Target="../media/image86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5.png"/><Relationship Id="rId3" Type="http://schemas.openxmlformats.org/officeDocument/2006/relationships/image" Target="../media/image88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8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89.wmf"/><Relationship Id="rId10" Type="http://schemas.openxmlformats.org/officeDocument/2006/relationships/image" Target="../media/image83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36.bin"/><Relationship Id="rId3" Type="http://schemas.openxmlformats.org/officeDocument/2006/relationships/image" Target="../media/image90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83.wmf"/><Relationship Id="rId2" Type="http://schemas.openxmlformats.org/officeDocument/2006/relationships/oleObject" Target="../embeddings/oleObject31.bin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5.png"/><Relationship Id="rId10" Type="http://schemas.openxmlformats.org/officeDocument/2006/relationships/image" Target="../media/image84.wmf"/><Relationship Id="rId4" Type="http://schemas.openxmlformats.org/officeDocument/2006/relationships/image" Target="../media/image75.png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9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9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image" Target="../media/image3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6.sv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wmf"/><Relationship Id="rId2" Type="http://schemas.openxmlformats.org/officeDocument/2006/relationships/image" Target="../media/image12.png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8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png"/><Relationship Id="rId7" Type="http://schemas.openxmlformats.org/officeDocument/2006/relationships/image" Target="../media/image2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受摄二体问题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6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3.1~3.3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形式复杂，推导繁琐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，为什么要用？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直观给出轨道变化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数值积分步长大（变化慢）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可用于分析解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两种摄动运动方程选择：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93A3DE-7BCD-B63E-2287-BA8F4AEB10C1}"/>
              </a:ext>
            </a:extLst>
          </p:cNvPr>
          <p:cNvSpPr/>
          <p:nvPr/>
        </p:nvSpPr>
        <p:spPr>
          <a:xfrm>
            <a:off x="1720076" y="6108235"/>
            <a:ext cx="43007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摄动势通常比摄动力更简洁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A54588-EA33-33BA-D83F-577FD74821E2}"/>
              </a:ext>
            </a:extLst>
          </p:cNvPr>
          <p:cNvSpPr/>
          <p:nvPr/>
        </p:nvSpPr>
        <p:spPr>
          <a:xfrm>
            <a:off x="829945" y="3938506"/>
            <a:ext cx="304048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中心引力位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第三体引力和摄动势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690F7F-5696-10AD-2C66-69289814C259}"/>
              </a:ext>
            </a:extLst>
          </p:cNvPr>
          <p:cNvSpPr/>
          <p:nvPr/>
        </p:nvSpPr>
        <p:spPr>
          <a:xfrm>
            <a:off x="7735242" y="4044166"/>
            <a:ext cx="304048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静止大气阻力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光压作用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FAA2D2-90D6-5536-9037-8FA903A694D2}"/>
              </a:ext>
            </a:extLst>
          </p:cNvPr>
          <p:cNvSpPr/>
          <p:nvPr/>
        </p:nvSpPr>
        <p:spPr>
          <a:xfrm>
            <a:off x="7177892" y="628535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B0A7C18-2E96-0C75-9E4B-AE4B65F3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50" y="4411893"/>
            <a:ext cx="5670416" cy="556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F533FF-C4EA-B00D-2426-A2F95EF0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4" y="5455549"/>
            <a:ext cx="2978716" cy="5716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2973E1-8441-5C06-EA7C-57445C11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152" y="5205082"/>
            <a:ext cx="2331584" cy="10239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B74AE01-2A24-BC52-264B-62A6D0F50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48" y="5523614"/>
            <a:ext cx="1866543" cy="5666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A032B8-AF84-D931-DEA8-9F9B9FC4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877" y="4598842"/>
            <a:ext cx="2434697" cy="505911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C89E80AA-83BE-FCF7-CEB5-5D881DC142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153581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5DCE05FF-079D-E3CF-A088-CE16B92FD6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4653" y="3435659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求解：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数值方法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：包括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半数值半解析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几何方法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：画相图找平衡点（定性分析，通常用正则根数）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解析方法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：分析变化特征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摄动法（小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参数幂级数解）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改进的摄动法（平均根数法）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31C993B6-E53E-2464-2728-3FE22D09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39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受摄运动方程                       转化为  摄动运动方程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0B55F-01E5-00C7-6E85-07ECF8B7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56" y="1107475"/>
            <a:ext cx="2152650" cy="590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553730-54CA-EB4A-560D-A0493220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414" y="1005930"/>
            <a:ext cx="2396181" cy="7936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965A4F-74B2-4BEF-5489-0AEAA3325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330" y="1849420"/>
            <a:ext cx="1971675" cy="51435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BDB0DDD-EA4B-C9AE-2CF5-A729556323D4}"/>
              </a:ext>
            </a:extLst>
          </p:cNvPr>
          <p:cNvSpPr/>
          <p:nvPr/>
        </p:nvSpPr>
        <p:spPr>
          <a:xfrm>
            <a:off x="3041156" y="5509578"/>
            <a:ext cx="60820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递推：低阶摄动求高阶摄动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小参数幂级数解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摄动法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93F77C5-874D-CB4A-0BF6-4D66B67B2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237" y="5033547"/>
            <a:ext cx="9285868" cy="391528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039CB42-5779-1982-4B81-3EF492A689ED}"/>
              </a:ext>
            </a:extLst>
          </p:cNvPr>
          <p:cNvCxnSpPr>
            <a:cxnSpLocks/>
          </p:cNvCxnSpPr>
          <p:nvPr/>
        </p:nvCxnSpPr>
        <p:spPr>
          <a:xfrm>
            <a:off x="5097116" y="2110217"/>
            <a:ext cx="9071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39F42FAA-26CF-5197-8238-C879FD938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095" y="2758920"/>
            <a:ext cx="3947160" cy="73914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789B86E-9377-1649-C4FA-858A85CE2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6334" y="3948597"/>
            <a:ext cx="4389120" cy="80772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FE1C89F-0476-D1FE-14AC-E28FAC59D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4384" y="1914190"/>
            <a:ext cx="1744980" cy="44958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545F554-5A93-ED93-C7D3-9A3AB35E073D}"/>
              </a:ext>
            </a:extLst>
          </p:cNvPr>
          <p:cNvCxnSpPr/>
          <p:nvPr/>
        </p:nvCxnSpPr>
        <p:spPr>
          <a:xfrm>
            <a:off x="6954696" y="2347357"/>
            <a:ext cx="361516" cy="602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DF56CB-45BD-8B41-6B68-57607C4FC955}"/>
              </a:ext>
            </a:extLst>
          </p:cNvPr>
          <p:cNvCxnSpPr>
            <a:cxnSpLocks/>
          </p:cNvCxnSpPr>
          <p:nvPr/>
        </p:nvCxnSpPr>
        <p:spPr>
          <a:xfrm>
            <a:off x="5555734" y="3352273"/>
            <a:ext cx="666350" cy="697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8337D4DB-5053-7B19-AFC3-14E734E34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摄动运动方程的小参数幂级数解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677143-F236-CE53-0EEA-2B5D4A07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1" y="1992334"/>
            <a:ext cx="5833134" cy="133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4A8794-EAFB-62BD-F7A5-C5F2040F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13" y="2903627"/>
            <a:ext cx="2712564" cy="420257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8328AD-8EBD-161B-02A9-520F6083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449" y="3897782"/>
            <a:ext cx="8206358" cy="2287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E6D1C7-6A0E-6C98-66E1-4B422E9C1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877" y="1708817"/>
            <a:ext cx="3766994" cy="12657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31D6E6-4B68-2856-038F-C306AD87F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557" y="3172260"/>
            <a:ext cx="3352482" cy="37892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95EC620B-A47F-B311-2DDD-ABF786D5E32A}"/>
              </a:ext>
            </a:extLst>
          </p:cNvPr>
          <p:cNvSpPr/>
          <p:nvPr/>
        </p:nvSpPr>
        <p:spPr>
          <a:xfrm>
            <a:off x="5263699" y="4297680"/>
            <a:ext cx="731520" cy="731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BFB1C30-9054-C171-868F-3D9CFA6BA530}"/>
              </a:ext>
            </a:extLst>
          </p:cNvPr>
          <p:cNvSpPr/>
          <p:nvPr/>
        </p:nvSpPr>
        <p:spPr>
          <a:xfrm>
            <a:off x="5362257" y="5041642"/>
            <a:ext cx="731520" cy="731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E4E026-C41E-F6C6-E52D-5A3404C230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8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7DB103-743A-B3A9-00D1-73C71447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33" y="4211922"/>
            <a:ext cx="3422128" cy="5874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561591" cy="5302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轨道运动特点：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长期项：</a:t>
            </a:r>
            <a:r>
              <a:rPr lang="en-GB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GB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–</a:t>
            </a:r>
            <a:r>
              <a:rPr lang="en-GB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GB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的线性函数或多项式，其系数仅是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的函数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长周期项：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的三角函数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短周期项：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的三角函数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摄动法存在的问题：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定性：当摄动力为保守力时，通常是没有长期变化的，但按摄动法构造摄动解，即会导致出现长期变化，不能真实地反映轨道变化的规律：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定量：长周期项→长期项或泊松项 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–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GB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sin(</a:t>
            </a:r>
            <a:r>
              <a:rPr lang="en-GB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en-GB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。虽然对于短弧而言无关紧要，但对于长弧情况，将影响解的精度。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因此，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经典摄动法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选择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参考轨道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有明显的缺点，需要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改进参考轨道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26D51E61-971C-1EAB-33D3-8C2A2B292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80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改进的摄动法：平均根数法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平根数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                  右函数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长周期项：对快变量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平均化后含有慢变量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Ω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ω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的项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317" y="4063815"/>
            <a:ext cx="707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不变椭圆 → 包含长期摄动变化的椭圆（吻切椭圆）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92EA79-DFB7-219E-45C4-4DBDA7562B6C}"/>
              </a:ext>
            </a:extLst>
          </p:cNvPr>
          <p:cNvGrpSpPr/>
          <p:nvPr/>
        </p:nvGrpSpPr>
        <p:grpSpPr>
          <a:xfrm>
            <a:off x="6358045" y="971252"/>
            <a:ext cx="5070353" cy="2616706"/>
            <a:chOff x="5802435" y="1234716"/>
            <a:chExt cx="6219825" cy="32099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FC6289B-24A9-E7D7-A982-A2F656D69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2435" y="1234716"/>
              <a:ext cx="6219825" cy="3209925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6E05633-D941-0233-15B9-0E42DE05FB8E}"/>
                </a:ext>
              </a:extLst>
            </p:cNvPr>
            <p:cNvSpPr/>
            <p:nvPr/>
          </p:nvSpPr>
          <p:spPr>
            <a:xfrm>
              <a:off x="6532956" y="3288032"/>
              <a:ext cx="442476" cy="3362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620C70C-F481-9CE7-6740-0742D14F8D54}"/>
                </a:ext>
              </a:extLst>
            </p:cNvPr>
            <p:cNvSpPr/>
            <p:nvPr/>
          </p:nvSpPr>
          <p:spPr>
            <a:xfrm>
              <a:off x="7381342" y="3282602"/>
              <a:ext cx="442476" cy="3362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61D157-848C-61CB-F869-FBB4AA3E3F1A}"/>
                </a:ext>
              </a:extLst>
            </p:cNvPr>
            <p:cNvSpPr/>
            <p:nvPr/>
          </p:nvSpPr>
          <p:spPr>
            <a:xfrm>
              <a:off x="9797729" y="2704620"/>
              <a:ext cx="574962" cy="43696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14BBCB-D332-1BC6-33FA-3E1D69789E42}"/>
                </a:ext>
              </a:extLst>
            </p:cNvPr>
            <p:cNvSpPr/>
            <p:nvPr/>
          </p:nvSpPr>
          <p:spPr>
            <a:xfrm>
              <a:off x="11070701" y="2590872"/>
              <a:ext cx="574962" cy="436965"/>
            </a:xfrm>
            <a:prstGeom prst="rect">
              <a:avLst/>
            </a:prstGeom>
            <a:noFill/>
            <a:ln w="28575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B87D36-7D79-8CCD-55A4-F6A20FA3295F}"/>
              </a:ext>
            </a:extLst>
          </p:cNvPr>
          <p:cNvGrpSpPr/>
          <p:nvPr/>
        </p:nvGrpSpPr>
        <p:grpSpPr>
          <a:xfrm>
            <a:off x="908400" y="2310064"/>
            <a:ext cx="8765198" cy="1696653"/>
            <a:chOff x="14471" y="2654899"/>
            <a:chExt cx="10217986" cy="19778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B30B4D6-F678-6CCC-2F5D-4189F4A45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1" y="2696622"/>
              <a:ext cx="4788571" cy="35210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87149C0-1A4E-531A-1521-3E8A3DA9F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728" y="3256456"/>
              <a:ext cx="4443511" cy="32393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60DE94F-0A61-45D4-19BB-CD922FFEE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7232" y="3792209"/>
              <a:ext cx="3513966" cy="28872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05B1C3F-B0D1-E5C8-8048-0C366BDCB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0996" y="4266699"/>
              <a:ext cx="6781461" cy="35914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E76E28-3AF5-400F-FFB8-2FA7D6EA6E9A}"/>
                </a:ext>
              </a:extLst>
            </p:cNvPr>
            <p:cNvSpPr/>
            <p:nvPr/>
          </p:nvSpPr>
          <p:spPr>
            <a:xfrm>
              <a:off x="5356581" y="4273622"/>
              <a:ext cx="410969" cy="3591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D7CD60-7FF3-19BF-9C9B-E5094E29CE95}"/>
                </a:ext>
              </a:extLst>
            </p:cNvPr>
            <p:cNvSpPr/>
            <p:nvPr/>
          </p:nvSpPr>
          <p:spPr>
            <a:xfrm>
              <a:off x="3371971" y="4266698"/>
              <a:ext cx="472561" cy="3591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F5453E6-EF92-C1BD-817E-0C6E148D658E}"/>
                </a:ext>
              </a:extLst>
            </p:cNvPr>
            <p:cNvSpPr/>
            <p:nvPr/>
          </p:nvSpPr>
          <p:spPr>
            <a:xfrm>
              <a:off x="1026977" y="3163294"/>
              <a:ext cx="683858" cy="46667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BBCED3-1440-FCCF-D3D4-26D954FC2FCF}"/>
                </a:ext>
              </a:extLst>
            </p:cNvPr>
            <p:cNvSpPr/>
            <p:nvPr/>
          </p:nvSpPr>
          <p:spPr>
            <a:xfrm>
              <a:off x="19391" y="2654899"/>
              <a:ext cx="614056" cy="466676"/>
            </a:xfrm>
            <a:prstGeom prst="rect">
              <a:avLst/>
            </a:prstGeom>
            <a:noFill/>
            <a:ln w="28575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2CF41FCF-E604-FE22-7EA2-3623E1976449}"/>
              </a:ext>
            </a:extLst>
          </p:cNvPr>
          <p:cNvSpPr/>
          <p:nvPr/>
        </p:nvSpPr>
        <p:spPr>
          <a:xfrm>
            <a:off x="2437080" y="1826539"/>
            <a:ext cx="180000" cy="1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E09447-E708-5129-773D-49B22A3ECAA5}"/>
              </a:ext>
            </a:extLst>
          </p:cNvPr>
          <p:cNvSpPr/>
          <p:nvPr/>
        </p:nvSpPr>
        <p:spPr>
          <a:xfrm>
            <a:off x="2742100" y="1826539"/>
            <a:ext cx="180000" cy="1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729A0F7-55BD-CA1F-8C96-8AE180FD24A4}"/>
              </a:ext>
            </a:extLst>
          </p:cNvPr>
          <p:cNvSpPr/>
          <p:nvPr/>
        </p:nvSpPr>
        <p:spPr>
          <a:xfrm>
            <a:off x="5169304" y="1826539"/>
            <a:ext cx="1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C66CA2-D272-73B5-266C-3AC215F4D82D}"/>
              </a:ext>
            </a:extLst>
          </p:cNvPr>
          <p:cNvSpPr/>
          <p:nvPr/>
        </p:nvSpPr>
        <p:spPr>
          <a:xfrm>
            <a:off x="5473923" y="1826539"/>
            <a:ext cx="180000" cy="180000"/>
          </a:xfrm>
          <a:prstGeom prst="rect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AA1060-6BA2-8BC2-3712-763DC7742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335" y="5203146"/>
            <a:ext cx="6428700" cy="346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350FBD-3C71-9EEA-D7F0-E5A2B7EF6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264" y="5601061"/>
            <a:ext cx="3910296" cy="2816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54BB7D-AE76-204C-CADC-6B6FFDC2A4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6410" y="4603220"/>
            <a:ext cx="1669615" cy="55299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6DD567F-3263-EF54-E823-68BB8B45D5F2}"/>
              </a:ext>
            </a:extLst>
          </p:cNvPr>
          <p:cNvSpPr/>
          <p:nvPr/>
        </p:nvSpPr>
        <p:spPr>
          <a:xfrm>
            <a:off x="7685560" y="5572893"/>
            <a:ext cx="4342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长期项，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长周期项，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短周期项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1B854D-309A-2387-0032-EE31220C8A6E}"/>
              </a:ext>
            </a:extLst>
          </p:cNvPr>
          <p:cNvSpPr txBox="1"/>
          <p:nvPr/>
        </p:nvSpPr>
        <p:spPr>
          <a:xfrm>
            <a:off x="2821007" y="1624523"/>
            <a:ext cx="2669965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瞬时根数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形 14" descr="困惑的脸轮廓 纯色填充">
            <a:extLst>
              <a:ext uri="{FF2B5EF4-FFF2-40B4-BE49-F238E27FC236}">
                <a16:creationId xmlns:a16="http://schemas.microsoft.com/office/drawing/2014/main" id="{B8185746-B9FA-463C-BFBC-46332F1615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80C5CEA-C3D4-073C-709B-9AE2C45C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55" y="2880235"/>
            <a:ext cx="2356037" cy="40974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8" name="箭头: 右 47">
            <a:extLst>
              <a:ext uri="{FF2B5EF4-FFF2-40B4-BE49-F238E27FC236}">
                <a16:creationId xmlns:a16="http://schemas.microsoft.com/office/drawing/2014/main" id="{FC1591D4-1503-4C05-C474-6E73057041E0}"/>
              </a:ext>
            </a:extLst>
          </p:cNvPr>
          <p:cNvSpPr/>
          <p:nvPr/>
        </p:nvSpPr>
        <p:spPr>
          <a:xfrm rot="5400000">
            <a:off x="4943124" y="3314656"/>
            <a:ext cx="462154" cy="671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A030FF4-026B-E8A4-8A0D-8DAE78DCF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10081"/>
              </p:ext>
            </p:extLst>
          </p:nvPr>
        </p:nvGraphicFramePr>
        <p:xfrm>
          <a:off x="2193270" y="1254600"/>
          <a:ext cx="3643313" cy="48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483200" imgH="197280" progId="Equation.AxMath">
                  <p:embed/>
                </p:oleObj>
              </mc:Choice>
              <mc:Fallback>
                <p:oleObj name="AxMath" r:id="rId3" imgW="1483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3270" y="1254600"/>
                        <a:ext cx="3643313" cy="483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6A93D82-A295-EEA4-3A4E-1303224C6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48649"/>
              </p:ext>
            </p:extLst>
          </p:nvPr>
        </p:nvGraphicFramePr>
        <p:xfrm>
          <a:off x="3111055" y="2108823"/>
          <a:ext cx="119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596160" imgH="191160" progId="Equation.AxMath">
                  <p:embed/>
                </p:oleObj>
              </mc:Choice>
              <mc:Fallback>
                <p:oleObj name="AxMath" r:id="rId5" imgW="596160" imgH="1911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6A030FF4-026B-E8A4-8A0D-8DAE78DCF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1055" y="2108823"/>
                        <a:ext cx="1193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D4DC9D-549E-3185-7953-8A59F91D0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89372"/>
              </p:ext>
            </p:extLst>
          </p:nvPr>
        </p:nvGraphicFramePr>
        <p:xfrm>
          <a:off x="5259834" y="2093754"/>
          <a:ext cx="5254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628000" imgH="197280" progId="Equation.AxMath">
                  <p:embed/>
                </p:oleObj>
              </mc:Choice>
              <mc:Fallback>
                <p:oleObj name="AxMath" r:id="rId7" imgW="262800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6A93D82-A295-EEA4-3A4E-1303224C6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9834" y="2093754"/>
                        <a:ext cx="5254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B5E255F-7EA6-7E73-7432-E9A736041793}"/>
              </a:ext>
            </a:extLst>
          </p:cNvPr>
          <p:cNvSpPr/>
          <p:nvPr/>
        </p:nvSpPr>
        <p:spPr>
          <a:xfrm>
            <a:off x="1094198" y="2036823"/>
            <a:ext cx="217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分阶次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328988-2ACB-8008-9156-CC5A1593E510}"/>
              </a:ext>
            </a:extLst>
          </p:cNvPr>
          <p:cNvSpPr/>
          <p:nvPr/>
        </p:nvSpPr>
        <p:spPr>
          <a:xfrm>
            <a:off x="1094198" y="2833893"/>
            <a:ext cx="217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求平均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8BD76D97-ED46-1FCC-09A2-B706F70BE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367"/>
              </p:ext>
            </p:extLst>
          </p:nvPr>
        </p:nvGraphicFramePr>
        <p:xfrm>
          <a:off x="2991706" y="3814715"/>
          <a:ext cx="1708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53560" imgH="237600" progId="Equation.AxMath">
                  <p:embed/>
                </p:oleObj>
              </mc:Choice>
              <mc:Fallback>
                <p:oleObj name="AxMath" r:id="rId9" imgW="853560" imgH="237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6A93D82-A295-EEA4-3A4E-1303224C6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1706" y="3814715"/>
                        <a:ext cx="17081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36C8E5D-9E6F-AFA5-79BF-E0959753E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87755"/>
              </p:ext>
            </p:extLst>
          </p:nvPr>
        </p:nvGraphicFramePr>
        <p:xfrm>
          <a:off x="5648547" y="3810144"/>
          <a:ext cx="2409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204200" imgH="237600" progId="Equation.AxMath">
                  <p:embed/>
                </p:oleObj>
              </mc:Choice>
              <mc:Fallback>
                <p:oleObj name="AxMath" r:id="rId11" imgW="1204200" imgH="2376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ED4DC9D-549E-3185-7953-8A59F91D0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8547" y="3810144"/>
                        <a:ext cx="24098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28238DEA-2F26-8E9A-92F0-8F1160B1BAF1}"/>
              </a:ext>
            </a:extLst>
          </p:cNvPr>
          <p:cNvSpPr/>
          <p:nvPr/>
        </p:nvSpPr>
        <p:spPr>
          <a:xfrm>
            <a:off x="1064558" y="4459043"/>
            <a:ext cx="217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求短周期项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D96D722-D129-30FB-E35B-A98487731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82645"/>
              </p:ext>
            </p:extLst>
          </p:nvPr>
        </p:nvGraphicFramePr>
        <p:xfrm>
          <a:off x="2193270" y="4985466"/>
          <a:ext cx="2933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466280" imgH="237600" progId="Equation.AxMath">
                  <p:embed/>
                </p:oleObj>
              </mc:Choice>
              <mc:Fallback>
                <p:oleObj name="AxMath" r:id="rId13" imgW="1466280" imgH="237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6A93D82-A295-EEA4-3A4E-1303224C6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3270" y="4985466"/>
                        <a:ext cx="29337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E75B2E5-064C-EAB5-132D-358A003EA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21380"/>
              </p:ext>
            </p:extLst>
          </p:nvPr>
        </p:nvGraphicFramePr>
        <p:xfrm>
          <a:off x="5699178" y="4985466"/>
          <a:ext cx="4527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2263320" imgH="237600" progId="Equation.AxMath">
                  <p:embed/>
                </p:oleObj>
              </mc:Choice>
              <mc:Fallback>
                <p:oleObj name="AxMath" r:id="rId15" imgW="2263320" imgH="2376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ED4DC9D-549E-3185-7953-8A59F91D0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99178" y="4985466"/>
                        <a:ext cx="45275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3291F1AD-4CE7-D7A6-823B-5A37833B494B}"/>
              </a:ext>
            </a:extLst>
          </p:cNvPr>
          <p:cNvSpPr/>
          <p:nvPr/>
        </p:nvSpPr>
        <p:spPr>
          <a:xfrm>
            <a:off x="1064558" y="5805487"/>
            <a:ext cx="217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AF66B96-F056-BD97-222B-5EC6E7922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05714"/>
              </p:ext>
            </p:extLst>
          </p:nvPr>
        </p:nvGraphicFramePr>
        <p:xfrm>
          <a:off x="2642323" y="5871030"/>
          <a:ext cx="346471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386000" imgH="191160" progId="Equation.AxMath">
                  <p:embed/>
                </p:oleObj>
              </mc:Choice>
              <mc:Fallback>
                <p:oleObj name="AxMath" r:id="rId17" imgW="1386000" imgH="19116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2D96D722-D129-30FB-E35B-A98487731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42323" y="5871030"/>
                        <a:ext cx="3464719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F10BB688-D1F1-2921-F714-72C64036FA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8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8" grpId="0"/>
      <p:bldP spid="19" grpId="0"/>
      <p:bldP spid="22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392079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递推过程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C0F283-75AB-84A8-1B78-DEE5217E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94" y="1445920"/>
            <a:ext cx="8980260" cy="464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的解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22CC6-E304-8D4A-BCE4-6CFE053FEFCE}"/>
              </a:ext>
            </a:extLst>
          </p:cNvPr>
          <p:cNvSpPr/>
          <p:nvPr/>
        </p:nvSpPr>
        <p:spPr>
          <a:xfrm>
            <a:off x="6268914" y="4249695"/>
            <a:ext cx="3469261" cy="67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399490-0338-A642-7CF4-8F64D4039017}"/>
              </a:ext>
            </a:extLst>
          </p:cNvPr>
          <p:cNvSpPr/>
          <p:nvPr/>
        </p:nvSpPr>
        <p:spPr>
          <a:xfrm>
            <a:off x="6093777" y="6119625"/>
            <a:ext cx="231936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见书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P84-86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9B1398-E1F2-5A16-A9D5-9FEB2DB4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68" y="1150414"/>
            <a:ext cx="1669615" cy="5529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03811A7-9A03-7A8B-05DA-4E78D18E8BFA}"/>
              </a:ext>
            </a:extLst>
          </p:cNvPr>
          <p:cNvSpPr/>
          <p:nvPr/>
        </p:nvSpPr>
        <p:spPr>
          <a:xfrm>
            <a:off x="9439675" y="2980068"/>
            <a:ext cx="243074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各项相乘结果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P98)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DC81F8BB-4A55-9F8C-E03A-0D0BEAAE0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6974"/>
              </p:ext>
            </p:extLst>
          </p:nvPr>
        </p:nvGraphicFramePr>
        <p:xfrm>
          <a:off x="8904596" y="1134298"/>
          <a:ext cx="2987116" cy="18414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46779">
                  <a:extLst>
                    <a:ext uri="{9D8B030D-6E8A-4147-A177-3AD203B41FA5}">
                      <a16:colId xmlns:a16="http://schemas.microsoft.com/office/drawing/2014/main" val="1644799145"/>
                    </a:ext>
                  </a:extLst>
                </a:gridCol>
                <a:gridCol w="614737">
                  <a:extLst>
                    <a:ext uri="{9D8B030D-6E8A-4147-A177-3AD203B41FA5}">
                      <a16:colId xmlns:a16="http://schemas.microsoft.com/office/drawing/2014/main" val="5382079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50254708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753210999"/>
                    </a:ext>
                  </a:extLst>
                </a:gridCol>
              </a:tblGrid>
              <a:tr h="460366"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945476582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2068401747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1564255156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L, 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2764333787"/>
                  </a:ext>
                </a:extLst>
              </a:tr>
            </a:tbl>
          </a:graphicData>
        </a:graphic>
      </p:graphicFrame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B3CE790-68E2-6437-9E58-62BBCC2F5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6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8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长周期项的积分降阶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较短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时间内变化：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一阶长周期项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二阶长期项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使得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平均根数法 有效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的要求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FCB6A4-BB7D-44D9-6844-2C50FFC0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10" y="1149723"/>
            <a:ext cx="6164304" cy="31850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238C25-0BD5-3026-01B2-601C0296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29" y="1877607"/>
            <a:ext cx="3492953" cy="3575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9BE13B-AC4D-3902-DA23-D59E086A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894" y="2447188"/>
            <a:ext cx="1603561" cy="4076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A40947-D516-9246-EDE9-4EFA682D7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933" y="3109064"/>
            <a:ext cx="4040710" cy="5044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A287D1-467B-27E4-D738-28B06947D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672" y="5400598"/>
            <a:ext cx="1250694" cy="421921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D3F3B473-156E-31E2-AD0E-E0AEFBBAD5BF}"/>
              </a:ext>
            </a:extLst>
          </p:cNvPr>
          <p:cNvSpPr/>
          <p:nvPr/>
        </p:nvSpPr>
        <p:spPr>
          <a:xfrm>
            <a:off x="7195757" y="3109064"/>
            <a:ext cx="366190" cy="366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EDF9F0-8986-C237-969E-5BFC847CB29B}"/>
              </a:ext>
            </a:extLst>
          </p:cNvPr>
          <p:cNvSpPr/>
          <p:nvPr/>
        </p:nvSpPr>
        <p:spPr>
          <a:xfrm>
            <a:off x="9826198" y="3112021"/>
            <a:ext cx="366191" cy="36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EE6275-B59A-89A0-0E6F-A8ECEFF58542}"/>
              </a:ext>
            </a:extLst>
          </p:cNvPr>
          <p:cNvSpPr/>
          <p:nvPr/>
        </p:nvSpPr>
        <p:spPr>
          <a:xfrm>
            <a:off x="5910681" y="3109064"/>
            <a:ext cx="366191" cy="36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C299B5-68A8-A1B0-F74A-306B012B507F}"/>
              </a:ext>
            </a:extLst>
          </p:cNvPr>
          <p:cNvSpPr/>
          <p:nvPr/>
        </p:nvSpPr>
        <p:spPr>
          <a:xfrm>
            <a:off x="9324535" y="4147154"/>
            <a:ext cx="195183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P101, P109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0B6EE6E-DE6E-67D5-7350-C325954C7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24112"/>
              </p:ext>
            </p:extLst>
          </p:nvPr>
        </p:nvGraphicFramePr>
        <p:xfrm>
          <a:off x="5946672" y="4392503"/>
          <a:ext cx="545568" cy="32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330840" imgH="196200" progId="Equation.AxMath">
                  <p:embed/>
                </p:oleObj>
              </mc:Choice>
              <mc:Fallback>
                <p:oleObj name="AxMath" r:id="rId7" imgW="330840" imgH="196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6672" y="4392503"/>
                        <a:ext cx="545568" cy="32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EFDDD5B7-A21C-1B5B-4DFF-2F80B99502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494711" cy="5377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摄动法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参考轨道是最简单的无摄运动即初始椭圆轨道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改进的摄动法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参考解为平均根数，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几何意义明确的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长期进动椭圆</a:t>
            </a:r>
          </a:p>
          <a:p>
            <a:pPr marL="342900" indent="-3429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平均根数法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摄动法（解析问题）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平均法（非线性力学）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与经典摄动法紧密结合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将摄动变化中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不同性质的项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区分开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幂级数解是对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展开，代替摄动法中对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无摄运动解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的展开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地球轨道摄动量级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，中间几乎没有。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对太阳系天体不适用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收敛范围：                            低轨：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天；高轨：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几个月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精度：通常二阶足够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590BF8-3F47-BCA3-3C09-B136C5CC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06" y="5193517"/>
            <a:ext cx="1773332" cy="571666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B5E20A7-43D3-174B-7932-475918C21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123864"/>
              </p:ext>
            </p:extLst>
          </p:nvPr>
        </p:nvGraphicFramePr>
        <p:xfrm>
          <a:off x="3395799" y="4608952"/>
          <a:ext cx="2051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026000" imgH="200520" progId="Equation.AxMath">
                  <p:embed/>
                </p:oleObj>
              </mc:Choice>
              <mc:Fallback>
                <p:oleObj name="AxMath" r:id="rId3" imgW="1026000" imgH="200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799" y="4608952"/>
                        <a:ext cx="20510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形 3" descr="紧张的脸轮廓 纯色填充">
            <a:extLst>
              <a:ext uri="{FF2B5EF4-FFF2-40B4-BE49-F238E27FC236}">
                <a16:creationId xmlns:a16="http://schemas.microsoft.com/office/drawing/2014/main" id="{B702B028-7FEB-3539-B69B-2FEA51EE7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0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41921" y="2888393"/>
            <a:ext cx="6213529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常数变易法和摄动运动方程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小参数幂级数解和平均根数法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受摄二体问题</a:t>
            </a: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41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平均根数法构造例子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求平均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分别代入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Lagrange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摄动方程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1651445-E9EB-A363-7391-B877AC7A2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68549"/>
              </p:ext>
            </p:extLst>
          </p:nvPr>
        </p:nvGraphicFramePr>
        <p:xfrm>
          <a:off x="4377079" y="1275733"/>
          <a:ext cx="118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93640" imgH="189720" progId="Equation.AxMath">
                  <p:embed/>
                </p:oleObj>
              </mc:Choice>
              <mc:Fallback>
                <p:oleObj name="AxMath" r:id="rId2" imgW="593640" imgH="189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77079" y="1275733"/>
                        <a:ext cx="1187450" cy="3810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5E9FE00-FBE6-522E-0763-9E5B9EBCA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72297"/>
              </p:ext>
            </p:extLst>
          </p:nvPr>
        </p:nvGraphicFramePr>
        <p:xfrm>
          <a:off x="2444750" y="1879600"/>
          <a:ext cx="3089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45120" imgH="191160" progId="Equation.AxMath">
                  <p:embed/>
                </p:oleObj>
              </mc:Choice>
              <mc:Fallback>
                <p:oleObj name="AxMath" r:id="rId4" imgW="1545120" imgH="1911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961036E-CB07-DCAD-91C6-F580B207AA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4750" y="1879600"/>
                        <a:ext cx="3089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6D29A129-ABDA-F0C3-552B-F78DD2A2B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901" y="1314066"/>
            <a:ext cx="3506300" cy="3007058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9F5ECA7-8B62-82B9-004B-AB764AEED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72896"/>
              </p:ext>
            </p:extLst>
          </p:nvPr>
        </p:nvGraphicFramePr>
        <p:xfrm>
          <a:off x="603250" y="2973388"/>
          <a:ext cx="260032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00680" imgH="1487520" progId="Equation.AxMath">
                  <p:embed/>
                </p:oleObj>
              </mc:Choice>
              <mc:Fallback>
                <p:oleObj name="AxMath" r:id="rId7" imgW="1300680" imgH="1487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2973388"/>
                        <a:ext cx="260032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0172A9A-AF8F-C25A-7DA7-27239C991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989107"/>
              </p:ext>
            </p:extLst>
          </p:nvPr>
        </p:nvGraphicFramePr>
        <p:xfrm>
          <a:off x="3359150" y="2905125"/>
          <a:ext cx="56261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812680" imgH="1803960" progId="Equation.AxMath">
                  <p:embed/>
                </p:oleObj>
              </mc:Choice>
              <mc:Fallback>
                <p:oleObj name="AxMath" r:id="rId9" imgW="2812680" imgH="1803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9F5ECA7-8B62-82B9-004B-AB764AEED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9150" y="2905125"/>
                        <a:ext cx="5626100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256B9A3-FDD8-8D77-3E82-EE1855733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72530"/>
              </p:ext>
            </p:extLst>
          </p:nvPr>
        </p:nvGraphicFramePr>
        <p:xfrm>
          <a:off x="8562763" y="4708525"/>
          <a:ext cx="3373650" cy="51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342520" imgH="358560" progId="Equation.AxMath">
                  <p:embed/>
                </p:oleObj>
              </mc:Choice>
              <mc:Fallback>
                <p:oleObj name="AxMath" r:id="rId11" imgW="2342520" imgH="358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6BBB966-DF77-700F-ED5B-25BFBACDA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62763" y="4708525"/>
                        <a:ext cx="3373650" cy="518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F26EC0-BD15-8387-2D3D-D3465644FE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7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65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平均根数法构造例子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长期项积分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长周期项为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9F5ECA7-8B62-82B9-004B-AB764AEED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83669"/>
              </p:ext>
            </p:extLst>
          </p:nvPr>
        </p:nvGraphicFramePr>
        <p:xfrm>
          <a:off x="4245768" y="3027070"/>
          <a:ext cx="216535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82160" imgH="1451160" progId="Equation.AxMath">
                  <p:embed/>
                </p:oleObj>
              </mc:Choice>
              <mc:Fallback>
                <p:oleObj name="AxMath" r:id="rId2" imgW="1082160" imgH="14511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9F5ECA7-8B62-82B9-004B-AB764AEED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5768" y="3027070"/>
                        <a:ext cx="2165350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13AFDC84-4CE8-F612-0E18-6B0E9423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50444"/>
              </p:ext>
            </p:extLst>
          </p:nvPr>
        </p:nvGraphicFramePr>
        <p:xfrm>
          <a:off x="8525434" y="4371451"/>
          <a:ext cx="2987116" cy="18414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46779">
                  <a:extLst>
                    <a:ext uri="{9D8B030D-6E8A-4147-A177-3AD203B41FA5}">
                      <a16:colId xmlns:a16="http://schemas.microsoft.com/office/drawing/2014/main" val="1644799145"/>
                    </a:ext>
                  </a:extLst>
                </a:gridCol>
                <a:gridCol w="614737">
                  <a:extLst>
                    <a:ext uri="{9D8B030D-6E8A-4147-A177-3AD203B41FA5}">
                      <a16:colId xmlns:a16="http://schemas.microsoft.com/office/drawing/2014/main" val="5382079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50254708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753210999"/>
                    </a:ext>
                  </a:extLst>
                </a:gridCol>
              </a:tblGrid>
              <a:tr h="460366"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945476582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2068401747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1564255156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L, 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2764333787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25B4440-A585-B411-A453-2F379AAFC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93361"/>
              </p:ext>
            </p:extLst>
          </p:nvPr>
        </p:nvGraphicFramePr>
        <p:xfrm>
          <a:off x="3385343" y="6263800"/>
          <a:ext cx="860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29840" imgH="196920" progId="Equation.AxMath">
                  <p:embed/>
                </p:oleObj>
              </mc:Choice>
              <mc:Fallback>
                <p:oleObj name="AxMath" r:id="rId4" imgW="429840" imgH="19692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CC236C3-5705-25B9-2B0C-5F3BD51CB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5343" y="6263800"/>
                        <a:ext cx="860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BE8E6AF-CC59-3FBB-0C44-D8F22F6AB4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617" t="13787" r="27259" b="56501"/>
          <a:stretch/>
        </p:blipFill>
        <p:spPr>
          <a:xfrm>
            <a:off x="8460740" y="1016024"/>
            <a:ext cx="3212280" cy="1117627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62B49D5-F9B5-8E01-9292-02A07E866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17848"/>
              </p:ext>
            </p:extLst>
          </p:nvPr>
        </p:nvGraphicFramePr>
        <p:xfrm>
          <a:off x="2444127" y="1879953"/>
          <a:ext cx="3089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545120" imgH="191160" progId="Equation.AxMath">
                  <p:embed/>
                </p:oleObj>
              </mc:Choice>
              <mc:Fallback>
                <p:oleObj name="AxMath" r:id="rId7" imgW="1545120" imgH="1911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5E9FE00-FBE6-522E-0763-9E5B9EBCAC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4127" y="1879953"/>
                        <a:ext cx="3089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80F731E-B437-5BF7-3D4D-067F08B47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43502"/>
              </p:ext>
            </p:extLst>
          </p:nvPr>
        </p:nvGraphicFramePr>
        <p:xfrm>
          <a:off x="4377079" y="1275733"/>
          <a:ext cx="118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593640" imgH="189720" progId="Equation.AxMath">
                  <p:embed/>
                </p:oleObj>
              </mc:Choice>
              <mc:Fallback>
                <p:oleObj name="AxMath" r:id="rId9" imgW="593640" imgH="1897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1651445-E9EB-A363-7391-B877AC7A2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7079" y="1275733"/>
                        <a:ext cx="1187450" cy="3810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CA033F9-CED5-4270-50FF-2FAF4253E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55148"/>
              </p:ext>
            </p:extLst>
          </p:nvPr>
        </p:nvGraphicFramePr>
        <p:xfrm>
          <a:off x="603250" y="2973388"/>
          <a:ext cx="260032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300680" imgH="1487520" progId="Equation.AxMath">
                  <p:embed/>
                </p:oleObj>
              </mc:Choice>
              <mc:Fallback>
                <p:oleObj name="AxMath" r:id="rId11" imgW="1300680" imgH="148752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9F5ECA7-8B62-82B9-004B-AB764AEED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3250" y="2973388"/>
                        <a:ext cx="260032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箭头: 右 22">
            <a:extLst>
              <a:ext uri="{FF2B5EF4-FFF2-40B4-BE49-F238E27FC236}">
                <a16:creationId xmlns:a16="http://schemas.microsoft.com/office/drawing/2014/main" id="{61D678E2-92E5-FC28-E8AA-67858D585AC0}"/>
              </a:ext>
            </a:extLst>
          </p:cNvPr>
          <p:cNvSpPr/>
          <p:nvPr/>
        </p:nvSpPr>
        <p:spPr>
          <a:xfrm>
            <a:off x="3385343" y="3876026"/>
            <a:ext cx="860425" cy="1036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A234FAC-431D-ED84-0689-9D314A3B59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25" t="58964" b="24942"/>
          <a:stretch/>
        </p:blipFill>
        <p:spPr>
          <a:xfrm>
            <a:off x="6280785" y="3232519"/>
            <a:ext cx="5906770" cy="503916"/>
          </a:xfrm>
          <a:prstGeom prst="rect">
            <a:avLst/>
          </a:prstGeom>
        </p:spPr>
      </p:pic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8DC8E4FB-BCB1-FFC2-125D-F640AF1C74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平均根数法构造例子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短周期项积分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6BBB966-DF77-700F-ED5B-25BFBACDA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33330"/>
              </p:ext>
            </p:extLst>
          </p:nvPr>
        </p:nvGraphicFramePr>
        <p:xfrm>
          <a:off x="8151813" y="4843463"/>
          <a:ext cx="36385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089800" imgH="382320" progId="Equation.AxMath">
                  <p:embed/>
                </p:oleObj>
              </mc:Choice>
              <mc:Fallback>
                <p:oleObj name="AxMath" r:id="rId2" imgW="2089800" imgH="3823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6BBB966-DF77-700F-ED5B-25BFBACDA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51813" y="4843463"/>
                        <a:ext cx="363855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BE8E6AF-CC59-3FBB-0C44-D8F22F6AB4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17" t="13787" r="27259" b="56501"/>
          <a:stretch/>
        </p:blipFill>
        <p:spPr>
          <a:xfrm>
            <a:off x="8460740" y="1016024"/>
            <a:ext cx="3212280" cy="1117627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F27E3CA-8332-2E1E-86E3-8310CC084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03901"/>
              </p:ext>
            </p:extLst>
          </p:nvPr>
        </p:nvGraphicFramePr>
        <p:xfrm>
          <a:off x="1017112" y="3124696"/>
          <a:ext cx="621665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108600" imgH="1260000" progId="Equation.AxMath">
                  <p:embed/>
                </p:oleObj>
              </mc:Choice>
              <mc:Fallback>
                <p:oleObj name="AxMath" r:id="rId5" imgW="3108600" imgH="1260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F27E3CA-8332-2E1E-86E3-8310CC084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112" y="3124696"/>
                        <a:ext cx="6216650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2B1D08B-FA59-89AC-E11D-783F10705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92435"/>
              </p:ext>
            </p:extLst>
          </p:nvPr>
        </p:nvGraphicFramePr>
        <p:xfrm>
          <a:off x="8617023" y="5735262"/>
          <a:ext cx="2095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48320" imgH="348120" progId="Equation.AxMath">
                  <p:embed/>
                </p:oleObj>
              </mc:Choice>
              <mc:Fallback>
                <p:oleObj name="AxMath" r:id="rId7" imgW="104832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2B1D08B-FA59-89AC-E11D-783F10705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7023" y="5735262"/>
                        <a:ext cx="2095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3942FB4-C027-E91D-5AD3-081AC3ABF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547972"/>
              </p:ext>
            </p:extLst>
          </p:nvPr>
        </p:nvGraphicFramePr>
        <p:xfrm>
          <a:off x="2444127" y="1879953"/>
          <a:ext cx="3089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545120" imgH="191160" progId="Equation.AxMath">
                  <p:embed/>
                </p:oleObj>
              </mc:Choice>
              <mc:Fallback>
                <p:oleObj name="AxMath" r:id="rId9" imgW="1545120" imgH="1911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62B49D5-F9B5-8E01-9292-02A07E866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4127" y="1879953"/>
                        <a:ext cx="3089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9EB7195-2A76-302E-F04B-6009D616F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03563"/>
              </p:ext>
            </p:extLst>
          </p:nvPr>
        </p:nvGraphicFramePr>
        <p:xfrm>
          <a:off x="4377079" y="1275733"/>
          <a:ext cx="118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93640" imgH="189720" progId="Equation.AxMath">
                  <p:embed/>
                </p:oleObj>
              </mc:Choice>
              <mc:Fallback>
                <p:oleObj name="AxMath" r:id="rId11" imgW="593640" imgH="1897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80F731E-B437-5BF7-3D4D-067F08B47C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7079" y="1275733"/>
                        <a:ext cx="1187450" cy="3810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2EBDF8F-1A0C-0D9B-ED0B-84D807DA9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04437"/>
              </p:ext>
            </p:extLst>
          </p:nvPr>
        </p:nvGraphicFramePr>
        <p:xfrm>
          <a:off x="8460740" y="2356323"/>
          <a:ext cx="3346450" cy="214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2812680" imgH="1803960" progId="Equation.AxMath">
                  <p:embed/>
                </p:oleObj>
              </mc:Choice>
              <mc:Fallback>
                <p:oleObj name="AxMath" r:id="rId13" imgW="2812680" imgH="180396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0172A9A-AF8F-C25A-7DA7-27239C991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60740" y="2356323"/>
                        <a:ext cx="3346450" cy="2145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C1ECFB7-299D-095A-E62D-DA5908C64CA4}"/>
              </a:ext>
            </a:extLst>
          </p:cNvPr>
          <p:cNvSpPr/>
          <p:nvPr/>
        </p:nvSpPr>
        <p:spPr>
          <a:xfrm>
            <a:off x="1667619" y="4890104"/>
            <a:ext cx="155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见下页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F938C3-485B-50B8-93BD-6F2827E6A029}"/>
              </a:ext>
            </a:extLst>
          </p:cNvPr>
          <p:cNvSpPr/>
          <p:nvPr/>
        </p:nvSpPr>
        <p:spPr>
          <a:xfrm>
            <a:off x="1731119" y="5248372"/>
            <a:ext cx="155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见下页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24D9BCF4-E6FC-CE73-ABC1-6EE5C32625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0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E8E6AF-CC59-3FBB-0C44-D8F22F6AB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7" t="13787" r="27259" b="56501"/>
          <a:stretch/>
        </p:blipFill>
        <p:spPr>
          <a:xfrm>
            <a:off x="8460740" y="1016024"/>
            <a:ext cx="3212280" cy="1117627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F27E3CA-8332-2E1E-86E3-8310CC084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7758"/>
              </p:ext>
            </p:extLst>
          </p:nvPr>
        </p:nvGraphicFramePr>
        <p:xfrm>
          <a:off x="518980" y="1096963"/>
          <a:ext cx="8640153" cy="539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5744160" imgH="3583800" progId="Equation.AxMath">
                  <p:embed/>
                </p:oleObj>
              </mc:Choice>
              <mc:Fallback>
                <p:oleObj name="AxMath" r:id="rId3" imgW="5744160" imgH="3583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F27E3CA-8332-2E1E-86E3-8310CC084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980" y="1096963"/>
                        <a:ext cx="8640153" cy="5392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FD82A93-EB7B-5E3C-3EBC-FCF3F201B50B}"/>
              </a:ext>
            </a:extLst>
          </p:cNvPr>
          <p:cNvCxnSpPr/>
          <p:nvPr/>
        </p:nvCxnSpPr>
        <p:spPr>
          <a:xfrm>
            <a:off x="222250" y="4603750"/>
            <a:ext cx="9607550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D9E1279-314D-6DEF-35F6-29C69F354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3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受摄二体问题运动方程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相对中心引力，摄动力为小量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无摄运动的解                    不再满足受摄运动方程，在该参考解的基础上构造受摄二体问题的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分析解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解的形式仍满足受摄运动方程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不再是常数，而是时间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的函数，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其变化的微分方程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：摄动运动方程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9241" y="2515415"/>
            <a:ext cx="297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摄动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Perturbation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0BDC325-7F82-9736-0D75-F9383005C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81883"/>
              </p:ext>
            </p:extLst>
          </p:nvPr>
        </p:nvGraphicFramePr>
        <p:xfrm>
          <a:off x="2352675" y="1914525"/>
          <a:ext cx="2565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82320" imgH="349560" progId="Equation.AxMath">
                  <p:embed/>
                </p:oleObj>
              </mc:Choice>
              <mc:Fallback>
                <p:oleObj name="AxMath" r:id="rId2" imgW="1282320" imgH="349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2675" y="1914525"/>
                        <a:ext cx="2565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06E1D4D-E94A-2A0D-1A87-E46809CB9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51416"/>
              </p:ext>
            </p:extLst>
          </p:nvPr>
        </p:nvGraphicFramePr>
        <p:xfrm>
          <a:off x="2755763" y="3957124"/>
          <a:ext cx="14446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2880" imgH="389880" progId="Equation.AxMath">
                  <p:embed/>
                </p:oleObj>
              </mc:Choice>
              <mc:Fallback>
                <p:oleObj name="AxMath" r:id="rId4" imgW="722880" imgH="3898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F269CE50-7AB1-1B4F-32F7-7BCABF458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5763" y="3957124"/>
                        <a:ext cx="14446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419ECC0-AFBB-4872-2DEA-027602B22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41467"/>
              </p:ext>
            </p:extLst>
          </p:nvPr>
        </p:nvGraphicFramePr>
        <p:xfrm>
          <a:off x="1287745" y="5957419"/>
          <a:ext cx="244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22760" imgH="189720" progId="Equation.AxMath">
                  <p:embed/>
                </p:oleObj>
              </mc:Choice>
              <mc:Fallback>
                <p:oleObj name="AxMath" r:id="rId6" imgW="122760" imgH="189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7745" y="5957419"/>
                        <a:ext cx="2444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366EDEE4-0681-78D8-1457-010A82707F55}"/>
              </a:ext>
            </a:extLst>
          </p:cNvPr>
          <p:cNvSpPr/>
          <p:nvPr/>
        </p:nvSpPr>
        <p:spPr>
          <a:xfrm>
            <a:off x="6285324" y="4963509"/>
            <a:ext cx="3078080" cy="52322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常数变易法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C5D1BD36-AD9D-F839-AEA4-DC571AAD6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               的微分方程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常数变易的两个条件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82FF16-B304-8DB5-4982-7AF4C93ABB48}"/>
              </a:ext>
            </a:extLst>
          </p:cNvPr>
          <p:cNvSpPr/>
          <p:nvPr/>
        </p:nvSpPr>
        <p:spPr>
          <a:xfrm>
            <a:off x="3463288" y="4682296"/>
            <a:ext cx="3205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注意：是求和等于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199EF75-E624-7D5F-834F-D3CE3D31F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7985"/>
              </p:ext>
            </p:extLst>
          </p:nvPr>
        </p:nvGraphicFramePr>
        <p:xfrm>
          <a:off x="1314040" y="1104555"/>
          <a:ext cx="14446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722880" imgH="389880" progId="Equation.AxMath">
                  <p:embed/>
                </p:oleObj>
              </mc:Choice>
              <mc:Fallback>
                <p:oleObj name="AxMath" r:id="rId2" imgW="722880" imgH="3898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06E1D4D-E94A-2A0D-1A87-E46809CB9A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4040" y="1104555"/>
                        <a:ext cx="14446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C220D54-F420-BE5D-934A-EDA591D74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73586"/>
              </p:ext>
            </p:extLst>
          </p:nvPr>
        </p:nvGraphicFramePr>
        <p:xfrm>
          <a:off x="1527175" y="2000250"/>
          <a:ext cx="30321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6320" imgH="804600" progId="Equation.AxMath">
                  <p:embed/>
                </p:oleObj>
              </mc:Choice>
              <mc:Fallback>
                <p:oleObj name="AxMath" r:id="rId4" imgW="1516320" imgH="804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199EF75-E624-7D5F-834F-D3CE3D31FB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7175" y="2000250"/>
                        <a:ext cx="3032125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45A269-98F4-B216-F7C2-A123FE9A0037}"/>
              </a:ext>
            </a:extLst>
          </p:cNvPr>
          <p:cNvCxnSpPr/>
          <p:nvPr/>
        </p:nvCxnSpPr>
        <p:spPr>
          <a:xfrm>
            <a:off x="6196042" y="1947601"/>
            <a:ext cx="485249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B757082-0B66-D1E8-0DEF-9F47DC0DCFDE}"/>
              </a:ext>
            </a:extLst>
          </p:cNvPr>
          <p:cNvCxnSpPr>
            <a:cxnSpLocks/>
          </p:cNvCxnSpPr>
          <p:nvPr/>
        </p:nvCxnSpPr>
        <p:spPr>
          <a:xfrm>
            <a:off x="8622288" y="1259234"/>
            <a:ext cx="0" cy="23429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FD872DD-7D4D-C74A-1336-DB35458F9252}"/>
              </a:ext>
            </a:extLst>
          </p:cNvPr>
          <p:cNvSpPr/>
          <p:nvPr/>
        </p:nvSpPr>
        <p:spPr>
          <a:xfrm>
            <a:off x="6378592" y="1330917"/>
            <a:ext cx="206114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二体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972B46-A4EE-059C-FA37-23F08B5FB23D}"/>
              </a:ext>
            </a:extLst>
          </p:cNvPr>
          <p:cNvSpPr/>
          <p:nvPr/>
        </p:nvSpPr>
        <p:spPr>
          <a:xfrm>
            <a:off x="8927639" y="1330916"/>
            <a:ext cx="206114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受摄二体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0313C4A-79E2-CF65-2347-23BE2C05C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28241"/>
              </p:ext>
            </p:extLst>
          </p:nvPr>
        </p:nvGraphicFramePr>
        <p:xfrm>
          <a:off x="6228065" y="2187759"/>
          <a:ext cx="23622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80440" imgH="695160" progId="Equation.AxMath">
                  <p:embed/>
                </p:oleObj>
              </mc:Choice>
              <mc:Fallback>
                <p:oleObj name="AxMath" r:id="rId6" imgW="1180440" imgH="6951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C220D54-F420-BE5D-934A-EDA591D74F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8065" y="2187759"/>
                        <a:ext cx="2362200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38E6284-A2B0-E090-AEE5-90313C0DB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93229"/>
              </p:ext>
            </p:extLst>
          </p:nvPr>
        </p:nvGraphicFramePr>
        <p:xfrm>
          <a:off x="8856487" y="2183694"/>
          <a:ext cx="22034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01240" imgH="695160" progId="Equation.AxMath">
                  <p:embed/>
                </p:oleObj>
              </mc:Choice>
              <mc:Fallback>
                <p:oleObj name="AxMath" r:id="rId8" imgW="1101240" imgH="69516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10313C4A-79E2-CF65-2347-23BE2C05C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56487" y="2183694"/>
                        <a:ext cx="2203450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7313F9B-D0F8-D43B-8156-E0ADB0506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09480"/>
              </p:ext>
            </p:extLst>
          </p:nvPr>
        </p:nvGraphicFramePr>
        <p:xfrm>
          <a:off x="1811747" y="4490394"/>
          <a:ext cx="22193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09520" imgH="804600" progId="Equation.AxMath">
                  <p:embed/>
                </p:oleObj>
              </mc:Choice>
              <mc:Fallback>
                <p:oleObj name="AxMath" r:id="rId10" imgW="1109520" imgH="8046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C220D54-F420-BE5D-934A-EDA591D74F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1747" y="4490394"/>
                        <a:ext cx="2219325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9DCAA8E9-ADAA-845A-AF4B-516B11F6D7A1}"/>
              </a:ext>
            </a:extLst>
          </p:cNvPr>
          <p:cNvSpPr/>
          <p:nvPr/>
        </p:nvSpPr>
        <p:spPr>
          <a:xfrm>
            <a:off x="6821536" y="4405297"/>
            <a:ext cx="4891760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可以构成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个方程，求解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个未知量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CB4F259-C71E-4690-0FBA-DC3116DB9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925912"/>
              </p:ext>
            </p:extLst>
          </p:nvPr>
        </p:nvGraphicFramePr>
        <p:xfrm>
          <a:off x="7125996" y="4885293"/>
          <a:ext cx="517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58480" imgH="349560" progId="Equation.AxMath">
                  <p:embed/>
                </p:oleObj>
              </mc:Choice>
              <mc:Fallback>
                <p:oleObj name="AxMath" r:id="rId12" imgW="258480" imgH="349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25996" y="4885293"/>
                        <a:ext cx="51752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12951DF-A0B0-ECC3-37C2-87EDFFC32B48}"/>
              </a:ext>
            </a:extLst>
          </p:cNvPr>
          <p:cNvSpPr txBox="1"/>
          <p:nvPr/>
        </p:nvSpPr>
        <p:spPr>
          <a:xfrm>
            <a:off x="8443004" y="5583793"/>
            <a:ext cx="361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轨道根数随时间的变化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782F3F-FC18-5A1F-8208-40F0AED38FA5}"/>
              </a:ext>
            </a:extLst>
          </p:cNvPr>
          <p:cNvSpPr/>
          <p:nvPr/>
        </p:nvSpPr>
        <p:spPr>
          <a:xfrm>
            <a:off x="7545204" y="4988757"/>
            <a:ext cx="3833270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显形式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摄动运动方程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6B87723-4D87-1FE9-8651-59D5B017869E}"/>
              </a:ext>
            </a:extLst>
          </p:cNvPr>
          <p:cNvSpPr/>
          <p:nvPr/>
        </p:nvSpPr>
        <p:spPr>
          <a:xfrm>
            <a:off x="6668722" y="4180670"/>
            <a:ext cx="5280181" cy="1962066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8FA3506-E8FD-75D7-EC65-F4BC387DA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4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79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无摄运动和受摄运动下的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相同点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无摄运动解的形式仍适用于受摄运动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解是瞬时根数与位置速度矢量之间的严格关系式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椭圆运动的各种几何关系和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偏导数关系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在受摄运动中全部成立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无摄运动和受摄运动下的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不同点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解对无摄运动是常数，在受摄运动中是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的函数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受摄运动的轨道可看成变化的椭圆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吻切椭圆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椭圆运动中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对时间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的导数关系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在受摄运动中不成立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2F33C5C5-19AF-DFA5-FAC0-1E676587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Lagrange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	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摄动力是保守力，则存在摄动势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摄动函数 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pic>
        <p:nvPicPr>
          <p:cNvPr id="12" name="图片 11" descr="卡通人物&#10;&#10;中度可信度描述已自动生成">
            <a:extLst>
              <a:ext uri="{FF2B5EF4-FFF2-40B4-BE49-F238E27FC236}">
                <a16:creationId xmlns:a16="http://schemas.microsoft.com/office/drawing/2014/main" id="{54DF5BB6-7B4E-20F4-9BA6-96D21194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40" y="1244127"/>
            <a:ext cx="853514" cy="419136"/>
          </a:xfrm>
          <a:prstGeom prst="rect">
            <a:avLst/>
          </a:prstGeom>
        </p:spPr>
      </p:pic>
      <p:pic>
        <p:nvPicPr>
          <p:cNvPr id="21" name="图片 20" descr="手机屏幕截图&#10;&#10;描述已自动生成">
            <a:extLst>
              <a:ext uri="{FF2B5EF4-FFF2-40B4-BE49-F238E27FC236}">
                <a16:creationId xmlns:a16="http://schemas.microsoft.com/office/drawing/2014/main" id="{871047BE-ABBE-C806-F384-472536EB6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46" y="2890650"/>
            <a:ext cx="4203212" cy="360474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108974-6C77-4350-4144-5011DBA77055}"/>
              </a:ext>
            </a:extLst>
          </p:cNvPr>
          <p:cNvCxnSpPr>
            <a:cxnSpLocks/>
          </p:cNvCxnSpPr>
          <p:nvPr/>
        </p:nvCxnSpPr>
        <p:spPr>
          <a:xfrm>
            <a:off x="1403131" y="4683950"/>
            <a:ext cx="5084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681E56C-26B2-60DE-E7AE-11A64EA282CD}"/>
              </a:ext>
            </a:extLst>
          </p:cNvPr>
          <p:cNvGrpSpPr/>
          <p:nvPr/>
        </p:nvGrpSpPr>
        <p:grpSpPr>
          <a:xfrm>
            <a:off x="7386426" y="3464404"/>
            <a:ext cx="3324063" cy="544833"/>
            <a:chOff x="7195494" y="3218616"/>
            <a:chExt cx="3324063" cy="54483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073D427-B4CD-919A-2988-29D7D43F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5494" y="3233857"/>
              <a:ext cx="342930" cy="502964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E21A206-89CC-BD3F-568C-B3BC27675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6667" y="3218616"/>
              <a:ext cx="327688" cy="533446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A1328510-5C49-21DF-D984-3FBC8DFCE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62598" y="3226236"/>
              <a:ext cx="342930" cy="525826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166FD2A-3576-A837-1D07-F5A8C7DC9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2419" y="3225974"/>
              <a:ext cx="480102" cy="53344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FFF1FDF-E184-2486-98C6-8248469C6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30108" y="3234644"/>
              <a:ext cx="365792" cy="525826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5DDA2A0A-7EDD-20A4-A744-F89DDE6A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15662" y="3230003"/>
              <a:ext cx="403895" cy="533446"/>
            </a:xfrm>
            <a:prstGeom prst="rect">
              <a:avLst/>
            </a:prstGeom>
          </p:spPr>
        </p:pic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AF45FFD-AA2F-ED84-2B90-C4BB6E4B899E}"/>
              </a:ext>
            </a:extLst>
          </p:cNvPr>
          <p:cNvGrpSpPr/>
          <p:nvPr/>
        </p:nvGrpSpPr>
        <p:grpSpPr>
          <a:xfrm>
            <a:off x="7386426" y="5335718"/>
            <a:ext cx="3299840" cy="556309"/>
            <a:chOff x="7195494" y="5180524"/>
            <a:chExt cx="3299840" cy="55630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B60A8AF6-112F-90D1-5A60-F0DDC05A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95494" y="5195766"/>
              <a:ext cx="396274" cy="518205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7407C8E9-1264-EA2F-D56F-873CB3B56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74769" y="5195766"/>
              <a:ext cx="358171" cy="510584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15101B0-B258-6C82-529F-BC2097136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17772" y="5180524"/>
              <a:ext cx="434378" cy="541067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8C632CD-4E57-D1D7-5EC5-9BBEB1BE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4832" y="5195766"/>
              <a:ext cx="381033" cy="541067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741C7CD-5280-6C51-1863-BC6F3F490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91073" y="5188145"/>
              <a:ext cx="350550" cy="533446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0FEC405C-D8F8-4D24-4259-6DB07B12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121922" y="5184334"/>
              <a:ext cx="373412" cy="541067"/>
            </a:xfrm>
            <a:prstGeom prst="rect">
              <a:avLst/>
            </a:prstGeom>
          </p:spPr>
        </p:pic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C20093EF-F158-FF0E-FEE5-AE09C8974F38}"/>
              </a:ext>
            </a:extLst>
          </p:cNvPr>
          <p:cNvSpPr/>
          <p:nvPr/>
        </p:nvSpPr>
        <p:spPr>
          <a:xfrm rot="10800000">
            <a:off x="8694703" y="3569530"/>
            <a:ext cx="434378" cy="323194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7E9475B-5C81-6D83-C479-27D31EAEE85A}"/>
              </a:ext>
            </a:extLst>
          </p:cNvPr>
          <p:cNvSpPr/>
          <p:nvPr/>
        </p:nvSpPr>
        <p:spPr>
          <a:xfrm rot="10800000">
            <a:off x="8798921" y="5444654"/>
            <a:ext cx="434378" cy="323194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B251E0-BEDF-3E32-BEE2-DD6F3AA0707D}"/>
              </a:ext>
            </a:extLst>
          </p:cNvPr>
          <p:cNvSpPr/>
          <p:nvPr/>
        </p:nvSpPr>
        <p:spPr>
          <a:xfrm>
            <a:off x="7997942" y="916773"/>
            <a:ext cx="3981650" cy="1200329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多种推导方式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Lagrange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型与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Gauss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型的推导过程和转化关系见书P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58-67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不同书的推导顺序会有不同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11A9834-6614-96A3-E99D-C46741012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9459"/>
              </p:ext>
            </p:extLst>
          </p:nvPr>
        </p:nvGraphicFramePr>
        <p:xfrm>
          <a:off x="3311329" y="2343264"/>
          <a:ext cx="1222645" cy="4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15160" imgH="191160" progId="Equation.AxMath">
                  <p:embed/>
                </p:oleObj>
              </mc:Choice>
              <mc:Fallback>
                <p:oleObj name="AxMath" r:id="rId16" imgW="515160" imgH="19116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38E6284-A2B0-E090-AEE5-90313C0DB0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11329" y="2343264"/>
                        <a:ext cx="1222645" cy="4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70CD863-9C03-E883-8274-EB1FE749A3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9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0E13EF8-E844-B082-9F16-44DACE21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5" y="3970108"/>
            <a:ext cx="5062156" cy="267699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Gauss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摄动加速度     分解成三个方向：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径向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横向 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Transverse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轨道面法向（次）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53363-1380-DE9F-DFA7-913F7AFF9B79}"/>
              </a:ext>
            </a:extLst>
          </p:cNvPr>
          <p:cNvSpPr/>
          <p:nvPr/>
        </p:nvSpPr>
        <p:spPr>
          <a:xfrm>
            <a:off x="9236578" y="2443786"/>
            <a:ext cx="20921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Tangential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：？？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A4D907-1176-5348-5AB5-648F77421D08}"/>
              </a:ext>
            </a:extLst>
          </p:cNvPr>
          <p:cNvSpPr/>
          <p:nvPr/>
        </p:nvSpPr>
        <p:spPr>
          <a:xfrm>
            <a:off x="5921894" y="2241691"/>
            <a:ext cx="4485209" cy="171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切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向（速度方向）</a:t>
            </a:r>
          </a:p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轨道面内法向（主）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轨道面法向（次）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46CD63-6E15-F013-E048-8A2A99D9C7D0}"/>
              </a:ext>
            </a:extLst>
          </p:cNvPr>
          <p:cNvSpPr/>
          <p:nvPr/>
        </p:nvSpPr>
        <p:spPr>
          <a:xfrm>
            <a:off x="608741" y="2362545"/>
            <a:ext cx="667641" cy="148592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sz="2400" b="1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604814F3-DD7F-CE5D-04D9-DE3D45F32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482"/>
          <a:stretch/>
        </p:blipFill>
        <p:spPr>
          <a:xfrm>
            <a:off x="2847663" y="1812678"/>
            <a:ext cx="448700" cy="4290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EFCFAEC-4461-0603-BEF1-E8088494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8704" y="2329451"/>
            <a:ext cx="537685" cy="45566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E006690E-6C35-0ECC-2451-064A90F78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009E2F-CF48-B40F-DB11-A7D7A4C57B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5387679"/>
            <a:ext cx="6800400" cy="98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Gauss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B4AB7E88-C0A6-E2CF-01AD-CA10A4CB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2202"/>
            <a:ext cx="5012967" cy="2160648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FEEC56B7-7833-FF78-6F2F-FA1E890F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055" y="1977811"/>
            <a:ext cx="2367262" cy="1183631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69543A-6A6A-554C-6EA1-C13704533BF7}"/>
              </a:ext>
            </a:extLst>
          </p:cNvPr>
          <p:cNvGrpSpPr/>
          <p:nvPr/>
        </p:nvGrpSpPr>
        <p:grpSpPr>
          <a:xfrm>
            <a:off x="5053416" y="3303548"/>
            <a:ext cx="7152554" cy="2160648"/>
            <a:chOff x="2383242" y="2375766"/>
            <a:chExt cx="9636803" cy="2911092"/>
          </a:xfrm>
        </p:grpSpPr>
        <p:pic>
          <p:nvPicPr>
            <p:cNvPr id="21" name="图片 20" descr="文本&#10;&#10;描述已自动生成">
              <a:extLst>
                <a:ext uri="{FF2B5EF4-FFF2-40B4-BE49-F238E27FC236}">
                  <a16:creationId xmlns:a16="http://schemas.microsoft.com/office/drawing/2014/main" id="{63B9DF4E-AFB8-3618-EAE2-3645BAE6A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346"/>
            <a:stretch/>
          </p:blipFill>
          <p:spPr>
            <a:xfrm>
              <a:off x="7359534" y="2375766"/>
              <a:ext cx="4660511" cy="2911092"/>
            </a:xfrm>
            <a:prstGeom prst="rect">
              <a:avLst/>
            </a:prstGeom>
          </p:spPr>
        </p:pic>
        <p:pic>
          <p:nvPicPr>
            <p:cNvPr id="23" name="图片 22" descr="文本&#10;&#10;描述已自动生成">
              <a:extLst>
                <a:ext uri="{FF2B5EF4-FFF2-40B4-BE49-F238E27FC236}">
                  <a16:creationId xmlns:a16="http://schemas.microsoft.com/office/drawing/2014/main" id="{213EE9D8-4C2D-FFC8-4DC4-47EE9791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3242" y="2375766"/>
              <a:ext cx="4976291" cy="2911092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45B0EFE8-2BB3-ADA3-3963-0436CECC1DD3}"/>
              </a:ext>
            </a:extLst>
          </p:cNvPr>
          <p:cNvSpPr/>
          <p:nvPr/>
        </p:nvSpPr>
        <p:spPr>
          <a:xfrm>
            <a:off x="1071610" y="2223093"/>
            <a:ext cx="2170637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STW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FDD6FD-E483-9881-A80D-A5DE7F5D27C8}"/>
              </a:ext>
            </a:extLst>
          </p:cNvPr>
          <p:cNvSpPr/>
          <p:nvPr/>
        </p:nvSpPr>
        <p:spPr>
          <a:xfrm>
            <a:off x="6701277" y="2236411"/>
            <a:ext cx="2170637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UNW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80C4CB-9E0E-63D9-BD40-8A12BAB931B7}"/>
              </a:ext>
            </a:extLst>
          </p:cNvPr>
          <p:cNvSpPr/>
          <p:nvPr/>
        </p:nvSpPr>
        <p:spPr>
          <a:xfrm>
            <a:off x="2409143" y="1306593"/>
            <a:ext cx="3063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适用于保守和非保守力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ADCE9A4-6C78-586D-E371-8E579A1550F2}"/>
              </a:ext>
            </a:extLst>
          </p:cNvPr>
          <p:cNvSpPr/>
          <p:nvPr/>
        </p:nvSpPr>
        <p:spPr>
          <a:xfrm>
            <a:off x="5297213" y="2057400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191091-376F-2901-FA5F-06850183DA66}"/>
              </a:ext>
            </a:extLst>
          </p:cNvPr>
          <p:cNvSpPr/>
          <p:nvPr/>
        </p:nvSpPr>
        <p:spPr>
          <a:xfrm>
            <a:off x="5638802" y="2588173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62929A-2035-2709-AFAE-1800A7C0A682}"/>
              </a:ext>
            </a:extLst>
          </p:cNvPr>
          <p:cNvSpPr/>
          <p:nvPr/>
        </p:nvSpPr>
        <p:spPr>
          <a:xfrm>
            <a:off x="8208915" y="3365706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6772100-4810-208F-C4CA-41D05AA87D92}"/>
              </a:ext>
            </a:extLst>
          </p:cNvPr>
          <p:cNvSpPr/>
          <p:nvPr/>
        </p:nvSpPr>
        <p:spPr>
          <a:xfrm>
            <a:off x="1371468" y="3897540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359155E-5782-3C6A-2C72-CB4BABA9064B}"/>
              </a:ext>
            </a:extLst>
          </p:cNvPr>
          <p:cNvSpPr/>
          <p:nvPr/>
        </p:nvSpPr>
        <p:spPr>
          <a:xfrm>
            <a:off x="2194603" y="3897540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FBF47C2-AE97-1760-00E1-74177E9C85E4}"/>
              </a:ext>
            </a:extLst>
          </p:cNvPr>
          <p:cNvSpPr/>
          <p:nvPr/>
        </p:nvSpPr>
        <p:spPr>
          <a:xfrm>
            <a:off x="1852462" y="4943256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3E7DA6D-FC7F-12C5-1556-1BB77FBDB1EA}"/>
              </a:ext>
            </a:extLst>
          </p:cNvPr>
          <p:cNvSpPr/>
          <p:nvPr/>
        </p:nvSpPr>
        <p:spPr>
          <a:xfrm>
            <a:off x="3456363" y="4953745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8D4B934-AAE6-8565-626C-D654FD5583B5}"/>
              </a:ext>
            </a:extLst>
          </p:cNvPr>
          <p:cNvSpPr/>
          <p:nvPr/>
        </p:nvSpPr>
        <p:spPr>
          <a:xfrm>
            <a:off x="10632365" y="4383872"/>
            <a:ext cx="763222" cy="569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3744592-9163-581D-FC54-24884949DECE}"/>
              </a:ext>
            </a:extLst>
          </p:cNvPr>
          <p:cNvSpPr/>
          <p:nvPr/>
        </p:nvSpPr>
        <p:spPr>
          <a:xfrm>
            <a:off x="1502982" y="3303548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45B5671-E913-204D-9C1A-20E6EBCDF48B}"/>
              </a:ext>
            </a:extLst>
          </p:cNvPr>
          <p:cNvSpPr/>
          <p:nvPr/>
        </p:nvSpPr>
        <p:spPr>
          <a:xfrm>
            <a:off x="2417026" y="3280943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4E83F9-EF36-2877-DEAF-62863877FB0D}"/>
              </a:ext>
            </a:extLst>
          </p:cNvPr>
          <p:cNvSpPr/>
          <p:nvPr/>
        </p:nvSpPr>
        <p:spPr>
          <a:xfrm>
            <a:off x="7997942" y="916773"/>
            <a:ext cx="3981650" cy="1200329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多种推导方式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Lagrange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型与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Gauss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型的推导过程和转化关系见书P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58-67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不同书的推导顺序会有不同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紧张的脸轮廓 纯色填充">
            <a:extLst>
              <a:ext uri="{FF2B5EF4-FFF2-40B4-BE49-F238E27FC236}">
                <a16:creationId xmlns:a16="http://schemas.microsoft.com/office/drawing/2014/main" id="{A925AE90-9499-20C5-FF0E-7694422F5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34DEEB8-1810-25CA-A349-D11CFEB252B3}"/>
              </a:ext>
            </a:extLst>
          </p:cNvPr>
          <p:cNvSpPr txBox="1"/>
          <p:nvPr/>
        </p:nvSpPr>
        <p:spPr>
          <a:xfrm>
            <a:off x="284655" y="5776935"/>
            <a:ext cx="413177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三个方向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摄动势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的关系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B47B406-51F8-9066-9BF5-519B1FF015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5621" y="5865646"/>
            <a:ext cx="5056821" cy="46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7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Gauss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径向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横向 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Transverse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轨道面法向（次）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A4D907-1176-5348-5AB5-648F77421D08}"/>
              </a:ext>
            </a:extLst>
          </p:cNvPr>
          <p:cNvSpPr/>
          <p:nvPr/>
        </p:nvSpPr>
        <p:spPr>
          <a:xfrm>
            <a:off x="5739014" y="4546413"/>
            <a:ext cx="4485209" cy="171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切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向（速度方向）</a:t>
            </a:r>
          </a:p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轨道面内法向（主）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轨道面法向（次）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46CD63-6E15-F013-E048-8A2A99D9C7D0}"/>
              </a:ext>
            </a:extLst>
          </p:cNvPr>
          <p:cNvSpPr/>
          <p:nvPr/>
        </p:nvSpPr>
        <p:spPr>
          <a:xfrm>
            <a:off x="274920" y="4739257"/>
            <a:ext cx="667641" cy="148592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sz="2400" b="1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1B6EDF-6BD1-0DB8-9A6D-665E8DB3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476" y="1375721"/>
            <a:ext cx="1640494" cy="867159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E006690E-6C35-0ECC-2451-064A90F7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4D37D630-8F7B-BFAB-421E-150F88E46D20}"/>
              </a:ext>
            </a:extLst>
          </p:cNvPr>
          <p:cNvSpPr/>
          <p:nvPr/>
        </p:nvSpPr>
        <p:spPr>
          <a:xfrm>
            <a:off x="5536276" y="1720735"/>
            <a:ext cx="3981797" cy="228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600" dirty="0"/>
              <a:t>NEW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76670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23080</TotalTime>
  <Words>1212</Words>
  <Application>Microsoft Office PowerPoint</Application>
  <PresentationFormat>宽屏</PresentationFormat>
  <Paragraphs>234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345</cp:revision>
  <dcterms:created xsi:type="dcterms:W3CDTF">2022-10-24T14:28:29Z</dcterms:created>
  <dcterms:modified xsi:type="dcterms:W3CDTF">2023-12-26T09:10:12Z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