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13" r:id="rId10"/>
    <p:sldId id="308" r:id="rId11"/>
    <p:sldId id="317" r:id="rId12"/>
    <p:sldId id="321" r:id="rId13"/>
    <p:sldId id="324" r:id="rId14"/>
    <p:sldId id="318" r:id="rId15"/>
    <p:sldId id="309" r:id="rId16"/>
    <p:sldId id="323" r:id="rId17"/>
    <p:sldId id="301" r:id="rId18"/>
    <p:sldId id="325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6" d="100"/>
          <a:sy n="86" d="100"/>
        </p:scale>
        <p:origin x="72" y="264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2023/12/26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.svg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59.wmf"/><Relationship Id="rId21" Type="http://schemas.openxmlformats.org/officeDocument/2006/relationships/image" Target="../media/image6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6.wmf"/><Relationship Id="rId25" Type="http://schemas.openxmlformats.org/officeDocument/2006/relationships/image" Target="../media/image27.svg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3.wmf"/><Relationship Id="rId24" Type="http://schemas.openxmlformats.org/officeDocument/2006/relationships/image" Target="../media/image26.png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74.wmf"/><Relationship Id="rId3" Type="http://schemas.openxmlformats.org/officeDocument/2006/relationships/image" Target="../media/image27.svg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76.wmf"/><Relationship Id="rId2" Type="http://schemas.openxmlformats.org/officeDocument/2006/relationships/image" Target="../media/image26.png"/><Relationship Id="rId16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5" Type="http://schemas.openxmlformats.org/officeDocument/2006/relationships/image" Target="../media/image75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2.wmf"/><Relationship Id="rId1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27.svg"/><Relationship Id="rId5" Type="http://schemas.openxmlformats.org/officeDocument/2006/relationships/image" Target="../media/image78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72.bin"/><Relationship Id="rId9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85.wmf"/><Relationship Id="rId18" Type="http://schemas.openxmlformats.org/officeDocument/2006/relationships/image" Target="../media/image26.png"/><Relationship Id="rId3" Type="http://schemas.openxmlformats.org/officeDocument/2006/relationships/image" Target="../media/image81.wmf"/><Relationship Id="rId21" Type="http://schemas.openxmlformats.org/officeDocument/2006/relationships/image" Target="../media/image88.wmf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80.bin"/><Relationship Id="rId17" Type="http://schemas.openxmlformats.org/officeDocument/2006/relationships/image" Target="../media/image87.wmf"/><Relationship Id="rId2" Type="http://schemas.openxmlformats.org/officeDocument/2006/relationships/oleObject" Target="../embeddings/oleObject75.bin"/><Relationship Id="rId16" Type="http://schemas.openxmlformats.org/officeDocument/2006/relationships/oleObject" Target="../embeddings/oleObject82.bin"/><Relationship Id="rId20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84.wmf"/><Relationship Id="rId5" Type="http://schemas.openxmlformats.org/officeDocument/2006/relationships/image" Target="../media/image50.wmf"/><Relationship Id="rId15" Type="http://schemas.openxmlformats.org/officeDocument/2006/relationships/image" Target="../media/image86.wmf"/><Relationship Id="rId23" Type="http://schemas.openxmlformats.org/officeDocument/2006/relationships/image" Target="../media/image90.svg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27.svg"/><Relationship Id="rId4" Type="http://schemas.openxmlformats.org/officeDocument/2006/relationships/oleObject" Target="../embeddings/oleObject76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81.bin"/><Relationship Id="rId22" Type="http://schemas.openxmlformats.org/officeDocument/2006/relationships/image" Target="../media/image8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svg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91.wmf"/><Relationship Id="rId21" Type="http://schemas.openxmlformats.org/officeDocument/2006/relationships/image" Target="../media/image93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84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92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sv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image" Target="../media/image7.sv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21" Type="http://schemas.openxmlformats.org/officeDocument/2006/relationships/image" Target="../media/image27.sv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svg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33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7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现代的精密定轨过程：参数估计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待估状态量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可以扩充以包括多种参数：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地球物理参数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（重力场等）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天文参数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（日长，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DUT1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，极移参数，大天体引力常数、轨道等）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测站坐标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（地壳运动，地固坐标系的实现等）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仪器校正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（系统差：测距误差、钟差、天线相位中心等）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大气组合系数                   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经验力参数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参数非任意：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定轨过程（参数估计过程）必须是可观测的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observable/observability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6B289-CD23-E51B-9806-ACBB0266876F}"/>
              </a:ext>
            </a:extLst>
          </p:cNvPr>
          <p:cNvSpPr/>
          <p:nvPr/>
        </p:nvSpPr>
        <p:spPr>
          <a:xfrm>
            <a:off x="7276700" y="1259880"/>
            <a:ext cx="481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精密定轨并不是只为了得到轨道！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3362756-17FE-9DA1-3699-0C08C8BBD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99768"/>
              </p:ext>
            </p:extLst>
          </p:nvPr>
        </p:nvGraphicFramePr>
        <p:xfrm>
          <a:off x="9152523" y="1897084"/>
          <a:ext cx="1868403" cy="85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440" imgH="393480" progId="Equation.AxMath">
                  <p:embed/>
                </p:oleObj>
              </mc:Choice>
              <mc:Fallback>
                <p:oleObj name="AxMath" r:id="rId2" imgW="856440" imgH="3934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F4A3CDC-1B71-101E-6E46-F644DB14A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2523" y="1897084"/>
                        <a:ext cx="1868403" cy="8596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CC768A-A9AD-C275-B767-B6D2BEF1C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1885"/>
              </p:ext>
            </p:extLst>
          </p:nvPr>
        </p:nvGraphicFramePr>
        <p:xfrm>
          <a:off x="4442226" y="4206859"/>
          <a:ext cx="193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67320" imgH="196920" progId="Equation.AxMath">
                  <p:embed/>
                </p:oleObj>
              </mc:Choice>
              <mc:Fallback>
                <p:oleObj name="AxMath" r:id="rId4" imgW="9673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226" y="4206859"/>
                        <a:ext cx="19335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385611B0-2D3E-B805-79D8-368885FBD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7080600"/>
              </p:ext>
            </p:extLst>
          </p:nvPr>
        </p:nvGraphicFramePr>
        <p:xfrm>
          <a:off x="2516391" y="111874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4680" progId="Equation.AxMath">
                  <p:embed/>
                </p:oleObj>
              </mc:Choice>
              <mc:Fallback>
                <p:oleObj name="AxMath" r:id="rId2" imgW="3376080" imgH="3646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6391" y="111874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8107"/>
              </p:ext>
            </p:extLst>
          </p:nvPr>
        </p:nvGraphicFramePr>
        <p:xfrm>
          <a:off x="1949450" y="2051909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9450" y="2051909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2670"/>
              </p:ext>
            </p:extLst>
          </p:nvPr>
        </p:nvGraphicFramePr>
        <p:xfrm>
          <a:off x="6576312" y="2051535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6312" y="2051535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4632"/>
              </p:ext>
            </p:extLst>
          </p:nvPr>
        </p:nvGraphicFramePr>
        <p:xfrm>
          <a:off x="1127293" y="5442750"/>
          <a:ext cx="1830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0280" imgH="734400" progId="Equation.AxMath">
                  <p:embed/>
                </p:oleObj>
              </mc:Choice>
              <mc:Fallback>
                <p:oleObj name="AxMath" r:id="rId8" imgW="1160280" imgH="734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293" y="5442750"/>
                        <a:ext cx="1830387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3807852" y="3152904"/>
            <a:ext cx="354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（几何关系）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3807852" y="5058704"/>
            <a:ext cx="4164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—&gt;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94B064-27FB-BB6C-AAB4-347DA2ADD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039243"/>
              </p:ext>
            </p:extLst>
          </p:nvPr>
        </p:nvGraphicFramePr>
        <p:xfrm>
          <a:off x="4840963" y="3869217"/>
          <a:ext cx="63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6080" imgH="354240" progId="Equation.AxMath">
                  <p:embed/>
                </p:oleObj>
              </mc:Choice>
              <mc:Fallback>
                <p:oleObj name="AxMath" r:id="rId10" imgW="316080" imgH="354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409970-C95E-C3C9-5499-638CD05F0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0963" y="3869217"/>
                        <a:ext cx="6318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8C764-8753-A840-E56A-A035FA21C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081740"/>
              </p:ext>
            </p:extLst>
          </p:nvPr>
        </p:nvGraphicFramePr>
        <p:xfrm>
          <a:off x="6143765" y="3831117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43240" imgH="385560" progId="Equation.AxMath">
                  <p:embed/>
                </p:oleObj>
              </mc:Choice>
              <mc:Fallback>
                <p:oleObj name="AxMath" r:id="rId12" imgW="543240" imgH="3855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1D3A44-5D74-2AD1-6CD4-3E4E26AA3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3765" y="3831117"/>
                        <a:ext cx="108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E78EE8B-1B3A-11BB-E2AC-863F6E7FBB1C}"/>
              </a:ext>
            </a:extLst>
          </p:cNvPr>
          <p:cNvSpPr/>
          <p:nvPr/>
        </p:nvSpPr>
        <p:spPr>
          <a:xfrm>
            <a:off x="4335252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010617-4A75-3E7E-57EE-C1B9BC2DE3A6}"/>
              </a:ext>
            </a:extLst>
          </p:cNvPr>
          <p:cNvSpPr/>
          <p:nvPr/>
        </p:nvSpPr>
        <p:spPr>
          <a:xfrm>
            <a:off x="7577986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A40E5-00A8-4FDA-4D9A-30D408823694}"/>
              </a:ext>
            </a:extLst>
          </p:cNvPr>
          <p:cNvSpPr/>
          <p:nvPr/>
        </p:nvSpPr>
        <p:spPr>
          <a:xfrm>
            <a:off x="5836484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F60D0-BB01-5BC0-1368-A8E50A50BE29}"/>
              </a:ext>
            </a:extLst>
          </p:cNvPr>
          <p:cNvSpPr/>
          <p:nvPr/>
        </p:nvSpPr>
        <p:spPr>
          <a:xfrm>
            <a:off x="9417725" y="462492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地平测角资料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392895-1735-5F40-0342-80DF75144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9662948"/>
              </p:ext>
            </p:extLst>
          </p:nvPr>
        </p:nvGraphicFramePr>
        <p:xfrm>
          <a:off x="7719970" y="3298894"/>
          <a:ext cx="1295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48000" imgH="689040" progId="Equation.AxMath">
                  <p:embed/>
                </p:oleObj>
              </mc:Choice>
              <mc:Fallback>
                <p:oleObj name="AxMath" r:id="rId14" imgW="648000" imgH="68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68F21D3-F0FE-6876-9143-17F589C96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19970" y="3298894"/>
                        <a:ext cx="129540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4182A9-40E3-4999-D970-7ACAC8AC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6779155"/>
              </p:ext>
            </p:extLst>
          </p:nvPr>
        </p:nvGraphicFramePr>
        <p:xfrm>
          <a:off x="9603963" y="3269142"/>
          <a:ext cx="133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669960" imgH="689040" progId="Equation.AxMath">
                  <p:embed/>
                </p:oleObj>
              </mc:Choice>
              <mc:Fallback>
                <p:oleObj name="AxMath" r:id="rId16" imgW="669960" imgH="689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DAD9248-59EF-1CA9-887D-CDE38AD0E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03963" y="3269142"/>
                        <a:ext cx="13398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BA239EC-E701-E86B-9E2F-4E9ED2DE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148832"/>
              </p:ext>
            </p:extLst>
          </p:nvPr>
        </p:nvGraphicFramePr>
        <p:xfrm>
          <a:off x="4840963" y="5586375"/>
          <a:ext cx="28638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432080" imgH="357120" progId="Equation.AxMath">
                  <p:embed/>
                </p:oleObj>
              </mc:Choice>
              <mc:Fallback>
                <p:oleObj name="AxMath" r:id="rId18" imgW="1432080" imgH="3571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3CB8F2E-ADE8-1E3A-F0E1-857BA2310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840963" y="5586375"/>
                        <a:ext cx="2863850" cy="714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B1A326-C8FA-08D1-2F22-F12B6AD8065B}"/>
              </a:ext>
            </a:extLst>
          </p:cNvPr>
          <p:cNvSpPr/>
          <p:nvPr/>
        </p:nvSpPr>
        <p:spPr>
          <a:xfrm>
            <a:off x="7039826" y="6157456"/>
            <a:ext cx="82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ADCB9-EF37-B75C-9B0A-D5A41C366559}"/>
              </a:ext>
            </a:extLst>
          </p:cNvPr>
          <p:cNvSpPr/>
          <p:nvPr/>
        </p:nvSpPr>
        <p:spPr>
          <a:xfrm>
            <a:off x="7869483" y="6157456"/>
            <a:ext cx="372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（可简化，只考虑二体和</a:t>
            </a:r>
            <a:r>
              <a:rPr lang="en-US" altLang="zh-CN" sz="1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478F3A-EF2C-838F-DDDA-D543583B7A0F}"/>
              </a:ext>
            </a:extLst>
          </p:cNvPr>
          <p:cNvCxnSpPr/>
          <p:nvPr/>
        </p:nvCxnSpPr>
        <p:spPr>
          <a:xfrm>
            <a:off x="104775" y="2981325"/>
            <a:ext cx="1183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D572B69-4757-6C7C-64C9-C8ADF12591B1}"/>
              </a:ext>
            </a:extLst>
          </p:cNvPr>
          <p:cNvSpPr/>
          <p:nvPr/>
        </p:nvSpPr>
        <p:spPr>
          <a:xfrm>
            <a:off x="501447" y="3151917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非测量系统参数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94CC2A-072F-BB8A-4B03-8B8B3A097FB7}"/>
              </a:ext>
            </a:extLst>
          </p:cNvPr>
          <p:cNvSpPr/>
          <p:nvPr/>
        </p:nvSpPr>
        <p:spPr>
          <a:xfrm>
            <a:off x="383586" y="4178496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非动力学参数</a:t>
            </a: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0A7C2C4-5894-C745-72D8-207D2640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0623"/>
              </p:ext>
            </p:extLst>
          </p:nvPr>
        </p:nvGraphicFramePr>
        <p:xfrm>
          <a:off x="1137301" y="3570472"/>
          <a:ext cx="114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728280" imgH="354240" progId="Equation.AxMath">
                  <p:embed/>
                </p:oleObj>
              </mc:Choice>
              <mc:Fallback>
                <p:oleObj name="AxMath" r:id="rId20" imgW="728280" imgH="354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C545AE-7AEA-DD8E-CEA4-756EE0B859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137301" y="3570472"/>
                        <a:ext cx="1149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365BE-DF04-8FB8-680F-A2D102E21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6361"/>
              </p:ext>
            </p:extLst>
          </p:nvPr>
        </p:nvGraphicFramePr>
        <p:xfrm>
          <a:off x="1089612" y="4577912"/>
          <a:ext cx="1446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915480" imgH="379080" progId="Equation.AxMath">
                  <p:embed/>
                </p:oleObj>
              </mc:Choice>
              <mc:Fallback>
                <p:oleObj name="AxMath" r:id="rId22" imgW="915480" imgH="37908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0A7C2C4-5894-C745-72D8-207D2640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089612" y="4577912"/>
                        <a:ext cx="1446213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8C89020-6916-A235-9799-D5C89798D242}"/>
              </a:ext>
            </a:extLst>
          </p:cNvPr>
          <p:cNvSpPr/>
          <p:nvPr/>
        </p:nvSpPr>
        <p:spPr>
          <a:xfrm>
            <a:off x="407403" y="5151037"/>
            <a:ext cx="9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</a:p>
        </p:txBody>
      </p:sp>
      <p:pic>
        <p:nvPicPr>
          <p:cNvPr id="24" name="图形 23" descr="紧张的脸轮廓 纯色填充">
            <a:extLst>
              <a:ext uri="{FF2B5EF4-FFF2-40B4-BE49-F238E27FC236}">
                <a16:creationId xmlns:a16="http://schemas.microsoft.com/office/drawing/2014/main" id="{C020CBF4-06A4-5C0C-C724-EED2C5C4C4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5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3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测量矩阵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3ED268B8-19F5-D4C6-1288-4F65D3ACC2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2518704"/>
              </p:ext>
            </p:extLst>
          </p:nvPr>
        </p:nvGraphicFramePr>
        <p:xfrm>
          <a:off x="5788977" y="5097092"/>
          <a:ext cx="54165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708280" imgH="689040" progId="Equation.AxMath">
                  <p:embed/>
                </p:oleObj>
              </mc:Choice>
              <mc:Fallback>
                <p:oleObj name="AxMath" r:id="rId4" imgW="2708280" imgH="689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F392895-1735-5F40-0342-80DF75144C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88977" y="5097092"/>
                        <a:ext cx="54165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2FD4D3D-00D0-6AF3-1FAB-C643D0A4CD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2529571"/>
              </p:ext>
            </p:extLst>
          </p:nvPr>
        </p:nvGraphicFramePr>
        <p:xfrm>
          <a:off x="9885363" y="1282560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618480" imgH="190800" progId="Equation.AxMath">
                  <p:embed/>
                </p:oleObj>
              </mc:Choice>
              <mc:Fallback>
                <p:oleObj name="AxMath" r:id="rId6" imgW="618480" imgH="190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85363" y="1282560"/>
                        <a:ext cx="1238250" cy="38100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EF63ED71-43ED-5ADF-55D1-4B2A76755F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120093"/>
              </p:ext>
            </p:extLst>
          </p:nvPr>
        </p:nvGraphicFramePr>
        <p:xfrm>
          <a:off x="1880332" y="5232030"/>
          <a:ext cx="3152775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77160" imgH="554400" progId="Equation.AxMath">
                  <p:embed/>
                </p:oleObj>
              </mc:Choice>
              <mc:Fallback>
                <p:oleObj name="AxMath" r:id="rId8" imgW="1577160" imgH="5544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66C7E24-583C-0E9F-62B4-9FB36A1E52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80332" y="5232030"/>
                        <a:ext cx="3152775" cy="11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CE1EA6FF-CE79-0F1F-4821-AFAF17CB9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62101"/>
              </p:ext>
            </p:extLst>
          </p:nvPr>
        </p:nvGraphicFramePr>
        <p:xfrm>
          <a:off x="2919413" y="1932112"/>
          <a:ext cx="23431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71440" imgH="354240" progId="Equation.AxMath">
                  <p:embed/>
                </p:oleObj>
              </mc:Choice>
              <mc:Fallback>
                <p:oleObj name="AxMath" r:id="rId10" imgW="1171440" imgH="354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C94B064-27FB-BB6C-AAB4-347DA2ADD3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9413" y="1932112"/>
                        <a:ext cx="23431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6966B40-67E9-87C4-D0C1-A69AD5F317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7529924"/>
              </p:ext>
            </p:extLst>
          </p:nvPr>
        </p:nvGraphicFramePr>
        <p:xfrm>
          <a:off x="5719763" y="2984270"/>
          <a:ext cx="41656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082960" imgH="385560" progId="Equation.AxMath">
                  <p:embed/>
                </p:oleObj>
              </mc:Choice>
              <mc:Fallback>
                <p:oleObj name="AxMath" r:id="rId12" imgW="2082960" imgH="38556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7558C764-8753-A840-E56A-A035FA21C4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19763" y="2984270"/>
                        <a:ext cx="41656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2BE6BC9-77A5-1DE0-A5D7-FD28D0AC3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225753"/>
              </p:ext>
            </p:extLst>
          </p:nvPr>
        </p:nvGraphicFramePr>
        <p:xfrm>
          <a:off x="2029556" y="3346661"/>
          <a:ext cx="28543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427400" imgH="347040" progId="Equation.AxMath">
                  <p:embed/>
                </p:oleObj>
              </mc:Choice>
              <mc:Fallback>
                <p:oleObj name="AxMath" r:id="rId14" imgW="1427400" imgH="347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29556" y="3346661"/>
                        <a:ext cx="285432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ED97634-A11B-B539-D511-05993D59CF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570133"/>
              </p:ext>
            </p:extLst>
          </p:nvPr>
        </p:nvGraphicFramePr>
        <p:xfrm>
          <a:off x="5719763" y="3758969"/>
          <a:ext cx="235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77560" imgH="385560" progId="Equation.AxMath">
                  <p:embed/>
                </p:oleObj>
              </mc:Choice>
              <mc:Fallback>
                <p:oleObj name="AxMath" r:id="rId16" imgW="1177560" imgH="38556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86966B40-67E9-87C4-D0C1-A69AD5F31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19763" y="3758969"/>
                        <a:ext cx="235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5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给出各元素的解析表达式（长期项）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8~10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节课）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计算效率高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数值法积分：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待估参数初值给予一定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的微小差异计算受摄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星历（差分近似微分）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不稳定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变分方程：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满足的微分方程（变分方程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程序编写简单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06F3B1-38F4-59BB-6EF9-D67F5BA0C83A}"/>
              </a:ext>
            </a:extLst>
          </p:cNvPr>
          <p:cNvSpPr/>
          <p:nvPr/>
        </p:nvSpPr>
        <p:spPr>
          <a:xfrm>
            <a:off x="7392914" y="1742671"/>
            <a:ext cx="471780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很重要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，本课不作进一步介绍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39D-91BD-71CD-76C7-C71E4D0CA3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0769" y="4275406"/>
          <a:ext cx="515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77960" imgH="424440" progId="Equation.AxMath">
                  <p:embed/>
                </p:oleObj>
              </mc:Choice>
              <mc:Fallback>
                <p:oleObj name="AxMath" r:id="rId2" imgW="2577960" imgH="424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BAFD839D-91BD-71CD-76C7-C71E4D0CA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9" y="4275406"/>
                        <a:ext cx="51562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CEAC93-1628-F301-6826-FA6B7A74D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21857" y="5377150"/>
          <a:ext cx="190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0" imgH="196920" progId="Equation.AxMath">
                  <p:embed/>
                </p:oleObj>
              </mc:Choice>
              <mc:Fallback>
                <p:oleObj name="AxMath" r:id="rId4" imgW="954000" imgH="19692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7CEAC93-1628-F301-6826-FA6B7A74D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1857" y="5377150"/>
                        <a:ext cx="1908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4E93F0-D6C8-AB88-81B5-2F8363DCC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9339" y="1696950"/>
          <a:ext cx="2795514" cy="4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27520" imgH="199800" progId="Equation.AxMath">
                  <p:embed/>
                </p:oleObj>
              </mc:Choice>
              <mc:Fallback>
                <p:oleObj name="AxMath" r:id="rId6" imgW="11275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14E93F0-D6C8-AB88-81B5-2F8363DCC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9339" y="1696950"/>
                        <a:ext cx="2795514" cy="4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749907-9F4D-7EAE-800E-CDA09F8A52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4456" y="6052282"/>
          <a:ext cx="370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54720" imgH="229680" progId="Equation.AxMath">
                  <p:embed/>
                </p:oleObj>
              </mc:Choice>
              <mc:Fallback>
                <p:oleObj name="AxMath" r:id="rId8" imgW="1854720" imgH="229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C4749907-9F4D-7EAE-800E-CDA09F8A52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4456" y="6052282"/>
                        <a:ext cx="3708400" cy="460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F744C4A-14DF-B444-3299-A5C3A8855277}"/>
              </a:ext>
            </a:extLst>
          </p:cNvPr>
          <p:cNvSpPr/>
          <p:nvPr/>
        </p:nvSpPr>
        <p:spPr>
          <a:xfrm>
            <a:off x="5483800" y="2107208"/>
            <a:ext cx="1132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C41CCD-EE96-D1E2-B99D-E36723FE873F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099801"/>
            <a:ext cx="691356" cy="16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1C90A89-8D12-BE45-E066-C9AFE1F2556B}"/>
              </a:ext>
            </a:extLst>
          </p:cNvPr>
          <p:cNvSpPr/>
          <p:nvPr/>
        </p:nvSpPr>
        <p:spPr>
          <a:xfrm>
            <a:off x="5310961" y="504324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81E1B9C-345E-769E-A766-368A507D2663}"/>
              </a:ext>
            </a:extLst>
          </p:cNvPr>
          <p:cNvSpPr/>
          <p:nvPr/>
        </p:nvSpPr>
        <p:spPr>
          <a:xfrm>
            <a:off x="5310961" y="576729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6823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DF7EB9D-A15E-E0A5-D03A-FA390A2AD41A}"/>
              </a:ext>
            </a:extLst>
          </p:cNvPr>
          <p:cNvSpPr/>
          <p:nvPr/>
        </p:nvSpPr>
        <p:spPr>
          <a:xfrm>
            <a:off x="6223000" y="1052513"/>
            <a:ext cx="5981724" cy="540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权矩阵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协方差矩阵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可证明当                   时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最优权重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难以获得，通常依据残差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645348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最优估计理论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古典最小二乘估计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（残差平方和极小）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赋予最优加权：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线性无偏最小方差估计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CD835A-ED0C-72D1-C208-51D1ABF8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92256"/>
              </p:ext>
            </p:extLst>
          </p:nvPr>
        </p:nvGraphicFramePr>
        <p:xfrm>
          <a:off x="1538327" y="2153917"/>
          <a:ext cx="3321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10160" imgH="374760" progId="Equation.AxMath">
                  <p:embed/>
                </p:oleObj>
              </mc:Choice>
              <mc:Fallback>
                <p:oleObj name="AxMath" r:id="rId2" imgW="1910160" imgH="3747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327" y="2153917"/>
                        <a:ext cx="33210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42592-AF1F-73C1-2EFE-4FF6D1C11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59955"/>
              </p:ext>
            </p:extLst>
          </p:nvPr>
        </p:nvGraphicFramePr>
        <p:xfrm>
          <a:off x="8042860" y="3672399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40720" imgH="199800" progId="Equation.AxMath">
                  <p:embed/>
                </p:oleObj>
              </mc:Choice>
              <mc:Fallback>
                <p:oleObj name="AxMath" r:id="rId4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2860" y="3672399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1BA424-DB79-ECFE-6EE9-23DBC746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627413"/>
              </p:ext>
            </p:extLst>
          </p:nvPr>
        </p:nvGraphicFramePr>
        <p:xfrm>
          <a:off x="8331604" y="3168703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95840" imgH="190800" progId="Equation.AxMath">
                  <p:embed/>
                </p:oleObj>
              </mc:Choice>
              <mc:Fallback>
                <p:oleObj name="AxMath" r:id="rId6" imgW="1095840" imgH="190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04" y="3168703"/>
                        <a:ext cx="2190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AD8415-48A0-54AD-505A-7953E8263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9069"/>
              </p:ext>
            </p:extLst>
          </p:nvPr>
        </p:nvGraphicFramePr>
        <p:xfrm>
          <a:off x="7022098" y="2648894"/>
          <a:ext cx="4924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61680" imgH="196560" progId="Equation.AxMath">
                  <p:embed/>
                </p:oleObj>
              </mc:Choice>
              <mc:Fallback>
                <p:oleObj name="AxMath" r:id="rId8" imgW="2461680" imgH="196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2098" y="2648894"/>
                        <a:ext cx="4924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A871A9-C14A-7FCE-4877-8B0E9134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1579"/>
              </p:ext>
            </p:extLst>
          </p:nvPr>
        </p:nvGraphicFramePr>
        <p:xfrm>
          <a:off x="7933255" y="1347826"/>
          <a:ext cx="21875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28040" imgH="731520" progId="Equation.AxMath">
                  <p:embed/>
                </p:oleObj>
              </mc:Choice>
              <mc:Fallback>
                <p:oleObj name="AxMath" r:id="rId10" imgW="1328040" imgH="73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255" y="1347826"/>
                        <a:ext cx="21875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5C97738-7975-196E-E859-DB1D6C75AC17}"/>
              </a:ext>
            </a:extLst>
          </p:cNvPr>
          <p:cNvSpPr/>
          <p:nvPr/>
        </p:nvSpPr>
        <p:spPr>
          <a:xfrm>
            <a:off x="739522" y="5805487"/>
            <a:ext cx="491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注意：观测量</a:t>
            </a:r>
            <a:r>
              <a:rPr lang="zh-CN" alt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和状态量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之间不满足线性关系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F2F1BE-7F84-850D-5703-5E2FE397F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2185"/>
              </p:ext>
            </p:extLst>
          </p:nvPr>
        </p:nvGraphicFramePr>
        <p:xfrm>
          <a:off x="897650" y="1712753"/>
          <a:ext cx="547416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37080" imgH="199800" progId="Equation.AxMath">
                  <p:embed/>
                </p:oleObj>
              </mc:Choice>
              <mc:Fallback>
                <p:oleObj name="AxMath" r:id="rId12" imgW="2737080" imgH="199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650" y="1712753"/>
                        <a:ext cx="5474160" cy="39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D41FBF-47F1-8450-4E0D-EB1DE326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59474"/>
              </p:ext>
            </p:extLst>
          </p:nvPr>
        </p:nvGraphicFramePr>
        <p:xfrm>
          <a:off x="7326331" y="4821375"/>
          <a:ext cx="4860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30360" imgH="199800" progId="Equation.AxMath">
                  <p:embed/>
                </p:oleObj>
              </mc:Choice>
              <mc:Fallback>
                <p:oleObj name="AxMath" r:id="rId14" imgW="243036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B42592-AF1F-73C1-2EFE-4FF6D1C11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26331" y="4821375"/>
                        <a:ext cx="48609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C2589-E9CB-09AB-478F-BBDF7FCA8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397906"/>
              </p:ext>
            </p:extLst>
          </p:nvPr>
        </p:nvGraphicFramePr>
        <p:xfrm>
          <a:off x="8197864" y="5669197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33880" imgH="190800" progId="Equation.AxMath">
                  <p:embed/>
                </p:oleObj>
              </mc:Choice>
              <mc:Fallback>
                <p:oleObj name="AxMath" r:id="rId16" imgW="533880" imgH="190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D41FBF-47F1-8450-4E0D-EB1DE3262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97864" y="5669197"/>
                        <a:ext cx="106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06C9A4-6F38-EA05-C359-3045C195CD7C}"/>
              </a:ext>
            </a:extLst>
          </p:cNvPr>
          <p:cNvSpPr/>
          <p:nvPr/>
        </p:nvSpPr>
        <p:spPr>
          <a:xfrm>
            <a:off x="6749575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待定参数误差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FD227A-E274-6644-C077-5EA8AA2B3769}"/>
              </a:ext>
            </a:extLst>
          </p:cNvPr>
          <p:cNvSpPr/>
          <p:nvPr/>
        </p:nvSpPr>
        <p:spPr>
          <a:xfrm>
            <a:off x="9350973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观测误差</a:t>
            </a:r>
          </a:p>
        </p:txBody>
      </p:sp>
      <p:pic>
        <p:nvPicPr>
          <p:cNvPr id="18" name="图形 17" descr="紧张的脸轮廓 纯色填充">
            <a:extLst>
              <a:ext uri="{FF2B5EF4-FFF2-40B4-BE49-F238E27FC236}">
                <a16:creationId xmlns:a16="http://schemas.microsoft.com/office/drawing/2014/main" id="{285EE12E-C2FB-DBC9-3573-9D9F7BD82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9308" y="711200"/>
            <a:ext cx="571360" cy="57136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F01E33-0A83-7527-EBD1-922423A33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72801"/>
              </p:ext>
            </p:extLst>
          </p:nvPr>
        </p:nvGraphicFramePr>
        <p:xfrm>
          <a:off x="1538327" y="3967531"/>
          <a:ext cx="4616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308320" imgH="196560" progId="Equation.AxMath">
                  <p:embed/>
                </p:oleObj>
              </mc:Choice>
              <mc:Fallback>
                <p:oleObj name="AxMath" r:id="rId20" imgW="2308320" imgH="1965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4AD8415-48A0-54AD-505A-7953E8263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8327" y="3967531"/>
                        <a:ext cx="46164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CEFCA27F-71E3-69D7-07E4-75D4C302E5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0203" y="280479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状态估计过程：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最小二乘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791804-2B65-ECF6-BC9B-81CD5653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724"/>
              </p:ext>
            </p:extLst>
          </p:nvPr>
        </p:nvGraphicFramePr>
        <p:xfrm>
          <a:off x="5769892" y="1306231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40720" imgH="199800" progId="Equation.AxMath">
                  <p:embed/>
                </p:oleObj>
              </mc:Choice>
              <mc:Fallback>
                <p:oleObj name="AxMath" r:id="rId2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92" y="1306231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621EE-AFB7-4E83-57C8-A898C0DA73A5}"/>
              </a:ext>
            </a:extLst>
          </p:cNvPr>
          <p:cNvSpPr/>
          <p:nvPr/>
        </p:nvSpPr>
        <p:spPr>
          <a:xfrm>
            <a:off x="1038101" y="2323833"/>
            <a:ext cx="4768737" cy="352398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批处理：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迭代计算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结果较稳定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5BF2DC-48BC-37AF-7E49-FDE3826B3D55}"/>
              </a:ext>
            </a:extLst>
          </p:cNvPr>
          <p:cNvSpPr/>
          <p:nvPr/>
        </p:nvSpPr>
        <p:spPr>
          <a:xfrm>
            <a:off x="6453445" y="2330080"/>
            <a:ext cx="4768737" cy="34852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序贯处理（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Kalman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滤波）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需求：实时性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低维矩阵求逆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要求：数据连续性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需要调参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野值剔除问题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形 7" descr="眩晕的脸轮廓 纯色填充">
            <a:extLst>
              <a:ext uri="{FF2B5EF4-FFF2-40B4-BE49-F238E27FC236}">
                <a16:creationId xmlns:a16="http://schemas.microsoft.com/office/drawing/2014/main" id="{806EDCC3-16B5-B61B-1377-770CD720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51968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384"/>
              </p:ext>
            </p:extLst>
          </p:nvPr>
        </p:nvGraphicFramePr>
        <p:xfrm>
          <a:off x="3343275" y="5695950"/>
          <a:ext cx="2432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16440" imgH="168480" progId="Equation.AxMath">
                  <p:embed/>
                </p:oleObj>
              </mc:Choice>
              <mc:Fallback>
                <p:oleObj name="AxMath" r:id="rId8" imgW="1216440" imgH="168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3275" y="5695950"/>
                        <a:ext cx="24320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2196876-EA70-F4C6-6446-C6C41868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45AC8D-F0CC-650B-ECD9-3C8D09571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3C85863-3483-559E-B3A2-F3C77FC4D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6A0587A-F3CB-4984-E2B0-06E9930A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19" name="图形 18" descr="困惑的脸轮廓 纯色填充">
            <a:extLst>
              <a:ext uri="{FF2B5EF4-FFF2-40B4-BE49-F238E27FC236}">
                <a16:creationId xmlns:a16="http://schemas.microsoft.com/office/drawing/2014/main" id="{AC289D24-D4AE-F1B5-30E0-A68C40314A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21250" y="3202654"/>
            <a:ext cx="7145054" cy="743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两套定轨细节将在第</a:t>
            </a:r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</a:t>
            </a: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节课回归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4103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6999" y="2122809"/>
            <a:ext cx="7280653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精密定轨原理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28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早期分类：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8689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D38C1500-152A-AAFC-F5E4-70344CB06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396429"/>
              </p:ext>
            </p:extLst>
          </p:nvPr>
        </p:nvGraphicFramePr>
        <p:xfrm>
          <a:off x="7179227" y="4360828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79227" y="4360828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63469"/>
              </p:ext>
            </p:extLst>
          </p:nvPr>
        </p:nvGraphicFramePr>
        <p:xfrm>
          <a:off x="740152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40152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73837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80300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6DE79170-5A74-13AD-C002-7084A998C1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32635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882"/>
              </p:ext>
            </p:extLst>
          </p:nvPr>
        </p:nvGraphicFramePr>
        <p:xfrm>
          <a:off x="1200785" y="2209091"/>
          <a:ext cx="3914630" cy="4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785" y="2209091"/>
                        <a:ext cx="3914630" cy="44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5764"/>
              </p:ext>
            </p:extLst>
          </p:nvPr>
        </p:nvGraphicFramePr>
        <p:xfrm>
          <a:off x="1200785" y="2699629"/>
          <a:ext cx="3884929" cy="6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785" y="2699629"/>
                        <a:ext cx="3884929" cy="6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4978"/>
              </p:ext>
            </p:extLst>
          </p:nvPr>
        </p:nvGraphicFramePr>
        <p:xfrm>
          <a:off x="6102985" y="2015416"/>
          <a:ext cx="4661617" cy="13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2985" y="2015416"/>
                        <a:ext cx="4661617" cy="139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42482"/>
              </p:ext>
            </p:extLst>
          </p:nvPr>
        </p:nvGraphicFramePr>
        <p:xfrm>
          <a:off x="1863725" y="5394325"/>
          <a:ext cx="1552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75800" imgH="190440" progId="Equation.AxMath">
                  <p:embed/>
                </p:oleObj>
              </mc:Choice>
              <mc:Fallback>
                <p:oleObj name="AxMath" r:id="rId16" imgW="775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3725" y="5394325"/>
                        <a:ext cx="15525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27649"/>
              </p:ext>
            </p:extLst>
          </p:nvPr>
        </p:nvGraphicFramePr>
        <p:xfrm>
          <a:off x="571500" y="6057900"/>
          <a:ext cx="415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13320" imgH="380880" progId="Equation.AxMath">
                  <p:embed/>
                </p:oleObj>
              </mc:Choice>
              <mc:Fallback>
                <p:oleObj name="AxMath" r:id="rId18" imgW="271332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500" y="6057900"/>
                        <a:ext cx="41560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56571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B490A1B-A3C8-7376-A118-96F2D3E1D5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DC00C16-375F-2147-D042-C5E0384D18CE}"/>
              </a:ext>
            </a:extLst>
          </p:cNvPr>
          <p:cNvSpPr/>
          <p:nvPr/>
        </p:nvSpPr>
        <p:spPr>
          <a:xfrm>
            <a:off x="5380319" y="2469556"/>
            <a:ext cx="465666" cy="47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2C474AA-10F4-E2FF-EFC8-9AAB160C8ECC}"/>
              </a:ext>
            </a:extLst>
          </p:cNvPr>
          <p:cNvSpPr/>
          <p:nvPr/>
        </p:nvSpPr>
        <p:spPr>
          <a:xfrm rot="5134722">
            <a:off x="5293075" y="1223928"/>
            <a:ext cx="352785" cy="1490134"/>
          </a:xfrm>
          <a:prstGeom prst="curvedRightArrow">
            <a:avLst>
              <a:gd name="adj1" fmla="val 49319"/>
              <a:gd name="adj2" fmla="val 119959"/>
              <a:gd name="adj3" fmla="val 51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7850E65-D3BD-F735-B22B-4BD543EE30D7}"/>
              </a:ext>
            </a:extLst>
          </p:cNvPr>
          <p:cNvSpPr/>
          <p:nvPr/>
        </p:nvSpPr>
        <p:spPr>
          <a:xfrm>
            <a:off x="19645" y="4342853"/>
            <a:ext cx="11037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二体问题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</a:t>
            </a: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642913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 (root mean square)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580"/>
              </p:ext>
            </p:extLst>
          </p:nvPr>
        </p:nvGraphicFramePr>
        <p:xfrm>
          <a:off x="7981720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720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6249"/>
              </p:ext>
            </p:extLst>
          </p:nvPr>
        </p:nvGraphicFramePr>
        <p:xfrm>
          <a:off x="7233305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305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001201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07887"/>
              </p:ext>
            </p:extLst>
          </p:nvPr>
        </p:nvGraphicFramePr>
        <p:xfrm>
          <a:off x="7986985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86985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240273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282"/>
              </p:ext>
            </p:extLst>
          </p:nvPr>
        </p:nvGraphicFramePr>
        <p:xfrm>
          <a:off x="8666115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115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85864"/>
              </p:ext>
            </p:extLst>
          </p:nvPr>
        </p:nvGraphicFramePr>
        <p:xfrm>
          <a:off x="7106682" y="5506427"/>
          <a:ext cx="1760606" cy="10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080" imgH="590040" progId="Equation.AxMath">
                  <p:embed/>
                </p:oleObj>
              </mc:Choice>
              <mc:Fallback>
                <p:oleObj name="AxMath" r:id="rId18" imgW="101808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6682" y="5506427"/>
                        <a:ext cx="1760606" cy="10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1047"/>
              </p:ext>
            </p:extLst>
          </p:nvPr>
        </p:nvGraphicFramePr>
        <p:xfrm>
          <a:off x="10390744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90744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8973373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062300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  <p:pic>
        <p:nvPicPr>
          <p:cNvPr id="14" name="图形 13" descr="困惑的脸轮廓 纯色填充">
            <a:extLst>
              <a:ext uri="{FF2B5EF4-FFF2-40B4-BE49-F238E27FC236}">
                <a16:creationId xmlns:a16="http://schemas.microsoft.com/office/drawing/2014/main" id="{9069F98D-9E58-7E6F-172A-93E2DC0DF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9168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800" progId="Equation.AxMath">
                  <p:embed/>
                </p:oleObj>
              </mc:Choice>
              <mc:Fallback>
                <p:oleObj name="AxMath" r:id="rId14" imgW="874080" imgH="190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63273-D024-C936-F4CA-B8610F5AA7B9}"/>
              </a:ext>
            </a:extLst>
          </p:cNvPr>
          <p:cNvSpPr/>
          <p:nvPr/>
        </p:nvSpPr>
        <p:spPr>
          <a:xfrm>
            <a:off x="6781820" y="4443088"/>
            <a:ext cx="208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法化方程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Normal equation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 descr="困惑的脸轮廓 纯色填充">
            <a:extLst>
              <a:ext uri="{FF2B5EF4-FFF2-40B4-BE49-F238E27FC236}">
                <a16:creationId xmlns:a16="http://schemas.microsoft.com/office/drawing/2014/main" id="{4AE134E6-9922-3B2A-F155-634BCB288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13" y="365125"/>
            <a:ext cx="6783288" cy="452027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52792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不可定轨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椭圆轨道的半长径和偏心率的不确定性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24181"/>
              </p:ext>
            </p:extLst>
          </p:nvPr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40720" imgH="199800" progId="Equation.AxMath">
                  <p:embed/>
                </p:oleObj>
              </mc:Choice>
              <mc:Fallback>
                <p:oleObj name="AxMath" r:id="rId8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67112"/>
              </p:ext>
            </p:extLst>
          </p:nvPr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9626"/>
              </p:ext>
            </p:extLst>
          </p:nvPr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0475"/>
              </p:ext>
            </p:extLst>
          </p:nvPr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89300"/>
              </p:ext>
            </p:extLst>
          </p:nvPr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20" name="图形 19" descr="困惑的脸轮廓 纯色填充">
            <a:extLst>
              <a:ext uri="{FF2B5EF4-FFF2-40B4-BE49-F238E27FC236}">
                <a16:creationId xmlns:a16="http://schemas.microsoft.com/office/drawing/2014/main" id="{5AFCF9C4-6EDE-3918-2A00-452C49A47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16436</TotalTime>
  <Words>1076</Words>
  <Application>Microsoft Office PowerPoint</Application>
  <PresentationFormat>宽屏</PresentationFormat>
  <Paragraphs>256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355</cp:revision>
  <dcterms:created xsi:type="dcterms:W3CDTF">2022-10-24T14:28:29Z</dcterms:created>
  <dcterms:modified xsi:type="dcterms:W3CDTF">2023-12-26T09:10:53Z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