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4" d="100"/>
          <a:sy n="104" d="100"/>
        </p:scale>
        <p:origin x="336" y="91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9/22/2023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png"/><Relationship Id="rId7" Type="http://schemas.openxmlformats.org/officeDocument/2006/relationships/image" Target="../media/image23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8.pn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4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5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37.wmf"/><Relationship Id="rId18" Type="http://schemas.openxmlformats.org/officeDocument/2006/relationships/oleObject" Target="../embeddings/oleObject10.bin"/><Relationship Id="rId3" Type="http://schemas.openxmlformats.org/officeDocument/2006/relationships/image" Target="../media/image31.png"/><Relationship Id="rId21" Type="http://schemas.openxmlformats.org/officeDocument/2006/relationships/image" Target="../media/image41.wmf"/><Relationship Id="rId7" Type="http://schemas.openxmlformats.org/officeDocument/2006/relationships/image" Target="../media/image35.png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39.wmf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9.bin"/><Relationship Id="rId20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6.wmf"/><Relationship Id="rId5" Type="http://schemas.openxmlformats.org/officeDocument/2006/relationships/image" Target="../media/image33.png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40.wmf"/><Relationship Id="rId4" Type="http://schemas.openxmlformats.org/officeDocument/2006/relationships/image" Target="../media/image32.png"/><Relationship Id="rId9" Type="http://schemas.openxmlformats.org/officeDocument/2006/relationships/image" Target="../media/image5.svg"/><Relationship Id="rId14" Type="http://schemas.openxmlformats.org/officeDocument/2006/relationships/oleObject" Target="../embeddings/oleObject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37.wmf"/><Relationship Id="rId3" Type="http://schemas.openxmlformats.org/officeDocument/2006/relationships/image" Target="../media/image42.png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15.bin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45.wmf"/><Relationship Id="rId5" Type="http://schemas.openxmlformats.org/officeDocument/2006/relationships/image" Target="../media/image5.svg"/><Relationship Id="rId10" Type="http://schemas.openxmlformats.org/officeDocument/2006/relationships/oleObject" Target="../embeddings/oleObject14.bin"/><Relationship Id="rId4" Type="http://schemas.openxmlformats.org/officeDocument/2006/relationships/image" Target="../media/image4.png"/><Relationship Id="rId9" Type="http://schemas.openxmlformats.org/officeDocument/2006/relationships/image" Target="../media/image4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7" Type="http://schemas.openxmlformats.org/officeDocument/2006/relationships/image" Target="../media/image5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48.wmf"/><Relationship Id="rId5" Type="http://schemas.openxmlformats.org/officeDocument/2006/relationships/image" Target="../media/image9.png"/><Relationship Id="rId10" Type="http://schemas.openxmlformats.org/officeDocument/2006/relationships/oleObject" Target="../embeddings/oleObject17.bin"/><Relationship Id="rId4" Type="http://schemas.openxmlformats.org/officeDocument/2006/relationships/image" Target="../media/image370.png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5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.svg"/><Relationship Id="rId10" Type="http://schemas.openxmlformats.org/officeDocument/2006/relationships/image" Target="../media/image55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18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1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3234173"/>
              </p:ext>
            </p:extLst>
          </p:nvPr>
        </p:nvGraphicFramePr>
        <p:xfrm>
          <a:off x="4769145" y="3445778"/>
          <a:ext cx="2730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365840" imgH="196560" progId="Equation.AxMath">
                  <p:embed/>
                </p:oleObj>
              </mc:Choice>
              <mc:Fallback>
                <p:oleObj name="AxMath" r:id="rId4" imgW="1365840" imgH="19656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9145" y="3445778"/>
                        <a:ext cx="27305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39AE67D-5362-43ED-B8CD-4536CC752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960874"/>
              </p:ext>
            </p:extLst>
          </p:nvPr>
        </p:nvGraphicFramePr>
        <p:xfrm>
          <a:off x="5946239" y="58322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549360" imgH="189000" progId="Equation.AxMath">
                  <p:embed/>
                </p:oleObj>
              </mc:Choice>
              <mc:Fallback>
                <p:oleObj name="AxMath" r:id="rId8" imgW="54936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46239" y="58322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XYZ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 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X'Y'Z'</a:t>
            </a:r>
            <a:endParaRPr lang="zh-CN" altLang="en-US" sz="2000" b="1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EC70247-BB50-8281-593B-804577C243E9}"/>
              </a:ext>
            </a:extLst>
          </p:cNvPr>
          <p:cNvSpPr/>
          <p:nvPr/>
        </p:nvSpPr>
        <p:spPr>
          <a:xfrm>
            <a:off x="1475665" y="5392810"/>
            <a:ext cx="36590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由此式和其它角度关系可得（下页）</a:t>
            </a:r>
          </a:p>
        </p:txBody>
      </p:sp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FDA77FE-40A3-A025-7F2E-445CC2F3B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86896"/>
              </p:ext>
            </p:extLst>
          </p:nvPr>
        </p:nvGraphicFramePr>
        <p:xfrm>
          <a:off x="2468236" y="2633829"/>
          <a:ext cx="16414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21520" imgH="346680" progId="Equation.AxMath">
                  <p:embed/>
                </p:oleObj>
              </mc:Choice>
              <mc:Fallback>
                <p:oleObj name="AxMath" r:id="rId10" imgW="8215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68236" y="2633829"/>
                        <a:ext cx="16414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9E40712-B71A-0EEE-F353-ADE22590F1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929160"/>
              </p:ext>
            </p:extLst>
          </p:nvPr>
        </p:nvGraphicFramePr>
        <p:xfrm>
          <a:off x="1401435" y="4562934"/>
          <a:ext cx="3775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4562934"/>
                        <a:ext cx="3775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9B801D31-1A93-E7AB-14C1-8065C46C37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093764"/>
              </p:ext>
            </p:extLst>
          </p:nvPr>
        </p:nvGraphicFramePr>
        <p:xfrm>
          <a:off x="1252711" y="6174729"/>
          <a:ext cx="42132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107080" imgH="189000" progId="Equation.AxMath">
                  <p:embed/>
                </p:oleObj>
              </mc:Choice>
              <mc:Fallback>
                <p:oleObj name="AxMath" r:id="rId14" imgW="21070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52711" y="6174729"/>
                        <a:ext cx="421322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7500910-88CF-8863-0EFB-E4AD85C71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79917"/>
              </p:ext>
            </p:extLst>
          </p:nvPr>
        </p:nvGraphicFramePr>
        <p:xfrm>
          <a:off x="6799628" y="2800388"/>
          <a:ext cx="43370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2167920" imgH="189000" progId="Equation.AxMath">
                  <p:embed/>
                </p:oleObj>
              </mc:Choice>
              <mc:Fallback>
                <p:oleObj name="AxMath" r:id="rId16" imgW="216792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99628" y="2800388"/>
                        <a:ext cx="43370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092FA83-BA13-C128-3FA7-9E0991D83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143982"/>
              </p:ext>
            </p:extLst>
          </p:nvPr>
        </p:nvGraphicFramePr>
        <p:xfrm>
          <a:off x="7015492" y="4578619"/>
          <a:ext cx="45148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256840" imgH="189000" progId="Equation.AxMath">
                  <p:embed/>
                </p:oleObj>
              </mc:Choice>
              <mc:Fallback>
                <p:oleObj name="AxMath" r:id="rId18" imgW="2256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15492" y="4578619"/>
                        <a:ext cx="45148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C70C3D8-BE7E-9829-2AA4-F356C5A3C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446177"/>
              </p:ext>
            </p:extLst>
          </p:nvPr>
        </p:nvGraphicFramePr>
        <p:xfrm>
          <a:off x="7247303" y="6189864"/>
          <a:ext cx="38893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945440" imgH="189000" progId="Equation.AxMath">
                  <p:embed/>
                </p:oleObj>
              </mc:Choice>
              <mc:Fallback>
                <p:oleObj name="AxMath" r:id="rId20" imgW="19454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47303" y="6189864"/>
                        <a:ext cx="38893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C79EA12-94E6-2B63-FD4B-4C78E5109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8761725"/>
              </p:ext>
            </p:extLst>
          </p:nvPr>
        </p:nvGraphicFramePr>
        <p:xfrm>
          <a:off x="3366037" y="1981979"/>
          <a:ext cx="7620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381600" imgH="189000" progId="Equation.AxMath">
                  <p:embed/>
                </p:oleObj>
              </mc:Choice>
              <mc:Fallback>
                <p:oleObj name="AxMath" r:id="rId6" imgW="38160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6037" y="1981979"/>
                        <a:ext cx="7620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BEF8C49-F339-9D72-0571-5778E6ECE6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952654"/>
              </p:ext>
            </p:extLst>
          </p:nvPr>
        </p:nvGraphicFramePr>
        <p:xfrm>
          <a:off x="4750904" y="2420196"/>
          <a:ext cx="82867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14720" imgH="346680" progId="Equation.AxMath">
                  <p:embed/>
                </p:oleObj>
              </mc:Choice>
              <mc:Fallback>
                <p:oleObj name="AxMath" r:id="rId8" imgW="41472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50904" y="2420196"/>
                        <a:ext cx="82867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1620A21-D6DA-474B-E2A2-547C20B3E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8034443"/>
              </p:ext>
            </p:extLst>
          </p:nvPr>
        </p:nvGraphicFramePr>
        <p:xfrm>
          <a:off x="1989138" y="2557463"/>
          <a:ext cx="7683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84840" imgH="346680" progId="Equation.AxMath">
                  <p:embed/>
                </p:oleObj>
              </mc:Choice>
              <mc:Fallback>
                <p:oleObj name="AxMath" r:id="rId10" imgW="384840" imgH="3466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6BEF8C49-F339-9D72-0571-5778E6ECE6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89138" y="2557463"/>
                        <a:ext cx="7683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287EE052-CE6A-F7AE-884C-E0DD3393F5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73984"/>
              </p:ext>
            </p:extLst>
          </p:nvPr>
        </p:nvGraphicFramePr>
        <p:xfrm>
          <a:off x="1401435" y="5412338"/>
          <a:ext cx="4612770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888200" imgH="189000" progId="Equation.AxMath">
                  <p:embed/>
                </p:oleObj>
              </mc:Choice>
              <mc:Fallback>
                <p:oleObj name="AxMath" r:id="rId12" imgW="1888200" imgH="1890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39E40712-B71A-0EEE-F353-ADE22590F1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01435" y="5412338"/>
                        <a:ext cx="4612770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贝塞尔历元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B1950.0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365.2421988 d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儒略历元 （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JD = 2451545.0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jc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100 </a:t>
            </a:r>
            <a:r>
              <a:rPr lang="en-US" altLang="zh-CN" sz="20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约简儒略日（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Modified Julian Day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时间间隔</a:t>
            </a:r>
            <a:endParaRPr lang="en-US" altLang="zh-CN" sz="32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51544.5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142804"/>
            <a:ext cx="5526010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t_mjd1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t_mjd2 = Time( t, format= '***',scale='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14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tt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.mjd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212217" y="4203670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恒星时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(is an angle rather than a time)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起量点：春分点的上中天时刻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度量：春分点的时角</a:t>
            </a:r>
            <a:endParaRPr lang="en-US" altLang="zh-CN" sz="2800" b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0199" y="1647280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4976140" y="5609081"/>
            <a:ext cx="29773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6063596" y="5075023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8628560" y="5365655"/>
            <a:ext cx="3488946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956210FE-DFF3-215F-14BB-A24A1A465A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57234"/>
              </p:ext>
            </p:extLst>
          </p:nvPr>
        </p:nvGraphicFramePr>
        <p:xfrm>
          <a:off x="5050849" y="5111646"/>
          <a:ext cx="2827924" cy="4011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42800" imgH="190440" progId="Equation.AxMath">
                  <p:embed/>
                </p:oleObj>
              </mc:Choice>
              <mc:Fallback>
                <p:oleObj name="AxMath" r:id="rId8" imgW="1342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50849" y="5111646"/>
                        <a:ext cx="2827924" cy="4011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C640AD9-A79B-A67D-0A1F-D76C64493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03859"/>
              </p:ext>
            </p:extLst>
          </p:nvPr>
        </p:nvGraphicFramePr>
        <p:xfrm>
          <a:off x="4127735" y="2437586"/>
          <a:ext cx="28416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5360" imgH="190440" progId="Equation.AxMath">
                  <p:embed/>
                </p:oleObj>
              </mc:Choice>
              <mc:Fallback>
                <p:oleObj name="AxMath" r:id="rId10" imgW="135360" imgH="1904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956210FE-DFF3-215F-14BB-A24A1A465A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127735" y="2437586"/>
                        <a:ext cx="284162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1316D969-5073-8D19-3C18-BC903BD6DC72}"/>
              </a:ext>
            </a:extLst>
          </p:cNvPr>
          <p:cNvSpPr txBox="1"/>
          <p:nvPr/>
        </p:nvSpPr>
        <p:spPr>
          <a:xfrm>
            <a:off x="161059" y="5987095"/>
            <a:ext cx="29773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相关：地球自转角 </a:t>
            </a:r>
            <a:r>
              <a:rPr lang="en-US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</a:p>
          <a:p>
            <a:pPr algn="ctr"/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见第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2-3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</a:t>
            </a: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630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𝟏 恒星日</a:t>
                </a:r>
                <a14:m>
                  <m:oMath xmlns:m="http://schemas.openxmlformats.org/officeDocument/2006/math"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t="-2740" b="-191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457056" y="4132284"/>
            <a:ext cx="2686944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1D538A68-FD72-76A6-4360-67452D4A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2899465"/>
            <a:ext cx="571360" cy="57136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1F1CC0B-B6AB-FAE6-9D5E-AC28329F44AB}"/>
              </a:ext>
            </a:extLst>
          </p:cNvPr>
          <p:cNvSpPr/>
          <p:nvPr/>
        </p:nvSpPr>
        <p:spPr>
          <a:xfrm>
            <a:off x="7912496" y="3000479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E546C7-D6EB-4AE2-2179-C9EF135F91A4}"/>
              </a:ext>
            </a:extLst>
          </p:cNvPr>
          <p:cNvSpPr/>
          <p:nvPr/>
        </p:nvSpPr>
        <p:spPr>
          <a:xfrm>
            <a:off x="6797556" y="5611490"/>
            <a:ext cx="2229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不再使用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+ 32.184 s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1FCB1AD3-6330-8D3B-B732-CB4020DBB7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2230" y="1718158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 – UT1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|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&lt; 0.9 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E29AD36-32E1-6850-3F68-FBFAB41F5E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6" y="0"/>
            <a:ext cx="3609340" cy="4902047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F2A3763-B8EF-FF78-2EEE-EBCD949A3A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6545"/>
              </p:ext>
            </p:extLst>
          </p:nvPr>
        </p:nvGraphicFramePr>
        <p:xfrm>
          <a:off x="3107532" y="1933511"/>
          <a:ext cx="2336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167840" imgH="189000" progId="Equation.AxMath">
                  <p:embed/>
                </p:oleObj>
              </mc:Choice>
              <mc:Fallback>
                <p:oleObj name="AxMath" r:id="rId9" imgW="116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07532" y="1933511"/>
                        <a:ext cx="233680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CE72FA2-97F4-AA22-49A0-0C026100E1B9}"/>
              </a:ext>
            </a:extLst>
          </p:cNvPr>
          <p:cNvSpPr/>
          <p:nvPr/>
        </p:nvSpPr>
        <p:spPr>
          <a:xfrm>
            <a:off x="5199727" y="1946374"/>
            <a:ext cx="2404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在一定时间内是定值</a:t>
            </a:r>
          </a:p>
        </p:txBody>
      </p:sp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995236" y="5308063"/>
            <a:ext cx="5861802" cy="7078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924310" y="3076798"/>
            <a:ext cx="5285458" cy="9541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J2000.0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32s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ΔAT = 37s</a:t>
            </a:r>
            <a:endParaRPr lang="zh-CN" sz="2800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27257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166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(ERA)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6913149" y="2025308"/>
            <a:ext cx="3134156" cy="1901418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C5DAA594-3D8C-16EA-82B3-130DDB970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2AF6AFBC-DE0F-BD70-2F0F-B94B64180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571045"/>
              </p:ext>
            </p:extLst>
          </p:nvPr>
        </p:nvGraphicFramePr>
        <p:xfrm>
          <a:off x="2933280" y="5497011"/>
          <a:ext cx="5942144" cy="914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20800" imgH="403560" progId="Equation.AxMath">
                  <p:embed/>
                </p:oleObj>
              </mc:Choice>
              <mc:Fallback>
                <p:oleObj name="AxMath" r:id="rId4" imgW="2620800" imgH="40356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F2A3763-B8EF-FF78-2EEE-EBCD949A3A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280" y="5497011"/>
                        <a:ext cx="5942144" cy="914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横坐标：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纵坐标：时间差 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en-US" altLang="zh-CN" sz="24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from 1972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323765" y="4833318"/>
            <a:ext cx="2655827" cy="1689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en-GB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Stellarium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" y="1790524"/>
            <a:ext cx="4159143" cy="4105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5B0EA2-57E3-5EF5-F0DD-0307B301A8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16284" r="22778" b="16831"/>
          <a:stretch/>
        </p:blipFill>
        <p:spPr>
          <a:xfrm>
            <a:off x="5028304" y="1790524"/>
            <a:ext cx="4186425" cy="4105917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6E734FAB-3D09-1F93-7140-C437E3AD9B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31478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0242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59321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F060E801-3168-1D34-D195-96CCE1CE8C35}"/>
              </a:ext>
            </a:extLst>
          </p:cNvPr>
          <p:cNvSpPr/>
          <p:nvPr/>
        </p:nvSpPr>
        <p:spPr>
          <a:xfrm>
            <a:off x="3147409" y="58791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恒星时  </a:t>
            </a:r>
            <a:endParaRPr lang="en-US" altLang="zh-CN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75A497F-37E3-ECAF-B358-A839EA25C5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08947"/>
              </p:ext>
            </p:extLst>
          </p:nvPr>
        </p:nvGraphicFramePr>
        <p:xfrm>
          <a:off x="4176376" y="5905922"/>
          <a:ext cx="1098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89000" progId="Equation.AxMath">
                  <p:embed/>
                </p:oleObj>
              </mc:Choice>
              <mc:Fallback>
                <p:oleObj name="AxMath" r:id="rId6" imgW="5493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39AE67D-5362-43ED-B8CD-4536CC752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76376" y="5905922"/>
                        <a:ext cx="1098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39294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（第二赤道）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r>
              <a:rPr lang="en-US" altLang="zh-CN" sz="28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26811</TotalTime>
  <Words>1727</Words>
  <Application>Microsoft Office PowerPoint</Application>
  <PresentationFormat>宽屏</PresentationFormat>
  <Paragraphs>453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409</cp:revision>
  <dcterms:created xsi:type="dcterms:W3CDTF">2022-10-24T14:28:29Z</dcterms:created>
  <dcterms:modified xsi:type="dcterms:W3CDTF">2023-09-22T01:05:08Z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