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3744">
          <p15:clr>
            <a:srgbClr val="A4A3A4"/>
          </p15:clr>
        </p15:guide>
        <p15:guide id="3" orient="horz" pos="960">
          <p15:clr>
            <a:srgbClr val="A4A3A4"/>
          </p15:clr>
        </p15:guide>
        <p15:guide id="4" orient="horz" pos="1248">
          <p15:clr>
            <a:srgbClr val="A4A3A4"/>
          </p15:clr>
        </p15:guide>
        <p15:guide id="5" pos="3839">
          <p15:clr>
            <a:srgbClr val="A4A3A4"/>
          </p15:clr>
        </p15:guide>
        <p15:guide id="6" pos="7343">
          <p15:clr>
            <a:srgbClr val="A4A3A4"/>
          </p15:clr>
        </p15:guide>
        <p15:guide id="7" pos="335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32" autoAdjust="0"/>
  </p:normalViewPr>
  <p:slideViewPr>
    <p:cSldViewPr snapToGrid="0" snapToObjects="1">
      <p:cViewPr varScale="1">
        <p:scale>
          <a:sx n="83" d="100"/>
          <a:sy n="83" d="100"/>
        </p:scale>
        <p:origin x="-1312" y="-1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62" y="2130430"/>
            <a:ext cx="10360501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FC38-0FA5-4886-ABB4-D52548B1A4EE}" type="datetime1">
              <a:rPr lang="en-US" smtClean="0"/>
              <a:pPr/>
              <a:t>16/6/23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513B-E793-384C-8426-8524C02053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662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8BE6-AA7C-4328-9B9F-94628525022E}" type="datetime1">
              <a:rPr lang="en-US" smtClean="0"/>
              <a:pPr/>
              <a:t>16/6/23</a:t>
            </a:fld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F17A-378C-49D5-A479-C71FF9D7F1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6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6898" y="274643"/>
            <a:ext cx="2742486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09441" y="274643"/>
            <a:ext cx="802431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2682-7303-4393-9F25-7F1900A10367}" type="datetime1">
              <a:rPr lang="bg-BG" smtClean="0"/>
              <a:pPr/>
              <a:t>16/6/23</a:t>
            </a:fld>
            <a:endParaRPr lang="bg-BG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325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out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3" y="739775"/>
            <a:ext cx="11125199" cy="1470025"/>
          </a:xfrm>
        </p:spPr>
        <p:txBody>
          <a:bodyPr/>
          <a:lstStyle>
            <a:lvl1pPr>
              <a:lnSpc>
                <a:spcPct val="80000"/>
              </a:lnSpc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63" y="2286000"/>
            <a:ext cx="1112664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3" y="3429451"/>
            <a:ext cx="11125199" cy="251414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presenter’s name, title, division/business unit/organization and date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5F5F5F"/>
                </a:solidFill>
              </a:defRPr>
            </a:lvl1pPr>
          </a:lstStyle>
          <a:p>
            <a:fld id="{F58637A1-2757-41E8-AD98-43E9D0558D9A}" type="datetime1">
              <a:rPr lang="en-US" smtClean="0"/>
              <a:pPr/>
              <a:t>16/6/23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20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mote Speak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6732-15F2-4802-8009-37AC693C551A}" type="datetime1">
              <a:rPr lang="en-US" smtClean="0"/>
              <a:pPr/>
              <a:t>16/6/23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8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2286000" y="1828800"/>
            <a:ext cx="3474720" cy="3840480"/>
          </a:xfrm>
          <a:solidFill>
            <a:schemeClr val="bg2"/>
          </a:solidFill>
        </p:spPr>
        <p:txBody>
          <a:bodyPr tIns="91440">
            <a:noAutofit/>
          </a:bodyPr>
          <a:lstStyle>
            <a:lvl1pPr marL="0" indent="0" algn="ctr"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r>
              <a:rPr dirty="0"/>
              <a:t>Click icon to insert picture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035040" y="1828799"/>
            <a:ext cx="5621972" cy="3840480"/>
          </a:xfrm>
        </p:spPr>
        <p:txBody>
          <a:bodyPr anchor="ctr" anchorCtr="0"/>
          <a:lstStyle>
            <a:lvl1pPr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defRPr b="1"/>
            </a:lvl1pPr>
            <a:lvl2pPr marL="228600">
              <a:spcBef>
                <a:spcPts val="0"/>
              </a:spcBef>
              <a:buClr>
                <a:schemeClr val="bg1"/>
              </a:buCl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7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F17C-4AFE-4B02-9BD6-67CB04075FF1}" type="datetime1">
              <a:rPr lang="en-US" smtClean="0"/>
              <a:pPr/>
              <a:t>16/6/23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9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ndroid Smartphone and Tablet: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728" y="2011145"/>
            <a:ext cx="1819656" cy="3522853"/>
          </a:xfrm>
          <a:prstGeom prst="rect">
            <a:avLst/>
          </a:prstGeom>
        </p:spPr>
      </p:pic>
      <p:pic>
        <p:nvPicPr>
          <p:cNvPr id="11" name="Picture 10" descr="Photos, screen captures, graphics can be inserted in a white mobile phone and tablet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90" y="1585322"/>
            <a:ext cx="5829300" cy="4107283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910171" y="2364583"/>
            <a:ext cx="1572768" cy="2833684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88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74AE-A74B-49A7-B5B1-A400C0D62D32}" type="datetime1">
              <a:rPr lang="en-US" smtClean="0"/>
              <a:pPr/>
              <a:t>16/6/23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4532312" y="1975104"/>
            <a:ext cx="5248656" cy="3328416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88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906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ndroid Smartphone and Tablet: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1"/>
          <a:stretch/>
        </p:blipFill>
        <p:spPr>
          <a:xfrm rot="5400000">
            <a:off x="5891726" y="1502667"/>
            <a:ext cx="5674025" cy="4117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1" y="406400"/>
            <a:ext cx="5943600" cy="889000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7A9A-D0AC-47FB-851D-810FC45BAB35}" type="datetime1">
              <a:rPr lang="en-US" smtClean="0"/>
              <a:pPr/>
              <a:t>16/6/23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7061703" y="1013144"/>
            <a:ext cx="3313567" cy="5252348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88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dirty="0"/>
          </a:p>
        </p:txBody>
      </p:sp>
      <p:pic>
        <p:nvPicPr>
          <p:cNvPr id="19" name="Picture 18" descr="Photos, screen captures, graphics can be inserted in a white mobile phone and tablet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956" y="2096382"/>
            <a:ext cx="1819656" cy="3522853"/>
          </a:xfrm>
          <a:prstGeom prst="rect">
            <a:avLst/>
          </a:prstGeom>
        </p:spPr>
      </p:pic>
      <p:sp>
        <p:nvSpPr>
          <p:cNvPr id="20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4093399" y="2449820"/>
            <a:ext cx="1572768" cy="2833684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88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459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713F-DA50-44B8-8328-CFEF845F6523}" type="datetime1">
              <a:rPr lang="bg-BG" smtClean="0"/>
              <a:pPr/>
              <a:t>16/6/23</a:t>
            </a:fld>
            <a:endParaRPr lang="bg-BG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187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833" y="4406905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37A1-2757-41E8-AD98-43E9D0558D9A}" type="datetime1">
              <a:rPr lang="en-US" smtClean="0"/>
              <a:pPr/>
              <a:t>16/6/23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8954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D1B2-9BE1-4BB3-AF93-47A294133177}" type="datetime1">
              <a:rPr lang="bg-BG" smtClean="0"/>
              <a:pPr/>
              <a:t>16/6/23</a:t>
            </a:fld>
            <a:endParaRPr lang="bg-BG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495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7421-3F85-42F8-BDFD-0A6C36E3C2FA}" type="datetime1">
              <a:rPr lang="bg-BG" smtClean="0"/>
              <a:pPr/>
              <a:t>16/6/23</a:t>
            </a:fld>
            <a:endParaRPr lang="bg-BG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177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37A1-2757-41E8-AD98-43E9D0558D9A}" type="datetime1">
              <a:rPr lang="en-US" smtClean="0"/>
              <a:pPr/>
              <a:t>16/6/23</a:t>
            </a:fld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0906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27CA-F831-46B0-9758-B6BAE0AF4EAB}" type="datetime1">
              <a:rPr lang="bg-BG" smtClean="0"/>
              <a:pPr/>
              <a:t>16/6/23</a:t>
            </a:fld>
            <a:endParaRPr lang="bg-BG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5813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445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492" y="273055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445" y="1435103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C7CE-9D23-4A42-845E-2EB696664727}" type="datetime1">
              <a:rPr lang="bg-BG" smtClean="0"/>
              <a:pPr/>
              <a:t>16/6/23</a:t>
            </a:fld>
            <a:endParaRPr lang="bg-BG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0320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32AB-378C-44A6-BBCB-4C90F374D0FC}" type="datetime1">
              <a:rPr lang="bg-BG" smtClean="0"/>
              <a:pPr/>
              <a:t>16/6/23</a:t>
            </a:fld>
            <a:endParaRPr lang="bg-BG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9669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441" y="1600205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637A1-2757-41E8-AD98-43E9D0558D9A}" type="datetime1">
              <a:rPr lang="en-US" smtClean="0"/>
              <a:pPr/>
              <a:t>16/6/23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5326" y="6356355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9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692" r:id="rId13"/>
    <p:sldLayoutId id="2147483654" r:id="rId14"/>
    <p:sldLayoutId id="2147483690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自行车管理和运营</a:t>
            </a:r>
            <a:r>
              <a:rPr lang="zh-CN" altLang="zh-CN" dirty="0" smtClean="0"/>
              <a:t>平台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方案介绍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531813" y="4513352"/>
            <a:ext cx="11125199" cy="1430248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苏州爱尚骑行信息技术有限公司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9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产品</a:t>
            </a:r>
            <a:r>
              <a:rPr lang="zh-CN" altLang="en-US" dirty="0" smtClean="0"/>
              <a:t>的组成和</a:t>
            </a:r>
            <a:r>
              <a:rPr lang="zh-CN" altLang="zh-CN" dirty="0" smtClean="0"/>
              <a:t>特点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硬件 </a:t>
            </a:r>
            <a:r>
              <a:rPr lang="en-US" altLang="zh-CN" dirty="0" smtClean="0"/>
              <a:t>+</a:t>
            </a:r>
            <a:r>
              <a:rPr lang="zh-CN" altLang="en-US" dirty="0" smtClean="0"/>
              <a:t> 平台软件 </a:t>
            </a:r>
            <a:r>
              <a:rPr lang="en-US" altLang="zh-CN" dirty="0" smtClean="0"/>
              <a:t>+</a:t>
            </a:r>
            <a:r>
              <a:rPr lang="zh-CN" altLang="en-US" dirty="0" smtClean="0"/>
              <a:t> 数据分析模服务</a:t>
            </a:r>
            <a:endParaRPr lang="en-US" altLang="zh-CN" dirty="0"/>
          </a:p>
          <a:p>
            <a:r>
              <a:rPr lang="zh-CN" altLang="zh-CN" dirty="0" smtClean="0"/>
              <a:t>灵活配置智能硬件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部署在自行车上和自行车行驶停放区域</a:t>
            </a:r>
            <a:endParaRPr lang="zh-CN" altLang="zh-CN" dirty="0"/>
          </a:p>
          <a:p>
            <a:r>
              <a:rPr lang="en-US" altLang="zh-CN" dirty="0" err="1"/>
              <a:t>SaaS</a:t>
            </a:r>
            <a:r>
              <a:rPr lang="zh-CN" altLang="zh-CN" dirty="0"/>
              <a:t>云</a:t>
            </a:r>
            <a:r>
              <a:rPr lang="zh-CN" altLang="zh-CN" dirty="0" smtClean="0"/>
              <a:t>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用户端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，管理端</a:t>
            </a:r>
            <a:r>
              <a:rPr lang="en-US" altLang="zh-CN" dirty="0" smtClean="0"/>
              <a:t>MIS</a:t>
            </a:r>
            <a:endParaRPr lang="zh-CN" altLang="zh-CN" dirty="0"/>
          </a:p>
          <a:p>
            <a:r>
              <a:rPr lang="zh-CN" altLang="zh-CN" dirty="0" smtClean="0"/>
              <a:t>大数据分析指导系统优化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独立于核心业务的模块化可定制数据分析模块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提供针对性分析报告</a:t>
            </a:r>
            <a:endParaRPr lang="zh-C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1412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智能硬件组</a:t>
            </a:r>
            <a:r>
              <a:rPr lang="zh-CN" altLang="zh-CN" dirty="0" smtClean="0"/>
              <a:t>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自行车跟踪器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普通跟踪器，声光报警跟踪器</a:t>
            </a:r>
            <a:endParaRPr lang="zh-CN" altLang="zh-CN" dirty="0"/>
          </a:p>
          <a:p>
            <a:r>
              <a:rPr lang="zh-CN" altLang="zh-CN" dirty="0" smtClean="0"/>
              <a:t>智能车锁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机械密码锁，蓝牙智能锁</a:t>
            </a:r>
            <a:endParaRPr lang="zh-CN" altLang="zh-CN" dirty="0"/>
          </a:p>
          <a:p>
            <a:r>
              <a:rPr lang="zh-CN" altLang="zh-CN" dirty="0" smtClean="0"/>
              <a:t>停车港站桩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信标桩，监控桩，围栏桩</a:t>
            </a:r>
            <a:endParaRPr lang="zh-C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11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1412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硬件组件的灵活</a:t>
            </a:r>
            <a:r>
              <a:rPr lang="zh-CN" altLang="zh-CN" dirty="0" smtClean="0"/>
              <a:t>配置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类似积木的硬件组件，不同场景搭建不同的系统</a:t>
            </a:r>
            <a:endParaRPr kumimoji="1" lang="en-US" altLang="zh-CN" dirty="0" smtClean="0"/>
          </a:p>
          <a:p>
            <a:r>
              <a:rPr kumimoji="1" lang="zh-CN" altLang="en-US" dirty="0" smtClean="0"/>
              <a:t>针对不同安全级别的设计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不同成本控制要求的设计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使用便捷和维护便捷的权衡设计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12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1412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SaaS</a:t>
            </a:r>
            <a:r>
              <a:rPr lang="zh-CN" altLang="zh-CN" dirty="0"/>
              <a:t>云</a:t>
            </a:r>
            <a:r>
              <a:rPr lang="zh-CN" altLang="zh-CN" dirty="0" smtClean="0"/>
              <a:t>平台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公用</a:t>
            </a:r>
            <a:r>
              <a:rPr lang="en-US" altLang="zh-CN" dirty="0"/>
              <a:t>APP</a:t>
            </a:r>
            <a:r>
              <a:rPr lang="zh-CN" altLang="zh-CN" dirty="0"/>
              <a:t>和定制</a:t>
            </a:r>
            <a:r>
              <a:rPr lang="en-US" altLang="zh-CN" dirty="0" smtClean="0"/>
              <a:t>APP</a:t>
            </a:r>
          </a:p>
          <a:p>
            <a:pPr lvl="1"/>
            <a:r>
              <a:rPr lang="zh-CN" altLang="en-US" dirty="0" smtClean="0"/>
              <a:t>使用应用市场下载公共</a:t>
            </a:r>
            <a:r>
              <a:rPr lang="en-US" altLang="zh-CN" dirty="0" smtClean="0"/>
              <a:t>APP</a:t>
            </a:r>
          </a:p>
          <a:p>
            <a:pPr lvl="1"/>
            <a:r>
              <a:rPr lang="zh-CN" altLang="en-US" dirty="0" smtClean="0"/>
              <a:t>使用为特定环境定制的</a:t>
            </a:r>
            <a:r>
              <a:rPr lang="en-US" altLang="zh-CN" dirty="0" smtClean="0"/>
              <a:t>APP</a:t>
            </a:r>
            <a:endParaRPr lang="zh-CN" altLang="zh-CN" dirty="0"/>
          </a:p>
          <a:p>
            <a:r>
              <a:rPr lang="zh-CN" altLang="en-US" dirty="0" smtClean="0"/>
              <a:t>统一的</a:t>
            </a:r>
            <a:r>
              <a:rPr lang="zh-CN" altLang="zh-CN" dirty="0" smtClean="0"/>
              <a:t>后端服务</a:t>
            </a:r>
            <a:r>
              <a:rPr lang="zh-CN" altLang="zh-CN" dirty="0" smtClean="0"/>
              <a:t>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统一技术方案和实现代码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选择使用部署的公共服务或者搭建私有的服务平台</a:t>
            </a:r>
            <a:endParaRPr lang="zh-CN" altLang="zh-CN" dirty="0"/>
          </a:p>
          <a:p>
            <a:r>
              <a:rPr lang="zh-CN" altLang="en-US" dirty="0" smtClean="0"/>
              <a:t>可定制</a:t>
            </a:r>
            <a:r>
              <a:rPr lang="zh-CN" altLang="zh-CN" dirty="0" smtClean="0"/>
              <a:t>管理</a:t>
            </a:r>
            <a:r>
              <a:rPr lang="zh-CN" altLang="zh-CN" dirty="0" smtClean="0"/>
              <a:t>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使用私有后端服务平台，需要搭配对应的管理平台</a:t>
            </a:r>
            <a:endParaRPr lang="zh-CN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13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1409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SaaS</a:t>
            </a:r>
            <a:r>
              <a:rPr lang="zh-CN" altLang="zh-CN" dirty="0"/>
              <a:t>云平台的灵活</a:t>
            </a:r>
            <a:r>
              <a:rPr lang="zh-CN" altLang="zh-CN" dirty="0" smtClean="0"/>
              <a:t>部署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公有云和</a:t>
            </a:r>
            <a:r>
              <a:rPr lang="zh-CN" altLang="zh-CN" dirty="0" smtClean="0"/>
              <a:t>私有云结合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+mn-ea"/>
              </a:rPr>
              <a:t>公有云私有云灵活选择，功能相同，安全性不同</a:t>
            </a:r>
            <a:endParaRPr lang="zh-CN" altLang="zh-CN" dirty="0">
              <a:latin typeface="+mn-ea"/>
            </a:endParaRPr>
          </a:p>
          <a:p>
            <a:r>
              <a:rPr lang="zh-CN" altLang="zh-CN" dirty="0"/>
              <a:t>直接使用服务，快速</a:t>
            </a:r>
            <a:r>
              <a:rPr lang="zh-CN" altLang="zh-CN" dirty="0" smtClean="0"/>
              <a:t>部署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选择公有云，直接使用服务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不需要部署软件基础设施和自行分发</a:t>
            </a:r>
            <a:r>
              <a:rPr lang="en-US" altLang="zh-CN" dirty="0" smtClean="0"/>
              <a:t>APP</a:t>
            </a:r>
            <a:endParaRPr lang="zh-CN" altLang="zh-CN" dirty="0"/>
          </a:p>
          <a:p>
            <a:r>
              <a:rPr lang="zh-CN" altLang="zh-CN" dirty="0"/>
              <a:t>根据实际情况，按需</a:t>
            </a:r>
            <a:r>
              <a:rPr lang="zh-CN" altLang="zh-CN" dirty="0" smtClean="0"/>
              <a:t>定制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选择私有云，可以定制自己品牌和形象的系统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使用定制的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，自行发布</a:t>
            </a:r>
            <a:endParaRPr lang="zh-C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14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1409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大数据</a:t>
            </a:r>
            <a:r>
              <a:rPr lang="zh-CN" altLang="zh-CN" dirty="0" smtClean="0"/>
              <a:t>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n-ea"/>
              </a:rPr>
              <a:t>对运营数据可以进行多种类型分析，例如：</a:t>
            </a:r>
            <a:endParaRPr kumimoji="1" lang="en-US" altLang="en-US" dirty="0" smtClean="0">
              <a:latin typeface="+mn-ea"/>
            </a:endParaRPr>
          </a:p>
          <a:p>
            <a:pPr lvl="1"/>
            <a:r>
              <a:rPr kumimoji="1" lang="en-US" altLang="en-US" dirty="0" smtClean="0">
                <a:latin typeface="+mn-ea"/>
              </a:rPr>
              <a:t>车辆</a:t>
            </a:r>
            <a:r>
              <a:rPr kumimoji="1" lang="en-US" altLang="en-US" dirty="0" smtClean="0">
                <a:latin typeface="+mn-ea"/>
              </a:rPr>
              <a:t>使用模式</a:t>
            </a:r>
            <a:r>
              <a:rPr kumimoji="1" lang="en-US" altLang="en-US" dirty="0" smtClean="0">
                <a:latin typeface="+mn-ea"/>
              </a:rPr>
              <a:t>分析</a:t>
            </a:r>
            <a:r>
              <a:rPr kumimoji="1" lang="zh-CN" altLang="en-US" dirty="0" smtClean="0">
                <a:latin typeface="+mn-ea"/>
              </a:rPr>
              <a:t>，何时何地用车量如何，等等。</a:t>
            </a:r>
            <a:endParaRPr kumimoji="1" lang="en-US" altLang="en-US" dirty="0" smtClean="0">
              <a:latin typeface="+mn-ea"/>
            </a:endParaRPr>
          </a:p>
          <a:p>
            <a:pPr lvl="1"/>
            <a:r>
              <a:rPr kumimoji="1" lang="en-US" altLang="en-US" dirty="0" smtClean="0">
                <a:latin typeface="+mn-ea"/>
              </a:rPr>
              <a:t>用户使用习惯</a:t>
            </a:r>
            <a:r>
              <a:rPr kumimoji="1" lang="en-US" altLang="en-US" dirty="0" smtClean="0">
                <a:latin typeface="+mn-ea"/>
              </a:rPr>
              <a:t>分析</a:t>
            </a:r>
            <a:r>
              <a:rPr kumimoji="1" lang="zh-CN" altLang="en-US" dirty="0" smtClean="0">
                <a:latin typeface="+mn-ea"/>
              </a:rPr>
              <a:t>，使用频率使用车辆类型，等等。</a:t>
            </a:r>
            <a:endParaRPr kumimoji="1" lang="en-US" altLang="en-US" dirty="0" smtClean="0">
              <a:latin typeface="+mn-ea"/>
            </a:endParaRPr>
          </a:p>
          <a:p>
            <a:pPr lvl="1"/>
            <a:r>
              <a:rPr kumimoji="1" lang="en-US" altLang="en-US" dirty="0" smtClean="0">
                <a:latin typeface="+mn-ea"/>
              </a:rPr>
              <a:t>车辆管理模式评估和优</a:t>
            </a:r>
            <a:r>
              <a:rPr kumimoji="1" lang="en-US" altLang="en-US" dirty="0" smtClean="0">
                <a:latin typeface="+mn-ea"/>
              </a:rPr>
              <a:t>化</a:t>
            </a:r>
            <a:r>
              <a:rPr kumimoji="1" lang="zh-CN" altLang="en-US" dirty="0" smtClean="0">
                <a:latin typeface="+mn-ea"/>
              </a:rPr>
              <a:t>，车辆流动线路是否合理，停车区域设计是否合理，等等。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15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1409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62" y="967669"/>
            <a:ext cx="3216995" cy="1051866"/>
          </a:xfrm>
        </p:spPr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89076" y="2176353"/>
            <a:ext cx="9178482" cy="3484461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zh-CN" altLang="zh-CN" sz="2800" dirty="0" smtClean="0">
                <a:solidFill>
                  <a:srgbClr val="000000"/>
                </a:solidFill>
              </a:rPr>
              <a:t>目标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zh-CN" altLang="zh-CN" sz="2800" dirty="0" smtClean="0">
                <a:solidFill>
                  <a:srgbClr val="000000"/>
                </a:solidFill>
              </a:rPr>
              <a:t>平台</a:t>
            </a:r>
            <a:r>
              <a:rPr lang="zh-CN" altLang="en-US" sz="2800" dirty="0" smtClean="0">
                <a:solidFill>
                  <a:srgbClr val="000000"/>
                </a:solidFill>
              </a:rPr>
              <a:t>构成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zh-CN" altLang="zh-CN" sz="2800" dirty="0" smtClean="0">
                <a:solidFill>
                  <a:srgbClr val="000000"/>
                </a:solidFill>
              </a:rPr>
              <a:t>策略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zh-CN" altLang="zh-CN" sz="2800" dirty="0" smtClean="0">
                <a:solidFill>
                  <a:srgbClr val="000000"/>
                </a:solidFill>
              </a:rPr>
              <a:t>产品特点和详细介绍</a:t>
            </a:r>
            <a:endParaRPr lang="zh-CN" altLang="zh-CN" sz="2800" dirty="0">
              <a:solidFill>
                <a:srgbClr val="000000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zh-CN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43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科技解决传统的问题</a:t>
            </a:r>
          </a:p>
          <a:p>
            <a:pPr lvl="1"/>
            <a:r>
              <a:rPr lang="zh-CN" altLang="zh-CN" dirty="0" smtClean="0"/>
              <a:t>个人拥有车辆利用率低</a:t>
            </a:r>
            <a:endParaRPr lang="zh-CN" altLang="zh-CN" dirty="0"/>
          </a:p>
          <a:p>
            <a:pPr lvl="1"/>
            <a:r>
              <a:rPr lang="zh-CN" altLang="zh-CN" dirty="0" smtClean="0"/>
              <a:t>公共车辆</a:t>
            </a:r>
            <a:r>
              <a:rPr lang="zh-CN" altLang="zh-CN" dirty="0"/>
              <a:t>缺乏有效管理</a:t>
            </a:r>
          </a:p>
          <a:p>
            <a:r>
              <a:rPr lang="zh-CN" altLang="zh-CN" dirty="0"/>
              <a:t>利用物联网，互联网科技</a:t>
            </a:r>
          </a:p>
          <a:p>
            <a:pPr lvl="1"/>
            <a:r>
              <a:rPr lang="zh-CN" altLang="zh-CN" dirty="0" smtClean="0"/>
              <a:t>自行车资源</a:t>
            </a:r>
            <a:r>
              <a:rPr lang="zh-CN" altLang="zh-CN" dirty="0"/>
              <a:t>数字化，虚拟化</a:t>
            </a:r>
          </a:p>
          <a:p>
            <a:r>
              <a:rPr lang="zh-CN" altLang="zh-CN" dirty="0"/>
              <a:t>自行车使用领域的互联网</a:t>
            </a:r>
            <a:r>
              <a:rPr lang="en-US" altLang="zh-CN" dirty="0"/>
              <a:t>+</a:t>
            </a:r>
            <a:endParaRPr lang="zh-CN" altLang="zh-CN" dirty="0"/>
          </a:p>
          <a:p>
            <a:pPr lvl="1"/>
            <a:r>
              <a:rPr lang="zh-CN" altLang="zh-CN" dirty="0" smtClean="0"/>
              <a:t>创造</a:t>
            </a:r>
            <a:r>
              <a:rPr lang="zh-CN" altLang="zh-CN" dirty="0"/>
              <a:t>更加便利的自行车出行模式</a:t>
            </a:r>
          </a:p>
          <a:p>
            <a:pPr lvl="1"/>
            <a:r>
              <a:rPr lang="zh-CN" altLang="zh-CN" dirty="0" smtClean="0"/>
              <a:t>拓展</a:t>
            </a:r>
            <a:r>
              <a:rPr lang="zh-CN" altLang="zh-CN" dirty="0"/>
              <a:t>自行车领域新的发展方向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870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目标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解决</a:t>
            </a:r>
            <a:r>
              <a:rPr lang="zh-CN" altLang="zh-CN" dirty="0" smtClean="0"/>
              <a:t>传统的自行车使用</a:t>
            </a:r>
            <a:r>
              <a:rPr lang="zh-CN" altLang="en-US" dirty="0" smtClean="0"/>
              <a:t>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zh-CN" dirty="0"/>
              <a:t>用车主要依靠个人购车，无法随地随用随取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自有自行车保有量大，无法纳入管理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损坏的自行车淘汰后成为僵尸车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车辆偷盗情况严重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2961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目标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利用</a:t>
            </a:r>
            <a:r>
              <a:rPr lang="zh-CN" altLang="zh-CN" dirty="0" smtClean="0"/>
              <a:t>物联网</a:t>
            </a:r>
            <a:r>
              <a:rPr lang="zh-CN" altLang="zh-CN" dirty="0"/>
              <a:t>，互联网科技带来</a:t>
            </a:r>
            <a:r>
              <a:rPr lang="zh-CN" altLang="zh-CN" dirty="0" smtClean="0"/>
              <a:t>的变化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zh-CN" dirty="0"/>
              <a:t>万物互联，使自行车有连入互联网的能力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数字化的自行车随时可以跟踪监控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自行车成为虚拟的资源，按需使用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1412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目标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zh-CN" altLang="zh-CN" dirty="0" smtClean="0"/>
              <a:t>自行车使用领域的受益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zh-CN" dirty="0"/>
              <a:t>自行车的规范化管理成为可能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使用更加便捷后，自行车出行比例大大提高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围绕自行车提供的精细化服务更加丰富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1412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我们提供的</a:t>
            </a:r>
            <a:r>
              <a:rPr lang="zh-CN" altLang="zh-CN" dirty="0" smtClean="0"/>
              <a:t>平台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自行车管理</a:t>
            </a:r>
            <a:r>
              <a:rPr lang="zh-CN" altLang="zh-CN" dirty="0" smtClean="0"/>
              <a:t>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利用科技手段使车辆使用规范化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维护自行车良好状态，提高车辆利用效率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保护自行车免于被盗</a:t>
            </a:r>
            <a:endParaRPr lang="zh-CN" altLang="zh-CN" dirty="0"/>
          </a:p>
          <a:p>
            <a:r>
              <a:rPr lang="zh-CN" altLang="zh-CN" dirty="0"/>
              <a:t>自行车服务运营</a:t>
            </a:r>
            <a:r>
              <a:rPr lang="zh-CN" altLang="zh-CN" dirty="0" smtClean="0"/>
              <a:t>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建立自行车用户同自行车之间的联系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建立自行车服务提供者同自行车用户之间的联系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创造新的用车模式和车辆维护模式</a:t>
            </a:r>
            <a:endParaRPr lang="zh-CN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1412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自行车管理平台的</a:t>
            </a:r>
            <a:r>
              <a:rPr lang="zh-CN" altLang="zh-CN" dirty="0" smtClean="0"/>
              <a:t>策略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车辆</a:t>
            </a:r>
            <a:r>
              <a:rPr lang="zh-CN" altLang="zh-CN" dirty="0" smtClean="0"/>
              <a:t>的控制和访问授权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用户和车辆之间的交互变成用户与平台之间的交互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用户申请车辆，平台授权使用</a:t>
            </a:r>
            <a:endParaRPr lang="zh-CN" altLang="zh-CN" dirty="0"/>
          </a:p>
          <a:p>
            <a:r>
              <a:rPr lang="zh-CN" altLang="zh-CN" dirty="0" smtClean="0"/>
              <a:t>车辆跟踪和防盗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所有车辆纳入监控体系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车辆异常报警</a:t>
            </a:r>
            <a:endParaRPr lang="zh-CN" altLang="zh-CN" dirty="0"/>
          </a:p>
          <a:p>
            <a:r>
              <a:rPr lang="zh-CN" altLang="zh-CN" dirty="0" smtClean="0"/>
              <a:t>车辆使用范围限制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取车范围，还车范围，用车范围，三种限制</a:t>
            </a:r>
            <a:endParaRPr lang="zh-C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1412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自行车服务运营平台的</a:t>
            </a:r>
            <a:r>
              <a:rPr lang="zh-CN" altLang="zh-CN" dirty="0" smtClean="0"/>
              <a:t>策略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用户</a:t>
            </a:r>
            <a:r>
              <a:rPr lang="zh-CN" altLang="zh-CN" dirty="0" smtClean="0"/>
              <a:t>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用车人信息搜集和管理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车辆使用者信息可追溯</a:t>
            </a:r>
            <a:endParaRPr lang="zh-CN" altLang="zh-CN" dirty="0"/>
          </a:p>
          <a:p>
            <a:r>
              <a:rPr lang="zh-CN" altLang="zh-CN" dirty="0"/>
              <a:t>定制自行车服务定价</a:t>
            </a:r>
            <a:r>
              <a:rPr lang="zh-CN" altLang="zh-CN" dirty="0" smtClean="0"/>
              <a:t>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有偿用车，按服务收费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定价方式自由，多个服务提供方共同定价</a:t>
            </a:r>
            <a:endParaRPr lang="zh-CN" altLang="zh-CN" dirty="0"/>
          </a:p>
          <a:p>
            <a:r>
              <a:rPr lang="zh-CN" altLang="zh-CN" dirty="0"/>
              <a:t>收入和支付</a:t>
            </a:r>
            <a:r>
              <a:rPr lang="zh-CN" altLang="zh-CN" dirty="0" smtClean="0"/>
              <a:t>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服务提供者多种方式收费，服务使用者多种支付方式付费</a:t>
            </a:r>
            <a:endParaRPr lang="zh-CN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1412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360</Words>
  <Application>Microsoft Macintosh PowerPoint</Application>
  <PresentationFormat>自定义</PresentationFormat>
  <Paragraphs>113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自行车管理和运营平台 – 方案介绍</vt:lpstr>
      <vt:lpstr>目录</vt:lpstr>
      <vt:lpstr>目标</vt:lpstr>
      <vt:lpstr>目标 – 解决传统的自行车使用问题</vt:lpstr>
      <vt:lpstr>目标 – 利用物联网，互联网科技带来的变化</vt:lpstr>
      <vt:lpstr>目标 - 自行车使用领域的受益</vt:lpstr>
      <vt:lpstr>我们提供的平台</vt:lpstr>
      <vt:lpstr>自行车管理平台的策略</vt:lpstr>
      <vt:lpstr>自行车服务运营平台的策略</vt:lpstr>
      <vt:lpstr>产品的组成和特点</vt:lpstr>
      <vt:lpstr>智能硬件组件</vt:lpstr>
      <vt:lpstr>硬件组件的灵活配置</vt:lpstr>
      <vt:lpstr>SaaS云平台</vt:lpstr>
      <vt:lpstr>SaaS云平台的灵活部署</vt:lpstr>
      <vt:lpstr>大数据分析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自行车管理和运营平台 – 方案介绍</dc:title>
  <dc:creator>Ji Li</dc:creator>
  <cp:lastModifiedBy>Ji Li</cp:lastModifiedBy>
  <cp:revision>10</cp:revision>
  <dcterms:created xsi:type="dcterms:W3CDTF">2016-06-23T14:17:12Z</dcterms:created>
  <dcterms:modified xsi:type="dcterms:W3CDTF">2016-06-23T16:06:12Z</dcterms:modified>
</cp:coreProperties>
</file>