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9" r:id="rId22"/>
    <p:sldId id="277" r:id="rId23"/>
    <p:sldId id="276" r:id="rId24"/>
    <p:sldId id="278"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05" autoAdjust="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BEA23-E01C-4943-A52C-2F44FDBEF6E1}" type="datetimeFigureOut">
              <a:rPr lang="zh-CN" altLang="en-US" smtClean="0"/>
              <a:t>2016/6/22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94D0E-1BAD-4452-9921-B8E430666F1C}" type="slidenum">
              <a:rPr lang="zh-CN" altLang="en-US" smtClean="0"/>
              <a:t>‹#›</a:t>
            </a:fld>
            <a:endParaRPr lang="zh-CN" altLang="en-US"/>
          </a:p>
        </p:txBody>
      </p:sp>
    </p:spTree>
    <p:extLst>
      <p:ext uri="{BB962C8B-B14F-4D97-AF65-F5344CB8AC3E}">
        <p14:creationId xmlns:p14="http://schemas.microsoft.com/office/powerpoint/2010/main" val="139428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94D0E-1BAD-4452-9921-B8E430666F1C}" type="slidenum">
              <a:rPr lang="zh-CN" altLang="en-US" smtClean="0"/>
              <a:t>1</a:t>
            </a:fld>
            <a:endParaRPr lang="zh-CN" altLang="en-US"/>
          </a:p>
        </p:txBody>
      </p:sp>
    </p:spTree>
    <p:extLst>
      <p:ext uri="{BB962C8B-B14F-4D97-AF65-F5344CB8AC3E}">
        <p14:creationId xmlns:p14="http://schemas.microsoft.com/office/powerpoint/2010/main" val="2971449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94D0E-1BAD-4452-9921-B8E430666F1C}" type="slidenum">
              <a:rPr lang="zh-CN" altLang="en-US" smtClean="0"/>
              <a:t>11</a:t>
            </a:fld>
            <a:endParaRPr lang="zh-CN" altLang="en-US"/>
          </a:p>
        </p:txBody>
      </p:sp>
    </p:spTree>
    <p:extLst>
      <p:ext uri="{BB962C8B-B14F-4D97-AF65-F5344CB8AC3E}">
        <p14:creationId xmlns:p14="http://schemas.microsoft.com/office/powerpoint/2010/main" val="128825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94D0E-1BAD-4452-9921-B8E430666F1C}" type="slidenum">
              <a:rPr lang="zh-CN" altLang="en-US" smtClean="0"/>
              <a:t>12</a:t>
            </a:fld>
            <a:endParaRPr lang="zh-CN" altLang="en-US"/>
          </a:p>
        </p:txBody>
      </p:sp>
    </p:spTree>
    <p:extLst>
      <p:ext uri="{BB962C8B-B14F-4D97-AF65-F5344CB8AC3E}">
        <p14:creationId xmlns:p14="http://schemas.microsoft.com/office/powerpoint/2010/main" val="406066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94D0E-1BAD-4452-9921-B8E430666F1C}" type="slidenum">
              <a:rPr lang="zh-CN" altLang="en-US" smtClean="0"/>
              <a:t>13</a:t>
            </a:fld>
            <a:endParaRPr lang="zh-CN" altLang="en-US"/>
          </a:p>
        </p:txBody>
      </p:sp>
    </p:spTree>
    <p:extLst>
      <p:ext uri="{BB962C8B-B14F-4D97-AF65-F5344CB8AC3E}">
        <p14:creationId xmlns:p14="http://schemas.microsoft.com/office/powerpoint/2010/main" val="1562382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94D0E-1BAD-4452-9921-B8E430666F1C}" type="slidenum">
              <a:rPr lang="zh-CN" altLang="en-US" smtClean="0"/>
              <a:t>14</a:t>
            </a:fld>
            <a:endParaRPr lang="zh-CN" altLang="en-US"/>
          </a:p>
        </p:txBody>
      </p:sp>
    </p:spTree>
    <p:extLst>
      <p:ext uri="{BB962C8B-B14F-4D97-AF65-F5344CB8AC3E}">
        <p14:creationId xmlns:p14="http://schemas.microsoft.com/office/powerpoint/2010/main" val="426044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94D0E-1BAD-4452-9921-B8E430666F1C}" type="slidenum">
              <a:rPr lang="zh-CN" altLang="en-US" smtClean="0"/>
              <a:t>15</a:t>
            </a:fld>
            <a:endParaRPr lang="zh-CN" altLang="en-US"/>
          </a:p>
        </p:txBody>
      </p:sp>
    </p:spTree>
    <p:extLst>
      <p:ext uri="{BB962C8B-B14F-4D97-AF65-F5344CB8AC3E}">
        <p14:creationId xmlns:p14="http://schemas.microsoft.com/office/powerpoint/2010/main" val="375339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94D0E-1BAD-4452-9921-B8E430666F1C}" type="slidenum">
              <a:rPr lang="zh-CN" altLang="en-US" smtClean="0"/>
              <a:t>17</a:t>
            </a:fld>
            <a:endParaRPr lang="zh-CN" altLang="en-US"/>
          </a:p>
        </p:txBody>
      </p:sp>
    </p:spTree>
    <p:extLst>
      <p:ext uri="{BB962C8B-B14F-4D97-AF65-F5344CB8AC3E}">
        <p14:creationId xmlns:p14="http://schemas.microsoft.com/office/powerpoint/2010/main" val="256900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94D0E-1BAD-4452-9921-B8E430666F1C}" type="slidenum">
              <a:rPr lang="zh-CN" altLang="en-US" smtClean="0"/>
              <a:t>18</a:t>
            </a:fld>
            <a:endParaRPr lang="zh-CN" altLang="en-US"/>
          </a:p>
        </p:txBody>
      </p:sp>
    </p:spTree>
    <p:extLst>
      <p:ext uri="{BB962C8B-B14F-4D97-AF65-F5344CB8AC3E}">
        <p14:creationId xmlns:p14="http://schemas.microsoft.com/office/powerpoint/2010/main" val="167577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113696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310911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343665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423525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291857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129952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334155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28759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209299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361334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3A15B18-A71D-4A6F-94C8-549D96553CC6}" type="datetimeFigureOut">
              <a:rPr lang="zh-CN" altLang="en-US" smtClean="0"/>
              <a:t>2016/6/22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115922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15B18-A71D-4A6F-94C8-549D96553CC6}" type="datetimeFigureOut">
              <a:rPr lang="zh-CN" altLang="en-US" smtClean="0"/>
              <a:t>2016/6/22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406BE-2781-4A59-9352-8701709EAC44}" type="slidenum">
              <a:rPr lang="zh-CN" altLang="en-US" smtClean="0"/>
              <a:t>‹#›</a:t>
            </a:fld>
            <a:endParaRPr lang="zh-CN" altLang="en-US"/>
          </a:p>
        </p:txBody>
      </p:sp>
    </p:spTree>
    <p:extLst>
      <p:ext uri="{BB962C8B-B14F-4D97-AF65-F5344CB8AC3E}">
        <p14:creationId xmlns:p14="http://schemas.microsoft.com/office/powerpoint/2010/main" val="335389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11" name="文本框 10"/>
          <p:cNvSpPr txBox="1"/>
          <p:nvPr/>
        </p:nvSpPr>
        <p:spPr>
          <a:xfrm>
            <a:off x="2342269" y="1364566"/>
            <a:ext cx="8637563" cy="830997"/>
          </a:xfrm>
          <a:prstGeom prst="rect">
            <a:avLst/>
          </a:prstGeom>
          <a:noFill/>
        </p:spPr>
        <p:txBody>
          <a:bodyPr wrap="square" rtlCol="0">
            <a:spAutoFit/>
          </a:bodyPr>
          <a:lstStyle/>
          <a:p>
            <a:r>
              <a:rPr lang="zh-CN" altLang="en-US" sz="4800" dirty="0" smtClean="0">
                <a:solidFill>
                  <a:schemeClr val="accent6">
                    <a:lumMod val="50000"/>
                  </a:schemeClr>
                </a:solidFill>
                <a:latin typeface="华文琥珀" panose="02010800040101010101" pitchFamily="2" charset="-122"/>
                <a:ea typeface="华文琥珀" panose="02010800040101010101" pitchFamily="2" charset="-122"/>
              </a:rPr>
              <a:t>爱尚骑行</a:t>
            </a:r>
            <a:r>
              <a:rPr lang="en-US" altLang="zh-CN" sz="4800" dirty="0" smtClean="0">
                <a:solidFill>
                  <a:schemeClr val="accent6">
                    <a:lumMod val="50000"/>
                  </a:schemeClr>
                </a:solidFill>
                <a:latin typeface="华文琥珀" panose="02010800040101010101" pitchFamily="2" charset="-122"/>
                <a:ea typeface="华文琥珀" panose="02010800040101010101" pitchFamily="2" charset="-122"/>
              </a:rPr>
              <a:t>---</a:t>
            </a:r>
            <a:r>
              <a:rPr lang="zh-CN" altLang="en-US" sz="4800" dirty="0" smtClean="0">
                <a:solidFill>
                  <a:schemeClr val="accent6">
                    <a:lumMod val="50000"/>
                  </a:schemeClr>
                </a:solidFill>
                <a:latin typeface="华文琥珀" panose="02010800040101010101" pitchFamily="2" charset="-122"/>
                <a:ea typeface="华文琥珀" panose="02010800040101010101" pitchFamily="2" charset="-122"/>
              </a:rPr>
              <a:t>校园自行车管理平台</a:t>
            </a:r>
            <a:endParaRPr lang="zh-CN" altLang="en-US" sz="4800" dirty="0">
              <a:solidFill>
                <a:schemeClr val="accent6">
                  <a:lumMod val="50000"/>
                </a:schemeClr>
              </a:solidFill>
              <a:latin typeface="华文琥珀" panose="02010800040101010101" pitchFamily="2" charset="-122"/>
              <a:ea typeface="华文琥珀" panose="02010800040101010101" pitchFamily="2" charset="-122"/>
            </a:endParaRPr>
          </a:p>
        </p:txBody>
      </p:sp>
      <p:sp>
        <p:nvSpPr>
          <p:cNvPr id="12" name="文本框 11"/>
          <p:cNvSpPr txBox="1"/>
          <p:nvPr/>
        </p:nvSpPr>
        <p:spPr>
          <a:xfrm>
            <a:off x="3193365" y="2740857"/>
            <a:ext cx="6063175" cy="830997"/>
          </a:xfrm>
          <a:prstGeom prst="rect">
            <a:avLst/>
          </a:prstGeom>
          <a:noFill/>
        </p:spPr>
        <p:txBody>
          <a:bodyPr wrap="square" rtlCol="0">
            <a:spAutoFit/>
          </a:bodyPr>
          <a:lstStyle/>
          <a:p>
            <a:pPr algn="ctr"/>
            <a:r>
              <a:rPr lang="zh-CN" altLang="en-US" sz="4800" dirty="0" smtClean="0">
                <a:solidFill>
                  <a:schemeClr val="accent6">
                    <a:lumMod val="50000"/>
                  </a:schemeClr>
                </a:solidFill>
                <a:latin typeface="华文琥珀" panose="02010800040101010101" pitchFamily="2" charset="-122"/>
                <a:ea typeface="华文琥珀" panose="02010800040101010101" pitchFamily="2" charset="-122"/>
              </a:rPr>
              <a:t>解 决 方 案</a:t>
            </a:r>
            <a:endParaRPr lang="zh-CN" altLang="en-US" sz="4800" dirty="0">
              <a:solidFill>
                <a:schemeClr val="accent6">
                  <a:lumMod val="50000"/>
                </a:schemeClr>
              </a:solidFill>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07501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5</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8" name="矩形 7"/>
          <p:cNvSpPr/>
          <p:nvPr/>
        </p:nvSpPr>
        <p:spPr>
          <a:xfrm>
            <a:off x="3114151" y="1904330"/>
            <a:ext cx="6508148" cy="1569660"/>
          </a:xfrm>
          <a:prstGeom prst="rect">
            <a:avLst/>
          </a:prstGeom>
          <a:noFill/>
        </p:spPr>
        <p:txBody>
          <a:bodyPr wrap="square" lIns="91440" tIns="45720" rIns="91440" bIns="45720">
            <a:spAutoFit/>
          </a:bodyPr>
          <a:lstStyle/>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校园自行车管理平台</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a:p>
            <a:pPr algn="ctr"/>
            <a:r>
              <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a:t>
            </a:r>
            <a:r>
              <a:rPr lang="zh-CN" altLang="en-US" sz="48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系统</a:t>
            </a: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优势</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3070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5</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7" name="矩形 6"/>
          <p:cNvSpPr/>
          <p:nvPr/>
        </p:nvSpPr>
        <p:spPr>
          <a:xfrm>
            <a:off x="2802525" y="1178774"/>
            <a:ext cx="3928094" cy="707886"/>
          </a:xfrm>
          <a:prstGeom prst="rect">
            <a:avLst/>
          </a:prstGeom>
          <a:noFill/>
        </p:spPr>
        <p:txBody>
          <a:bodyPr wrap="square" lIns="91440" tIns="45720" rIns="91440" bIns="45720">
            <a:spAutoFit/>
          </a:bodyPr>
          <a:lstStyle/>
          <a:p>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系统优势：</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8" name="矩形 7"/>
          <p:cNvSpPr/>
          <p:nvPr/>
        </p:nvSpPr>
        <p:spPr>
          <a:xfrm>
            <a:off x="2802525" y="2914407"/>
            <a:ext cx="9223424" cy="707886"/>
          </a:xfrm>
          <a:prstGeom prst="rect">
            <a:avLst/>
          </a:prstGeom>
          <a:noFill/>
        </p:spPr>
        <p:txBody>
          <a:bodyPr wrap="square" lIns="91440" tIns="45720" rIns="91440" bIns="45720">
            <a:spAutoFit/>
          </a:bodyPr>
          <a:lstStyle/>
          <a:p>
            <a:r>
              <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2</a:t>
            </a:r>
            <a:r>
              <a:rPr lang="zh-CN" altLang="en-US"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、基于成熟的框架模式和平台</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9" name="矩形 8"/>
          <p:cNvSpPr/>
          <p:nvPr/>
        </p:nvSpPr>
        <p:spPr>
          <a:xfrm>
            <a:off x="2802525" y="3711274"/>
            <a:ext cx="3928094" cy="707886"/>
          </a:xfrm>
          <a:prstGeom prst="rect">
            <a:avLst/>
          </a:prstGeom>
          <a:noFill/>
        </p:spPr>
        <p:txBody>
          <a:bodyPr wrap="square" lIns="91440" tIns="45720" rIns="91440" bIns="45720">
            <a:spAutoFit/>
          </a:bodyPr>
          <a:lstStyle/>
          <a:p>
            <a:r>
              <a:rPr lang="en-US" altLang="zh-CN"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3</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、高可靠性</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0" name="矩形 9"/>
          <p:cNvSpPr/>
          <p:nvPr/>
        </p:nvSpPr>
        <p:spPr>
          <a:xfrm>
            <a:off x="2802525" y="4508141"/>
            <a:ext cx="7569773" cy="707886"/>
          </a:xfrm>
          <a:prstGeom prst="rect">
            <a:avLst/>
          </a:prstGeom>
          <a:noFill/>
        </p:spPr>
        <p:txBody>
          <a:bodyPr wrap="square" lIns="91440" tIns="45720" rIns="91440" bIns="45720">
            <a:spAutoFit/>
          </a:bodyPr>
          <a:lstStyle/>
          <a:p>
            <a:r>
              <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4</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、基于云技术的弹性扩容</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2802525" y="2117540"/>
            <a:ext cx="7960785" cy="707886"/>
          </a:xfrm>
          <a:prstGeom prst="rect">
            <a:avLst/>
          </a:prstGeom>
          <a:noFill/>
        </p:spPr>
        <p:txBody>
          <a:bodyPr wrap="square" lIns="91440" tIns="45720" rIns="91440" bIns="45720">
            <a:spAutoFit/>
          </a:bodyPr>
          <a:lstStyle/>
          <a:p>
            <a:r>
              <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1</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、快速部署上线</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94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5</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7" name="矩形 6"/>
          <p:cNvSpPr/>
          <p:nvPr/>
        </p:nvSpPr>
        <p:spPr>
          <a:xfrm>
            <a:off x="2847494" y="878971"/>
            <a:ext cx="4257843" cy="707886"/>
          </a:xfrm>
          <a:prstGeom prst="rect">
            <a:avLst/>
          </a:prstGeom>
          <a:noFill/>
        </p:spPr>
        <p:txBody>
          <a:bodyPr wrap="square" lIns="91440" tIns="45720" rIns="91440" bIns="45720">
            <a:spAutoFit/>
          </a:bodyPr>
          <a:lstStyle/>
          <a:p>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快速部署上线：</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2" name="矩形 11"/>
          <p:cNvSpPr/>
          <p:nvPr/>
        </p:nvSpPr>
        <p:spPr>
          <a:xfrm>
            <a:off x="3344669" y="1795870"/>
            <a:ext cx="7163436" cy="707886"/>
          </a:xfrm>
          <a:prstGeom prst="rect">
            <a:avLst/>
          </a:prstGeom>
          <a:noFill/>
        </p:spPr>
        <p:txBody>
          <a:bodyPr wrap="square" lIns="91440" tIns="45720" rIns="91440" bIns="45720">
            <a:spAutoFit/>
          </a:bodyPr>
          <a:lstStyle/>
          <a:p>
            <a:r>
              <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1</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、采用成熟的云平台支撑</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3" name="矩形 12"/>
          <p:cNvSpPr/>
          <p:nvPr/>
        </p:nvSpPr>
        <p:spPr>
          <a:xfrm>
            <a:off x="3344669" y="2727308"/>
            <a:ext cx="8692433" cy="1323439"/>
          </a:xfrm>
          <a:prstGeom prst="rect">
            <a:avLst/>
          </a:prstGeom>
          <a:noFill/>
        </p:spPr>
        <p:txBody>
          <a:bodyPr wrap="square" lIns="91440" tIns="45720" rIns="91440" bIns="45720">
            <a:spAutoFit/>
          </a:bodyPr>
          <a:lstStyle/>
          <a:p>
            <a:r>
              <a:rPr lang="en-US" altLang="zh-CN"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2</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、成熟的手机</a:t>
            </a:r>
            <a:r>
              <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APP</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客户端，只需要下载安装</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4" name="矩形 13"/>
          <p:cNvSpPr/>
          <p:nvPr/>
        </p:nvSpPr>
        <p:spPr>
          <a:xfrm>
            <a:off x="3344669" y="4274299"/>
            <a:ext cx="8692433" cy="707886"/>
          </a:xfrm>
          <a:prstGeom prst="rect">
            <a:avLst/>
          </a:prstGeom>
          <a:noFill/>
        </p:spPr>
        <p:txBody>
          <a:bodyPr wrap="square" lIns="91440" tIns="45720" rIns="91440" bIns="45720">
            <a:spAutoFit/>
          </a:bodyPr>
          <a:lstStyle/>
          <a:p>
            <a:r>
              <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3</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、桩点部署简单</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5" name="矩形 14"/>
          <p:cNvSpPr/>
          <p:nvPr/>
        </p:nvSpPr>
        <p:spPr>
          <a:xfrm>
            <a:off x="3344669" y="5205737"/>
            <a:ext cx="8692433" cy="707886"/>
          </a:xfrm>
          <a:prstGeom prst="rect">
            <a:avLst/>
          </a:prstGeom>
          <a:noFill/>
        </p:spPr>
        <p:txBody>
          <a:bodyPr wrap="square" lIns="91440" tIns="45720" rIns="91440" bIns="45720">
            <a:spAutoFit/>
          </a:bodyPr>
          <a:lstStyle/>
          <a:p>
            <a:r>
              <a:rPr lang="en-US" altLang="zh-CN"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4</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、成熟的自行车平台实施团队</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007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5</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7" name="矩形 6"/>
          <p:cNvSpPr/>
          <p:nvPr/>
        </p:nvSpPr>
        <p:spPr>
          <a:xfrm>
            <a:off x="2738310" y="878971"/>
            <a:ext cx="8739455" cy="707886"/>
          </a:xfrm>
          <a:prstGeom prst="rect">
            <a:avLst/>
          </a:prstGeom>
          <a:noFill/>
        </p:spPr>
        <p:txBody>
          <a:bodyPr wrap="square" lIns="91440" tIns="45720" rIns="91440" bIns="45720">
            <a:spAutoFit/>
          </a:bodyPr>
          <a:lstStyle/>
          <a:p>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基于成熟的框架模式和平台</a:t>
            </a:r>
            <a:r>
              <a:rPr lang="zh-CN" altLang="en-US"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a:t>
            </a:r>
            <a:endParaRPr lang="en-US" altLang="zh-CN"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864" y="1904330"/>
            <a:ext cx="9466284" cy="4848162"/>
          </a:xfrm>
          <a:prstGeom prst="rect">
            <a:avLst/>
          </a:prstGeom>
        </p:spPr>
      </p:pic>
    </p:spTree>
    <p:extLst>
      <p:ext uri="{BB962C8B-B14F-4D97-AF65-F5344CB8AC3E}">
        <p14:creationId xmlns:p14="http://schemas.microsoft.com/office/powerpoint/2010/main" val="28878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5</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7" name="矩形 6"/>
          <p:cNvSpPr/>
          <p:nvPr/>
        </p:nvSpPr>
        <p:spPr>
          <a:xfrm>
            <a:off x="2738310" y="878971"/>
            <a:ext cx="8739455" cy="707886"/>
          </a:xfrm>
          <a:prstGeom prst="rect">
            <a:avLst/>
          </a:prstGeom>
          <a:noFill/>
        </p:spPr>
        <p:txBody>
          <a:bodyPr wrap="square" lIns="91440" tIns="45720" rIns="91440" bIns="45720">
            <a:spAutoFit/>
          </a:bodyPr>
          <a:lstStyle/>
          <a:p>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高可靠性：</a:t>
            </a:r>
            <a:endParaRPr lang="en-US" altLang="zh-CN"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310" y="1795463"/>
            <a:ext cx="4205415" cy="39052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8013" y="1795463"/>
            <a:ext cx="3857626" cy="3505200"/>
          </a:xfrm>
          <a:prstGeom prst="rect">
            <a:avLst/>
          </a:prstGeom>
        </p:spPr>
      </p:pic>
      <p:sp>
        <p:nvSpPr>
          <p:cNvPr id="5" name="矩形 4"/>
          <p:cNvSpPr/>
          <p:nvPr/>
        </p:nvSpPr>
        <p:spPr>
          <a:xfrm>
            <a:off x="2795462" y="5909319"/>
            <a:ext cx="9291765" cy="646331"/>
          </a:xfrm>
          <a:prstGeom prst="rect">
            <a:avLst/>
          </a:prstGeom>
          <a:noFill/>
        </p:spPr>
        <p:txBody>
          <a:bodyPr wrap="square" lIns="91440" tIns="45720" rIns="91440" bIns="45720">
            <a:spAutoFit/>
          </a:bodyPr>
          <a:lstStyle/>
          <a:p>
            <a:r>
              <a:rPr lang="zh-CN" altLang="en-US"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使用云计算平台的好处：更加便利</a:t>
            </a:r>
            <a:r>
              <a:rPr lang="zh-CN" altLang="en-US"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、实时监控、</a:t>
            </a:r>
            <a:r>
              <a:rPr lang="zh-CN" altLang="en-US"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企业更大的灵活性、企业安全、数据共享</a:t>
            </a:r>
            <a:br>
              <a:rPr lang="zh-CN" altLang="en-US"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br>
            <a:endParaRPr lang="zh-CN" altLang="en-US"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122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5</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7" name="矩形 6"/>
          <p:cNvSpPr/>
          <p:nvPr/>
        </p:nvSpPr>
        <p:spPr>
          <a:xfrm>
            <a:off x="2738310" y="878971"/>
            <a:ext cx="8739455" cy="707886"/>
          </a:xfrm>
          <a:prstGeom prst="rect">
            <a:avLst/>
          </a:prstGeom>
          <a:noFill/>
        </p:spPr>
        <p:txBody>
          <a:bodyPr wrap="square" lIns="91440" tIns="45720" rIns="91440" bIns="45720">
            <a:spAutoFit/>
          </a:bodyPr>
          <a:lstStyle/>
          <a:p>
            <a:r>
              <a:rPr lang="zh-CN" altLang="en-US"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基于云技术的弹性扩容</a:t>
            </a:r>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a:t>
            </a:r>
            <a:endParaRPr lang="en-US" altLang="zh-CN" sz="4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2" name="矩形 1"/>
          <p:cNvSpPr/>
          <p:nvPr/>
        </p:nvSpPr>
        <p:spPr>
          <a:xfrm>
            <a:off x="2738310" y="1913969"/>
            <a:ext cx="8867536" cy="3046988"/>
          </a:xfrm>
          <a:prstGeom prst="rect">
            <a:avLst/>
          </a:prstGeom>
        </p:spPr>
        <p:txBody>
          <a:bodyPr wrap="square">
            <a:spAutoFit/>
          </a:bodyPr>
          <a:lstStyle/>
          <a:p>
            <a:r>
              <a:rPr lang="zh-CN" altLang="en-US" sz="3200" dirty="0" smtClean="0">
                <a:solidFill>
                  <a:schemeClr val="accent6">
                    <a:lumMod val="75000"/>
                  </a:schemeClr>
                </a:solidFill>
                <a:latin typeface="微软雅黑" panose="020B0503020204020204" pitchFamily="34" charset="-122"/>
                <a:ea typeface="微软雅黑" panose="020B0503020204020204" pitchFamily="34" charset="-122"/>
              </a:rPr>
              <a:t>     基于</a:t>
            </a:r>
            <a:r>
              <a:rPr lang="zh-CN" altLang="en-US" sz="3200" dirty="0">
                <a:solidFill>
                  <a:schemeClr val="accent6">
                    <a:lumMod val="75000"/>
                  </a:schemeClr>
                </a:solidFill>
                <a:latin typeface="微软雅黑" panose="020B0503020204020204" pitchFamily="34" charset="-122"/>
                <a:ea typeface="微软雅黑" panose="020B0503020204020204" pitchFamily="34" charset="-122"/>
              </a:rPr>
              <a:t>云计算技术的业务平台建设扩容方案，既基于云计算技术特性，在资源共享基础上，实现业务快速部署、资源按需使用、资源动态弹性伸缩，又通过物理资源的节约带来硬件投资、机房空间、电力能耗的节省，实现了节能减排的目标</a:t>
            </a:r>
          </a:p>
        </p:txBody>
      </p:sp>
    </p:spTree>
    <p:extLst>
      <p:ext uri="{BB962C8B-B14F-4D97-AF65-F5344CB8AC3E}">
        <p14:creationId xmlns:p14="http://schemas.microsoft.com/office/powerpoint/2010/main" val="42428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6</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8" name="矩形 7"/>
          <p:cNvSpPr/>
          <p:nvPr/>
        </p:nvSpPr>
        <p:spPr>
          <a:xfrm>
            <a:off x="3114151" y="1904330"/>
            <a:ext cx="6508148" cy="1569660"/>
          </a:xfrm>
          <a:prstGeom prst="rect">
            <a:avLst/>
          </a:prstGeom>
          <a:noFill/>
        </p:spPr>
        <p:txBody>
          <a:bodyPr wrap="square" lIns="91440" tIns="45720" rIns="91440" bIns="45720">
            <a:spAutoFit/>
          </a:bodyPr>
          <a:lstStyle/>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校园自行车管理平台</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a:p>
            <a:pPr algn="ctr"/>
            <a:r>
              <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a:t>
            </a: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给校园带来什么？</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02100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6</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7" name="矩形 6"/>
          <p:cNvSpPr/>
          <p:nvPr/>
        </p:nvSpPr>
        <p:spPr>
          <a:xfrm>
            <a:off x="2802524" y="1178774"/>
            <a:ext cx="5230127" cy="707886"/>
          </a:xfrm>
          <a:prstGeom prst="rect">
            <a:avLst/>
          </a:prstGeom>
          <a:noFill/>
        </p:spPr>
        <p:txBody>
          <a:bodyPr wrap="square" lIns="91440" tIns="45720" rIns="91440" bIns="45720">
            <a:spAutoFit/>
          </a:bodyPr>
          <a:lstStyle/>
          <a:p>
            <a:r>
              <a:rPr lang="zh-CN" altLang="en-US"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给校园带来什么？</a:t>
            </a:r>
            <a:endParaRPr lang="en-US" altLang="zh-CN" sz="4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2954924" y="3361106"/>
            <a:ext cx="7960785" cy="400110"/>
          </a:xfrm>
          <a:prstGeom prst="rect">
            <a:avLst/>
          </a:prstGeom>
          <a:noFill/>
        </p:spPr>
        <p:txBody>
          <a:bodyPr wrap="square" lIns="91440" tIns="45720" rIns="91440" bIns="45720">
            <a:spAutoFit/>
          </a:bodyPr>
          <a:lstStyle/>
          <a:p>
            <a:r>
              <a:rPr lang="en-US" altLang="zh-CN"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2</a:t>
            </a:r>
            <a:r>
              <a:rPr lang="zh-CN" altLang="en-US"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、合理的停车场所部署，减少校园自行车的乱停乱放。</a:t>
            </a:r>
            <a:endParaRPr lang="en-US" altLang="zh-CN"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2" name="矩形 11"/>
          <p:cNvSpPr/>
          <p:nvPr/>
        </p:nvSpPr>
        <p:spPr>
          <a:xfrm>
            <a:off x="2954925" y="2269940"/>
            <a:ext cx="7960785" cy="707886"/>
          </a:xfrm>
          <a:prstGeom prst="rect">
            <a:avLst/>
          </a:prstGeom>
          <a:noFill/>
        </p:spPr>
        <p:txBody>
          <a:bodyPr wrap="square" lIns="91440" tIns="45720" rIns="91440" bIns="45720">
            <a:spAutoFit/>
          </a:bodyPr>
          <a:lstStyle/>
          <a:p>
            <a:r>
              <a:rPr lang="en-US" altLang="zh-CN"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1</a:t>
            </a:r>
            <a:r>
              <a:rPr lang="zh-CN" altLang="en-US"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、充分利用校园“僵尸车”，减少“僵尸车”，让它成为学生或者老师的校园交通工具。</a:t>
            </a:r>
            <a:endParaRPr lang="en-US" altLang="zh-CN"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3" name="矩形 12"/>
          <p:cNvSpPr/>
          <p:nvPr/>
        </p:nvSpPr>
        <p:spPr>
          <a:xfrm>
            <a:off x="2954924" y="4251145"/>
            <a:ext cx="7960785" cy="400110"/>
          </a:xfrm>
          <a:prstGeom prst="rect">
            <a:avLst/>
          </a:prstGeom>
          <a:noFill/>
        </p:spPr>
        <p:txBody>
          <a:bodyPr wrap="square" lIns="91440" tIns="45720" rIns="91440" bIns="45720">
            <a:spAutoFit/>
          </a:bodyPr>
          <a:lstStyle/>
          <a:p>
            <a:r>
              <a:rPr lang="en-US" altLang="zh-CN" sz="2000" dirty="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3</a:t>
            </a:r>
            <a:r>
              <a:rPr lang="zh-CN" altLang="en-US"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、智能的安全防盗系统，减少校园自行车的被盗事情发生。</a:t>
            </a:r>
            <a:endParaRPr lang="en-US" altLang="zh-CN"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14" name="矩形 13"/>
          <p:cNvSpPr/>
          <p:nvPr/>
        </p:nvSpPr>
        <p:spPr>
          <a:xfrm>
            <a:off x="2954924" y="5141184"/>
            <a:ext cx="7960785" cy="400110"/>
          </a:xfrm>
          <a:prstGeom prst="rect">
            <a:avLst/>
          </a:prstGeom>
          <a:noFill/>
        </p:spPr>
        <p:txBody>
          <a:bodyPr wrap="square" lIns="91440" tIns="45720" rIns="91440" bIns="45720">
            <a:spAutoFit/>
          </a:bodyPr>
          <a:lstStyle/>
          <a:p>
            <a:r>
              <a:rPr lang="en-US" altLang="zh-CN"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4</a:t>
            </a:r>
            <a:r>
              <a:rPr lang="zh-CN" altLang="en-US"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、增加学生的绿色出行及环保意识，方便学生的学习生活。</a:t>
            </a:r>
            <a:endParaRPr lang="en-US" altLang="zh-CN" sz="2000" dirty="0" smtClean="0">
              <a:ln w="0"/>
              <a:solidFill>
                <a:schemeClr val="accent6">
                  <a:lumMod val="75000"/>
                </a:schemeClr>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807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1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3"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0-#ppt_h/2"/>
                                          </p:val>
                                        </p:tav>
                                        <p:tav tm="100000">
                                          <p:val>
                                            <p:strVal val="#ppt_y"/>
                                          </p:val>
                                        </p:tav>
                                      </p:tavLst>
                                    </p:anim>
                                  </p:childTnLst>
                                </p:cTn>
                              </p:par>
                            </p:childTnLst>
                          </p:cTn>
                        </p:par>
                        <p:par>
                          <p:cTn id="30" fill="hold">
                            <p:stCondLst>
                              <p:cond delay="3000"/>
                            </p:stCondLst>
                            <p:childTnLst>
                              <p:par>
                                <p:cTn id="31" presetID="2" presetClass="entr" presetSubtype="12"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6</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2" name="图片 1"/>
          <p:cNvPicPr>
            <a:picLocks noChangeAspect="1"/>
          </p:cNvPicPr>
          <p:nvPr/>
        </p:nvPicPr>
        <p:blipFill>
          <a:blip r:embed="rId4"/>
          <a:stretch>
            <a:fillRect/>
          </a:stretch>
        </p:blipFill>
        <p:spPr>
          <a:xfrm>
            <a:off x="2357438" y="314325"/>
            <a:ext cx="9401175" cy="6315075"/>
          </a:xfrm>
          <a:prstGeom prst="rect">
            <a:avLst/>
          </a:prstGeom>
        </p:spPr>
      </p:pic>
    </p:spTree>
    <p:extLst>
      <p:ext uri="{BB962C8B-B14F-4D97-AF65-F5344CB8AC3E}">
        <p14:creationId xmlns:p14="http://schemas.microsoft.com/office/powerpoint/2010/main" val="36031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7</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8" name="矩形 7"/>
          <p:cNvSpPr/>
          <p:nvPr/>
        </p:nvSpPr>
        <p:spPr>
          <a:xfrm>
            <a:off x="3114151" y="1904330"/>
            <a:ext cx="6508148" cy="1569660"/>
          </a:xfrm>
          <a:prstGeom prst="rect">
            <a:avLst/>
          </a:prstGeom>
          <a:noFill/>
        </p:spPr>
        <p:txBody>
          <a:bodyPr wrap="square" lIns="91440" tIns="45720" rIns="91440" bIns="45720">
            <a:spAutoFit/>
          </a:bodyPr>
          <a:lstStyle/>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校园自行车管理平台</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a:p>
            <a:pPr algn="ctr"/>
            <a:r>
              <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----APP</a:t>
            </a: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简单介绍</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186246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1</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8" name="矩形 7"/>
          <p:cNvSpPr/>
          <p:nvPr/>
        </p:nvSpPr>
        <p:spPr>
          <a:xfrm>
            <a:off x="4084824" y="2004596"/>
            <a:ext cx="4623077" cy="830997"/>
          </a:xfrm>
          <a:prstGeom prst="rect">
            <a:avLst/>
          </a:prstGeom>
          <a:noFill/>
        </p:spPr>
        <p:txBody>
          <a:bodyPr wrap="square" lIns="91440" tIns="45720" rIns="91440" bIns="45720">
            <a:spAutoFit/>
          </a:bodyPr>
          <a:lstStyle/>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公 司 介 绍</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40925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7</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4" name="矩形 3"/>
          <p:cNvSpPr/>
          <p:nvPr/>
        </p:nvSpPr>
        <p:spPr>
          <a:xfrm>
            <a:off x="2156009" y="1027167"/>
            <a:ext cx="6508148" cy="830997"/>
          </a:xfrm>
          <a:prstGeom prst="rect">
            <a:avLst/>
          </a:prstGeom>
          <a:noFill/>
        </p:spPr>
        <p:txBody>
          <a:bodyPr wrap="square" lIns="91440" tIns="45720" rIns="91440" bIns="45720">
            <a:spAutoFit/>
          </a:bodyPr>
          <a:lstStyle/>
          <a:p>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简洁的</a:t>
            </a:r>
            <a:r>
              <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UI&amp;</a:t>
            </a: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智能导航</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2" name="图片 1"/>
          <p:cNvPicPr>
            <a:picLocks noChangeAspect="1"/>
          </p:cNvPicPr>
          <p:nvPr/>
        </p:nvPicPr>
        <p:blipFill>
          <a:blip r:embed="rId3"/>
          <a:stretch>
            <a:fillRect/>
          </a:stretch>
        </p:blipFill>
        <p:spPr>
          <a:xfrm>
            <a:off x="2235586" y="2106034"/>
            <a:ext cx="9542432" cy="4977154"/>
          </a:xfrm>
          <a:prstGeom prst="rect">
            <a:avLst/>
          </a:prstGeom>
        </p:spPr>
      </p:pic>
    </p:spTree>
    <p:extLst>
      <p:ext uri="{BB962C8B-B14F-4D97-AF65-F5344CB8AC3E}">
        <p14:creationId xmlns:p14="http://schemas.microsoft.com/office/powerpoint/2010/main" val="264699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7</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4" name="矩形 3"/>
          <p:cNvSpPr/>
          <p:nvPr/>
        </p:nvSpPr>
        <p:spPr>
          <a:xfrm>
            <a:off x="2156009" y="1027167"/>
            <a:ext cx="6508148" cy="830997"/>
          </a:xfrm>
          <a:prstGeom prst="rect">
            <a:avLst/>
          </a:prstGeom>
          <a:noFill/>
        </p:spPr>
        <p:txBody>
          <a:bodyPr wrap="square" lIns="91440" tIns="45720" rIns="91440" bIns="45720">
            <a:spAutoFit/>
          </a:bodyPr>
          <a:lstStyle/>
          <a:p>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智能车锁</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5" name="图片 4"/>
          <p:cNvPicPr>
            <a:picLocks noChangeAspect="1"/>
          </p:cNvPicPr>
          <p:nvPr/>
        </p:nvPicPr>
        <p:blipFill>
          <a:blip r:embed="rId2"/>
          <a:stretch>
            <a:fillRect/>
          </a:stretch>
        </p:blipFill>
        <p:spPr>
          <a:xfrm>
            <a:off x="973010" y="2120957"/>
            <a:ext cx="10777711" cy="4593742"/>
          </a:xfrm>
          <a:prstGeom prst="rect">
            <a:avLst/>
          </a:prstGeom>
        </p:spPr>
      </p:pic>
    </p:spTree>
    <p:extLst>
      <p:ext uri="{BB962C8B-B14F-4D97-AF65-F5344CB8AC3E}">
        <p14:creationId xmlns:p14="http://schemas.microsoft.com/office/powerpoint/2010/main" val="311406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7</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4" name="矩形 3"/>
          <p:cNvSpPr/>
          <p:nvPr/>
        </p:nvSpPr>
        <p:spPr>
          <a:xfrm>
            <a:off x="2156009" y="1027167"/>
            <a:ext cx="4587691" cy="830997"/>
          </a:xfrm>
          <a:prstGeom prst="rect">
            <a:avLst/>
          </a:prstGeom>
          <a:noFill/>
        </p:spPr>
        <p:txBody>
          <a:bodyPr wrap="square" lIns="91440" tIns="45720" rIns="91440" bIns="45720">
            <a:spAutoFit/>
          </a:bodyPr>
          <a:lstStyle/>
          <a:p>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详细的车辆信息</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2" name="图片 1"/>
          <p:cNvPicPr>
            <a:picLocks noChangeAspect="1"/>
          </p:cNvPicPr>
          <p:nvPr/>
        </p:nvPicPr>
        <p:blipFill>
          <a:blip r:embed="rId3"/>
          <a:stretch>
            <a:fillRect/>
          </a:stretch>
        </p:blipFill>
        <p:spPr>
          <a:xfrm>
            <a:off x="4039399" y="2067004"/>
            <a:ext cx="5145543" cy="4456626"/>
          </a:xfrm>
          <a:prstGeom prst="rect">
            <a:avLst/>
          </a:prstGeom>
        </p:spPr>
      </p:pic>
    </p:spTree>
    <p:extLst>
      <p:ext uri="{BB962C8B-B14F-4D97-AF65-F5344CB8AC3E}">
        <p14:creationId xmlns:p14="http://schemas.microsoft.com/office/powerpoint/2010/main" val="200956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7</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4" name="矩形 3"/>
          <p:cNvSpPr/>
          <p:nvPr/>
        </p:nvSpPr>
        <p:spPr>
          <a:xfrm>
            <a:off x="2156009" y="1027167"/>
            <a:ext cx="6508148" cy="830997"/>
          </a:xfrm>
          <a:prstGeom prst="rect">
            <a:avLst/>
          </a:prstGeom>
          <a:noFill/>
        </p:spPr>
        <p:txBody>
          <a:bodyPr wrap="square" lIns="91440" tIns="45720" rIns="91440" bIns="45720">
            <a:spAutoFit/>
          </a:bodyPr>
          <a:lstStyle/>
          <a:p>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智能的安全防盗提醒</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7" name="图片 6"/>
          <p:cNvPicPr>
            <a:picLocks noChangeAspect="1"/>
          </p:cNvPicPr>
          <p:nvPr/>
        </p:nvPicPr>
        <p:blipFill>
          <a:blip r:embed="rId3"/>
          <a:stretch>
            <a:fillRect/>
          </a:stretch>
        </p:blipFill>
        <p:spPr>
          <a:xfrm>
            <a:off x="8584364" y="1685552"/>
            <a:ext cx="2647619" cy="4972203"/>
          </a:xfrm>
          <a:prstGeom prst="rect">
            <a:avLst/>
          </a:prstGeom>
        </p:spPr>
      </p:pic>
    </p:spTree>
    <p:extLst>
      <p:ext uri="{BB962C8B-B14F-4D97-AF65-F5344CB8AC3E}">
        <p14:creationId xmlns:p14="http://schemas.microsoft.com/office/powerpoint/2010/main" val="315371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21" presetClass="entr" presetSubtype="1"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7</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4" name="矩形 3"/>
          <p:cNvSpPr/>
          <p:nvPr/>
        </p:nvSpPr>
        <p:spPr>
          <a:xfrm>
            <a:off x="2156009" y="1027167"/>
            <a:ext cx="6508148" cy="830997"/>
          </a:xfrm>
          <a:prstGeom prst="rect">
            <a:avLst/>
          </a:prstGeom>
          <a:noFill/>
        </p:spPr>
        <p:txBody>
          <a:bodyPr wrap="square" lIns="91440" tIns="45720" rIns="91440" bIns="45720">
            <a:spAutoFit/>
          </a:bodyPr>
          <a:lstStyle/>
          <a:p>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安全的账户管理</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7" name="图片 6"/>
          <p:cNvPicPr>
            <a:picLocks noChangeAspect="1"/>
          </p:cNvPicPr>
          <p:nvPr/>
        </p:nvPicPr>
        <p:blipFill>
          <a:blip r:embed="rId3"/>
          <a:stretch>
            <a:fillRect/>
          </a:stretch>
        </p:blipFill>
        <p:spPr>
          <a:xfrm>
            <a:off x="685800" y="1904330"/>
            <a:ext cx="11301413" cy="4651215"/>
          </a:xfrm>
          <a:prstGeom prst="rect">
            <a:avLst/>
          </a:prstGeom>
        </p:spPr>
      </p:pic>
    </p:spTree>
    <p:extLst>
      <p:ext uri="{BB962C8B-B14F-4D97-AF65-F5344CB8AC3E}">
        <p14:creationId xmlns:p14="http://schemas.microsoft.com/office/powerpoint/2010/main" val="105584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矩形 7"/>
          <p:cNvSpPr/>
          <p:nvPr/>
        </p:nvSpPr>
        <p:spPr>
          <a:xfrm>
            <a:off x="1481858" y="1617701"/>
            <a:ext cx="9587437" cy="2308324"/>
          </a:xfrm>
          <a:prstGeom prst="rect">
            <a:avLst/>
          </a:prstGeom>
          <a:noFill/>
        </p:spPr>
        <p:txBody>
          <a:bodyPr wrap="square" lIns="91440" tIns="45720" rIns="91440" bIns="45720">
            <a:spAutoFit/>
          </a:bodyPr>
          <a:lstStyle/>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爱尚骑行</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愿陪您一同度过美丽的校园生活！</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谢谢大家！</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05578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矩形 3"/>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1</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5" name="文本框 4"/>
          <p:cNvSpPr txBox="1"/>
          <p:nvPr/>
        </p:nvSpPr>
        <p:spPr>
          <a:xfrm>
            <a:off x="1957249" y="914405"/>
            <a:ext cx="9720776" cy="4524315"/>
          </a:xfrm>
          <a:prstGeom prst="rect">
            <a:avLst/>
          </a:prstGeom>
          <a:noFill/>
        </p:spPr>
        <p:txBody>
          <a:bodyPr wrap="square" rtlCol="0">
            <a:spAutoFit/>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          苏州爱尚骑行信息科技有限公司（</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以下</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简称爱尚骑行）</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成立于</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2016</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年</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，旗下有</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7</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家控股子公司及分公司。绿畅公司是一家从事公共自行车交通系统的咨询、规划、自动化设备研发供应、运营管理以及其他相衍生业务的整体建设及运营服务提供商。</a:t>
            </a:r>
            <a:b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b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绿畅公司目前在职员工</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680</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人，下设行政管理部、信息中心、运营中心、推广销售中心、采购中心、技术研发基地、生产基地等。公司主要管理团队成员由从事公共自行车租赁系统研发和运营管理多年的资深人员组成，绿畅公司是国内唯一能提供公共自行车运行服务、自动化设备生产供应、媒体运营、其他相衍生业务的整体服务提供商；也是国内首家以“政府购买服务模式”向政府提供公共自行车项目服务的整体服务提供商。</a:t>
            </a:r>
            <a:b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b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目前公司已在北京、浙江、云南、湖北等地开展了公共自行车项目。</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2013</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年</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11</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月，“以政府购买服务的模式”在金华公共自行车项目试点中取得圆满成功，这次试点成功将为全国以政府购买服务模式的公共自行车项目推广的必要性、合理性提供依据和奠定基础。</a:t>
            </a:r>
            <a:b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b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公司以“低碳环保、健康时尚”为理念，以“出行顺畅，心情舒畅；绿色健康，低碳环保”为服务宗旨，积极引导交通参与者转变出行方式和消费观念，不断提高绿色出行比重，构筑“</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B+R”</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（公共自行车</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公共交通）系统、以解决公交出行“最后一公里”，缓解交通治堵为目标，实现健康、低碳、便捷的出行方式。</a:t>
            </a:r>
            <a:r>
              <a:rPr lang="zh-CN" altLang="en-US" dirty="0"/>
              <a:t/>
            </a:r>
            <a:br>
              <a:rPr lang="zh-CN" altLang="en-US" dirty="0"/>
            </a:br>
            <a:endParaRPr lang="zh-CN" altLang="en-US" dirty="0"/>
          </a:p>
        </p:txBody>
      </p:sp>
    </p:spTree>
    <p:extLst>
      <p:ext uri="{BB962C8B-B14F-4D97-AF65-F5344CB8AC3E}">
        <p14:creationId xmlns:p14="http://schemas.microsoft.com/office/powerpoint/2010/main" val="5494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2</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8" name="矩形 7"/>
          <p:cNvSpPr/>
          <p:nvPr/>
        </p:nvSpPr>
        <p:spPr>
          <a:xfrm>
            <a:off x="3114151" y="1904330"/>
            <a:ext cx="6508148" cy="1569660"/>
          </a:xfrm>
          <a:prstGeom prst="rect">
            <a:avLst/>
          </a:prstGeom>
          <a:noFill/>
        </p:spPr>
        <p:txBody>
          <a:bodyPr wrap="square" lIns="91440" tIns="45720" rIns="91440" bIns="45720">
            <a:spAutoFit/>
          </a:bodyPr>
          <a:lstStyle/>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校园自行车管理平台</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a:p>
            <a:pPr algn="ctr"/>
            <a:r>
              <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a:t>
            </a:r>
            <a:r>
              <a:rPr lang="zh-CN" altLang="en-US" sz="4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蓝图</a:t>
            </a:r>
            <a:endParaRPr lang="en-US" altLang="zh-CN" sz="4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40030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2</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53" y="818866"/>
            <a:ext cx="11382234" cy="5691116"/>
          </a:xfrm>
          <a:prstGeom prst="rect">
            <a:avLst/>
          </a:prstGeom>
        </p:spPr>
      </p:pic>
    </p:spTree>
    <p:extLst>
      <p:ext uri="{BB962C8B-B14F-4D97-AF65-F5344CB8AC3E}">
        <p14:creationId xmlns:p14="http://schemas.microsoft.com/office/powerpoint/2010/main" val="76201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3</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8" name="矩形 7"/>
          <p:cNvSpPr/>
          <p:nvPr/>
        </p:nvSpPr>
        <p:spPr>
          <a:xfrm>
            <a:off x="3114151" y="1904330"/>
            <a:ext cx="6508148" cy="1569660"/>
          </a:xfrm>
          <a:prstGeom prst="rect">
            <a:avLst/>
          </a:prstGeom>
          <a:noFill/>
        </p:spPr>
        <p:txBody>
          <a:bodyPr wrap="square" lIns="91440" tIns="45720" rIns="91440" bIns="45720">
            <a:spAutoFit/>
          </a:bodyPr>
          <a:lstStyle/>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校园自行车管理平台</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a:p>
            <a:pPr algn="ctr"/>
            <a:r>
              <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a:t>
            </a:r>
            <a:r>
              <a:rPr lang="zh-CN" altLang="en-US" sz="4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系统架构示意图</a:t>
            </a:r>
            <a:endParaRPr lang="en-US" altLang="zh-CN" sz="4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282570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3</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5" name="图片 4"/>
          <p:cNvPicPr>
            <a:picLocks noChangeAspect="1"/>
          </p:cNvPicPr>
          <p:nvPr/>
        </p:nvPicPr>
        <p:blipFill>
          <a:blip r:embed="rId2"/>
          <a:stretch>
            <a:fillRect/>
          </a:stretch>
        </p:blipFill>
        <p:spPr>
          <a:xfrm>
            <a:off x="2090463" y="532262"/>
            <a:ext cx="9769441" cy="5773003"/>
          </a:xfrm>
          <a:prstGeom prst="rect">
            <a:avLst/>
          </a:prstGeom>
        </p:spPr>
      </p:pic>
    </p:spTree>
    <p:extLst>
      <p:ext uri="{BB962C8B-B14F-4D97-AF65-F5344CB8AC3E}">
        <p14:creationId xmlns:p14="http://schemas.microsoft.com/office/powerpoint/2010/main" val="385237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4</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
        <p:nvSpPr>
          <p:cNvPr id="8" name="矩形 7"/>
          <p:cNvSpPr/>
          <p:nvPr/>
        </p:nvSpPr>
        <p:spPr>
          <a:xfrm>
            <a:off x="3114151" y="1904330"/>
            <a:ext cx="6508148" cy="1569660"/>
          </a:xfrm>
          <a:prstGeom prst="rect">
            <a:avLst/>
          </a:prstGeom>
          <a:noFill/>
        </p:spPr>
        <p:txBody>
          <a:bodyPr wrap="square" lIns="91440" tIns="45720" rIns="91440" bIns="45720">
            <a:spAutoFit/>
          </a:bodyPr>
          <a:lstStyle/>
          <a:p>
            <a:pPr algn="ctr"/>
            <a:r>
              <a:rPr lang="zh-CN" altLang="en-US"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校园自行车管理平台</a:t>
            </a:r>
            <a:endPar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a:p>
            <a:pPr algn="ctr"/>
            <a:r>
              <a:rPr lang="en-US" altLang="zh-CN" sz="48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a:t>
            </a:r>
            <a:r>
              <a:rPr lang="zh-CN" altLang="en-US" sz="4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系统功能架构图</a:t>
            </a:r>
            <a:endParaRPr lang="en-US" altLang="zh-CN" sz="4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55511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矩形 5"/>
          <p:cNvSpPr/>
          <p:nvPr/>
        </p:nvSpPr>
        <p:spPr>
          <a:xfrm>
            <a:off x="190419" y="150004"/>
            <a:ext cx="1766830" cy="1754326"/>
          </a:xfrm>
          <a:prstGeom prst="rect">
            <a:avLst/>
          </a:prstGeom>
          <a:noFill/>
        </p:spPr>
        <p:txBody>
          <a:bodyPr wrap="none" lIns="91440" tIns="45720" rIns="91440" bIns="45720">
            <a:spAutoFit/>
          </a:bodyPr>
          <a:lstStyle/>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PART</a:t>
            </a:r>
          </a:p>
          <a:p>
            <a:pPr algn="ctr"/>
            <a:r>
              <a:rPr lang="en-US" altLang="zh-CN" sz="5400" dirty="0" smtClean="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rPr>
              <a:t>4</a:t>
            </a:r>
            <a:endParaRPr lang="zh-CN" altLang="en-US" sz="5400" b="0" cap="none" spc="0" dirty="0">
              <a:ln w="0"/>
              <a:solidFill>
                <a:schemeClr val="accent6">
                  <a:lumMod val="75000"/>
                </a:schemeClr>
              </a:solidFill>
              <a:effectLst>
                <a:reflection blurRad="6350" stA="53000" endA="300" endPos="35500" dir="5400000" sy="-90000" algn="bl" rotWithShape="0"/>
              </a:effectLst>
              <a:latin typeface="华文琥珀" panose="02010800040101010101" pitchFamily="2" charset="-122"/>
              <a:ea typeface="华文琥珀" panose="02010800040101010101" pitchFamily="2" charset="-122"/>
            </a:endParaRPr>
          </a:p>
        </p:txBody>
      </p:sp>
      <p:pic>
        <p:nvPicPr>
          <p:cNvPr id="5" name="图片 4"/>
          <p:cNvPicPr>
            <a:picLocks noChangeAspect="1"/>
          </p:cNvPicPr>
          <p:nvPr/>
        </p:nvPicPr>
        <p:blipFill>
          <a:blip r:embed="rId3"/>
          <a:stretch>
            <a:fillRect/>
          </a:stretch>
        </p:blipFill>
        <p:spPr>
          <a:xfrm>
            <a:off x="1957249" y="620728"/>
            <a:ext cx="10234751" cy="4415295"/>
          </a:xfrm>
          <a:prstGeom prst="rect">
            <a:avLst/>
          </a:prstGeom>
        </p:spPr>
      </p:pic>
    </p:spTree>
    <p:extLst>
      <p:ext uri="{BB962C8B-B14F-4D97-AF65-F5344CB8AC3E}">
        <p14:creationId xmlns:p14="http://schemas.microsoft.com/office/powerpoint/2010/main" val="25746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462</Words>
  <Application>Microsoft Office PowerPoint</Application>
  <PresentationFormat>宽屏</PresentationFormat>
  <Paragraphs>98</Paragraphs>
  <Slides>25</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华文琥珀</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51</cp:revision>
  <dcterms:created xsi:type="dcterms:W3CDTF">2016-06-21T03:46:36Z</dcterms:created>
  <dcterms:modified xsi:type="dcterms:W3CDTF">2016-06-22T07:16:20Z</dcterms:modified>
</cp:coreProperties>
</file>