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17"/>
  </p:notesMasterIdLst>
  <p:handoutMasterIdLst>
    <p:handoutMasterId r:id="rId18"/>
  </p:handoutMasterIdLst>
  <p:sldIdLst>
    <p:sldId id="556" r:id="rId5"/>
    <p:sldId id="549" r:id="rId6"/>
    <p:sldId id="560" r:id="rId7"/>
    <p:sldId id="561" r:id="rId8"/>
    <p:sldId id="562" r:id="rId9"/>
    <p:sldId id="563" r:id="rId10"/>
    <p:sldId id="564" r:id="rId11"/>
    <p:sldId id="566" r:id="rId12"/>
    <p:sldId id="569" r:id="rId13"/>
    <p:sldId id="567" r:id="rId14"/>
    <p:sldId id="568" r:id="rId15"/>
    <p:sldId id="546" r:id="rId16"/>
  </p:sldIdLst>
  <p:sldSz cx="9144000" cy="6858000" type="screen4x3"/>
  <p:notesSz cx="6858000" cy="9926638"/>
  <p:defaultTextStyle>
    <a:defPPr>
      <a:defRPr lang="de-DE"/>
    </a:defPPr>
    <a:lvl1pPr algn="l" rtl="0" fontAlgn="base">
      <a:spcBef>
        <a:spcPct val="0"/>
      </a:spcBef>
      <a:spcAft>
        <a:spcPct val="0"/>
      </a:spcAft>
      <a:defRPr sz="1500"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sz="1500"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sz="1500"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sz="1500"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sz="1500" kern="1200">
        <a:solidFill>
          <a:schemeClr val="tx1"/>
        </a:solidFill>
        <a:latin typeface="Arial" pitchFamily="34" charset="0"/>
        <a:ea typeface="ＭＳ Ｐゴシック" charset="-128"/>
        <a:cs typeface="+mn-cs"/>
      </a:defRPr>
    </a:lvl5pPr>
    <a:lvl6pPr marL="2286000" algn="l" defTabSz="914400" rtl="0" eaLnBrk="1" latinLnBrk="0" hangingPunct="1">
      <a:defRPr sz="1500" kern="1200">
        <a:solidFill>
          <a:schemeClr val="tx1"/>
        </a:solidFill>
        <a:latin typeface="Arial" pitchFamily="34" charset="0"/>
        <a:ea typeface="ＭＳ Ｐゴシック" charset="-128"/>
        <a:cs typeface="+mn-cs"/>
      </a:defRPr>
    </a:lvl6pPr>
    <a:lvl7pPr marL="2743200" algn="l" defTabSz="914400" rtl="0" eaLnBrk="1" latinLnBrk="0" hangingPunct="1">
      <a:defRPr sz="1500" kern="1200">
        <a:solidFill>
          <a:schemeClr val="tx1"/>
        </a:solidFill>
        <a:latin typeface="Arial" pitchFamily="34" charset="0"/>
        <a:ea typeface="ＭＳ Ｐゴシック" charset="-128"/>
        <a:cs typeface="+mn-cs"/>
      </a:defRPr>
    </a:lvl7pPr>
    <a:lvl8pPr marL="3200400" algn="l" defTabSz="914400" rtl="0" eaLnBrk="1" latinLnBrk="0" hangingPunct="1">
      <a:defRPr sz="1500" kern="1200">
        <a:solidFill>
          <a:schemeClr val="tx1"/>
        </a:solidFill>
        <a:latin typeface="Arial" pitchFamily="34" charset="0"/>
        <a:ea typeface="ＭＳ Ｐゴシック" charset="-128"/>
        <a:cs typeface="+mn-cs"/>
      </a:defRPr>
    </a:lvl8pPr>
    <a:lvl9pPr marL="3657600" algn="l" defTabSz="914400" rtl="0" eaLnBrk="1" latinLnBrk="0" hangingPunct="1">
      <a:defRPr sz="15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B82"/>
    <a:srgbClr val="50AF30"/>
    <a:srgbClr val="00BBDA"/>
    <a:srgbClr val="C2D800"/>
    <a:srgbClr val="881A2D"/>
    <a:srgbClr val="C3D800"/>
    <a:srgbClr val="5F1726"/>
    <a:srgbClr val="5D1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644" y="-96"/>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Ekonomiczne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Współdzielenie zasobów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53EFCA86-4B4F-4BDE-9322-06215FFCFCBF}">
      <dgm:prSet phldrT="[Tekst]"/>
      <dgm:spPr/>
      <dgm:t>
        <a:bodyPr/>
        <a:lstStyle/>
        <a:p>
          <a:r>
            <a:rPr lang="pl-PL" dirty="0" smtClean="0"/>
            <a:t>Wydajność przetwarzania</a:t>
          </a:r>
          <a:endParaRPr lang="pl-PL" dirty="0"/>
        </a:p>
      </dgm:t>
    </dgm:pt>
    <dgm:pt modelId="{6F8E2E0C-0D28-4F6E-A0F7-62F820350508}" type="parTrans" cxnId="{2C2228F0-1DA1-4549-8ABC-794586086176}">
      <dgm:prSet/>
      <dgm:spPr/>
      <dgm:t>
        <a:bodyPr/>
        <a:lstStyle/>
        <a:p>
          <a:endParaRPr lang="pl-PL"/>
        </a:p>
      </dgm:t>
    </dgm:pt>
    <dgm:pt modelId="{06D6753B-B082-4C36-B61B-1650AF337FFC}" type="sibTrans" cxnId="{2C2228F0-1DA1-4549-8ABC-794586086176}">
      <dgm:prSet/>
      <dgm:spPr/>
      <dgm:t>
        <a:bodyPr/>
        <a:lstStyle/>
        <a:p>
          <a:endParaRPr lang="pl-PL"/>
        </a:p>
      </dgm:t>
    </dgm:pt>
    <dgm:pt modelId="{D941E3BF-98DE-4282-B4DB-54913C6EC119}">
      <dgm:prSet phldrT="[Tekst]"/>
      <dgm:spPr/>
      <dgm:t>
        <a:bodyPr/>
        <a:lstStyle/>
        <a:p>
          <a:r>
            <a:rPr lang="pl-PL" dirty="0" smtClean="0"/>
            <a:t>Pojemność systemu nie jest ograniczona przez pojedynczą instancję</a:t>
          </a:r>
          <a:endParaRPr lang="pl-PL" dirty="0"/>
        </a:p>
      </dgm:t>
    </dgm:pt>
    <dgm:pt modelId="{AA5B2974-F7E5-4CC9-83B2-B8740E8231AC}" type="parTrans" cxnId="{BD83DB13-AF8E-45F1-8C52-C6D500289627}">
      <dgm:prSet/>
      <dgm:spPr/>
      <dgm:t>
        <a:bodyPr/>
        <a:lstStyle/>
        <a:p>
          <a:endParaRPr lang="pl-PL"/>
        </a:p>
      </dgm:t>
    </dgm:pt>
    <dgm:pt modelId="{DDFB1F4D-E32E-4565-9580-62BBB3128E9E}" type="sibTrans" cxnId="{BD83DB13-AF8E-45F1-8C52-C6D500289627}">
      <dgm:prSet/>
      <dgm:spPr/>
      <dgm:t>
        <a:bodyPr/>
        <a:lstStyle/>
        <a:p>
          <a:endParaRPr lang="pl-PL"/>
        </a:p>
      </dgm:t>
    </dgm:pt>
    <dgm:pt modelId="{CB61399F-1A2D-42E5-8BED-9711DCC11731}">
      <dgm:prSet phldrT="[Tekst]"/>
      <dgm:spPr/>
      <dgm:t>
        <a:bodyPr/>
        <a:lstStyle/>
        <a:p>
          <a:r>
            <a:rPr lang="pl-PL" dirty="0" smtClean="0"/>
            <a:t>Odporność na awarie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CE68B19-4D7E-4DE2-8DC6-889BE6ABFD76}">
      <dgm:prSet phldrT="[Tekst]"/>
      <dgm:spPr/>
      <dgm:t>
        <a:bodyPr/>
        <a:lstStyle/>
        <a:p>
          <a:r>
            <a:rPr lang="pl-PL" dirty="0" smtClean="0"/>
            <a:t>Bardzo mocne maszyny są nieproporcjonalnie drogie – taniej jest je zastąpić większą liczbą popularnych urządzeń</a:t>
          </a:r>
          <a:endParaRPr lang="pl-PL" dirty="0"/>
        </a:p>
      </dgm:t>
    </dgm:pt>
    <dgm:pt modelId="{9F41A284-99E6-4545-BAF2-D2D9EA5E21B0}" type="parTrans" cxnId="{AE0D4A5E-017A-4636-8B86-9F08FCDA9C67}">
      <dgm:prSet/>
      <dgm:spPr/>
      <dgm:t>
        <a:bodyPr/>
        <a:lstStyle/>
        <a:p>
          <a:endParaRPr lang="pl-PL"/>
        </a:p>
      </dgm:t>
    </dgm:pt>
    <dgm:pt modelId="{11F39526-C1AA-446A-809B-D9D4132A4E51}" type="sibTrans" cxnId="{AE0D4A5E-017A-4636-8B86-9F08FCDA9C67}">
      <dgm:prSet/>
      <dgm:spPr/>
      <dgm:t>
        <a:bodyPr/>
        <a:lstStyle/>
        <a:p>
          <a:endParaRPr lang="pl-PL"/>
        </a:p>
      </dgm:t>
    </dgm:pt>
    <dgm:pt modelId="{21F8D68D-EA5A-4A42-BBF1-FE8E7480EBDF}">
      <dgm:prSet phldrT="[Tekst]"/>
      <dgm:spPr/>
      <dgm:t>
        <a:bodyPr/>
        <a:lstStyle/>
        <a:p>
          <a:r>
            <a:rPr lang="pl-PL" dirty="0" smtClean="0"/>
            <a:t>Możliwość stosowania redundancji</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Skalowalność</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Możliwość dostosowywania pojemności systemu do potrzeb</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D6EE5DE8-77E8-4922-A9C6-F365BBE83A79}">
      <dgm:prSet phldrT="[Tekst]"/>
      <dgm:spPr/>
      <dgm:t>
        <a:bodyPr/>
        <a:lstStyle/>
        <a:p>
          <a:r>
            <a:rPr lang="pl-PL" dirty="0" smtClean="0"/>
            <a:t>Dostosowanie do świata rzeczywistego</a:t>
          </a:r>
          <a:endParaRPr lang="pl-PL" dirty="0"/>
        </a:p>
      </dgm:t>
    </dgm:pt>
    <dgm:pt modelId="{8DA20819-D089-451F-B155-BEB2F31ACDE1}" type="parTrans" cxnId="{8D8C4E95-60C9-480E-9C5F-EE033220E80F}">
      <dgm:prSet/>
      <dgm:spPr/>
      <dgm:t>
        <a:bodyPr/>
        <a:lstStyle/>
        <a:p>
          <a:endParaRPr lang="pl-PL"/>
        </a:p>
      </dgm:t>
    </dgm:pt>
    <dgm:pt modelId="{B04399C4-AD34-48A2-83F1-5DE748533820}" type="sibTrans" cxnId="{8D8C4E95-60C9-480E-9C5F-EE033220E80F}">
      <dgm:prSet/>
      <dgm:spPr/>
      <dgm:t>
        <a:bodyPr/>
        <a:lstStyle/>
        <a:p>
          <a:endParaRPr lang="pl-PL"/>
        </a:p>
      </dgm:t>
    </dgm:pt>
    <dgm:pt modelId="{5A0F2CBC-D6CD-4367-8680-42DC6E42144E}">
      <dgm:prSet phldrT="[Tekst]"/>
      <dgm:spPr/>
      <dgm:t>
        <a:bodyPr/>
        <a:lstStyle/>
        <a:p>
          <a:r>
            <a:rPr lang="pl-PL" dirty="0" smtClean="0"/>
            <a:t>Model wielu dziedzin jest z natury rozproszony (na przykład system bankomatów)</a:t>
          </a:r>
          <a:endParaRPr lang="pl-PL" dirty="0"/>
        </a:p>
      </dgm:t>
    </dgm:pt>
    <dgm:pt modelId="{2DDB378C-5C3B-4863-911A-3B31766CAA26}" type="parTrans" cxnId="{C645250B-999A-4C4B-B0D9-55ADA0CE32A4}">
      <dgm:prSet/>
      <dgm:spPr/>
      <dgm:t>
        <a:bodyPr/>
        <a:lstStyle/>
        <a:p>
          <a:endParaRPr lang="pl-PL"/>
        </a:p>
      </dgm:t>
    </dgm:pt>
    <dgm:pt modelId="{DBC07F86-E648-42B6-92D9-074FCD1F5866}" type="sibTrans" cxnId="{C645250B-999A-4C4B-B0D9-55ADA0CE32A4}">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376597F5-777C-4886-9496-C2590412E54E}" type="pres">
      <dgm:prSet presAssocID="{D6EE5DE8-77E8-4922-A9C6-F365BBE83A79}" presName="parentText" presStyleLbl="node1" presStyleIdx="1" presStyleCnt="5">
        <dgm:presLayoutVars>
          <dgm:chMax val="0"/>
          <dgm:bulletEnabled val="1"/>
        </dgm:presLayoutVars>
      </dgm:prSet>
      <dgm:spPr/>
      <dgm:t>
        <a:bodyPr/>
        <a:lstStyle/>
        <a:p>
          <a:endParaRPr lang="pl-PL"/>
        </a:p>
      </dgm:t>
    </dgm:pt>
    <dgm:pt modelId="{0FB52419-7EF2-4113-8849-3B16BAEC9DD7}" type="pres">
      <dgm:prSet presAssocID="{D6EE5DE8-77E8-4922-A9C6-F365BBE83A79}" presName="childText" presStyleLbl="revTx" presStyleIdx="1" presStyleCnt="5">
        <dgm:presLayoutVars>
          <dgm:bulletEnabled val="1"/>
        </dgm:presLayoutVars>
      </dgm:prSet>
      <dgm:spPr/>
      <dgm:t>
        <a:bodyPr/>
        <a:lstStyle/>
        <a:p>
          <a:endParaRPr lang="pl-PL"/>
        </a:p>
      </dgm:t>
    </dgm:pt>
    <dgm:pt modelId="{AF79282F-4587-49CB-B714-735A3E3EDCB9}" type="pres">
      <dgm:prSet presAssocID="{53EFCA86-4B4F-4BDE-9322-06215FFCFCBF}" presName="parentText" presStyleLbl="node1" presStyleIdx="2" presStyleCnt="5">
        <dgm:presLayoutVars>
          <dgm:chMax val="0"/>
          <dgm:bulletEnabled val="1"/>
        </dgm:presLayoutVars>
      </dgm:prSet>
      <dgm:spPr/>
      <dgm:t>
        <a:bodyPr/>
        <a:lstStyle/>
        <a:p>
          <a:endParaRPr lang="pl-PL"/>
        </a:p>
      </dgm:t>
    </dgm:pt>
    <dgm:pt modelId="{3FFC3410-A2D0-4B28-A055-BFAC61BCB93F}" type="pres">
      <dgm:prSet presAssocID="{53EFCA86-4B4F-4BDE-9322-06215FFCFCBF}" presName="childText" presStyleLbl="revTx" presStyleIdx="2"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3"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3"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4"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4" destOrd="0" parTransId="{B4F2E15E-1C80-4166-8AB2-D3523720A631}" sibTransId="{1DEDE7B7-B08A-462B-8B72-29F3AA43F8B3}"/>
    <dgm:cxn modelId="{0CCCD3B3-D207-4257-AF84-B8775E8A0D94}" type="presOf" srcId="{1691F446-2C4D-4079-9D16-C341031FF10A}" destId="{5EE99CAA-C70B-49D9-9943-E42F93D8C815}" srcOrd="0" destOrd="0" presId="urn:microsoft.com/office/officeart/2005/8/layout/vList2"/>
    <dgm:cxn modelId="{C645250B-999A-4C4B-B0D9-55ADA0CE32A4}" srcId="{D6EE5DE8-77E8-4922-A9C6-F365BBE83A79}" destId="{5A0F2CBC-D6CD-4367-8680-42DC6E42144E}" srcOrd="0" destOrd="0" parTransId="{2DDB378C-5C3B-4863-911A-3B31766CAA26}" sibTransId="{DBC07F86-E648-42B6-92D9-074FCD1F5866}"/>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0AFFA354-5C02-4BC8-9F90-6CB7F9AFE621}" type="presOf" srcId="{2D36E825-4ACE-45FF-9A82-A07828909465}" destId="{401ECA87-A414-4C2E-815B-2E740FECD9DF}" srcOrd="0" destOrd="0" presId="urn:microsoft.com/office/officeart/2005/8/layout/vList2"/>
    <dgm:cxn modelId="{BD83DB13-AF8E-45F1-8C52-C6D500289627}" srcId="{53EFCA86-4B4F-4BDE-9322-06215FFCFCBF}" destId="{D941E3BF-98DE-4282-B4DB-54913C6EC119}" srcOrd="0" destOrd="0" parTransId="{AA5B2974-F7E5-4CC9-83B2-B8740E8231AC}" sibTransId="{DDFB1F4D-E32E-4565-9580-62BBB3128E9E}"/>
    <dgm:cxn modelId="{C7B1D9FF-5D60-42D7-959C-33E79E337AF9}" type="presOf" srcId="{21F8D68D-EA5A-4A42-BBF1-FE8E7480EBDF}" destId="{9C495DF5-169D-4A31-B3DB-88DFF8C7AB22}" srcOrd="0" destOrd="0" presId="urn:microsoft.com/office/officeart/2005/8/layout/vList2"/>
    <dgm:cxn modelId="{6C00EABA-6F4F-4A66-86A2-B21FF967D541}" srcId="{E07D3DF8-B531-453C-B599-898D9D03A724}" destId="{CB61399F-1A2D-42E5-8BED-9711DCC11731}" srcOrd="3"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A9BFA2C8-954A-4FE2-97AA-0009721AAFC5}" type="presOf" srcId="{5A0F2CBC-D6CD-4367-8680-42DC6E42144E}" destId="{0FB52419-7EF2-4113-8849-3B16BAEC9DD7}" srcOrd="0" destOrd="0" presId="urn:microsoft.com/office/officeart/2005/8/layout/vList2"/>
    <dgm:cxn modelId="{4FFEC5CB-4856-4516-B3A5-4EFCD07F5A88}" type="presOf" srcId="{CB61399F-1A2D-42E5-8BED-9711DCC11731}" destId="{78DA6840-523F-44DE-8870-8809A7BF9028}" srcOrd="0" destOrd="0" presId="urn:microsoft.com/office/officeart/2005/8/layout/vList2"/>
    <dgm:cxn modelId="{0BA1EE72-EF87-4D62-8BBC-9B12C0A66E28}" type="presOf" srcId="{D941E3BF-98DE-4282-B4DB-54913C6EC119}" destId="{3FFC3410-A2D0-4B28-A055-BFAC61BCB93F}" srcOrd="0" destOrd="0" presId="urn:microsoft.com/office/officeart/2005/8/layout/vList2"/>
    <dgm:cxn modelId="{5D734A43-4A03-4A3B-B7F1-B29B10CCBE03}" type="presOf" srcId="{E07D3DF8-B531-453C-B599-898D9D03A724}" destId="{AE563F13-1AA5-450D-9916-2F11638C1DA9}" srcOrd="0" destOrd="0" presId="urn:microsoft.com/office/officeart/2005/8/layout/vList2"/>
    <dgm:cxn modelId="{4992FD39-C66E-4832-A5F1-11781180184C}" type="presOf" srcId="{2CE68B19-4D7E-4DE2-8DC6-889BE6ABFD76}" destId="{C7130AF6-5BCF-4F29-BA34-95CB85B72764}" srcOrd="0" destOrd="1" presId="urn:microsoft.com/office/officeart/2005/8/layout/vList2"/>
    <dgm:cxn modelId="{AE0D4A5E-017A-4636-8B86-9F08FCDA9C67}" srcId="{2D36E825-4ACE-45FF-9A82-A07828909465}" destId="{2CE68B19-4D7E-4DE2-8DC6-889BE6ABFD76}" srcOrd="1" destOrd="0" parTransId="{9F41A284-99E6-4545-BAF2-D2D9EA5E21B0}" sibTransId="{11F39526-C1AA-446A-809B-D9D4132A4E51}"/>
    <dgm:cxn modelId="{16B41F11-0943-4602-ABD2-F3D16EECCA72}" type="presOf" srcId="{D6EE5DE8-77E8-4922-A9C6-F365BBE83A79}" destId="{376597F5-777C-4886-9496-C2590412E54E}" srcOrd="0" destOrd="0" presId="urn:microsoft.com/office/officeart/2005/8/layout/vList2"/>
    <dgm:cxn modelId="{8D8C4E95-60C9-480E-9C5F-EE033220E80F}" srcId="{E07D3DF8-B531-453C-B599-898D9D03A724}" destId="{D6EE5DE8-77E8-4922-A9C6-F365BBE83A79}" srcOrd="1" destOrd="0" parTransId="{8DA20819-D089-451F-B155-BEB2F31ACDE1}" sibTransId="{B04399C4-AD34-48A2-83F1-5DE748533820}"/>
    <dgm:cxn modelId="{F76D688E-0948-47EA-A549-7D65A1582F49}" type="presOf" srcId="{A6C8BD6C-B3B2-4605-8970-343DCDE52EF2}" destId="{5AF62516-935A-4716-BC3C-96D1A9708875}" srcOrd="0" destOrd="0" presId="urn:microsoft.com/office/officeart/2005/8/layout/vList2"/>
    <dgm:cxn modelId="{2C2228F0-1DA1-4549-8ABC-794586086176}" srcId="{E07D3DF8-B531-453C-B599-898D9D03A724}" destId="{53EFCA86-4B4F-4BDE-9322-06215FFCFCBF}" srcOrd="2" destOrd="0" parTransId="{6F8E2E0C-0D28-4F6E-A0F7-62F820350508}" sibTransId="{06D6753B-B082-4C36-B61B-1650AF337FFC}"/>
    <dgm:cxn modelId="{9D36F30C-4180-4DB2-BAE7-240B33A3EF2C}" type="presOf" srcId="{53EFCA86-4B4F-4BDE-9322-06215FFCFCBF}" destId="{AF79282F-4587-49CB-B714-735A3E3EDCB9}" srcOrd="0" destOrd="0" presId="urn:microsoft.com/office/officeart/2005/8/layout/vList2"/>
    <dgm:cxn modelId="{F66F8873-F080-4ED4-A831-58841009DADE}" type="presOf" srcId="{38F77422-9DC2-4461-90F4-808381EB6C65}" destId="{C7130AF6-5BCF-4F29-BA34-95CB85B72764}"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19C50BBE-C8CB-4767-9C04-53426BED15D7}" type="presParOf" srcId="{AE563F13-1AA5-450D-9916-2F11638C1DA9}" destId="{401ECA87-A414-4C2E-815B-2E740FECD9DF}" srcOrd="0" destOrd="0" presId="urn:microsoft.com/office/officeart/2005/8/layout/vList2"/>
    <dgm:cxn modelId="{3A705D86-27F1-4186-B5F0-4FBBE0EBF71C}" type="presParOf" srcId="{AE563F13-1AA5-450D-9916-2F11638C1DA9}" destId="{C7130AF6-5BCF-4F29-BA34-95CB85B72764}" srcOrd="1" destOrd="0" presId="urn:microsoft.com/office/officeart/2005/8/layout/vList2"/>
    <dgm:cxn modelId="{9F4BAB58-4BD1-416C-B496-780C6D23F298}" type="presParOf" srcId="{AE563F13-1AA5-450D-9916-2F11638C1DA9}" destId="{376597F5-777C-4886-9496-C2590412E54E}" srcOrd="2" destOrd="0" presId="urn:microsoft.com/office/officeart/2005/8/layout/vList2"/>
    <dgm:cxn modelId="{FBFB1A82-6CC2-4DE4-AD81-DF5793C17D94}" type="presParOf" srcId="{AE563F13-1AA5-450D-9916-2F11638C1DA9}" destId="{0FB52419-7EF2-4113-8849-3B16BAEC9DD7}" srcOrd="3" destOrd="0" presId="urn:microsoft.com/office/officeart/2005/8/layout/vList2"/>
    <dgm:cxn modelId="{CED7E08B-F47F-4725-A631-CD68765B1FEC}" type="presParOf" srcId="{AE563F13-1AA5-450D-9916-2F11638C1DA9}" destId="{AF79282F-4587-49CB-B714-735A3E3EDCB9}" srcOrd="4" destOrd="0" presId="urn:microsoft.com/office/officeart/2005/8/layout/vList2"/>
    <dgm:cxn modelId="{53E4D8B3-FEA4-47E6-8D84-E48C5E468964}" type="presParOf" srcId="{AE563F13-1AA5-450D-9916-2F11638C1DA9}" destId="{3FFC3410-A2D0-4B28-A055-BFAC61BCB93F}" srcOrd="5" destOrd="0" presId="urn:microsoft.com/office/officeart/2005/8/layout/vList2"/>
    <dgm:cxn modelId="{8120559E-2313-43C0-B481-2FE1D873435D}" type="presParOf" srcId="{AE563F13-1AA5-450D-9916-2F11638C1DA9}" destId="{78DA6840-523F-44DE-8870-8809A7BF9028}" srcOrd="6" destOrd="0" presId="urn:microsoft.com/office/officeart/2005/8/layout/vList2"/>
    <dgm:cxn modelId="{F932A414-F628-4312-8820-EF8C1E1945A5}" type="presParOf" srcId="{AE563F13-1AA5-450D-9916-2F11638C1DA9}" destId="{9C495DF5-169D-4A31-B3DB-88DFF8C7AB22}" srcOrd="7" destOrd="0" presId="urn:microsoft.com/office/officeart/2005/8/layout/vList2"/>
    <dgm:cxn modelId="{7B6E48D8-F441-49F9-9E85-1450DA51CEC4}" type="presParOf" srcId="{AE563F13-1AA5-450D-9916-2F11638C1DA9}" destId="{5AF62516-935A-4716-BC3C-96D1A9708875}" srcOrd="8" destOrd="0" presId="urn:microsoft.com/office/officeart/2005/8/layout/vList2"/>
    <dgm:cxn modelId="{75A345D4-5169-47E1-AEF5-AC1E44D2A2F8}" type="presParOf" srcId="{AE563F13-1AA5-450D-9916-2F11638C1DA9}" destId="{5EE99CAA-C70B-49D9-9943-E42F93D8C815}"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Złożoność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Konieczność obsługi większej liczby sytuacji (korzystnych i niekorzystnych) niż w systemach monolitycznych</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Wzrost liczby pojedynczych awarii</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Każdy pojedynczy komponent systemu może ulec awarii – wpływ tych awarii na działanie systemu jako całości wymaga świadomego zarządzania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Bezpieczeństwo</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Zwiększona powierzchnia ataku (większa liczba elementów do zabezpieczenia, konieczność zabezpieczenia informacji przesyłanych pomiędzy węzłami systemu)</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3">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3">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3">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3">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3">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3">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61DF26B5-61EC-4CC0-916D-36C222EC2E9A}"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45E20C9B-880D-4501-872F-9824EB3C2815}" type="presOf" srcId="{CB61399F-1A2D-42E5-8BED-9711DCC11731}" destId="{78DA6840-523F-44DE-8870-8809A7BF9028}" srcOrd="0" destOrd="0" presId="urn:microsoft.com/office/officeart/2005/8/layout/vList2"/>
    <dgm:cxn modelId="{D522EEA6-CED0-4726-8BDB-F1BEBE02DDCA}" type="presOf" srcId="{1691F446-2C4D-4079-9D16-C341031FF10A}" destId="{5EE99CAA-C70B-49D9-9943-E42F93D8C815}" srcOrd="0" destOrd="0" presId="urn:microsoft.com/office/officeart/2005/8/layout/vList2"/>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38242A67-662C-460B-BF65-C8E708CA8493}" type="presOf" srcId="{E07D3DF8-B531-453C-B599-898D9D03A724}" destId="{AE563F13-1AA5-450D-9916-2F11638C1DA9}" srcOrd="0" destOrd="0" presId="urn:microsoft.com/office/officeart/2005/8/layout/vList2"/>
    <dgm:cxn modelId="{332EF70E-5376-4614-A641-A415CA4B53BA}" type="presOf" srcId="{38F77422-9DC2-4461-90F4-808381EB6C65}" destId="{C7130AF6-5BCF-4F29-BA34-95CB85B72764}" srcOrd="0" destOrd="0" presId="urn:microsoft.com/office/officeart/2005/8/layout/vList2"/>
    <dgm:cxn modelId="{6CB5BE82-1794-466D-BCBE-E4216D2C3F5D}" type="presOf" srcId="{A6C8BD6C-B3B2-4605-8970-343DCDE52EF2}" destId="{5AF62516-935A-4716-BC3C-96D1A9708875}"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331FC39C-4E6F-4B27-B6DC-F377B797448E}" type="presOf" srcId="{2D36E825-4ACE-45FF-9A82-A07828909465}" destId="{401ECA87-A414-4C2E-815B-2E740FECD9DF}" srcOrd="0" destOrd="0" presId="urn:microsoft.com/office/officeart/2005/8/layout/vList2"/>
    <dgm:cxn modelId="{0A9504AD-702D-4B23-9D1A-A693DB10C4CA}" type="presParOf" srcId="{AE563F13-1AA5-450D-9916-2F11638C1DA9}" destId="{401ECA87-A414-4C2E-815B-2E740FECD9DF}" srcOrd="0" destOrd="0" presId="urn:microsoft.com/office/officeart/2005/8/layout/vList2"/>
    <dgm:cxn modelId="{CF144102-22ED-49B9-9D0D-410272622A8C}" type="presParOf" srcId="{AE563F13-1AA5-450D-9916-2F11638C1DA9}" destId="{C7130AF6-5BCF-4F29-BA34-95CB85B72764}" srcOrd="1" destOrd="0" presId="urn:microsoft.com/office/officeart/2005/8/layout/vList2"/>
    <dgm:cxn modelId="{140F9814-D7BE-46E8-9B08-4CB539BF985A}" type="presParOf" srcId="{AE563F13-1AA5-450D-9916-2F11638C1DA9}" destId="{78DA6840-523F-44DE-8870-8809A7BF9028}" srcOrd="2" destOrd="0" presId="urn:microsoft.com/office/officeart/2005/8/layout/vList2"/>
    <dgm:cxn modelId="{46FC110F-66A1-4A72-B37B-805DA154A111}" type="presParOf" srcId="{AE563F13-1AA5-450D-9916-2F11638C1DA9}" destId="{9C495DF5-169D-4A31-B3DB-88DFF8C7AB22}" srcOrd="3" destOrd="0" presId="urn:microsoft.com/office/officeart/2005/8/layout/vList2"/>
    <dgm:cxn modelId="{57B2A0CB-FD22-4744-B743-E00F49DBBD58}" type="presParOf" srcId="{AE563F13-1AA5-450D-9916-2F11638C1DA9}" destId="{5AF62516-935A-4716-BC3C-96D1A9708875}" srcOrd="4" destOrd="0" presId="urn:microsoft.com/office/officeart/2005/8/layout/vList2"/>
    <dgm:cxn modelId="{09ABE168-DA6D-4DEA-A60F-75059C4F9D4F}" type="presParOf" srcId="{AE563F13-1AA5-450D-9916-2F11638C1DA9}" destId="{5EE99CAA-C70B-49D9-9943-E42F93D8C81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Przezroczystość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Użytkownik nie musi być świadomy rozproszenia systemu, położenia zasobów, ich replikacji, awarii, wpływu innych użytkowników i innych czynników.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Otwartość</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Usługi poszczególnych elementów są zgodne ze standardowymi regułami definiującymi ich składnię i semantykę. Dzięki temu zmiana lub rozbudowa systemu jest ułatwiona.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Odporność na awarie</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System złożony z nadmiarowych elementów może być bardziej odporny niż system złożony z pojedynczych elementów.</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E9705339-6862-4592-949E-99BA249F19D1}">
      <dgm:prSet phldrT="[Tekst]"/>
      <dgm:spPr/>
      <dgm:t>
        <a:bodyPr/>
        <a:lstStyle/>
        <a:p>
          <a:r>
            <a:rPr lang="pl-PL" dirty="0" smtClean="0"/>
            <a:t>Wydajność</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83006853-3F34-4B56-B449-FA6A1E70C877}">
      <dgm:prSet phldrT="[Tekst]"/>
      <dgm:spPr/>
      <dgm:t>
        <a:bodyPr/>
        <a:lstStyle/>
        <a:p>
          <a:r>
            <a:rPr lang="pl-PL"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gm:t>
    </dgm:pt>
    <dgm:pt modelId="{B0ED33F8-6293-440A-AC5A-286812C9ED6B}" type="parTrans" cxnId="{D30D59F3-71D6-4920-B79A-985FF9D767CC}">
      <dgm:prSet/>
      <dgm:spPr/>
      <dgm:t>
        <a:bodyPr/>
        <a:lstStyle/>
        <a:p>
          <a:endParaRPr lang="pl-PL"/>
        </a:p>
      </dgm:t>
    </dgm:pt>
    <dgm:pt modelId="{FCC202FC-334D-4ED6-B57B-5C99CA915F34}" type="sibTrans" cxnId="{D30D59F3-71D6-4920-B79A-985FF9D767CC}">
      <dgm:prSet/>
      <dgm:spPr/>
      <dgm:t>
        <a:bodyPr/>
        <a:lstStyle/>
        <a:p>
          <a:endParaRPr lang="pl-PL"/>
        </a:p>
      </dgm:t>
    </dgm:pt>
    <dgm:pt modelId="{632313F7-92C6-4DF6-B3C3-79F0F93A02D6}">
      <dgm:prSet phldrT="[Tekst]"/>
      <dgm:spPr/>
      <dgm:t>
        <a:bodyPr/>
        <a:lstStyle/>
        <a:p>
          <a:r>
            <a:rPr lang="pl-PL" dirty="0" smtClean="0"/>
            <a:t>Skalowalność</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0D9C04A8-F6C4-4A94-AAC0-4CDF1E2E33FD}">
      <dgm:prSet phldrT="[Tekst]"/>
      <dgm:spPr/>
      <dgm:t>
        <a:bodyPr/>
        <a:lstStyle/>
        <a:p>
          <a:r>
            <a:rPr lang="pl-PL" dirty="0" smtClean="0"/>
            <a:t>Wydajność i pojemność dobrze zaprojektowanego systemu można modyfikować w miarę wzrostu potrzeb.</a:t>
          </a:r>
        </a:p>
      </dgm:t>
    </dgm:pt>
    <dgm:pt modelId="{F63F2778-E27B-4AE3-84B3-300A6BD57EE8}" type="parTrans" cxnId="{5274B04B-EBA3-4A06-A97D-DC94381F8CD3}">
      <dgm:prSet/>
      <dgm:spPr/>
      <dgm:t>
        <a:bodyPr/>
        <a:lstStyle/>
        <a:p>
          <a:endParaRPr lang="pl-PL"/>
        </a:p>
      </dgm:t>
    </dgm:pt>
    <dgm:pt modelId="{30B342D8-FC19-44EE-AC4E-C090EECA01D0}" type="sibTrans" cxnId="{5274B04B-EBA3-4A06-A97D-DC94381F8CD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5">
        <dgm:presLayoutVars>
          <dgm:bulletEnabled val="1"/>
        </dgm:presLayoutVars>
      </dgm:prSet>
      <dgm:spPr/>
      <dgm:t>
        <a:bodyPr/>
        <a:lstStyle/>
        <a:p>
          <a:endParaRPr lang="pl-PL"/>
        </a:p>
      </dgm:t>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7E58D7A6-E1A3-4F64-B2F9-76B3525CD76E}" type="pres">
      <dgm:prSet presAssocID="{E9705339-6862-4592-949E-99BA249F19D1}" presName="childText" presStyleLbl="revTx" presStyleIdx="3" presStyleCnt="5">
        <dgm:presLayoutVars>
          <dgm:bulletEnabled val="1"/>
        </dgm:presLayoutVars>
      </dgm:prSet>
      <dgm:spPr/>
      <dgm:t>
        <a:bodyPr/>
        <a:lstStyle/>
        <a:p>
          <a:endParaRPr lang="pl-PL"/>
        </a:p>
      </dgm:t>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 modelId="{C4D7444D-E9C0-4694-BF04-B566F459108B}" type="pres">
      <dgm:prSet presAssocID="{632313F7-92C6-4DF6-B3C3-79F0F93A02D6}"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06E85CA7-A81C-4492-8E42-89F587E35226}" type="presOf" srcId="{38F77422-9DC2-4461-90F4-808381EB6C65}" destId="{C7130AF6-5BCF-4F29-BA34-95CB85B72764}" srcOrd="0" destOrd="0" presId="urn:microsoft.com/office/officeart/2005/8/layout/vList2"/>
    <dgm:cxn modelId="{5907D802-1C99-48F0-B720-E1CAFE993656}" type="presOf" srcId="{632313F7-92C6-4DF6-B3C3-79F0F93A02D6}" destId="{1A51C3D3-58C0-4069-AB0A-A95B0B4B888D}" srcOrd="0" destOrd="0" presId="urn:microsoft.com/office/officeart/2005/8/layout/vList2"/>
    <dgm:cxn modelId="{5274B04B-EBA3-4A06-A97D-DC94381F8CD3}" srcId="{632313F7-92C6-4DF6-B3C3-79F0F93A02D6}" destId="{0D9C04A8-F6C4-4A94-AAC0-4CDF1E2E33FD}" srcOrd="0" destOrd="0" parTransId="{F63F2778-E27B-4AE3-84B3-300A6BD57EE8}" sibTransId="{30B342D8-FC19-44EE-AC4E-C090EECA01D0}"/>
    <dgm:cxn modelId="{700FBA62-08AC-4D50-A12E-F81588B592CD}"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3109AF4A-1468-4B5C-BE53-69CBA1E54CEA}" srcId="{E07D3DF8-B531-453C-B599-898D9D03A724}" destId="{E9705339-6862-4592-949E-99BA249F19D1}" srcOrd="3" destOrd="0" parTransId="{06AAE812-5F9C-4F28-A6DB-C0E5E9A112D8}" sibTransId="{E3E15143-41D2-41E3-8117-DAD4A96EA8BC}"/>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D30D59F3-71D6-4920-B79A-985FF9D767CC}" srcId="{E9705339-6862-4592-949E-99BA249F19D1}" destId="{83006853-3F34-4B56-B449-FA6A1E70C877}" srcOrd="0" destOrd="0" parTransId="{B0ED33F8-6293-440A-AC5A-286812C9ED6B}" sibTransId="{FCC202FC-334D-4ED6-B57B-5C99CA915F34}"/>
    <dgm:cxn modelId="{12B07D0C-D790-44F7-94D8-ED4470F1980B}" type="presOf" srcId="{E9705339-6862-4592-949E-99BA249F19D1}" destId="{8E384E35-9385-455F-B372-4AA6FE4C9346}" srcOrd="0" destOrd="0" presId="urn:microsoft.com/office/officeart/2005/8/layout/vList2"/>
    <dgm:cxn modelId="{8B9AD8B4-B349-4B8D-BAB4-409CEC2F9059}" type="presOf" srcId="{E07D3DF8-B531-453C-B599-898D9D03A724}" destId="{AE563F13-1AA5-450D-9916-2F11638C1DA9}" srcOrd="0" destOrd="0" presId="urn:microsoft.com/office/officeart/2005/8/layout/vList2"/>
    <dgm:cxn modelId="{66F172EE-A2E4-46F7-85EE-7178ED2C26A8}" type="presOf" srcId="{2D36E825-4ACE-45FF-9A82-A07828909465}" destId="{401ECA87-A414-4C2E-815B-2E740FECD9DF}" srcOrd="0" destOrd="0" presId="urn:microsoft.com/office/officeart/2005/8/layout/vList2"/>
    <dgm:cxn modelId="{80FC98DC-09F5-4861-9121-46E4D391D09F}" type="presOf" srcId="{A6C8BD6C-B3B2-4605-8970-343DCDE52EF2}" destId="{5AF62516-935A-4716-BC3C-96D1A9708875}" srcOrd="0" destOrd="0" presId="urn:microsoft.com/office/officeart/2005/8/layout/vList2"/>
    <dgm:cxn modelId="{EA3B3533-2C9C-48E2-9285-90EC72A69282}" type="presOf" srcId="{83006853-3F34-4B56-B449-FA6A1E70C877}" destId="{7E58D7A6-E1A3-4F64-B2F9-76B3525CD76E}" srcOrd="0" destOrd="0" presId="urn:microsoft.com/office/officeart/2005/8/layout/vList2"/>
    <dgm:cxn modelId="{957A5732-6643-4B4A-93D8-DB61D5FFC83E}" srcId="{E07D3DF8-B531-453C-B599-898D9D03A724}" destId="{632313F7-92C6-4DF6-B3C3-79F0F93A02D6}" srcOrd="4" destOrd="0" parTransId="{804005BE-B51D-4726-AC1E-68BB62682854}" sibTransId="{990CB716-E548-450E-9A90-4D8DB093C1ED}"/>
    <dgm:cxn modelId="{FC5954B9-4B52-4440-B922-05DA414BC514}" type="presOf" srcId="{1691F446-2C4D-4079-9D16-C341031FF10A}" destId="{5EE99CAA-C70B-49D9-9943-E42F93D8C815}" srcOrd="0" destOrd="0" presId="urn:microsoft.com/office/officeart/2005/8/layout/vList2"/>
    <dgm:cxn modelId="{4562EE19-D178-43C7-BCD7-5DEF9C1E6452}" type="presOf" srcId="{0D9C04A8-F6C4-4A94-AAC0-4CDF1E2E33FD}" destId="{C4D7444D-E9C0-4694-BF04-B566F459108B}" srcOrd="0" destOrd="0" presId="urn:microsoft.com/office/officeart/2005/8/layout/vList2"/>
    <dgm:cxn modelId="{5E0F4203-A41F-4185-972F-E7C47C185231}" type="presOf" srcId="{CB61399F-1A2D-42E5-8BED-9711DCC11731}" destId="{78DA6840-523F-44DE-8870-8809A7BF9028}"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9A7975D6-1D4E-4856-B3C4-932BFBD3CDDB}" type="presParOf" srcId="{AE563F13-1AA5-450D-9916-2F11638C1DA9}" destId="{401ECA87-A414-4C2E-815B-2E740FECD9DF}" srcOrd="0" destOrd="0" presId="urn:microsoft.com/office/officeart/2005/8/layout/vList2"/>
    <dgm:cxn modelId="{3AF63245-2634-4686-883D-40B5F87F6805}" type="presParOf" srcId="{AE563F13-1AA5-450D-9916-2F11638C1DA9}" destId="{C7130AF6-5BCF-4F29-BA34-95CB85B72764}" srcOrd="1" destOrd="0" presId="urn:microsoft.com/office/officeart/2005/8/layout/vList2"/>
    <dgm:cxn modelId="{8DA64A14-6FC0-478B-BD2D-7F1A95AA20EC}" type="presParOf" srcId="{AE563F13-1AA5-450D-9916-2F11638C1DA9}" destId="{78DA6840-523F-44DE-8870-8809A7BF9028}" srcOrd="2" destOrd="0" presId="urn:microsoft.com/office/officeart/2005/8/layout/vList2"/>
    <dgm:cxn modelId="{B622D61B-B57E-4195-B88E-667F33F755CD}" type="presParOf" srcId="{AE563F13-1AA5-450D-9916-2F11638C1DA9}" destId="{9C495DF5-169D-4A31-B3DB-88DFF8C7AB22}" srcOrd="3" destOrd="0" presId="urn:microsoft.com/office/officeart/2005/8/layout/vList2"/>
    <dgm:cxn modelId="{392EB325-4149-4639-8ECB-9E5FC7097F6B}" type="presParOf" srcId="{AE563F13-1AA5-450D-9916-2F11638C1DA9}" destId="{5AF62516-935A-4716-BC3C-96D1A9708875}" srcOrd="4" destOrd="0" presId="urn:microsoft.com/office/officeart/2005/8/layout/vList2"/>
    <dgm:cxn modelId="{DAE6FBB8-3E38-4459-BEE7-43FD68AB8C6F}" type="presParOf" srcId="{AE563F13-1AA5-450D-9916-2F11638C1DA9}" destId="{5EE99CAA-C70B-49D9-9943-E42F93D8C815}" srcOrd="5" destOrd="0" presId="urn:microsoft.com/office/officeart/2005/8/layout/vList2"/>
    <dgm:cxn modelId="{57CAE5D7-8A83-4DE9-8060-B711AE8B6693}" type="presParOf" srcId="{AE563F13-1AA5-450D-9916-2F11638C1DA9}" destId="{8E384E35-9385-455F-B372-4AA6FE4C9346}" srcOrd="6" destOrd="0" presId="urn:microsoft.com/office/officeart/2005/8/layout/vList2"/>
    <dgm:cxn modelId="{71383173-AD95-469D-86E4-D8DA029A1E35}" type="presParOf" srcId="{AE563F13-1AA5-450D-9916-2F11638C1DA9}" destId="{7E58D7A6-E1A3-4F64-B2F9-76B3525CD76E}" srcOrd="7" destOrd="0" presId="urn:microsoft.com/office/officeart/2005/8/layout/vList2"/>
    <dgm:cxn modelId="{8556DFBF-60E8-4749-8B43-13AB80B7C6EE}" type="presParOf" srcId="{AE563F13-1AA5-450D-9916-2F11638C1DA9}" destId="{1A51C3D3-58C0-4069-AB0A-A95B0B4B888D}" srcOrd="8" destOrd="0" presId="urn:microsoft.com/office/officeart/2005/8/layout/vList2"/>
    <dgm:cxn modelId="{BECB1400-DF2E-4D4E-9D82-EFCA99AE8180}" type="presParOf" srcId="{AE563F13-1AA5-450D-9916-2F11638C1DA9}" destId="{C4D7444D-E9C0-4694-BF04-B566F459108B}"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Narzędzia programistyczne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Kontrola wersji i praca zespołowa – Git</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Programowanie współbieżne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A6C8BD6C-B3B2-4605-8970-343DCDE52EF2}">
      <dgm:prSet phldrT="[Tekst]"/>
      <dgm:spPr/>
      <dgm:t>
        <a:bodyPr/>
        <a:lstStyle/>
        <a:p>
          <a:r>
            <a:rPr lang="pl-PL" dirty="0" smtClean="0"/>
            <a:t>Komunikacja synchroniczna z wykorzystaniem web services</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E9705339-6862-4592-949E-99BA249F19D1}">
      <dgm:prSet phldrT="[Tekst]"/>
      <dgm:spPr/>
      <dgm:t>
        <a:bodyPr/>
        <a:lstStyle/>
        <a:p>
          <a:r>
            <a:rPr lang="pl-PL" dirty="0" smtClean="0"/>
            <a:t>Komunikacja asynchroniczna z wykorzystaniem JMS</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632313F7-92C6-4DF6-B3C3-79F0F93A02D6}">
      <dgm:prSet phldrT="[Tekst]"/>
      <dgm:spPr/>
      <dgm:t>
        <a:bodyPr/>
        <a:lstStyle/>
        <a:p>
          <a:r>
            <a:rPr lang="pl-PL" dirty="0" smtClean="0"/>
            <a:t>Korzystanie z serwerów baz danych</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6E0EABB4-8FD4-4A31-BD32-71E547315439}">
      <dgm:prSet phldrT="[Tekst]"/>
      <dgm:spPr/>
      <dgm:t>
        <a:bodyPr/>
        <a:lstStyle/>
        <a:p>
          <a:r>
            <a:rPr lang="pl-PL" dirty="0" smtClean="0"/>
            <a:t>Budowanie aplikacji i zarządzanie zależnościami – </a:t>
          </a:r>
          <a:r>
            <a:rPr lang="pl-PL" dirty="0" err="1" smtClean="0"/>
            <a:t>Gradle</a:t>
          </a:r>
          <a:endParaRPr lang="pl-PL" dirty="0"/>
        </a:p>
      </dgm:t>
    </dgm:pt>
    <dgm:pt modelId="{95D09281-F1D7-4188-8EE7-854B701AF533}" type="parTrans" cxnId="{2F3EECC4-15B6-4560-A7D0-C01E1E99200E}">
      <dgm:prSet/>
      <dgm:spPr/>
      <dgm:t>
        <a:bodyPr/>
        <a:lstStyle/>
        <a:p>
          <a:endParaRPr lang="pl-PL"/>
        </a:p>
      </dgm:t>
    </dgm:pt>
    <dgm:pt modelId="{6209FA6D-8B4E-41AD-8D38-DBCFB2DFB1FB}" type="sibTrans" cxnId="{2F3EECC4-15B6-4560-A7D0-C01E1E99200E}">
      <dgm:prSet/>
      <dgm:spPr/>
      <dgm:t>
        <a:bodyPr/>
        <a:lstStyle/>
        <a:p>
          <a:endParaRPr lang="pl-PL"/>
        </a:p>
      </dgm:t>
    </dgm:pt>
    <dgm:pt modelId="{A5C752E3-5F20-413C-96F0-081937642392}">
      <dgm:prSet phldrT="[Tekst]"/>
      <dgm:spPr/>
      <dgm:t>
        <a:bodyPr/>
        <a:lstStyle/>
        <a:p>
          <a:r>
            <a:rPr lang="pl-PL" dirty="0" smtClean="0"/>
            <a:t>Logowanie – Log4J 2</a:t>
          </a:r>
          <a:endParaRPr lang="pl-PL" dirty="0"/>
        </a:p>
      </dgm:t>
    </dgm:pt>
    <dgm:pt modelId="{11EC339E-6CE9-4164-A730-957FA9F5DFA7}" type="parTrans" cxnId="{03E26BDF-5D4F-478D-B8F8-F2E5FCA7B9F8}">
      <dgm:prSet/>
      <dgm:spPr/>
      <dgm:t>
        <a:bodyPr/>
        <a:lstStyle/>
        <a:p>
          <a:endParaRPr lang="pl-PL"/>
        </a:p>
      </dgm:t>
    </dgm:pt>
    <dgm:pt modelId="{9382DBC6-5FC6-4FD1-8597-6E3833FBCCFD}" type="sibTrans" cxnId="{03E26BDF-5D4F-478D-B8F8-F2E5FCA7B9F8}">
      <dgm:prSet/>
      <dgm:spPr/>
      <dgm:t>
        <a:bodyPr/>
        <a:lstStyle/>
        <a:p>
          <a:endParaRPr lang="pl-PL"/>
        </a:p>
      </dgm:t>
    </dgm:pt>
    <dgm:pt modelId="{D07773C2-5821-447F-9880-D5FE54F059AC}">
      <dgm:prSet phldrT="[Tekst]"/>
      <dgm:spPr/>
      <dgm:t>
        <a:bodyPr/>
        <a:lstStyle/>
        <a:p>
          <a:r>
            <a:rPr lang="pl-PL" dirty="0" smtClean="0"/>
            <a:t>Testowanie jednostkowe - JUnit</a:t>
          </a:r>
          <a:endParaRPr lang="pl-PL" dirty="0"/>
        </a:p>
      </dgm:t>
    </dgm:pt>
    <dgm:pt modelId="{604414DF-3A89-4A5E-A279-588AFA58EAA7}" type="parTrans" cxnId="{C908B49B-DBCB-4C55-8D32-48E6281ECE53}">
      <dgm:prSet/>
      <dgm:spPr/>
      <dgm:t>
        <a:bodyPr/>
        <a:lstStyle/>
        <a:p>
          <a:endParaRPr lang="pl-PL"/>
        </a:p>
      </dgm:t>
    </dgm:pt>
    <dgm:pt modelId="{81AD834C-F68E-4FFE-9341-3944C4CC184F}" type="sibTrans" cxnId="{C908B49B-DBCB-4C55-8D32-48E6281ECE5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1">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B1356D89-0BF2-43B2-9FAF-3EB3C82B12C3}" type="pres">
      <dgm:prSet presAssocID="{2AF9AD82-5FDD-4C7C-B9BF-B03397D23B2C}" presName="spacer" presStyleCnt="0"/>
      <dgm:spPr/>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129984DB-FF6F-4B36-A3D1-83A8E674FAE0}" type="pres">
      <dgm:prSet presAssocID="{1DEDE7B7-B08A-462B-8B72-29F3AA43F8B3}" presName="spacer" presStyleCnt="0"/>
      <dgm:spPr/>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5B31AB65-25EE-4708-A86D-DFD97EB33738}" type="pres">
      <dgm:prSet presAssocID="{E3E15143-41D2-41E3-8117-DAD4A96EA8BC}" presName="spacer" presStyleCnt="0"/>
      <dgm:spPr/>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Lst>
  <dgm:cxnLst>
    <dgm:cxn modelId="{C0211991-8DA9-412A-8B5A-52F2BACA6083}" type="presOf" srcId="{CB61399F-1A2D-42E5-8BED-9711DCC11731}" destId="{78DA6840-523F-44DE-8870-8809A7BF9028}" srcOrd="0" destOrd="0" presId="urn:microsoft.com/office/officeart/2005/8/layout/vList2"/>
    <dgm:cxn modelId="{A643151B-3E22-4B18-8884-B35007EC6172}" srcId="{E07D3DF8-B531-453C-B599-898D9D03A724}" destId="{A6C8BD6C-B3B2-4605-8970-343DCDE52EF2}" srcOrd="2" destOrd="0" parTransId="{B4F2E15E-1C80-4166-8AB2-D3523720A631}" sibTransId="{1DEDE7B7-B08A-462B-8B72-29F3AA43F8B3}"/>
    <dgm:cxn modelId="{ECC6EC58-6EBD-4D0F-8DA9-8F738B9D639E}" type="presOf" srcId="{A5C752E3-5F20-413C-96F0-081937642392}" destId="{C7130AF6-5BCF-4F29-BA34-95CB85B72764}" srcOrd="0" destOrd="2" presId="urn:microsoft.com/office/officeart/2005/8/layout/vList2"/>
    <dgm:cxn modelId="{A68CBD88-771A-4A12-8B8B-9F0DC6B301A4}" type="presOf" srcId="{D07773C2-5821-447F-9880-D5FE54F059AC}" destId="{C7130AF6-5BCF-4F29-BA34-95CB85B72764}" srcOrd="0" destOrd="3" presId="urn:microsoft.com/office/officeart/2005/8/layout/vList2"/>
    <dgm:cxn modelId="{649E1C9A-C4FD-4E90-9094-E80372FE3B54}" srcId="{E07D3DF8-B531-453C-B599-898D9D03A724}" destId="{2D36E825-4ACE-45FF-9A82-A07828909465}" srcOrd="0" destOrd="0" parTransId="{B4AFEE9B-1623-480E-AD65-DE7486D44E39}" sibTransId="{3CA66D8E-C79A-4301-B374-30BE44E4CC8F}"/>
    <dgm:cxn modelId="{03E26BDF-5D4F-478D-B8F8-F2E5FCA7B9F8}" srcId="{2D36E825-4ACE-45FF-9A82-A07828909465}" destId="{A5C752E3-5F20-413C-96F0-081937642392}" srcOrd="2" destOrd="0" parTransId="{11EC339E-6CE9-4164-A730-957FA9F5DFA7}" sibTransId="{9382DBC6-5FC6-4FD1-8597-6E3833FBCCFD}"/>
    <dgm:cxn modelId="{957A5732-6643-4B4A-93D8-DB61D5FFC83E}" srcId="{E07D3DF8-B531-453C-B599-898D9D03A724}" destId="{632313F7-92C6-4DF6-B3C3-79F0F93A02D6}" srcOrd="4" destOrd="0" parTransId="{804005BE-B51D-4726-AC1E-68BB62682854}" sibTransId="{990CB716-E548-450E-9A90-4D8DB093C1ED}"/>
    <dgm:cxn modelId="{6C00EABA-6F4F-4A66-86A2-B21FF967D541}" srcId="{E07D3DF8-B531-453C-B599-898D9D03A724}" destId="{CB61399F-1A2D-42E5-8BED-9711DCC11731}" srcOrd="1" destOrd="0" parTransId="{7AE97EF6-8A82-49B0-B4CC-14B044F0451A}" sibTransId="{2AF9AD82-5FDD-4C7C-B9BF-B03397D23B2C}"/>
    <dgm:cxn modelId="{27AE2B06-EC92-4DA5-922B-9E530FB48021}" type="presOf" srcId="{E07D3DF8-B531-453C-B599-898D9D03A724}" destId="{AE563F13-1AA5-450D-9916-2F11638C1DA9}"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468E1276-49A4-427C-9635-5464C82F8338}" type="presOf" srcId="{E9705339-6862-4592-949E-99BA249F19D1}" destId="{8E384E35-9385-455F-B372-4AA6FE4C9346}" srcOrd="0" destOrd="0" presId="urn:microsoft.com/office/officeart/2005/8/layout/vList2"/>
    <dgm:cxn modelId="{FE6F531F-AB5B-44A3-A0BD-29F8A7F52D79}" type="presOf" srcId="{A6C8BD6C-B3B2-4605-8970-343DCDE52EF2}" destId="{5AF62516-935A-4716-BC3C-96D1A9708875}" srcOrd="0" destOrd="0" presId="urn:microsoft.com/office/officeart/2005/8/layout/vList2"/>
    <dgm:cxn modelId="{3109AF4A-1468-4B5C-BE53-69CBA1E54CEA}" srcId="{E07D3DF8-B531-453C-B599-898D9D03A724}" destId="{E9705339-6862-4592-949E-99BA249F19D1}" srcOrd="3" destOrd="0" parTransId="{06AAE812-5F9C-4F28-A6DB-C0E5E9A112D8}" sibTransId="{E3E15143-41D2-41E3-8117-DAD4A96EA8BC}"/>
    <dgm:cxn modelId="{DEAC3F62-24BD-4A1E-BB26-42028C0882A5}" type="presOf" srcId="{6E0EABB4-8FD4-4A31-BD32-71E547315439}" destId="{C7130AF6-5BCF-4F29-BA34-95CB85B72764}" srcOrd="0" destOrd="1" presId="urn:microsoft.com/office/officeart/2005/8/layout/vList2"/>
    <dgm:cxn modelId="{68C5A92B-71CF-4F6B-983F-ED9BDB130016}" type="presOf" srcId="{632313F7-92C6-4DF6-B3C3-79F0F93A02D6}" destId="{1A51C3D3-58C0-4069-AB0A-A95B0B4B888D}" srcOrd="0" destOrd="0" presId="urn:microsoft.com/office/officeart/2005/8/layout/vList2"/>
    <dgm:cxn modelId="{B1C8337E-EBFA-4ABD-9C53-BED174458251}" type="presOf" srcId="{2D36E825-4ACE-45FF-9A82-A07828909465}" destId="{401ECA87-A414-4C2E-815B-2E740FECD9DF}" srcOrd="0" destOrd="0" presId="urn:microsoft.com/office/officeart/2005/8/layout/vList2"/>
    <dgm:cxn modelId="{C908B49B-DBCB-4C55-8D32-48E6281ECE53}" srcId="{2D36E825-4ACE-45FF-9A82-A07828909465}" destId="{D07773C2-5821-447F-9880-D5FE54F059AC}" srcOrd="3" destOrd="0" parTransId="{604414DF-3A89-4A5E-A279-588AFA58EAA7}" sibTransId="{81AD834C-F68E-4FFE-9341-3944C4CC184F}"/>
    <dgm:cxn modelId="{2F3EECC4-15B6-4560-A7D0-C01E1E99200E}" srcId="{2D36E825-4ACE-45FF-9A82-A07828909465}" destId="{6E0EABB4-8FD4-4A31-BD32-71E547315439}" srcOrd="1" destOrd="0" parTransId="{95D09281-F1D7-4188-8EE7-854B701AF533}" sibTransId="{6209FA6D-8B4E-41AD-8D38-DBCFB2DFB1FB}"/>
    <dgm:cxn modelId="{CF1B1A12-0D10-4D25-9073-8F46478748FC}" type="presOf" srcId="{38F77422-9DC2-4461-90F4-808381EB6C65}" destId="{C7130AF6-5BCF-4F29-BA34-95CB85B72764}" srcOrd="0" destOrd="0" presId="urn:microsoft.com/office/officeart/2005/8/layout/vList2"/>
    <dgm:cxn modelId="{EDFC91EA-EE13-4EE1-91F8-56E13C73E6F0}" type="presParOf" srcId="{AE563F13-1AA5-450D-9916-2F11638C1DA9}" destId="{401ECA87-A414-4C2E-815B-2E740FECD9DF}" srcOrd="0" destOrd="0" presId="urn:microsoft.com/office/officeart/2005/8/layout/vList2"/>
    <dgm:cxn modelId="{CFFCD5FA-DD6D-4A45-8DD3-92B9AF0A6280}" type="presParOf" srcId="{AE563F13-1AA5-450D-9916-2F11638C1DA9}" destId="{C7130AF6-5BCF-4F29-BA34-95CB85B72764}" srcOrd="1" destOrd="0" presId="urn:microsoft.com/office/officeart/2005/8/layout/vList2"/>
    <dgm:cxn modelId="{3AF01595-9CA6-4EB1-9E62-04B0C173F5E6}" type="presParOf" srcId="{AE563F13-1AA5-450D-9916-2F11638C1DA9}" destId="{78DA6840-523F-44DE-8870-8809A7BF9028}" srcOrd="2" destOrd="0" presId="urn:microsoft.com/office/officeart/2005/8/layout/vList2"/>
    <dgm:cxn modelId="{E3837F8D-3218-4EFE-8E4B-492E77D83246}" type="presParOf" srcId="{AE563F13-1AA5-450D-9916-2F11638C1DA9}" destId="{B1356D89-0BF2-43B2-9FAF-3EB3C82B12C3}" srcOrd="3" destOrd="0" presId="urn:microsoft.com/office/officeart/2005/8/layout/vList2"/>
    <dgm:cxn modelId="{A4BA1923-5D52-4736-8CCD-D8C9209934F7}" type="presParOf" srcId="{AE563F13-1AA5-450D-9916-2F11638C1DA9}" destId="{5AF62516-935A-4716-BC3C-96D1A9708875}" srcOrd="4" destOrd="0" presId="urn:microsoft.com/office/officeart/2005/8/layout/vList2"/>
    <dgm:cxn modelId="{6987F54E-D0A4-4A80-978B-4E4DD51289E9}" type="presParOf" srcId="{AE563F13-1AA5-450D-9916-2F11638C1DA9}" destId="{129984DB-FF6F-4B36-A3D1-83A8E674FAE0}" srcOrd="5" destOrd="0" presId="urn:microsoft.com/office/officeart/2005/8/layout/vList2"/>
    <dgm:cxn modelId="{81CA69A3-CA84-443E-A23D-D0BA0A15F244}" type="presParOf" srcId="{AE563F13-1AA5-450D-9916-2F11638C1DA9}" destId="{8E384E35-9385-455F-B372-4AA6FE4C9346}" srcOrd="6" destOrd="0" presId="urn:microsoft.com/office/officeart/2005/8/layout/vList2"/>
    <dgm:cxn modelId="{510D6268-466B-45CF-9292-F2C9C7A2883F}" type="presParOf" srcId="{AE563F13-1AA5-450D-9916-2F11638C1DA9}" destId="{5B31AB65-25EE-4708-A86D-DFD97EB33738}" srcOrd="7" destOrd="0" presId="urn:microsoft.com/office/officeart/2005/8/layout/vList2"/>
    <dgm:cxn modelId="{D7F74DF8-5084-422F-809E-C69238AE1D50}" type="presParOf" srcId="{AE563F13-1AA5-450D-9916-2F11638C1DA9}" destId="{1A51C3D3-58C0-4069-AB0A-A95B0B4B88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684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Ekonomiczne</a:t>
          </a:r>
          <a:endParaRPr lang="pl-PL" sz="1900" kern="1200" dirty="0"/>
        </a:p>
      </dsp:txBody>
      <dsp:txXfrm>
        <a:off x="21704" y="78546"/>
        <a:ext cx="7198851" cy="401192"/>
      </dsp:txXfrm>
    </dsp:sp>
    <dsp:sp modelId="{C7130AF6-5BCF-4F29-BA34-95CB85B72764}">
      <dsp:nvSpPr>
        <dsp:cNvPr id="0" name=""/>
        <dsp:cNvSpPr/>
      </dsp:nvSpPr>
      <dsp:spPr>
        <a:xfrm>
          <a:off x="0" y="501442"/>
          <a:ext cx="7242259"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Współdzielenie zasobów</a:t>
          </a:r>
          <a:endParaRPr lang="pl-PL" sz="1500" kern="1200" dirty="0"/>
        </a:p>
        <a:p>
          <a:pPr marL="114300" lvl="1" indent="-114300" algn="l" defTabSz="666750">
            <a:lnSpc>
              <a:spcPct val="90000"/>
            </a:lnSpc>
            <a:spcBef>
              <a:spcPct val="0"/>
            </a:spcBef>
            <a:spcAft>
              <a:spcPct val="20000"/>
            </a:spcAft>
            <a:buChar char="••"/>
          </a:pPr>
          <a:r>
            <a:rPr lang="pl-PL" sz="1500" kern="1200" dirty="0" smtClean="0"/>
            <a:t>Bardzo mocne maszyny są nieproporcjonalnie drogie – taniej jest je zastąpić większą liczbą popularnych urządzeń</a:t>
          </a:r>
          <a:endParaRPr lang="pl-PL" sz="1500" kern="1200" dirty="0"/>
        </a:p>
      </dsp:txBody>
      <dsp:txXfrm>
        <a:off x="0" y="501442"/>
        <a:ext cx="7242259" cy="688274"/>
      </dsp:txXfrm>
    </dsp:sp>
    <dsp:sp modelId="{376597F5-777C-4886-9496-C2590412E54E}">
      <dsp:nvSpPr>
        <dsp:cNvPr id="0" name=""/>
        <dsp:cNvSpPr/>
      </dsp:nvSpPr>
      <dsp:spPr>
        <a:xfrm>
          <a:off x="0" y="1189717"/>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Dostosowanie do świata rzeczywistego</a:t>
          </a:r>
          <a:endParaRPr lang="pl-PL" sz="1900" kern="1200" dirty="0"/>
        </a:p>
      </dsp:txBody>
      <dsp:txXfrm>
        <a:off x="21704" y="1211421"/>
        <a:ext cx="7198851" cy="401192"/>
      </dsp:txXfrm>
    </dsp:sp>
    <dsp:sp modelId="{0FB52419-7EF2-4113-8849-3B16BAEC9DD7}">
      <dsp:nvSpPr>
        <dsp:cNvPr id="0" name=""/>
        <dsp:cNvSpPr/>
      </dsp:nvSpPr>
      <dsp:spPr>
        <a:xfrm>
          <a:off x="0" y="1634317"/>
          <a:ext cx="7242259"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Model wielu dziedzin jest z natury rozproszony (na przykład system bankomatów)</a:t>
          </a:r>
          <a:endParaRPr lang="pl-PL" sz="1500" kern="1200" dirty="0"/>
        </a:p>
      </dsp:txBody>
      <dsp:txXfrm>
        <a:off x="0" y="1634317"/>
        <a:ext cx="7242259" cy="452295"/>
      </dsp:txXfrm>
    </dsp:sp>
    <dsp:sp modelId="{AF79282F-4587-49CB-B714-735A3E3EDCB9}">
      <dsp:nvSpPr>
        <dsp:cNvPr id="0" name=""/>
        <dsp:cNvSpPr/>
      </dsp:nvSpPr>
      <dsp:spPr>
        <a:xfrm>
          <a:off x="0" y="208661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Wydajność przetwarzania</a:t>
          </a:r>
          <a:endParaRPr lang="pl-PL" sz="1900" kern="1200" dirty="0"/>
        </a:p>
      </dsp:txBody>
      <dsp:txXfrm>
        <a:off x="21704" y="2108316"/>
        <a:ext cx="7198851" cy="401192"/>
      </dsp:txXfrm>
    </dsp:sp>
    <dsp:sp modelId="{3FFC3410-A2D0-4B28-A055-BFAC61BCB93F}">
      <dsp:nvSpPr>
        <dsp:cNvPr id="0" name=""/>
        <dsp:cNvSpPr/>
      </dsp:nvSpPr>
      <dsp:spPr>
        <a:xfrm>
          <a:off x="0" y="253121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Pojemność systemu nie jest ograniczona przez pojedynczą instancję</a:t>
          </a:r>
          <a:endParaRPr lang="pl-PL" sz="1500" kern="1200" dirty="0"/>
        </a:p>
      </dsp:txBody>
      <dsp:txXfrm>
        <a:off x="0" y="2531212"/>
        <a:ext cx="7242259" cy="314640"/>
      </dsp:txXfrm>
    </dsp:sp>
    <dsp:sp modelId="{78DA6840-523F-44DE-8870-8809A7BF9028}">
      <dsp:nvSpPr>
        <dsp:cNvPr id="0" name=""/>
        <dsp:cNvSpPr/>
      </dsp:nvSpPr>
      <dsp:spPr>
        <a:xfrm>
          <a:off x="0" y="284585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Odporność na awarie</a:t>
          </a:r>
          <a:endParaRPr lang="pl-PL" sz="1900" kern="1200" dirty="0"/>
        </a:p>
      </dsp:txBody>
      <dsp:txXfrm>
        <a:off x="21704" y="2867556"/>
        <a:ext cx="7198851" cy="401192"/>
      </dsp:txXfrm>
    </dsp:sp>
    <dsp:sp modelId="{9C495DF5-169D-4A31-B3DB-88DFF8C7AB22}">
      <dsp:nvSpPr>
        <dsp:cNvPr id="0" name=""/>
        <dsp:cNvSpPr/>
      </dsp:nvSpPr>
      <dsp:spPr>
        <a:xfrm>
          <a:off x="0" y="329045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stosowania redundancji</a:t>
          </a:r>
          <a:endParaRPr lang="pl-PL" sz="1500" kern="1200" dirty="0"/>
        </a:p>
      </dsp:txBody>
      <dsp:txXfrm>
        <a:off x="0" y="3290452"/>
        <a:ext cx="7242259" cy="314640"/>
      </dsp:txXfrm>
    </dsp:sp>
    <dsp:sp modelId="{5AF62516-935A-4716-BC3C-96D1A9708875}">
      <dsp:nvSpPr>
        <dsp:cNvPr id="0" name=""/>
        <dsp:cNvSpPr/>
      </dsp:nvSpPr>
      <dsp:spPr>
        <a:xfrm>
          <a:off x="0" y="360509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Skalowalność</a:t>
          </a:r>
        </a:p>
      </dsp:txBody>
      <dsp:txXfrm>
        <a:off x="21704" y="3626796"/>
        <a:ext cx="7198851" cy="401192"/>
      </dsp:txXfrm>
    </dsp:sp>
    <dsp:sp modelId="{5EE99CAA-C70B-49D9-9943-E42F93D8C815}">
      <dsp:nvSpPr>
        <dsp:cNvPr id="0" name=""/>
        <dsp:cNvSpPr/>
      </dsp:nvSpPr>
      <dsp:spPr>
        <a:xfrm>
          <a:off x="0" y="404969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dostosowywania pojemności systemu do potrzeb</a:t>
          </a:r>
        </a:p>
      </dsp:txBody>
      <dsp:txXfrm>
        <a:off x="0" y="4049692"/>
        <a:ext cx="7242259"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7767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Złożoność</a:t>
          </a:r>
          <a:endParaRPr lang="pl-PL" sz="2600" kern="1200" dirty="0"/>
        </a:p>
      </dsp:txBody>
      <dsp:txXfrm>
        <a:off x="29700" y="107373"/>
        <a:ext cx="7110144" cy="549000"/>
      </dsp:txXfrm>
    </dsp:sp>
    <dsp:sp modelId="{C7130AF6-5BCF-4F29-BA34-95CB85B72764}">
      <dsp:nvSpPr>
        <dsp:cNvPr id="0" name=""/>
        <dsp:cNvSpPr/>
      </dsp:nvSpPr>
      <dsp:spPr>
        <a:xfrm>
          <a:off x="0" y="686073"/>
          <a:ext cx="7169544"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Konieczność obsługi większej liczby sytuacji (korzystnych i niekorzystnych) niż w systemach monolitycznych</a:t>
          </a:r>
          <a:endParaRPr lang="pl-PL" sz="2000" kern="1200" dirty="0"/>
        </a:p>
      </dsp:txBody>
      <dsp:txXfrm>
        <a:off x="0" y="686073"/>
        <a:ext cx="7169544" cy="592020"/>
      </dsp:txXfrm>
    </dsp:sp>
    <dsp:sp modelId="{78DA6840-523F-44DE-8870-8809A7BF9028}">
      <dsp:nvSpPr>
        <dsp:cNvPr id="0" name=""/>
        <dsp:cNvSpPr/>
      </dsp:nvSpPr>
      <dsp:spPr>
        <a:xfrm>
          <a:off x="0" y="127809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Wzrost liczby pojedynczych awarii</a:t>
          </a:r>
          <a:endParaRPr lang="pl-PL" sz="2600" kern="1200" dirty="0"/>
        </a:p>
      </dsp:txBody>
      <dsp:txXfrm>
        <a:off x="29700" y="1307793"/>
        <a:ext cx="7110144" cy="549000"/>
      </dsp:txXfrm>
    </dsp:sp>
    <dsp:sp modelId="{9C495DF5-169D-4A31-B3DB-88DFF8C7AB22}">
      <dsp:nvSpPr>
        <dsp:cNvPr id="0" name=""/>
        <dsp:cNvSpPr/>
      </dsp:nvSpPr>
      <dsp:spPr>
        <a:xfrm>
          <a:off x="0" y="1886493"/>
          <a:ext cx="7169544"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Każdy pojedynczy komponent systemu może ulec awarii – wpływ tych awarii na działanie systemu jako całości wymaga świadomego zarządzania</a:t>
          </a:r>
          <a:endParaRPr lang="pl-PL" sz="2000" kern="1200" dirty="0"/>
        </a:p>
      </dsp:txBody>
      <dsp:txXfrm>
        <a:off x="0" y="1886493"/>
        <a:ext cx="7169544" cy="861120"/>
      </dsp:txXfrm>
    </dsp:sp>
    <dsp:sp modelId="{5AF62516-935A-4716-BC3C-96D1A9708875}">
      <dsp:nvSpPr>
        <dsp:cNvPr id="0" name=""/>
        <dsp:cNvSpPr/>
      </dsp:nvSpPr>
      <dsp:spPr>
        <a:xfrm>
          <a:off x="0" y="274761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Bezpieczeństwo</a:t>
          </a:r>
        </a:p>
      </dsp:txBody>
      <dsp:txXfrm>
        <a:off x="29700" y="2777313"/>
        <a:ext cx="7110144" cy="549000"/>
      </dsp:txXfrm>
    </dsp:sp>
    <dsp:sp modelId="{5EE99CAA-C70B-49D9-9943-E42F93D8C815}">
      <dsp:nvSpPr>
        <dsp:cNvPr id="0" name=""/>
        <dsp:cNvSpPr/>
      </dsp:nvSpPr>
      <dsp:spPr>
        <a:xfrm>
          <a:off x="0" y="3356013"/>
          <a:ext cx="716954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Zwiększona powierzchnia ataku (większa liczba elementów do zabezpieczenia, konieczność zabezpieczenia informacji przesyłanych pomiędzy węzłami systemu)</a:t>
          </a:r>
        </a:p>
      </dsp:txBody>
      <dsp:txXfrm>
        <a:off x="0" y="3356013"/>
        <a:ext cx="7169544" cy="1130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6557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Przezroczystość</a:t>
          </a:r>
          <a:endParaRPr lang="pl-PL" sz="1800" kern="1200" dirty="0"/>
        </a:p>
      </dsp:txBody>
      <dsp:txXfrm>
        <a:off x="20561" y="86132"/>
        <a:ext cx="7322630" cy="380078"/>
      </dsp:txXfrm>
    </dsp:sp>
    <dsp:sp modelId="{C7130AF6-5BCF-4F29-BA34-95CB85B72764}">
      <dsp:nvSpPr>
        <dsp:cNvPr id="0" name=""/>
        <dsp:cNvSpPr/>
      </dsp:nvSpPr>
      <dsp:spPr>
        <a:xfrm>
          <a:off x="0" y="48677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Użytkownik nie musi być świadomy rozproszenia systemu, położenia zasobów, ich replikacji, awarii, wpływu innych użytkowników i innych czynników.</a:t>
          </a:r>
          <a:endParaRPr lang="pl-PL" sz="1400" kern="1200" dirty="0"/>
        </a:p>
      </dsp:txBody>
      <dsp:txXfrm>
        <a:off x="0" y="486771"/>
        <a:ext cx="7363752" cy="419175"/>
      </dsp:txXfrm>
    </dsp:sp>
    <dsp:sp modelId="{78DA6840-523F-44DE-8870-8809A7BF9028}">
      <dsp:nvSpPr>
        <dsp:cNvPr id="0" name=""/>
        <dsp:cNvSpPr/>
      </dsp:nvSpPr>
      <dsp:spPr>
        <a:xfrm>
          <a:off x="0" y="90594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Otwartość</a:t>
          </a:r>
          <a:endParaRPr lang="pl-PL" sz="1800" kern="1200" dirty="0"/>
        </a:p>
      </dsp:txBody>
      <dsp:txXfrm>
        <a:off x="20561" y="926507"/>
        <a:ext cx="7322630" cy="380078"/>
      </dsp:txXfrm>
    </dsp:sp>
    <dsp:sp modelId="{9C495DF5-169D-4A31-B3DB-88DFF8C7AB22}">
      <dsp:nvSpPr>
        <dsp:cNvPr id="0" name=""/>
        <dsp:cNvSpPr/>
      </dsp:nvSpPr>
      <dsp:spPr>
        <a:xfrm>
          <a:off x="0" y="132714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Usługi poszczególnych elementów są zgodne ze standardowymi regułami definiującymi ich składnię i semantykę. Dzięki temu zmiana lub rozbudowa systemu jest ułatwiona.</a:t>
          </a:r>
          <a:endParaRPr lang="pl-PL" sz="1400" kern="1200" dirty="0"/>
        </a:p>
      </dsp:txBody>
      <dsp:txXfrm>
        <a:off x="0" y="1327146"/>
        <a:ext cx="7363752" cy="419175"/>
      </dsp:txXfrm>
    </dsp:sp>
    <dsp:sp modelId="{5AF62516-935A-4716-BC3C-96D1A9708875}">
      <dsp:nvSpPr>
        <dsp:cNvPr id="0" name=""/>
        <dsp:cNvSpPr/>
      </dsp:nvSpPr>
      <dsp:spPr>
        <a:xfrm>
          <a:off x="0" y="174632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Odporność na awarie</a:t>
          </a:r>
        </a:p>
      </dsp:txBody>
      <dsp:txXfrm>
        <a:off x="20561" y="1766882"/>
        <a:ext cx="7322630" cy="380078"/>
      </dsp:txXfrm>
    </dsp:sp>
    <dsp:sp modelId="{5EE99CAA-C70B-49D9-9943-E42F93D8C815}">
      <dsp:nvSpPr>
        <dsp:cNvPr id="0" name=""/>
        <dsp:cNvSpPr/>
      </dsp:nvSpPr>
      <dsp:spPr>
        <a:xfrm>
          <a:off x="0" y="216752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System złożony z nadmiarowych elementów może być bardziej odporny niż system złożony z pojedynczych elementów.</a:t>
          </a:r>
        </a:p>
      </dsp:txBody>
      <dsp:txXfrm>
        <a:off x="0" y="2167521"/>
        <a:ext cx="7363752" cy="419175"/>
      </dsp:txXfrm>
    </dsp:sp>
    <dsp:sp modelId="{8E384E35-9385-455F-B372-4AA6FE4C9346}">
      <dsp:nvSpPr>
        <dsp:cNvPr id="0" name=""/>
        <dsp:cNvSpPr/>
      </dsp:nvSpPr>
      <dsp:spPr>
        <a:xfrm>
          <a:off x="0" y="2604074"/>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Wydajność</a:t>
          </a:r>
        </a:p>
      </dsp:txBody>
      <dsp:txXfrm>
        <a:off x="20561" y="2624635"/>
        <a:ext cx="7322630" cy="380078"/>
      </dsp:txXfrm>
    </dsp:sp>
    <dsp:sp modelId="{7E58D7A6-E1A3-4F64-B2F9-76B3525CD76E}">
      <dsp:nvSpPr>
        <dsp:cNvPr id="0" name=""/>
        <dsp:cNvSpPr/>
      </dsp:nvSpPr>
      <dsp:spPr>
        <a:xfrm>
          <a:off x="0" y="3007896"/>
          <a:ext cx="7363752"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sp:txBody>
      <dsp:txXfrm>
        <a:off x="0" y="3007896"/>
        <a:ext cx="7363752" cy="782460"/>
      </dsp:txXfrm>
    </dsp:sp>
    <dsp:sp modelId="{1A51C3D3-58C0-4069-AB0A-A95B0B4B888D}">
      <dsp:nvSpPr>
        <dsp:cNvPr id="0" name=""/>
        <dsp:cNvSpPr/>
      </dsp:nvSpPr>
      <dsp:spPr>
        <a:xfrm>
          <a:off x="0" y="379035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Skalowalność</a:t>
          </a:r>
        </a:p>
      </dsp:txBody>
      <dsp:txXfrm>
        <a:off x="20561" y="3810917"/>
        <a:ext cx="7322630" cy="380078"/>
      </dsp:txXfrm>
    </dsp:sp>
    <dsp:sp modelId="{C4D7444D-E9C0-4694-BF04-B566F459108B}">
      <dsp:nvSpPr>
        <dsp:cNvPr id="0" name=""/>
        <dsp:cNvSpPr/>
      </dsp:nvSpPr>
      <dsp:spPr>
        <a:xfrm>
          <a:off x="0" y="421155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Wydajność i pojemność dobrze zaprojektowanego systemu można modyfikować w miarę wzrostu potrzeb.</a:t>
          </a:r>
        </a:p>
      </dsp:txBody>
      <dsp:txXfrm>
        <a:off x="0" y="4211556"/>
        <a:ext cx="7363752" cy="419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0729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Narzędzia programistyczne</a:t>
          </a:r>
          <a:endParaRPr lang="pl-PL" sz="2100" kern="1200" dirty="0"/>
        </a:p>
      </dsp:txBody>
      <dsp:txXfrm>
        <a:off x="23988" y="531279"/>
        <a:ext cx="7315776" cy="443423"/>
      </dsp:txXfrm>
    </dsp:sp>
    <dsp:sp modelId="{C7130AF6-5BCF-4F29-BA34-95CB85B72764}">
      <dsp:nvSpPr>
        <dsp:cNvPr id="0" name=""/>
        <dsp:cNvSpPr/>
      </dsp:nvSpPr>
      <dsp:spPr>
        <a:xfrm>
          <a:off x="0" y="998691"/>
          <a:ext cx="736375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pl-PL" sz="1600" kern="1200" dirty="0" smtClean="0"/>
            <a:t>Kontrola wersji i praca zespołowa – Git</a:t>
          </a:r>
          <a:endParaRPr lang="pl-PL" sz="1600" kern="1200" dirty="0"/>
        </a:p>
        <a:p>
          <a:pPr marL="171450" lvl="1" indent="-171450" algn="l" defTabSz="711200">
            <a:lnSpc>
              <a:spcPct val="90000"/>
            </a:lnSpc>
            <a:spcBef>
              <a:spcPct val="0"/>
            </a:spcBef>
            <a:spcAft>
              <a:spcPct val="20000"/>
            </a:spcAft>
            <a:buChar char="••"/>
          </a:pPr>
          <a:r>
            <a:rPr lang="pl-PL" sz="1600" kern="1200" dirty="0" smtClean="0"/>
            <a:t>Budowanie aplikacji i zarządzanie zależnościami – </a:t>
          </a:r>
          <a:r>
            <a:rPr lang="pl-PL" sz="1600" kern="1200" dirty="0" err="1" smtClean="0"/>
            <a:t>Gradle</a:t>
          </a:r>
          <a:endParaRPr lang="pl-PL" sz="1600" kern="1200" dirty="0"/>
        </a:p>
        <a:p>
          <a:pPr marL="171450" lvl="1" indent="-171450" algn="l" defTabSz="711200">
            <a:lnSpc>
              <a:spcPct val="90000"/>
            </a:lnSpc>
            <a:spcBef>
              <a:spcPct val="0"/>
            </a:spcBef>
            <a:spcAft>
              <a:spcPct val="20000"/>
            </a:spcAft>
            <a:buChar char="••"/>
          </a:pPr>
          <a:r>
            <a:rPr lang="pl-PL" sz="1600" kern="1200" dirty="0" smtClean="0"/>
            <a:t>Logowanie – Log4J 2</a:t>
          </a:r>
          <a:endParaRPr lang="pl-PL" sz="1600" kern="1200" dirty="0"/>
        </a:p>
        <a:p>
          <a:pPr marL="171450" lvl="1" indent="-171450" algn="l" defTabSz="711200">
            <a:lnSpc>
              <a:spcPct val="90000"/>
            </a:lnSpc>
            <a:spcBef>
              <a:spcPct val="0"/>
            </a:spcBef>
            <a:spcAft>
              <a:spcPct val="20000"/>
            </a:spcAft>
            <a:buChar char="••"/>
          </a:pPr>
          <a:r>
            <a:rPr lang="pl-PL" sz="1600" kern="1200" dirty="0" smtClean="0"/>
            <a:t>Testowanie jednostkowe - JUnit</a:t>
          </a:r>
          <a:endParaRPr lang="pl-PL" sz="1600" kern="1200" dirty="0"/>
        </a:p>
      </dsp:txBody>
      <dsp:txXfrm>
        <a:off x="0" y="998691"/>
        <a:ext cx="7363752" cy="1043280"/>
      </dsp:txXfrm>
    </dsp:sp>
    <dsp:sp modelId="{78DA6840-523F-44DE-8870-8809A7BF9028}">
      <dsp:nvSpPr>
        <dsp:cNvPr id="0" name=""/>
        <dsp:cNvSpPr/>
      </dsp:nvSpPr>
      <dsp:spPr>
        <a:xfrm>
          <a:off x="0" y="204197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Programowanie współbieżne</a:t>
          </a:r>
          <a:endParaRPr lang="pl-PL" sz="2100" kern="1200" dirty="0"/>
        </a:p>
      </dsp:txBody>
      <dsp:txXfrm>
        <a:off x="23988" y="2065959"/>
        <a:ext cx="7315776" cy="443423"/>
      </dsp:txXfrm>
    </dsp:sp>
    <dsp:sp modelId="{5AF62516-935A-4716-BC3C-96D1A9708875}">
      <dsp:nvSpPr>
        <dsp:cNvPr id="0" name=""/>
        <dsp:cNvSpPr/>
      </dsp:nvSpPr>
      <dsp:spPr>
        <a:xfrm>
          <a:off x="0" y="259385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synchroniczna z wykorzystaniem web services</a:t>
          </a:r>
        </a:p>
      </dsp:txBody>
      <dsp:txXfrm>
        <a:off x="23988" y="2617839"/>
        <a:ext cx="7315776" cy="443423"/>
      </dsp:txXfrm>
    </dsp:sp>
    <dsp:sp modelId="{8E384E35-9385-455F-B372-4AA6FE4C9346}">
      <dsp:nvSpPr>
        <dsp:cNvPr id="0" name=""/>
        <dsp:cNvSpPr/>
      </dsp:nvSpPr>
      <dsp:spPr>
        <a:xfrm>
          <a:off x="0" y="3147074"/>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asynchroniczna z wykorzystaniem JMS</a:t>
          </a:r>
        </a:p>
      </dsp:txBody>
      <dsp:txXfrm>
        <a:off x="23988" y="3171062"/>
        <a:ext cx="7315776" cy="443423"/>
      </dsp:txXfrm>
    </dsp:sp>
    <dsp:sp modelId="{1A51C3D3-58C0-4069-AB0A-A95B0B4B888D}">
      <dsp:nvSpPr>
        <dsp:cNvPr id="0" name=""/>
        <dsp:cNvSpPr/>
      </dsp:nvSpPr>
      <dsp:spPr>
        <a:xfrm>
          <a:off x="0" y="369761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Korzystanie z serwerów baz danych</a:t>
          </a:r>
        </a:p>
      </dsp:txBody>
      <dsp:txXfrm>
        <a:off x="23988" y="3721599"/>
        <a:ext cx="7315776" cy="4434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charset="0"/>
              </a:defRPr>
            </a:lvl1pPr>
          </a:lstStyle>
          <a:p>
            <a:fld id="{EE624653-10BA-436A-BC2D-BC46C5878C18}" type="slidenum">
              <a:rPr lang="de-DE" altLang="pl-PL"/>
              <a:pPr/>
              <a:t>‹#›</a:t>
            </a:fld>
            <a:endParaRPr lang="de-DE" altLang="pl-PL"/>
          </a:p>
        </p:txBody>
      </p:sp>
    </p:spTree>
    <p:extLst>
      <p:ext uri="{BB962C8B-B14F-4D97-AF65-F5344CB8AC3E}">
        <p14:creationId xmlns:p14="http://schemas.microsoft.com/office/powerpoint/2010/main" val="250559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11268" name="Rectangle 4"/>
          <p:cNvSpPr>
            <a:spLocks noGrp="1" noRot="1" noChangeAspect="1" noChangeArrowheads="1" noTextEdit="1"/>
          </p:cNvSpPr>
          <p:nvPr>
            <p:ph type="sldImg" idx="2"/>
          </p:nvPr>
        </p:nvSpPr>
        <p:spPr bwMode="auto">
          <a:xfrm>
            <a:off x="947738" y="744538"/>
            <a:ext cx="49625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41413" y="4714875"/>
            <a:ext cx="4575175" cy="4467225"/>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3078" name="Rectangle 6"/>
          <p:cNvSpPr>
            <a:spLocks noGrp="1" noChangeArrowheads="1"/>
          </p:cNvSpPr>
          <p:nvPr>
            <p:ph type="ftr" sz="quarter" idx="4"/>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21611C0-7CE0-40D0-9AA4-852AC266EFC1}" type="slidenum">
              <a:rPr lang="de-DE" altLang="pl-PL"/>
              <a:pPr/>
              <a:t>‹#›</a:t>
            </a:fld>
            <a:endParaRPr lang="de-DE" altLang="pl-PL"/>
          </a:p>
        </p:txBody>
      </p:sp>
    </p:spTree>
    <p:extLst>
      <p:ext uri="{BB962C8B-B14F-4D97-AF65-F5344CB8AC3E}">
        <p14:creationId xmlns:p14="http://schemas.microsoft.com/office/powerpoint/2010/main" val="2057188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a:ln/>
        </p:spPr>
      </p:sp>
      <p:sp>
        <p:nvSpPr>
          <p:cNvPr id="19458"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ltLang="pl-PL" smtClean="0">
              <a:cs typeface="ＭＳ Ｐゴシック" charset="-128"/>
            </a:endParaRPr>
          </a:p>
        </p:txBody>
      </p:sp>
      <p:sp>
        <p:nvSpPr>
          <p:cNvPr id="19459"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500">
                <a:solidFill>
                  <a:schemeClr val="tx1"/>
                </a:solidFill>
                <a:latin typeface="Arial" pitchFamily="34" charset="0"/>
                <a:ea typeface="ＭＳ Ｐゴシック" charset="-128"/>
              </a:defRPr>
            </a:lvl1pPr>
            <a:lvl2pPr marL="742950" indent="-285750" defTabSz="954088" eaLnBrk="0" hangingPunct="0">
              <a:defRPr sz="1500">
                <a:solidFill>
                  <a:schemeClr val="tx1"/>
                </a:solidFill>
                <a:latin typeface="Arial" pitchFamily="34" charset="0"/>
                <a:ea typeface="ＭＳ Ｐゴシック" charset="-128"/>
              </a:defRPr>
            </a:lvl2pPr>
            <a:lvl3pPr marL="1143000" indent="-228600" defTabSz="954088" eaLnBrk="0" hangingPunct="0">
              <a:defRPr sz="1500">
                <a:solidFill>
                  <a:schemeClr val="tx1"/>
                </a:solidFill>
                <a:latin typeface="Arial" pitchFamily="34" charset="0"/>
                <a:ea typeface="ＭＳ Ｐゴシック" charset="-128"/>
              </a:defRPr>
            </a:lvl3pPr>
            <a:lvl4pPr marL="1600200" indent="-228600" defTabSz="954088" eaLnBrk="0" hangingPunct="0">
              <a:defRPr sz="1500">
                <a:solidFill>
                  <a:schemeClr val="tx1"/>
                </a:solidFill>
                <a:latin typeface="Arial" pitchFamily="34" charset="0"/>
                <a:ea typeface="ＭＳ Ｐゴシック" charset="-128"/>
              </a:defRPr>
            </a:lvl4pPr>
            <a:lvl5pPr marL="2057400" indent="-228600" defTabSz="954088" eaLnBrk="0" hangingPunct="0">
              <a:defRPr sz="1500">
                <a:solidFill>
                  <a:schemeClr val="tx1"/>
                </a:solidFill>
                <a:latin typeface="Arial" pitchFamily="34" charset="0"/>
                <a:ea typeface="ＭＳ Ｐゴシック" charset="-128"/>
              </a:defRPr>
            </a:lvl5pPr>
            <a:lvl6pPr marL="25146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9pPr>
          </a:lstStyle>
          <a:p>
            <a:fld id="{E9ED4B55-51F0-4636-8388-59997869CC7A}" type="slidenum">
              <a:rPr lang="de-DE" altLang="pl-PL" sz="1300"/>
              <a:pPr/>
              <a:t>12</a:t>
            </a:fld>
            <a:endParaRPr lang="de-DE" altLang="pl-PL" sz="1300"/>
          </a:p>
        </p:txBody>
      </p:sp>
    </p:spTree>
    <p:extLst>
      <p:ext uri="{BB962C8B-B14F-4D97-AF65-F5344CB8AC3E}">
        <p14:creationId xmlns:p14="http://schemas.microsoft.com/office/powerpoint/2010/main" val="3818956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sp>
        <p:nvSpPr>
          <p:cNvPr id="6" name="Rechteck 15"/>
          <p:cNvSpPr>
            <a:spLocks noChangeArrowheads="1"/>
          </p:cNvSpPr>
          <p:nvPr/>
        </p:nvSpPr>
        <p:spPr bwMode="auto">
          <a:xfrm>
            <a:off x="0" y="0"/>
            <a:ext cx="9144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en-US" altLang="pl-PL"/>
          </a:p>
        </p:txBody>
      </p:sp>
      <p:pic>
        <p:nvPicPr>
          <p:cNvPr id="7" name="Grafik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92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1" name="Textfeld 16"/>
          <p:cNvSpPr txBox="1"/>
          <p:nvPr/>
        </p:nvSpPr>
        <p:spPr bwMode="auto">
          <a:xfrm>
            <a:off x="5921375" y="-885825"/>
            <a:ext cx="0" cy="146050"/>
          </a:xfrm>
          <a:prstGeom prst="rect">
            <a:avLst/>
          </a:prstGeom>
          <a:noFill/>
          <a:ln w="9525">
            <a:noFill/>
            <a:miter lim="800000"/>
            <a:headEnd/>
            <a:tailEnd/>
          </a:ln>
        </p:spPr>
        <p:txBody>
          <a:bodyPr wrap="none" lIns="0" tIns="0" rIns="0" bIns="0">
            <a:spAutoFit/>
          </a:bodyPr>
          <a:lstStyle/>
          <a:p>
            <a:pPr>
              <a:spcBef>
                <a:spcPts val="100"/>
              </a:spcBef>
              <a:spcAft>
                <a:spcPts val="100"/>
              </a:spcAft>
              <a:defRPr/>
            </a:pPr>
            <a:endParaRPr lang="de-DE" sz="950" dirty="0">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288107" y="3764090"/>
            <a:ext cx="2808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smtClean="0"/>
              <a:t>Kliknij, aby edytować style wzorca tekstu</a:t>
            </a:r>
          </a:p>
        </p:txBody>
      </p:sp>
      <p:sp>
        <p:nvSpPr>
          <p:cNvPr id="10" name="Titel 11"/>
          <p:cNvSpPr>
            <a:spLocks noGrp="1"/>
          </p:cNvSpPr>
          <p:nvPr>
            <p:ph type="title"/>
          </p:nvPr>
        </p:nvSpPr>
        <p:spPr>
          <a:xfrm>
            <a:off x="740780" y="2888898"/>
            <a:ext cx="4972036" cy="2520000"/>
          </a:xfrm>
        </p:spPr>
        <p:txBody>
          <a:bodyPr/>
          <a:lstStyle>
            <a:lvl1pPr>
              <a:lnSpc>
                <a:spcPct val="90000"/>
              </a:lnSpc>
              <a:defRPr sz="4000">
                <a:solidFill>
                  <a:srgbClr val="213E7F"/>
                </a:solidFill>
              </a:defRPr>
            </a:lvl1pPr>
          </a:lstStyle>
          <a:p>
            <a:r>
              <a:rPr lang="pl-PL" smtClean="0"/>
              <a:t>Kliknij, aby edytować styl</a:t>
            </a:r>
            <a:endParaRPr lang="en-US" dirty="0"/>
          </a:p>
        </p:txBody>
      </p:sp>
    </p:spTree>
    <p:extLst>
      <p:ext uri="{BB962C8B-B14F-4D97-AF65-F5344CB8AC3E}">
        <p14:creationId xmlns:p14="http://schemas.microsoft.com/office/powerpoint/2010/main" val="41933691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6"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Tree>
    <p:extLst>
      <p:ext uri="{BB962C8B-B14F-4D97-AF65-F5344CB8AC3E}">
        <p14:creationId xmlns:p14="http://schemas.microsoft.com/office/powerpoint/2010/main" val="39804368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7"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
        <p:nvSpPr>
          <p:cNvPr id="9" name="Titel 12"/>
          <p:cNvSpPr>
            <a:spLocks noGrp="1"/>
          </p:cNvSpPr>
          <p:nvPr>
            <p:ph type="title"/>
          </p:nvPr>
        </p:nvSpPr>
        <p:spPr bwMode="auto">
          <a:xfrm>
            <a:off x="431801" y="3149500"/>
            <a:ext cx="3606800"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200"/>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pl-PL" smtClean="0"/>
              <a:t>Kliknij, aby edytować styl</a:t>
            </a:r>
            <a:endParaRPr lang="de-DE" dirty="0"/>
          </a:p>
        </p:txBody>
      </p:sp>
    </p:spTree>
    <p:extLst>
      <p:ext uri="{BB962C8B-B14F-4D97-AF65-F5344CB8AC3E}">
        <p14:creationId xmlns:p14="http://schemas.microsoft.com/office/powerpoint/2010/main" val="3550375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801" y="1052514"/>
            <a:ext cx="8296274"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800"/>
            </a:lvl6pPr>
            <a:lvl7pPr>
              <a:defRPr sz="1800"/>
            </a:lvl7pPr>
            <a:lvl8pPr>
              <a:defRPr sz="1800"/>
            </a:lvl8pPr>
            <a:lvl9pPr>
              <a:defRPr sz="18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en-GB" noProof="0" dirty="0"/>
          </a:p>
        </p:txBody>
      </p:sp>
      <p:sp>
        <p:nvSpPr>
          <p:cNvPr id="6" name="Titel 5"/>
          <p:cNvSpPr>
            <a:spLocks noGrp="1"/>
          </p:cNvSpPr>
          <p:nvPr>
            <p:ph type="title"/>
          </p:nvPr>
        </p:nvSpPr>
        <p:spPr/>
        <p:txBody>
          <a:bodyPr/>
          <a:lstStyle>
            <a:lvl1pPr>
              <a:defRPr/>
            </a:lvl1pPr>
          </a:lstStyle>
          <a:p>
            <a:r>
              <a:rPr lang="pl-PL" smtClean="0"/>
              <a:t>Kliknij, aby edytować styl</a:t>
            </a:r>
            <a:endParaRPr lang="de-DE" dirty="0"/>
          </a:p>
        </p:txBody>
      </p:sp>
      <p:sp>
        <p:nvSpPr>
          <p:cNvPr id="4" name="Datumsplatzhalter 2"/>
          <p:cNvSpPr>
            <a:spLocks noGrp="1"/>
          </p:cNvSpPr>
          <p:nvPr>
            <p:ph type="dt" sz="half" idx="10"/>
            <p:custDataLst>
              <p:tags r:id="rId1"/>
            </p:custDataLst>
          </p:nvPr>
        </p:nvSpPr>
        <p:spPr/>
        <p:txBody>
          <a:bodyPr/>
          <a:lstStyle>
            <a:lvl1pPr>
              <a:defRPr/>
            </a:lvl1pPr>
          </a:lstStyle>
          <a:p>
            <a:fld id="{E906F336-2E39-43F8-9DF9-B9244679DDFB}" type="datetime5">
              <a:rPr lang="en-US" altLang="pl-PL"/>
              <a:pPr/>
              <a:t>23-Feb-16</a:t>
            </a:fld>
            <a:endParaRPr lang="en-US" altLang="pl-PL"/>
          </a:p>
        </p:txBody>
      </p:sp>
      <p:sp>
        <p:nvSpPr>
          <p:cNvPr id="5"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62008791-523A-4B28-9563-D3C392EF9C46}" type="slidenum">
              <a:rPr lang="en-US" altLang="pl-PL"/>
              <a:pPr/>
              <a:t>‹#›</a:t>
            </a:fld>
            <a:endParaRPr lang="en-US" altLang="pl-PL"/>
          </a:p>
        </p:txBody>
      </p:sp>
    </p:spTree>
    <p:extLst>
      <p:ext uri="{BB962C8B-B14F-4D97-AF65-F5344CB8AC3E}">
        <p14:creationId xmlns:p14="http://schemas.microsoft.com/office/powerpoint/2010/main" val="6143919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400" kern="1200" dirty="0" smtClean="0">
                <a:solidFill>
                  <a:schemeClr val="tx1"/>
                </a:solidFill>
                <a:latin typeface="Arial" pitchFamily="34" charset="0"/>
                <a:ea typeface="+mn-ea"/>
                <a:cs typeface="+mn-cs"/>
              </a:defRPr>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Datumsplatzhalter 2"/>
          <p:cNvSpPr>
            <a:spLocks noGrp="1"/>
          </p:cNvSpPr>
          <p:nvPr>
            <p:ph type="dt" sz="half" idx="10"/>
            <p:custDataLst>
              <p:tags r:id="rId1"/>
            </p:custDataLst>
          </p:nvPr>
        </p:nvSpPr>
        <p:spPr/>
        <p:txBody>
          <a:bodyPr/>
          <a:lstStyle>
            <a:lvl1pPr>
              <a:defRPr/>
            </a:lvl1pPr>
          </a:lstStyle>
          <a:p>
            <a:fld id="{7B2EBB8C-B024-47EA-BB67-9AC43555CB71}" type="datetime5">
              <a:rPr lang="en-US" altLang="pl-PL"/>
              <a:pPr/>
              <a:t>23-Feb-16</a:t>
            </a:fld>
            <a:endParaRPr lang="en-US" altLang="pl-PL"/>
          </a:p>
        </p:txBody>
      </p:sp>
      <p:sp>
        <p:nvSpPr>
          <p:cNvPr id="6"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318A8DD9-FB94-4C3E-8B12-C7D18B45B503}" type="slidenum">
              <a:rPr lang="en-US" altLang="pl-PL"/>
              <a:pPr/>
              <a:t>‹#›</a:t>
            </a:fld>
            <a:endParaRPr lang="en-US" altLang="pl-PL"/>
          </a:p>
        </p:txBody>
      </p:sp>
    </p:spTree>
    <p:extLst>
      <p:ext uri="{BB962C8B-B14F-4D97-AF65-F5344CB8AC3E}">
        <p14:creationId xmlns:p14="http://schemas.microsoft.com/office/powerpoint/2010/main" val="215330810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500" kern="1200" dirty="0" smtClean="0">
                <a:solidFill>
                  <a:schemeClr val="tx1"/>
                </a:solidFill>
                <a:latin typeface="+mn-lt"/>
                <a:ea typeface="+mn-ea"/>
                <a:cs typeface="+mn-cs"/>
              </a:defRPr>
            </a:lvl1pPr>
            <a:lvl2pPr marL="358775" indent="-185738">
              <a:lnSpc>
                <a:spcPct val="88000"/>
              </a:lnSpc>
              <a:spcAft>
                <a:spcPts val="0"/>
              </a:spcAft>
              <a:buClr>
                <a:schemeClr val="accent1"/>
              </a:buClr>
              <a:defRPr sz="1600">
                <a:latin typeface="+mn-lt"/>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Textplatzhalter 2"/>
          <p:cNvSpPr>
            <a:spLocks noGrp="1"/>
          </p:cNvSpPr>
          <p:nvPr>
            <p:ph type="body" idx="10"/>
          </p:nvPr>
        </p:nvSpPr>
        <p:spPr>
          <a:xfrm>
            <a:off x="4612980"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6" name="Inhaltsplatzhalter 3"/>
          <p:cNvSpPr>
            <a:spLocks noGrp="1"/>
          </p:cNvSpPr>
          <p:nvPr>
            <p:ph sz="half" idx="11"/>
          </p:nvPr>
        </p:nvSpPr>
        <p:spPr>
          <a:xfrm>
            <a:off x="4612980"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en-GB" sz="1500" kern="1200" noProof="0" dirty="0" smtClean="0">
                <a:solidFill>
                  <a:schemeClr val="tx1"/>
                </a:solidFill>
                <a:latin typeface="+mn-lt"/>
                <a:ea typeface="+mn-ea"/>
                <a:cs typeface="+mn-cs"/>
              </a:defRPr>
            </a:lvl1pPr>
            <a:lvl2pPr marL="458787" indent="-285750">
              <a:defRPr lang="en-GB" sz="1600" noProof="0" dirty="0" smtClean="0">
                <a:solidFill>
                  <a:schemeClr val="tx1"/>
                </a:solidFill>
                <a:latin typeface="+mn-lt"/>
                <a:ea typeface="MS PGothic" panose="020B0600070205080204" pitchFamily="34" charset="-128"/>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7" name="Datumsplatzhalter 1"/>
          <p:cNvSpPr>
            <a:spLocks noGrp="1"/>
          </p:cNvSpPr>
          <p:nvPr>
            <p:ph type="dt" sz="half" idx="12"/>
          </p:nvPr>
        </p:nvSpPr>
        <p:spPr/>
        <p:txBody>
          <a:bodyPr/>
          <a:lstStyle>
            <a:lvl1pPr>
              <a:defRPr/>
            </a:lvl1pPr>
          </a:lstStyle>
          <a:p>
            <a:fld id="{AF037DEB-4CF1-4C5F-B037-398229B9C945}" type="datetime5">
              <a:rPr lang="en-US" altLang="pl-PL"/>
              <a:pPr/>
              <a:t>23-Feb-16</a:t>
            </a:fld>
            <a:endParaRPr lang="de-DE" altLang="pl-PL"/>
          </a:p>
        </p:txBody>
      </p:sp>
      <p:sp>
        <p:nvSpPr>
          <p:cNvPr id="8" name="Fußzeilenplatzhalter 7"/>
          <p:cNvSpPr>
            <a:spLocks noGrp="1"/>
          </p:cNvSpPr>
          <p:nvPr>
            <p:ph type="ftr" sz="quarter" idx="13"/>
          </p:nvPr>
        </p:nvSpPr>
        <p:spPr/>
        <p:txBody>
          <a:bodyPr/>
          <a:lstStyle>
            <a:lvl1pPr>
              <a:defRPr/>
            </a:lvl1pPr>
          </a:lstStyle>
          <a:p>
            <a:pPr>
              <a:defRPr/>
            </a:pPr>
            <a:r>
              <a:rPr lang="de-DE"/>
              <a:t>GFT Technologies AG</a:t>
            </a:r>
            <a:endParaRPr lang="de-DE" dirty="0"/>
          </a:p>
        </p:txBody>
      </p:sp>
      <p:sp>
        <p:nvSpPr>
          <p:cNvPr id="9" name="Foliennummernplatzhalter 8"/>
          <p:cNvSpPr>
            <a:spLocks noGrp="1"/>
          </p:cNvSpPr>
          <p:nvPr>
            <p:ph type="sldNum" sz="quarter" idx="14"/>
          </p:nvPr>
        </p:nvSpPr>
        <p:spPr/>
        <p:txBody>
          <a:bodyPr/>
          <a:lstStyle>
            <a:lvl1pPr>
              <a:defRPr/>
            </a:lvl1pPr>
          </a:lstStyle>
          <a:p>
            <a:fld id="{13BE21C4-A477-4F93-8F90-5022CA125F64}" type="slidenum">
              <a:rPr lang="de-DE" altLang="pl-PL"/>
              <a:pPr/>
              <a:t>‹#›</a:t>
            </a:fld>
            <a:endParaRPr lang="de-DE" altLang="pl-PL"/>
          </a:p>
        </p:txBody>
      </p:sp>
    </p:spTree>
    <p:extLst>
      <p:ext uri="{BB962C8B-B14F-4D97-AF65-F5344CB8AC3E}">
        <p14:creationId xmlns:p14="http://schemas.microsoft.com/office/powerpoint/2010/main" val="226395823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eere Seite">
    <p:spTree>
      <p:nvGrpSpPr>
        <p:cNvPr id="1" name=""/>
        <p:cNvGrpSpPr/>
        <p:nvPr/>
      </p:nvGrpSpPr>
      <p:grpSpPr>
        <a:xfrm>
          <a:off x="0" y="0"/>
          <a:ext cx="0" cy="0"/>
          <a:chOff x="0" y="0"/>
          <a:chExt cx="0" cy="0"/>
        </a:xfrm>
      </p:grpSpPr>
      <p:sp>
        <p:nvSpPr>
          <p:cNvPr id="6" name="Titel 2"/>
          <p:cNvSpPr>
            <a:spLocks noGrp="1"/>
          </p:cNvSpPr>
          <p:nvPr>
            <p:ph type="title"/>
          </p:nvPr>
        </p:nvSpPr>
        <p:spPr>
          <a:xfrm>
            <a:off x="431800" y="406400"/>
            <a:ext cx="8383588" cy="323850"/>
          </a:xfrm>
        </p:spPr>
        <p:txBody>
          <a:bodyPr/>
          <a:lstStyle/>
          <a:p>
            <a:r>
              <a:rPr lang="pl-PL" smtClean="0"/>
              <a:t>Kliknij, aby edytować styl</a:t>
            </a:r>
            <a:endParaRPr lang="de-DE"/>
          </a:p>
        </p:txBody>
      </p:sp>
      <p:sp>
        <p:nvSpPr>
          <p:cNvPr id="3" name="Datumsplatzhalter 2"/>
          <p:cNvSpPr>
            <a:spLocks noGrp="1"/>
          </p:cNvSpPr>
          <p:nvPr>
            <p:ph type="dt" sz="half" idx="10"/>
            <p:custDataLst>
              <p:tags r:id="rId1"/>
            </p:custDataLst>
          </p:nvPr>
        </p:nvSpPr>
        <p:spPr/>
        <p:txBody>
          <a:bodyPr/>
          <a:lstStyle>
            <a:lvl1pPr>
              <a:defRPr/>
            </a:lvl1pPr>
          </a:lstStyle>
          <a:p>
            <a:fld id="{9D49F2BD-E1AC-4AED-B4E5-321CBE4AD3D2}" type="datetime5">
              <a:rPr lang="en-US" altLang="pl-PL"/>
              <a:pPr/>
              <a:t>23-Feb-16</a:t>
            </a:fld>
            <a:endParaRPr lang="en-US" altLang="pl-PL"/>
          </a:p>
        </p:txBody>
      </p:sp>
      <p:sp>
        <p:nvSpPr>
          <p:cNvPr id="4"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5" name="Foliennummernplatzhalter 4"/>
          <p:cNvSpPr>
            <a:spLocks noGrp="1"/>
          </p:cNvSpPr>
          <p:nvPr>
            <p:ph type="sldNum" sz="quarter" idx="12"/>
            <p:custDataLst>
              <p:tags r:id="rId3"/>
            </p:custDataLst>
          </p:nvPr>
        </p:nvSpPr>
        <p:spPr/>
        <p:txBody>
          <a:bodyPr/>
          <a:lstStyle>
            <a:lvl1pPr>
              <a:defRPr/>
            </a:lvl1pPr>
          </a:lstStyle>
          <a:p>
            <a:fld id="{60F4F50C-44B5-4916-AA6A-D68D45B236D7}" type="slidenum">
              <a:rPr lang="en-US" altLang="pl-PL"/>
              <a:pPr/>
              <a:t>‹#›</a:t>
            </a:fld>
            <a:endParaRPr lang="en-US" altLang="pl-PL"/>
          </a:p>
        </p:txBody>
      </p:sp>
    </p:spTree>
    <p:extLst>
      <p:ext uri="{BB962C8B-B14F-4D97-AF65-F5344CB8AC3E}">
        <p14:creationId xmlns:p14="http://schemas.microsoft.com/office/powerpoint/2010/main" val="57826750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e Seite">
    <p:spTree>
      <p:nvGrpSpPr>
        <p:cNvPr id="1" name=""/>
        <p:cNvGrpSpPr/>
        <p:nvPr/>
      </p:nvGrpSpPr>
      <p:grpSpPr>
        <a:xfrm>
          <a:off x="0" y="0"/>
          <a:ext cx="0" cy="0"/>
          <a:chOff x="0" y="0"/>
          <a:chExt cx="0" cy="0"/>
        </a:xfrm>
      </p:grpSpPr>
      <p:sp>
        <p:nvSpPr>
          <p:cNvPr id="2" name="Rechteck 10"/>
          <p:cNvSpPr>
            <a:spLocks noChangeArrowheads="1"/>
          </p:cNvSpPr>
          <p:nvPr/>
        </p:nvSpPr>
        <p:spPr bwMode="auto">
          <a:xfrm>
            <a:off x="0" y="0"/>
            <a:ext cx="9144000" cy="65278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p>
        </p:txBody>
      </p:sp>
      <p:sp>
        <p:nvSpPr>
          <p:cNvPr id="3" name="Datumsplatzhalter 3"/>
          <p:cNvSpPr>
            <a:spLocks noGrp="1"/>
          </p:cNvSpPr>
          <p:nvPr>
            <p:ph type="dt" sz="half" idx="10"/>
          </p:nvPr>
        </p:nvSpPr>
        <p:spPr/>
        <p:txBody>
          <a:bodyPr/>
          <a:lstStyle>
            <a:lvl1pPr>
              <a:defRPr/>
            </a:lvl1pPr>
          </a:lstStyle>
          <a:p>
            <a:fld id="{6DE49DB7-DE0A-4B13-98D6-E8B911A92E91}" type="datetime5">
              <a:rPr lang="en-US" altLang="pl-PL"/>
              <a:pPr/>
              <a:t>23-Feb-16</a:t>
            </a:fld>
            <a:endParaRPr lang="en-US" altLang="pl-PL"/>
          </a:p>
        </p:txBody>
      </p:sp>
      <p:sp>
        <p:nvSpPr>
          <p:cNvPr id="4" name="Fußzeilenplatzhalter 6"/>
          <p:cNvSpPr>
            <a:spLocks noGrp="1"/>
          </p:cNvSpPr>
          <p:nvPr>
            <p:ph type="ftr" sz="quarter" idx="11"/>
          </p:nvPr>
        </p:nvSpPr>
        <p:spPr/>
        <p:txBody>
          <a:bodyPr/>
          <a:lstStyle>
            <a:lvl1pPr>
              <a:defRPr/>
            </a:lvl1pPr>
          </a:lstStyle>
          <a:p>
            <a:pPr>
              <a:defRPr/>
            </a:pPr>
            <a:r>
              <a:rPr lang="en-US"/>
              <a:t>GFT Technologies AG</a:t>
            </a:r>
          </a:p>
        </p:txBody>
      </p:sp>
      <p:sp>
        <p:nvSpPr>
          <p:cNvPr id="5" name="Foliennummernplatzhalter 7"/>
          <p:cNvSpPr>
            <a:spLocks noGrp="1"/>
          </p:cNvSpPr>
          <p:nvPr>
            <p:ph type="sldNum" sz="quarter" idx="12"/>
          </p:nvPr>
        </p:nvSpPr>
        <p:spPr/>
        <p:txBody>
          <a:bodyPr/>
          <a:lstStyle>
            <a:lvl1pPr>
              <a:defRPr/>
            </a:lvl1pPr>
          </a:lstStyle>
          <a:p>
            <a:fld id="{9370A3E0-12D9-42AF-91D9-1448D69B0BAA}" type="slidenum">
              <a:rPr lang="en-US" altLang="pl-PL"/>
              <a:pPr/>
              <a:t>‹#›</a:t>
            </a:fld>
            <a:endParaRPr lang="en-US" altLang="pl-PL"/>
          </a:p>
        </p:txBody>
      </p:sp>
    </p:spTree>
    <p:extLst>
      <p:ext uri="{BB962C8B-B14F-4D97-AF65-F5344CB8AC3E}">
        <p14:creationId xmlns:p14="http://schemas.microsoft.com/office/powerpoint/2010/main" val="8065622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Grafik 3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12100"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028" name="Line 4"/>
          <p:cNvSpPr>
            <a:spLocks noChangeShapeType="1"/>
          </p:cNvSpPr>
          <p:nvPr/>
        </p:nvSpPr>
        <p:spPr bwMode="auto">
          <a:xfrm flipV="1">
            <a:off x="431800" y="6572250"/>
            <a:ext cx="8316913"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29" name="Rectangle 2"/>
          <p:cNvSpPr>
            <a:spLocks noGrp="1" noChangeArrowheads="1"/>
          </p:cNvSpPr>
          <p:nvPr>
            <p:ph type="body" idx="1"/>
          </p:nvPr>
        </p:nvSpPr>
        <p:spPr bwMode="auto">
          <a:xfrm>
            <a:off x="428625" y="1052513"/>
            <a:ext cx="8320088"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pl-PL" smtClean="0"/>
              <a:t>Mastertextformat bearbeiten</a:t>
            </a:r>
          </a:p>
          <a:p>
            <a:pPr lvl="1"/>
            <a:r>
              <a:rPr lang="en-GB" altLang="pl-PL" smtClean="0"/>
              <a:t>Zweite Ebene</a:t>
            </a:r>
          </a:p>
          <a:p>
            <a:pPr lvl="2"/>
            <a:r>
              <a:rPr lang="en-GB" altLang="pl-PL" smtClean="0"/>
              <a:t>Dritte Ebene</a:t>
            </a:r>
          </a:p>
          <a:p>
            <a:pPr lvl="3"/>
            <a:r>
              <a:rPr lang="en-GB" altLang="pl-PL" smtClean="0"/>
              <a:t>Vierte Ebene</a:t>
            </a:r>
          </a:p>
          <a:p>
            <a:pPr lvl="4"/>
            <a:r>
              <a:rPr lang="en-GB" altLang="pl-PL" smtClean="0"/>
              <a:t>Fünfte Ebene</a:t>
            </a:r>
          </a:p>
        </p:txBody>
      </p:sp>
      <p:sp>
        <p:nvSpPr>
          <p:cNvPr id="1030" name="Line 4"/>
          <p:cNvSpPr>
            <a:spLocks noChangeShapeType="1"/>
          </p:cNvSpPr>
          <p:nvPr/>
        </p:nvSpPr>
        <p:spPr bwMode="auto">
          <a:xfrm flipV="1">
            <a:off x="-20638" y="839788"/>
            <a:ext cx="8764588"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 name="Titelplatzhalter 1"/>
          <p:cNvSpPr>
            <a:spLocks noGrp="1"/>
          </p:cNvSpPr>
          <p:nvPr>
            <p:ph type="title"/>
            <p:custDataLst>
              <p:tags r:id="rId10"/>
            </p:custDataLst>
          </p:nvPr>
        </p:nvSpPr>
        <p:spPr>
          <a:xfrm>
            <a:off x="431800" y="406400"/>
            <a:ext cx="8383588" cy="323850"/>
          </a:xfrm>
          <a:prstGeom prst="rect">
            <a:avLst/>
          </a:prstGeom>
        </p:spPr>
        <p:txBody>
          <a:bodyPr vert="horz" lIns="0" tIns="0" rIns="0" bIns="0" rtlCol="0" anchor="t">
            <a:noAutofit/>
          </a:bodyPr>
          <a:lstStyle/>
          <a:p>
            <a:r>
              <a:rPr lang="de-DE" dirty="0" smtClean="0"/>
              <a:t>Titelmasterformat durch Klicken </a:t>
            </a:r>
            <a:r>
              <a:rPr lang="de-DE" dirty="0" err="1" smtClean="0"/>
              <a:t>bearbeiteng</a:t>
            </a:r>
            <a:endParaRPr lang="de-DE" dirty="0"/>
          </a:p>
        </p:txBody>
      </p:sp>
      <p:sp>
        <p:nvSpPr>
          <p:cNvPr id="3" name="Datumsplatzhalter 2"/>
          <p:cNvSpPr>
            <a:spLocks noGrp="1"/>
          </p:cNvSpPr>
          <p:nvPr>
            <p:ph type="dt" sz="half" idx="2"/>
            <p:custDataLst>
              <p:tags r:id="rId11"/>
            </p:custDataLst>
          </p:nvPr>
        </p:nvSpPr>
        <p:spPr bwMode="auto">
          <a:xfrm>
            <a:off x="825500" y="6638925"/>
            <a:ext cx="7905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57896E6B-B1BC-4ECC-9043-421F9FF1FF7E}" type="datetime5">
              <a:rPr lang="en-US" altLang="pl-PL"/>
              <a:pPr/>
              <a:t>23-Feb-16</a:t>
            </a:fld>
            <a:endParaRPr lang="en-US" altLang="pl-PL"/>
          </a:p>
        </p:txBody>
      </p:sp>
      <p:sp>
        <p:nvSpPr>
          <p:cNvPr id="4" name="Fußzeilenplatzhalter 3"/>
          <p:cNvSpPr>
            <a:spLocks noGrp="1"/>
          </p:cNvSpPr>
          <p:nvPr>
            <p:ph type="ftr" sz="quarter" idx="3"/>
            <p:custDataLst>
              <p:tags r:id="rId12"/>
            </p:custDataLst>
          </p:nvPr>
        </p:nvSpPr>
        <p:spPr bwMode="auto">
          <a:xfrm>
            <a:off x="1677988" y="6638925"/>
            <a:ext cx="4362450"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rtlCol="0" anchor="t" anchorCtr="0"/>
          <a:lstStyle>
            <a:lvl1pPr marL="0" indent="0" algn="l" eaLnBrk="0" hangingPunct="0">
              <a:lnSpc>
                <a:spcPct val="100000"/>
              </a:lnSpc>
              <a:spcBef>
                <a:spcPct val="0"/>
              </a:spcBef>
              <a:spcAft>
                <a:spcPct val="0"/>
              </a:spcAft>
              <a:defRPr kumimoji="0" sz="900" b="0" i="0" u="none" baseline="0">
                <a:solidFill>
                  <a:srgbClr val="898989"/>
                </a:solidFill>
                <a:latin typeface="Arial" panose="020B0604020202020204" pitchFamily="34" charset="0"/>
                <a:ea typeface="MS PGothic" panose="020B0600070205080204" pitchFamily="34" charset="-128"/>
                <a:cs typeface="+mn-cs"/>
              </a:defRPr>
            </a:lvl1pPr>
          </a:lstStyle>
          <a:p>
            <a:pPr>
              <a:defRPr/>
            </a:pPr>
            <a:r>
              <a:rPr lang="en-US"/>
              <a:t>GFT Technologies AG</a:t>
            </a:r>
          </a:p>
        </p:txBody>
      </p:sp>
      <p:sp>
        <p:nvSpPr>
          <p:cNvPr id="5" name="Foliennummernplatzhalter 4"/>
          <p:cNvSpPr>
            <a:spLocks noGrp="1"/>
          </p:cNvSpPr>
          <p:nvPr>
            <p:ph type="sldNum" sz="quarter" idx="4"/>
            <p:custDataLst>
              <p:tags r:id="rId13"/>
            </p:custDataLst>
          </p:nvPr>
        </p:nvSpPr>
        <p:spPr bwMode="auto">
          <a:xfrm>
            <a:off x="431800" y="6638925"/>
            <a:ext cx="3587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E01180DC-4C91-401B-B9E5-91052F0ADFFE}" type="slidenum">
              <a:rPr lang="en-US" altLang="pl-PL"/>
              <a:pPr/>
              <a:t>‹#›</a:t>
            </a:fld>
            <a:endParaRPr lang="en-US" altLang="pl-PL"/>
          </a:p>
        </p:txBody>
      </p:sp>
    </p:spTree>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18" r:id="rId4"/>
    <p:sldLayoutId id="2147486019" r:id="rId5"/>
    <p:sldLayoutId id="2147486024" r:id="rId6"/>
    <p:sldLayoutId id="2147486020" r:id="rId7"/>
    <p:sldLayoutId id="2147486025" r:id="rId8"/>
  </p:sldLayoutIdLst>
  <p:transition spd="slow">
    <p:push dir="u"/>
  </p:transition>
  <p:timing>
    <p:tnLst>
      <p:par>
        <p:cTn id="1" dur="indefinite" restart="never" nodeType="tmRoot"/>
      </p:par>
    </p:tnLst>
  </p:timing>
  <p:hf hdr="0"/>
  <p:txStyles>
    <p:titleStyle>
      <a:lvl1pPr algn="l" rtl="0" eaLnBrk="1" fontAlgn="base" hangingPunct="1">
        <a:lnSpc>
          <a:spcPts val="2000"/>
        </a:lnSpc>
        <a:spcBef>
          <a:spcPct val="0"/>
        </a:spcBef>
        <a:spcAft>
          <a:spcPct val="0"/>
        </a:spcAft>
        <a:buFont typeface="+mj-lt" charset="0"/>
        <a:tabLst>
          <a:tab pos="355600" algn="l"/>
        </a:tabLst>
        <a:defRPr sz="2000" b="1" kern="1200" spc="-50">
          <a:solidFill>
            <a:schemeClr val="tx1"/>
          </a:solidFill>
          <a:latin typeface="+mj-lt"/>
          <a:ea typeface="ＭＳ Ｐゴシック" charset="-128"/>
          <a:cs typeface="ＭＳ Ｐゴシック" charset="0"/>
        </a:defRPr>
      </a:lvl1pPr>
      <a:lvl2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2pPr>
      <a:lvl3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3pPr>
      <a:lvl4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4pPr>
      <a:lvl5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5pPr>
      <a:lvl6pPr marL="8001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6pPr>
      <a:lvl7pPr marL="12573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7pPr>
      <a:lvl8pPr marL="17145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8pPr>
      <a:lvl9pPr marL="21717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9pPr>
    </p:titleStyle>
    <p:bodyStyle>
      <a:lvl1pPr marL="273050" indent="-273050" algn="l" rtl="0" eaLnBrk="1" fontAlgn="base" hangingPunct="1">
        <a:spcBef>
          <a:spcPct val="20000"/>
        </a:spcBef>
        <a:spcAft>
          <a:spcPct val="20000"/>
        </a:spcAft>
        <a:buClr>
          <a:srgbClr val="003399"/>
        </a:buClr>
        <a:buSzPct val="120000"/>
        <a:buBlip>
          <a:blip r:embed="rId16"/>
        </a:buBlip>
        <a:tabLst>
          <a:tab pos="1527175" algn="l"/>
        </a:tabLst>
        <a:defRPr>
          <a:solidFill>
            <a:schemeClr val="tx1"/>
          </a:solidFill>
          <a:latin typeface="+mn-lt"/>
          <a:ea typeface="ＭＳ Ｐゴシック" charset="-128"/>
          <a:cs typeface="ＭＳ Ｐゴシック" charset="0"/>
        </a:defRPr>
      </a:lvl1pPr>
      <a:lvl2pPr marL="534988" indent="-266700"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2pPr>
      <a:lvl3pPr marL="803275"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3pPr>
      <a:lvl4pPr marL="1081088" indent="-277813" algn="l" rtl="0" eaLnBrk="1" fontAlgn="base" hangingPunct="1">
        <a:spcBef>
          <a:spcPct val="20000"/>
        </a:spcBef>
        <a:spcAft>
          <a:spcPct val="20000"/>
        </a:spcAft>
        <a:buClr>
          <a:srgbClr val="003399"/>
        </a:buClr>
        <a:buSzPct val="120000"/>
        <a:buFont typeface="Wingdings" pitchFamily="2" charset="2"/>
        <a:buChar char="§"/>
        <a:tabLst>
          <a:tab pos="1077913" algn="l"/>
        </a:tabLst>
        <a:defRPr sz="1400">
          <a:solidFill>
            <a:schemeClr val="tx1"/>
          </a:solidFill>
          <a:latin typeface="+mn-lt"/>
          <a:ea typeface="ＭＳ Ｐゴシック" charset="-128"/>
        </a:defRPr>
      </a:lvl4pPr>
      <a:lvl5pPr marL="1346200"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5pPr>
      <a:lvl6pPr marL="24320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6pPr>
      <a:lvl7pPr marL="28892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7pPr>
      <a:lvl8pPr marL="33464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8pPr>
      <a:lvl9pPr marL="38036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 Id="rId6" Type="http://schemas.openxmlformats.org/officeDocument/2006/relationships/hyperlink" Target="https://training.github.com/kit/downloads/github-git-cheat-sheet.pdf" TargetMode="External"/><Relationship Id="rId5" Type="http://schemas.openxmlformats.org/officeDocument/2006/relationships/hyperlink" Target="https://github.com/wdsr/exercise0.git" TargetMode="External"/><Relationship Id="rId4" Type="http://schemas.openxmlformats.org/officeDocument/2006/relationships/hyperlink" Target="https://github.com/wdsr/exercise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wazniak.mimuw.edu.pl/images/c/c3/Sr-1-wyk-1.0.pdf" TargetMode="External"/><Relationship Id="rId2" Type="http://schemas.openxmlformats.org/officeDocument/2006/relationships/hyperlink" Target="http://www.cis.upenn.edu/~lee/07cis505/Lec/lec-ch1-DistSys-v4.pdf"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platzhalter 4"/>
          <p:cNvSpPr>
            <a:spLocks noGrp="1"/>
          </p:cNvSpPr>
          <p:nvPr>
            <p:ph type="body" sz="quarter" idx="11"/>
          </p:nvPr>
        </p:nvSpPr>
        <p:spPr>
          <a:xfrm>
            <a:off x="287338" y="3763963"/>
            <a:ext cx="2808287" cy="2808287"/>
          </a:xfrm>
        </p:spPr>
        <p:txBody>
          <a:bodyPr/>
          <a:lstStyle/>
          <a:p>
            <a:pPr>
              <a:buFontTx/>
              <a:buNone/>
            </a:pPr>
            <a:r>
              <a:rPr lang="pl-PL" altLang="pl-PL" dirty="0" smtClean="0">
                <a:cs typeface="ＭＳ Ｐゴシック" charset="-128"/>
              </a:rPr>
              <a:t>Marek </a:t>
            </a:r>
            <a:r>
              <a:rPr lang="pl-PL" altLang="pl-PL" dirty="0" err="1" smtClean="0">
                <a:cs typeface="ＭＳ Ｐゴシック" charset="-128"/>
              </a:rPr>
              <a:t>Strejczek</a:t>
            </a:r>
            <a:endParaRPr lang="pl-PL" altLang="pl-PL" dirty="0" smtClean="0">
              <a:cs typeface="ＭＳ Ｐゴシック" charset="-128"/>
            </a:endParaRPr>
          </a:p>
          <a:p>
            <a:pPr>
              <a:buFontTx/>
              <a:buNone/>
            </a:pPr>
            <a:r>
              <a:rPr lang="pl-PL" altLang="pl-PL" dirty="0" smtClean="0">
                <a:cs typeface="ＭＳ Ｐゴシック" charset="-128"/>
              </a:rPr>
              <a:t>Semestr letni 2016</a:t>
            </a:r>
          </a:p>
          <a:p>
            <a:pPr>
              <a:buFontTx/>
              <a:buNone/>
            </a:pPr>
            <a:r>
              <a:rPr lang="pl-PL" altLang="pl-PL" dirty="0" smtClean="0">
                <a:cs typeface="ＭＳ Ｐゴシック" charset="-128"/>
              </a:rPr>
              <a:t>Wersja 1.2</a:t>
            </a:r>
            <a:endParaRPr lang="en-US" altLang="pl-PL" dirty="0" smtClean="0">
              <a:cs typeface="ＭＳ Ｐゴシック" charset="-128"/>
            </a:endParaRPr>
          </a:p>
        </p:txBody>
      </p:sp>
      <p:sp>
        <p:nvSpPr>
          <p:cNvPr id="4" name="Titel 3"/>
          <p:cNvSpPr>
            <a:spLocks noGrp="1"/>
          </p:cNvSpPr>
          <p:nvPr>
            <p:ph type="title"/>
          </p:nvPr>
        </p:nvSpPr>
        <p:spPr>
          <a:xfrm>
            <a:off x="741363" y="2889250"/>
            <a:ext cx="6322984" cy="2519363"/>
          </a:xfrm>
        </p:spPr>
        <p:txBody>
          <a:bodyPr/>
          <a:lstStyle/>
          <a:p>
            <a:pPr>
              <a:buFont typeface="+mj-lt"/>
              <a:buNone/>
              <a:defRPr/>
            </a:pPr>
            <a:r>
              <a:rPr lang="pl-PL" dirty="0" smtClean="0">
                <a:ea typeface="MS PGothic" panose="020B0600070205080204" pitchFamily="34" charset="-128"/>
              </a:rPr>
              <a:t>Wprowadzenie do systemów rozproszonych</a:t>
            </a:r>
            <a:br>
              <a:rPr lang="pl-PL" dirty="0" smtClean="0">
                <a:ea typeface="MS PGothic" panose="020B0600070205080204" pitchFamily="34" charset="-128"/>
              </a:rPr>
            </a:br>
            <a:r>
              <a:rPr lang="pl-PL" sz="2400" dirty="0" smtClean="0">
                <a:ea typeface="MS PGothic" panose="020B0600070205080204" pitchFamily="34" charset="-128"/>
              </a:rPr>
              <a:t>Zarys programu + ćwiczenie 0</a:t>
            </a:r>
            <a:endParaRPr lang="en-US" dirty="0">
              <a:ea typeface="MS PGothic" panose="020B0600070205080204" pitchFamily="34" charset="-128"/>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10</a:t>
            </a:fld>
            <a:endParaRPr lang="en-US" altLang="pl-PL" sz="900">
              <a:solidFill>
                <a:srgbClr val="898989"/>
              </a:solidFill>
            </a:endParaRPr>
          </a:p>
        </p:txBody>
      </p:sp>
      <p:sp>
        <p:nvSpPr>
          <p:cNvPr id="7" name="pole tekstowe 6"/>
          <p:cNvSpPr txBox="1"/>
          <p:nvPr/>
        </p:nvSpPr>
        <p:spPr bwMode="auto">
          <a:xfrm>
            <a:off x="712099" y="1359462"/>
            <a:ext cx="7744078" cy="4601260"/>
          </a:xfrm>
          <a:prstGeom prst="rect">
            <a:avLst/>
          </a:prstGeom>
          <a:noFill/>
          <a:ln w="9525">
            <a:noFill/>
            <a:miter lim="800000"/>
            <a:headEnd/>
            <a:tailEnd/>
          </a:ln>
        </p:spPr>
        <p:txBody>
          <a:bodyPr wrap="square" lIns="0" tIns="0" rIns="0" bIns="0" rtlCol="0">
            <a:spAutoFit/>
          </a:bodyPr>
          <a:lstStyle/>
          <a:p>
            <a:pPr marL="171450" indent="-171450">
              <a:spcBef>
                <a:spcPts val="100"/>
              </a:spcBef>
              <a:spcAft>
                <a:spcPts val="100"/>
              </a:spcAft>
              <a:buFont typeface="Arial" panose="020B0604020202020204" pitchFamily="34" charset="0"/>
              <a:buChar char="•"/>
            </a:pPr>
            <a:r>
              <a:rPr lang="pl-PL" sz="1600" dirty="0" smtClean="0"/>
              <a:t>Załóż konto na </a:t>
            </a:r>
            <a:r>
              <a:rPr lang="pl-PL" sz="1600" dirty="0" smtClean="0">
                <a:hlinkClick r:id="rId2"/>
              </a:rPr>
              <a:t>https://github.com</a:t>
            </a:r>
            <a:r>
              <a:rPr lang="pl-PL" sz="1600" dirty="0" smtClean="0"/>
              <a:t> (plan </a:t>
            </a:r>
            <a:r>
              <a:rPr lang="pl-PL" sz="1600" dirty="0" err="1" smtClean="0"/>
              <a:t>free</a:t>
            </a:r>
            <a:r>
              <a:rPr lang="pl-PL" sz="1600" dirty="0" smtClean="0"/>
              <a:t> w zupełności wystarczy).</a:t>
            </a:r>
          </a:p>
          <a:p>
            <a:pPr marL="171450" indent="-171450">
              <a:spcBef>
                <a:spcPts val="100"/>
              </a:spcBef>
              <a:spcAft>
                <a:spcPts val="100"/>
              </a:spcAft>
              <a:buFont typeface="Arial" panose="020B0604020202020204" pitchFamily="34" charset="0"/>
              <a:buChar char="•"/>
            </a:pPr>
            <a:r>
              <a:rPr lang="pl-PL" sz="900" dirty="0" smtClean="0"/>
              <a:t>Przejdź tutorial (15 minut): </a:t>
            </a:r>
            <a:r>
              <a:rPr lang="pl-PL" sz="900" dirty="0" smtClean="0">
                <a:hlinkClick r:id="rId3"/>
              </a:rPr>
              <a:t>https</a:t>
            </a:r>
            <a:r>
              <a:rPr lang="pl-PL" sz="900" dirty="0">
                <a:hlinkClick r:id="rId3"/>
              </a:rPr>
              <a:t>://</a:t>
            </a:r>
            <a:r>
              <a:rPr lang="pl-PL" sz="900" dirty="0" smtClean="0">
                <a:hlinkClick r:id="rId3"/>
              </a:rPr>
              <a:t>try.github.io</a:t>
            </a:r>
            <a:r>
              <a:rPr lang="pl-PL" sz="900" dirty="0" smtClean="0"/>
              <a:t> (OPCJONALNIE)</a:t>
            </a:r>
          </a:p>
          <a:p>
            <a:pPr marL="171450" indent="-171450">
              <a:spcBef>
                <a:spcPts val="100"/>
              </a:spcBef>
              <a:spcAft>
                <a:spcPts val="100"/>
              </a:spcAft>
              <a:buFont typeface="Arial" panose="020B0604020202020204" pitchFamily="34" charset="0"/>
              <a:buChar char="•"/>
            </a:pPr>
            <a:endParaRPr lang="pl-PL" sz="1600" dirty="0" smtClean="0"/>
          </a:p>
          <a:p>
            <a:pPr marL="171450" indent="-171450">
              <a:spcBef>
                <a:spcPts val="100"/>
              </a:spcBef>
              <a:spcAft>
                <a:spcPts val="100"/>
              </a:spcAft>
              <a:buFont typeface="Arial" panose="020B0604020202020204" pitchFamily="34" charset="0"/>
              <a:buChar char="•"/>
            </a:pPr>
            <a:r>
              <a:rPr lang="pl-PL" sz="1600" dirty="0" smtClean="0"/>
              <a:t>Zrób kopię (</a:t>
            </a:r>
            <a:r>
              <a:rPr lang="pl-PL" sz="1600" dirty="0" err="1" smtClean="0"/>
              <a:t>fork</a:t>
            </a:r>
            <a:r>
              <a:rPr lang="pl-PL" sz="1600" dirty="0" smtClean="0"/>
              <a:t>) repozytorium </a:t>
            </a:r>
            <a:r>
              <a:rPr lang="pl-PL" sz="1600" dirty="0">
                <a:hlinkClick r:id="rId4"/>
              </a:rPr>
              <a:t>https://</a:t>
            </a:r>
            <a:r>
              <a:rPr lang="pl-PL" sz="1600" dirty="0" smtClean="0">
                <a:hlinkClick r:id="rId4"/>
              </a:rPr>
              <a:t>github.com/wdsr/exercise0</a:t>
            </a:r>
            <a:endParaRPr lang="pl-PL" sz="1600" dirty="0" smtClean="0"/>
          </a:p>
          <a:p>
            <a:pPr marL="628650" lvl="1" indent="-171450">
              <a:spcBef>
                <a:spcPts val="100"/>
              </a:spcBef>
              <a:spcAft>
                <a:spcPts val="100"/>
              </a:spcAft>
              <a:buFont typeface="Arial" panose="020B0604020202020204" pitchFamily="34" charset="0"/>
              <a:buChar char="•"/>
            </a:pPr>
            <a:r>
              <a:rPr lang="pl-PL" sz="1100" dirty="0" smtClean="0"/>
              <a:t>Zobacz zrzut ekranu na następnym slajdzie</a:t>
            </a:r>
            <a:endParaRPr lang="pl-PL" sz="1100" dirty="0"/>
          </a:p>
          <a:p>
            <a:pPr marL="171450" indent="-171450">
              <a:spcBef>
                <a:spcPts val="100"/>
              </a:spcBef>
              <a:spcAft>
                <a:spcPts val="100"/>
              </a:spcAft>
              <a:buFont typeface="Arial" panose="020B0604020202020204" pitchFamily="34" charset="0"/>
              <a:buChar char="•"/>
            </a:pPr>
            <a:r>
              <a:rPr lang="pl-PL" sz="1600" dirty="0" smtClean="0"/>
              <a:t>Sklonuj </a:t>
            </a:r>
            <a:r>
              <a:rPr lang="pl-PL" sz="1600" dirty="0"/>
              <a:t>repozytorium </a:t>
            </a:r>
            <a:r>
              <a:rPr lang="pl-PL" sz="1600" dirty="0" smtClean="0">
                <a:hlinkClick r:id="rId4"/>
              </a:rPr>
              <a:t>https</a:t>
            </a:r>
            <a:r>
              <a:rPr lang="pl-PL" sz="1600" dirty="0">
                <a:hlinkClick r:id="rId4"/>
              </a:rPr>
              <a:t>://</a:t>
            </a:r>
            <a:r>
              <a:rPr lang="pl-PL" sz="1600" dirty="0" smtClean="0">
                <a:hlinkClick r:id="rId4"/>
              </a:rPr>
              <a:t>github.com/&lt;usr&gt;/exercise0</a:t>
            </a:r>
            <a:endParaRPr lang="pl-PL" sz="1600" dirty="0" smtClean="0"/>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a:solidFill>
                  <a:srgbClr val="0070C0"/>
                </a:solidFill>
              </a:rPr>
              <a:t>clone </a:t>
            </a:r>
            <a:r>
              <a:rPr lang="pl-PL" sz="1600" dirty="0">
                <a:solidFill>
                  <a:srgbClr val="0070C0"/>
                </a:solidFill>
                <a:hlinkClick r:id="rId5"/>
              </a:rPr>
              <a:t>https://</a:t>
            </a:r>
            <a:r>
              <a:rPr lang="pl-PL" sz="1600" dirty="0" smtClean="0">
                <a:solidFill>
                  <a:srgbClr val="0070C0"/>
                </a:solidFill>
                <a:hlinkClick r:id="rId5"/>
              </a:rPr>
              <a:t>github.com/&lt;usr&gt;/exercise0.git</a:t>
            </a:r>
            <a:endParaRPr lang="pl-PL" sz="1600" dirty="0" smtClean="0">
              <a:solidFill>
                <a:srgbClr val="0070C0"/>
              </a:solidFill>
            </a:endParaRPr>
          </a:p>
          <a:p>
            <a:pPr marL="628650" lvl="1" indent="-171450">
              <a:spcBef>
                <a:spcPts val="100"/>
              </a:spcBef>
              <a:spcAft>
                <a:spcPts val="100"/>
              </a:spcAft>
              <a:buFont typeface="Arial" panose="020B0604020202020204" pitchFamily="34" charset="0"/>
              <a:buChar char="•"/>
            </a:pPr>
            <a:r>
              <a:rPr lang="pl-PL" sz="1100" dirty="0"/>
              <a:t>Zobacz zrzut ekranu na następnym </a:t>
            </a:r>
            <a:r>
              <a:rPr lang="pl-PL" sz="1100" dirty="0" smtClean="0"/>
              <a:t>slajdzie</a:t>
            </a:r>
          </a:p>
          <a:p>
            <a:pPr marL="171450" indent="-171450">
              <a:spcBef>
                <a:spcPts val="100"/>
              </a:spcBef>
              <a:spcAft>
                <a:spcPts val="100"/>
              </a:spcAft>
              <a:buFont typeface="Arial" panose="020B0604020202020204" pitchFamily="34" charset="0"/>
              <a:buChar char="•"/>
            </a:pPr>
            <a:r>
              <a:rPr lang="pl-PL" sz="1600" dirty="0" smtClean="0"/>
              <a:t>Zmodyfikuj w dowolnym edytorze plik README.md – dopisz link do swojego profilu GitHub na końcu pliku.</a:t>
            </a:r>
          </a:p>
          <a:p>
            <a:pPr marL="171450" indent="-171450">
              <a:spcBef>
                <a:spcPts val="100"/>
              </a:spcBef>
              <a:spcAft>
                <a:spcPts val="100"/>
              </a:spcAft>
              <a:buFont typeface="Arial" panose="020B0604020202020204" pitchFamily="34" charset="0"/>
              <a:buChar char="•"/>
            </a:pPr>
            <a:r>
              <a:rPr lang="pl-PL" sz="1600" dirty="0" smtClean="0"/>
              <a:t>Wgraj zmodyfikowany plik z powrotem do repozytorium:</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add</a:t>
            </a:r>
            <a:r>
              <a:rPr lang="pl-PL" sz="1600" dirty="0" smtClean="0">
                <a:solidFill>
                  <a:srgbClr val="0070C0"/>
                </a:solidFill>
              </a:rPr>
              <a:t> README.md</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commit</a:t>
            </a:r>
            <a:r>
              <a:rPr lang="pl-PL" sz="1600" dirty="0" smtClean="0">
                <a:solidFill>
                  <a:srgbClr val="0070C0"/>
                </a:solidFill>
              </a:rPr>
              <a:t> –m „</a:t>
            </a:r>
            <a:r>
              <a:rPr lang="pl-PL" sz="1600" dirty="0" err="1" smtClean="0">
                <a:solidFill>
                  <a:srgbClr val="0070C0"/>
                </a:solidFill>
              </a:rPr>
              <a:t>Added</a:t>
            </a:r>
            <a:r>
              <a:rPr lang="pl-PL" sz="1600" dirty="0" smtClean="0">
                <a:solidFill>
                  <a:srgbClr val="0070C0"/>
                </a:solidFill>
              </a:rPr>
              <a:t> </a:t>
            </a:r>
            <a:r>
              <a:rPr lang="pl-PL" sz="1600" dirty="0" err="1" smtClean="0">
                <a:solidFill>
                  <a:srgbClr val="0070C0"/>
                </a:solidFill>
              </a:rPr>
              <a:t>new</a:t>
            </a:r>
            <a:r>
              <a:rPr lang="pl-PL" sz="1600" dirty="0" smtClean="0">
                <a:solidFill>
                  <a:srgbClr val="0070C0"/>
                </a:solidFill>
              </a:rPr>
              <a:t> profile”</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push</a:t>
            </a:r>
            <a:endParaRPr lang="pl-PL" sz="1600" dirty="0" smtClean="0"/>
          </a:p>
          <a:p>
            <a:pPr marL="171450" indent="-171450">
              <a:spcBef>
                <a:spcPts val="100"/>
              </a:spcBef>
              <a:spcAft>
                <a:spcPts val="100"/>
              </a:spcAft>
              <a:buFont typeface="Arial" panose="020B0604020202020204" pitchFamily="34" charset="0"/>
              <a:buChar char="•"/>
            </a:pPr>
            <a:r>
              <a:rPr lang="pl-PL" sz="900" dirty="0" smtClean="0"/>
              <a:t>Git </a:t>
            </a:r>
            <a:r>
              <a:rPr lang="pl-PL" sz="900" dirty="0" err="1" smtClean="0"/>
              <a:t>cheat</a:t>
            </a:r>
            <a:r>
              <a:rPr lang="pl-PL" sz="900" dirty="0" smtClean="0"/>
              <a:t> </a:t>
            </a:r>
            <a:r>
              <a:rPr lang="pl-PL" sz="900" dirty="0" err="1" smtClean="0"/>
              <a:t>sheet</a:t>
            </a:r>
            <a:r>
              <a:rPr lang="pl-PL" sz="900" dirty="0" smtClean="0"/>
              <a:t>: </a:t>
            </a:r>
            <a:r>
              <a:rPr lang="pl-PL" sz="900" dirty="0" smtClean="0">
                <a:hlinkClick r:id="rId6"/>
              </a:rPr>
              <a:t>https</a:t>
            </a:r>
            <a:r>
              <a:rPr lang="pl-PL" sz="900" dirty="0">
                <a:hlinkClick r:id="rId6"/>
              </a:rPr>
              <a:t>://</a:t>
            </a:r>
            <a:r>
              <a:rPr lang="pl-PL" sz="900" dirty="0" smtClean="0">
                <a:hlinkClick r:id="rId6"/>
              </a:rPr>
              <a:t>training.github.com/kit/downloads/github-git-cheat-sheet.pdf</a:t>
            </a:r>
            <a:endParaRPr lang="pl-PL" sz="900" dirty="0" smtClean="0"/>
          </a:p>
          <a:p>
            <a:pPr marL="171450" indent="-171450">
              <a:spcBef>
                <a:spcPts val="100"/>
              </a:spcBef>
              <a:spcAft>
                <a:spcPts val="100"/>
              </a:spcAft>
              <a:buFont typeface="Arial" panose="020B0604020202020204" pitchFamily="34" charset="0"/>
              <a:buChar char="•"/>
            </a:pPr>
            <a:endParaRPr lang="pl-PL" sz="9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a:p>
          <a:p>
            <a:pPr>
              <a:spcBef>
                <a:spcPts val="100"/>
              </a:spcBef>
              <a:spcAft>
                <a:spcPts val="100"/>
              </a:spcAft>
            </a:pPr>
            <a:endParaRPr lang="pl-PL" sz="1100" dirty="0" smtClean="0"/>
          </a:p>
        </p:txBody>
      </p:sp>
      <p:sp>
        <p:nvSpPr>
          <p:cNvPr id="8" name="pole tekstowe 7"/>
          <p:cNvSpPr txBox="1"/>
          <p:nvPr/>
        </p:nvSpPr>
        <p:spPr bwMode="auto">
          <a:xfrm>
            <a:off x="1247670" y="5628194"/>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poniedziałek 29 lutego</a:t>
            </a: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val="225371976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a:t>
            </a:r>
            <a:r>
              <a:rPr lang="pl-PL" dirty="0">
                <a:ea typeface="MS PGothic" panose="020B0600070205080204" pitchFamily="34" charset="-128"/>
              </a:rPr>
              <a:t>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11</a:t>
            </a:fld>
            <a:endParaRPr lang="en-US" altLang="pl-PL" sz="900">
              <a:solidFill>
                <a:srgbClr val="898989"/>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614" y="3243103"/>
            <a:ext cx="3447209" cy="276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095" y="3847867"/>
            <a:ext cx="3654859" cy="1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0" y="1052091"/>
            <a:ext cx="6571828" cy="1839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ole tekstowe 1"/>
          <p:cNvSpPr txBox="1"/>
          <p:nvPr/>
        </p:nvSpPr>
        <p:spPr bwMode="auto">
          <a:xfrm>
            <a:off x="550256" y="5802366"/>
            <a:ext cx="3981859" cy="318036"/>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b="1" dirty="0" smtClean="0">
                <a:solidFill>
                  <a:srgbClr val="00B050"/>
                </a:solidFill>
              </a:rPr>
              <a:t>Ostateczny termin zaliczenia ćwiczenia: poniedziałek 29 lutego</a:t>
            </a:r>
          </a:p>
          <a:p>
            <a:pPr>
              <a:spcBef>
                <a:spcPts val="100"/>
              </a:spcBef>
              <a:spcAft>
                <a:spcPts val="100"/>
              </a:spcAft>
            </a:pPr>
            <a:r>
              <a:rPr lang="pl-PL" sz="950" b="1" dirty="0" smtClean="0">
                <a:solidFill>
                  <a:srgbClr val="00B050"/>
                </a:solidFill>
              </a:rPr>
              <a:t>Rozwiązania dostarczone później nie będą uwzględniane (0 punktów)</a:t>
            </a:r>
            <a:endParaRPr lang="pl-PL" sz="950" b="1" dirty="0">
              <a:solidFill>
                <a:srgbClr val="00B050"/>
              </a:solidFill>
            </a:endParaRPr>
          </a:p>
        </p:txBody>
      </p:sp>
    </p:spTree>
    <p:extLst>
      <p:ext uri="{BB962C8B-B14F-4D97-AF65-F5344CB8AC3E}">
        <p14:creationId xmlns:p14="http://schemas.microsoft.com/office/powerpoint/2010/main" val="95825676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741363" y="2674937"/>
            <a:ext cx="4972050" cy="2519363"/>
          </a:xfrm>
        </p:spPr>
        <p:txBody>
          <a:bodyPr/>
          <a:lstStyle/>
          <a:p>
            <a:pPr>
              <a:buFont typeface="+mj-lt"/>
              <a:buNone/>
              <a:defRPr/>
            </a:pPr>
            <a:r>
              <a:rPr lang="pl-PL" dirty="0" smtClean="0">
                <a:ea typeface="MS PGothic" panose="020B0600070205080204" pitchFamily="34" charset="-128"/>
              </a:rPr>
              <a:t>Wprowadzenie do systemów rozproszonych</a:t>
            </a:r>
            <a:endParaRPr lang="en-US" dirty="0">
              <a:ea typeface="MS PGothic" panose="020B0600070205080204" pitchFamily="34" charset="-128"/>
            </a:endParaRPr>
          </a:p>
        </p:txBody>
      </p:sp>
      <p:sp>
        <p:nvSpPr>
          <p:cNvPr id="18434" name="Rechteck 2"/>
          <p:cNvSpPr>
            <a:spLocks noChangeArrowheads="1"/>
          </p:cNvSpPr>
          <p:nvPr/>
        </p:nvSpPr>
        <p:spPr bwMode="auto">
          <a:xfrm>
            <a:off x="296863" y="4410075"/>
            <a:ext cx="2243137" cy="2157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solidFill>
                <a:srgbClr val="213E7F"/>
              </a:solidFill>
            </a:endParaRPr>
          </a:p>
        </p:txBody>
      </p:sp>
      <p:sp>
        <p:nvSpPr>
          <p:cNvPr id="7" name="Text Box 41"/>
          <p:cNvSpPr txBox="1">
            <a:spLocks noChangeArrowheads="1"/>
          </p:cNvSpPr>
          <p:nvPr/>
        </p:nvSpPr>
        <p:spPr bwMode="auto">
          <a:xfrm>
            <a:off x="460375" y="4722813"/>
            <a:ext cx="1984375" cy="1617662"/>
          </a:xfrm>
          <a:prstGeom prst="rect">
            <a:avLst/>
          </a:prstGeom>
          <a:noFill/>
          <a:ln w="9525">
            <a:noFill/>
            <a:miter lim="800000"/>
            <a:headEnd/>
            <a:tailEnd/>
          </a:ln>
        </p:spPr>
        <p:txBody>
          <a:bodyPr lIns="0" tIns="0" rIns="0" bIns="0" anchor="b"/>
          <a:lstStyle/>
          <a:p>
            <a:pPr eaLnBrk="0" hangingPunct="0">
              <a:spcBef>
                <a:spcPts val="100"/>
              </a:spcBef>
              <a:spcAft>
                <a:spcPts val="100"/>
              </a:spcAft>
              <a:defRPr/>
            </a:pPr>
            <a:r>
              <a:rPr lang="pl-PL" sz="950" dirty="0" smtClean="0">
                <a:solidFill>
                  <a:srgbClr val="213E7F"/>
                </a:solidFill>
                <a:ea typeface="+mn-ea"/>
              </a:rPr>
              <a:t>GFT Poland sp. z o.o.</a:t>
            </a:r>
            <a:endParaRPr lang="en-GB" sz="950" dirty="0">
              <a:solidFill>
                <a:srgbClr val="213E7F"/>
              </a:solidFill>
              <a:ea typeface="+mn-ea"/>
            </a:endParaRPr>
          </a:p>
          <a:p>
            <a:pPr eaLnBrk="0" hangingPunct="0">
              <a:spcBef>
                <a:spcPts val="100"/>
              </a:spcBef>
              <a:spcAft>
                <a:spcPts val="100"/>
              </a:spcAft>
              <a:defRPr/>
            </a:pPr>
            <a:r>
              <a:rPr lang="pl-PL" sz="950" b="1" dirty="0" smtClean="0">
                <a:solidFill>
                  <a:srgbClr val="213E7F"/>
                </a:solidFill>
                <a:ea typeface="+mn-ea"/>
              </a:rPr>
              <a:t>Marek </a:t>
            </a:r>
            <a:r>
              <a:rPr lang="pl-PL" sz="950" b="1" dirty="0" err="1" smtClean="0">
                <a:solidFill>
                  <a:srgbClr val="213E7F"/>
                </a:solidFill>
                <a:ea typeface="+mn-ea"/>
              </a:rPr>
              <a:t>Strejczek</a:t>
            </a:r>
            <a:endParaRPr lang="en-GB" sz="950" b="1"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Technical Architect</a:t>
            </a:r>
            <a:endParaRPr lang="en-GB" sz="950" dirty="0">
              <a:solidFill>
                <a:srgbClr val="213E7F"/>
              </a:solidFill>
              <a:ea typeface="+mn-ea"/>
            </a:endParaRPr>
          </a:p>
          <a:p>
            <a:pPr eaLnBrk="0" hangingPunct="0">
              <a:spcBef>
                <a:spcPts val="100"/>
              </a:spcBef>
              <a:spcAft>
                <a:spcPts val="100"/>
              </a:spcAft>
              <a:defRPr/>
            </a:pPr>
            <a:endParaRPr lang="pl-PL" sz="500" dirty="0" smtClean="0">
              <a:solidFill>
                <a:srgbClr val="213E7F"/>
              </a:solidFill>
              <a:ea typeface="+mn-ea"/>
            </a:endParaRPr>
          </a:p>
          <a:p>
            <a:pPr eaLnBrk="0" hangingPunct="0">
              <a:spcBef>
                <a:spcPts val="100"/>
              </a:spcBef>
              <a:spcAft>
                <a:spcPts val="100"/>
              </a:spcAft>
              <a:defRPr/>
            </a:pPr>
            <a:endParaRPr lang="en-GB" sz="50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Ul. Sterlinga 8a</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91-425 Łódź</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marek.strejczek@gft.com</a:t>
            </a:r>
            <a:endParaRPr lang="en-GB" sz="950" dirty="0">
              <a:solidFill>
                <a:srgbClr val="213E7F"/>
              </a:solidFill>
              <a:ea typeface="+mn-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Co to jest system rozproszony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2</a:t>
            </a:fld>
            <a:endParaRPr lang="en-US" altLang="pl-PL" sz="900">
              <a:solidFill>
                <a:srgbClr val="898989"/>
              </a:solidFill>
            </a:endParaRPr>
          </a:p>
        </p:txBody>
      </p:sp>
      <p:sp>
        <p:nvSpPr>
          <p:cNvPr id="2" name="Prostokąt zaokrąglony 1"/>
          <p:cNvSpPr/>
          <p:nvPr/>
        </p:nvSpPr>
        <p:spPr bwMode="auto">
          <a:xfrm>
            <a:off x="938790" y="2120114"/>
            <a:ext cx="7137062" cy="2290046"/>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pl-PL" sz="2400" dirty="0" smtClean="0">
                <a:solidFill>
                  <a:schemeClr val="bg1"/>
                </a:solidFill>
              </a:rPr>
              <a:t>System rozproszony </a:t>
            </a:r>
          </a:p>
          <a:p>
            <a:pPr algn="ctr"/>
            <a:r>
              <a:rPr lang="pl-PL" sz="2400" dirty="0" smtClean="0">
                <a:solidFill>
                  <a:schemeClr val="bg1"/>
                </a:solidFill>
              </a:rPr>
              <a:t>to </a:t>
            </a:r>
          </a:p>
          <a:p>
            <a:pPr algn="ctr"/>
            <a:r>
              <a:rPr lang="pl-PL" sz="2400" dirty="0" smtClean="0">
                <a:solidFill>
                  <a:schemeClr val="bg1"/>
                </a:solidFill>
              </a:rPr>
              <a:t>zestaw niezależnych komputerów </a:t>
            </a:r>
          </a:p>
          <a:p>
            <a:pPr algn="ctr"/>
            <a:r>
              <a:rPr lang="pl-PL" sz="2400" dirty="0" smtClean="0">
                <a:solidFill>
                  <a:schemeClr val="bg1"/>
                </a:solidFill>
              </a:rPr>
              <a:t>sprawiający na jego użytkownikach wrażenie </a:t>
            </a:r>
          </a:p>
          <a:p>
            <a:pPr algn="ctr"/>
            <a:r>
              <a:rPr lang="pl-PL" sz="2400" dirty="0" smtClean="0">
                <a:solidFill>
                  <a:schemeClr val="bg1"/>
                </a:solidFill>
              </a:rPr>
              <a:t>jednego, logicznie zwartego systemu.</a:t>
            </a:r>
          </a:p>
        </p:txBody>
      </p:sp>
      <p:sp>
        <p:nvSpPr>
          <p:cNvPr id="4" name="pole tekstowe 3"/>
          <p:cNvSpPr txBox="1"/>
          <p:nvPr/>
        </p:nvSpPr>
        <p:spPr bwMode="auto">
          <a:xfrm>
            <a:off x="6175663" y="6036658"/>
            <a:ext cx="2058256"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dirty="0" smtClean="0"/>
              <a:t>Definicja: http://wazniak.mimuw.edu.pl</a:t>
            </a:r>
            <a:endParaRPr lang="pl-PL" sz="950"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Przykłady systemów rozproszonych</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3</a:t>
            </a:fld>
            <a:endParaRPr lang="en-US" altLang="pl-PL" sz="900">
              <a:solidFill>
                <a:srgbClr val="898989"/>
              </a:solidFill>
            </a:endParaRPr>
          </a:p>
        </p:txBody>
      </p:sp>
      <p:pic>
        <p:nvPicPr>
          <p:cNvPr id="9" name="Picture 2" descr="https://qph.is.quoracdn.net/main-qimg-ad5d88d4470ac467c978eee0056b8dba?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99" y="1163779"/>
            <a:ext cx="2658601" cy="1627973"/>
          </a:xfrm>
          <a:prstGeom prst="rect">
            <a:avLst/>
          </a:prstGeom>
          <a:noFill/>
          <a:extLst>
            <a:ext uri="{909E8E84-426E-40DD-AFC4-6F175D3DCCD1}">
              <a14:hiddenFill xmlns:a14="http://schemas.microsoft.com/office/drawing/2010/main">
                <a:solidFill>
                  <a:srgbClr val="FFFFFF"/>
                </a:solidFill>
              </a14:hiddenFill>
            </a:ext>
          </a:extLst>
        </p:spPr>
      </p:pic>
      <p:sp>
        <p:nvSpPr>
          <p:cNvPr id="6" name="pole tekstowe 5"/>
          <p:cNvSpPr txBox="1"/>
          <p:nvPr/>
        </p:nvSpPr>
        <p:spPr bwMode="auto">
          <a:xfrm>
            <a:off x="1654199" y="2791752"/>
            <a:ext cx="23660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http://www.csfi.com/index.php/ezswitch/</a:t>
            </a:r>
          </a:p>
        </p:txBody>
      </p:sp>
      <p:sp>
        <p:nvSpPr>
          <p:cNvPr id="7" name="Prostokąt zaokrąglony 6"/>
          <p:cNvSpPr/>
          <p:nvPr/>
        </p:nvSpPr>
        <p:spPr bwMode="auto">
          <a:xfrm>
            <a:off x="431800" y="1246173"/>
            <a:ext cx="1246188" cy="457200"/>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Bankomaty</a:t>
            </a:r>
          </a:p>
        </p:txBody>
      </p:sp>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2121" y="3700083"/>
            <a:ext cx="3758936" cy="243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pole tekstowe 7"/>
          <p:cNvSpPr txBox="1"/>
          <p:nvPr/>
        </p:nvSpPr>
        <p:spPr bwMode="auto">
          <a:xfrm>
            <a:off x="1854183" y="6133763"/>
            <a:ext cx="22586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https://aws.amazon.com/architecture/</a:t>
            </a:r>
          </a:p>
        </p:txBody>
      </p:sp>
      <p:sp>
        <p:nvSpPr>
          <p:cNvPr id="14" name="Prostokąt zaokrąglony 13"/>
          <p:cNvSpPr/>
          <p:nvPr/>
        </p:nvSpPr>
        <p:spPr bwMode="auto">
          <a:xfrm>
            <a:off x="572083" y="3108015"/>
            <a:ext cx="1246188" cy="592068"/>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Sklep internetowy</a:t>
            </a:r>
          </a:p>
        </p:txBody>
      </p:sp>
      <p:pic>
        <p:nvPicPr>
          <p:cNvPr id="15" name="Picture 5" descr="http://www.connectedhome.infopint.com/wp-content/uploads/2009/07/homeplug-net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208" y="1111033"/>
            <a:ext cx="3539569" cy="2502725"/>
          </a:xfrm>
          <a:prstGeom prst="rect">
            <a:avLst/>
          </a:prstGeom>
          <a:noFill/>
          <a:extLst>
            <a:ext uri="{909E8E84-426E-40DD-AFC4-6F175D3DCCD1}">
              <a14:hiddenFill xmlns:a14="http://schemas.microsoft.com/office/drawing/2010/main">
                <a:solidFill>
                  <a:srgbClr val="FFFFFF"/>
                </a:solidFill>
              </a14:hiddenFill>
            </a:ext>
          </a:extLst>
        </p:spPr>
      </p:pic>
      <p:sp>
        <p:nvSpPr>
          <p:cNvPr id="10" name="pole tekstowe 9"/>
          <p:cNvSpPr txBox="1"/>
          <p:nvPr/>
        </p:nvSpPr>
        <p:spPr bwMode="auto">
          <a:xfrm>
            <a:off x="6174223" y="3733800"/>
            <a:ext cx="2409314"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http://www.connectedhome.infopint.com/</a:t>
            </a:r>
          </a:p>
        </p:txBody>
      </p:sp>
      <p:sp>
        <p:nvSpPr>
          <p:cNvPr id="17" name="Prostokąt zaokrąglony 16"/>
          <p:cNvSpPr/>
          <p:nvPr/>
        </p:nvSpPr>
        <p:spPr bwMode="auto">
          <a:xfrm>
            <a:off x="4848034" y="2933450"/>
            <a:ext cx="1026046" cy="797359"/>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Domowe centrum</a:t>
            </a:r>
            <a:r>
              <a:rPr kumimoji="0" lang="pl-PL" sz="1500" b="0" i="0" u="none" strike="noStrike" cap="none" normalizeH="0" dirty="0" smtClean="0">
                <a:ln>
                  <a:noFill/>
                </a:ln>
                <a:solidFill>
                  <a:schemeClr val="tx1"/>
                </a:solidFill>
                <a:effectLst/>
                <a:latin typeface="Arial" pitchFamily="34" charset="0"/>
              </a:rPr>
              <a:t> rozrywki</a:t>
            </a:r>
            <a:endParaRPr kumimoji="0" lang="pl-PL" sz="15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36078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4" grpId="0" animBg="1"/>
      <p:bldP spid="10"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Korzyści</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4</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573347322"/>
              </p:ext>
            </p:extLst>
          </p:nvPr>
        </p:nvGraphicFramePr>
        <p:xfrm>
          <a:off x="825499" y="1210883"/>
          <a:ext cx="7242259" cy="4421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607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376597F5-777C-4886-9496-C2590412E54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0FB52419-7EF2-4113-8849-3B16BAEC9DD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AF79282F-4587-49CB-B714-735A3E3EDCB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3FFC3410-A2D0-4B28-A055-BFAC61BCB93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Wady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5</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35432058"/>
              </p:ext>
            </p:extLst>
          </p:nvPr>
        </p:nvGraphicFramePr>
        <p:xfrm>
          <a:off x="1011504" y="1262357"/>
          <a:ext cx="7169544" cy="4563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09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Cechy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6</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8920010"/>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513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7E58D7A6-E1A3-4F64-B2F9-76B3525CD76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C4D7444D-E9C0-4694-BF04-B566F459108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Źródła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7</a:t>
            </a:fld>
            <a:endParaRPr lang="en-US" altLang="pl-PL" sz="900">
              <a:solidFill>
                <a:srgbClr val="898989"/>
              </a:solidFill>
            </a:endParaRPr>
          </a:p>
        </p:txBody>
      </p:sp>
      <p:sp>
        <p:nvSpPr>
          <p:cNvPr id="2" name="pole tekstowe 1"/>
          <p:cNvSpPr txBox="1"/>
          <p:nvPr/>
        </p:nvSpPr>
        <p:spPr bwMode="auto">
          <a:xfrm>
            <a:off x="712099" y="1359462"/>
            <a:ext cx="6463308" cy="559127"/>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100" dirty="0" err="1" smtClean="0"/>
              <a:t>Introduction</a:t>
            </a:r>
            <a:r>
              <a:rPr lang="pl-PL" sz="1100" dirty="0" smtClean="0"/>
              <a:t> to Distributed Systems: </a:t>
            </a:r>
            <a:r>
              <a:rPr lang="pl-PL" sz="1100" dirty="0" smtClean="0">
                <a:hlinkClick r:id="rId2"/>
              </a:rPr>
              <a:t>http://www.cis.upenn.edu/~lee/07cis505/Lec/lec-ch1-DistSys-v4.pdf</a:t>
            </a:r>
            <a:endParaRPr lang="pl-PL" sz="1100" dirty="0" smtClean="0"/>
          </a:p>
          <a:p>
            <a:pPr>
              <a:spcBef>
                <a:spcPts val="100"/>
              </a:spcBef>
              <a:spcAft>
                <a:spcPts val="100"/>
              </a:spcAft>
            </a:pPr>
            <a:r>
              <a:rPr lang="pl-PL" sz="1100" dirty="0" smtClean="0"/>
              <a:t>Systemy Rozproszone – Wprowadzenie: </a:t>
            </a:r>
            <a:r>
              <a:rPr lang="pl-PL" sz="1100" dirty="0" smtClean="0">
                <a:hlinkClick r:id="rId3"/>
              </a:rPr>
              <a:t>http://wazniak.mimuw.edu.pl/images/c/c3/Sr-1-wyk-1.0.pdf</a:t>
            </a:r>
            <a:endParaRPr lang="pl-PL" sz="1100" dirty="0"/>
          </a:p>
          <a:p>
            <a:pPr>
              <a:spcBef>
                <a:spcPts val="100"/>
              </a:spcBef>
              <a:spcAft>
                <a:spcPts val="100"/>
              </a:spcAft>
            </a:pPr>
            <a:endParaRPr lang="pl-PL" sz="1100" dirty="0" smtClean="0"/>
          </a:p>
        </p:txBody>
      </p:sp>
    </p:spTree>
    <p:extLst>
      <p:ext uri="{BB962C8B-B14F-4D97-AF65-F5344CB8AC3E}">
        <p14:creationId xmlns:p14="http://schemas.microsoft.com/office/powerpoint/2010/main" val="178098617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Zarys części praktycznej</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8</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049449028"/>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515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23-Feb-16</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9</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3150831170"/>
              </p:ext>
            </p:extLst>
          </p:nvPr>
        </p:nvGraphicFramePr>
        <p:xfrm>
          <a:off x="663546" y="1267857"/>
          <a:ext cx="4563907" cy="3826513"/>
        </p:xfrm>
        <a:graphic>
          <a:graphicData uri="http://schemas.openxmlformats.org/drawingml/2006/table">
            <a:tbl>
              <a:tblPr firstRow="1" bandRow="1">
                <a:tableStyleId>{5C22544A-7EE6-4342-B048-85BDC9FD1C3A}</a:tableStyleId>
              </a:tblPr>
              <a:tblGrid>
                <a:gridCol w="2563064"/>
                <a:gridCol w="2000843"/>
              </a:tblGrid>
              <a:tr h="587548">
                <a:tc>
                  <a:txBody>
                    <a:bodyPr/>
                    <a:lstStyle/>
                    <a:p>
                      <a:r>
                        <a:rPr lang="pl-PL" dirty="0" smtClean="0"/>
                        <a:t>Element</a:t>
                      </a:r>
                      <a:endParaRPr lang="pl-PL" dirty="0"/>
                    </a:p>
                  </a:txBody>
                  <a:tcPr/>
                </a:tc>
                <a:tc>
                  <a:txBody>
                    <a:bodyPr/>
                    <a:lstStyle/>
                    <a:p>
                      <a:r>
                        <a:rPr lang="pl-PL" dirty="0" smtClean="0"/>
                        <a:t>Pula</a:t>
                      </a:r>
                      <a:r>
                        <a:rPr lang="pl-PL" baseline="0" dirty="0" smtClean="0"/>
                        <a:t> punktów</a:t>
                      </a:r>
                      <a:endParaRPr lang="pl-PL" dirty="0"/>
                    </a:p>
                  </a:txBody>
                  <a:tcPr/>
                </a:tc>
              </a:tr>
              <a:tr h="302576">
                <a:tc>
                  <a:txBody>
                    <a:bodyPr/>
                    <a:lstStyle/>
                    <a:p>
                      <a:r>
                        <a:rPr lang="pl-PL" sz="1100" dirty="0" smtClean="0"/>
                        <a:t>Frekwencja</a:t>
                      </a:r>
                      <a:endParaRPr lang="pl-PL" sz="1100" dirty="0"/>
                    </a:p>
                  </a:txBody>
                  <a:tcPr/>
                </a:tc>
                <a:tc>
                  <a:txBody>
                    <a:bodyPr/>
                    <a:lstStyle/>
                    <a:p>
                      <a:r>
                        <a:rPr lang="pl-PL" sz="1100" dirty="0" smtClean="0"/>
                        <a:t>2</a:t>
                      </a:r>
                      <a:r>
                        <a:rPr lang="pl-PL" sz="1100" baseline="0" dirty="0" smtClean="0"/>
                        <a:t> </a:t>
                      </a:r>
                      <a:r>
                        <a:rPr lang="pl-PL" sz="1100" dirty="0" smtClean="0"/>
                        <a:t>punkty</a:t>
                      </a:r>
                      <a:r>
                        <a:rPr lang="pl-PL" sz="1100" baseline="0" dirty="0" smtClean="0"/>
                        <a:t> za każde zajęcia</a:t>
                      </a:r>
                    </a:p>
                    <a:p>
                      <a:r>
                        <a:rPr lang="pl-PL" sz="1100" baseline="0" dirty="0" smtClean="0"/>
                        <a:t>(14 zajęć </a:t>
                      </a:r>
                      <a:r>
                        <a:rPr lang="pl-PL" sz="1100" baseline="0" dirty="0" smtClean="0">
                          <a:sym typeface="Wingdings" panose="05000000000000000000" pitchFamily="2" charset="2"/>
                        </a:rPr>
                        <a:t> max. </a:t>
                      </a:r>
                      <a:r>
                        <a:rPr lang="pl-PL" sz="1100" baseline="0" smtClean="0">
                          <a:sym typeface="Wingdings" panose="05000000000000000000" pitchFamily="2" charset="2"/>
                        </a:rPr>
                        <a:t>28pktów)</a:t>
                      </a:r>
                      <a:endParaRPr lang="pl-PL" sz="1100" dirty="0"/>
                    </a:p>
                  </a:txBody>
                  <a:tcPr/>
                </a:tc>
              </a:tr>
              <a:tr h="186117">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2 punkty</a:t>
                      </a:r>
                      <a:endParaRPr lang="pl-PL" sz="1100" dirty="0"/>
                    </a:p>
                  </a:txBody>
                  <a:tcPr/>
                </a:tc>
              </a:tr>
              <a:tr h="0">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10 punktów</a:t>
                      </a:r>
                      <a:endParaRPr lang="pl-PL" sz="1100" dirty="0"/>
                    </a:p>
                  </a:txBody>
                  <a:tcPr/>
                </a:tc>
              </a:tr>
              <a:tr h="379569">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15 punktów</a:t>
                      </a:r>
                      <a:endParaRPr lang="pl-PL" sz="1100" dirty="0"/>
                    </a:p>
                  </a:txBody>
                  <a:tcPr/>
                </a:tc>
              </a:tr>
              <a:tr h="379569">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15 punktów</a:t>
                      </a:r>
                      <a:endParaRPr lang="pl-PL" sz="1100" dirty="0"/>
                    </a:p>
                  </a:txBody>
                  <a:tcPr/>
                </a:tc>
              </a:tr>
              <a:tr h="347938">
                <a:tc gridSpan="2">
                  <a:txBody>
                    <a:bodyPr/>
                    <a:lstStyle/>
                    <a:p>
                      <a:pPr algn="ctr"/>
                      <a:r>
                        <a:rPr lang="pl-PL" sz="2000" b="1" dirty="0" smtClean="0">
                          <a:solidFill>
                            <a:srgbClr val="00B050"/>
                          </a:solidFill>
                        </a:rPr>
                        <a:t>LUB</a:t>
                      </a:r>
                    </a:p>
                  </a:txBody>
                  <a:tcPr/>
                </a:tc>
                <a:tc hMerge="1">
                  <a:txBody>
                    <a:bodyPr/>
                    <a:lstStyle/>
                    <a:p>
                      <a:endParaRPr lang="pl-PL" sz="1000" dirty="0"/>
                    </a:p>
                  </a:txBody>
                  <a:tcPr/>
                </a:tc>
              </a:tr>
              <a:tr h="379569">
                <a:tc>
                  <a:txBody>
                    <a:bodyPr/>
                    <a:lstStyle/>
                    <a:p>
                      <a:r>
                        <a:rPr lang="pl-PL" sz="1100" dirty="0" smtClean="0"/>
                        <a:t>Projekt</a:t>
                      </a:r>
                    </a:p>
                  </a:txBody>
                  <a:tcPr/>
                </a:tc>
                <a:tc>
                  <a:txBody>
                    <a:bodyPr/>
                    <a:lstStyle/>
                    <a:p>
                      <a:r>
                        <a:rPr lang="pl-PL" sz="1100" dirty="0" smtClean="0"/>
                        <a:t>100</a:t>
                      </a:r>
                      <a:r>
                        <a:rPr lang="pl-PL" sz="1100" baseline="0" dirty="0" smtClean="0"/>
                        <a:t> </a:t>
                      </a:r>
                      <a:r>
                        <a:rPr lang="pl-PL" sz="1100" dirty="0" smtClean="0"/>
                        <a:t>punktów</a:t>
                      </a:r>
                      <a:endParaRPr lang="pl-PL" sz="1100" dirty="0"/>
                    </a:p>
                  </a:txBody>
                  <a:tcPr/>
                </a:tc>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3857556710"/>
              </p:ext>
            </p:extLst>
          </p:nvPr>
        </p:nvGraphicFramePr>
        <p:xfrm>
          <a:off x="6040438" y="1655945"/>
          <a:ext cx="2564540" cy="3179480"/>
        </p:xfrm>
        <a:graphic>
          <a:graphicData uri="http://schemas.openxmlformats.org/drawingml/2006/table">
            <a:tbl>
              <a:tblPr firstRow="1" bandRow="1">
                <a:tableStyleId>{5C22544A-7EE6-4342-B048-85BDC9FD1C3A}</a:tableStyleId>
              </a:tblPr>
              <a:tblGrid>
                <a:gridCol w="1282270"/>
                <a:gridCol w="1282270"/>
              </a:tblGrid>
              <a:tr h="634850">
                <a:tc>
                  <a:txBody>
                    <a:bodyPr/>
                    <a:lstStyle/>
                    <a:p>
                      <a:r>
                        <a:rPr lang="pl-PL" dirty="0" smtClean="0"/>
                        <a:t>Liczba punktów</a:t>
                      </a:r>
                      <a:endParaRPr lang="pl-PL" dirty="0"/>
                    </a:p>
                  </a:txBody>
                  <a:tcPr/>
                </a:tc>
                <a:tc>
                  <a:txBody>
                    <a:bodyPr/>
                    <a:lstStyle/>
                    <a:p>
                      <a:r>
                        <a:rPr lang="pl-PL" dirty="0" smtClean="0"/>
                        <a:t>Ocena</a:t>
                      </a:r>
                      <a:endParaRPr lang="pl-PL" dirty="0"/>
                    </a:p>
                  </a:txBody>
                  <a:tcPr/>
                </a:tc>
              </a:tr>
              <a:tr h="634850">
                <a:tc>
                  <a:txBody>
                    <a:bodyPr/>
                    <a:lstStyle/>
                    <a:p>
                      <a:r>
                        <a:rPr lang="pl-PL" sz="1400" dirty="0" smtClean="0"/>
                        <a:t>&lt;60</a:t>
                      </a:r>
                      <a:endParaRPr lang="pl-PL" sz="1400" dirty="0"/>
                    </a:p>
                  </a:txBody>
                  <a:tcPr/>
                </a:tc>
                <a:tc>
                  <a:txBody>
                    <a:bodyPr/>
                    <a:lstStyle/>
                    <a:p>
                      <a:r>
                        <a:rPr lang="pl-PL" sz="1400" dirty="0" smtClean="0"/>
                        <a:t>Przedmiot</a:t>
                      </a:r>
                      <a:r>
                        <a:rPr lang="pl-PL" sz="1400" baseline="0" dirty="0" smtClean="0"/>
                        <a:t> niezaliczony</a:t>
                      </a:r>
                      <a:endParaRPr lang="pl-PL" sz="1400" dirty="0"/>
                    </a:p>
                  </a:txBody>
                  <a:tcPr/>
                </a:tc>
              </a:tr>
              <a:tr h="634850">
                <a:tc>
                  <a:txBody>
                    <a:bodyPr/>
                    <a:lstStyle/>
                    <a:p>
                      <a:r>
                        <a:rPr lang="pl-PL" sz="1400" dirty="0" smtClean="0"/>
                        <a:t>60 – 70</a:t>
                      </a:r>
                      <a:endParaRPr lang="pl-PL" sz="1400" dirty="0"/>
                    </a:p>
                  </a:txBody>
                  <a:tcPr/>
                </a:tc>
                <a:tc>
                  <a:txBody>
                    <a:bodyPr/>
                    <a:lstStyle/>
                    <a:p>
                      <a:r>
                        <a:rPr lang="pl-PL" sz="1400" dirty="0" smtClean="0"/>
                        <a:t>Dostateczna</a:t>
                      </a:r>
                      <a:endParaRPr lang="pl-PL" sz="1400" dirty="0"/>
                    </a:p>
                  </a:txBody>
                  <a:tcPr/>
                </a:tc>
              </a:tr>
              <a:tr h="634850">
                <a:tc>
                  <a:txBody>
                    <a:bodyPr/>
                    <a:lstStyle/>
                    <a:p>
                      <a:r>
                        <a:rPr lang="pl-PL" sz="1400" dirty="0" smtClean="0"/>
                        <a:t>70</a:t>
                      </a:r>
                      <a:r>
                        <a:rPr lang="pl-PL" sz="1400" baseline="0" dirty="0" smtClean="0"/>
                        <a:t> – 80</a:t>
                      </a:r>
                      <a:endParaRPr lang="pl-PL" sz="1400" dirty="0"/>
                    </a:p>
                  </a:txBody>
                  <a:tcPr/>
                </a:tc>
                <a:tc>
                  <a:txBody>
                    <a:bodyPr/>
                    <a:lstStyle/>
                    <a:p>
                      <a:r>
                        <a:rPr lang="pl-PL" sz="1400" dirty="0" smtClean="0"/>
                        <a:t>Dobra</a:t>
                      </a:r>
                      <a:endParaRPr lang="pl-PL" sz="1400" dirty="0"/>
                    </a:p>
                  </a:txBody>
                  <a:tcPr/>
                </a:tc>
              </a:tr>
              <a:tr h="634850">
                <a:tc>
                  <a:txBody>
                    <a:bodyPr/>
                    <a:lstStyle/>
                    <a:p>
                      <a:r>
                        <a:rPr lang="pl-PL" sz="1400" dirty="0" smtClean="0"/>
                        <a:t>80 - 100</a:t>
                      </a:r>
                      <a:endParaRPr lang="pl-PL" sz="1400" dirty="0"/>
                    </a:p>
                  </a:txBody>
                  <a:tcPr/>
                </a:tc>
                <a:tc>
                  <a:txBody>
                    <a:bodyPr/>
                    <a:lstStyle/>
                    <a:p>
                      <a:r>
                        <a:rPr lang="pl-PL" sz="1400" dirty="0" smtClean="0"/>
                        <a:t>Bardzo</a:t>
                      </a:r>
                      <a:r>
                        <a:rPr lang="pl-PL" sz="1400" baseline="0" dirty="0" smtClean="0"/>
                        <a:t> dobra</a:t>
                      </a:r>
                      <a:endParaRPr lang="pl-PL" sz="1400" dirty="0"/>
                    </a:p>
                  </a:txBody>
                  <a:tcPr/>
                </a:tc>
              </a:tr>
            </a:tbl>
          </a:graphicData>
        </a:graphic>
      </p:graphicFrame>
      <p:sp>
        <p:nvSpPr>
          <p:cNvPr id="4" name="pole tekstowe 3"/>
          <p:cNvSpPr txBox="1"/>
          <p:nvPr/>
        </p:nvSpPr>
        <p:spPr bwMode="auto">
          <a:xfrm>
            <a:off x="790575" y="5470216"/>
            <a:ext cx="7276031"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b="1" dirty="0" smtClean="0"/>
              <a:t>Ważne:</a:t>
            </a:r>
            <a:r>
              <a:rPr lang="pl-PL" sz="950" dirty="0" smtClean="0"/>
              <a:t> Podstawą uznania ćwiczenia / projektu za zaliczone jest zawsze kod znajdujący się w GitHubie. Każdy pracuje na swoim </a:t>
            </a:r>
            <a:r>
              <a:rPr lang="pl-PL" sz="950" dirty="0" err="1" smtClean="0"/>
              <a:t>forku</a:t>
            </a:r>
            <a:r>
              <a:rPr lang="pl-PL" sz="950" dirty="0" smtClean="0"/>
              <a:t>.</a:t>
            </a:r>
            <a:endParaRPr lang="pl-PL" sz="950" dirty="0"/>
          </a:p>
        </p:txBody>
      </p:sp>
    </p:spTree>
    <p:extLst>
      <p:ext uri="{BB962C8B-B14F-4D97-AF65-F5344CB8AC3E}">
        <p14:creationId xmlns:p14="http://schemas.microsoft.com/office/powerpoint/2010/main" val="393837832"/>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ags/tag10.xml><?xml version="1.0" encoding="utf-8"?>
<p:tagLst xmlns:a="http://schemas.openxmlformats.org/drawingml/2006/main" xmlns:r="http://schemas.openxmlformats.org/officeDocument/2006/relationships" xmlns:p="http://schemas.openxmlformats.org/presentationml/2006/main">
  <p:tag name="RNRSTYLE" val="schrift"/>
</p:tagLst>
</file>

<file path=ppt/tags/tag11.xml><?xml version="1.0" encoding="utf-8"?>
<p:tagLst xmlns:a="http://schemas.openxmlformats.org/drawingml/2006/main" xmlns:r="http://schemas.openxmlformats.org/officeDocument/2006/relationships" xmlns:p="http://schemas.openxmlformats.org/presentationml/2006/main">
  <p:tag name="RNRSTYLE" val="schrift"/>
</p:tagLst>
</file>

<file path=ppt/tags/tag12.xml><?xml version="1.0" encoding="utf-8"?>
<p:tagLst xmlns:a="http://schemas.openxmlformats.org/drawingml/2006/main" xmlns:r="http://schemas.openxmlformats.org/officeDocument/2006/relationships" xmlns:p="http://schemas.openxmlformats.org/presentationml/2006/main">
  <p:tag name="RNRSTYLE" val="schrift"/>
</p:tagLst>
</file>

<file path=ppt/tags/tag13.xml><?xml version="1.0" encoding="utf-8"?>
<p:tagLst xmlns:a="http://schemas.openxmlformats.org/drawingml/2006/main" xmlns:r="http://schemas.openxmlformats.org/officeDocument/2006/relationships" xmlns:p="http://schemas.openxmlformats.org/presentationml/2006/main">
  <p:tag name="RNRSTYLE" val="schrift"/>
</p:tagLst>
</file>

<file path=ppt/tags/tag2.xml><?xml version="1.0" encoding="utf-8"?>
<p:tagLst xmlns:a="http://schemas.openxmlformats.org/drawingml/2006/main" xmlns:r="http://schemas.openxmlformats.org/officeDocument/2006/relationships" xmlns:p="http://schemas.openxmlformats.org/presentationml/2006/main">
  <p:tag name="RNRSTYLE" val="schrift"/>
</p:tagLst>
</file>

<file path=ppt/tags/tag3.xml><?xml version="1.0" encoding="utf-8"?>
<p:tagLst xmlns:a="http://schemas.openxmlformats.org/drawingml/2006/main" xmlns:r="http://schemas.openxmlformats.org/officeDocument/2006/relationships" xmlns:p="http://schemas.openxmlformats.org/presentationml/2006/main">
  <p:tag name="RNRSTYLE" val="schrift"/>
</p:tagLst>
</file>

<file path=ppt/tags/tag4.xml><?xml version="1.0" encoding="utf-8"?>
<p:tagLst xmlns:a="http://schemas.openxmlformats.org/drawingml/2006/main" xmlns:r="http://schemas.openxmlformats.org/officeDocument/2006/relationships" xmlns:p="http://schemas.openxmlformats.org/presentationml/2006/main">
  <p:tag name="RNRSTYLE" val="schrift"/>
</p:tagLst>
</file>

<file path=ppt/tags/tag5.xml><?xml version="1.0" encoding="utf-8"?>
<p:tagLst xmlns:a="http://schemas.openxmlformats.org/drawingml/2006/main" xmlns:r="http://schemas.openxmlformats.org/officeDocument/2006/relationships" xmlns:p="http://schemas.openxmlformats.org/presentationml/2006/main">
  <p:tag name="RNRSTYLE" val="schrift"/>
</p:tagLst>
</file>

<file path=ppt/tags/tag6.xml><?xml version="1.0" encoding="utf-8"?>
<p:tagLst xmlns:a="http://schemas.openxmlformats.org/drawingml/2006/main" xmlns:r="http://schemas.openxmlformats.org/officeDocument/2006/relationships" xmlns:p="http://schemas.openxmlformats.org/presentationml/2006/main">
  <p:tag name="RNRSTYLE" val="schrift"/>
</p:tagLst>
</file>

<file path=ppt/tags/tag7.xml><?xml version="1.0" encoding="utf-8"?>
<p:tagLst xmlns:a="http://schemas.openxmlformats.org/drawingml/2006/main" xmlns:r="http://schemas.openxmlformats.org/officeDocument/2006/relationships" xmlns:p="http://schemas.openxmlformats.org/presentationml/2006/main">
  <p:tag name="RNRSTYLE" val="schrift"/>
</p:tagLst>
</file>

<file path=ppt/tags/tag8.xml><?xml version="1.0" encoding="utf-8"?>
<p:tagLst xmlns:a="http://schemas.openxmlformats.org/drawingml/2006/main" xmlns:r="http://schemas.openxmlformats.org/officeDocument/2006/relationships" xmlns:p="http://schemas.openxmlformats.org/presentationml/2006/main">
  <p:tag name="RNRSTYLE" val="schrift"/>
</p:tagLst>
</file>

<file path=ppt/tags/tag9.xml><?xml version="1.0" encoding="utf-8"?>
<p:tagLst xmlns:a="http://schemas.openxmlformats.org/drawingml/2006/main" xmlns:r="http://schemas.openxmlformats.org/officeDocument/2006/relationships" xmlns:p="http://schemas.openxmlformats.org/presentationml/2006/main">
  <p:tag name="RNRSTYLE" val="schrift"/>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405BF3B-1233-4D26-8BBF-BED295340DF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99115DC-C02A-4EF3-990D-5FF7CC0EE9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GFT_Presentation_Template_en</Template>
  <TotalTime>613</TotalTime>
  <Words>705</Words>
  <Application>Microsoft Office PowerPoint</Application>
  <PresentationFormat>Pokaz na ekranie (4:3)</PresentationFormat>
  <Paragraphs>156</Paragraphs>
  <Slides>12</Slides>
  <Notes>1</Notes>
  <HiddenSlides>0</HiddenSlides>
  <MMClips>0</MMClips>
  <ScaleCrop>false</ScaleCrop>
  <HeadingPairs>
    <vt:vector size="4" baseType="variant">
      <vt:variant>
        <vt:lpstr>Motyw</vt:lpstr>
      </vt:variant>
      <vt:variant>
        <vt:i4>1</vt:i4>
      </vt:variant>
      <vt:variant>
        <vt:lpstr>Tytuły slajdów</vt:lpstr>
      </vt:variant>
      <vt:variant>
        <vt:i4>12</vt:i4>
      </vt:variant>
    </vt:vector>
  </HeadingPairs>
  <TitlesOfParts>
    <vt:vector size="13" baseType="lpstr">
      <vt:lpstr>GFT_Presentation_Template_en</vt:lpstr>
      <vt:lpstr>Wprowadzenie do systemów rozproszonych Zarys programu + ćwiczenie 0</vt:lpstr>
      <vt:lpstr>Co to jest system rozproszony</vt:lpstr>
      <vt:lpstr>Przykłady systemów rozproszonych</vt:lpstr>
      <vt:lpstr>Korzyści</vt:lpstr>
      <vt:lpstr>Wady</vt:lpstr>
      <vt:lpstr>Cechy</vt:lpstr>
      <vt:lpstr>Źródła</vt:lpstr>
      <vt:lpstr>Zarys części praktycznej</vt:lpstr>
      <vt:lpstr>Kryteria zaliczenia</vt:lpstr>
      <vt:lpstr>Na następne zajęcia (ćwiczenie 0)</vt:lpstr>
      <vt:lpstr>Na następne zajęcia (ćwiczenie 0)</vt:lpstr>
      <vt:lpstr>Wprowadzenie do systemów rozproszonych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GFT</dc:subject>
  <dc:creator>Marek</dc:creator>
  <cp:keywords>GFT;Company Presentation;English-Intl</cp:keywords>
  <dc:description>Präsentationsvorlage</dc:description>
  <cp:lastModifiedBy>Marek</cp:lastModifiedBy>
  <cp:revision>40</cp:revision>
  <cp:lastPrinted>2014-09-30T16:04:03Z</cp:lastPrinted>
  <dcterms:created xsi:type="dcterms:W3CDTF">2016-02-15T21:49:18Z</dcterms:created>
  <dcterms:modified xsi:type="dcterms:W3CDTF">2016-02-23T00:32:51Z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