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7" r:id="rId2"/>
  </p:sldMasterIdLst>
  <p:notesMasterIdLst>
    <p:notesMasterId r:id="rId17"/>
  </p:notesMasterIdLst>
  <p:sldIdLst>
    <p:sldId id="291" r:id="rId3"/>
    <p:sldId id="310" r:id="rId4"/>
    <p:sldId id="308" r:id="rId5"/>
    <p:sldId id="297" r:id="rId6"/>
    <p:sldId id="294" r:id="rId7"/>
    <p:sldId id="305" r:id="rId8"/>
    <p:sldId id="303" r:id="rId9"/>
    <p:sldId id="312" r:id="rId10"/>
    <p:sldId id="311" r:id="rId11"/>
    <p:sldId id="306" r:id="rId12"/>
    <p:sldId id="313" r:id="rId13"/>
    <p:sldId id="307" r:id="rId14"/>
    <p:sldId id="309" r:id="rId15"/>
    <p:sldId id="299" r:id="rId16"/>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15" autoAdjust="0"/>
    <p:restoredTop sz="75514" autoAdjust="0"/>
  </p:normalViewPr>
  <p:slideViewPr>
    <p:cSldViewPr snapToGrid="0" snapToObjects="1">
      <p:cViewPr>
        <p:scale>
          <a:sx n="87" d="100"/>
          <a:sy n="87" d="100"/>
        </p:scale>
        <p:origin x="408" y="34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48" d="100"/>
          <a:sy n="48" d="100"/>
        </p:scale>
        <p:origin x="2752" y="5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heme" Target="theme/theme1.xml"/><Relationship Id="rId21" Type="http://schemas.openxmlformats.org/officeDocument/2006/relationships/tableStyles" Target="tableStyles.xml"/><Relationship Id="rId22" Type="http://schemas.microsoft.com/office/2015/10/relationships/revisionInfo" Target="revisionInfo.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855552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大家好，我们团队的项目是</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29793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然后就是模型显示问题。模型显示的方式有三种：</a:t>
            </a:r>
            <a:r>
              <a:rPr kumimoji="1" lang="zh-CN" altLang="en-US" dirty="0" smtClean="0">
                <a:solidFill>
                  <a:schemeClr val="bg1">
                    <a:lumMod val="50000"/>
                  </a:schemeClr>
                </a:solidFill>
              </a:rPr>
              <a:t>体素 、曲面和线段。</a:t>
            </a:r>
            <a:endParaRPr lang="zh-CN" altLang="en-US" dirty="0" smtClean="0"/>
          </a:p>
          <a:p>
            <a:r>
              <a:rPr lang="zh-CN" altLang="en-US" dirty="0" smtClean="0"/>
              <a:t>在研读了相关文献后，我们放弃了开销较大的体素显示，在剩余的两种方式中，我们还需要进行一系列的后续工作和比对，来确定更适合移动端显示的方案。</a:t>
            </a:r>
          </a:p>
          <a:p>
            <a:r>
              <a:rPr lang="zh-CN" altLang="en-US" dirty="0" smtClean="0"/>
              <a:t>基于前面一系列技术路线的选择以及移动端开发的特殊性，我们需要考虑包括计算能力，耗电量，内存空间等开销问题，因此这里还涉及到软件架构的合理设计。</a:t>
            </a:r>
          </a:p>
          <a:p>
            <a:endParaRPr lang="zh-CN" altLang="en-US" dirty="0" smtClean="0"/>
          </a:p>
        </p:txBody>
      </p:sp>
    </p:spTree>
    <p:extLst>
      <p:ext uri="{BB962C8B-B14F-4D97-AF65-F5344CB8AC3E}">
        <p14:creationId xmlns:p14="http://schemas.microsoft.com/office/powerpoint/2010/main" val="1493052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smtClean="0"/>
          </a:p>
        </p:txBody>
      </p:sp>
    </p:spTree>
    <p:extLst>
      <p:ext uri="{BB962C8B-B14F-4D97-AF65-F5344CB8AC3E}">
        <p14:creationId xmlns:p14="http://schemas.microsoft.com/office/powerpoint/2010/main" val="1948850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222023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50746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chemeClr val="tx2"/>
              </a:solidFill>
            </a:endParaRPr>
          </a:p>
        </p:txBody>
      </p:sp>
    </p:spTree>
    <p:extLst>
      <p:ext uri="{BB962C8B-B14F-4D97-AF65-F5344CB8AC3E}">
        <p14:creationId xmlns:p14="http://schemas.microsoft.com/office/powerpoint/2010/main" val="1268323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本次答辩我将分为以下五个部分对我们的创新项目进行介绍</a:t>
            </a:r>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443959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鉴于当前</a:t>
            </a:r>
            <a:r>
              <a:rPr lang="zh-CN" altLang="zh-CN" sz="1200" dirty="0" smtClean="0">
                <a:solidFill>
                  <a:schemeClr val="tx2"/>
                </a:solidFill>
              </a:rPr>
              <a:t>建筑风格繁多复杂</a:t>
            </a:r>
            <a:r>
              <a:rPr lang="zh-CN" altLang="en-US" sz="1200" dirty="0" smtClean="0">
                <a:solidFill>
                  <a:schemeClr val="tx2"/>
                </a:solidFill>
              </a:rPr>
              <a:t>导致</a:t>
            </a:r>
            <a:r>
              <a:rPr lang="zh-CN" altLang="zh-CN" sz="1200" dirty="0" smtClean="0">
                <a:solidFill>
                  <a:schemeClr val="tx2"/>
                </a:solidFill>
              </a:rPr>
              <a:t>非专业人士难以正确识别</a:t>
            </a:r>
            <a:r>
              <a:rPr lang="zh-CN" altLang="en-US" sz="1200" dirty="0" smtClean="0">
                <a:solidFill>
                  <a:schemeClr val="tx2"/>
                </a:solidFill>
              </a:rPr>
              <a:t>的现状，以及现在移动端设备的广泛应用，</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rPr>
              <a:t>对于非专业人士，他们希望能够在游览的过程中拿出</a:t>
            </a:r>
            <a:r>
              <a:rPr lang="zh-CN" altLang="en-US" sz="1200" dirty="0" smtClean="0">
                <a:solidFill>
                  <a:schemeClr val="tx2"/>
                </a:solidFill>
              </a:rPr>
              <a:t>手机拍</a:t>
            </a:r>
            <a:r>
              <a:rPr lang="zh-CN" altLang="en-US" sz="1200" dirty="0" smtClean="0">
                <a:solidFill>
                  <a:schemeClr val="tx2"/>
                </a:solidFill>
              </a:rPr>
              <a:t>少量照片即可在较短的时间内了解建筑的风格特征</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rPr>
              <a:t>因此我们将开发一款用于建筑风格鉴别的移动端</a:t>
            </a:r>
            <a:r>
              <a:rPr lang="zh-CN" altLang="en-US" sz="1200" dirty="0" smtClean="0">
                <a:solidFill>
                  <a:schemeClr val="tx2"/>
                </a:solidFill>
              </a:rPr>
              <a:t>应用</a:t>
            </a:r>
          </a:p>
        </p:txBody>
      </p:sp>
    </p:spTree>
    <p:extLst>
      <p:ext uri="{BB962C8B-B14F-4D97-AF65-F5344CB8AC3E}">
        <p14:creationId xmlns:p14="http://schemas.microsoft.com/office/powerpoint/2010/main" val="1664193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已有的风格鉴别应用大都基于视觉分析，而我们通过拍摄尽量少的建筑照片，对其进行三维模型重建并向用户呈现，结合了视觉和结构信息进行风格鉴别</a:t>
            </a:r>
            <a:r>
              <a:rPr lang="zh-CN" altLang="en-US" dirty="0" smtClean="0"/>
              <a:t>。</a:t>
            </a:r>
          </a:p>
          <a:p>
            <a:endParaRPr lang="zh-CN" altLang="en-US" dirty="0" smtClean="0"/>
          </a:p>
          <a:p>
            <a:r>
              <a:rPr lang="en-US" altLang="zh-CN" dirty="0" smtClean="0"/>
              <a:t>/</a:t>
            </a:r>
            <a:r>
              <a:rPr lang="zh-CN" altLang="en-US" dirty="0" smtClean="0"/>
              <a:t>*</a:t>
            </a:r>
          </a:p>
          <a:p>
            <a:r>
              <a:rPr lang="zh-CN" altLang="en-US" sz="1200" b="0" i="0" kern="1200" dirty="0" smtClean="0">
                <a:solidFill>
                  <a:schemeClr val="tx1"/>
                </a:solidFill>
                <a:effectLst/>
                <a:latin typeface="+mn-lt"/>
                <a:ea typeface="+mn-ea"/>
                <a:cs typeface="+mn-cs"/>
              </a:rPr>
              <a:t>项目的特色与创新之处： 与传统的只通过视觉信息进行风格鉴别的方式不同，本项目结合了</a:t>
            </a:r>
            <a:r>
              <a:rPr lang="en-US" altLang="zh-CN" sz="1200" b="0" i="0" kern="1200" dirty="0" smtClean="0">
                <a:solidFill>
                  <a:schemeClr val="tx1"/>
                </a:solidFill>
                <a:effectLst/>
                <a:latin typeface="+mn-lt"/>
                <a:ea typeface="+mn-ea"/>
                <a:cs typeface="+mn-cs"/>
              </a:rPr>
              <a:t>3d</a:t>
            </a:r>
            <a:r>
              <a:rPr lang="zh-CN" altLang="en-US" sz="1200" b="0" i="0" kern="1200" dirty="0" smtClean="0">
                <a:solidFill>
                  <a:schemeClr val="tx1"/>
                </a:solidFill>
                <a:effectLst/>
                <a:latin typeface="+mn-lt"/>
                <a:ea typeface="+mn-ea"/>
                <a:cs typeface="+mn-cs"/>
              </a:rPr>
              <a:t>建模和风格识别技术，在已有的通过计算机视觉实现的识别方法基础上，通过</a:t>
            </a:r>
            <a:r>
              <a:rPr lang="en-US" altLang="zh-CN" sz="1200" b="0" i="0" kern="1200" dirty="0" smtClean="0">
                <a:solidFill>
                  <a:schemeClr val="tx1"/>
                </a:solidFill>
                <a:effectLst/>
                <a:latin typeface="+mn-lt"/>
                <a:ea typeface="+mn-ea"/>
                <a:cs typeface="+mn-cs"/>
              </a:rPr>
              <a:t>3d</a:t>
            </a:r>
            <a:r>
              <a:rPr lang="zh-CN" altLang="en-US" sz="1200" b="0" i="0" kern="1200" dirty="0" smtClean="0">
                <a:solidFill>
                  <a:schemeClr val="tx1"/>
                </a:solidFill>
                <a:effectLst/>
                <a:latin typeface="+mn-lt"/>
                <a:ea typeface="+mn-ea"/>
                <a:cs typeface="+mn-cs"/>
              </a:rPr>
              <a:t>建模后获得的建筑结构、形状信息，增加了建筑风格鉴别的方式和提高了建筑风格鉴别的准确度，使得建筑风格类型得以细化，更为具体。 并且该项目能够让非专业人士接触到建筑风格的相关内容，提升其对建筑风格的认知程度和艺术素养，令建筑风格得以保存、推广和变化。 在鉴别方面，我们需要整理得到相应的建筑风格特征数据库，并提出构建方案，供给后人研究建筑风格使用。</a:t>
            </a:r>
            <a:endParaRPr lang="zh-CN" altLang="en-US" dirty="0" smtClean="0"/>
          </a:p>
          <a:p>
            <a:r>
              <a:rPr lang="zh-CN" altLang="en-US" dirty="0" smtClean="0"/>
              <a:t>*</a:t>
            </a:r>
            <a:r>
              <a:rPr lang="en-US" altLang="zh-CN" dirty="0" smtClean="0"/>
              <a:t>/</a:t>
            </a:r>
            <a:endParaRPr lang="zh-CN" altLang="en-US" dirty="0"/>
          </a:p>
        </p:txBody>
      </p:sp>
    </p:spTree>
    <p:extLst>
      <p:ext uri="{BB962C8B-B14F-4D97-AF65-F5344CB8AC3E}">
        <p14:creationId xmlns:p14="http://schemas.microsoft.com/office/powerpoint/2010/main" val="129640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r>
              <a:rPr lang="zh-CN" altLang="en-US" dirty="0" smtClean="0"/>
              <a:t>这是它的使用流程以及原型设计，（介绍</a:t>
            </a:r>
            <a:r>
              <a:rPr lang="en-US" altLang="zh-CN" dirty="0" smtClean="0"/>
              <a:t>---</a:t>
            </a:r>
            <a:r>
              <a:rPr lang="zh-CN" altLang="en-US" dirty="0" smtClean="0"/>
              <a:t>），从中我们可以提取出几个重点与难点</a:t>
            </a:r>
            <a:endParaRPr lang="zh-CN" altLang="en-US" dirty="0"/>
          </a:p>
        </p:txBody>
      </p:sp>
    </p:spTree>
    <p:extLst>
      <p:ext uri="{BB962C8B-B14F-4D97-AF65-F5344CB8AC3E}">
        <p14:creationId xmlns:p14="http://schemas.microsoft.com/office/powerpoint/2010/main" val="325948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首先是利用照片进行三维重建。从照片到三维模型的数据流如图所示。</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r>
              <a:rPr lang="zh-CN" altLang="en-US" dirty="0" smtClean="0"/>
              <a:t>从图中可以看出，照片的输入形式可以分为三类，单张、多张和连续，多张和连续本质上是一样的。</a:t>
            </a:r>
          </a:p>
          <a:p>
            <a:endParaRPr lang="zh-CN" altLang="en-US" dirty="0" smtClean="0"/>
          </a:p>
          <a:p>
            <a:r>
              <a:rPr lang="zh-CN" altLang="en-US" dirty="0" smtClean="0"/>
              <a:t>若采用单张照片进行三维重建，比较典型的方法有基于语义先验以及基于透视线索进行重建，总的来说，他们都是使用了先验信息的重建方法。</a:t>
            </a:r>
          </a:p>
          <a:p>
            <a:r>
              <a:rPr lang="zh-CN" altLang="en-US" dirty="0" smtClean="0"/>
              <a:t>若采用多张照片进行三维重建，则主要工作是配准，经典的方法有</a:t>
            </a:r>
            <a:r>
              <a:rPr lang="en-US" altLang="zh-CN" dirty="0" smtClean="0"/>
              <a:t>Shape</a:t>
            </a:r>
            <a:r>
              <a:rPr lang="zh-CN" altLang="en-US" dirty="0" smtClean="0"/>
              <a:t> </a:t>
            </a:r>
            <a:r>
              <a:rPr lang="en-US" altLang="zh-CN" dirty="0" smtClean="0"/>
              <a:t>from</a:t>
            </a:r>
            <a:r>
              <a:rPr lang="zh-CN" altLang="en-US" dirty="0" smtClean="0"/>
              <a:t> </a:t>
            </a:r>
            <a:r>
              <a:rPr lang="en-US" altLang="zh-CN" dirty="0" smtClean="0"/>
              <a:t>Motion</a:t>
            </a:r>
            <a:r>
              <a:rPr lang="zh-CN" altLang="en-US" dirty="0" smtClean="0"/>
              <a:t>，通过配准后得到的深度、三维信息进行重建。</a:t>
            </a:r>
            <a:endParaRPr kumimoji="1" lang="zh-CN" altLang="en-US" dirty="0" smtClean="0">
              <a:solidFill>
                <a:schemeClr val="bg1">
                  <a:lumMod val="50000"/>
                </a:schemeClr>
              </a:solidFill>
            </a:endParaRPr>
          </a:p>
          <a:p>
            <a:endParaRPr kumimoji="1" lang="zh-CN" altLang="en-US" dirty="0" smtClean="0">
              <a:solidFill>
                <a:schemeClr val="bg1">
                  <a:lumMod val="50000"/>
                </a:schemeClr>
              </a:solidFill>
            </a:endParaRPr>
          </a:p>
          <a:p>
            <a:r>
              <a:rPr lang="zh-CN" altLang="en-US" dirty="0" smtClean="0"/>
              <a:t>我们计划前期选择多种技术路线进行尝试和比较，选择较好的方案或</a:t>
            </a:r>
          </a:p>
          <a:p>
            <a:r>
              <a:rPr lang="zh-CN" altLang="en-US" dirty="0" smtClean="0"/>
              <a:t>利用</a:t>
            </a:r>
            <a:r>
              <a:rPr kumimoji="1" lang="zh-CN" altLang="en-US" dirty="0" smtClean="0">
                <a:solidFill>
                  <a:schemeClr val="bg1">
                    <a:lumMod val="50000"/>
                  </a:schemeClr>
                </a:solidFill>
              </a:rPr>
              <a:t>自顶向下和自底向上的线索结合的三维建模的框架，综合上述方案、结合各方案的优点、弥补每个方案的不足之处，</a:t>
            </a:r>
          </a:p>
          <a:p>
            <a:r>
              <a:rPr kumimoji="1" lang="zh-CN" altLang="en-US" dirty="0" smtClean="0">
                <a:solidFill>
                  <a:schemeClr val="bg1">
                    <a:lumMod val="50000"/>
                  </a:schemeClr>
                </a:solidFill>
              </a:rPr>
              <a:t>最终</a:t>
            </a:r>
            <a:r>
              <a:rPr lang="zh-CN" altLang="en-US" dirty="0" smtClean="0"/>
              <a:t>目标是尽可能的减少需要拍摄的照片数量</a:t>
            </a:r>
          </a:p>
          <a:p>
            <a:endParaRPr lang="zh-CN" altLang="en-US" dirty="0"/>
          </a:p>
        </p:txBody>
      </p:sp>
    </p:spTree>
    <p:extLst>
      <p:ext uri="{BB962C8B-B14F-4D97-AF65-F5344CB8AC3E}">
        <p14:creationId xmlns:p14="http://schemas.microsoft.com/office/powerpoint/2010/main" val="1770628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风格是三维模型间具有差异性的部分，内容是三维模型间具有相似性的部分</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在得到三维模型后，需要进行风格鉴别的工作。其中</a:t>
            </a:r>
            <a:r>
              <a:rPr kumimoji="1" lang="zh-CN" altLang="en-US" dirty="0" smtClean="0"/>
              <a:t>风格是难以描述的，我们</a:t>
            </a:r>
            <a:r>
              <a:rPr lang="zh-CN" altLang="en-US" dirty="0" smtClean="0"/>
              <a:t>参考了宋有成学长的相关工作，尝试把风格定义为三维模型在不同层次上的差异性。</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首先我们需要对模型进行层次化分解，层次化分解的关键问题是三维模型组建之间的对应。然后在不同层次上，基于不同粒度，由风格内容分离技术对风格进行描述。</a:t>
            </a:r>
          </a:p>
        </p:txBody>
      </p:sp>
    </p:spTree>
    <p:extLst>
      <p:ext uri="{BB962C8B-B14F-4D97-AF65-F5344CB8AC3E}">
        <p14:creationId xmlns:p14="http://schemas.microsoft.com/office/powerpoint/2010/main" val="491291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有了风格的描述后，就可以建筑风格进行鉴别，我们设计了如下的数据流。由三维模型中的结构信息，与结构风格数据库进行比对得到结构风格，并结合照片中颜色、纹理等视觉信息，由视觉</a:t>
            </a:r>
            <a:r>
              <a:rPr lang="en-US" altLang="zh-CN" dirty="0" smtClean="0"/>
              <a:t>-</a:t>
            </a:r>
            <a:r>
              <a:rPr lang="zh-CN" altLang="en-US" dirty="0" smtClean="0"/>
              <a:t>风格数据库得到视觉风格，得出建筑的风格信息</a:t>
            </a:r>
          </a:p>
        </p:txBody>
      </p:sp>
    </p:spTree>
    <p:extLst>
      <p:ext uri="{BB962C8B-B14F-4D97-AF65-F5344CB8AC3E}">
        <p14:creationId xmlns:p14="http://schemas.microsoft.com/office/powerpoint/2010/main" val="1017654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officeplus.cn/Template/Home.shtml" TargetMode="External"/><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gradFill flip="none" rotWithShape="1">
          <a:gsLst>
            <a:gs pos="0">
              <a:schemeClr val="bg1"/>
            </a:gs>
            <a:gs pos="67000">
              <a:schemeClr val="bg1">
                <a:lumMod val="95000"/>
              </a:schemeClr>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8" name="椭圆 17"/>
          <p:cNvSpPr/>
          <p:nvPr userDrawn="1"/>
        </p:nvSpPr>
        <p:spPr>
          <a:xfrm>
            <a:off x="849780" y="5172301"/>
            <a:ext cx="5150340" cy="5150340"/>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a:off x="-765628" y="4401373"/>
            <a:ext cx="3015427" cy="301542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a:off x="849780" y="3973882"/>
            <a:ext cx="1970009" cy="1970009"/>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a:off x="422289" y="3889828"/>
            <a:ext cx="854982" cy="854982"/>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a:off x="1564236" y="6339861"/>
            <a:ext cx="1076939" cy="107693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a:off x="2484890" y="6027944"/>
            <a:ext cx="334899" cy="334899"/>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a:off x="2465188" y="4744810"/>
            <a:ext cx="873483" cy="873483"/>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a:off x="7086881" y="-900967"/>
            <a:ext cx="2220844" cy="2220844"/>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a:off x="9454581" y="-549383"/>
            <a:ext cx="3407441" cy="3407441"/>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a:off x="8907429" y="-334768"/>
            <a:ext cx="1472991" cy="1472991"/>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a:off x="7061964" y="625398"/>
            <a:ext cx="1025650" cy="102565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a:off x="11418205" y="1911283"/>
            <a:ext cx="1590674" cy="1590674"/>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userDrawn="1"/>
        </p:nvSpPr>
        <p:spPr>
          <a:xfrm>
            <a:off x="6267191" y="1326869"/>
            <a:ext cx="453456" cy="45345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11664471" y="3298513"/>
            <a:ext cx="732468" cy="73246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10879229" y="3134662"/>
            <a:ext cx="346604" cy="346604"/>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占位符 19"/>
          <p:cNvSpPr>
            <a:spLocks noGrp="1"/>
          </p:cNvSpPr>
          <p:nvPr>
            <p:ph type="body" sz="quarter" idx="10" hasCustomPrompt="1"/>
          </p:nvPr>
        </p:nvSpPr>
        <p:spPr>
          <a:xfrm>
            <a:off x="3132306" y="2498576"/>
            <a:ext cx="5927388" cy="1357674"/>
          </a:xfrm>
          <a:prstGeom prst="rect">
            <a:avLst/>
          </a:prstGeom>
        </p:spPr>
        <p:txBody>
          <a:bodyPr anchor="t"/>
          <a:lstStyle>
            <a:lvl1pPr marL="0" indent="0" algn="ctr">
              <a:buNone/>
              <a:defRPr sz="4800" b="1"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1" hasCustomPrompt="1"/>
          </p:nvPr>
        </p:nvSpPr>
        <p:spPr>
          <a:xfrm>
            <a:off x="3132306" y="4578972"/>
            <a:ext cx="5927388" cy="339658"/>
          </a:xfrm>
          <a:prstGeom prst="rect">
            <a:avLst/>
          </a:prstGeom>
        </p:spPr>
        <p:txBody>
          <a:bodyPr anchor="t"/>
          <a:lstStyle>
            <a:lvl1pPr marL="0" indent="0" algn="ctr">
              <a:lnSpc>
                <a:spcPct val="130000"/>
              </a:lnSpc>
              <a:buNone/>
              <a:defRPr sz="12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2" name="椭圆 21"/>
          <p:cNvSpPr/>
          <p:nvPr userDrawn="1"/>
        </p:nvSpPr>
        <p:spPr>
          <a:xfrm>
            <a:off x="901493" y="3145269"/>
            <a:ext cx="468355" cy="46835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userDrawn="1"/>
        </p:nvSpPr>
        <p:spPr>
          <a:xfrm>
            <a:off x="480939" y="2631757"/>
            <a:ext cx="724235" cy="724235"/>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a:off x="10650826" y="2926583"/>
            <a:ext cx="226929" cy="22692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8965" eaLnBrk="1" fontAlgn="auto" latinLnBrk="0" hangingPunct="1">
              <a:lnSpc>
                <a:spcPct val="100000"/>
              </a:lnSpc>
              <a:spcBef>
                <a:spcPts val="0"/>
              </a:spcBef>
              <a:spcAft>
                <a:spcPts val="0"/>
              </a:spcAft>
              <a:buClrTx/>
              <a:buSzTx/>
              <a:buFontTx/>
              <a:buNone/>
              <a:defRPr/>
            </a:pPr>
            <a:r>
              <a:rPr kumimoji="1" lang="zh-CN" altLang="en-US" sz="1335" b="0" i="0" u="none" strike="noStrike" kern="0" cap="none" spc="0" normalizeH="0" baseline="0" noProof="0" dirty="0">
                <a:ln>
                  <a:noFill/>
                </a:ln>
                <a:solidFill>
                  <a:srgbClr val="000000"/>
                </a:solidFill>
                <a:effectLst/>
                <a:uLnTx/>
                <a:uFillTx/>
                <a:latin typeface="Century Gothic"/>
                <a:ea typeface="微软雅黑" panose="020B0503020204020204" charset="-122"/>
              </a:rPr>
              <a:t>点击</a:t>
            </a:r>
            <a:r>
              <a:rPr kumimoji="1" lang="en-US" altLang="zh-CN" sz="1335" b="0" i="0" u="none" strike="noStrike" kern="0" cap="none" spc="0" normalizeH="0" baseline="0" noProof="0" dirty="0">
                <a:ln>
                  <a:noFill/>
                </a:ln>
                <a:solidFill>
                  <a:srgbClr val="000000"/>
                </a:solidFill>
                <a:effectLst/>
                <a:uLnTx/>
                <a:uFillTx/>
                <a:latin typeface="Segoe UI Light" panose="020B0502040204020203" charset="0"/>
                <a:ea typeface="Segoe UI Light" panose="020B0502040204020203" charset="0"/>
                <a:cs typeface="Segoe UI Light" panose="020B0502040204020203" charset="0"/>
              </a:rPr>
              <a:t>Logo</a:t>
            </a:r>
            <a:r>
              <a:rPr kumimoji="1" lang="zh-CN" altLang="en-US" sz="1335" b="0" i="0" u="none" strike="noStrike" kern="0" cap="none" spc="0" normalizeH="0" baseline="0" noProof="0" dirty="0">
                <a:ln>
                  <a:noFill/>
                </a:ln>
                <a:solidFill>
                  <a:srgbClr val="000000"/>
                </a:solidFill>
                <a:effectLst/>
                <a:uLnTx/>
                <a:uFillTx/>
                <a:latin typeface="Century Gothic"/>
                <a:ea typeface="微软雅黑" panose="020B0503020204020204" charset="-122"/>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701840"/>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3742373"/>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2" name="文本占位符 19"/>
          <p:cNvSpPr>
            <a:spLocks noGrp="1"/>
          </p:cNvSpPr>
          <p:nvPr>
            <p:ph type="body" sz="quarter" idx="13" hasCustomPrompt="1"/>
          </p:nvPr>
        </p:nvSpPr>
        <p:spPr>
          <a:xfrm>
            <a:off x="6875388" y="4782906"/>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701840"/>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3478175"/>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占位符 19"/>
          <p:cNvSpPr>
            <a:spLocks noGrp="1"/>
          </p:cNvSpPr>
          <p:nvPr>
            <p:ph type="body" sz="quarter" idx="13" hasCustomPrompt="1"/>
          </p:nvPr>
        </p:nvSpPr>
        <p:spPr>
          <a:xfrm>
            <a:off x="6875388" y="4254510"/>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4" name="文本占位符 19"/>
          <p:cNvSpPr>
            <a:spLocks noGrp="1"/>
          </p:cNvSpPr>
          <p:nvPr>
            <p:ph type="body" sz="quarter" idx="14" hasCustomPrompt="1"/>
          </p:nvPr>
        </p:nvSpPr>
        <p:spPr>
          <a:xfrm>
            <a:off x="6875388" y="5030845"/>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19794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2974282"/>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占位符 19"/>
          <p:cNvSpPr>
            <a:spLocks noGrp="1"/>
          </p:cNvSpPr>
          <p:nvPr>
            <p:ph type="body" sz="quarter" idx="13" hasCustomPrompt="1"/>
          </p:nvPr>
        </p:nvSpPr>
        <p:spPr>
          <a:xfrm>
            <a:off x="6875388" y="375061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4" name="文本占位符 19"/>
          <p:cNvSpPr>
            <a:spLocks noGrp="1"/>
          </p:cNvSpPr>
          <p:nvPr>
            <p:ph type="body" sz="quarter" idx="14" hasCustomPrompt="1"/>
          </p:nvPr>
        </p:nvSpPr>
        <p:spPr>
          <a:xfrm>
            <a:off x="6875388" y="4526952"/>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5" name="文本占位符 19"/>
          <p:cNvSpPr>
            <a:spLocks noGrp="1"/>
          </p:cNvSpPr>
          <p:nvPr>
            <p:ph type="body" sz="quarter" idx="15" hasCustomPrompt="1"/>
          </p:nvPr>
        </p:nvSpPr>
        <p:spPr>
          <a:xfrm>
            <a:off x="6875388" y="530328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19794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2805556"/>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文本占位符 19"/>
          <p:cNvSpPr>
            <a:spLocks noGrp="1"/>
          </p:cNvSpPr>
          <p:nvPr>
            <p:ph type="body" sz="quarter" idx="13" hasCustomPrompt="1"/>
          </p:nvPr>
        </p:nvSpPr>
        <p:spPr>
          <a:xfrm>
            <a:off x="6875388" y="3413165"/>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7" name="文本占位符 19"/>
          <p:cNvSpPr>
            <a:spLocks noGrp="1"/>
          </p:cNvSpPr>
          <p:nvPr>
            <p:ph type="body" sz="quarter" idx="14" hasCustomPrompt="1"/>
          </p:nvPr>
        </p:nvSpPr>
        <p:spPr>
          <a:xfrm>
            <a:off x="6875388" y="4020774"/>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8" name="文本占位符 19"/>
          <p:cNvSpPr>
            <a:spLocks noGrp="1"/>
          </p:cNvSpPr>
          <p:nvPr>
            <p:ph type="body" sz="quarter" idx="15" hasCustomPrompt="1"/>
          </p:nvPr>
        </p:nvSpPr>
        <p:spPr>
          <a:xfrm>
            <a:off x="6875388" y="4628383"/>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9" name="文本占位符 19"/>
          <p:cNvSpPr>
            <a:spLocks noGrp="1"/>
          </p:cNvSpPr>
          <p:nvPr>
            <p:ph type="body" sz="quarter" idx="16" hasCustomPrompt="1"/>
          </p:nvPr>
        </p:nvSpPr>
        <p:spPr>
          <a:xfrm>
            <a:off x="6875388" y="5235992"/>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椭圆 1"/>
          <p:cNvSpPr/>
          <p:nvPr userDrawn="1"/>
        </p:nvSpPr>
        <p:spPr>
          <a:xfrm>
            <a:off x="5700221" y="4382258"/>
            <a:ext cx="463298" cy="463298"/>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a:off x="2395015" y="1393932"/>
            <a:ext cx="3015427" cy="301542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a:off x="4010423" y="966441"/>
            <a:ext cx="1970009" cy="1970009"/>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a:off x="3582932" y="882387"/>
            <a:ext cx="854982" cy="854982"/>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a:off x="4724879" y="3332420"/>
            <a:ext cx="1076939" cy="107693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a:off x="5645533" y="3020503"/>
            <a:ext cx="334899" cy="334899"/>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a:off x="5625831" y="1737369"/>
            <a:ext cx="873483" cy="873483"/>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a:off x="4062136" y="137828"/>
            <a:ext cx="468355" cy="46835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a:off x="3641582" y="-375684"/>
            <a:ext cx="724235" cy="724235"/>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19"/>
          <p:cNvSpPr>
            <a:spLocks noGrp="1"/>
          </p:cNvSpPr>
          <p:nvPr>
            <p:ph type="body" sz="quarter" idx="10" hasCustomPrompt="1"/>
          </p:nvPr>
        </p:nvSpPr>
        <p:spPr>
          <a:xfrm>
            <a:off x="6714703" y="3056071"/>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2" name="文本占位符 19"/>
          <p:cNvSpPr>
            <a:spLocks noGrp="1"/>
          </p:cNvSpPr>
          <p:nvPr>
            <p:ph type="body" sz="quarter" idx="11" hasCustomPrompt="1"/>
          </p:nvPr>
        </p:nvSpPr>
        <p:spPr>
          <a:xfrm>
            <a:off x="6714703" y="3878563"/>
            <a:ext cx="3138030" cy="337452"/>
          </a:xfrm>
          <a:prstGeom prst="rect">
            <a:avLst/>
          </a:prstGeom>
        </p:spPr>
        <p:txBody>
          <a:bodyPr anchor="t"/>
          <a:lstStyle>
            <a:lvl1pPr marL="0" indent="0" algn="l">
              <a:lnSpc>
                <a:spcPct val="130000"/>
              </a:lnSpc>
              <a:buNone/>
              <a:defRPr sz="1200" b="0" baseline="0">
                <a:solidFill>
                  <a:schemeClr val="bg1">
                    <a:lumMod val="50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3" name="椭圆 12"/>
          <p:cNvSpPr/>
          <p:nvPr userDrawn="1"/>
        </p:nvSpPr>
        <p:spPr>
          <a:xfrm>
            <a:off x="5682548" y="4938494"/>
            <a:ext cx="188314" cy="18831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2" name="组 11"/>
          <p:cNvGrpSpPr/>
          <p:nvPr userDrawn="1"/>
        </p:nvGrpSpPr>
        <p:grpSpPr>
          <a:xfrm rot="10800000">
            <a:off x="7521312" y="-553388"/>
            <a:ext cx="5191489" cy="2549820"/>
            <a:chOff x="-410114" y="5072159"/>
            <a:chExt cx="5191489" cy="2549820"/>
          </a:xfrm>
        </p:grpSpPr>
        <p:sp>
          <p:nvSpPr>
            <p:cNvPr id="2" name="椭圆 1"/>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3" name="椭圆 12"/>
          <p:cNvSpPr/>
          <p:nvPr userDrawn="1"/>
        </p:nvSpPr>
        <p:spPr>
          <a:xfrm rot="10664813">
            <a:off x="1407707" y="6689145"/>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userDrawn="1"/>
        </p:nvSpPr>
        <p:spPr>
          <a:xfrm rot="10664813">
            <a:off x="-497671" y="5942838"/>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rot="10664813">
            <a:off x="850599" y="683436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rot="10664813">
            <a:off x="2065778" y="6515507"/>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rot="10664813">
            <a:off x="-608898" y="5619894"/>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rot="10664813">
            <a:off x="2790831" y="6423412"/>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userDrawn="1"/>
        </p:nvSpPr>
        <p:spPr>
          <a:xfrm rot="10664813">
            <a:off x="-300502" y="5332262"/>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userDrawn="1"/>
        </p:nvSpPr>
        <p:spPr>
          <a:xfrm rot="10664813">
            <a:off x="335692" y="5606739"/>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userDrawn="1"/>
        </p:nvSpPr>
        <p:spPr>
          <a:xfrm rot="10664813">
            <a:off x="528202" y="577659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userDrawn="1"/>
        </p:nvSpPr>
        <p:spPr>
          <a:xfrm rot="10664813">
            <a:off x="4182906" y="676834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占位符 19"/>
          <p:cNvSpPr>
            <a:spLocks noGrp="1"/>
          </p:cNvSpPr>
          <p:nvPr>
            <p:ph type="body" sz="quarter" idx="11" hasCustomPrompt="1"/>
          </p:nvPr>
        </p:nvSpPr>
        <p:spPr>
          <a:xfrm>
            <a:off x="435160" y="251636"/>
            <a:ext cx="3401344" cy="405376"/>
          </a:xfrm>
          <a:prstGeom prst="rect">
            <a:avLst/>
          </a:prstGeom>
        </p:spPr>
        <p:txBody>
          <a:bodyPr anchor="t"/>
          <a:lstStyle>
            <a:lvl1pPr marL="0" indent="0" algn="l">
              <a:lnSpc>
                <a:spcPct val="130000"/>
              </a:lnSpc>
              <a:buNone/>
              <a:defRPr sz="1800" b="1"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字体使用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行距</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背景图片出处</a:t>
            </a: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英文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charset="0"/>
                <a:ea typeface="Segoe UI Light" panose="020B0502040204020203" charset="0"/>
                <a:cs typeface="Segoe UI Light" panose="020B0502040204020203" charset="0"/>
              </a:rPr>
              <a:t>Segoe UI</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charset="0"/>
              <a:ea typeface="Segoe UI Light" panose="020B0502040204020203" charset="0"/>
              <a:cs typeface="Segoe UI Light" panose="020B0502040204020203" charset="0"/>
            </a:endParaRPr>
          </a:p>
          <a:p>
            <a:pPr marL="0" marR="0" lvl="0" indent="0" defTabSz="9144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正文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1.3</a:t>
            </a: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panose="020B0502040204020203"/>
                <a:ea typeface="微软雅黑" panose="020B0503020204020204" charset="-122"/>
                <a:cs typeface="Segoe UI Light" panose="020B0502040204020203"/>
              </a:rPr>
              <a:t>cn.bing.com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4" Type="http://schemas.openxmlformats.org/officeDocument/2006/relationships/theme" Target="../theme/theme2.xml"/><Relationship Id="rId1" Type="http://schemas.openxmlformats.org/officeDocument/2006/relationships/slideLayout" Target="../slideLayouts/slideLayout9.xml"/><Relationship Id="rId2"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01256" y="2383970"/>
            <a:ext cx="6382570" cy="2254885"/>
          </a:xfrm>
        </p:spPr>
        <p:txBody>
          <a:bodyPr/>
          <a:lstStyle/>
          <a:p>
            <a:pPr>
              <a:lnSpc>
                <a:spcPct val="150000"/>
              </a:lnSpc>
            </a:pPr>
            <a:r>
              <a:rPr kumimoji="1" lang="zh-CN" altLang="en-US" dirty="0"/>
              <a:t>南京</a:t>
            </a:r>
            <a:r>
              <a:rPr kumimoji="1" lang="zh-CN" altLang="en-US" dirty="0" smtClean="0"/>
              <a:t>大学创新项目答辩</a:t>
            </a:r>
            <a:endParaRPr kumimoji="1" lang="zh-CN" altLang="en-US" dirty="0"/>
          </a:p>
        </p:txBody>
      </p:sp>
      <p:sp>
        <p:nvSpPr>
          <p:cNvPr id="3" name="文本占位符 2"/>
          <p:cNvSpPr>
            <a:spLocks noGrp="1"/>
          </p:cNvSpPr>
          <p:nvPr>
            <p:ph type="body" sz="quarter" idx="11"/>
          </p:nvPr>
        </p:nvSpPr>
        <p:spPr>
          <a:xfrm>
            <a:off x="6126336" y="4252483"/>
            <a:ext cx="4896091" cy="1565063"/>
          </a:xfrm>
        </p:spPr>
        <p:txBody>
          <a:bodyPr/>
          <a:lstStyle/>
          <a:p>
            <a:r>
              <a:rPr kumimoji="1" lang="en-US" altLang="zh-CN" sz="3600" b="1" dirty="0" smtClean="0"/>
              <a:t>——</a:t>
            </a:r>
            <a:r>
              <a:rPr kumimoji="1" lang="zh-CN" altLang="en-US" sz="3600" b="1" dirty="0" smtClean="0"/>
              <a:t>移动端的建筑三维重建与风格鉴别应用</a:t>
            </a:r>
            <a:endParaRPr kumimoji="1" lang="en-US" sz="3600" b="1" dirty="0"/>
          </a:p>
        </p:txBody>
      </p:sp>
    </p:spTree>
    <p:extLst>
      <p:ext uri="{BB962C8B-B14F-4D97-AF65-F5344CB8AC3E}">
        <p14:creationId xmlns:p14="http://schemas.microsoft.com/office/powerpoint/2010/main" val="137179236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 name="文本框 10"/>
          <p:cNvSpPr txBox="1"/>
          <p:nvPr/>
        </p:nvSpPr>
        <p:spPr>
          <a:xfrm>
            <a:off x="489299" y="220048"/>
            <a:ext cx="7116845" cy="746760"/>
          </a:xfrm>
          <a:prstGeom prst="rect">
            <a:avLst/>
          </a:prstGeom>
        </p:spPr>
        <p:txBody>
          <a:bodyPr/>
          <a:lstStyle/>
          <a:p>
            <a:pPr marL="0" indent="0">
              <a:lnSpc>
                <a:spcPct val="100000"/>
              </a:lnSpc>
              <a:buNone/>
            </a:pPr>
            <a:r>
              <a:rPr lang="zh-CN" altLang="en-US" sz="4800" b="1" dirty="0" smtClean="0">
                <a:solidFill>
                  <a:schemeClr val="bg1">
                    <a:lumMod val="50000"/>
                  </a:schemeClr>
                </a:solidFill>
              </a:rPr>
              <a:t>关键技术及</a:t>
            </a:r>
            <a:r>
              <a:rPr lang="zh-CN" altLang="en-US" sz="4800" b="1" smtClean="0">
                <a:solidFill>
                  <a:schemeClr val="bg1">
                    <a:lumMod val="50000"/>
                  </a:schemeClr>
                </a:solidFill>
              </a:rPr>
              <a:t>已有工作分析</a:t>
            </a:r>
            <a:endParaRPr lang="zh-CN" altLang="en-US" sz="4800" b="1" dirty="0">
              <a:solidFill>
                <a:schemeClr val="bg1">
                  <a:lumMod val="50000"/>
                </a:schemeClr>
              </a:solidFill>
            </a:endParaRPr>
          </a:p>
        </p:txBody>
      </p:sp>
      <p:sp>
        <p:nvSpPr>
          <p:cNvPr id="2" name="文本框 1"/>
          <p:cNvSpPr txBox="1"/>
          <p:nvPr/>
        </p:nvSpPr>
        <p:spPr>
          <a:xfrm>
            <a:off x="748143" y="1094503"/>
            <a:ext cx="11152912" cy="923330"/>
          </a:xfrm>
          <a:prstGeom prst="rect">
            <a:avLst/>
          </a:prstGeom>
        </p:spPr>
        <p:txBody>
          <a:bodyPr wrap="square" rtlCol="0">
            <a:spAutoFit/>
          </a:bodyPr>
          <a:lstStyle/>
          <a:p>
            <a:pPr marL="457200" indent="-457200">
              <a:lnSpc>
                <a:spcPct val="150000"/>
              </a:lnSpc>
              <a:buFont typeface="Arial" charset="0"/>
              <a:buChar char="•"/>
            </a:pPr>
            <a:r>
              <a:rPr kumimoji="1" lang="zh-CN" altLang="en-US" dirty="0">
                <a:solidFill>
                  <a:schemeClr val="bg1">
                    <a:lumMod val="50000"/>
                  </a:schemeClr>
                </a:solidFill>
              </a:rPr>
              <a:t>模型显示：体素 </a:t>
            </a:r>
            <a:r>
              <a:rPr kumimoji="1" lang="en-US" altLang="zh-CN" dirty="0">
                <a:solidFill>
                  <a:schemeClr val="bg1">
                    <a:lumMod val="50000"/>
                  </a:schemeClr>
                </a:solidFill>
              </a:rPr>
              <a:t>/</a:t>
            </a:r>
            <a:r>
              <a:rPr kumimoji="1" lang="zh-CN" altLang="en-US" dirty="0">
                <a:solidFill>
                  <a:schemeClr val="bg1">
                    <a:lumMod val="50000"/>
                  </a:schemeClr>
                </a:solidFill>
              </a:rPr>
              <a:t> 曲面 </a:t>
            </a:r>
            <a:r>
              <a:rPr kumimoji="1" lang="en-US" altLang="zh-CN" dirty="0">
                <a:solidFill>
                  <a:schemeClr val="bg1">
                    <a:lumMod val="50000"/>
                  </a:schemeClr>
                </a:solidFill>
              </a:rPr>
              <a:t>/</a:t>
            </a:r>
            <a:r>
              <a:rPr kumimoji="1" lang="zh-CN" altLang="en-US" dirty="0">
                <a:solidFill>
                  <a:schemeClr val="bg1">
                    <a:lumMod val="50000"/>
                  </a:schemeClr>
                </a:solidFill>
              </a:rPr>
              <a:t> 线段</a:t>
            </a:r>
          </a:p>
          <a:p>
            <a:pPr marL="457200" indent="-457200">
              <a:lnSpc>
                <a:spcPct val="150000"/>
              </a:lnSpc>
              <a:buFont typeface="Arial" charset="0"/>
              <a:buChar char="•"/>
            </a:pPr>
            <a:r>
              <a:rPr kumimoji="1" lang="zh-CN" altLang="en-US" dirty="0" smtClean="0">
                <a:solidFill>
                  <a:schemeClr val="bg1">
                    <a:lumMod val="50000"/>
                  </a:schemeClr>
                </a:solidFill>
              </a:rPr>
              <a:t>软件</a:t>
            </a:r>
            <a:r>
              <a:rPr kumimoji="1" lang="zh-CN" altLang="en-US" dirty="0">
                <a:solidFill>
                  <a:schemeClr val="bg1">
                    <a:lumMod val="50000"/>
                  </a:schemeClr>
                </a:solidFill>
              </a:rPr>
              <a:t>架构</a:t>
            </a:r>
            <a:r>
              <a:rPr kumimoji="1" lang="zh-CN" altLang="en-US" dirty="0" smtClean="0">
                <a:solidFill>
                  <a:schemeClr val="bg1">
                    <a:lumMod val="50000"/>
                  </a:schemeClr>
                </a:solidFill>
              </a:rPr>
              <a:t>：重建与鉴别的任务分别在移动端或服务器端进行，用户对</a:t>
            </a:r>
            <a:r>
              <a:rPr kumimoji="1" lang="zh-CN" altLang="en-US" dirty="0">
                <a:solidFill>
                  <a:schemeClr val="bg1">
                    <a:lumMod val="50000"/>
                  </a:schemeClr>
                </a:solidFill>
              </a:rPr>
              <a:t>实时性要求较高。 </a:t>
            </a:r>
            <a:endParaRPr kumimoji="1" lang="zh-CN" altLang="en-US" dirty="0" smtClean="0">
              <a:solidFill>
                <a:schemeClr val="bg1">
                  <a:lumMod val="50000"/>
                </a:schemeClr>
              </a:solidFill>
            </a:endParaRPr>
          </a:p>
        </p:txBody>
      </p:sp>
      <p:pic>
        <p:nvPicPr>
          <p:cNvPr id="3" name="图片 2"/>
          <p:cNvPicPr>
            <a:picLocks noChangeAspect="1"/>
          </p:cNvPicPr>
          <p:nvPr/>
        </p:nvPicPr>
        <p:blipFill>
          <a:blip r:embed="rId3"/>
          <a:stretch>
            <a:fillRect/>
          </a:stretch>
        </p:blipFill>
        <p:spPr>
          <a:xfrm>
            <a:off x="2593646" y="2416064"/>
            <a:ext cx="6591621" cy="3716721"/>
          </a:xfrm>
          <a:prstGeom prst="rect">
            <a:avLst/>
          </a:prstGeom>
        </p:spPr>
      </p:pic>
    </p:spTree>
    <p:extLst>
      <p:ext uri="{BB962C8B-B14F-4D97-AF65-F5344CB8AC3E}">
        <p14:creationId xmlns:p14="http://schemas.microsoft.com/office/powerpoint/2010/main" val="1696916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 name="文本框 10"/>
          <p:cNvSpPr txBox="1"/>
          <p:nvPr/>
        </p:nvSpPr>
        <p:spPr>
          <a:xfrm>
            <a:off x="489299" y="220048"/>
            <a:ext cx="7116845" cy="746760"/>
          </a:xfrm>
          <a:prstGeom prst="rect">
            <a:avLst/>
          </a:prstGeom>
        </p:spPr>
        <p:txBody>
          <a:bodyPr/>
          <a:lstStyle/>
          <a:p>
            <a:pPr marL="0" indent="0">
              <a:lnSpc>
                <a:spcPct val="100000"/>
              </a:lnSpc>
              <a:buNone/>
            </a:pPr>
            <a:r>
              <a:rPr lang="zh-CN" altLang="en-US" sz="4800" b="1" dirty="0" smtClean="0">
                <a:solidFill>
                  <a:schemeClr val="bg1">
                    <a:lumMod val="50000"/>
                  </a:schemeClr>
                </a:solidFill>
              </a:rPr>
              <a:t>拓展功能</a:t>
            </a:r>
            <a:endParaRPr lang="zh-CN" altLang="en-US" sz="4800" b="1" dirty="0">
              <a:solidFill>
                <a:schemeClr val="bg1">
                  <a:lumMod val="50000"/>
                </a:schemeClr>
              </a:solidFill>
            </a:endParaRPr>
          </a:p>
        </p:txBody>
      </p:sp>
      <p:sp>
        <p:nvSpPr>
          <p:cNvPr id="2" name="文本框 1"/>
          <p:cNvSpPr txBox="1"/>
          <p:nvPr/>
        </p:nvSpPr>
        <p:spPr>
          <a:xfrm>
            <a:off x="748143" y="2289121"/>
            <a:ext cx="11152912" cy="1754326"/>
          </a:xfrm>
          <a:prstGeom prst="rect">
            <a:avLst/>
          </a:prstGeom>
        </p:spPr>
        <p:txBody>
          <a:bodyPr wrap="square" rtlCol="0">
            <a:spAutoFit/>
          </a:bodyPr>
          <a:lstStyle/>
          <a:p>
            <a:pPr marL="457200" indent="-457200">
              <a:lnSpc>
                <a:spcPct val="200000"/>
              </a:lnSpc>
              <a:buFont typeface="Arial" charset="0"/>
              <a:buChar char="•"/>
            </a:pPr>
            <a:r>
              <a:rPr kumimoji="1" lang="zh-CN" altLang="en-US" dirty="0">
                <a:solidFill>
                  <a:schemeClr val="bg1">
                    <a:lumMod val="50000"/>
                  </a:schemeClr>
                </a:solidFill>
              </a:rPr>
              <a:t>大范围建模比如城市建模</a:t>
            </a:r>
          </a:p>
          <a:p>
            <a:pPr marL="457200" indent="-457200">
              <a:lnSpc>
                <a:spcPct val="200000"/>
              </a:lnSpc>
              <a:buFont typeface="Arial" charset="0"/>
              <a:buChar char="•"/>
            </a:pPr>
            <a:r>
              <a:rPr kumimoji="1" lang="zh-CN" altLang="en-US" dirty="0">
                <a:solidFill>
                  <a:schemeClr val="bg1">
                    <a:lumMod val="50000"/>
                  </a:schemeClr>
                </a:solidFill>
              </a:rPr>
              <a:t>建筑风格转换</a:t>
            </a:r>
          </a:p>
          <a:p>
            <a:pPr marL="457200" indent="-457200">
              <a:lnSpc>
                <a:spcPct val="200000"/>
              </a:lnSpc>
              <a:buFont typeface="Arial" charset="0"/>
              <a:buChar char="•"/>
            </a:pPr>
            <a:r>
              <a:rPr kumimoji="1" lang="zh-CN" altLang="en-US" dirty="0">
                <a:solidFill>
                  <a:schemeClr val="bg1">
                    <a:lumMod val="50000"/>
                  </a:schemeClr>
                </a:solidFill>
              </a:rPr>
              <a:t>古建筑</a:t>
            </a:r>
            <a:r>
              <a:rPr kumimoji="1" lang="zh-CN" altLang="en-US" dirty="0" smtClean="0">
                <a:solidFill>
                  <a:schemeClr val="bg1">
                    <a:lumMod val="50000"/>
                  </a:schemeClr>
                </a:solidFill>
              </a:rPr>
              <a:t>修复</a:t>
            </a:r>
            <a:endParaRPr kumimoji="1" lang="zh-CN" altLang="en-US" dirty="0" smtClean="0">
              <a:solidFill>
                <a:schemeClr val="bg1">
                  <a:lumMod val="50000"/>
                </a:schemeClr>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2949" y="2002887"/>
            <a:ext cx="6146390" cy="3500770"/>
          </a:xfrm>
          <a:prstGeom prst="rect">
            <a:avLst/>
          </a:prstGeom>
        </p:spPr>
      </p:pic>
    </p:spTree>
    <p:extLst>
      <p:ext uri="{BB962C8B-B14F-4D97-AF65-F5344CB8AC3E}">
        <p14:creationId xmlns:p14="http://schemas.microsoft.com/office/powerpoint/2010/main" val="49178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 name="文本框 10"/>
          <p:cNvSpPr txBox="1"/>
          <p:nvPr/>
        </p:nvSpPr>
        <p:spPr>
          <a:xfrm>
            <a:off x="487045" y="218440"/>
            <a:ext cx="5227320" cy="746760"/>
          </a:xfrm>
          <a:prstGeom prst="rect">
            <a:avLst/>
          </a:prstGeom>
        </p:spPr>
        <p:txBody>
          <a:bodyPr/>
          <a:lstStyle/>
          <a:p>
            <a:pPr marL="0" indent="0">
              <a:lnSpc>
                <a:spcPct val="100000"/>
              </a:lnSpc>
              <a:buNone/>
            </a:pPr>
            <a:r>
              <a:rPr lang="zh-CN" altLang="en-US" sz="4800" b="1" dirty="0" smtClean="0">
                <a:solidFill>
                  <a:schemeClr val="bg1">
                    <a:lumMod val="50000"/>
                  </a:schemeClr>
                </a:solidFill>
              </a:rPr>
              <a:t>进度安排</a:t>
            </a:r>
            <a:endParaRPr lang="en-US" altLang="zh-CN" sz="4800" b="1" dirty="0">
              <a:solidFill>
                <a:schemeClr val="bg1">
                  <a:lumMod val="50000"/>
                </a:schemeClr>
              </a:solidFill>
            </a:endParaRPr>
          </a:p>
        </p:txBody>
      </p:sp>
      <p:grpSp>
        <p:nvGrpSpPr>
          <p:cNvPr id="18" name="组合 17"/>
          <p:cNvGrpSpPr/>
          <p:nvPr/>
        </p:nvGrpSpPr>
        <p:grpSpPr>
          <a:xfrm>
            <a:off x="2631440" y="1056640"/>
            <a:ext cx="7316470" cy="5649595"/>
            <a:chOff x="6111" y="1487"/>
            <a:chExt cx="11522" cy="8897"/>
          </a:xfrm>
        </p:grpSpPr>
        <p:cxnSp>
          <p:nvCxnSpPr>
            <p:cNvPr id="32" name="直接连接符 31"/>
            <p:cNvCxnSpPr>
              <a:stCxn id="4" idx="0"/>
            </p:cNvCxnSpPr>
            <p:nvPr/>
          </p:nvCxnSpPr>
          <p:spPr>
            <a:xfrm>
              <a:off x="6390" y="1790"/>
              <a:ext cx="0" cy="859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6111" y="1487"/>
              <a:ext cx="10492" cy="6723"/>
              <a:chOff x="6042" y="727"/>
              <a:chExt cx="11348" cy="7268"/>
            </a:xfrm>
          </p:grpSpPr>
          <p:grpSp>
            <p:nvGrpSpPr>
              <p:cNvPr id="6" name="组合 5"/>
              <p:cNvGrpSpPr/>
              <p:nvPr/>
            </p:nvGrpSpPr>
            <p:grpSpPr>
              <a:xfrm>
                <a:off x="6042" y="928"/>
                <a:ext cx="556" cy="556"/>
                <a:chOff x="6316975" y="783167"/>
                <a:chExt cx="279400" cy="279400"/>
              </a:xfrm>
            </p:grpSpPr>
            <p:sp>
              <p:nvSpPr>
                <p:cNvPr id="4" name="椭圆 3"/>
                <p:cNvSpPr/>
                <p:nvPr/>
              </p:nvSpPr>
              <p:spPr>
                <a:xfrm>
                  <a:off x="6392334" y="846667"/>
                  <a:ext cx="152400" cy="152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chemeClr val="accent3">
                        <a:lumMod val="50000"/>
                      </a:schemeClr>
                    </a:solidFill>
                    <a:latin typeface="微软雅黑" panose="020B0503020204020204" charset="-122"/>
                    <a:ea typeface="微软雅黑" panose="020B0503020204020204" charset="-122"/>
                  </a:endParaRPr>
                </a:p>
              </p:txBody>
            </p:sp>
            <p:sp>
              <p:nvSpPr>
                <p:cNvPr id="5" name="椭圆 4"/>
                <p:cNvSpPr/>
                <p:nvPr/>
              </p:nvSpPr>
              <p:spPr>
                <a:xfrm>
                  <a:off x="6316975" y="783167"/>
                  <a:ext cx="279400" cy="2794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chemeClr val="accent3">
                        <a:lumMod val="50000"/>
                      </a:schemeClr>
                    </a:solidFill>
                    <a:latin typeface="微软雅黑" panose="020B0503020204020204" charset="-122"/>
                    <a:ea typeface="微软雅黑" panose="020B0503020204020204" charset="-122"/>
                  </a:endParaRPr>
                </a:p>
              </p:txBody>
            </p:sp>
          </p:grpSp>
          <p:sp>
            <p:nvSpPr>
              <p:cNvPr id="33" name="矩形 32"/>
              <p:cNvSpPr/>
              <p:nvPr/>
            </p:nvSpPr>
            <p:spPr>
              <a:xfrm>
                <a:off x="6770" y="727"/>
                <a:ext cx="10620" cy="786"/>
              </a:xfrm>
              <a:prstGeom prst="rect">
                <a:avLst/>
              </a:prstGeom>
            </p:spPr>
            <p:txBody>
              <a:bodyPr wrap="square">
                <a:spAutoFit/>
              </a:bodyPr>
              <a:lstStyle/>
              <a:p>
                <a:r>
                  <a:rPr kumimoji="1" lang="en-US" altLang="zh-CN" sz="2400" dirty="0" smtClean="0">
                    <a:solidFill>
                      <a:schemeClr val="accent3">
                        <a:lumMod val="50000"/>
                      </a:schemeClr>
                    </a:solidFill>
                  </a:rPr>
                  <a:t>2017/10</a:t>
                </a:r>
                <a:r>
                  <a:rPr kumimoji="1" lang="zh-CN" altLang="en-US" sz="2400" dirty="0" smtClean="0">
                    <a:solidFill>
                      <a:schemeClr val="accent3">
                        <a:lumMod val="50000"/>
                      </a:schemeClr>
                    </a:solidFill>
                  </a:rPr>
                  <a:t> </a:t>
                </a:r>
                <a:r>
                  <a:rPr kumimoji="1" lang="mr-IN" altLang="zh-CN" sz="2400" dirty="0" smtClean="0">
                    <a:solidFill>
                      <a:schemeClr val="accent3">
                        <a:lumMod val="50000"/>
                      </a:schemeClr>
                    </a:solidFill>
                  </a:rPr>
                  <a:t>–</a:t>
                </a:r>
                <a:r>
                  <a:rPr kumimoji="1" lang="zh-CN" altLang="en-US" sz="2400" dirty="0" smtClean="0">
                    <a:solidFill>
                      <a:schemeClr val="accent3">
                        <a:lumMod val="50000"/>
                      </a:schemeClr>
                    </a:solidFill>
                  </a:rPr>
                  <a:t> </a:t>
                </a:r>
                <a:r>
                  <a:rPr kumimoji="1" lang="en-US" altLang="zh-CN" sz="2400" dirty="0" smtClean="0">
                    <a:solidFill>
                      <a:schemeClr val="accent3">
                        <a:lumMod val="50000"/>
                      </a:schemeClr>
                    </a:solidFill>
                  </a:rPr>
                  <a:t>2017/12</a:t>
                </a:r>
                <a:endParaRPr kumimoji="1" lang="zh-CN" altLang="en-US" sz="2400" dirty="0">
                  <a:solidFill>
                    <a:schemeClr val="accent3">
                      <a:lumMod val="50000"/>
                    </a:schemeClr>
                  </a:solidFill>
                </a:endParaRPr>
              </a:p>
            </p:txBody>
          </p:sp>
          <p:sp>
            <p:nvSpPr>
              <p:cNvPr id="34" name="矩形 33"/>
              <p:cNvSpPr/>
              <p:nvPr/>
            </p:nvSpPr>
            <p:spPr>
              <a:xfrm>
                <a:off x="6796" y="1550"/>
                <a:ext cx="10594" cy="6445"/>
              </a:xfrm>
              <a:prstGeom prst="rect">
                <a:avLst/>
              </a:prstGeom>
            </p:spPr>
            <p:txBody>
              <a:bodyPr wrap="square">
                <a:spAutoFit/>
              </a:bodyPr>
              <a:lstStyle/>
              <a:p>
                <a:pPr>
                  <a:lnSpc>
                    <a:spcPct val="200000"/>
                  </a:lnSpc>
                </a:pPr>
                <a:r>
                  <a:rPr lang="zh-CN" altLang="en-US" sz="2400" b="1" dirty="0" smtClean="0">
                    <a:solidFill>
                      <a:schemeClr val="bg2">
                        <a:lumMod val="50000"/>
                      </a:schemeClr>
                    </a:solidFill>
                    <a:latin typeface="微软雅黑" panose="020B0503020204020204" charset="-122"/>
                    <a:ea typeface="微软雅黑" panose="020B0503020204020204" charset="-122"/>
                  </a:rPr>
                  <a:t>前期准备工作：</a:t>
                </a:r>
              </a:p>
              <a:p>
                <a:pPr marL="457200" indent="-457200">
                  <a:lnSpc>
                    <a:spcPct val="200000"/>
                  </a:lnSpc>
                  <a:buAutoNum type="arabicPeriod"/>
                </a:pPr>
                <a:r>
                  <a:rPr lang="zh-CN" altLang="en-US" sz="2400" b="1" dirty="0" smtClean="0">
                    <a:solidFill>
                      <a:schemeClr val="bg2">
                        <a:lumMod val="50000"/>
                      </a:schemeClr>
                    </a:solidFill>
                    <a:latin typeface="微软雅黑" panose="020B0503020204020204" charset="-122"/>
                    <a:ea typeface="微软雅黑" panose="020B0503020204020204" charset="-122"/>
                  </a:rPr>
                  <a:t>分析和确定技术路线</a:t>
                </a:r>
              </a:p>
              <a:p>
                <a:pPr marL="457200" indent="-457200">
                  <a:lnSpc>
                    <a:spcPct val="200000"/>
                  </a:lnSpc>
                  <a:buAutoNum type="arabicPeriod"/>
                </a:pPr>
                <a:r>
                  <a:rPr lang="zh-CN" altLang="en-US" sz="2400" b="1" dirty="0" smtClean="0">
                    <a:solidFill>
                      <a:schemeClr val="bg2">
                        <a:lumMod val="50000"/>
                      </a:schemeClr>
                    </a:solidFill>
                    <a:latin typeface="微软雅黑" panose="020B0503020204020204" charset="-122"/>
                    <a:ea typeface="微软雅黑" panose="020B0503020204020204" charset="-122"/>
                  </a:rPr>
                  <a:t>确定人员分工安排</a:t>
                </a:r>
              </a:p>
              <a:p>
                <a:pPr marL="457200" indent="-457200">
                  <a:lnSpc>
                    <a:spcPct val="200000"/>
                  </a:lnSpc>
                  <a:buAutoNum type="arabicPeriod"/>
                </a:pPr>
                <a:r>
                  <a:rPr lang="zh-CN" altLang="en-US" sz="2400" b="1" dirty="0" smtClean="0">
                    <a:solidFill>
                      <a:schemeClr val="bg2">
                        <a:lumMod val="50000"/>
                      </a:schemeClr>
                    </a:solidFill>
                    <a:latin typeface="微软雅黑" panose="020B0503020204020204" charset="-122"/>
                    <a:ea typeface="微软雅黑" panose="020B0503020204020204" charset="-122"/>
                  </a:rPr>
                  <a:t>阅读相关文献</a:t>
                </a:r>
              </a:p>
              <a:p>
                <a:pPr marL="457200" indent="-457200">
                  <a:lnSpc>
                    <a:spcPct val="200000"/>
                  </a:lnSpc>
                  <a:buAutoNum type="arabicPeriod"/>
                </a:pPr>
                <a:r>
                  <a:rPr lang="zh-CN" altLang="en-US" sz="2400" b="1" dirty="0" smtClean="0">
                    <a:solidFill>
                      <a:schemeClr val="bg2">
                        <a:lumMod val="50000"/>
                      </a:schemeClr>
                    </a:solidFill>
                    <a:latin typeface="微软雅黑" panose="020B0503020204020204" charset="-122"/>
                    <a:ea typeface="微软雅黑" panose="020B0503020204020204" charset="-122"/>
                  </a:rPr>
                  <a:t>总结方法</a:t>
                </a:r>
              </a:p>
            </p:txBody>
          </p:sp>
        </p:grpSp>
        <p:grpSp>
          <p:nvGrpSpPr>
            <p:cNvPr id="16" name="组合 15"/>
            <p:cNvGrpSpPr/>
            <p:nvPr/>
          </p:nvGrpSpPr>
          <p:grpSpPr>
            <a:xfrm>
              <a:off x="6133" y="8315"/>
              <a:ext cx="11500" cy="1647"/>
              <a:chOff x="6066" y="10472"/>
              <a:chExt cx="12438" cy="1783"/>
            </a:xfrm>
          </p:grpSpPr>
          <p:grpSp>
            <p:nvGrpSpPr>
              <p:cNvPr id="28" name="组合 27"/>
              <p:cNvGrpSpPr/>
              <p:nvPr/>
            </p:nvGrpSpPr>
            <p:grpSpPr>
              <a:xfrm>
                <a:off x="6066" y="10674"/>
                <a:ext cx="556" cy="556"/>
                <a:chOff x="6328833" y="545795"/>
                <a:chExt cx="279400" cy="279400"/>
              </a:xfrm>
            </p:grpSpPr>
            <p:sp>
              <p:nvSpPr>
                <p:cNvPr id="29" name="椭圆 28"/>
                <p:cNvSpPr/>
                <p:nvPr/>
              </p:nvSpPr>
              <p:spPr>
                <a:xfrm>
                  <a:off x="6404192" y="609332"/>
                  <a:ext cx="152400" cy="152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chemeClr val="accent3">
                        <a:lumMod val="50000"/>
                      </a:schemeClr>
                    </a:solidFill>
                    <a:latin typeface="微软雅黑" panose="020B0503020204020204" charset="-122"/>
                    <a:ea typeface="微软雅黑" panose="020B0503020204020204" charset="-122"/>
                  </a:endParaRPr>
                </a:p>
              </p:txBody>
            </p:sp>
            <p:sp>
              <p:nvSpPr>
                <p:cNvPr id="30" name="椭圆 29"/>
                <p:cNvSpPr/>
                <p:nvPr/>
              </p:nvSpPr>
              <p:spPr>
                <a:xfrm>
                  <a:off x="6328833" y="545795"/>
                  <a:ext cx="279400" cy="2794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chemeClr val="accent3">
                        <a:lumMod val="50000"/>
                      </a:schemeClr>
                    </a:solidFill>
                    <a:latin typeface="微软雅黑" panose="020B0503020204020204" charset="-122"/>
                    <a:ea typeface="微软雅黑" panose="020B0503020204020204" charset="-122"/>
                  </a:endParaRPr>
                </a:p>
              </p:txBody>
            </p:sp>
          </p:grpSp>
          <p:sp>
            <p:nvSpPr>
              <p:cNvPr id="41" name="矩形 40"/>
              <p:cNvSpPr/>
              <p:nvPr/>
            </p:nvSpPr>
            <p:spPr>
              <a:xfrm>
                <a:off x="6770" y="10472"/>
                <a:ext cx="10620" cy="786"/>
              </a:xfrm>
              <a:prstGeom prst="rect">
                <a:avLst/>
              </a:prstGeom>
            </p:spPr>
            <p:txBody>
              <a:bodyPr wrap="square">
                <a:spAutoFit/>
              </a:bodyPr>
              <a:lstStyle/>
              <a:p>
                <a:r>
                  <a:rPr kumimoji="1" lang="en-US" altLang="zh-CN" sz="2400" dirty="0" smtClean="0">
                    <a:solidFill>
                      <a:schemeClr val="accent3">
                        <a:lumMod val="50000"/>
                      </a:schemeClr>
                    </a:solidFill>
                  </a:rPr>
                  <a:t>2018/02</a:t>
                </a:r>
                <a:r>
                  <a:rPr kumimoji="1" lang="zh-CN" altLang="en-US" sz="2400" dirty="0" smtClean="0">
                    <a:solidFill>
                      <a:schemeClr val="accent3">
                        <a:lumMod val="50000"/>
                      </a:schemeClr>
                    </a:solidFill>
                  </a:rPr>
                  <a:t> </a:t>
                </a:r>
                <a:r>
                  <a:rPr kumimoji="1" lang="mr-IN" altLang="zh-CN" sz="2400" dirty="0" smtClean="0">
                    <a:solidFill>
                      <a:schemeClr val="accent3">
                        <a:lumMod val="50000"/>
                      </a:schemeClr>
                    </a:solidFill>
                  </a:rPr>
                  <a:t>–</a:t>
                </a:r>
                <a:r>
                  <a:rPr kumimoji="1" lang="zh-CN" altLang="en-US" sz="2400" dirty="0">
                    <a:solidFill>
                      <a:schemeClr val="accent3">
                        <a:lumMod val="50000"/>
                      </a:schemeClr>
                    </a:solidFill>
                  </a:rPr>
                  <a:t> </a:t>
                </a:r>
                <a:r>
                  <a:rPr kumimoji="1" lang="en-US" altLang="zh-CN" sz="2400" dirty="0" smtClean="0">
                    <a:solidFill>
                      <a:schemeClr val="accent3">
                        <a:lumMod val="50000"/>
                      </a:schemeClr>
                    </a:solidFill>
                  </a:rPr>
                  <a:t>2018/06</a:t>
                </a:r>
                <a:endParaRPr kumimoji="1" sz="2400" dirty="0">
                  <a:solidFill>
                    <a:schemeClr val="accent3">
                      <a:lumMod val="50000"/>
                    </a:schemeClr>
                  </a:solidFill>
                </a:endParaRPr>
              </a:p>
            </p:txBody>
          </p:sp>
          <p:sp>
            <p:nvSpPr>
              <p:cNvPr id="42" name="矩形 41"/>
              <p:cNvSpPr/>
              <p:nvPr/>
            </p:nvSpPr>
            <p:spPr>
              <a:xfrm>
                <a:off x="6770" y="11469"/>
                <a:ext cx="11734" cy="786"/>
              </a:xfrm>
              <a:prstGeom prst="rect">
                <a:avLst/>
              </a:prstGeom>
            </p:spPr>
            <p:txBody>
              <a:bodyPr wrap="square">
                <a:spAutoFit/>
              </a:bodyPr>
              <a:lstStyle/>
              <a:p>
                <a:r>
                  <a:rPr lang="zh-CN" altLang="en-US" sz="2400" b="1" dirty="0" smtClean="0">
                    <a:solidFill>
                      <a:schemeClr val="bg2">
                        <a:lumMod val="50000"/>
                      </a:schemeClr>
                    </a:solidFill>
                    <a:latin typeface="微软雅黑" panose="020B0503020204020204" charset="-122"/>
                    <a:ea typeface="微软雅黑" panose="020B0503020204020204" charset="-122"/>
                  </a:rPr>
                  <a:t>对已有方法进行尝试，对比不同的方法得到的结果</a:t>
                </a:r>
                <a:endParaRPr lang="en-US" altLang="zh-CN" sz="2400" b="1" dirty="0">
                  <a:solidFill>
                    <a:schemeClr val="bg2">
                      <a:lumMod val="50000"/>
                    </a:schemeClr>
                  </a:solidFill>
                  <a:latin typeface="微软雅黑" panose="020B0503020204020204" charset="-122"/>
                  <a:ea typeface="微软雅黑" panose="020B0503020204020204" charset="-122"/>
                </a:endParaRPr>
              </a:p>
            </p:txBody>
          </p:sp>
        </p:grpSp>
      </p:grpSp>
    </p:spTree>
    <p:extLst>
      <p:ext uri="{BB962C8B-B14F-4D97-AF65-F5344CB8AC3E}">
        <p14:creationId xmlns:p14="http://schemas.microsoft.com/office/powerpoint/2010/main" val="1735487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 name="文本框 10"/>
          <p:cNvSpPr txBox="1"/>
          <p:nvPr/>
        </p:nvSpPr>
        <p:spPr>
          <a:xfrm>
            <a:off x="487045" y="218440"/>
            <a:ext cx="5227320" cy="746760"/>
          </a:xfrm>
          <a:prstGeom prst="rect">
            <a:avLst/>
          </a:prstGeom>
        </p:spPr>
        <p:txBody>
          <a:bodyPr/>
          <a:lstStyle/>
          <a:p>
            <a:pPr marL="0" indent="0">
              <a:lnSpc>
                <a:spcPct val="100000"/>
              </a:lnSpc>
              <a:buNone/>
            </a:pPr>
            <a:r>
              <a:rPr lang="zh-CN" altLang="en-US" sz="4800" b="1" dirty="0" smtClean="0">
                <a:solidFill>
                  <a:schemeClr val="bg1">
                    <a:lumMod val="50000"/>
                  </a:schemeClr>
                </a:solidFill>
              </a:rPr>
              <a:t>进度安排</a:t>
            </a:r>
            <a:endParaRPr lang="en-US" altLang="zh-CN" sz="4800" b="1" dirty="0">
              <a:solidFill>
                <a:schemeClr val="bg1">
                  <a:lumMod val="50000"/>
                </a:schemeClr>
              </a:solidFill>
            </a:endParaRPr>
          </a:p>
        </p:txBody>
      </p:sp>
      <p:grpSp>
        <p:nvGrpSpPr>
          <p:cNvPr id="18" name="组合 17"/>
          <p:cNvGrpSpPr/>
          <p:nvPr/>
        </p:nvGrpSpPr>
        <p:grpSpPr>
          <a:xfrm>
            <a:off x="2631440" y="1056640"/>
            <a:ext cx="7342505" cy="4739005"/>
            <a:chOff x="6111" y="1487"/>
            <a:chExt cx="11563" cy="7463"/>
          </a:xfrm>
        </p:grpSpPr>
        <p:cxnSp>
          <p:nvCxnSpPr>
            <p:cNvPr id="32" name="直接连接符 31"/>
            <p:cNvCxnSpPr>
              <a:stCxn id="4" idx="0"/>
            </p:cNvCxnSpPr>
            <p:nvPr/>
          </p:nvCxnSpPr>
          <p:spPr>
            <a:xfrm flipH="1">
              <a:off x="6389" y="1790"/>
              <a:ext cx="1" cy="716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6111" y="1487"/>
              <a:ext cx="11563" cy="1488"/>
              <a:chOff x="6042" y="727"/>
              <a:chExt cx="12506" cy="1609"/>
            </a:xfrm>
          </p:grpSpPr>
          <p:grpSp>
            <p:nvGrpSpPr>
              <p:cNvPr id="6" name="组合 5"/>
              <p:cNvGrpSpPr/>
              <p:nvPr/>
            </p:nvGrpSpPr>
            <p:grpSpPr>
              <a:xfrm>
                <a:off x="6042" y="928"/>
                <a:ext cx="556" cy="556"/>
                <a:chOff x="6316975" y="783167"/>
                <a:chExt cx="279400" cy="279400"/>
              </a:xfrm>
            </p:grpSpPr>
            <p:sp>
              <p:nvSpPr>
                <p:cNvPr id="4" name="椭圆 3"/>
                <p:cNvSpPr/>
                <p:nvPr/>
              </p:nvSpPr>
              <p:spPr>
                <a:xfrm>
                  <a:off x="6392334" y="846667"/>
                  <a:ext cx="152400" cy="152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chemeClr val="accent3">
                        <a:lumMod val="50000"/>
                      </a:schemeClr>
                    </a:solidFill>
                    <a:latin typeface="微软雅黑" panose="020B0503020204020204" charset="-122"/>
                    <a:ea typeface="微软雅黑" panose="020B0503020204020204" charset="-122"/>
                  </a:endParaRPr>
                </a:p>
              </p:txBody>
            </p:sp>
            <p:sp>
              <p:nvSpPr>
                <p:cNvPr id="5" name="椭圆 4"/>
                <p:cNvSpPr/>
                <p:nvPr/>
              </p:nvSpPr>
              <p:spPr>
                <a:xfrm>
                  <a:off x="6316975" y="783167"/>
                  <a:ext cx="279400" cy="2794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chemeClr val="accent3">
                        <a:lumMod val="50000"/>
                      </a:schemeClr>
                    </a:solidFill>
                    <a:latin typeface="微软雅黑" panose="020B0503020204020204" charset="-122"/>
                    <a:ea typeface="微软雅黑" panose="020B0503020204020204" charset="-122"/>
                  </a:endParaRPr>
                </a:p>
              </p:txBody>
            </p:sp>
          </p:grpSp>
          <p:sp>
            <p:nvSpPr>
              <p:cNvPr id="33" name="矩形 32"/>
              <p:cNvSpPr/>
              <p:nvPr/>
            </p:nvSpPr>
            <p:spPr>
              <a:xfrm>
                <a:off x="6770" y="727"/>
                <a:ext cx="11778" cy="786"/>
              </a:xfrm>
              <a:prstGeom prst="rect">
                <a:avLst/>
              </a:prstGeom>
            </p:spPr>
            <p:txBody>
              <a:bodyPr wrap="square">
                <a:spAutoFit/>
              </a:bodyPr>
              <a:lstStyle/>
              <a:p>
                <a:r>
                  <a:rPr kumimoji="1" lang="is-IS" altLang="zh-CN" sz="2400" dirty="0" smtClean="0">
                    <a:solidFill>
                      <a:schemeClr val="accent3">
                        <a:lumMod val="50000"/>
                      </a:schemeClr>
                    </a:solidFill>
                  </a:rPr>
                  <a:t>2018/0</a:t>
                </a:r>
                <a:r>
                  <a:rPr kumimoji="1" lang="en-US" altLang="zh-CN" sz="2400" dirty="0" smtClean="0">
                    <a:solidFill>
                      <a:schemeClr val="accent3">
                        <a:lumMod val="50000"/>
                      </a:schemeClr>
                    </a:solidFill>
                  </a:rPr>
                  <a:t>6</a:t>
                </a:r>
                <a:r>
                  <a:rPr kumimoji="1" lang="is-IS" altLang="zh-CN" sz="2400" dirty="0" smtClean="0">
                    <a:solidFill>
                      <a:schemeClr val="accent3">
                        <a:lumMod val="50000"/>
                      </a:schemeClr>
                    </a:solidFill>
                  </a:rPr>
                  <a:t> </a:t>
                </a:r>
                <a:r>
                  <a:rPr kumimoji="1" lang="is-IS" altLang="zh-CN" sz="2400" dirty="0">
                    <a:solidFill>
                      <a:schemeClr val="accent3">
                        <a:lumMod val="50000"/>
                      </a:schemeClr>
                    </a:solidFill>
                  </a:rPr>
                  <a:t>– </a:t>
                </a:r>
                <a:r>
                  <a:rPr kumimoji="1" lang="is-IS" altLang="zh-CN" sz="2400" dirty="0" smtClean="0">
                    <a:solidFill>
                      <a:schemeClr val="accent3">
                        <a:lumMod val="50000"/>
                      </a:schemeClr>
                    </a:solidFill>
                  </a:rPr>
                  <a:t>2018/0</a:t>
                </a:r>
                <a:r>
                  <a:rPr kumimoji="1" lang="en-US" altLang="zh-CN" sz="2400" dirty="0" smtClean="0">
                    <a:solidFill>
                      <a:schemeClr val="accent3">
                        <a:lumMod val="50000"/>
                      </a:schemeClr>
                    </a:solidFill>
                  </a:rPr>
                  <a:t>9</a:t>
                </a:r>
                <a:endParaRPr kumimoji="1" lang="is-IS" altLang="zh-CN" sz="2400" dirty="0">
                  <a:solidFill>
                    <a:schemeClr val="accent3">
                      <a:lumMod val="50000"/>
                    </a:schemeClr>
                  </a:solidFill>
                </a:endParaRPr>
              </a:p>
            </p:txBody>
          </p:sp>
          <p:sp>
            <p:nvSpPr>
              <p:cNvPr id="34" name="矩形 33"/>
              <p:cNvSpPr/>
              <p:nvPr/>
            </p:nvSpPr>
            <p:spPr>
              <a:xfrm>
                <a:off x="6796" y="1550"/>
                <a:ext cx="11752" cy="786"/>
              </a:xfrm>
              <a:prstGeom prst="rect">
                <a:avLst/>
              </a:prstGeom>
            </p:spPr>
            <p:txBody>
              <a:bodyPr wrap="square">
                <a:spAutoFit/>
              </a:bodyPr>
              <a:lstStyle/>
              <a:p>
                <a:r>
                  <a:rPr lang="zh-CN" altLang="en-US" sz="2400" b="1" dirty="0">
                    <a:solidFill>
                      <a:schemeClr val="bg2">
                        <a:lumMod val="50000"/>
                      </a:schemeClr>
                    </a:solidFill>
                    <a:latin typeface="微软雅黑" panose="020B0503020204020204" charset="-122"/>
                    <a:ea typeface="微软雅黑" panose="020B0503020204020204" charset="-122"/>
                  </a:rPr>
                  <a:t>尝试提出不同的方法或对现有方法进行结合和改进</a:t>
                </a:r>
                <a:endParaRPr lang="en-US" altLang="zh-CN" sz="2400" b="1" dirty="0">
                  <a:solidFill>
                    <a:schemeClr val="bg2">
                      <a:lumMod val="50000"/>
                    </a:schemeClr>
                  </a:solidFill>
                  <a:latin typeface="微软雅黑" panose="020B0503020204020204" charset="-122"/>
                  <a:ea typeface="微软雅黑" panose="020B0503020204020204" charset="-122"/>
                </a:endParaRPr>
              </a:p>
            </p:txBody>
          </p:sp>
        </p:grpSp>
        <p:grpSp>
          <p:nvGrpSpPr>
            <p:cNvPr id="10" name="组合 9"/>
            <p:cNvGrpSpPr/>
            <p:nvPr/>
          </p:nvGrpSpPr>
          <p:grpSpPr>
            <a:xfrm>
              <a:off x="6133" y="3144"/>
              <a:ext cx="11541" cy="1523"/>
              <a:chOff x="6066" y="2587"/>
              <a:chExt cx="12483" cy="1647"/>
            </a:xfrm>
          </p:grpSpPr>
          <p:grpSp>
            <p:nvGrpSpPr>
              <p:cNvPr id="7" name="组合 6"/>
              <p:cNvGrpSpPr/>
              <p:nvPr/>
            </p:nvGrpSpPr>
            <p:grpSpPr>
              <a:xfrm>
                <a:off x="6066" y="2789"/>
                <a:ext cx="556" cy="556"/>
                <a:chOff x="6328833" y="783167"/>
                <a:chExt cx="279400" cy="279400"/>
              </a:xfrm>
            </p:grpSpPr>
            <p:sp>
              <p:nvSpPr>
                <p:cNvPr id="8" name="椭圆 7"/>
                <p:cNvSpPr/>
                <p:nvPr/>
              </p:nvSpPr>
              <p:spPr>
                <a:xfrm>
                  <a:off x="6404192" y="846667"/>
                  <a:ext cx="152400" cy="1524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chemeClr val="accent3">
                        <a:lumMod val="50000"/>
                      </a:schemeClr>
                    </a:solidFill>
                    <a:latin typeface="微软雅黑" panose="020B0503020204020204" charset="-122"/>
                    <a:ea typeface="微软雅黑" panose="020B0503020204020204" charset="-122"/>
                  </a:endParaRPr>
                </a:p>
              </p:txBody>
            </p:sp>
            <p:sp>
              <p:nvSpPr>
                <p:cNvPr id="9" name="椭圆 8"/>
                <p:cNvSpPr/>
                <p:nvPr/>
              </p:nvSpPr>
              <p:spPr>
                <a:xfrm>
                  <a:off x="6328833" y="783167"/>
                  <a:ext cx="279400" cy="279400"/>
                </a:xfrm>
                <a:prstGeom prst="ellipse">
                  <a:avLst/>
                </a:prstGeom>
                <a:no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chemeClr val="accent3">
                        <a:lumMod val="50000"/>
                      </a:schemeClr>
                    </a:solidFill>
                    <a:latin typeface="微软雅黑" panose="020B0503020204020204" charset="-122"/>
                    <a:ea typeface="微软雅黑" panose="020B0503020204020204" charset="-122"/>
                  </a:endParaRPr>
                </a:p>
              </p:txBody>
            </p:sp>
          </p:grpSp>
          <p:sp>
            <p:nvSpPr>
              <p:cNvPr id="35" name="矩形 34"/>
              <p:cNvSpPr/>
              <p:nvPr/>
            </p:nvSpPr>
            <p:spPr>
              <a:xfrm>
                <a:off x="6770" y="2587"/>
                <a:ext cx="11779" cy="786"/>
              </a:xfrm>
              <a:prstGeom prst="rect">
                <a:avLst/>
              </a:prstGeom>
            </p:spPr>
            <p:txBody>
              <a:bodyPr wrap="square">
                <a:spAutoFit/>
              </a:bodyPr>
              <a:lstStyle/>
              <a:p>
                <a:r>
                  <a:rPr kumimoji="1" lang="en-US" altLang="zh-CN" sz="2400" dirty="0" smtClean="0">
                    <a:solidFill>
                      <a:schemeClr val="accent3">
                        <a:lumMod val="50000"/>
                      </a:schemeClr>
                    </a:solidFill>
                  </a:rPr>
                  <a:t>2017/09</a:t>
                </a:r>
                <a:r>
                  <a:rPr kumimoji="1" lang="zh-CN" altLang="en-US" sz="2400" dirty="0" smtClean="0">
                    <a:solidFill>
                      <a:schemeClr val="accent3">
                        <a:lumMod val="50000"/>
                      </a:schemeClr>
                    </a:solidFill>
                  </a:rPr>
                  <a:t> </a:t>
                </a:r>
                <a:r>
                  <a:rPr kumimoji="1" lang="mr-IN" altLang="zh-CN" sz="2400" dirty="0" smtClean="0">
                    <a:solidFill>
                      <a:schemeClr val="accent3">
                        <a:lumMod val="50000"/>
                      </a:schemeClr>
                    </a:solidFill>
                  </a:rPr>
                  <a:t>–</a:t>
                </a:r>
                <a:r>
                  <a:rPr kumimoji="1" lang="zh-CN" altLang="en-US" sz="2400" dirty="0" smtClean="0">
                    <a:solidFill>
                      <a:schemeClr val="accent3">
                        <a:lumMod val="50000"/>
                      </a:schemeClr>
                    </a:solidFill>
                  </a:rPr>
                  <a:t> </a:t>
                </a:r>
                <a:r>
                  <a:rPr kumimoji="1" lang="en-US" altLang="zh-CN" sz="2400" dirty="0" smtClean="0">
                    <a:solidFill>
                      <a:schemeClr val="accent3">
                        <a:lumMod val="50000"/>
                      </a:schemeClr>
                    </a:solidFill>
                  </a:rPr>
                  <a:t>2019/01</a:t>
                </a:r>
                <a:endParaRPr kumimoji="1" sz="2400" dirty="0">
                  <a:solidFill>
                    <a:schemeClr val="accent3">
                      <a:lumMod val="50000"/>
                    </a:schemeClr>
                  </a:solidFill>
                </a:endParaRPr>
              </a:p>
            </p:txBody>
          </p:sp>
          <p:sp>
            <p:nvSpPr>
              <p:cNvPr id="36" name="矩形 35"/>
              <p:cNvSpPr/>
              <p:nvPr/>
            </p:nvSpPr>
            <p:spPr>
              <a:xfrm>
                <a:off x="6770" y="3448"/>
                <a:ext cx="11779" cy="786"/>
              </a:xfrm>
              <a:prstGeom prst="rect">
                <a:avLst/>
              </a:prstGeom>
            </p:spPr>
            <p:txBody>
              <a:bodyPr wrap="square">
                <a:spAutoFit/>
              </a:bodyPr>
              <a:lstStyle/>
              <a:p>
                <a:r>
                  <a:rPr lang="zh-CN" altLang="en-US" sz="2400" b="1" dirty="0" smtClean="0">
                    <a:solidFill>
                      <a:schemeClr val="bg2">
                        <a:lumMod val="50000"/>
                      </a:schemeClr>
                    </a:solidFill>
                    <a:latin typeface="微软雅黑" panose="020B0503020204020204" charset="-122"/>
                    <a:ea typeface="微软雅黑" panose="020B0503020204020204" charset="-122"/>
                  </a:rPr>
                  <a:t>实现、测试和完善新方法</a:t>
                </a:r>
                <a:endParaRPr lang="en-US" altLang="zh-CN" sz="2400" b="1" dirty="0">
                  <a:solidFill>
                    <a:schemeClr val="bg2">
                      <a:lumMod val="50000"/>
                    </a:schemeClr>
                  </a:solidFill>
                  <a:latin typeface="微软雅黑" panose="020B0503020204020204" charset="-122"/>
                  <a:ea typeface="微软雅黑" panose="020B0503020204020204" charset="-122"/>
                </a:endParaRPr>
              </a:p>
            </p:txBody>
          </p:sp>
        </p:grpSp>
        <p:grpSp>
          <p:nvGrpSpPr>
            <p:cNvPr id="3" name="组合 2"/>
            <p:cNvGrpSpPr/>
            <p:nvPr/>
          </p:nvGrpSpPr>
          <p:grpSpPr>
            <a:xfrm>
              <a:off x="6133" y="5039"/>
              <a:ext cx="11541" cy="1499"/>
              <a:chOff x="6066" y="4712"/>
              <a:chExt cx="12483" cy="1621"/>
            </a:xfrm>
          </p:grpSpPr>
          <p:grpSp>
            <p:nvGrpSpPr>
              <p:cNvPr id="22" name="组合 21"/>
              <p:cNvGrpSpPr/>
              <p:nvPr/>
            </p:nvGrpSpPr>
            <p:grpSpPr>
              <a:xfrm>
                <a:off x="6066" y="4913"/>
                <a:ext cx="556" cy="556"/>
                <a:chOff x="6328833" y="783167"/>
                <a:chExt cx="279400" cy="279400"/>
              </a:xfrm>
            </p:grpSpPr>
            <p:sp>
              <p:nvSpPr>
                <p:cNvPr id="23" name="椭圆 22"/>
                <p:cNvSpPr/>
                <p:nvPr/>
              </p:nvSpPr>
              <p:spPr>
                <a:xfrm>
                  <a:off x="6404193" y="846667"/>
                  <a:ext cx="152400" cy="152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chemeClr val="accent3">
                        <a:lumMod val="50000"/>
                      </a:schemeClr>
                    </a:solidFill>
                    <a:latin typeface="微软雅黑" panose="020B0503020204020204" charset="-122"/>
                    <a:ea typeface="微软雅黑" panose="020B0503020204020204" charset="-122"/>
                  </a:endParaRPr>
                </a:p>
              </p:txBody>
            </p:sp>
            <p:sp>
              <p:nvSpPr>
                <p:cNvPr id="24" name="椭圆 23"/>
                <p:cNvSpPr/>
                <p:nvPr/>
              </p:nvSpPr>
              <p:spPr>
                <a:xfrm>
                  <a:off x="6328833" y="783167"/>
                  <a:ext cx="279400" cy="2794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chemeClr val="accent3">
                        <a:lumMod val="50000"/>
                      </a:schemeClr>
                    </a:solidFill>
                    <a:latin typeface="微软雅黑" panose="020B0503020204020204" charset="-122"/>
                    <a:ea typeface="微软雅黑" panose="020B0503020204020204" charset="-122"/>
                  </a:endParaRPr>
                </a:p>
              </p:txBody>
            </p:sp>
          </p:grpSp>
          <p:sp>
            <p:nvSpPr>
              <p:cNvPr id="37" name="矩形 36"/>
              <p:cNvSpPr/>
              <p:nvPr/>
            </p:nvSpPr>
            <p:spPr>
              <a:xfrm>
                <a:off x="6770" y="4712"/>
                <a:ext cx="11779" cy="786"/>
              </a:xfrm>
              <a:prstGeom prst="rect">
                <a:avLst/>
              </a:prstGeom>
            </p:spPr>
            <p:txBody>
              <a:bodyPr wrap="square">
                <a:spAutoFit/>
              </a:bodyPr>
              <a:lstStyle/>
              <a:p>
                <a:r>
                  <a:rPr kumimoji="1" lang="en-US" altLang="zh-CN" sz="2400" dirty="0" smtClean="0">
                    <a:solidFill>
                      <a:schemeClr val="accent3">
                        <a:lumMod val="50000"/>
                      </a:schemeClr>
                    </a:solidFill>
                  </a:rPr>
                  <a:t>2019/01</a:t>
                </a:r>
                <a:r>
                  <a:rPr kumimoji="1" lang="zh-CN" altLang="en-US" sz="2400" dirty="0" smtClean="0">
                    <a:solidFill>
                      <a:schemeClr val="accent3">
                        <a:lumMod val="50000"/>
                      </a:schemeClr>
                    </a:solidFill>
                  </a:rPr>
                  <a:t> </a:t>
                </a:r>
                <a:r>
                  <a:rPr kumimoji="1" lang="mr-IN" altLang="zh-CN" sz="2400" dirty="0" smtClean="0">
                    <a:solidFill>
                      <a:schemeClr val="accent3">
                        <a:lumMod val="50000"/>
                      </a:schemeClr>
                    </a:solidFill>
                  </a:rPr>
                  <a:t>–</a:t>
                </a:r>
                <a:r>
                  <a:rPr kumimoji="1" lang="zh-CN" altLang="en-US" sz="2400" dirty="0" smtClean="0">
                    <a:solidFill>
                      <a:schemeClr val="accent3">
                        <a:lumMod val="50000"/>
                      </a:schemeClr>
                    </a:solidFill>
                  </a:rPr>
                  <a:t> </a:t>
                </a:r>
                <a:r>
                  <a:rPr kumimoji="1" lang="en-US" altLang="zh-CN" sz="2400" dirty="0" smtClean="0">
                    <a:solidFill>
                      <a:schemeClr val="accent3">
                        <a:lumMod val="50000"/>
                      </a:schemeClr>
                    </a:solidFill>
                  </a:rPr>
                  <a:t>2019/04</a:t>
                </a:r>
                <a:endParaRPr kumimoji="1" sz="2400" dirty="0">
                  <a:solidFill>
                    <a:schemeClr val="accent3">
                      <a:lumMod val="50000"/>
                    </a:schemeClr>
                  </a:solidFill>
                </a:endParaRPr>
              </a:p>
            </p:txBody>
          </p:sp>
          <p:sp>
            <p:nvSpPr>
              <p:cNvPr id="38" name="矩形 37"/>
              <p:cNvSpPr/>
              <p:nvPr/>
            </p:nvSpPr>
            <p:spPr>
              <a:xfrm>
                <a:off x="6770" y="5547"/>
                <a:ext cx="11779" cy="786"/>
              </a:xfrm>
              <a:prstGeom prst="rect">
                <a:avLst/>
              </a:prstGeom>
            </p:spPr>
            <p:txBody>
              <a:bodyPr wrap="square">
                <a:spAutoFit/>
              </a:bodyPr>
              <a:lstStyle/>
              <a:p>
                <a:r>
                  <a:rPr lang="zh-CN" altLang="en-US" sz="2400" b="1" dirty="0" smtClean="0">
                    <a:solidFill>
                      <a:schemeClr val="bg2">
                        <a:lumMod val="50000"/>
                      </a:schemeClr>
                    </a:solidFill>
                    <a:latin typeface="微软雅黑" panose="020B0503020204020204" charset="-122"/>
                    <a:ea typeface="微软雅黑" panose="020B0503020204020204" charset="-122"/>
                  </a:rPr>
                  <a:t>扩展工作</a:t>
                </a:r>
                <a:endParaRPr lang="en-US" altLang="zh-CN" sz="2400" b="1" dirty="0">
                  <a:solidFill>
                    <a:schemeClr val="bg2">
                      <a:lumMod val="50000"/>
                    </a:schemeClr>
                  </a:solidFill>
                  <a:latin typeface="微软雅黑" panose="020B0503020204020204" charset="-122"/>
                  <a:ea typeface="微软雅黑" panose="020B0503020204020204" charset="-122"/>
                </a:endParaRPr>
              </a:p>
            </p:txBody>
          </p:sp>
        </p:grpSp>
        <p:grpSp>
          <p:nvGrpSpPr>
            <p:cNvPr id="15" name="组合 14"/>
            <p:cNvGrpSpPr/>
            <p:nvPr/>
          </p:nvGrpSpPr>
          <p:grpSpPr>
            <a:xfrm>
              <a:off x="6133" y="6934"/>
              <a:ext cx="11541" cy="1475"/>
              <a:chOff x="6066" y="8396"/>
              <a:chExt cx="12483" cy="1595"/>
            </a:xfrm>
          </p:grpSpPr>
          <p:grpSp>
            <p:nvGrpSpPr>
              <p:cNvPr id="25" name="组合 24"/>
              <p:cNvGrpSpPr/>
              <p:nvPr/>
            </p:nvGrpSpPr>
            <p:grpSpPr>
              <a:xfrm>
                <a:off x="6066" y="8597"/>
                <a:ext cx="556" cy="556"/>
                <a:chOff x="6328833" y="783167"/>
                <a:chExt cx="279400" cy="279400"/>
              </a:xfrm>
            </p:grpSpPr>
            <p:sp>
              <p:nvSpPr>
                <p:cNvPr id="26" name="椭圆 25"/>
                <p:cNvSpPr/>
                <p:nvPr/>
              </p:nvSpPr>
              <p:spPr>
                <a:xfrm>
                  <a:off x="6404193" y="846667"/>
                  <a:ext cx="152400" cy="1524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chemeClr val="accent3">
                        <a:lumMod val="50000"/>
                      </a:schemeClr>
                    </a:solidFill>
                    <a:latin typeface="微软雅黑" panose="020B0503020204020204" charset="-122"/>
                    <a:ea typeface="微软雅黑" panose="020B0503020204020204" charset="-122"/>
                  </a:endParaRPr>
                </a:p>
              </p:txBody>
            </p:sp>
            <p:sp>
              <p:nvSpPr>
                <p:cNvPr id="27" name="椭圆 26"/>
                <p:cNvSpPr/>
                <p:nvPr/>
              </p:nvSpPr>
              <p:spPr>
                <a:xfrm>
                  <a:off x="6328833" y="783167"/>
                  <a:ext cx="279400" cy="279400"/>
                </a:xfrm>
                <a:prstGeom prst="ellipse">
                  <a:avLst/>
                </a:prstGeom>
                <a:no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chemeClr val="accent3">
                        <a:lumMod val="50000"/>
                      </a:schemeClr>
                    </a:solidFill>
                    <a:latin typeface="微软雅黑" panose="020B0503020204020204" charset="-122"/>
                    <a:ea typeface="微软雅黑" panose="020B0503020204020204" charset="-122"/>
                  </a:endParaRPr>
                </a:p>
              </p:txBody>
            </p:sp>
          </p:grpSp>
          <p:sp>
            <p:nvSpPr>
              <p:cNvPr id="39" name="矩形 38"/>
              <p:cNvSpPr/>
              <p:nvPr/>
            </p:nvSpPr>
            <p:spPr>
              <a:xfrm>
                <a:off x="6770" y="8396"/>
                <a:ext cx="11779" cy="786"/>
              </a:xfrm>
              <a:prstGeom prst="rect">
                <a:avLst/>
              </a:prstGeom>
            </p:spPr>
            <p:txBody>
              <a:bodyPr wrap="square">
                <a:spAutoFit/>
              </a:bodyPr>
              <a:lstStyle/>
              <a:p>
                <a:r>
                  <a:rPr kumimoji="1" lang="en-US" altLang="zh-CN" sz="2400" dirty="0" smtClean="0">
                    <a:solidFill>
                      <a:schemeClr val="accent3">
                        <a:lumMod val="50000"/>
                      </a:schemeClr>
                    </a:solidFill>
                  </a:rPr>
                  <a:t>2019/04</a:t>
                </a:r>
                <a:r>
                  <a:rPr kumimoji="1" lang="zh-CN" altLang="en-US" sz="2400" dirty="0" smtClean="0">
                    <a:solidFill>
                      <a:schemeClr val="accent3">
                        <a:lumMod val="50000"/>
                      </a:schemeClr>
                    </a:solidFill>
                  </a:rPr>
                  <a:t> </a:t>
                </a:r>
                <a:r>
                  <a:rPr kumimoji="1" lang="mr-IN" altLang="zh-CN" sz="2400" dirty="0" smtClean="0">
                    <a:solidFill>
                      <a:schemeClr val="accent3">
                        <a:lumMod val="50000"/>
                      </a:schemeClr>
                    </a:solidFill>
                  </a:rPr>
                  <a:t>–</a:t>
                </a:r>
                <a:r>
                  <a:rPr kumimoji="1" lang="zh-CN" altLang="en-US" sz="2400" dirty="0" smtClean="0">
                    <a:solidFill>
                      <a:schemeClr val="accent3">
                        <a:lumMod val="50000"/>
                      </a:schemeClr>
                    </a:solidFill>
                  </a:rPr>
                  <a:t> </a:t>
                </a:r>
                <a:r>
                  <a:rPr kumimoji="1" lang="en-US" altLang="zh-CN" sz="2400" dirty="0" smtClean="0">
                    <a:solidFill>
                      <a:schemeClr val="accent3">
                        <a:lumMod val="50000"/>
                      </a:schemeClr>
                    </a:solidFill>
                  </a:rPr>
                  <a:t>2019/06</a:t>
                </a:r>
                <a:endParaRPr kumimoji="1" sz="2400" dirty="0">
                  <a:solidFill>
                    <a:schemeClr val="accent3">
                      <a:lumMod val="50000"/>
                    </a:schemeClr>
                  </a:solidFill>
                </a:endParaRPr>
              </a:p>
            </p:txBody>
          </p:sp>
          <p:sp>
            <p:nvSpPr>
              <p:cNvPr id="40" name="矩形 39"/>
              <p:cNvSpPr/>
              <p:nvPr/>
            </p:nvSpPr>
            <p:spPr>
              <a:xfrm>
                <a:off x="6692" y="9205"/>
                <a:ext cx="11857" cy="786"/>
              </a:xfrm>
              <a:prstGeom prst="rect">
                <a:avLst/>
              </a:prstGeom>
            </p:spPr>
            <p:txBody>
              <a:bodyPr wrap="square">
                <a:spAutoFit/>
              </a:bodyPr>
              <a:lstStyle/>
              <a:p>
                <a:r>
                  <a:rPr lang="zh-CN" altLang="en-US" sz="2400" b="1" dirty="0" smtClean="0">
                    <a:solidFill>
                      <a:schemeClr val="bg2">
                        <a:lumMod val="50000"/>
                      </a:schemeClr>
                    </a:solidFill>
                    <a:latin typeface="微软雅黑" panose="020B0503020204020204" charset="-122"/>
                    <a:ea typeface="微软雅黑" panose="020B0503020204020204" charset="-122"/>
                  </a:rPr>
                  <a:t>结题报告撰写</a:t>
                </a:r>
                <a:endParaRPr lang="en-US" altLang="zh-CN" sz="2400" b="1" dirty="0">
                  <a:solidFill>
                    <a:schemeClr val="bg2">
                      <a:lumMod val="50000"/>
                    </a:schemeClr>
                  </a:solidFill>
                  <a:latin typeface="微软雅黑" panose="020B0503020204020204" charset="-122"/>
                  <a:ea typeface="微软雅黑" panose="020B0503020204020204" charset="-122"/>
                </a:endParaRPr>
              </a:p>
            </p:txBody>
          </p:sp>
        </p:grpSp>
      </p:grpSp>
    </p:spTree>
    <p:extLst>
      <p:ext uri="{BB962C8B-B14F-4D97-AF65-F5344CB8AC3E}">
        <p14:creationId xmlns:p14="http://schemas.microsoft.com/office/powerpoint/2010/main" val="681568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508250" y="2636520"/>
            <a:ext cx="7175500" cy="1355725"/>
          </a:xfrm>
        </p:spPr>
        <p:txBody>
          <a:bodyPr/>
          <a:lstStyle/>
          <a:p>
            <a:pPr>
              <a:lnSpc>
                <a:spcPct val="150000"/>
              </a:lnSpc>
            </a:pPr>
            <a:r>
              <a:rPr kumimoji="1" lang="en-US" altLang="zh-CN" dirty="0" smtClean="0"/>
              <a:t>THANK</a:t>
            </a:r>
            <a:r>
              <a:rPr kumimoji="1" lang="zh-CN" altLang="en-US" dirty="0" smtClean="0"/>
              <a:t> </a:t>
            </a:r>
            <a:r>
              <a:rPr kumimoji="1" lang="en-US" altLang="zh-CN" dirty="0" smtClean="0"/>
              <a:t>YOU!</a:t>
            </a:r>
            <a:endParaRPr kumimoji="1" lang="zh-CN" altLang="en-US" dirty="0"/>
          </a:p>
        </p:txBody>
      </p:sp>
      <p:sp>
        <p:nvSpPr>
          <p:cNvPr id="4" name="文本占位符 3"/>
          <p:cNvSpPr>
            <a:spLocks noGrp="1"/>
          </p:cNvSpPr>
          <p:nvPr>
            <p:ph type="body" sz="quarter" idx="11"/>
          </p:nvPr>
        </p:nvSpPr>
        <p:spPr/>
        <p:txBody>
          <a:bodyPr/>
          <a:lstStyle/>
          <a:p>
            <a:endParaRPr kumimoji="1" lang="zh-CN" altLang="en-US" dirty="0"/>
          </a:p>
        </p:txBody>
      </p:sp>
    </p:spTree>
    <p:extLst>
      <p:ext uri="{BB962C8B-B14F-4D97-AF65-F5344CB8AC3E}">
        <p14:creationId xmlns:p14="http://schemas.microsoft.com/office/powerpoint/2010/main" val="5469581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 name="文本框 10"/>
          <p:cNvSpPr txBox="1"/>
          <p:nvPr/>
        </p:nvSpPr>
        <p:spPr>
          <a:xfrm>
            <a:off x="489299" y="220048"/>
            <a:ext cx="3467846" cy="746760"/>
          </a:xfrm>
          <a:prstGeom prst="rect">
            <a:avLst/>
          </a:prstGeom>
        </p:spPr>
        <p:txBody>
          <a:bodyPr/>
          <a:lstStyle/>
          <a:p>
            <a:pPr marL="0" indent="0">
              <a:lnSpc>
                <a:spcPct val="100000"/>
              </a:lnSpc>
              <a:buNone/>
            </a:pPr>
            <a:r>
              <a:rPr lang="zh-CN" altLang="en-US" sz="4800" b="1" smtClean="0">
                <a:solidFill>
                  <a:schemeClr val="bg1">
                    <a:lumMod val="50000"/>
                  </a:schemeClr>
                </a:solidFill>
              </a:rPr>
              <a:t>项目组成员</a:t>
            </a:r>
            <a:endParaRPr lang="zh-CN" altLang="en-US" sz="4800" b="1" dirty="0">
              <a:solidFill>
                <a:schemeClr val="bg1">
                  <a:lumMod val="50000"/>
                </a:schemeClr>
              </a:solidFill>
            </a:endParaRPr>
          </a:p>
        </p:txBody>
      </p:sp>
      <p:sp>
        <p:nvSpPr>
          <p:cNvPr id="2" name="文本框 1"/>
          <p:cNvSpPr txBox="1"/>
          <p:nvPr/>
        </p:nvSpPr>
        <p:spPr>
          <a:xfrm>
            <a:off x="489301" y="1330032"/>
            <a:ext cx="5075928" cy="4893647"/>
          </a:xfrm>
          <a:prstGeom prst="rect">
            <a:avLst/>
          </a:prstGeom>
        </p:spPr>
        <p:txBody>
          <a:bodyPr wrap="square" rtlCol="0">
            <a:spAutoFit/>
          </a:bodyPr>
          <a:lstStyle/>
          <a:p>
            <a:pPr marL="285750" indent="-285750">
              <a:lnSpc>
                <a:spcPct val="200000"/>
              </a:lnSpc>
              <a:buFont typeface="Wingdings" charset="2"/>
              <a:buChar char="n"/>
            </a:pPr>
            <a:r>
              <a:rPr lang="zh-CN" altLang="en-US" sz="2400" b="1" dirty="0" smtClean="0">
                <a:solidFill>
                  <a:schemeClr val="tx2"/>
                </a:solidFill>
              </a:rPr>
              <a:t>指导老师</a:t>
            </a:r>
          </a:p>
          <a:p>
            <a:pPr lvl="1">
              <a:lnSpc>
                <a:spcPct val="200000"/>
              </a:lnSpc>
            </a:pPr>
            <a:r>
              <a:rPr lang="zh-CN" altLang="en-US" dirty="0" smtClean="0">
                <a:solidFill>
                  <a:schemeClr val="tx2"/>
                </a:solidFill>
              </a:rPr>
              <a:t>孙正</a:t>
            </a:r>
            <a:r>
              <a:rPr lang="zh-CN" altLang="en-US" dirty="0">
                <a:solidFill>
                  <a:schemeClr val="tx2"/>
                </a:solidFill>
              </a:rPr>
              <a:t>兴	计算机科学与技术</a:t>
            </a:r>
            <a:r>
              <a:rPr lang="zh-CN" altLang="en-US" dirty="0" smtClean="0">
                <a:solidFill>
                  <a:schemeClr val="tx2"/>
                </a:solidFill>
              </a:rPr>
              <a:t>系</a:t>
            </a:r>
          </a:p>
          <a:p>
            <a:pPr lvl="1">
              <a:lnSpc>
                <a:spcPct val="200000"/>
              </a:lnSpc>
            </a:pPr>
            <a:endParaRPr lang="zh-CN" altLang="en-US" dirty="0" smtClean="0">
              <a:solidFill>
                <a:schemeClr val="tx2"/>
              </a:solidFill>
            </a:endParaRPr>
          </a:p>
          <a:p>
            <a:pPr marL="285750" indent="-285750">
              <a:lnSpc>
                <a:spcPct val="200000"/>
              </a:lnSpc>
              <a:buFont typeface="Wingdings" charset="2"/>
              <a:buChar char="n"/>
            </a:pPr>
            <a:r>
              <a:rPr lang="zh-CN" altLang="en-US" sz="2400" b="1" dirty="0" smtClean="0">
                <a:solidFill>
                  <a:schemeClr val="tx2"/>
                </a:solidFill>
              </a:rPr>
              <a:t>项目组成员</a:t>
            </a:r>
          </a:p>
          <a:p>
            <a:pPr lvl="1">
              <a:lnSpc>
                <a:spcPct val="200000"/>
              </a:lnSpc>
            </a:pPr>
            <a:r>
              <a:rPr lang="zh-CN" altLang="en-US" dirty="0" smtClean="0">
                <a:solidFill>
                  <a:schemeClr val="tx2"/>
                </a:solidFill>
              </a:rPr>
              <a:t>郑运辉	计算机科学与技术系</a:t>
            </a:r>
            <a:r>
              <a:rPr lang="en-US" altLang="zh-CN" dirty="0" smtClean="0">
                <a:solidFill>
                  <a:schemeClr val="tx2"/>
                </a:solidFill>
              </a:rPr>
              <a:t>15</a:t>
            </a:r>
            <a:r>
              <a:rPr lang="zh-CN" altLang="en-US" dirty="0" smtClean="0">
                <a:solidFill>
                  <a:schemeClr val="tx2"/>
                </a:solidFill>
              </a:rPr>
              <a:t>级</a:t>
            </a:r>
          </a:p>
          <a:p>
            <a:pPr lvl="1">
              <a:lnSpc>
                <a:spcPct val="200000"/>
              </a:lnSpc>
            </a:pPr>
            <a:r>
              <a:rPr lang="zh-CN" altLang="en-US" dirty="0" smtClean="0">
                <a:solidFill>
                  <a:schemeClr val="tx2"/>
                </a:solidFill>
              </a:rPr>
              <a:t>许卓</a:t>
            </a:r>
            <a:r>
              <a:rPr lang="zh-CN" altLang="en-US" dirty="0">
                <a:solidFill>
                  <a:schemeClr val="tx2"/>
                </a:solidFill>
              </a:rPr>
              <a:t>尔	计算机科学与技术系</a:t>
            </a:r>
            <a:r>
              <a:rPr lang="en-US" altLang="zh-CN" dirty="0">
                <a:solidFill>
                  <a:schemeClr val="tx2"/>
                </a:solidFill>
              </a:rPr>
              <a:t>15</a:t>
            </a:r>
            <a:r>
              <a:rPr lang="zh-CN" altLang="en-US" dirty="0" smtClean="0">
                <a:solidFill>
                  <a:schemeClr val="tx2"/>
                </a:solidFill>
              </a:rPr>
              <a:t>级</a:t>
            </a:r>
          </a:p>
          <a:p>
            <a:pPr lvl="1">
              <a:lnSpc>
                <a:spcPct val="200000"/>
              </a:lnSpc>
            </a:pPr>
            <a:r>
              <a:rPr lang="zh-CN" altLang="en-US" dirty="0">
                <a:solidFill>
                  <a:schemeClr val="tx2"/>
                </a:solidFill>
              </a:rPr>
              <a:t>殷瀚	计算机科学与技术系</a:t>
            </a:r>
            <a:r>
              <a:rPr lang="en-US" altLang="zh-CN" dirty="0">
                <a:solidFill>
                  <a:schemeClr val="tx2"/>
                </a:solidFill>
              </a:rPr>
              <a:t>15</a:t>
            </a:r>
            <a:r>
              <a:rPr lang="zh-CN" altLang="en-US" dirty="0" smtClean="0">
                <a:solidFill>
                  <a:schemeClr val="tx2"/>
                </a:solidFill>
              </a:rPr>
              <a:t>级</a:t>
            </a:r>
          </a:p>
          <a:p>
            <a:pPr lvl="1">
              <a:lnSpc>
                <a:spcPct val="200000"/>
              </a:lnSpc>
            </a:pPr>
            <a:r>
              <a:rPr lang="zh-CN" altLang="en-US" dirty="0">
                <a:solidFill>
                  <a:schemeClr val="tx2"/>
                </a:solidFill>
              </a:rPr>
              <a:t>曾冰洁	计算机科学与技术系</a:t>
            </a:r>
            <a:r>
              <a:rPr lang="en-US" altLang="zh-CN" dirty="0">
                <a:solidFill>
                  <a:schemeClr val="tx2"/>
                </a:solidFill>
              </a:rPr>
              <a:t>15</a:t>
            </a:r>
            <a:r>
              <a:rPr lang="zh-CN" altLang="en-US" dirty="0" smtClean="0">
                <a:solidFill>
                  <a:schemeClr val="tx2"/>
                </a:solidFill>
              </a:rPr>
              <a:t>级</a:t>
            </a:r>
            <a:endParaRPr lang="zh-CN" altLang="en-US" dirty="0">
              <a:solidFill>
                <a:schemeClr val="tx2"/>
              </a:solidFill>
            </a:endParaRPr>
          </a:p>
        </p:txBody>
      </p:sp>
    </p:spTree>
    <p:extLst>
      <p:ext uri="{BB962C8B-B14F-4D97-AF65-F5344CB8AC3E}">
        <p14:creationId xmlns:p14="http://schemas.microsoft.com/office/powerpoint/2010/main" val="296892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450006" y="3215523"/>
            <a:ext cx="3427474" cy="732453"/>
          </a:xfrm>
        </p:spPr>
        <p:txBody>
          <a:bodyPr/>
          <a:lstStyle/>
          <a:p>
            <a:r>
              <a:rPr kumimoji="1" lang="zh-CN" altLang="en-US" dirty="0"/>
              <a:t>主要内容</a:t>
            </a:r>
          </a:p>
        </p:txBody>
      </p:sp>
      <p:grpSp>
        <p:nvGrpSpPr>
          <p:cNvPr id="6" name="组 5"/>
          <p:cNvGrpSpPr/>
          <p:nvPr/>
        </p:nvGrpSpPr>
        <p:grpSpPr>
          <a:xfrm>
            <a:off x="4877481" y="1668852"/>
            <a:ext cx="4200525" cy="3442335"/>
            <a:chOff x="4877480" y="1860581"/>
            <a:chExt cx="4200525" cy="3442335"/>
          </a:xfrm>
        </p:grpSpPr>
        <p:grpSp>
          <p:nvGrpSpPr>
            <p:cNvPr id="5" name="组 4"/>
            <p:cNvGrpSpPr/>
            <p:nvPr/>
          </p:nvGrpSpPr>
          <p:grpSpPr>
            <a:xfrm>
              <a:off x="4878115" y="1860581"/>
              <a:ext cx="4199890" cy="2666365"/>
              <a:chOff x="4878115" y="1860581"/>
              <a:chExt cx="4199890" cy="2666365"/>
            </a:xfrm>
          </p:grpSpPr>
          <p:sp>
            <p:nvSpPr>
              <p:cNvPr id="9" name="文本占位符 2"/>
              <p:cNvSpPr>
                <a:spLocks noGrp="1"/>
              </p:cNvSpPr>
              <p:nvPr/>
            </p:nvSpPr>
            <p:spPr>
              <a:xfrm>
                <a:off x="4878115" y="1860581"/>
                <a:ext cx="3487793" cy="337185"/>
              </a:xfrm>
              <a:prstGeom prst="rect">
                <a:avLst/>
              </a:prstGeom>
            </p:spPr>
            <p:txBody>
              <a:bodyPr anchor="t"/>
              <a:lstStyle>
                <a:lvl1pPr marL="0" indent="0" algn="l" defTabSz="914400" rtl="0" eaLnBrk="1" latinLnBrk="0" hangingPunct="1">
                  <a:lnSpc>
                    <a:spcPct val="130000"/>
                  </a:lnSpc>
                  <a:spcBef>
                    <a:spcPts val="1000"/>
                  </a:spcBef>
                  <a:buFont typeface="Arial" panose="020B0604020202020204" pitchFamily="34" charset="0"/>
                  <a:buNone/>
                  <a:defRPr sz="1800" b="0" kern="1200" baseline="0">
                    <a:solidFill>
                      <a:schemeClr val="tx1">
                        <a:lumMod val="75000"/>
                        <a:lumOff val="25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400" b="1" dirty="0" smtClean="0"/>
                  <a:t>01</a:t>
                </a:r>
                <a:r>
                  <a:rPr kumimoji="1" lang="zh-CN" altLang="en-US" sz="2400" dirty="0" smtClean="0"/>
                  <a:t>   研究背景</a:t>
                </a:r>
                <a:endParaRPr kumimoji="1" lang="zh-CN" altLang="en-US" sz="2400" dirty="0"/>
              </a:p>
            </p:txBody>
          </p:sp>
          <p:sp>
            <p:nvSpPr>
              <p:cNvPr id="10" name="文本占位符 3"/>
              <p:cNvSpPr>
                <a:spLocks noGrp="1"/>
              </p:cNvSpPr>
              <p:nvPr/>
            </p:nvSpPr>
            <p:spPr>
              <a:xfrm>
                <a:off x="4878115" y="2636551"/>
                <a:ext cx="3487793" cy="337185"/>
              </a:xfrm>
              <a:prstGeom prst="rect">
                <a:avLst/>
              </a:prstGeom>
            </p:spPr>
            <p:txBody>
              <a:bodyPr anchor="t"/>
              <a:lstStyle>
                <a:lvl1pPr marL="0" indent="0" algn="l" defTabSz="914400" rtl="0" eaLnBrk="1" latinLnBrk="0" hangingPunct="1">
                  <a:lnSpc>
                    <a:spcPct val="130000"/>
                  </a:lnSpc>
                  <a:spcBef>
                    <a:spcPts val="1000"/>
                  </a:spcBef>
                  <a:buFont typeface="Arial" panose="020B0604020202020204" pitchFamily="34" charset="0"/>
                  <a:buNone/>
                  <a:defRPr sz="1800" b="0" kern="1200" baseline="0">
                    <a:solidFill>
                      <a:schemeClr val="tx1">
                        <a:lumMod val="75000"/>
                        <a:lumOff val="25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400" b="1" dirty="0"/>
                  <a:t>02</a:t>
                </a:r>
                <a:r>
                  <a:rPr kumimoji="1" lang="zh-CN" altLang="en-US" sz="2400" dirty="0"/>
                  <a:t>   </a:t>
                </a:r>
                <a:r>
                  <a:rPr kumimoji="1" lang="zh-CN" altLang="en-US" sz="2400" dirty="0" smtClean="0"/>
                  <a:t>应用特点</a:t>
                </a:r>
                <a:endParaRPr kumimoji="1" lang="zh-CN" altLang="en-US" sz="2400" dirty="0"/>
              </a:p>
            </p:txBody>
          </p:sp>
          <p:sp>
            <p:nvSpPr>
              <p:cNvPr id="11" name="文本占位符 4"/>
              <p:cNvSpPr>
                <a:spLocks noGrp="1"/>
              </p:cNvSpPr>
              <p:nvPr/>
            </p:nvSpPr>
            <p:spPr>
              <a:xfrm>
                <a:off x="4878115" y="3413156"/>
                <a:ext cx="3487793" cy="337185"/>
              </a:xfrm>
              <a:prstGeom prst="rect">
                <a:avLst/>
              </a:prstGeom>
            </p:spPr>
            <p:txBody>
              <a:bodyPr anchor="t"/>
              <a:lstStyle>
                <a:lvl1pPr marL="0" indent="0" algn="l" defTabSz="914400" rtl="0" eaLnBrk="1" latinLnBrk="0" hangingPunct="1">
                  <a:lnSpc>
                    <a:spcPct val="130000"/>
                  </a:lnSpc>
                  <a:spcBef>
                    <a:spcPts val="1000"/>
                  </a:spcBef>
                  <a:buFont typeface="Arial" panose="020B0604020202020204" pitchFamily="34" charset="0"/>
                  <a:buNone/>
                  <a:defRPr sz="1800" b="0" kern="1200" baseline="0">
                    <a:solidFill>
                      <a:schemeClr val="tx1">
                        <a:lumMod val="75000"/>
                        <a:lumOff val="25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400" b="1" dirty="0"/>
                  <a:t>03</a:t>
                </a:r>
                <a:r>
                  <a:rPr kumimoji="1" lang="zh-CN" altLang="en-US" sz="2400" dirty="0"/>
                  <a:t>   </a:t>
                </a:r>
                <a:r>
                  <a:rPr kumimoji="1" lang="zh-CN" altLang="en-US" sz="2400" dirty="0" smtClean="0"/>
                  <a:t>使用流程</a:t>
                </a:r>
                <a:endParaRPr kumimoji="1" lang="zh-CN" altLang="en-US" sz="2400" dirty="0"/>
              </a:p>
              <a:p>
                <a:endParaRPr kumimoji="1" lang="zh-CN" altLang="en-US" sz="2400" dirty="0"/>
              </a:p>
            </p:txBody>
          </p:sp>
          <p:sp>
            <p:nvSpPr>
              <p:cNvPr id="12" name="文本占位符 5"/>
              <p:cNvSpPr>
                <a:spLocks noGrp="1"/>
              </p:cNvSpPr>
              <p:nvPr/>
            </p:nvSpPr>
            <p:spPr>
              <a:xfrm>
                <a:off x="4878115" y="4189761"/>
                <a:ext cx="4199890" cy="337185"/>
              </a:xfrm>
              <a:prstGeom prst="rect">
                <a:avLst/>
              </a:prstGeom>
            </p:spPr>
            <p:txBody>
              <a:bodyPr anchor="t"/>
              <a:lstStyle>
                <a:lvl1pPr marL="0" indent="0" algn="l" defTabSz="914400" rtl="0" eaLnBrk="1" latinLnBrk="0" hangingPunct="1">
                  <a:lnSpc>
                    <a:spcPct val="130000"/>
                  </a:lnSpc>
                  <a:spcBef>
                    <a:spcPts val="1000"/>
                  </a:spcBef>
                  <a:buFont typeface="Arial" panose="020B0604020202020204" pitchFamily="34" charset="0"/>
                  <a:buNone/>
                  <a:defRPr sz="1800" b="0" kern="1200" baseline="0">
                    <a:solidFill>
                      <a:schemeClr val="tx1">
                        <a:lumMod val="75000"/>
                        <a:lumOff val="25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400" b="1" dirty="0" smtClean="0"/>
                  <a:t>04</a:t>
                </a:r>
                <a:r>
                  <a:rPr kumimoji="1" lang="zh-CN" altLang="en-US" sz="2400" dirty="0" smtClean="0"/>
                  <a:t>   关键</a:t>
                </a:r>
                <a:r>
                  <a:rPr kumimoji="1" lang="zh-CN" altLang="en-US" sz="2400" dirty="0" smtClean="0"/>
                  <a:t>技术及已有工作</a:t>
                </a:r>
                <a:r>
                  <a:rPr kumimoji="1" lang="zh-CN" altLang="en-US" sz="2400" dirty="0" smtClean="0"/>
                  <a:t>分析</a:t>
                </a:r>
              </a:p>
              <a:p>
                <a:endParaRPr kumimoji="1" lang="zh-CN" altLang="en-US" sz="2400" dirty="0"/>
              </a:p>
            </p:txBody>
          </p:sp>
        </p:grpSp>
        <p:sp>
          <p:nvSpPr>
            <p:cNvPr id="19" name="文本占位符 2"/>
            <p:cNvSpPr>
              <a:spLocks noGrp="1"/>
            </p:cNvSpPr>
            <p:nvPr/>
          </p:nvSpPr>
          <p:spPr>
            <a:xfrm>
              <a:off x="4877480" y="4965731"/>
              <a:ext cx="3488055" cy="337185"/>
            </a:xfrm>
            <a:prstGeom prst="rect">
              <a:avLst/>
            </a:prstGeom>
          </p:spPr>
          <p:txBody>
            <a:bodyPr anchor="t"/>
            <a:lstStyle>
              <a:lvl1pPr marL="0" indent="0" algn="l" defTabSz="914400" rtl="0" eaLnBrk="1" latinLnBrk="0" hangingPunct="1">
                <a:lnSpc>
                  <a:spcPct val="130000"/>
                </a:lnSpc>
                <a:spcBef>
                  <a:spcPts val="1000"/>
                </a:spcBef>
                <a:buFont typeface="Arial" panose="020B0604020202020204" pitchFamily="34" charset="0"/>
                <a:buNone/>
                <a:defRPr sz="1800" b="0" kern="1200" baseline="0">
                  <a:solidFill>
                    <a:schemeClr val="tx1">
                      <a:lumMod val="75000"/>
                      <a:lumOff val="25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400" b="1" dirty="0"/>
                <a:t>05</a:t>
              </a:r>
              <a:r>
                <a:rPr kumimoji="1" lang="zh-CN" altLang="en-US" sz="2400" dirty="0"/>
                <a:t>   </a:t>
              </a:r>
              <a:r>
                <a:rPr kumimoji="1" lang="zh-CN" altLang="en-US" sz="2400" dirty="0" smtClean="0"/>
                <a:t>拓展功能</a:t>
              </a:r>
              <a:endParaRPr kumimoji="1" lang="zh-CN" altLang="en-US" sz="2400" dirty="0"/>
            </a:p>
          </p:txBody>
        </p:sp>
      </p:grpSp>
      <p:sp>
        <p:nvSpPr>
          <p:cNvPr id="14" name="文本占位符 2"/>
          <p:cNvSpPr>
            <a:spLocks noGrp="1"/>
          </p:cNvSpPr>
          <p:nvPr/>
        </p:nvSpPr>
        <p:spPr>
          <a:xfrm>
            <a:off x="4877480" y="5549972"/>
            <a:ext cx="3488055" cy="337185"/>
          </a:xfrm>
          <a:prstGeom prst="rect">
            <a:avLst/>
          </a:prstGeom>
        </p:spPr>
        <p:txBody>
          <a:bodyPr anchor="t"/>
          <a:lstStyle>
            <a:lvl1pPr marL="0" indent="0" algn="l" defTabSz="914400" rtl="0" eaLnBrk="1" latinLnBrk="0" hangingPunct="1">
              <a:lnSpc>
                <a:spcPct val="130000"/>
              </a:lnSpc>
              <a:spcBef>
                <a:spcPts val="1000"/>
              </a:spcBef>
              <a:buFont typeface="Arial" panose="020B0604020202020204" pitchFamily="34" charset="0"/>
              <a:buNone/>
              <a:defRPr sz="1800" b="0" kern="1200" baseline="0">
                <a:solidFill>
                  <a:schemeClr val="tx1">
                    <a:lumMod val="75000"/>
                    <a:lumOff val="25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400" b="1" dirty="0" smtClean="0"/>
              <a:t>06</a:t>
            </a:r>
            <a:r>
              <a:rPr kumimoji="1" lang="zh-CN" altLang="en-US" sz="2400" dirty="0" smtClean="0"/>
              <a:t>   </a:t>
            </a:r>
            <a:r>
              <a:rPr kumimoji="1" lang="zh-CN" altLang="en-US" sz="2400" dirty="0" smtClean="0"/>
              <a:t>进度安排</a:t>
            </a:r>
            <a:endParaRPr kumimoji="1" lang="zh-CN" altLang="en-US" sz="2400" dirty="0"/>
          </a:p>
        </p:txBody>
      </p:sp>
    </p:spTree>
    <p:extLst>
      <p:ext uri="{BB962C8B-B14F-4D97-AF65-F5344CB8AC3E}">
        <p14:creationId xmlns:p14="http://schemas.microsoft.com/office/powerpoint/2010/main" val="61967353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 name="文本框 10"/>
          <p:cNvSpPr txBox="1"/>
          <p:nvPr/>
        </p:nvSpPr>
        <p:spPr>
          <a:xfrm>
            <a:off x="489299" y="220048"/>
            <a:ext cx="2683391" cy="746760"/>
          </a:xfrm>
          <a:prstGeom prst="rect">
            <a:avLst/>
          </a:prstGeom>
        </p:spPr>
        <p:txBody>
          <a:bodyPr/>
          <a:lstStyle/>
          <a:p>
            <a:pPr marL="0" indent="0">
              <a:lnSpc>
                <a:spcPct val="100000"/>
              </a:lnSpc>
              <a:buNone/>
            </a:pPr>
            <a:r>
              <a:rPr lang="zh-CN" altLang="en-US" sz="4800" b="1" smtClean="0">
                <a:solidFill>
                  <a:schemeClr val="bg1">
                    <a:lumMod val="50000"/>
                  </a:schemeClr>
                </a:solidFill>
              </a:rPr>
              <a:t>研究背景</a:t>
            </a:r>
            <a:endParaRPr lang="zh-CN" altLang="en-US" sz="4800" b="1" dirty="0">
              <a:solidFill>
                <a:schemeClr val="bg1">
                  <a:lumMod val="50000"/>
                </a:schemeClr>
              </a:solidFill>
            </a:endParaRPr>
          </a:p>
        </p:txBody>
      </p:sp>
      <p:sp>
        <p:nvSpPr>
          <p:cNvPr id="2" name="文本框 1"/>
          <p:cNvSpPr txBox="1"/>
          <p:nvPr/>
        </p:nvSpPr>
        <p:spPr>
          <a:xfrm>
            <a:off x="489300" y="1330032"/>
            <a:ext cx="10608191" cy="4647426"/>
          </a:xfrm>
          <a:prstGeom prst="rect">
            <a:avLst/>
          </a:prstGeom>
        </p:spPr>
        <p:txBody>
          <a:bodyPr wrap="square" rtlCol="0">
            <a:spAutoFit/>
          </a:bodyPr>
          <a:lstStyle/>
          <a:p>
            <a:pPr marL="285750" indent="-285750">
              <a:lnSpc>
                <a:spcPct val="200000"/>
              </a:lnSpc>
              <a:buFont typeface="Wingdings" charset="2"/>
              <a:buChar char="Ø"/>
            </a:pPr>
            <a:r>
              <a:rPr lang="zh-CN" altLang="zh-CN" sz="2000" dirty="0">
                <a:solidFill>
                  <a:schemeClr val="tx2"/>
                </a:solidFill>
              </a:rPr>
              <a:t>建筑风格繁多</a:t>
            </a:r>
            <a:r>
              <a:rPr lang="zh-CN" altLang="zh-CN" sz="2000" dirty="0" smtClean="0">
                <a:solidFill>
                  <a:schemeClr val="tx2"/>
                </a:solidFill>
              </a:rPr>
              <a:t>复杂</a:t>
            </a:r>
            <a:endParaRPr lang="zh-CN" altLang="en-US" sz="2000" dirty="0" smtClean="0">
              <a:solidFill>
                <a:schemeClr val="tx2"/>
              </a:solidFill>
            </a:endParaRPr>
          </a:p>
          <a:p>
            <a:pPr marL="742950" lvl="1" indent="-285750">
              <a:lnSpc>
                <a:spcPct val="200000"/>
              </a:lnSpc>
              <a:buFont typeface="Wingdings" charset="2"/>
              <a:buChar char="Ø"/>
            </a:pPr>
            <a:r>
              <a:rPr lang="zh-CN" altLang="zh-CN" dirty="0" smtClean="0">
                <a:solidFill>
                  <a:schemeClr val="tx2"/>
                </a:solidFill>
              </a:rPr>
              <a:t>建筑</a:t>
            </a:r>
            <a:r>
              <a:rPr lang="zh-CN" altLang="zh-CN" dirty="0">
                <a:solidFill>
                  <a:schemeClr val="tx2"/>
                </a:solidFill>
              </a:rPr>
              <a:t>的平面布局、形态构成、艺术</a:t>
            </a:r>
            <a:r>
              <a:rPr lang="zh-CN" altLang="zh-CN" dirty="0" smtClean="0">
                <a:solidFill>
                  <a:schemeClr val="tx2"/>
                </a:solidFill>
              </a:rPr>
              <a:t>处理</a:t>
            </a:r>
            <a:r>
              <a:rPr lang="zh-CN" altLang="en-US" dirty="0" smtClean="0">
                <a:solidFill>
                  <a:schemeClr val="tx2"/>
                </a:solidFill>
              </a:rPr>
              <a:t>等形成独有的建筑风格</a:t>
            </a:r>
          </a:p>
          <a:p>
            <a:pPr marL="742950" lvl="1" indent="-285750">
              <a:lnSpc>
                <a:spcPct val="200000"/>
              </a:lnSpc>
              <a:buFont typeface="Wingdings" charset="2"/>
              <a:buChar char="Ø"/>
            </a:pPr>
            <a:r>
              <a:rPr lang="zh-CN" altLang="en-US" dirty="0" smtClean="0">
                <a:solidFill>
                  <a:schemeClr val="tx2"/>
                </a:solidFill>
              </a:rPr>
              <a:t>十字</a:t>
            </a:r>
            <a:r>
              <a:rPr lang="zh-CN" altLang="en-US" dirty="0">
                <a:solidFill>
                  <a:schemeClr val="tx2"/>
                </a:solidFill>
              </a:rPr>
              <a:t>拱、飞券</a:t>
            </a:r>
            <a:r>
              <a:rPr lang="zh-CN" altLang="en-US" dirty="0" smtClean="0">
                <a:solidFill>
                  <a:schemeClr val="tx2"/>
                </a:solidFill>
              </a:rPr>
              <a:t>、立柱、</a:t>
            </a:r>
            <a:r>
              <a:rPr lang="zh-CN" altLang="zh-CN" dirty="0" smtClean="0">
                <a:solidFill>
                  <a:schemeClr val="tx2"/>
                </a:solidFill>
              </a:rPr>
              <a:t>飞檐</a:t>
            </a:r>
            <a:r>
              <a:rPr lang="zh-CN" altLang="zh-CN" dirty="0">
                <a:solidFill>
                  <a:schemeClr val="tx2"/>
                </a:solidFill>
              </a:rPr>
              <a:t>、斗栱、藻井</a:t>
            </a:r>
            <a:r>
              <a:rPr lang="zh-CN" altLang="en-US" dirty="0">
                <a:solidFill>
                  <a:schemeClr val="tx2"/>
                </a:solidFill>
              </a:rPr>
              <a:t>、</a:t>
            </a:r>
            <a:r>
              <a:rPr lang="zh-CN" altLang="zh-CN" dirty="0" smtClean="0">
                <a:solidFill>
                  <a:schemeClr val="tx2"/>
                </a:solidFill>
              </a:rPr>
              <a:t>雕梁画栋</a:t>
            </a:r>
            <a:r>
              <a:rPr lang="en-US" altLang="zh-CN" dirty="0" smtClean="0">
                <a:solidFill>
                  <a:schemeClr val="tx2"/>
                </a:solidFill>
              </a:rPr>
              <a:t>……</a:t>
            </a:r>
            <a:endParaRPr lang="zh-CN" altLang="en-US" dirty="0">
              <a:solidFill>
                <a:schemeClr val="tx2"/>
              </a:solidFill>
            </a:endParaRPr>
          </a:p>
          <a:p>
            <a:pPr marL="742950" lvl="1" indent="-285750">
              <a:lnSpc>
                <a:spcPct val="200000"/>
              </a:lnSpc>
              <a:buFont typeface="Wingdings" charset="2"/>
              <a:buChar char="Ø"/>
            </a:pPr>
            <a:r>
              <a:rPr lang="zh-CN" altLang="en-US" dirty="0" smtClean="0">
                <a:solidFill>
                  <a:schemeClr val="tx2"/>
                </a:solidFill>
              </a:rPr>
              <a:t>曲线与直线、对称与不对称</a:t>
            </a:r>
            <a:r>
              <a:rPr lang="en-US" altLang="zh-CN" dirty="0" smtClean="0">
                <a:solidFill>
                  <a:schemeClr val="tx2"/>
                </a:solidFill>
              </a:rPr>
              <a:t>……</a:t>
            </a:r>
            <a:endParaRPr lang="zh-CN" altLang="en-US" dirty="0" smtClean="0">
              <a:solidFill>
                <a:schemeClr val="tx2"/>
              </a:solidFill>
            </a:endParaRPr>
          </a:p>
          <a:p>
            <a:pPr marL="285750" indent="-285750">
              <a:lnSpc>
                <a:spcPct val="200000"/>
              </a:lnSpc>
              <a:buFont typeface="Wingdings" charset="2"/>
              <a:buChar char="Ø"/>
            </a:pPr>
            <a:r>
              <a:rPr lang="zh-CN" altLang="zh-CN" sz="2000" dirty="0" smtClean="0">
                <a:solidFill>
                  <a:schemeClr val="tx2"/>
                </a:solidFill>
              </a:rPr>
              <a:t>非专业人士难以正确识别</a:t>
            </a:r>
            <a:endParaRPr lang="zh-CN" altLang="en-US" sz="2000" dirty="0" smtClean="0">
              <a:solidFill>
                <a:schemeClr val="tx2"/>
              </a:solidFill>
            </a:endParaRPr>
          </a:p>
          <a:p>
            <a:pPr marL="742950" lvl="1" indent="-285750">
              <a:lnSpc>
                <a:spcPct val="200000"/>
              </a:lnSpc>
              <a:buFont typeface="Wingdings" charset="2"/>
              <a:buChar char="Ø"/>
            </a:pPr>
            <a:r>
              <a:rPr lang="zh-CN" altLang="en-US" dirty="0" smtClean="0">
                <a:solidFill>
                  <a:schemeClr val="tx2"/>
                </a:solidFill>
              </a:rPr>
              <a:t>许多现代建筑无法明确归类于传统建筑风格</a:t>
            </a:r>
          </a:p>
          <a:p>
            <a:pPr marL="742950" lvl="1" indent="-285750">
              <a:lnSpc>
                <a:spcPct val="200000"/>
              </a:lnSpc>
              <a:buFont typeface="Wingdings" charset="2"/>
              <a:buChar char="Ø"/>
            </a:pPr>
            <a:r>
              <a:rPr lang="zh-CN" altLang="en-US" dirty="0" smtClean="0">
                <a:solidFill>
                  <a:schemeClr val="tx2"/>
                </a:solidFill>
              </a:rPr>
              <a:t>许多建筑在互联网上缺少对其风格的介绍</a:t>
            </a:r>
          </a:p>
          <a:p>
            <a:pPr marL="742950" lvl="1" indent="-285750">
              <a:lnSpc>
                <a:spcPct val="200000"/>
              </a:lnSpc>
              <a:buFont typeface="Wingdings" charset="2"/>
              <a:buChar char="Ø"/>
            </a:pPr>
            <a:r>
              <a:rPr lang="zh-CN" altLang="en-US" dirty="0" smtClean="0">
                <a:solidFill>
                  <a:schemeClr val="tx2"/>
                </a:solidFill>
              </a:rPr>
              <a:t>目前用户在户外难以方便地利用可持设备对感兴趣的建筑进行风格鉴别</a:t>
            </a:r>
          </a:p>
        </p:txBody>
      </p:sp>
    </p:spTree>
    <p:extLst>
      <p:ext uri="{BB962C8B-B14F-4D97-AF65-F5344CB8AC3E}">
        <p14:creationId xmlns:p14="http://schemas.microsoft.com/office/powerpoint/2010/main" val="118902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 name="文本框 10"/>
          <p:cNvSpPr txBox="1"/>
          <p:nvPr/>
        </p:nvSpPr>
        <p:spPr>
          <a:xfrm>
            <a:off x="487045" y="218440"/>
            <a:ext cx="7299325" cy="746760"/>
          </a:xfrm>
          <a:prstGeom prst="rect">
            <a:avLst/>
          </a:prstGeom>
        </p:spPr>
        <p:txBody>
          <a:bodyPr/>
          <a:lstStyle/>
          <a:p>
            <a:pPr marL="0" indent="0">
              <a:lnSpc>
                <a:spcPct val="100000"/>
              </a:lnSpc>
              <a:buNone/>
            </a:pPr>
            <a:r>
              <a:rPr lang="zh-CN" altLang="en-US" sz="4800" b="1" dirty="0" smtClean="0">
                <a:solidFill>
                  <a:schemeClr val="bg1">
                    <a:lumMod val="50000"/>
                  </a:schemeClr>
                </a:solidFill>
              </a:rPr>
              <a:t>应用特点</a:t>
            </a:r>
            <a:endParaRPr lang="zh-CN" altLang="en-US" sz="4800" b="1" dirty="0">
              <a:solidFill>
                <a:schemeClr val="bg1">
                  <a:lumMod val="50000"/>
                </a:schemeClr>
              </a:solidFill>
            </a:endParaRPr>
          </a:p>
        </p:txBody>
      </p:sp>
      <p:sp>
        <p:nvSpPr>
          <p:cNvPr id="3" name="燕尾形 2"/>
          <p:cNvSpPr/>
          <p:nvPr/>
        </p:nvSpPr>
        <p:spPr>
          <a:xfrm>
            <a:off x="493508" y="3056890"/>
            <a:ext cx="3643199" cy="706755"/>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bg1"/>
                </a:solidFill>
                <a:cs typeface="+mn-ea"/>
                <a:sym typeface="+mn-lt"/>
              </a:rPr>
              <a:t>用户拍摄照片</a:t>
            </a:r>
          </a:p>
        </p:txBody>
      </p:sp>
      <p:sp>
        <p:nvSpPr>
          <p:cNvPr id="4" name="燕尾形 3"/>
          <p:cNvSpPr/>
          <p:nvPr/>
        </p:nvSpPr>
        <p:spPr>
          <a:xfrm>
            <a:off x="4098925" y="3056890"/>
            <a:ext cx="3643199" cy="70675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bg1"/>
                </a:solidFill>
                <a:cs typeface="+mn-ea"/>
                <a:sym typeface="+mn-lt"/>
              </a:rPr>
              <a:t>三维模型重建</a:t>
            </a:r>
          </a:p>
        </p:txBody>
      </p:sp>
      <p:sp>
        <p:nvSpPr>
          <p:cNvPr id="5" name="燕尾形 4"/>
          <p:cNvSpPr/>
          <p:nvPr/>
        </p:nvSpPr>
        <p:spPr>
          <a:xfrm>
            <a:off x="7685518" y="3056890"/>
            <a:ext cx="3643199" cy="70675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bg1"/>
                </a:solidFill>
                <a:cs typeface="+mn-ea"/>
                <a:sym typeface="+mn-lt"/>
              </a:rPr>
              <a:t>风格鉴别</a:t>
            </a:r>
            <a:endParaRPr kumimoji="1" lang="zh-CN" altLang="en-US" sz="1600" b="1" dirty="0">
              <a:solidFill>
                <a:schemeClr val="bg1"/>
              </a:solidFill>
              <a:cs typeface="+mn-ea"/>
              <a:sym typeface="+mn-lt"/>
            </a:endParaRPr>
          </a:p>
        </p:txBody>
      </p:sp>
      <p:grpSp>
        <p:nvGrpSpPr>
          <p:cNvPr id="7" name="组合 6"/>
          <p:cNvGrpSpPr/>
          <p:nvPr/>
        </p:nvGrpSpPr>
        <p:grpSpPr>
          <a:xfrm>
            <a:off x="1814424" y="1444625"/>
            <a:ext cx="982980" cy="1739265"/>
            <a:chOff x="1396857" y="1209491"/>
            <a:chExt cx="592810" cy="964990"/>
          </a:xfrm>
        </p:grpSpPr>
        <p:grpSp>
          <p:nvGrpSpPr>
            <p:cNvPr id="8" name="组 12"/>
            <p:cNvGrpSpPr/>
            <p:nvPr/>
          </p:nvGrpSpPr>
          <p:grpSpPr>
            <a:xfrm>
              <a:off x="1396857" y="1209491"/>
              <a:ext cx="592810" cy="964990"/>
              <a:chOff x="1396857" y="1361891"/>
              <a:chExt cx="592810" cy="964990"/>
            </a:xfrm>
          </p:grpSpPr>
          <p:sp>
            <p:nvSpPr>
              <p:cNvPr id="10" name="椭圆 9"/>
              <p:cNvSpPr/>
              <p:nvPr/>
            </p:nvSpPr>
            <p:spPr>
              <a:xfrm flipV="1">
                <a:off x="1622621" y="2185741"/>
                <a:ext cx="141138" cy="1411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cs typeface="+mn-ea"/>
                  <a:sym typeface="+mn-lt"/>
                </a:endParaRPr>
              </a:p>
            </p:txBody>
          </p:sp>
          <p:grpSp>
            <p:nvGrpSpPr>
              <p:cNvPr id="2" name="组 9"/>
              <p:cNvGrpSpPr/>
              <p:nvPr/>
            </p:nvGrpSpPr>
            <p:grpSpPr>
              <a:xfrm>
                <a:off x="1396857" y="1361891"/>
                <a:ext cx="592810" cy="763243"/>
                <a:chOff x="2305050" y="1762125"/>
                <a:chExt cx="762000" cy="981075"/>
              </a:xfrm>
              <a:solidFill>
                <a:schemeClr val="accent6"/>
              </a:solidFill>
            </p:grpSpPr>
            <p:sp>
              <p:nvSpPr>
                <p:cNvPr id="9" name="Freeform 114"/>
                <p:cNvSpPr>
                  <a:spLocks noEditPoints="1"/>
                </p:cNvSpPr>
                <p:nvPr/>
              </p:nvSpPr>
              <p:spPr bwMode="auto">
                <a:xfrm>
                  <a:off x="2305050" y="1762125"/>
                  <a:ext cx="762000" cy="981075"/>
                </a:xfrm>
                <a:custGeom>
                  <a:avLst/>
                  <a:gdLst/>
                  <a:ahLst/>
                  <a:cxnLst>
                    <a:cxn ang="0">
                      <a:pos x="480" y="240"/>
                    </a:cxn>
                    <a:cxn ang="0">
                      <a:pos x="476" y="192"/>
                    </a:cxn>
                    <a:cxn ang="0">
                      <a:pos x="462" y="148"/>
                    </a:cxn>
                    <a:cxn ang="0">
                      <a:pos x="440" y="106"/>
                    </a:cxn>
                    <a:cxn ang="0">
                      <a:pos x="410" y="70"/>
                    </a:cxn>
                    <a:cxn ang="0">
                      <a:pos x="374" y="42"/>
                    </a:cxn>
                    <a:cxn ang="0">
                      <a:pos x="334" y="20"/>
                    </a:cxn>
                    <a:cxn ang="0">
                      <a:pos x="290" y="6"/>
                    </a:cxn>
                    <a:cxn ang="0">
                      <a:pos x="240" y="0"/>
                    </a:cxn>
                    <a:cxn ang="0">
                      <a:pos x="216" y="2"/>
                    </a:cxn>
                    <a:cxn ang="0">
                      <a:pos x="170" y="12"/>
                    </a:cxn>
                    <a:cxn ang="0">
                      <a:pos x="126" y="30"/>
                    </a:cxn>
                    <a:cxn ang="0">
                      <a:pos x="88" y="56"/>
                    </a:cxn>
                    <a:cxn ang="0">
                      <a:pos x="56" y="88"/>
                    </a:cxn>
                    <a:cxn ang="0">
                      <a:pos x="30" y="126"/>
                    </a:cxn>
                    <a:cxn ang="0">
                      <a:pos x="12" y="170"/>
                    </a:cxn>
                    <a:cxn ang="0">
                      <a:pos x="2" y="216"/>
                    </a:cxn>
                    <a:cxn ang="0">
                      <a:pos x="0" y="240"/>
                    </a:cxn>
                    <a:cxn ang="0">
                      <a:pos x="4" y="282"/>
                    </a:cxn>
                    <a:cxn ang="0">
                      <a:pos x="14" y="322"/>
                    </a:cxn>
                    <a:cxn ang="0">
                      <a:pos x="32" y="358"/>
                    </a:cxn>
                    <a:cxn ang="0">
                      <a:pos x="54" y="390"/>
                    </a:cxn>
                    <a:cxn ang="0">
                      <a:pos x="54" y="390"/>
                    </a:cxn>
                    <a:cxn ang="0">
                      <a:pos x="232" y="612"/>
                    </a:cxn>
                    <a:cxn ang="0">
                      <a:pos x="236" y="616"/>
                    </a:cxn>
                    <a:cxn ang="0">
                      <a:pos x="240" y="618"/>
                    </a:cxn>
                    <a:cxn ang="0">
                      <a:pos x="250" y="612"/>
                    </a:cxn>
                    <a:cxn ang="0">
                      <a:pos x="428" y="390"/>
                    </a:cxn>
                    <a:cxn ang="0">
                      <a:pos x="428" y="390"/>
                    </a:cxn>
                    <a:cxn ang="0">
                      <a:pos x="440" y="374"/>
                    </a:cxn>
                    <a:cxn ang="0">
                      <a:pos x="460" y="340"/>
                    </a:cxn>
                    <a:cxn ang="0">
                      <a:pos x="472" y="302"/>
                    </a:cxn>
                    <a:cxn ang="0">
                      <a:pos x="480" y="262"/>
                    </a:cxn>
                    <a:cxn ang="0">
                      <a:pos x="480" y="240"/>
                    </a:cxn>
                    <a:cxn ang="0">
                      <a:pos x="240" y="548"/>
                    </a:cxn>
                    <a:cxn ang="0">
                      <a:pos x="92" y="362"/>
                    </a:cxn>
                    <a:cxn ang="0">
                      <a:pos x="90" y="360"/>
                    </a:cxn>
                    <a:cxn ang="0">
                      <a:pos x="72" y="334"/>
                    </a:cxn>
                    <a:cxn ang="0">
                      <a:pos x="60" y="304"/>
                    </a:cxn>
                    <a:cxn ang="0">
                      <a:pos x="52" y="274"/>
                    </a:cxn>
                    <a:cxn ang="0">
                      <a:pos x="48" y="240"/>
                    </a:cxn>
                    <a:cxn ang="0">
                      <a:pos x="50" y="222"/>
                    </a:cxn>
                    <a:cxn ang="0">
                      <a:pos x="58" y="184"/>
                    </a:cxn>
                    <a:cxn ang="0">
                      <a:pos x="72" y="150"/>
                    </a:cxn>
                    <a:cxn ang="0">
                      <a:pos x="92" y="118"/>
                    </a:cxn>
                    <a:cxn ang="0">
                      <a:pos x="118" y="92"/>
                    </a:cxn>
                    <a:cxn ang="0">
                      <a:pos x="150" y="72"/>
                    </a:cxn>
                    <a:cxn ang="0">
                      <a:pos x="184" y="58"/>
                    </a:cxn>
                    <a:cxn ang="0">
                      <a:pos x="222" y="50"/>
                    </a:cxn>
                    <a:cxn ang="0">
                      <a:pos x="240" y="48"/>
                    </a:cxn>
                    <a:cxn ang="0">
                      <a:pos x="280" y="52"/>
                    </a:cxn>
                    <a:cxn ang="0">
                      <a:pos x="316" y="64"/>
                    </a:cxn>
                    <a:cxn ang="0">
                      <a:pos x="348" y="82"/>
                    </a:cxn>
                    <a:cxn ang="0">
                      <a:pos x="376" y="106"/>
                    </a:cxn>
                    <a:cxn ang="0">
                      <a:pos x="400" y="134"/>
                    </a:cxn>
                    <a:cxn ang="0">
                      <a:pos x="418" y="166"/>
                    </a:cxn>
                    <a:cxn ang="0">
                      <a:pos x="428" y="202"/>
                    </a:cxn>
                    <a:cxn ang="0">
                      <a:pos x="432" y="240"/>
                    </a:cxn>
                    <a:cxn ang="0">
                      <a:pos x="432" y="258"/>
                    </a:cxn>
                    <a:cxn ang="0">
                      <a:pos x="426" y="288"/>
                    </a:cxn>
                    <a:cxn ang="0">
                      <a:pos x="416" y="320"/>
                    </a:cxn>
                    <a:cxn ang="0">
                      <a:pos x="400" y="348"/>
                    </a:cxn>
                    <a:cxn ang="0">
                      <a:pos x="390" y="362"/>
                    </a:cxn>
                  </a:cxnLst>
                  <a:rect l="0" t="0" r="r" b="b"/>
                  <a:pathLst>
                    <a:path w="480" h="618">
                      <a:moveTo>
                        <a:pt x="480" y="240"/>
                      </a:moveTo>
                      <a:lnTo>
                        <a:pt x="480" y="240"/>
                      </a:lnTo>
                      <a:lnTo>
                        <a:pt x="480" y="216"/>
                      </a:lnTo>
                      <a:lnTo>
                        <a:pt x="476" y="192"/>
                      </a:lnTo>
                      <a:lnTo>
                        <a:pt x="470" y="170"/>
                      </a:lnTo>
                      <a:lnTo>
                        <a:pt x="462" y="148"/>
                      </a:lnTo>
                      <a:lnTo>
                        <a:pt x="452" y="126"/>
                      </a:lnTo>
                      <a:lnTo>
                        <a:pt x="440" y="106"/>
                      </a:lnTo>
                      <a:lnTo>
                        <a:pt x="426" y="88"/>
                      </a:lnTo>
                      <a:lnTo>
                        <a:pt x="410" y="70"/>
                      </a:lnTo>
                      <a:lnTo>
                        <a:pt x="394" y="56"/>
                      </a:lnTo>
                      <a:lnTo>
                        <a:pt x="374" y="42"/>
                      </a:lnTo>
                      <a:lnTo>
                        <a:pt x="356" y="30"/>
                      </a:lnTo>
                      <a:lnTo>
                        <a:pt x="334" y="20"/>
                      </a:lnTo>
                      <a:lnTo>
                        <a:pt x="312" y="12"/>
                      </a:lnTo>
                      <a:lnTo>
                        <a:pt x="290" y="6"/>
                      </a:lnTo>
                      <a:lnTo>
                        <a:pt x="266" y="2"/>
                      </a:lnTo>
                      <a:lnTo>
                        <a:pt x="240" y="0"/>
                      </a:lnTo>
                      <a:lnTo>
                        <a:pt x="240" y="0"/>
                      </a:lnTo>
                      <a:lnTo>
                        <a:pt x="216" y="2"/>
                      </a:lnTo>
                      <a:lnTo>
                        <a:pt x="192" y="6"/>
                      </a:lnTo>
                      <a:lnTo>
                        <a:pt x="170" y="12"/>
                      </a:lnTo>
                      <a:lnTo>
                        <a:pt x="148" y="20"/>
                      </a:lnTo>
                      <a:lnTo>
                        <a:pt x="126" y="30"/>
                      </a:lnTo>
                      <a:lnTo>
                        <a:pt x="106" y="42"/>
                      </a:lnTo>
                      <a:lnTo>
                        <a:pt x="88" y="56"/>
                      </a:lnTo>
                      <a:lnTo>
                        <a:pt x="72" y="70"/>
                      </a:lnTo>
                      <a:lnTo>
                        <a:pt x="56" y="88"/>
                      </a:lnTo>
                      <a:lnTo>
                        <a:pt x="42" y="106"/>
                      </a:lnTo>
                      <a:lnTo>
                        <a:pt x="30" y="126"/>
                      </a:lnTo>
                      <a:lnTo>
                        <a:pt x="20" y="148"/>
                      </a:lnTo>
                      <a:lnTo>
                        <a:pt x="12" y="170"/>
                      </a:lnTo>
                      <a:lnTo>
                        <a:pt x="6" y="192"/>
                      </a:lnTo>
                      <a:lnTo>
                        <a:pt x="2" y="216"/>
                      </a:lnTo>
                      <a:lnTo>
                        <a:pt x="0" y="240"/>
                      </a:lnTo>
                      <a:lnTo>
                        <a:pt x="0" y="240"/>
                      </a:lnTo>
                      <a:lnTo>
                        <a:pt x="2" y="262"/>
                      </a:lnTo>
                      <a:lnTo>
                        <a:pt x="4" y="282"/>
                      </a:lnTo>
                      <a:lnTo>
                        <a:pt x="8" y="302"/>
                      </a:lnTo>
                      <a:lnTo>
                        <a:pt x="14" y="322"/>
                      </a:lnTo>
                      <a:lnTo>
                        <a:pt x="22" y="340"/>
                      </a:lnTo>
                      <a:lnTo>
                        <a:pt x="32" y="358"/>
                      </a:lnTo>
                      <a:lnTo>
                        <a:pt x="42" y="374"/>
                      </a:lnTo>
                      <a:lnTo>
                        <a:pt x="54" y="390"/>
                      </a:lnTo>
                      <a:lnTo>
                        <a:pt x="54" y="390"/>
                      </a:lnTo>
                      <a:lnTo>
                        <a:pt x="54" y="390"/>
                      </a:lnTo>
                      <a:lnTo>
                        <a:pt x="54" y="390"/>
                      </a:lnTo>
                      <a:lnTo>
                        <a:pt x="232" y="612"/>
                      </a:lnTo>
                      <a:lnTo>
                        <a:pt x="232" y="612"/>
                      </a:lnTo>
                      <a:lnTo>
                        <a:pt x="236" y="616"/>
                      </a:lnTo>
                      <a:lnTo>
                        <a:pt x="240" y="618"/>
                      </a:lnTo>
                      <a:lnTo>
                        <a:pt x="240" y="618"/>
                      </a:lnTo>
                      <a:lnTo>
                        <a:pt x="246" y="616"/>
                      </a:lnTo>
                      <a:lnTo>
                        <a:pt x="250" y="612"/>
                      </a:lnTo>
                      <a:lnTo>
                        <a:pt x="250" y="612"/>
                      </a:lnTo>
                      <a:lnTo>
                        <a:pt x="428" y="390"/>
                      </a:lnTo>
                      <a:lnTo>
                        <a:pt x="428" y="390"/>
                      </a:lnTo>
                      <a:lnTo>
                        <a:pt x="428" y="390"/>
                      </a:lnTo>
                      <a:lnTo>
                        <a:pt x="428" y="390"/>
                      </a:lnTo>
                      <a:lnTo>
                        <a:pt x="440" y="374"/>
                      </a:lnTo>
                      <a:lnTo>
                        <a:pt x="450" y="358"/>
                      </a:lnTo>
                      <a:lnTo>
                        <a:pt x="460" y="340"/>
                      </a:lnTo>
                      <a:lnTo>
                        <a:pt x="466" y="322"/>
                      </a:lnTo>
                      <a:lnTo>
                        <a:pt x="472" y="302"/>
                      </a:lnTo>
                      <a:lnTo>
                        <a:pt x="478" y="282"/>
                      </a:lnTo>
                      <a:lnTo>
                        <a:pt x="480" y="262"/>
                      </a:lnTo>
                      <a:lnTo>
                        <a:pt x="480" y="240"/>
                      </a:lnTo>
                      <a:lnTo>
                        <a:pt x="480" y="240"/>
                      </a:lnTo>
                      <a:close/>
                      <a:moveTo>
                        <a:pt x="390" y="362"/>
                      </a:moveTo>
                      <a:lnTo>
                        <a:pt x="240" y="548"/>
                      </a:lnTo>
                      <a:lnTo>
                        <a:pt x="94" y="364"/>
                      </a:lnTo>
                      <a:lnTo>
                        <a:pt x="92" y="362"/>
                      </a:lnTo>
                      <a:lnTo>
                        <a:pt x="90" y="360"/>
                      </a:lnTo>
                      <a:lnTo>
                        <a:pt x="90" y="360"/>
                      </a:lnTo>
                      <a:lnTo>
                        <a:pt x="82" y="348"/>
                      </a:lnTo>
                      <a:lnTo>
                        <a:pt x="72" y="334"/>
                      </a:lnTo>
                      <a:lnTo>
                        <a:pt x="66" y="320"/>
                      </a:lnTo>
                      <a:lnTo>
                        <a:pt x="60" y="304"/>
                      </a:lnTo>
                      <a:lnTo>
                        <a:pt x="54" y="288"/>
                      </a:lnTo>
                      <a:lnTo>
                        <a:pt x="52" y="274"/>
                      </a:lnTo>
                      <a:lnTo>
                        <a:pt x="50" y="258"/>
                      </a:lnTo>
                      <a:lnTo>
                        <a:pt x="48" y="240"/>
                      </a:lnTo>
                      <a:lnTo>
                        <a:pt x="48" y="240"/>
                      </a:lnTo>
                      <a:lnTo>
                        <a:pt x="50" y="222"/>
                      </a:lnTo>
                      <a:lnTo>
                        <a:pt x="52" y="202"/>
                      </a:lnTo>
                      <a:lnTo>
                        <a:pt x="58" y="184"/>
                      </a:lnTo>
                      <a:lnTo>
                        <a:pt x="64" y="166"/>
                      </a:lnTo>
                      <a:lnTo>
                        <a:pt x="72" y="150"/>
                      </a:lnTo>
                      <a:lnTo>
                        <a:pt x="82" y="134"/>
                      </a:lnTo>
                      <a:lnTo>
                        <a:pt x="92" y="118"/>
                      </a:lnTo>
                      <a:lnTo>
                        <a:pt x="106" y="106"/>
                      </a:lnTo>
                      <a:lnTo>
                        <a:pt x="118" y="92"/>
                      </a:lnTo>
                      <a:lnTo>
                        <a:pt x="134" y="82"/>
                      </a:lnTo>
                      <a:lnTo>
                        <a:pt x="150" y="72"/>
                      </a:lnTo>
                      <a:lnTo>
                        <a:pt x="166" y="64"/>
                      </a:lnTo>
                      <a:lnTo>
                        <a:pt x="184" y="58"/>
                      </a:lnTo>
                      <a:lnTo>
                        <a:pt x="202" y="52"/>
                      </a:lnTo>
                      <a:lnTo>
                        <a:pt x="222" y="50"/>
                      </a:lnTo>
                      <a:lnTo>
                        <a:pt x="240" y="48"/>
                      </a:lnTo>
                      <a:lnTo>
                        <a:pt x="240" y="48"/>
                      </a:lnTo>
                      <a:lnTo>
                        <a:pt x="260" y="50"/>
                      </a:lnTo>
                      <a:lnTo>
                        <a:pt x="280" y="52"/>
                      </a:lnTo>
                      <a:lnTo>
                        <a:pt x="298" y="58"/>
                      </a:lnTo>
                      <a:lnTo>
                        <a:pt x="316" y="64"/>
                      </a:lnTo>
                      <a:lnTo>
                        <a:pt x="332" y="72"/>
                      </a:lnTo>
                      <a:lnTo>
                        <a:pt x="348" y="82"/>
                      </a:lnTo>
                      <a:lnTo>
                        <a:pt x="362" y="92"/>
                      </a:lnTo>
                      <a:lnTo>
                        <a:pt x="376" y="106"/>
                      </a:lnTo>
                      <a:lnTo>
                        <a:pt x="388" y="118"/>
                      </a:lnTo>
                      <a:lnTo>
                        <a:pt x="400" y="134"/>
                      </a:lnTo>
                      <a:lnTo>
                        <a:pt x="410" y="150"/>
                      </a:lnTo>
                      <a:lnTo>
                        <a:pt x="418" y="166"/>
                      </a:lnTo>
                      <a:lnTo>
                        <a:pt x="424" y="184"/>
                      </a:lnTo>
                      <a:lnTo>
                        <a:pt x="428" y="202"/>
                      </a:lnTo>
                      <a:lnTo>
                        <a:pt x="432" y="222"/>
                      </a:lnTo>
                      <a:lnTo>
                        <a:pt x="432" y="240"/>
                      </a:lnTo>
                      <a:lnTo>
                        <a:pt x="432" y="240"/>
                      </a:lnTo>
                      <a:lnTo>
                        <a:pt x="432" y="258"/>
                      </a:lnTo>
                      <a:lnTo>
                        <a:pt x="430" y="274"/>
                      </a:lnTo>
                      <a:lnTo>
                        <a:pt x="426" y="288"/>
                      </a:lnTo>
                      <a:lnTo>
                        <a:pt x="422" y="304"/>
                      </a:lnTo>
                      <a:lnTo>
                        <a:pt x="416" y="320"/>
                      </a:lnTo>
                      <a:lnTo>
                        <a:pt x="408" y="334"/>
                      </a:lnTo>
                      <a:lnTo>
                        <a:pt x="400" y="348"/>
                      </a:lnTo>
                      <a:lnTo>
                        <a:pt x="390" y="360"/>
                      </a:lnTo>
                      <a:lnTo>
                        <a:pt x="390" y="36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3200" dirty="0">
                    <a:cs typeface="+mn-ea"/>
                    <a:sym typeface="+mn-lt"/>
                  </a:endParaRPr>
                </a:p>
              </p:txBody>
            </p:sp>
            <p:sp>
              <p:nvSpPr>
                <p:cNvPr id="14" name="Freeform 115"/>
                <p:cNvSpPr/>
                <p:nvPr/>
              </p:nvSpPr>
              <p:spPr bwMode="auto">
                <a:xfrm>
                  <a:off x="2421092" y="1878167"/>
                  <a:ext cx="529915" cy="529915"/>
                </a:xfrm>
                <a:custGeom>
                  <a:avLst/>
                  <a:gdLst/>
                  <a:ahLst/>
                  <a:cxnLst>
                    <a:cxn ang="0">
                      <a:pos x="84" y="0"/>
                    </a:cxn>
                    <a:cxn ang="0">
                      <a:pos x="84" y="0"/>
                    </a:cxn>
                    <a:cxn ang="0">
                      <a:pos x="102" y="2"/>
                    </a:cxn>
                    <a:cxn ang="0">
                      <a:pos x="118" y="8"/>
                    </a:cxn>
                    <a:cxn ang="0">
                      <a:pos x="132" y="16"/>
                    </a:cxn>
                    <a:cxn ang="0">
                      <a:pos x="144" y="26"/>
                    </a:cxn>
                    <a:cxn ang="0">
                      <a:pos x="154" y="38"/>
                    </a:cxn>
                    <a:cxn ang="0">
                      <a:pos x="162" y="52"/>
                    </a:cxn>
                    <a:cxn ang="0">
                      <a:pos x="168" y="68"/>
                    </a:cxn>
                    <a:cxn ang="0">
                      <a:pos x="168" y="84"/>
                    </a:cxn>
                    <a:cxn ang="0">
                      <a:pos x="168" y="84"/>
                    </a:cxn>
                    <a:cxn ang="0">
                      <a:pos x="168" y="102"/>
                    </a:cxn>
                    <a:cxn ang="0">
                      <a:pos x="162" y="118"/>
                    </a:cxn>
                    <a:cxn ang="0">
                      <a:pos x="154" y="132"/>
                    </a:cxn>
                    <a:cxn ang="0">
                      <a:pos x="144" y="144"/>
                    </a:cxn>
                    <a:cxn ang="0">
                      <a:pos x="132" y="154"/>
                    </a:cxn>
                    <a:cxn ang="0">
                      <a:pos x="118" y="162"/>
                    </a:cxn>
                    <a:cxn ang="0">
                      <a:pos x="102" y="166"/>
                    </a:cxn>
                    <a:cxn ang="0">
                      <a:pos x="84" y="168"/>
                    </a:cxn>
                    <a:cxn ang="0">
                      <a:pos x="84" y="168"/>
                    </a:cxn>
                    <a:cxn ang="0">
                      <a:pos x="68" y="166"/>
                    </a:cxn>
                    <a:cxn ang="0">
                      <a:pos x="52" y="162"/>
                    </a:cxn>
                    <a:cxn ang="0">
                      <a:pos x="38" y="154"/>
                    </a:cxn>
                    <a:cxn ang="0">
                      <a:pos x="26" y="144"/>
                    </a:cxn>
                    <a:cxn ang="0">
                      <a:pos x="16" y="132"/>
                    </a:cxn>
                    <a:cxn ang="0">
                      <a:pos x="8" y="118"/>
                    </a:cxn>
                    <a:cxn ang="0">
                      <a:pos x="2" y="102"/>
                    </a:cxn>
                    <a:cxn ang="0">
                      <a:pos x="0" y="84"/>
                    </a:cxn>
                    <a:cxn ang="0">
                      <a:pos x="0" y="84"/>
                    </a:cxn>
                    <a:cxn ang="0">
                      <a:pos x="2" y="68"/>
                    </a:cxn>
                    <a:cxn ang="0">
                      <a:pos x="8" y="52"/>
                    </a:cxn>
                    <a:cxn ang="0">
                      <a:pos x="16" y="38"/>
                    </a:cxn>
                    <a:cxn ang="0">
                      <a:pos x="26" y="26"/>
                    </a:cxn>
                    <a:cxn ang="0">
                      <a:pos x="38" y="16"/>
                    </a:cxn>
                    <a:cxn ang="0">
                      <a:pos x="52" y="8"/>
                    </a:cxn>
                    <a:cxn ang="0">
                      <a:pos x="68" y="2"/>
                    </a:cxn>
                    <a:cxn ang="0">
                      <a:pos x="84" y="0"/>
                    </a:cxn>
                    <a:cxn ang="0">
                      <a:pos x="84" y="0"/>
                    </a:cxn>
                  </a:cxnLst>
                  <a:rect l="0" t="0" r="r" b="b"/>
                  <a:pathLst>
                    <a:path w="168" h="168">
                      <a:moveTo>
                        <a:pt x="84" y="0"/>
                      </a:moveTo>
                      <a:lnTo>
                        <a:pt x="84" y="0"/>
                      </a:lnTo>
                      <a:lnTo>
                        <a:pt x="102" y="2"/>
                      </a:lnTo>
                      <a:lnTo>
                        <a:pt x="118" y="8"/>
                      </a:lnTo>
                      <a:lnTo>
                        <a:pt x="132" y="16"/>
                      </a:lnTo>
                      <a:lnTo>
                        <a:pt x="144" y="26"/>
                      </a:lnTo>
                      <a:lnTo>
                        <a:pt x="154" y="38"/>
                      </a:lnTo>
                      <a:lnTo>
                        <a:pt x="162" y="52"/>
                      </a:lnTo>
                      <a:lnTo>
                        <a:pt x="168" y="68"/>
                      </a:lnTo>
                      <a:lnTo>
                        <a:pt x="168" y="84"/>
                      </a:lnTo>
                      <a:lnTo>
                        <a:pt x="168" y="84"/>
                      </a:lnTo>
                      <a:lnTo>
                        <a:pt x="168" y="102"/>
                      </a:lnTo>
                      <a:lnTo>
                        <a:pt x="162" y="118"/>
                      </a:lnTo>
                      <a:lnTo>
                        <a:pt x="154" y="132"/>
                      </a:lnTo>
                      <a:lnTo>
                        <a:pt x="144" y="144"/>
                      </a:lnTo>
                      <a:lnTo>
                        <a:pt x="132" y="154"/>
                      </a:lnTo>
                      <a:lnTo>
                        <a:pt x="118" y="162"/>
                      </a:lnTo>
                      <a:lnTo>
                        <a:pt x="102" y="166"/>
                      </a:lnTo>
                      <a:lnTo>
                        <a:pt x="84" y="168"/>
                      </a:lnTo>
                      <a:lnTo>
                        <a:pt x="84" y="168"/>
                      </a:lnTo>
                      <a:lnTo>
                        <a:pt x="68" y="166"/>
                      </a:lnTo>
                      <a:lnTo>
                        <a:pt x="52" y="162"/>
                      </a:lnTo>
                      <a:lnTo>
                        <a:pt x="38" y="154"/>
                      </a:lnTo>
                      <a:lnTo>
                        <a:pt x="26" y="144"/>
                      </a:lnTo>
                      <a:lnTo>
                        <a:pt x="16" y="132"/>
                      </a:lnTo>
                      <a:lnTo>
                        <a:pt x="8" y="118"/>
                      </a:lnTo>
                      <a:lnTo>
                        <a:pt x="2" y="102"/>
                      </a:lnTo>
                      <a:lnTo>
                        <a:pt x="0" y="84"/>
                      </a:lnTo>
                      <a:lnTo>
                        <a:pt x="0" y="84"/>
                      </a:lnTo>
                      <a:lnTo>
                        <a:pt x="2" y="68"/>
                      </a:lnTo>
                      <a:lnTo>
                        <a:pt x="8" y="52"/>
                      </a:lnTo>
                      <a:lnTo>
                        <a:pt x="16" y="38"/>
                      </a:lnTo>
                      <a:lnTo>
                        <a:pt x="26" y="26"/>
                      </a:lnTo>
                      <a:lnTo>
                        <a:pt x="38" y="16"/>
                      </a:lnTo>
                      <a:lnTo>
                        <a:pt x="52" y="8"/>
                      </a:lnTo>
                      <a:lnTo>
                        <a:pt x="68" y="2"/>
                      </a:lnTo>
                      <a:lnTo>
                        <a:pt x="84" y="0"/>
                      </a:lnTo>
                      <a:lnTo>
                        <a:pt x="84" y="0"/>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3200">
                    <a:cs typeface="+mn-ea"/>
                    <a:sym typeface="+mn-lt"/>
                  </a:endParaRPr>
                </a:p>
              </p:txBody>
            </p:sp>
          </p:grpSp>
        </p:grpSp>
        <p:sp>
          <p:nvSpPr>
            <p:cNvPr id="15" name="文本框 14"/>
            <p:cNvSpPr txBox="1"/>
            <p:nvPr/>
          </p:nvSpPr>
          <p:spPr>
            <a:xfrm>
              <a:off x="1514126" y="1354906"/>
              <a:ext cx="385264" cy="288530"/>
            </a:xfrm>
            <a:prstGeom prst="rect">
              <a:avLst/>
            </a:prstGeom>
            <a:noFill/>
          </p:spPr>
          <p:txBody>
            <a:bodyPr wrap="square" rtlCol="0" anchor="ctr">
              <a:spAutoFit/>
            </a:bodyPr>
            <a:lstStyle/>
            <a:p>
              <a:pPr algn="ctr"/>
              <a:r>
                <a:rPr kumimoji="1" lang="en-US" altLang="zh-CN" sz="2665" b="1" dirty="0">
                  <a:solidFill>
                    <a:schemeClr val="bg1"/>
                  </a:solidFill>
                  <a:cs typeface="+mn-ea"/>
                  <a:sym typeface="+mn-lt"/>
                </a:rPr>
                <a:t>1</a:t>
              </a:r>
              <a:endParaRPr kumimoji="1" lang="zh-CN" altLang="en-US" sz="2665" b="1" dirty="0">
                <a:solidFill>
                  <a:schemeClr val="bg1"/>
                </a:solidFill>
                <a:cs typeface="+mn-ea"/>
                <a:sym typeface="+mn-lt"/>
              </a:endParaRPr>
            </a:p>
          </p:txBody>
        </p:sp>
      </p:grpSp>
      <p:grpSp>
        <p:nvGrpSpPr>
          <p:cNvPr id="16" name="组合 15"/>
          <p:cNvGrpSpPr/>
          <p:nvPr/>
        </p:nvGrpSpPr>
        <p:grpSpPr>
          <a:xfrm>
            <a:off x="5438253" y="1444625"/>
            <a:ext cx="982980" cy="1739265"/>
            <a:chOff x="3331898" y="1209491"/>
            <a:chExt cx="592810" cy="964990"/>
          </a:xfrm>
        </p:grpSpPr>
        <p:grpSp>
          <p:nvGrpSpPr>
            <p:cNvPr id="17" name="组 13"/>
            <p:cNvGrpSpPr/>
            <p:nvPr/>
          </p:nvGrpSpPr>
          <p:grpSpPr>
            <a:xfrm>
              <a:off x="3331898" y="1209491"/>
              <a:ext cx="592810" cy="964990"/>
              <a:chOff x="1396857" y="1361891"/>
              <a:chExt cx="592810" cy="964990"/>
            </a:xfrm>
          </p:grpSpPr>
          <p:sp>
            <p:nvSpPr>
              <p:cNvPr id="18" name="椭圆 17"/>
              <p:cNvSpPr/>
              <p:nvPr/>
            </p:nvSpPr>
            <p:spPr>
              <a:xfrm flipV="1">
                <a:off x="1622621" y="2185741"/>
                <a:ext cx="141138" cy="1411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cs typeface="+mn-ea"/>
                  <a:sym typeface="+mn-lt"/>
                </a:endParaRPr>
              </a:p>
            </p:txBody>
          </p:sp>
          <p:grpSp>
            <p:nvGrpSpPr>
              <p:cNvPr id="19" name="组 15"/>
              <p:cNvGrpSpPr/>
              <p:nvPr/>
            </p:nvGrpSpPr>
            <p:grpSpPr>
              <a:xfrm>
                <a:off x="1396857" y="1361891"/>
                <a:ext cx="592810" cy="763243"/>
                <a:chOff x="2305050" y="1762125"/>
                <a:chExt cx="762000" cy="981075"/>
              </a:xfrm>
              <a:solidFill>
                <a:schemeClr val="accent6"/>
              </a:solidFill>
            </p:grpSpPr>
            <p:sp>
              <p:nvSpPr>
                <p:cNvPr id="20" name="Freeform 114"/>
                <p:cNvSpPr>
                  <a:spLocks noEditPoints="1"/>
                </p:cNvSpPr>
                <p:nvPr/>
              </p:nvSpPr>
              <p:spPr bwMode="auto">
                <a:xfrm>
                  <a:off x="2305050" y="1762125"/>
                  <a:ext cx="762000" cy="981075"/>
                </a:xfrm>
                <a:custGeom>
                  <a:avLst/>
                  <a:gdLst/>
                  <a:ahLst/>
                  <a:cxnLst>
                    <a:cxn ang="0">
                      <a:pos x="480" y="240"/>
                    </a:cxn>
                    <a:cxn ang="0">
                      <a:pos x="476" y="192"/>
                    </a:cxn>
                    <a:cxn ang="0">
                      <a:pos x="462" y="148"/>
                    </a:cxn>
                    <a:cxn ang="0">
                      <a:pos x="440" y="106"/>
                    </a:cxn>
                    <a:cxn ang="0">
                      <a:pos x="410" y="70"/>
                    </a:cxn>
                    <a:cxn ang="0">
                      <a:pos x="374" y="42"/>
                    </a:cxn>
                    <a:cxn ang="0">
                      <a:pos x="334" y="20"/>
                    </a:cxn>
                    <a:cxn ang="0">
                      <a:pos x="290" y="6"/>
                    </a:cxn>
                    <a:cxn ang="0">
                      <a:pos x="240" y="0"/>
                    </a:cxn>
                    <a:cxn ang="0">
                      <a:pos x="216" y="2"/>
                    </a:cxn>
                    <a:cxn ang="0">
                      <a:pos x="170" y="12"/>
                    </a:cxn>
                    <a:cxn ang="0">
                      <a:pos x="126" y="30"/>
                    </a:cxn>
                    <a:cxn ang="0">
                      <a:pos x="88" y="56"/>
                    </a:cxn>
                    <a:cxn ang="0">
                      <a:pos x="56" y="88"/>
                    </a:cxn>
                    <a:cxn ang="0">
                      <a:pos x="30" y="126"/>
                    </a:cxn>
                    <a:cxn ang="0">
                      <a:pos x="12" y="170"/>
                    </a:cxn>
                    <a:cxn ang="0">
                      <a:pos x="2" y="216"/>
                    </a:cxn>
                    <a:cxn ang="0">
                      <a:pos x="0" y="240"/>
                    </a:cxn>
                    <a:cxn ang="0">
                      <a:pos x="4" y="282"/>
                    </a:cxn>
                    <a:cxn ang="0">
                      <a:pos x="14" y="322"/>
                    </a:cxn>
                    <a:cxn ang="0">
                      <a:pos x="32" y="358"/>
                    </a:cxn>
                    <a:cxn ang="0">
                      <a:pos x="54" y="390"/>
                    </a:cxn>
                    <a:cxn ang="0">
                      <a:pos x="54" y="390"/>
                    </a:cxn>
                    <a:cxn ang="0">
                      <a:pos x="232" y="612"/>
                    </a:cxn>
                    <a:cxn ang="0">
                      <a:pos x="236" y="616"/>
                    </a:cxn>
                    <a:cxn ang="0">
                      <a:pos x="240" y="618"/>
                    </a:cxn>
                    <a:cxn ang="0">
                      <a:pos x="250" y="612"/>
                    </a:cxn>
                    <a:cxn ang="0">
                      <a:pos x="428" y="390"/>
                    </a:cxn>
                    <a:cxn ang="0">
                      <a:pos x="428" y="390"/>
                    </a:cxn>
                    <a:cxn ang="0">
                      <a:pos x="440" y="374"/>
                    </a:cxn>
                    <a:cxn ang="0">
                      <a:pos x="460" y="340"/>
                    </a:cxn>
                    <a:cxn ang="0">
                      <a:pos x="472" y="302"/>
                    </a:cxn>
                    <a:cxn ang="0">
                      <a:pos x="480" y="262"/>
                    </a:cxn>
                    <a:cxn ang="0">
                      <a:pos x="480" y="240"/>
                    </a:cxn>
                    <a:cxn ang="0">
                      <a:pos x="240" y="548"/>
                    </a:cxn>
                    <a:cxn ang="0">
                      <a:pos x="92" y="362"/>
                    </a:cxn>
                    <a:cxn ang="0">
                      <a:pos x="90" y="360"/>
                    </a:cxn>
                    <a:cxn ang="0">
                      <a:pos x="72" y="334"/>
                    </a:cxn>
                    <a:cxn ang="0">
                      <a:pos x="60" y="304"/>
                    </a:cxn>
                    <a:cxn ang="0">
                      <a:pos x="52" y="274"/>
                    </a:cxn>
                    <a:cxn ang="0">
                      <a:pos x="48" y="240"/>
                    </a:cxn>
                    <a:cxn ang="0">
                      <a:pos x="50" y="222"/>
                    </a:cxn>
                    <a:cxn ang="0">
                      <a:pos x="58" y="184"/>
                    </a:cxn>
                    <a:cxn ang="0">
                      <a:pos x="72" y="150"/>
                    </a:cxn>
                    <a:cxn ang="0">
                      <a:pos x="92" y="118"/>
                    </a:cxn>
                    <a:cxn ang="0">
                      <a:pos x="118" y="92"/>
                    </a:cxn>
                    <a:cxn ang="0">
                      <a:pos x="150" y="72"/>
                    </a:cxn>
                    <a:cxn ang="0">
                      <a:pos x="184" y="58"/>
                    </a:cxn>
                    <a:cxn ang="0">
                      <a:pos x="222" y="50"/>
                    </a:cxn>
                    <a:cxn ang="0">
                      <a:pos x="240" y="48"/>
                    </a:cxn>
                    <a:cxn ang="0">
                      <a:pos x="280" y="52"/>
                    </a:cxn>
                    <a:cxn ang="0">
                      <a:pos x="316" y="64"/>
                    </a:cxn>
                    <a:cxn ang="0">
                      <a:pos x="348" y="82"/>
                    </a:cxn>
                    <a:cxn ang="0">
                      <a:pos x="376" y="106"/>
                    </a:cxn>
                    <a:cxn ang="0">
                      <a:pos x="400" y="134"/>
                    </a:cxn>
                    <a:cxn ang="0">
                      <a:pos x="418" y="166"/>
                    </a:cxn>
                    <a:cxn ang="0">
                      <a:pos x="428" y="202"/>
                    </a:cxn>
                    <a:cxn ang="0">
                      <a:pos x="432" y="240"/>
                    </a:cxn>
                    <a:cxn ang="0">
                      <a:pos x="432" y="258"/>
                    </a:cxn>
                    <a:cxn ang="0">
                      <a:pos x="426" y="288"/>
                    </a:cxn>
                    <a:cxn ang="0">
                      <a:pos x="416" y="320"/>
                    </a:cxn>
                    <a:cxn ang="0">
                      <a:pos x="400" y="348"/>
                    </a:cxn>
                    <a:cxn ang="0">
                      <a:pos x="390" y="362"/>
                    </a:cxn>
                  </a:cxnLst>
                  <a:rect l="0" t="0" r="r" b="b"/>
                  <a:pathLst>
                    <a:path w="480" h="618">
                      <a:moveTo>
                        <a:pt x="480" y="240"/>
                      </a:moveTo>
                      <a:lnTo>
                        <a:pt x="480" y="240"/>
                      </a:lnTo>
                      <a:lnTo>
                        <a:pt x="480" y="216"/>
                      </a:lnTo>
                      <a:lnTo>
                        <a:pt x="476" y="192"/>
                      </a:lnTo>
                      <a:lnTo>
                        <a:pt x="470" y="170"/>
                      </a:lnTo>
                      <a:lnTo>
                        <a:pt x="462" y="148"/>
                      </a:lnTo>
                      <a:lnTo>
                        <a:pt x="452" y="126"/>
                      </a:lnTo>
                      <a:lnTo>
                        <a:pt x="440" y="106"/>
                      </a:lnTo>
                      <a:lnTo>
                        <a:pt x="426" y="88"/>
                      </a:lnTo>
                      <a:lnTo>
                        <a:pt x="410" y="70"/>
                      </a:lnTo>
                      <a:lnTo>
                        <a:pt x="394" y="56"/>
                      </a:lnTo>
                      <a:lnTo>
                        <a:pt x="374" y="42"/>
                      </a:lnTo>
                      <a:lnTo>
                        <a:pt x="356" y="30"/>
                      </a:lnTo>
                      <a:lnTo>
                        <a:pt x="334" y="20"/>
                      </a:lnTo>
                      <a:lnTo>
                        <a:pt x="312" y="12"/>
                      </a:lnTo>
                      <a:lnTo>
                        <a:pt x="290" y="6"/>
                      </a:lnTo>
                      <a:lnTo>
                        <a:pt x="266" y="2"/>
                      </a:lnTo>
                      <a:lnTo>
                        <a:pt x="240" y="0"/>
                      </a:lnTo>
                      <a:lnTo>
                        <a:pt x="240" y="0"/>
                      </a:lnTo>
                      <a:lnTo>
                        <a:pt x="216" y="2"/>
                      </a:lnTo>
                      <a:lnTo>
                        <a:pt x="192" y="6"/>
                      </a:lnTo>
                      <a:lnTo>
                        <a:pt x="170" y="12"/>
                      </a:lnTo>
                      <a:lnTo>
                        <a:pt x="148" y="20"/>
                      </a:lnTo>
                      <a:lnTo>
                        <a:pt x="126" y="30"/>
                      </a:lnTo>
                      <a:lnTo>
                        <a:pt x="106" y="42"/>
                      </a:lnTo>
                      <a:lnTo>
                        <a:pt x="88" y="56"/>
                      </a:lnTo>
                      <a:lnTo>
                        <a:pt x="72" y="70"/>
                      </a:lnTo>
                      <a:lnTo>
                        <a:pt x="56" y="88"/>
                      </a:lnTo>
                      <a:lnTo>
                        <a:pt x="42" y="106"/>
                      </a:lnTo>
                      <a:lnTo>
                        <a:pt x="30" y="126"/>
                      </a:lnTo>
                      <a:lnTo>
                        <a:pt x="20" y="148"/>
                      </a:lnTo>
                      <a:lnTo>
                        <a:pt x="12" y="170"/>
                      </a:lnTo>
                      <a:lnTo>
                        <a:pt x="6" y="192"/>
                      </a:lnTo>
                      <a:lnTo>
                        <a:pt x="2" y="216"/>
                      </a:lnTo>
                      <a:lnTo>
                        <a:pt x="0" y="240"/>
                      </a:lnTo>
                      <a:lnTo>
                        <a:pt x="0" y="240"/>
                      </a:lnTo>
                      <a:lnTo>
                        <a:pt x="2" y="262"/>
                      </a:lnTo>
                      <a:lnTo>
                        <a:pt x="4" y="282"/>
                      </a:lnTo>
                      <a:lnTo>
                        <a:pt x="8" y="302"/>
                      </a:lnTo>
                      <a:lnTo>
                        <a:pt x="14" y="322"/>
                      </a:lnTo>
                      <a:lnTo>
                        <a:pt x="22" y="340"/>
                      </a:lnTo>
                      <a:lnTo>
                        <a:pt x="32" y="358"/>
                      </a:lnTo>
                      <a:lnTo>
                        <a:pt x="42" y="374"/>
                      </a:lnTo>
                      <a:lnTo>
                        <a:pt x="54" y="390"/>
                      </a:lnTo>
                      <a:lnTo>
                        <a:pt x="54" y="390"/>
                      </a:lnTo>
                      <a:lnTo>
                        <a:pt x="54" y="390"/>
                      </a:lnTo>
                      <a:lnTo>
                        <a:pt x="54" y="390"/>
                      </a:lnTo>
                      <a:lnTo>
                        <a:pt x="232" y="612"/>
                      </a:lnTo>
                      <a:lnTo>
                        <a:pt x="232" y="612"/>
                      </a:lnTo>
                      <a:lnTo>
                        <a:pt x="236" y="616"/>
                      </a:lnTo>
                      <a:lnTo>
                        <a:pt x="240" y="618"/>
                      </a:lnTo>
                      <a:lnTo>
                        <a:pt x="240" y="618"/>
                      </a:lnTo>
                      <a:lnTo>
                        <a:pt x="246" y="616"/>
                      </a:lnTo>
                      <a:lnTo>
                        <a:pt x="250" y="612"/>
                      </a:lnTo>
                      <a:lnTo>
                        <a:pt x="250" y="612"/>
                      </a:lnTo>
                      <a:lnTo>
                        <a:pt x="428" y="390"/>
                      </a:lnTo>
                      <a:lnTo>
                        <a:pt x="428" y="390"/>
                      </a:lnTo>
                      <a:lnTo>
                        <a:pt x="428" y="390"/>
                      </a:lnTo>
                      <a:lnTo>
                        <a:pt x="428" y="390"/>
                      </a:lnTo>
                      <a:lnTo>
                        <a:pt x="440" y="374"/>
                      </a:lnTo>
                      <a:lnTo>
                        <a:pt x="450" y="358"/>
                      </a:lnTo>
                      <a:lnTo>
                        <a:pt x="460" y="340"/>
                      </a:lnTo>
                      <a:lnTo>
                        <a:pt x="466" y="322"/>
                      </a:lnTo>
                      <a:lnTo>
                        <a:pt x="472" y="302"/>
                      </a:lnTo>
                      <a:lnTo>
                        <a:pt x="478" y="282"/>
                      </a:lnTo>
                      <a:lnTo>
                        <a:pt x="480" y="262"/>
                      </a:lnTo>
                      <a:lnTo>
                        <a:pt x="480" y="240"/>
                      </a:lnTo>
                      <a:lnTo>
                        <a:pt x="480" y="240"/>
                      </a:lnTo>
                      <a:close/>
                      <a:moveTo>
                        <a:pt x="390" y="362"/>
                      </a:moveTo>
                      <a:lnTo>
                        <a:pt x="240" y="548"/>
                      </a:lnTo>
                      <a:lnTo>
                        <a:pt x="94" y="364"/>
                      </a:lnTo>
                      <a:lnTo>
                        <a:pt x="92" y="362"/>
                      </a:lnTo>
                      <a:lnTo>
                        <a:pt x="90" y="360"/>
                      </a:lnTo>
                      <a:lnTo>
                        <a:pt x="90" y="360"/>
                      </a:lnTo>
                      <a:lnTo>
                        <a:pt x="82" y="348"/>
                      </a:lnTo>
                      <a:lnTo>
                        <a:pt x="72" y="334"/>
                      </a:lnTo>
                      <a:lnTo>
                        <a:pt x="66" y="320"/>
                      </a:lnTo>
                      <a:lnTo>
                        <a:pt x="60" y="304"/>
                      </a:lnTo>
                      <a:lnTo>
                        <a:pt x="54" y="288"/>
                      </a:lnTo>
                      <a:lnTo>
                        <a:pt x="52" y="274"/>
                      </a:lnTo>
                      <a:lnTo>
                        <a:pt x="50" y="258"/>
                      </a:lnTo>
                      <a:lnTo>
                        <a:pt x="48" y="240"/>
                      </a:lnTo>
                      <a:lnTo>
                        <a:pt x="48" y="240"/>
                      </a:lnTo>
                      <a:lnTo>
                        <a:pt x="50" y="222"/>
                      </a:lnTo>
                      <a:lnTo>
                        <a:pt x="52" y="202"/>
                      </a:lnTo>
                      <a:lnTo>
                        <a:pt x="58" y="184"/>
                      </a:lnTo>
                      <a:lnTo>
                        <a:pt x="64" y="166"/>
                      </a:lnTo>
                      <a:lnTo>
                        <a:pt x="72" y="150"/>
                      </a:lnTo>
                      <a:lnTo>
                        <a:pt x="82" y="134"/>
                      </a:lnTo>
                      <a:lnTo>
                        <a:pt x="92" y="118"/>
                      </a:lnTo>
                      <a:lnTo>
                        <a:pt x="106" y="106"/>
                      </a:lnTo>
                      <a:lnTo>
                        <a:pt x="118" y="92"/>
                      </a:lnTo>
                      <a:lnTo>
                        <a:pt x="134" y="82"/>
                      </a:lnTo>
                      <a:lnTo>
                        <a:pt x="150" y="72"/>
                      </a:lnTo>
                      <a:lnTo>
                        <a:pt x="166" y="64"/>
                      </a:lnTo>
                      <a:lnTo>
                        <a:pt x="184" y="58"/>
                      </a:lnTo>
                      <a:lnTo>
                        <a:pt x="202" y="52"/>
                      </a:lnTo>
                      <a:lnTo>
                        <a:pt x="222" y="50"/>
                      </a:lnTo>
                      <a:lnTo>
                        <a:pt x="240" y="48"/>
                      </a:lnTo>
                      <a:lnTo>
                        <a:pt x="240" y="48"/>
                      </a:lnTo>
                      <a:lnTo>
                        <a:pt x="260" y="50"/>
                      </a:lnTo>
                      <a:lnTo>
                        <a:pt x="280" y="52"/>
                      </a:lnTo>
                      <a:lnTo>
                        <a:pt x="298" y="58"/>
                      </a:lnTo>
                      <a:lnTo>
                        <a:pt x="316" y="64"/>
                      </a:lnTo>
                      <a:lnTo>
                        <a:pt x="332" y="72"/>
                      </a:lnTo>
                      <a:lnTo>
                        <a:pt x="348" y="82"/>
                      </a:lnTo>
                      <a:lnTo>
                        <a:pt x="362" y="92"/>
                      </a:lnTo>
                      <a:lnTo>
                        <a:pt x="376" y="106"/>
                      </a:lnTo>
                      <a:lnTo>
                        <a:pt x="388" y="118"/>
                      </a:lnTo>
                      <a:lnTo>
                        <a:pt x="400" y="134"/>
                      </a:lnTo>
                      <a:lnTo>
                        <a:pt x="410" y="150"/>
                      </a:lnTo>
                      <a:lnTo>
                        <a:pt x="418" y="166"/>
                      </a:lnTo>
                      <a:lnTo>
                        <a:pt x="424" y="184"/>
                      </a:lnTo>
                      <a:lnTo>
                        <a:pt x="428" y="202"/>
                      </a:lnTo>
                      <a:lnTo>
                        <a:pt x="432" y="222"/>
                      </a:lnTo>
                      <a:lnTo>
                        <a:pt x="432" y="240"/>
                      </a:lnTo>
                      <a:lnTo>
                        <a:pt x="432" y="240"/>
                      </a:lnTo>
                      <a:lnTo>
                        <a:pt x="432" y="258"/>
                      </a:lnTo>
                      <a:lnTo>
                        <a:pt x="430" y="274"/>
                      </a:lnTo>
                      <a:lnTo>
                        <a:pt x="426" y="288"/>
                      </a:lnTo>
                      <a:lnTo>
                        <a:pt x="422" y="304"/>
                      </a:lnTo>
                      <a:lnTo>
                        <a:pt x="416" y="320"/>
                      </a:lnTo>
                      <a:lnTo>
                        <a:pt x="408" y="334"/>
                      </a:lnTo>
                      <a:lnTo>
                        <a:pt x="400" y="348"/>
                      </a:lnTo>
                      <a:lnTo>
                        <a:pt x="390" y="360"/>
                      </a:lnTo>
                      <a:lnTo>
                        <a:pt x="390" y="362"/>
                      </a:lnTo>
                      <a:close/>
                    </a:path>
                  </a:pathLst>
                </a:custGeom>
                <a:solidFill>
                  <a:schemeClr val="accent2"/>
                </a:solidFill>
                <a:ln w="9525">
                  <a:noFill/>
                  <a:round/>
                </a:ln>
              </p:spPr>
              <p:txBody>
                <a:bodyPr vert="horz" wrap="square" lIns="121920" tIns="60960" rIns="121920" bIns="60960" numCol="1" anchor="t" anchorCtr="0" compatLnSpc="1"/>
                <a:lstStyle/>
                <a:p>
                  <a:endParaRPr lang="zh-CN" altLang="en-US" sz="3200" dirty="0">
                    <a:cs typeface="+mn-ea"/>
                    <a:sym typeface="+mn-lt"/>
                  </a:endParaRPr>
                </a:p>
              </p:txBody>
            </p:sp>
            <p:sp>
              <p:nvSpPr>
                <p:cNvPr id="21" name="Freeform 115"/>
                <p:cNvSpPr/>
                <p:nvPr/>
              </p:nvSpPr>
              <p:spPr bwMode="auto">
                <a:xfrm>
                  <a:off x="2421092" y="1878167"/>
                  <a:ext cx="529915" cy="529915"/>
                </a:xfrm>
                <a:custGeom>
                  <a:avLst/>
                  <a:gdLst/>
                  <a:ahLst/>
                  <a:cxnLst>
                    <a:cxn ang="0">
                      <a:pos x="84" y="0"/>
                    </a:cxn>
                    <a:cxn ang="0">
                      <a:pos x="84" y="0"/>
                    </a:cxn>
                    <a:cxn ang="0">
                      <a:pos x="102" y="2"/>
                    </a:cxn>
                    <a:cxn ang="0">
                      <a:pos x="118" y="8"/>
                    </a:cxn>
                    <a:cxn ang="0">
                      <a:pos x="132" y="16"/>
                    </a:cxn>
                    <a:cxn ang="0">
                      <a:pos x="144" y="26"/>
                    </a:cxn>
                    <a:cxn ang="0">
                      <a:pos x="154" y="38"/>
                    </a:cxn>
                    <a:cxn ang="0">
                      <a:pos x="162" y="52"/>
                    </a:cxn>
                    <a:cxn ang="0">
                      <a:pos x="168" y="68"/>
                    </a:cxn>
                    <a:cxn ang="0">
                      <a:pos x="168" y="84"/>
                    </a:cxn>
                    <a:cxn ang="0">
                      <a:pos x="168" y="84"/>
                    </a:cxn>
                    <a:cxn ang="0">
                      <a:pos x="168" y="102"/>
                    </a:cxn>
                    <a:cxn ang="0">
                      <a:pos x="162" y="118"/>
                    </a:cxn>
                    <a:cxn ang="0">
                      <a:pos x="154" y="132"/>
                    </a:cxn>
                    <a:cxn ang="0">
                      <a:pos x="144" y="144"/>
                    </a:cxn>
                    <a:cxn ang="0">
                      <a:pos x="132" y="154"/>
                    </a:cxn>
                    <a:cxn ang="0">
                      <a:pos x="118" y="162"/>
                    </a:cxn>
                    <a:cxn ang="0">
                      <a:pos x="102" y="166"/>
                    </a:cxn>
                    <a:cxn ang="0">
                      <a:pos x="84" y="168"/>
                    </a:cxn>
                    <a:cxn ang="0">
                      <a:pos x="84" y="168"/>
                    </a:cxn>
                    <a:cxn ang="0">
                      <a:pos x="68" y="166"/>
                    </a:cxn>
                    <a:cxn ang="0">
                      <a:pos x="52" y="162"/>
                    </a:cxn>
                    <a:cxn ang="0">
                      <a:pos x="38" y="154"/>
                    </a:cxn>
                    <a:cxn ang="0">
                      <a:pos x="26" y="144"/>
                    </a:cxn>
                    <a:cxn ang="0">
                      <a:pos x="16" y="132"/>
                    </a:cxn>
                    <a:cxn ang="0">
                      <a:pos x="8" y="118"/>
                    </a:cxn>
                    <a:cxn ang="0">
                      <a:pos x="2" y="102"/>
                    </a:cxn>
                    <a:cxn ang="0">
                      <a:pos x="0" y="84"/>
                    </a:cxn>
                    <a:cxn ang="0">
                      <a:pos x="0" y="84"/>
                    </a:cxn>
                    <a:cxn ang="0">
                      <a:pos x="2" y="68"/>
                    </a:cxn>
                    <a:cxn ang="0">
                      <a:pos x="8" y="52"/>
                    </a:cxn>
                    <a:cxn ang="0">
                      <a:pos x="16" y="38"/>
                    </a:cxn>
                    <a:cxn ang="0">
                      <a:pos x="26" y="26"/>
                    </a:cxn>
                    <a:cxn ang="0">
                      <a:pos x="38" y="16"/>
                    </a:cxn>
                    <a:cxn ang="0">
                      <a:pos x="52" y="8"/>
                    </a:cxn>
                    <a:cxn ang="0">
                      <a:pos x="68" y="2"/>
                    </a:cxn>
                    <a:cxn ang="0">
                      <a:pos x="84" y="0"/>
                    </a:cxn>
                    <a:cxn ang="0">
                      <a:pos x="84" y="0"/>
                    </a:cxn>
                  </a:cxnLst>
                  <a:rect l="0" t="0" r="r" b="b"/>
                  <a:pathLst>
                    <a:path w="168" h="168">
                      <a:moveTo>
                        <a:pt x="84" y="0"/>
                      </a:moveTo>
                      <a:lnTo>
                        <a:pt x="84" y="0"/>
                      </a:lnTo>
                      <a:lnTo>
                        <a:pt x="102" y="2"/>
                      </a:lnTo>
                      <a:lnTo>
                        <a:pt x="118" y="8"/>
                      </a:lnTo>
                      <a:lnTo>
                        <a:pt x="132" y="16"/>
                      </a:lnTo>
                      <a:lnTo>
                        <a:pt x="144" y="26"/>
                      </a:lnTo>
                      <a:lnTo>
                        <a:pt x="154" y="38"/>
                      </a:lnTo>
                      <a:lnTo>
                        <a:pt x="162" y="52"/>
                      </a:lnTo>
                      <a:lnTo>
                        <a:pt x="168" y="68"/>
                      </a:lnTo>
                      <a:lnTo>
                        <a:pt x="168" y="84"/>
                      </a:lnTo>
                      <a:lnTo>
                        <a:pt x="168" y="84"/>
                      </a:lnTo>
                      <a:lnTo>
                        <a:pt x="168" y="102"/>
                      </a:lnTo>
                      <a:lnTo>
                        <a:pt x="162" y="118"/>
                      </a:lnTo>
                      <a:lnTo>
                        <a:pt x="154" y="132"/>
                      </a:lnTo>
                      <a:lnTo>
                        <a:pt x="144" y="144"/>
                      </a:lnTo>
                      <a:lnTo>
                        <a:pt x="132" y="154"/>
                      </a:lnTo>
                      <a:lnTo>
                        <a:pt x="118" y="162"/>
                      </a:lnTo>
                      <a:lnTo>
                        <a:pt x="102" y="166"/>
                      </a:lnTo>
                      <a:lnTo>
                        <a:pt x="84" y="168"/>
                      </a:lnTo>
                      <a:lnTo>
                        <a:pt x="84" y="168"/>
                      </a:lnTo>
                      <a:lnTo>
                        <a:pt x="68" y="166"/>
                      </a:lnTo>
                      <a:lnTo>
                        <a:pt x="52" y="162"/>
                      </a:lnTo>
                      <a:lnTo>
                        <a:pt x="38" y="154"/>
                      </a:lnTo>
                      <a:lnTo>
                        <a:pt x="26" y="144"/>
                      </a:lnTo>
                      <a:lnTo>
                        <a:pt x="16" y="132"/>
                      </a:lnTo>
                      <a:lnTo>
                        <a:pt x="8" y="118"/>
                      </a:lnTo>
                      <a:lnTo>
                        <a:pt x="2" y="102"/>
                      </a:lnTo>
                      <a:lnTo>
                        <a:pt x="0" y="84"/>
                      </a:lnTo>
                      <a:lnTo>
                        <a:pt x="0" y="84"/>
                      </a:lnTo>
                      <a:lnTo>
                        <a:pt x="2" y="68"/>
                      </a:lnTo>
                      <a:lnTo>
                        <a:pt x="8" y="52"/>
                      </a:lnTo>
                      <a:lnTo>
                        <a:pt x="16" y="38"/>
                      </a:lnTo>
                      <a:lnTo>
                        <a:pt x="26" y="26"/>
                      </a:lnTo>
                      <a:lnTo>
                        <a:pt x="38" y="16"/>
                      </a:lnTo>
                      <a:lnTo>
                        <a:pt x="52" y="8"/>
                      </a:lnTo>
                      <a:lnTo>
                        <a:pt x="68" y="2"/>
                      </a:lnTo>
                      <a:lnTo>
                        <a:pt x="84" y="0"/>
                      </a:lnTo>
                      <a:lnTo>
                        <a:pt x="84" y="0"/>
                      </a:lnTo>
                      <a:close/>
                    </a:path>
                  </a:pathLst>
                </a:custGeom>
                <a:solidFill>
                  <a:schemeClr val="accent2"/>
                </a:solidFill>
                <a:ln w="9525">
                  <a:noFill/>
                  <a:round/>
                </a:ln>
              </p:spPr>
              <p:txBody>
                <a:bodyPr vert="horz" wrap="square" lIns="121920" tIns="60960" rIns="121920" bIns="60960" numCol="1" anchor="t" anchorCtr="0" compatLnSpc="1"/>
                <a:lstStyle/>
                <a:p>
                  <a:endParaRPr lang="zh-CN" altLang="en-US" sz="3200">
                    <a:cs typeface="+mn-ea"/>
                    <a:sym typeface="+mn-lt"/>
                  </a:endParaRPr>
                </a:p>
              </p:txBody>
            </p:sp>
          </p:grpSp>
        </p:grpSp>
        <p:sp>
          <p:nvSpPr>
            <p:cNvPr id="22" name="文本框 21"/>
            <p:cNvSpPr txBox="1"/>
            <p:nvPr/>
          </p:nvSpPr>
          <p:spPr>
            <a:xfrm>
              <a:off x="3435599" y="1354906"/>
              <a:ext cx="385264" cy="288530"/>
            </a:xfrm>
            <a:prstGeom prst="rect">
              <a:avLst/>
            </a:prstGeom>
            <a:noFill/>
          </p:spPr>
          <p:txBody>
            <a:bodyPr wrap="square" rtlCol="0" anchor="ctr">
              <a:spAutoFit/>
            </a:bodyPr>
            <a:lstStyle/>
            <a:p>
              <a:pPr algn="ctr"/>
              <a:r>
                <a:rPr kumimoji="1" lang="en-US" altLang="zh-CN" sz="2665" b="1" dirty="0">
                  <a:solidFill>
                    <a:schemeClr val="bg1"/>
                  </a:solidFill>
                  <a:cs typeface="+mn-ea"/>
                  <a:sym typeface="+mn-lt"/>
                </a:rPr>
                <a:t>2</a:t>
              </a:r>
              <a:endParaRPr kumimoji="1" lang="zh-CN" altLang="en-US" sz="2665" b="1" dirty="0">
                <a:solidFill>
                  <a:schemeClr val="bg1"/>
                </a:solidFill>
                <a:cs typeface="+mn-ea"/>
                <a:sym typeface="+mn-lt"/>
              </a:endParaRPr>
            </a:p>
          </p:txBody>
        </p:sp>
      </p:grpSp>
      <p:grpSp>
        <p:nvGrpSpPr>
          <p:cNvPr id="23" name="组合 22"/>
          <p:cNvGrpSpPr/>
          <p:nvPr/>
        </p:nvGrpSpPr>
        <p:grpSpPr>
          <a:xfrm>
            <a:off x="9035937" y="1444625"/>
            <a:ext cx="982980" cy="1739265"/>
            <a:chOff x="5266939" y="1209491"/>
            <a:chExt cx="592810" cy="964990"/>
          </a:xfrm>
          <a:solidFill>
            <a:schemeClr val="accent1"/>
          </a:solidFill>
        </p:grpSpPr>
        <p:grpSp>
          <p:nvGrpSpPr>
            <p:cNvPr id="24" name="组 23"/>
            <p:cNvGrpSpPr/>
            <p:nvPr/>
          </p:nvGrpSpPr>
          <p:grpSpPr>
            <a:xfrm>
              <a:off x="5266939" y="1209491"/>
              <a:ext cx="592810" cy="964990"/>
              <a:chOff x="1396857" y="1361891"/>
              <a:chExt cx="592810" cy="964990"/>
            </a:xfrm>
            <a:grpFill/>
          </p:grpSpPr>
          <p:sp>
            <p:nvSpPr>
              <p:cNvPr id="25" name="椭圆 24"/>
              <p:cNvSpPr/>
              <p:nvPr/>
            </p:nvSpPr>
            <p:spPr>
              <a:xfrm flipV="1">
                <a:off x="1622621" y="2185741"/>
                <a:ext cx="141138" cy="1411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cs typeface="+mn-ea"/>
                  <a:sym typeface="+mn-lt"/>
                </a:endParaRPr>
              </a:p>
            </p:txBody>
          </p:sp>
          <p:grpSp>
            <p:nvGrpSpPr>
              <p:cNvPr id="26" name="组 25"/>
              <p:cNvGrpSpPr/>
              <p:nvPr/>
            </p:nvGrpSpPr>
            <p:grpSpPr>
              <a:xfrm>
                <a:off x="1396857" y="1361891"/>
                <a:ext cx="592810" cy="763243"/>
                <a:chOff x="2305050" y="1762125"/>
                <a:chExt cx="762000" cy="981075"/>
              </a:xfrm>
              <a:grpFill/>
            </p:grpSpPr>
            <p:sp>
              <p:nvSpPr>
                <p:cNvPr id="27" name="Freeform 114"/>
                <p:cNvSpPr>
                  <a:spLocks noEditPoints="1"/>
                </p:cNvSpPr>
                <p:nvPr/>
              </p:nvSpPr>
              <p:spPr bwMode="auto">
                <a:xfrm>
                  <a:off x="2305050" y="1762125"/>
                  <a:ext cx="762000" cy="981075"/>
                </a:xfrm>
                <a:custGeom>
                  <a:avLst/>
                  <a:gdLst/>
                  <a:ahLst/>
                  <a:cxnLst>
                    <a:cxn ang="0">
                      <a:pos x="480" y="240"/>
                    </a:cxn>
                    <a:cxn ang="0">
                      <a:pos x="476" y="192"/>
                    </a:cxn>
                    <a:cxn ang="0">
                      <a:pos x="462" y="148"/>
                    </a:cxn>
                    <a:cxn ang="0">
                      <a:pos x="440" y="106"/>
                    </a:cxn>
                    <a:cxn ang="0">
                      <a:pos x="410" y="70"/>
                    </a:cxn>
                    <a:cxn ang="0">
                      <a:pos x="374" y="42"/>
                    </a:cxn>
                    <a:cxn ang="0">
                      <a:pos x="334" y="20"/>
                    </a:cxn>
                    <a:cxn ang="0">
                      <a:pos x="290" y="6"/>
                    </a:cxn>
                    <a:cxn ang="0">
                      <a:pos x="240" y="0"/>
                    </a:cxn>
                    <a:cxn ang="0">
                      <a:pos x="216" y="2"/>
                    </a:cxn>
                    <a:cxn ang="0">
                      <a:pos x="170" y="12"/>
                    </a:cxn>
                    <a:cxn ang="0">
                      <a:pos x="126" y="30"/>
                    </a:cxn>
                    <a:cxn ang="0">
                      <a:pos x="88" y="56"/>
                    </a:cxn>
                    <a:cxn ang="0">
                      <a:pos x="56" y="88"/>
                    </a:cxn>
                    <a:cxn ang="0">
                      <a:pos x="30" y="126"/>
                    </a:cxn>
                    <a:cxn ang="0">
                      <a:pos x="12" y="170"/>
                    </a:cxn>
                    <a:cxn ang="0">
                      <a:pos x="2" y="216"/>
                    </a:cxn>
                    <a:cxn ang="0">
                      <a:pos x="0" y="240"/>
                    </a:cxn>
                    <a:cxn ang="0">
                      <a:pos x="4" y="282"/>
                    </a:cxn>
                    <a:cxn ang="0">
                      <a:pos x="14" y="322"/>
                    </a:cxn>
                    <a:cxn ang="0">
                      <a:pos x="32" y="358"/>
                    </a:cxn>
                    <a:cxn ang="0">
                      <a:pos x="54" y="390"/>
                    </a:cxn>
                    <a:cxn ang="0">
                      <a:pos x="54" y="390"/>
                    </a:cxn>
                    <a:cxn ang="0">
                      <a:pos x="232" y="612"/>
                    </a:cxn>
                    <a:cxn ang="0">
                      <a:pos x="236" y="616"/>
                    </a:cxn>
                    <a:cxn ang="0">
                      <a:pos x="240" y="618"/>
                    </a:cxn>
                    <a:cxn ang="0">
                      <a:pos x="250" y="612"/>
                    </a:cxn>
                    <a:cxn ang="0">
                      <a:pos x="428" y="390"/>
                    </a:cxn>
                    <a:cxn ang="0">
                      <a:pos x="428" y="390"/>
                    </a:cxn>
                    <a:cxn ang="0">
                      <a:pos x="440" y="374"/>
                    </a:cxn>
                    <a:cxn ang="0">
                      <a:pos x="460" y="340"/>
                    </a:cxn>
                    <a:cxn ang="0">
                      <a:pos x="472" y="302"/>
                    </a:cxn>
                    <a:cxn ang="0">
                      <a:pos x="480" y="262"/>
                    </a:cxn>
                    <a:cxn ang="0">
                      <a:pos x="480" y="240"/>
                    </a:cxn>
                    <a:cxn ang="0">
                      <a:pos x="240" y="548"/>
                    </a:cxn>
                    <a:cxn ang="0">
                      <a:pos x="92" y="362"/>
                    </a:cxn>
                    <a:cxn ang="0">
                      <a:pos x="90" y="360"/>
                    </a:cxn>
                    <a:cxn ang="0">
                      <a:pos x="72" y="334"/>
                    </a:cxn>
                    <a:cxn ang="0">
                      <a:pos x="60" y="304"/>
                    </a:cxn>
                    <a:cxn ang="0">
                      <a:pos x="52" y="274"/>
                    </a:cxn>
                    <a:cxn ang="0">
                      <a:pos x="48" y="240"/>
                    </a:cxn>
                    <a:cxn ang="0">
                      <a:pos x="50" y="222"/>
                    </a:cxn>
                    <a:cxn ang="0">
                      <a:pos x="58" y="184"/>
                    </a:cxn>
                    <a:cxn ang="0">
                      <a:pos x="72" y="150"/>
                    </a:cxn>
                    <a:cxn ang="0">
                      <a:pos x="92" y="118"/>
                    </a:cxn>
                    <a:cxn ang="0">
                      <a:pos x="118" y="92"/>
                    </a:cxn>
                    <a:cxn ang="0">
                      <a:pos x="150" y="72"/>
                    </a:cxn>
                    <a:cxn ang="0">
                      <a:pos x="184" y="58"/>
                    </a:cxn>
                    <a:cxn ang="0">
                      <a:pos x="222" y="50"/>
                    </a:cxn>
                    <a:cxn ang="0">
                      <a:pos x="240" y="48"/>
                    </a:cxn>
                    <a:cxn ang="0">
                      <a:pos x="280" y="52"/>
                    </a:cxn>
                    <a:cxn ang="0">
                      <a:pos x="316" y="64"/>
                    </a:cxn>
                    <a:cxn ang="0">
                      <a:pos x="348" y="82"/>
                    </a:cxn>
                    <a:cxn ang="0">
                      <a:pos x="376" y="106"/>
                    </a:cxn>
                    <a:cxn ang="0">
                      <a:pos x="400" y="134"/>
                    </a:cxn>
                    <a:cxn ang="0">
                      <a:pos x="418" y="166"/>
                    </a:cxn>
                    <a:cxn ang="0">
                      <a:pos x="428" y="202"/>
                    </a:cxn>
                    <a:cxn ang="0">
                      <a:pos x="432" y="240"/>
                    </a:cxn>
                    <a:cxn ang="0">
                      <a:pos x="432" y="258"/>
                    </a:cxn>
                    <a:cxn ang="0">
                      <a:pos x="426" y="288"/>
                    </a:cxn>
                    <a:cxn ang="0">
                      <a:pos x="416" y="320"/>
                    </a:cxn>
                    <a:cxn ang="0">
                      <a:pos x="400" y="348"/>
                    </a:cxn>
                    <a:cxn ang="0">
                      <a:pos x="390" y="362"/>
                    </a:cxn>
                  </a:cxnLst>
                  <a:rect l="0" t="0" r="r" b="b"/>
                  <a:pathLst>
                    <a:path w="480" h="618">
                      <a:moveTo>
                        <a:pt x="480" y="240"/>
                      </a:moveTo>
                      <a:lnTo>
                        <a:pt x="480" y="240"/>
                      </a:lnTo>
                      <a:lnTo>
                        <a:pt x="480" y="216"/>
                      </a:lnTo>
                      <a:lnTo>
                        <a:pt x="476" y="192"/>
                      </a:lnTo>
                      <a:lnTo>
                        <a:pt x="470" y="170"/>
                      </a:lnTo>
                      <a:lnTo>
                        <a:pt x="462" y="148"/>
                      </a:lnTo>
                      <a:lnTo>
                        <a:pt x="452" y="126"/>
                      </a:lnTo>
                      <a:lnTo>
                        <a:pt x="440" y="106"/>
                      </a:lnTo>
                      <a:lnTo>
                        <a:pt x="426" y="88"/>
                      </a:lnTo>
                      <a:lnTo>
                        <a:pt x="410" y="70"/>
                      </a:lnTo>
                      <a:lnTo>
                        <a:pt x="394" y="56"/>
                      </a:lnTo>
                      <a:lnTo>
                        <a:pt x="374" y="42"/>
                      </a:lnTo>
                      <a:lnTo>
                        <a:pt x="356" y="30"/>
                      </a:lnTo>
                      <a:lnTo>
                        <a:pt x="334" y="20"/>
                      </a:lnTo>
                      <a:lnTo>
                        <a:pt x="312" y="12"/>
                      </a:lnTo>
                      <a:lnTo>
                        <a:pt x="290" y="6"/>
                      </a:lnTo>
                      <a:lnTo>
                        <a:pt x="266" y="2"/>
                      </a:lnTo>
                      <a:lnTo>
                        <a:pt x="240" y="0"/>
                      </a:lnTo>
                      <a:lnTo>
                        <a:pt x="240" y="0"/>
                      </a:lnTo>
                      <a:lnTo>
                        <a:pt x="216" y="2"/>
                      </a:lnTo>
                      <a:lnTo>
                        <a:pt x="192" y="6"/>
                      </a:lnTo>
                      <a:lnTo>
                        <a:pt x="170" y="12"/>
                      </a:lnTo>
                      <a:lnTo>
                        <a:pt x="148" y="20"/>
                      </a:lnTo>
                      <a:lnTo>
                        <a:pt x="126" y="30"/>
                      </a:lnTo>
                      <a:lnTo>
                        <a:pt x="106" y="42"/>
                      </a:lnTo>
                      <a:lnTo>
                        <a:pt x="88" y="56"/>
                      </a:lnTo>
                      <a:lnTo>
                        <a:pt x="72" y="70"/>
                      </a:lnTo>
                      <a:lnTo>
                        <a:pt x="56" y="88"/>
                      </a:lnTo>
                      <a:lnTo>
                        <a:pt x="42" y="106"/>
                      </a:lnTo>
                      <a:lnTo>
                        <a:pt x="30" y="126"/>
                      </a:lnTo>
                      <a:lnTo>
                        <a:pt x="20" y="148"/>
                      </a:lnTo>
                      <a:lnTo>
                        <a:pt x="12" y="170"/>
                      </a:lnTo>
                      <a:lnTo>
                        <a:pt x="6" y="192"/>
                      </a:lnTo>
                      <a:lnTo>
                        <a:pt x="2" y="216"/>
                      </a:lnTo>
                      <a:lnTo>
                        <a:pt x="0" y="240"/>
                      </a:lnTo>
                      <a:lnTo>
                        <a:pt x="0" y="240"/>
                      </a:lnTo>
                      <a:lnTo>
                        <a:pt x="2" y="262"/>
                      </a:lnTo>
                      <a:lnTo>
                        <a:pt x="4" y="282"/>
                      </a:lnTo>
                      <a:lnTo>
                        <a:pt x="8" y="302"/>
                      </a:lnTo>
                      <a:lnTo>
                        <a:pt x="14" y="322"/>
                      </a:lnTo>
                      <a:lnTo>
                        <a:pt x="22" y="340"/>
                      </a:lnTo>
                      <a:lnTo>
                        <a:pt x="32" y="358"/>
                      </a:lnTo>
                      <a:lnTo>
                        <a:pt x="42" y="374"/>
                      </a:lnTo>
                      <a:lnTo>
                        <a:pt x="54" y="390"/>
                      </a:lnTo>
                      <a:lnTo>
                        <a:pt x="54" y="390"/>
                      </a:lnTo>
                      <a:lnTo>
                        <a:pt x="54" y="390"/>
                      </a:lnTo>
                      <a:lnTo>
                        <a:pt x="54" y="390"/>
                      </a:lnTo>
                      <a:lnTo>
                        <a:pt x="232" y="612"/>
                      </a:lnTo>
                      <a:lnTo>
                        <a:pt x="232" y="612"/>
                      </a:lnTo>
                      <a:lnTo>
                        <a:pt x="236" y="616"/>
                      </a:lnTo>
                      <a:lnTo>
                        <a:pt x="240" y="618"/>
                      </a:lnTo>
                      <a:lnTo>
                        <a:pt x="240" y="618"/>
                      </a:lnTo>
                      <a:lnTo>
                        <a:pt x="246" y="616"/>
                      </a:lnTo>
                      <a:lnTo>
                        <a:pt x="250" y="612"/>
                      </a:lnTo>
                      <a:lnTo>
                        <a:pt x="250" y="612"/>
                      </a:lnTo>
                      <a:lnTo>
                        <a:pt x="428" y="390"/>
                      </a:lnTo>
                      <a:lnTo>
                        <a:pt x="428" y="390"/>
                      </a:lnTo>
                      <a:lnTo>
                        <a:pt x="428" y="390"/>
                      </a:lnTo>
                      <a:lnTo>
                        <a:pt x="428" y="390"/>
                      </a:lnTo>
                      <a:lnTo>
                        <a:pt x="440" y="374"/>
                      </a:lnTo>
                      <a:lnTo>
                        <a:pt x="450" y="358"/>
                      </a:lnTo>
                      <a:lnTo>
                        <a:pt x="460" y="340"/>
                      </a:lnTo>
                      <a:lnTo>
                        <a:pt x="466" y="322"/>
                      </a:lnTo>
                      <a:lnTo>
                        <a:pt x="472" y="302"/>
                      </a:lnTo>
                      <a:lnTo>
                        <a:pt x="478" y="282"/>
                      </a:lnTo>
                      <a:lnTo>
                        <a:pt x="480" y="262"/>
                      </a:lnTo>
                      <a:lnTo>
                        <a:pt x="480" y="240"/>
                      </a:lnTo>
                      <a:lnTo>
                        <a:pt x="480" y="240"/>
                      </a:lnTo>
                      <a:close/>
                      <a:moveTo>
                        <a:pt x="390" y="362"/>
                      </a:moveTo>
                      <a:lnTo>
                        <a:pt x="240" y="548"/>
                      </a:lnTo>
                      <a:lnTo>
                        <a:pt x="94" y="364"/>
                      </a:lnTo>
                      <a:lnTo>
                        <a:pt x="92" y="362"/>
                      </a:lnTo>
                      <a:lnTo>
                        <a:pt x="90" y="360"/>
                      </a:lnTo>
                      <a:lnTo>
                        <a:pt x="90" y="360"/>
                      </a:lnTo>
                      <a:lnTo>
                        <a:pt x="82" y="348"/>
                      </a:lnTo>
                      <a:lnTo>
                        <a:pt x="72" y="334"/>
                      </a:lnTo>
                      <a:lnTo>
                        <a:pt x="66" y="320"/>
                      </a:lnTo>
                      <a:lnTo>
                        <a:pt x="60" y="304"/>
                      </a:lnTo>
                      <a:lnTo>
                        <a:pt x="54" y="288"/>
                      </a:lnTo>
                      <a:lnTo>
                        <a:pt x="52" y="274"/>
                      </a:lnTo>
                      <a:lnTo>
                        <a:pt x="50" y="258"/>
                      </a:lnTo>
                      <a:lnTo>
                        <a:pt x="48" y="240"/>
                      </a:lnTo>
                      <a:lnTo>
                        <a:pt x="48" y="240"/>
                      </a:lnTo>
                      <a:lnTo>
                        <a:pt x="50" y="222"/>
                      </a:lnTo>
                      <a:lnTo>
                        <a:pt x="52" y="202"/>
                      </a:lnTo>
                      <a:lnTo>
                        <a:pt x="58" y="184"/>
                      </a:lnTo>
                      <a:lnTo>
                        <a:pt x="64" y="166"/>
                      </a:lnTo>
                      <a:lnTo>
                        <a:pt x="72" y="150"/>
                      </a:lnTo>
                      <a:lnTo>
                        <a:pt x="82" y="134"/>
                      </a:lnTo>
                      <a:lnTo>
                        <a:pt x="92" y="118"/>
                      </a:lnTo>
                      <a:lnTo>
                        <a:pt x="106" y="106"/>
                      </a:lnTo>
                      <a:lnTo>
                        <a:pt x="118" y="92"/>
                      </a:lnTo>
                      <a:lnTo>
                        <a:pt x="134" y="82"/>
                      </a:lnTo>
                      <a:lnTo>
                        <a:pt x="150" y="72"/>
                      </a:lnTo>
                      <a:lnTo>
                        <a:pt x="166" y="64"/>
                      </a:lnTo>
                      <a:lnTo>
                        <a:pt x="184" y="58"/>
                      </a:lnTo>
                      <a:lnTo>
                        <a:pt x="202" y="52"/>
                      </a:lnTo>
                      <a:lnTo>
                        <a:pt x="222" y="50"/>
                      </a:lnTo>
                      <a:lnTo>
                        <a:pt x="240" y="48"/>
                      </a:lnTo>
                      <a:lnTo>
                        <a:pt x="240" y="48"/>
                      </a:lnTo>
                      <a:lnTo>
                        <a:pt x="260" y="50"/>
                      </a:lnTo>
                      <a:lnTo>
                        <a:pt x="280" y="52"/>
                      </a:lnTo>
                      <a:lnTo>
                        <a:pt x="298" y="58"/>
                      </a:lnTo>
                      <a:lnTo>
                        <a:pt x="316" y="64"/>
                      </a:lnTo>
                      <a:lnTo>
                        <a:pt x="332" y="72"/>
                      </a:lnTo>
                      <a:lnTo>
                        <a:pt x="348" y="82"/>
                      </a:lnTo>
                      <a:lnTo>
                        <a:pt x="362" y="92"/>
                      </a:lnTo>
                      <a:lnTo>
                        <a:pt x="376" y="106"/>
                      </a:lnTo>
                      <a:lnTo>
                        <a:pt x="388" y="118"/>
                      </a:lnTo>
                      <a:lnTo>
                        <a:pt x="400" y="134"/>
                      </a:lnTo>
                      <a:lnTo>
                        <a:pt x="410" y="150"/>
                      </a:lnTo>
                      <a:lnTo>
                        <a:pt x="418" y="166"/>
                      </a:lnTo>
                      <a:lnTo>
                        <a:pt x="424" y="184"/>
                      </a:lnTo>
                      <a:lnTo>
                        <a:pt x="428" y="202"/>
                      </a:lnTo>
                      <a:lnTo>
                        <a:pt x="432" y="222"/>
                      </a:lnTo>
                      <a:lnTo>
                        <a:pt x="432" y="240"/>
                      </a:lnTo>
                      <a:lnTo>
                        <a:pt x="432" y="240"/>
                      </a:lnTo>
                      <a:lnTo>
                        <a:pt x="432" y="258"/>
                      </a:lnTo>
                      <a:lnTo>
                        <a:pt x="430" y="274"/>
                      </a:lnTo>
                      <a:lnTo>
                        <a:pt x="426" y="288"/>
                      </a:lnTo>
                      <a:lnTo>
                        <a:pt x="422" y="304"/>
                      </a:lnTo>
                      <a:lnTo>
                        <a:pt x="416" y="320"/>
                      </a:lnTo>
                      <a:lnTo>
                        <a:pt x="408" y="334"/>
                      </a:lnTo>
                      <a:lnTo>
                        <a:pt x="400" y="348"/>
                      </a:lnTo>
                      <a:lnTo>
                        <a:pt x="390" y="360"/>
                      </a:lnTo>
                      <a:lnTo>
                        <a:pt x="390" y="362"/>
                      </a:lnTo>
                      <a:close/>
                    </a:path>
                  </a:pathLst>
                </a:custGeom>
                <a:grpFill/>
                <a:ln w="9525">
                  <a:noFill/>
                  <a:round/>
                </a:ln>
              </p:spPr>
              <p:txBody>
                <a:bodyPr vert="horz" wrap="square" lIns="121920" tIns="60960" rIns="121920" bIns="60960" numCol="1" anchor="t" anchorCtr="0" compatLnSpc="1"/>
                <a:lstStyle/>
                <a:p>
                  <a:endParaRPr lang="zh-CN" altLang="en-US" sz="3200">
                    <a:cs typeface="+mn-ea"/>
                    <a:sym typeface="+mn-lt"/>
                  </a:endParaRPr>
                </a:p>
              </p:txBody>
            </p:sp>
            <p:sp>
              <p:nvSpPr>
                <p:cNvPr id="28" name="Freeform 115"/>
                <p:cNvSpPr/>
                <p:nvPr/>
              </p:nvSpPr>
              <p:spPr bwMode="auto">
                <a:xfrm>
                  <a:off x="2421092" y="1878167"/>
                  <a:ext cx="529915" cy="529915"/>
                </a:xfrm>
                <a:custGeom>
                  <a:avLst/>
                  <a:gdLst/>
                  <a:ahLst/>
                  <a:cxnLst>
                    <a:cxn ang="0">
                      <a:pos x="84" y="0"/>
                    </a:cxn>
                    <a:cxn ang="0">
                      <a:pos x="84" y="0"/>
                    </a:cxn>
                    <a:cxn ang="0">
                      <a:pos x="102" y="2"/>
                    </a:cxn>
                    <a:cxn ang="0">
                      <a:pos x="118" y="8"/>
                    </a:cxn>
                    <a:cxn ang="0">
                      <a:pos x="132" y="16"/>
                    </a:cxn>
                    <a:cxn ang="0">
                      <a:pos x="144" y="26"/>
                    </a:cxn>
                    <a:cxn ang="0">
                      <a:pos x="154" y="38"/>
                    </a:cxn>
                    <a:cxn ang="0">
                      <a:pos x="162" y="52"/>
                    </a:cxn>
                    <a:cxn ang="0">
                      <a:pos x="168" y="68"/>
                    </a:cxn>
                    <a:cxn ang="0">
                      <a:pos x="168" y="84"/>
                    </a:cxn>
                    <a:cxn ang="0">
                      <a:pos x="168" y="84"/>
                    </a:cxn>
                    <a:cxn ang="0">
                      <a:pos x="168" y="102"/>
                    </a:cxn>
                    <a:cxn ang="0">
                      <a:pos x="162" y="118"/>
                    </a:cxn>
                    <a:cxn ang="0">
                      <a:pos x="154" y="132"/>
                    </a:cxn>
                    <a:cxn ang="0">
                      <a:pos x="144" y="144"/>
                    </a:cxn>
                    <a:cxn ang="0">
                      <a:pos x="132" y="154"/>
                    </a:cxn>
                    <a:cxn ang="0">
                      <a:pos x="118" y="162"/>
                    </a:cxn>
                    <a:cxn ang="0">
                      <a:pos x="102" y="166"/>
                    </a:cxn>
                    <a:cxn ang="0">
                      <a:pos x="84" y="168"/>
                    </a:cxn>
                    <a:cxn ang="0">
                      <a:pos x="84" y="168"/>
                    </a:cxn>
                    <a:cxn ang="0">
                      <a:pos x="68" y="166"/>
                    </a:cxn>
                    <a:cxn ang="0">
                      <a:pos x="52" y="162"/>
                    </a:cxn>
                    <a:cxn ang="0">
                      <a:pos x="38" y="154"/>
                    </a:cxn>
                    <a:cxn ang="0">
                      <a:pos x="26" y="144"/>
                    </a:cxn>
                    <a:cxn ang="0">
                      <a:pos x="16" y="132"/>
                    </a:cxn>
                    <a:cxn ang="0">
                      <a:pos x="8" y="118"/>
                    </a:cxn>
                    <a:cxn ang="0">
                      <a:pos x="2" y="102"/>
                    </a:cxn>
                    <a:cxn ang="0">
                      <a:pos x="0" y="84"/>
                    </a:cxn>
                    <a:cxn ang="0">
                      <a:pos x="0" y="84"/>
                    </a:cxn>
                    <a:cxn ang="0">
                      <a:pos x="2" y="68"/>
                    </a:cxn>
                    <a:cxn ang="0">
                      <a:pos x="8" y="52"/>
                    </a:cxn>
                    <a:cxn ang="0">
                      <a:pos x="16" y="38"/>
                    </a:cxn>
                    <a:cxn ang="0">
                      <a:pos x="26" y="26"/>
                    </a:cxn>
                    <a:cxn ang="0">
                      <a:pos x="38" y="16"/>
                    </a:cxn>
                    <a:cxn ang="0">
                      <a:pos x="52" y="8"/>
                    </a:cxn>
                    <a:cxn ang="0">
                      <a:pos x="68" y="2"/>
                    </a:cxn>
                    <a:cxn ang="0">
                      <a:pos x="84" y="0"/>
                    </a:cxn>
                    <a:cxn ang="0">
                      <a:pos x="84" y="0"/>
                    </a:cxn>
                  </a:cxnLst>
                  <a:rect l="0" t="0" r="r" b="b"/>
                  <a:pathLst>
                    <a:path w="168" h="168">
                      <a:moveTo>
                        <a:pt x="84" y="0"/>
                      </a:moveTo>
                      <a:lnTo>
                        <a:pt x="84" y="0"/>
                      </a:lnTo>
                      <a:lnTo>
                        <a:pt x="102" y="2"/>
                      </a:lnTo>
                      <a:lnTo>
                        <a:pt x="118" y="8"/>
                      </a:lnTo>
                      <a:lnTo>
                        <a:pt x="132" y="16"/>
                      </a:lnTo>
                      <a:lnTo>
                        <a:pt x="144" y="26"/>
                      </a:lnTo>
                      <a:lnTo>
                        <a:pt x="154" y="38"/>
                      </a:lnTo>
                      <a:lnTo>
                        <a:pt x="162" y="52"/>
                      </a:lnTo>
                      <a:lnTo>
                        <a:pt x="168" y="68"/>
                      </a:lnTo>
                      <a:lnTo>
                        <a:pt x="168" y="84"/>
                      </a:lnTo>
                      <a:lnTo>
                        <a:pt x="168" y="84"/>
                      </a:lnTo>
                      <a:lnTo>
                        <a:pt x="168" y="102"/>
                      </a:lnTo>
                      <a:lnTo>
                        <a:pt x="162" y="118"/>
                      </a:lnTo>
                      <a:lnTo>
                        <a:pt x="154" y="132"/>
                      </a:lnTo>
                      <a:lnTo>
                        <a:pt x="144" y="144"/>
                      </a:lnTo>
                      <a:lnTo>
                        <a:pt x="132" y="154"/>
                      </a:lnTo>
                      <a:lnTo>
                        <a:pt x="118" y="162"/>
                      </a:lnTo>
                      <a:lnTo>
                        <a:pt x="102" y="166"/>
                      </a:lnTo>
                      <a:lnTo>
                        <a:pt x="84" y="168"/>
                      </a:lnTo>
                      <a:lnTo>
                        <a:pt x="84" y="168"/>
                      </a:lnTo>
                      <a:lnTo>
                        <a:pt x="68" y="166"/>
                      </a:lnTo>
                      <a:lnTo>
                        <a:pt x="52" y="162"/>
                      </a:lnTo>
                      <a:lnTo>
                        <a:pt x="38" y="154"/>
                      </a:lnTo>
                      <a:lnTo>
                        <a:pt x="26" y="144"/>
                      </a:lnTo>
                      <a:lnTo>
                        <a:pt x="16" y="132"/>
                      </a:lnTo>
                      <a:lnTo>
                        <a:pt x="8" y="118"/>
                      </a:lnTo>
                      <a:lnTo>
                        <a:pt x="2" y="102"/>
                      </a:lnTo>
                      <a:lnTo>
                        <a:pt x="0" y="84"/>
                      </a:lnTo>
                      <a:lnTo>
                        <a:pt x="0" y="84"/>
                      </a:lnTo>
                      <a:lnTo>
                        <a:pt x="2" y="68"/>
                      </a:lnTo>
                      <a:lnTo>
                        <a:pt x="8" y="52"/>
                      </a:lnTo>
                      <a:lnTo>
                        <a:pt x="16" y="38"/>
                      </a:lnTo>
                      <a:lnTo>
                        <a:pt x="26" y="26"/>
                      </a:lnTo>
                      <a:lnTo>
                        <a:pt x="38" y="16"/>
                      </a:lnTo>
                      <a:lnTo>
                        <a:pt x="52" y="8"/>
                      </a:lnTo>
                      <a:lnTo>
                        <a:pt x="68" y="2"/>
                      </a:lnTo>
                      <a:lnTo>
                        <a:pt x="84" y="0"/>
                      </a:lnTo>
                      <a:lnTo>
                        <a:pt x="84" y="0"/>
                      </a:lnTo>
                      <a:close/>
                    </a:path>
                  </a:pathLst>
                </a:custGeom>
                <a:grpFill/>
                <a:ln w="9525">
                  <a:noFill/>
                  <a:round/>
                </a:ln>
              </p:spPr>
              <p:txBody>
                <a:bodyPr vert="horz" wrap="square" lIns="121920" tIns="60960" rIns="121920" bIns="60960" numCol="1" anchor="t" anchorCtr="0" compatLnSpc="1"/>
                <a:lstStyle/>
                <a:p>
                  <a:endParaRPr lang="zh-CN" altLang="en-US" sz="3200">
                    <a:cs typeface="+mn-ea"/>
                    <a:sym typeface="+mn-lt"/>
                  </a:endParaRPr>
                </a:p>
              </p:txBody>
            </p:sp>
          </p:grpSp>
        </p:grpSp>
        <p:sp>
          <p:nvSpPr>
            <p:cNvPr id="29" name="文本框 28"/>
            <p:cNvSpPr txBox="1"/>
            <p:nvPr/>
          </p:nvSpPr>
          <p:spPr>
            <a:xfrm>
              <a:off x="5370640" y="1354906"/>
              <a:ext cx="385264" cy="288530"/>
            </a:xfrm>
            <a:prstGeom prst="rect">
              <a:avLst/>
            </a:prstGeom>
            <a:noFill/>
          </p:spPr>
          <p:txBody>
            <a:bodyPr wrap="square" rtlCol="0" anchor="ctr">
              <a:spAutoFit/>
            </a:bodyPr>
            <a:lstStyle/>
            <a:p>
              <a:pPr algn="ctr"/>
              <a:r>
                <a:rPr kumimoji="1" lang="en-US" altLang="zh-CN" sz="2665" b="1" dirty="0">
                  <a:solidFill>
                    <a:schemeClr val="bg1"/>
                  </a:solidFill>
                  <a:cs typeface="+mn-ea"/>
                  <a:sym typeface="+mn-lt"/>
                </a:rPr>
                <a:t>3</a:t>
              </a:r>
              <a:endParaRPr kumimoji="1" lang="zh-CN" altLang="en-US" sz="2665" b="1" dirty="0">
                <a:solidFill>
                  <a:schemeClr val="bg1"/>
                </a:solidFill>
                <a:cs typeface="+mn-ea"/>
                <a:sym typeface="+mn-lt"/>
              </a:endParaRPr>
            </a:p>
          </p:txBody>
        </p:sp>
      </p:grpSp>
      <p:sp>
        <p:nvSpPr>
          <p:cNvPr id="38" name="矩形 37"/>
          <p:cNvSpPr/>
          <p:nvPr/>
        </p:nvSpPr>
        <p:spPr>
          <a:xfrm>
            <a:off x="1304334" y="4398010"/>
            <a:ext cx="2047915" cy="584775"/>
          </a:xfrm>
          <a:prstGeom prst="rect">
            <a:avLst/>
          </a:prstGeom>
        </p:spPr>
        <p:txBody>
          <a:bodyPr wrap="square">
            <a:spAutoFit/>
          </a:bodyPr>
          <a:lstStyle/>
          <a:p>
            <a:r>
              <a:rPr lang="zh-CN" altLang="en-US" sz="3200" b="1" dirty="0" smtClean="0">
                <a:solidFill>
                  <a:schemeClr val="tx1">
                    <a:lumMod val="75000"/>
                    <a:lumOff val="25000"/>
                  </a:schemeClr>
                </a:solidFill>
                <a:cs typeface="+mn-ea"/>
                <a:sym typeface="+mn-lt"/>
              </a:rPr>
              <a:t>单张</a:t>
            </a:r>
            <a:r>
              <a:rPr lang="en-US" altLang="zh-CN" sz="3200" b="1" dirty="0" smtClean="0">
                <a:solidFill>
                  <a:schemeClr val="tx1">
                    <a:lumMod val="75000"/>
                    <a:lumOff val="25000"/>
                  </a:schemeClr>
                </a:solidFill>
                <a:cs typeface="+mn-ea"/>
                <a:sym typeface="+mn-lt"/>
              </a:rPr>
              <a:t>/</a:t>
            </a:r>
            <a:r>
              <a:rPr lang="zh-CN" altLang="en-US" sz="3200" b="1" dirty="0" smtClean="0">
                <a:solidFill>
                  <a:schemeClr val="tx1">
                    <a:lumMod val="75000"/>
                    <a:lumOff val="25000"/>
                  </a:schemeClr>
                </a:solidFill>
                <a:cs typeface="+mn-ea"/>
                <a:sym typeface="+mn-lt"/>
              </a:rPr>
              <a:t>多张</a:t>
            </a:r>
            <a:endParaRPr lang="zh-CN" altLang="en-US" sz="3200" b="1" dirty="0">
              <a:solidFill>
                <a:schemeClr val="tx1">
                  <a:lumMod val="75000"/>
                  <a:lumOff val="25000"/>
                </a:schemeClr>
              </a:solidFill>
              <a:cs typeface="+mn-ea"/>
              <a:sym typeface="+mn-lt"/>
            </a:endParaRPr>
          </a:p>
        </p:txBody>
      </p:sp>
      <p:sp>
        <p:nvSpPr>
          <p:cNvPr id="48" name="矩形 47"/>
          <p:cNvSpPr/>
          <p:nvPr/>
        </p:nvSpPr>
        <p:spPr>
          <a:xfrm>
            <a:off x="4779829" y="4398009"/>
            <a:ext cx="2299587" cy="584775"/>
          </a:xfrm>
          <a:prstGeom prst="rect">
            <a:avLst/>
          </a:prstGeom>
        </p:spPr>
        <p:txBody>
          <a:bodyPr wrap="square">
            <a:spAutoFit/>
          </a:bodyPr>
          <a:lstStyle/>
          <a:p>
            <a:r>
              <a:rPr lang="zh-CN" altLang="en-US" sz="3200" b="1" smtClean="0">
                <a:solidFill>
                  <a:schemeClr val="tx1">
                    <a:lumMod val="75000"/>
                    <a:lumOff val="25000"/>
                  </a:schemeClr>
                </a:solidFill>
                <a:cs typeface="+mn-ea"/>
                <a:sym typeface="+mn-lt"/>
              </a:rPr>
              <a:t>向用户呈现</a:t>
            </a:r>
            <a:endParaRPr lang="zh-CN" altLang="en-US" sz="3200" b="1" dirty="0">
              <a:solidFill>
                <a:schemeClr val="tx1">
                  <a:lumMod val="75000"/>
                  <a:lumOff val="25000"/>
                </a:schemeClr>
              </a:solidFill>
              <a:cs typeface="+mn-ea"/>
              <a:sym typeface="+mn-lt"/>
            </a:endParaRPr>
          </a:p>
        </p:txBody>
      </p:sp>
      <p:sp>
        <p:nvSpPr>
          <p:cNvPr id="49" name="矩形 48"/>
          <p:cNvSpPr/>
          <p:nvPr/>
        </p:nvSpPr>
        <p:spPr>
          <a:xfrm>
            <a:off x="8516069" y="4398008"/>
            <a:ext cx="2022475" cy="584775"/>
          </a:xfrm>
          <a:prstGeom prst="rect">
            <a:avLst/>
          </a:prstGeom>
        </p:spPr>
        <p:txBody>
          <a:bodyPr wrap="square">
            <a:spAutoFit/>
          </a:bodyPr>
          <a:lstStyle/>
          <a:p>
            <a:r>
              <a:rPr lang="zh-CN" altLang="en-US" sz="3200" b="1" dirty="0" smtClean="0">
                <a:solidFill>
                  <a:schemeClr val="tx1">
                    <a:lumMod val="75000"/>
                    <a:lumOff val="25000"/>
                  </a:schemeClr>
                </a:solidFill>
                <a:cs typeface="+mn-ea"/>
                <a:sym typeface="+mn-lt"/>
              </a:rPr>
              <a:t>结构</a:t>
            </a:r>
            <a:r>
              <a:rPr lang="en-US" altLang="zh-CN" sz="3200" b="1" dirty="0" smtClean="0">
                <a:solidFill>
                  <a:schemeClr val="tx1">
                    <a:lumMod val="75000"/>
                    <a:lumOff val="25000"/>
                  </a:schemeClr>
                </a:solidFill>
                <a:cs typeface="+mn-ea"/>
                <a:sym typeface="+mn-lt"/>
              </a:rPr>
              <a:t>+</a:t>
            </a:r>
            <a:r>
              <a:rPr lang="zh-CN" altLang="en-US" sz="3200" b="1" dirty="0" smtClean="0">
                <a:solidFill>
                  <a:schemeClr val="tx1">
                    <a:lumMod val="75000"/>
                    <a:lumOff val="25000"/>
                  </a:schemeClr>
                </a:solidFill>
                <a:cs typeface="+mn-ea"/>
                <a:sym typeface="+mn-lt"/>
              </a:rPr>
              <a:t>视觉</a:t>
            </a:r>
            <a:endParaRPr lang="zh-CN" altLang="en-US" sz="320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124481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 name="文本框 10"/>
          <p:cNvSpPr txBox="1"/>
          <p:nvPr/>
        </p:nvSpPr>
        <p:spPr>
          <a:xfrm>
            <a:off x="489299" y="220048"/>
            <a:ext cx="2738809" cy="746760"/>
          </a:xfrm>
          <a:prstGeom prst="rect">
            <a:avLst/>
          </a:prstGeom>
        </p:spPr>
        <p:txBody>
          <a:bodyPr/>
          <a:lstStyle/>
          <a:p>
            <a:pPr marL="0" indent="0">
              <a:lnSpc>
                <a:spcPct val="100000"/>
              </a:lnSpc>
              <a:buNone/>
            </a:pPr>
            <a:r>
              <a:rPr lang="zh-CN" altLang="en-US" sz="4800" b="1" smtClean="0">
                <a:solidFill>
                  <a:schemeClr val="bg1">
                    <a:lumMod val="50000"/>
                  </a:schemeClr>
                </a:solidFill>
              </a:rPr>
              <a:t>使用流程</a:t>
            </a:r>
            <a:endParaRPr lang="zh-CN" altLang="en-US" sz="4800" b="1" dirty="0">
              <a:solidFill>
                <a:schemeClr val="bg1">
                  <a:lumMod val="50000"/>
                </a:schemeClr>
              </a:solidFill>
            </a:endParaRPr>
          </a:p>
        </p:txBody>
      </p:sp>
      <p:grpSp>
        <p:nvGrpSpPr>
          <p:cNvPr id="166" name="组 165"/>
          <p:cNvGrpSpPr/>
          <p:nvPr/>
        </p:nvGrpSpPr>
        <p:grpSpPr>
          <a:xfrm>
            <a:off x="489300" y="1329060"/>
            <a:ext cx="11017430" cy="787471"/>
            <a:chOff x="515420" y="3149883"/>
            <a:chExt cx="11017430" cy="787471"/>
          </a:xfrm>
        </p:grpSpPr>
        <p:sp>
          <p:nvSpPr>
            <p:cNvPr id="8" name="平行四边形 7"/>
            <p:cNvSpPr/>
            <p:nvPr/>
          </p:nvSpPr>
          <p:spPr>
            <a:xfrm>
              <a:off x="5307735" y="3300800"/>
              <a:ext cx="1432935" cy="609062"/>
            </a:xfrm>
            <a:prstGeom prst="parallelogram">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4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显示模型</a:t>
              </a:r>
              <a:endParaRPr kumimoji="1" lang="zh-CN" altLang="en-US" sz="140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32" name="矩形 31"/>
            <p:cNvSpPr/>
            <p:nvPr/>
          </p:nvSpPr>
          <p:spPr>
            <a:xfrm>
              <a:off x="2994445" y="3271354"/>
              <a:ext cx="1267200" cy="666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4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三维重建</a:t>
              </a:r>
              <a:endParaRPr kumimoji="1" lang="zh-CN" altLang="en-US" sz="140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36" name="平行四边形 35"/>
            <p:cNvSpPr/>
            <p:nvPr/>
          </p:nvSpPr>
          <p:spPr>
            <a:xfrm>
              <a:off x="10100050" y="3300485"/>
              <a:ext cx="1432800" cy="608400"/>
            </a:xfrm>
            <a:prstGeom prst="parallelogram">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4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输出风格</a:t>
              </a:r>
              <a:endParaRPr kumimoji="1" lang="zh-CN" altLang="en-US" sz="140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26" name="平行四边形 25"/>
            <p:cNvSpPr/>
            <p:nvPr/>
          </p:nvSpPr>
          <p:spPr>
            <a:xfrm>
              <a:off x="515420" y="3299823"/>
              <a:ext cx="1432935" cy="609062"/>
            </a:xfrm>
            <a:prstGeom prst="parallelogram">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4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拍摄</a:t>
              </a:r>
              <a:endParaRPr kumimoji="1" lang="zh-CN" altLang="en-US" sz="140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28" name="矩形 27"/>
            <p:cNvSpPr/>
            <p:nvPr/>
          </p:nvSpPr>
          <p:spPr>
            <a:xfrm>
              <a:off x="7786760" y="3271354"/>
              <a:ext cx="1267200" cy="666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4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风格鉴别</a:t>
              </a:r>
              <a:endParaRPr kumimoji="1" lang="zh-CN" altLang="en-US" sz="140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cxnSp>
          <p:nvCxnSpPr>
            <p:cNvPr id="17" name="直线箭头连接符 16"/>
            <p:cNvCxnSpPr>
              <a:stCxn id="26" idx="2"/>
              <a:endCxn id="32" idx="1"/>
            </p:cNvCxnSpPr>
            <p:nvPr/>
          </p:nvCxnSpPr>
          <p:spPr>
            <a:xfrm>
              <a:off x="1872222" y="3604354"/>
              <a:ext cx="11222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a:stCxn id="32" idx="3"/>
              <a:endCxn id="8" idx="5"/>
            </p:cNvCxnSpPr>
            <p:nvPr/>
          </p:nvCxnSpPr>
          <p:spPr>
            <a:xfrm>
              <a:off x="4261645" y="3604354"/>
              <a:ext cx="1122223" cy="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p:cNvCxnSpPr>
              <a:stCxn id="8" idx="2"/>
              <a:endCxn id="28" idx="1"/>
            </p:cNvCxnSpPr>
            <p:nvPr/>
          </p:nvCxnSpPr>
          <p:spPr>
            <a:xfrm flipV="1">
              <a:off x="6664537" y="3604354"/>
              <a:ext cx="1122223" cy="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p:cNvCxnSpPr>
              <a:stCxn id="28" idx="3"/>
              <a:endCxn id="36" idx="5"/>
            </p:cNvCxnSpPr>
            <p:nvPr/>
          </p:nvCxnSpPr>
          <p:spPr>
            <a:xfrm>
              <a:off x="9053960" y="3604354"/>
              <a:ext cx="1122140" cy="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2173882" y="3149883"/>
              <a:ext cx="595035" cy="412421"/>
            </a:xfrm>
            <a:prstGeom prst="rect">
              <a:avLst/>
            </a:prstGeom>
          </p:spPr>
          <p:txBody>
            <a:bodyPr wrap="none" rtlCol="0">
              <a:spAutoFit/>
            </a:bodyPr>
            <a:lstStyle/>
            <a:p>
              <a:pPr marL="0" indent="0">
                <a:lnSpc>
                  <a:spcPct val="130000"/>
                </a:lnSpc>
                <a:buNone/>
              </a:pPr>
              <a:r>
                <a:rPr kumimoji="1" lang="zh-CN" altLang="en-US" sz="1600" dirty="0" smtClean="0">
                  <a:solidFill>
                    <a:schemeClr val="bg1">
                      <a:lumMod val="50000"/>
                    </a:schemeClr>
                  </a:solidFill>
                </a:rPr>
                <a:t>照片</a:t>
              </a:r>
            </a:p>
          </p:txBody>
        </p:sp>
        <p:sp>
          <p:nvSpPr>
            <p:cNvPr id="34" name="文本框 33"/>
            <p:cNvSpPr txBox="1"/>
            <p:nvPr/>
          </p:nvSpPr>
          <p:spPr>
            <a:xfrm>
              <a:off x="4487172" y="3149883"/>
              <a:ext cx="595035" cy="412421"/>
            </a:xfrm>
            <a:prstGeom prst="rect">
              <a:avLst/>
            </a:prstGeom>
          </p:spPr>
          <p:txBody>
            <a:bodyPr wrap="none" rtlCol="0">
              <a:spAutoFit/>
            </a:bodyPr>
            <a:lstStyle/>
            <a:p>
              <a:pPr marL="0" indent="0">
                <a:lnSpc>
                  <a:spcPct val="130000"/>
                </a:lnSpc>
                <a:buNone/>
              </a:pPr>
              <a:r>
                <a:rPr kumimoji="1" lang="zh-CN" altLang="en-US" sz="1600" dirty="0" smtClean="0">
                  <a:solidFill>
                    <a:schemeClr val="bg1">
                      <a:lumMod val="50000"/>
                    </a:schemeClr>
                  </a:solidFill>
                </a:rPr>
                <a:t>模型</a:t>
              </a:r>
            </a:p>
          </p:txBody>
        </p:sp>
        <p:sp>
          <p:nvSpPr>
            <p:cNvPr id="35" name="文本框 34"/>
            <p:cNvSpPr txBox="1"/>
            <p:nvPr/>
          </p:nvSpPr>
          <p:spPr>
            <a:xfrm>
              <a:off x="9279487" y="3152388"/>
              <a:ext cx="595035" cy="412421"/>
            </a:xfrm>
            <a:prstGeom prst="rect">
              <a:avLst/>
            </a:prstGeom>
          </p:spPr>
          <p:txBody>
            <a:bodyPr wrap="none" rtlCol="0">
              <a:spAutoFit/>
            </a:bodyPr>
            <a:lstStyle/>
            <a:p>
              <a:pPr marL="0" indent="0">
                <a:lnSpc>
                  <a:spcPct val="130000"/>
                </a:lnSpc>
                <a:buNone/>
              </a:pPr>
              <a:r>
                <a:rPr kumimoji="1" lang="zh-CN" altLang="en-US" sz="1600" dirty="0" smtClean="0">
                  <a:solidFill>
                    <a:schemeClr val="bg1">
                      <a:lumMod val="50000"/>
                    </a:schemeClr>
                  </a:solidFill>
                </a:rPr>
                <a:t>风格</a:t>
              </a:r>
            </a:p>
          </p:txBody>
        </p:sp>
      </p:gr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2787" y="2449531"/>
            <a:ext cx="1828612" cy="3722533"/>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2700" y="2449531"/>
            <a:ext cx="1836114" cy="3722533"/>
          </a:xfrm>
          <a:prstGeom prst="rect">
            <a:avLst/>
          </a:prstGeom>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9692" y="2449530"/>
            <a:ext cx="1821901" cy="3719087"/>
          </a:xfrm>
          <a:prstGeom prst="rect">
            <a:avLst/>
          </a:prstGeom>
        </p:spPr>
      </p:pic>
    </p:spTree>
    <p:extLst>
      <p:ext uri="{BB962C8B-B14F-4D97-AF65-F5344CB8AC3E}">
        <p14:creationId xmlns:p14="http://schemas.microsoft.com/office/powerpoint/2010/main" val="394838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 name="文本框 10"/>
          <p:cNvSpPr txBox="1"/>
          <p:nvPr/>
        </p:nvSpPr>
        <p:spPr>
          <a:xfrm>
            <a:off x="489299" y="220048"/>
            <a:ext cx="6997572" cy="746760"/>
          </a:xfrm>
          <a:prstGeom prst="rect">
            <a:avLst/>
          </a:prstGeom>
        </p:spPr>
        <p:txBody>
          <a:bodyPr/>
          <a:lstStyle/>
          <a:p>
            <a:pPr marL="0" indent="0">
              <a:lnSpc>
                <a:spcPct val="100000"/>
              </a:lnSpc>
              <a:buNone/>
            </a:pPr>
            <a:r>
              <a:rPr lang="zh-CN" altLang="en-US" sz="4800" b="1" dirty="0" smtClean="0">
                <a:solidFill>
                  <a:schemeClr val="bg1">
                    <a:lumMod val="50000"/>
                  </a:schemeClr>
                </a:solidFill>
              </a:rPr>
              <a:t>关键技术及</a:t>
            </a:r>
            <a:r>
              <a:rPr lang="zh-CN" altLang="en-US" sz="4800" b="1" smtClean="0">
                <a:solidFill>
                  <a:schemeClr val="bg1">
                    <a:lumMod val="50000"/>
                  </a:schemeClr>
                </a:solidFill>
              </a:rPr>
              <a:t>已有工作分析</a:t>
            </a:r>
            <a:endParaRPr lang="zh-CN" altLang="en-US" sz="4800" b="1" dirty="0">
              <a:solidFill>
                <a:schemeClr val="bg1">
                  <a:lumMod val="50000"/>
                </a:schemeClr>
              </a:solidFill>
            </a:endParaRPr>
          </a:p>
        </p:txBody>
      </p:sp>
      <p:sp>
        <p:nvSpPr>
          <p:cNvPr id="2" name="文本框 1"/>
          <p:cNvSpPr txBox="1"/>
          <p:nvPr/>
        </p:nvSpPr>
        <p:spPr>
          <a:xfrm>
            <a:off x="748143" y="1094503"/>
            <a:ext cx="11152912" cy="1338828"/>
          </a:xfrm>
          <a:prstGeom prst="rect">
            <a:avLst/>
          </a:prstGeom>
        </p:spPr>
        <p:txBody>
          <a:bodyPr wrap="square" rtlCol="0">
            <a:spAutoFit/>
          </a:bodyPr>
          <a:lstStyle/>
          <a:p>
            <a:pPr marL="457200" lvl="0" indent="-457200">
              <a:lnSpc>
                <a:spcPct val="150000"/>
              </a:lnSpc>
              <a:buFont typeface="Arial" charset="0"/>
              <a:buChar char="•"/>
            </a:pPr>
            <a:r>
              <a:rPr kumimoji="1" lang="zh-CN" altLang="en-US" dirty="0" smtClean="0">
                <a:solidFill>
                  <a:schemeClr val="bg1">
                    <a:lumMod val="50000"/>
                  </a:schemeClr>
                </a:solidFill>
              </a:rPr>
              <a:t>单张照片三维重建</a:t>
            </a:r>
            <a:r>
              <a:rPr kumimoji="1" lang="zh-CN" altLang="en-US" dirty="0">
                <a:solidFill>
                  <a:schemeClr val="bg1">
                    <a:lumMod val="50000"/>
                  </a:schemeClr>
                </a:solidFill>
              </a:rPr>
              <a:t>：基于语义先</a:t>
            </a:r>
            <a:r>
              <a:rPr kumimoji="1" lang="zh-CN" altLang="en-US" dirty="0" smtClean="0">
                <a:solidFill>
                  <a:schemeClr val="bg1">
                    <a:lumMod val="50000"/>
                  </a:schemeClr>
                </a:solidFill>
              </a:rPr>
              <a:t>验 </a:t>
            </a:r>
            <a:r>
              <a:rPr kumimoji="1" lang="en-US" altLang="zh-CN" dirty="0" smtClean="0">
                <a:solidFill>
                  <a:schemeClr val="bg1">
                    <a:lumMod val="50000"/>
                  </a:schemeClr>
                </a:solidFill>
              </a:rPr>
              <a:t>/</a:t>
            </a:r>
            <a:r>
              <a:rPr kumimoji="1" lang="zh-CN" altLang="en-US" dirty="0" smtClean="0">
                <a:solidFill>
                  <a:schemeClr val="bg1">
                    <a:lumMod val="50000"/>
                  </a:schemeClr>
                </a:solidFill>
              </a:rPr>
              <a:t> 基于</a:t>
            </a:r>
            <a:r>
              <a:rPr kumimoji="1" lang="zh-CN" altLang="en-US" dirty="0">
                <a:solidFill>
                  <a:schemeClr val="bg1">
                    <a:lumMod val="50000"/>
                  </a:schemeClr>
                </a:solidFill>
              </a:rPr>
              <a:t>透视</a:t>
            </a:r>
            <a:r>
              <a:rPr kumimoji="1" lang="zh-CN" altLang="en-US" dirty="0" smtClean="0">
                <a:solidFill>
                  <a:schemeClr val="bg1">
                    <a:lumMod val="50000"/>
                  </a:schemeClr>
                </a:solidFill>
              </a:rPr>
              <a:t>线索</a:t>
            </a:r>
          </a:p>
          <a:p>
            <a:pPr marL="457200" indent="-457200">
              <a:lnSpc>
                <a:spcPct val="150000"/>
              </a:lnSpc>
              <a:buFont typeface="Arial" charset="0"/>
              <a:buChar char="•"/>
            </a:pPr>
            <a:r>
              <a:rPr kumimoji="1" lang="zh-CN" altLang="en-US" dirty="0" smtClean="0">
                <a:solidFill>
                  <a:schemeClr val="bg1">
                    <a:lumMod val="50000"/>
                  </a:schemeClr>
                </a:solidFill>
              </a:rPr>
              <a:t>多张照片三维重建：</a:t>
            </a:r>
            <a:r>
              <a:rPr kumimoji="1" lang="en-US" altLang="zh-CN" dirty="0" smtClean="0">
                <a:solidFill>
                  <a:schemeClr val="bg1">
                    <a:lumMod val="50000"/>
                  </a:schemeClr>
                </a:solidFill>
              </a:rPr>
              <a:t>SFM(Shape</a:t>
            </a:r>
            <a:r>
              <a:rPr kumimoji="1" lang="zh-CN" altLang="en-US" dirty="0" smtClean="0">
                <a:solidFill>
                  <a:schemeClr val="bg1">
                    <a:lumMod val="50000"/>
                  </a:schemeClr>
                </a:solidFill>
              </a:rPr>
              <a:t> </a:t>
            </a:r>
            <a:r>
              <a:rPr kumimoji="1" lang="en-US" altLang="zh-CN" dirty="0" smtClean="0">
                <a:solidFill>
                  <a:schemeClr val="bg1">
                    <a:lumMod val="50000"/>
                  </a:schemeClr>
                </a:solidFill>
              </a:rPr>
              <a:t>from</a:t>
            </a:r>
            <a:r>
              <a:rPr kumimoji="1" lang="zh-CN" altLang="en-US" dirty="0" smtClean="0">
                <a:solidFill>
                  <a:schemeClr val="bg1">
                    <a:lumMod val="50000"/>
                  </a:schemeClr>
                </a:solidFill>
              </a:rPr>
              <a:t> </a:t>
            </a:r>
            <a:r>
              <a:rPr kumimoji="1" lang="en-US" altLang="zh-CN" dirty="0" smtClean="0">
                <a:solidFill>
                  <a:schemeClr val="bg1">
                    <a:lumMod val="50000"/>
                  </a:schemeClr>
                </a:solidFill>
              </a:rPr>
              <a:t>Motion)</a:t>
            </a:r>
            <a:r>
              <a:rPr kumimoji="1" lang="zh-CN" altLang="en-US" dirty="0" smtClean="0">
                <a:solidFill>
                  <a:schemeClr val="bg1">
                    <a:lumMod val="50000"/>
                  </a:schemeClr>
                </a:solidFill>
              </a:rPr>
              <a:t> </a:t>
            </a:r>
          </a:p>
          <a:p>
            <a:pPr marL="457200" indent="-457200">
              <a:lnSpc>
                <a:spcPct val="150000"/>
              </a:lnSpc>
              <a:buFont typeface="Arial" charset="0"/>
              <a:buChar char="•"/>
            </a:pPr>
            <a:r>
              <a:rPr kumimoji="1" lang="zh-CN" altLang="en-US" dirty="0" smtClean="0">
                <a:solidFill>
                  <a:schemeClr val="bg1">
                    <a:lumMod val="50000"/>
                  </a:schemeClr>
                </a:solidFill>
              </a:rPr>
              <a:t>自</a:t>
            </a:r>
            <a:r>
              <a:rPr kumimoji="1" lang="zh-CN" altLang="en-US" dirty="0">
                <a:solidFill>
                  <a:schemeClr val="bg1">
                    <a:lumMod val="50000"/>
                  </a:schemeClr>
                </a:solidFill>
              </a:rPr>
              <a:t>顶向下和自底向上的线索结合的三维</a:t>
            </a:r>
            <a:r>
              <a:rPr kumimoji="1" lang="zh-CN" altLang="en-US" dirty="0" smtClean="0">
                <a:solidFill>
                  <a:schemeClr val="bg1">
                    <a:lumMod val="50000"/>
                  </a:schemeClr>
                </a:solidFill>
              </a:rPr>
              <a:t>建模</a:t>
            </a:r>
          </a:p>
        </p:txBody>
      </p:sp>
      <p:grpSp>
        <p:nvGrpSpPr>
          <p:cNvPr id="7" name="组 6"/>
          <p:cNvGrpSpPr/>
          <p:nvPr/>
        </p:nvGrpSpPr>
        <p:grpSpPr>
          <a:xfrm>
            <a:off x="1671667" y="2561026"/>
            <a:ext cx="8887090" cy="3681615"/>
            <a:chOff x="2903127" y="1056640"/>
            <a:chExt cx="8887090" cy="3681615"/>
          </a:xfrm>
        </p:grpSpPr>
        <p:sp>
          <p:nvSpPr>
            <p:cNvPr id="33" name="圆角矩形 32"/>
            <p:cNvSpPr/>
            <p:nvPr/>
          </p:nvSpPr>
          <p:spPr>
            <a:xfrm>
              <a:off x="6190929" y="1308118"/>
              <a:ext cx="955158" cy="51721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先验</a:t>
              </a:r>
              <a:endParaRPr kumimoji="1" lang="zh-CN" altLang="en-US" sz="1200" dirty="0">
                <a:solidFill>
                  <a:schemeClr val="tx1"/>
                </a:solidFill>
                <a:effectLst>
                  <a:outerShdw dist="50800" dir="5400000" algn="ctr" rotWithShape="0">
                    <a:srgbClr val="000000"/>
                  </a:outerShdw>
                </a:effectLst>
                <a:latin typeface="微软雅黑" panose="020B0503020204020204" charset="-122"/>
                <a:ea typeface="微软雅黑" panose="020B0503020204020204" charset="-122"/>
              </a:endParaRPr>
            </a:p>
          </p:txBody>
        </p:sp>
        <p:cxnSp>
          <p:nvCxnSpPr>
            <p:cNvPr id="38" name="直线箭头连接符 37"/>
            <p:cNvCxnSpPr>
              <a:stCxn id="68" idx="3"/>
              <a:endCxn id="65" idx="1"/>
            </p:cNvCxnSpPr>
            <p:nvPr/>
          </p:nvCxnSpPr>
          <p:spPr>
            <a:xfrm>
              <a:off x="5646445" y="2705961"/>
              <a:ext cx="3071886" cy="9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p:nvPr/>
          </p:nvCxnSpPr>
          <p:spPr>
            <a:xfrm>
              <a:off x="7181358" y="3979946"/>
              <a:ext cx="153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stCxn id="66" idx="3"/>
              <a:endCxn id="97" idx="1"/>
            </p:cNvCxnSpPr>
            <p:nvPr/>
          </p:nvCxnSpPr>
          <p:spPr>
            <a:xfrm flipV="1">
              <a:off x="9663501" y="3996633"/>
              <a:ext cx="1026494" cy="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7313479" y="3613976"/>
              <a:ext cx="1536973" cy="422079"/>
            </a:xfrm>
            <a:prstGeom prst="rect">
              <a:avLst/>
            </a:prstGeom>
          </p:spPr>
          <p:txBody>
            <a:bodyPr wrap="none" rtlCol="0">
              <a:spAutoFit/>
            </a:bodyPr>
            <a:lstStyle/>
            <a:p>
              <a:pPr marL="0" indent="0">
                <a:lnSpc>
                  <a:spcPct val="130000"/>
                </a:lnSpc>
                <a:buNone/>
              </a:pPr>
              <a:r>
                <a:rPr kumimoji="1" lang="zh-CN" altLang="en-US" sz="1200" dirty="0" smtClean="0">
                  <a:solidFill>
                    <a:schemeClr val="bg1">
                      <a:lumMod val="50000"/>
                    </a:schemeClr>
                  </a:solidFill>
                </a:rPr>
                <a:t>深度、三维信息</a:t>
              </a:r>
            </a:p>
          </p:txBody>
        </p:sp>
        <p:cxnSp>
          <p:nvCxnSpPr>
            <p:cNvPr id="46" name="肘形连接符 45"/>
            <p:cNvCxnSpPr>
              <a:endCxn id="65" idx="0"/>
            </p:cNvCxnSpPr>
            <p:nvPr/>
          </p:nvCxnSpPr>
          <p:spPr>
            <a:xfrm>
              <a:off x="7146086" y="1542642"/>
              <a:ext cx="2044831" cy="6660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肘形连接符 46"/>
            <p:cNvCxnSpPr>
              <a:endCxn id="97" idx="0"/>
            </p:cNvCxnSpPr>
            <p:nvPr/>
          </p:nvCxnSpPr>
          <p:spPr>
            <a:xfrm>
              <a:off x="9658572" y="2688502"/>
              <a:ext cx="1581535" cy="10495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4691288" y="1056640"/>
              <a:ext cx="945170" cy="101256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规则先验</a:t>
              </a:r>
            </a:p>
            <a:p>
              <a:pPr algn="ctr">
                <a:lnSpc>
                  <a:spcPct val="130000"/>
                </a:lnSpc>
              </a:pPr>
              <a:r>
                <a:rPr kumimoji="1" lang="zh-CN" altLang="en-US"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学习训练</a:t>
              </a:r>
              <a:endParaRPr kumimoji="1" lang="zh-CN" altLang="en-US" sz="120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64" name="矩形 63"/>
            <p:cNvSpPr/>
            <p:nvPr/>
          </p:nvSpPr>
          <p:spPr>
            <a:xfrm>
              <a:off x="6236187" y="3496099"/>
              <a:ext cx="945170" cy="101256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配准</a:t>
              </a:r>
              <a:endParaRPr kumimoji="1" lang="zh-CN" altLang="en-US" sz="120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65" name="矩形 64"/>
            <p:cNvSpPr/>
            <p:nvPr/>
          </p:nvSpPr>
          <p:spPr>
            <a:xfrm>
              <a:off x="8718331" y="2208691"/>
              <a:ext cx="945170" cy="101256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重建</a:t>
              </a:r>
              <a:endParaRPr kumimoji="1" lang="zh-CN" altLang="en-US" sz="120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66" name="矩形 65"/>
            <p:cNvSpPr/>
            <p:nvPr/>
          </p:nvSpPr>
          <p:spPr>
            <a:xfrm>
              <a:off x="8718331" y="3496097"/>
              <a:ext cx="945170" cy="101256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重建</a:t>
              </a:r>
              <a:endParaRPr kumimoji="1" lang="zh-CN" altLang="en-US" sz="120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67" name="圆角矩形 66"/>
            <p:cNvSpPr/>
            <p:nvPr/>
          </p:nvSpPr>
          <p:spPr>
            <a:xfrm>
              <a:off x="2903127" y="3307802"/>
              <a:ext cx="955158" cy="51721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照片</a:t>
              </a:r>
              <a:endParaRPr kumimoji="1" lang="zh-CN" altLang="en-US" sz="1200" dirty="0">
                <a:solidFill>
                  <a:schemeClr val="tx1"/>
                </a:solidFill>
                <a:effectLst>
                  <a:outerShdw dist="50800" dir="5400000" algn="ctr" rotWithShape="0">
                    <a:srgbClr val="000000"/>
                  </a:outerShdw>
                </a:effectLst>
                <a:latin typeface="微软雅黑" panose="020B0503020204020204" charset="-122"/>
                <a:ea typeface="微软雅黑" panose="020B0503020204020204" charset="-122"/>
              </a:endParaRPr>
            </a:p>
          </p:txBody>
        </p:sp>
        <p:sp>
          <p:nvSpPr>
            <p:cNvPr id="68" name="圆角矩形 67"/>
            <p:cNvSpPr/>
            <p:nvPr/>
          </p:nvSpPr>
          <p:spPr>
            <a:xfrm>
              <a:off x="4691288" y="2447354"/>
              <a:ext cx="955158" cy="51721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单张</a:t>
              </a:r>
              <a:endParaRPr kumimoji="1" lang="zh-CN" altLang="en-US" sz="1200" dirty="0">
                <a:solidFill>
                  <a:schemeClr val="tx1"/>
                </a:solidFill>
                <a:effectLst>
                  <a:outerShdw dist="50800" dir="5400000" algn="ctr" rotWithShape="0">
                    <a:srgbClr val="000000"/>
                  </a:outerShdw>
                </a:effectLst>
                <a:latin typeface="微软雅黑" panose="020B0503020204020204" charset="-122"/>
                <a:ea typeface="微软雅黑" panose="020B0503020204020204" charset="-122"/>
              </a:endParaRPr>
            </a:p>
          </p:txBody>
        </p:sp>
        <p:sp>
          <p:nvSpPr>
            <p:cNvPr id="69" name="圆角矩形 68"/>
            <p:cNvSpPr/>
            <p:nvPr/>
          </p:nvSpPr>
          <p:spPr>
            <a:xfrm>
              <a:off x="4691288" y="3307802"/>
              <a:ext cx="955158" cy="51721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多张</a:t>
              </a:r>
              <a:endParaRPr kumimoji="1" lang="zh-CN" altLang="en-US" sz="1200" dirty="0">
                <a:solidFill>
                  <a:schemeClr val="tx1"/>
                </a:solidFill>
                <a:effectLst>
                  <a:outerShdw dist="50800" dir="5400000" algn="ctr" rotWithShape="0">
                    <a:srgbClr val="000000"/>
                  </a:outerShdw>
                </a:effectLst>
                <a:latin typeface="微软雅黑" panose="020B0503020204020204" charset="-122"/>
                <a:ea typeface="微软雅黑" panose="020B0503020204020204" charset="-122"/>
              </a:endParaRPr>
            </a:p>
          </p:txBody>
        </p:sp>
        <p:sp>
          <p:nvSpPr>
            <p:cNvPr id="70" name="圆角矩形 69"/>
            <p:cNvSpPr/>
            <p:nvPr/>
          </p:nvSpPr>
          <p:spPr>
            <a:xfrm>
              <a:off x="4691288" y="4221040"/>
              <a:ext cx="955158" cy="51721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连续</a:t>
              </a:r>
              <a:endParaRPr kumimoji="1" lang="zh-CN" altLang="en-US" sz="1200" dirty="0">
                <a:solidFill>
                  <a:schemeClr val="tx1"/>
                </a:solidFill>
                <a:effectLst>
                  <a:outerShdw dist="50800" dir="5400000" algn="ctr" rotWithShape="0">
                    <a:srgbClr val="000000"/>
                  </a:outerShdw>
                </a:effectLst>
                <a:latin typeface="微软雅黑" panose="020B0503020204020204" charset="-122"/>
                <a:ea typeface="微软雅黑" panose="020B0503020204020204" charset="-122"/>
              </a:endParaRPr>
            </a:p>
          </p:txBody>
        </p:sp>
        <p:cxnSp>
          <p:nvCxnSpPr>
            <p:cNvPr id="74" name="直线箭头连接符 73"/>
            <p:cNvCxnSpPr>
              <a:stCxn id="67" idx="3"/>
              <a:endCxn id="69" idx="1"/>
            </p:cNvCxnSpPr>
            <p:nvPr/>
          </p:nvCxnSpPr>
          <p:spPr>
            <a:xfrm>
              <a:off x="3858285" y="3566410"/>
              <a:ext cx="833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线箭头连接符 75"/>
            <p:cNvCxnSpPr>
              <a:endCxn id="68" idx="1"/>
            </p:cNvCxnSpPr>
            <p:nvPr/>
          </p:nvCxnSpPr>
          <p:spPr>
            <a:xfrm>
              <a:off x="4176004" y="2705961"/>
              <a:ext cx="5152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线箭头连接符 77"/>
            <p:cNvCxnSpPr>
              <a:endCxn id="70" idx="1"/>
            </p:cNvCxnSpPr>
            <p:nvPr/>
          </p:nvCxnSpPr>
          <p:spPr>
            <a:xfrm>
              <a:off x="4176004" y="4479647"/>
              <a:ext cx="5152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线连接符 80"/>
            <p:cNvCxnSpPr/>
            <p:nvPr/>
          </p:nvCxnSpPr>
          <p:spPr>
            <a:xfrm>
              <a:off x="4176005" y="2704548"/>
              <a:ext cx="0" cy="1791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线连接符 83"/>
            <p:cNvCxnSpPr>
              <a:stCxn id="69" idx="2"/>
              <a:endCxn id="70" idx="0"/>
            </p:cNvCxnSpPr>
            <p:nvPr/>
          </p:nvCxnSpPr>
          <p:spPr>
            <a:xfrm>
              <a:off x="5168866" y="3825016"/>
              <a:ext cx="0" cy="39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线箭头连接符 85"/>
            <p:cNvCxnSpPr/>
            <p:nvPr/>
          </p:nvCxnSpPr>
          <p:spPr>
            <a:xfrm>
              <a:off x="5168866" y="4002378"/>
              <a:ext cx="1067321"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线箭头连接符 90"/>
            <p:cNvCxnSpPr>
              <a:stCxn id="62" idx="3"/>
              <a:endCxn id="33" idx="1"/>
            </p:cNvCxnSpPr>
            <p:nvPr/>
          </p:nvCxnSpPr>
          <p:spPr>
            <a:xfrm>
              <a:off x="5636458" y="1562922"/>
              <a:ext cx="554471" cy="3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圆角矩形 96"/>
            <p:cNvSpPr/>
            <p:nvPr/>
          </p:nvSpPr>
          <p:spPr>
            <a:xfrm>
              <a:off x="10689996" y="3738026"/>
              <a:ext cx="1100221" cy="51721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三维模型</a:t>
              </a:r>
              <a:endParaRPr kumimoji="1" lang="zh-CN" altLang="en-US" sz="1200" dirty="0">
                <a:solidFill>
                  <a:schemeClr val="tx1"/>
                </a:solidFill>
                <a:effectLst>
                  <a:outerShdw dist="50800" dir="5400000" algn="ctr" rotWithShape="0">
                    <a:srgbClr val="000000"/>
                  </a:outerShdw>
                </a:effectLst>
                <a:latin typeface="微软雅黑" panose="020B0503020204020204" charset="-122"/>
                <a:ea typeface="微软雅黑" panose="020B0503020204020204" charset="-122"/>
              </a:endParaRPr>
            </a:p>
          </p:txBody>
        </p:sp>
      </p:grpSp>
    </p:spTree>
    <p:extLst>
      <p:ext uri="{BB962C8B-B14F-4D97-AF65-F5344CB8AC3E}">
        <p14:creationId xmlns:p14="http://schemas.microsoft.com/office/powerpoint/2010/main" val="144892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4343067" y="1094503"/>
            <a:ext cx="7194098" cy="5060731"/>
          </a:xfrm>
          <a:prstGeom prst="rect">
            <a:avLst/>
          </a:prstGeom>
        </p:spPr>
      </p:pic>
      <p:sp>
        <p:nvSpPr>
          <p:cNvPr id="11" name="文本框 10"/>
          <p:cNvSpPr txBox="1"/>
          <p:nvPr/>
        </p:nvSpPr>
        <p:spPr>
          <a:xfrm>
            <a:off x="489299" y="220048"/>
            <a:ext cx="7116845" cy="746760"/>
          </a:xfrm>
          <a:prstGeom prst="rect">
            <a:avLst/>
          </a:prstGeom>
        </p:spPr>
        <p:txBody>
          <a:bodyPr/>
          <a:lstStyle/>
          <a:p>
            <a:pPr marL="0" indent="0">
              <a:lnSpc>
                <a:spcPct val="100000"/>
              </a:lnSpc>
              <a:buNone/>
            </a:pPr>
            <a:r>
              <a:rPr lang="zh-CN" altLang="en-US" sz="4800" b="1" dirty="0" smtClean="0">
                <a:solidFill>
                  <a:schemeClr val="bg1">
                    <a:lumMod val="50000"/>
                  </a:schemeClr>
                </a:solidFill>
              </a:rPr>
              <a:t>关键技术及</a:t>
            </a:r>
            <a:r>
              <a:rPr lang="zh-CN" altLang="en-US" sz="4800" b="1" smtClean="0">
                <a:solidFill>
                  <a:schemeClr val="bg1">
                    <a:lumMod val="50000"/>
                  </a:schemeClr>
                </a:solidFill>
              </a:rPr>
              <a:t>已有工作分析</a:t>
            </a:r>
            <a:endParaRPr lang="zh-CN" altLang="en-US" sz="4800" b="1" dirty="0">
              <a:solidFill>
                <a:schemeClr val="bg1">
                  <a:lumMod val="50000"/>
                </a:schemeClr>
              </a:solidFill>
            </a:endParaRPr>
          </a:p>
        </p:txBody>
      </p:sp>
      <p:sp>
        <p:nvSpPr>
          <p:cNvPr id="2" name="文本框 1"/>
          <p:cNvSpPr txBox="1"/>
          <p:nvPr/>
        </p:nvSpPr>
        <p:spPr>
          <a:xfrm>
            <a:off x="748143" y="1094503"/>
            <a:ext cx="11152912" cy="3831818"/>
          </a:xfrm>
          <a:prstGeom prst="rect">
            <a:avLst/>
          </a:prstGeom>
        </p:spPr>
        <p:txBody>
          <a:bodyPr wrap="square" rtlCol="0">
            <a:spAutoFit/>
          </a:bodyPr>
          <a:lstStyle/>
          <a:p>
            <a:pPr>
              <a:lnSpc>
                <a:spcPct val="150000"/>
              </a:lnSpc>
            </a:pPr>
            <a:endParaRPr kumimoji="1" lang="zh-CN" altLang="en-US" dirty="0">
              <a:solidFill>
                <a:schemeClr val="bg1">
                  <a:lumMod val="50000"/>
                </a:schemeClr>
              </a:solidFill>
            </a:endParaRPr>
          </a:p>
          <a:p>
            <a:pPr marL="285750" indent="-285750">
              <a:lnSpc>
                <a:spcPct val="150000"/>
              </a:lnSpc>
              <a:buFont typeface="Arial" charset="0"/>
              <a:buChar char="•"/>
            </a:pPr>
            <a:r>
              <a:rPr kumimoji="1" lang="zh-CN" altLang="en-US" dirty="0">
                <a:solidFill>
                  <a:schemeClr val="bg1">
                    <a:lumMod val="50000"/>
                  </a:schemeClr>
                </a:solidFill>
              </a:rPr>
              <a:t>层次化分解：</a:t>
            </a:r>
            <a:endParaRPr kumimoji="1" lang="en-US" altLang="zh-CN" dirty="0">
              <a:solidFill>
                <a:schemeClr val="bg1">
                  <a:lumMod val="50000"/>
                </a:schemeClr>
              </a:solidFill>
            </a:endParaRPr>
          </a:p>
          <a:p>
            <a:pPr marL="742950" lvl="1" indent="-285750">
              <a:lnSpc>
                <a:spcPct val="150000"/>
              </a:lnSpc>
              <a:buFont typeface="Arial" charset="0"/>
              <a:buChar char="•"/>
            </a:pPr>
            <a:r>
              <a:rPr kumimoji="1" lang="zh-CN" altLang="en-US" dirty="0">
                <a:solidFill>
                  <a:schemeClr val="bg1">
                    <a:lumMod val="50000"/>
                  </a:schemeClr>
                </a:solidFill>
              </a:rPr>
              <a:t>关键问题是模型组件对应</a:t>
            </a:r>
            <a:endParaRPr kumimoji="1" lang="en-US" altLang="zh-CN" dirty="0">
              <a:solidFill>
                <a:schemeClr val="bg1">
                  <a:lumMod val="50000"/>
                </a:schemeClr>
              </a:solidFill>
            </a:endParaRPr>
          </a:p>
          <a:p>
            <a:pPr marL="285750" indent="-285750">
              <a:lnSpc>
                <a:spcPct val="150000"/>
              </a:lnSpc>
              <a:buFont typeface="Arial" charset="0"/>
              <a:buChar char="•"/>
            </a:pPr>
            <a:r>
              <a:rPr kumimoji="1" lang="zh-CN" altLang="en-US" dirty="0">
                <a:solidFill>
                  <a:schemeClr val="bg1">
                    <a:lumMod val="50000"/>
                  </a:schemeClr>
                </a:solidFill>
              </a:rPr>
              <a:t>风格内容分离：</a:t>
            </a:r>
            <a:endParaRPr kumimoji="1" lang="en-US" altLang="zh-CN" dirty="0">
              <a:solidFill>
                <a:schemeClr val="bg1">
                  <a:lumMod val="50000"/>
                </a:schemeClr>
              </a:solidFill>
            </a:endParaRPr>
          </a:p>
          <a:p>
            <a:pPr marL="742950" lvl="1" indent="-285750">
              <a:lnSpc>
                <a:spcPct val="150000"/>
              </a:lnSpc>
              <a:buFont typeface="Arial" charset="0"/>
              <a:buChar char="•"/>
            </a:pPr>
            <a:r>
              <a:rPr kumimoji="1" lang="zh-CN" altLang="en-US" dirty="0">
                <a:solidFill>
                  <a:schemeClr val="bg1">
                    <a:lumMod val="50000"/>
                  </a:schemeClr>
                </a:solidFill>
              </a:rPr>
              <a:t>不同的风格内容定义</a:t>
            </a:r>
            <a:endParaRPr kumimoji="1" lang="en-US" altLang="zh-CN" dirty="0">
              <a:solidFill>
                <a:schemeClr val="bg1">
                  <a:lumMod val="50000"/>
                </a:schemeClr>
              </a:solidFill>
            </a:endParaRPr>
          </a:p>
          <a:p>
            <a:pPr marL="742950" lvl="1" indent="-285750">
              <a:lnSpc>
                <a:spcPct val="150000"/>
              </a:lnSpc>
              <a:buFont typeface="Arial" charset="0"/>
              <a:buChar char="•"/>
            </a:pPr>
            <a:r>
              <a:rPr kumimoji="1" lang="zh-CN" altLang="en-US" dirty="0">
                <a:solidFill>
                  <a:schemeClr val="bg1">
                    <a:lumMod val="50000"/>
                  </a:schemeClr>
                </a:solidFill>
              </a:rPr>
              <a:t>以不同粒度的对应为基础</a:t>
            </a:r>
            <a:endParaRPr kumimoji="1" lang="en-US" altLang="zh-CN" dirty="0">
              <a:solidFill>
                <a:schemeClr val="bg1">
                  <a:lumMod val="50000"/>
                </a:schemeClr>
              </a:solidFill>
            </a:endParaRPr>
          </a:p>
          <a:p>
            <a:pPr marL="285750" indent="-285750">
              <a:lnSpc>
                <a:spcPct val="150000"/>
              </a:lnSpc>
              <a:buFont typeface="Arial" charset="0"/>
              <a:buChar char="•"/>
            </a:pPr>
            <a:r>
              <a:rPr kumimoji="1" lang="zh-CN" altLang="en-US" dirty="0">
                <a:solidFill>
                  <a:schemeClr val="bg1">
                    <a:lumMod val="50000"/>
                  </a:schemeClr>
                </a:solidFill>
              </a:rPr>
              <a:t>层次化风格内容分离：</a:t>
            </a:r>
            <a:endParaRPr kumimoji="1" lang="en-US" altLang="zh-CN" dirty="0">
              <a:solidFill>
                <a:schemeClr val="bg1">
                  <a:lumMod val="50000"/>
                </a:schemeClr>
              </a:solidFill>
            </a:endParaRPr>
          </a:p>
          <a:p>
            <a:pPr marL="742950" lvl="1" indent="-285750">
              <a:lnSpc>
                <a:spcPct val="150000"/>
              </a:lnSpc>
              <a:buFont typeface="Arial" charset="0"/>
              <a:buChar char="•"/>
            </a:pPr>
            <a:r>
              <a:rPr kumimoji="1" lang="zh-CN" altLang="en-US" dirty="0">
                <a:solidFill>
                  <a:schemeClr val="bg1">
                    <a:lumMod val="50000"/>
                  </a:schemeClr>
                </a:solidFill>
              </a:rPr>
              <a:t>解决对应问题</a:t>
            </a:r>
            <a:endParaRPr kumimoji="1" lang="en-US" altLang="zh-CN" dirty="0">
              <a:solidFill>
                <a:schemeClr val="bg1">
                  <a:lumMod val="50000"/>
                </a:schemeClr>
              </a:solidFill>
            </a:endParaRPr>
          </a:p>
          <a:p>
            <a:pPr marL="742950" lvl="1" indent="-285750">
              <a:lnSpc>
                <a:spcPct val="150000"/>
              </a:lnSpc>
              <a:buFont typeface="Arial" charset="0"/>
              <a:buChar char="•"/>
            </a:pPr>
            <a:r>
              <a:rPr kumimoji="1" lang="zh-CN" altLang="en-US" dirty="0">
                <a:solidFill>
                  <a:schemeClr val="bg1">
                    <a:lumMod val="50000"/>
                  </a:schemeClr>
                </a:solidFill>
              </a:rPr>
              <a:t>由高层到底层，不同的层次定义不同的风格内容</a:t>
            </a:r>
          </a:p>
        </p:txBody>
      </p:sp>
    </p:spTree>
    <p:extLst>
      <p:ext uri="{BB962C8B-B14F-4D97-AF65-F5344CB8AC3E}">
        <p14:creationId xmlns:p14="http://schemas.microsoft.com/office/powerpoint/2010/main" val="92280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 name="文本框 10"/>
          <p:cNvSpPr txBox="1"/>
          <p:nvPr/>
        </p:nvSpPr>
        <p:spPr>
          <a:xfrm>
            <a:off x="489299" y="220048"/>
            <a:ext cx="7116845" cy="746760"/>
          </a:xfrm>
          <a:prstGeom prst="rect">
            <a:avLst/>
          </a:prstGeom>
        </p:spPr>
        <p:txBody>
          <a:bodyPr/>
          <a:lstStyle/>
          <a:p>
            <a:pPr marL="0" indent="0">
              <a:lnSpc>
                <a:spcPct val="100000"/>
              </a:lnSpc>
              <a:buNone/>
            </a:pPr>
            <a:r>
              <a:rPr lang="zh-CN" altLang="en-US" sz="4800" b="1" dirty="0" smtClean="0">
                <a:solidFill>
                  <a:schemeClr val="bg1">
                    <a:lumMod val="50000"/>
                  </a:schemeClr>
                </a:solidFill>
              </a:rPr>
              <a:t>关键技术及</a:t>
            </a:r>
            <a:r>
              <a:rPr lang="zh-CN" altLang="en-US" sz="4800" b="1" smtClean="0">
                <a:solidFill>
                  <a:schemeClr val="bg1">
                    <a:lumMod val="50000"/>
                  </a:schemeClr>
                </a:solidFill>
              </a:rPr>
              <a:t>已有工作分析</a:t>
            </a:r>
            <a:endParaRPr lang="zh-CN" altLang="en-US" sz="4800" b="1" dirty="0">
              <a:solidFill>
                <a:schemeClr val="bg1">
                  <a:lumMod val="50000"/>
                </a:schemeClr>
              </a:solidFill>
            </a:endParaRPr>
          </a:p>
        </p:txBody>
      </p:sp>
      <p:sp>
        <p:nvSpPr>
          <p:cNvPr id="2" name="文本框 1"/>
          <p:cNvSpPr txBox="1"/>
          <p:nvPr/>
        </p:nvSpPr>
        <p:spPr>
          <a:xfrm>
            <a:off x="748143" y="1394051"/>
            <a:ext cx="11152912" cy="507831"/>
          </a:xfrm>
          <a:prstGeom prst="rect">
            <a:avLst/>
          </a:prstGeom>
        </p:spPr>
        <p:txBody>
          <a:bodyPr wrap="square" rtlCol="0">
            <a:spAutoFit/>
          </a:bodyPr>
          <a:lstStyle/>
          <a:p>
            <a:pPr marL="457200" indent="-457200">
              <a:lnSpc>
                <a:spcPct val="150000"/>
              </a:lnSpc>
              <a:buFont typeface="Arial" charset="0"/>
              <a:buChar char="•"/>
            </a:pPr>
            <a:r>
              <a:rPr kumimoji="1" lang="zh-CN" altLang="en-US" dirty="0" smtClean="0">
                <a:solidFill>
                  <a:schemeClr val="bg1">
                    <a:lumMod val="50000"/>
                  </a:schemeClr>
                </a:solidFill>
              </a:rPr>
              <a:t>风格</a:t>
            </a:r>
            <a:r>
              <a:rPr kumimoji="1" lang="zh-CN" altLang="en-US" dirty="0">
                <a:solidFill>
                  <a:schemeClr val="bg1">
                    <a:lumMod val="50000"/>
                  </a:schemeClr>
                </a:solidFill>
              </a:rPr>
              <a:t>鉴别：基于建筑的三维结构与外墙纹理，对其风格进行</a:t>
            </a:r>
            <a:r>
              <a:rPr kumimoji="1" lang="zh-CN" altLang="en-US" dirty="0" smtClean="0">
                <a:solidFill>
                  <a:schemeClr val="bg1">
                    <a:lumMod val="50000"/>
                  </a:schemeClr>
                </a:solidFill>
              </a:rPr>
              <a:t>推断</a:t>
            </a:r>
            <a:r>
              <a:rPr kumimoji="1" lang="zh-CN" altLang="en-US" dirty="0">
                <a:solidFill>
                  <a:schemeClr val="bg1">
                    <a:lumMod val="50000"/>
                  </a:schemeClr>
                </a:solidFill>
              </a:rPr>
              <a:t>。</a:t>
            </a:r>
            <a:endParaRPr kumimoji="1" lang="zh-CN" altLang="en-US" dirty="0" smtClean="0">
              <a:solidFill>
                <a:schemeClr val="bg1">
                  <a:lumMod val="50000"/>
                </a:schemeClr>
              </a:solidFill>
            </a:endParaRPr>
          </a:p>
        </p:txBody>
      </p:sp>
      <p:grpSp>
        <p:nvGrpSpPr>
          <p:cNvPr id="29" name="组 28"/>
          <p:cNvGrpSpPr/>
          <p:nvPr/>
        </p:nvGrpSpPr>
        <p:grpSpPr>
          <a:xfrm>
            <a:off x="2813339" y="2255385"/>
            <a:ext cx="6538477" cy="4130242"/>
            <a:chOff x="2141317" y="200502"/>
            <a:chExt cx="7427663" cy="6536539"/>
          </a:xfrm>
        </p:grpSpPr>
        <p:sp>
          <p:nvSpPr>
            <p:cNvPr id="30" name="圆角矩形 29"/>
            <p:cNvSpPr/>
            <p:nvPr/>
          </p:nvSpPr>
          <p:spPr>
            <a:xfrm>
              <a:off x="2141317" y="2475494"/>
              <a:ext cx="1291292" cy="60631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照片</a:t>
              </a:r>
              <a:endParaRPr kumimoji="1" lang="zh-CN" altLang="en-US" sz="1200" dirty="0">
                <a:solidFill>
                  <a:schemeClr val="tx1"/>
                </a:solidFill>
                <a:effectLst>
                  <a:outerShdw dist="50800" dir="5400000" algn="ctr" rotWithShape="0">
                    <a:srgbClr val="000000"/>
                  </a:outerShdw>
                </a:effectLst>
                <a:latin typeface="微软雅黑" panose="020B0503020204020204" charset="-122"/>
                <a:ea typeface="微软雅黑" panose="020B0503020204020204" charset="-122"/>
              </a:endParaRPr>
            </a:p>
          </p:txBody>
        </p:sp>
        <p:sp>
          <p:nvSpPr>
            <p:cNvPr id="31" name="矩形 30"/>
            <p:cNvSpPr/>
            <p:nvPr/>
          </p:nvSpPr>
          <p:spPr>
            <a:xfrm>
              <a:off x="4806656" y="2170978"/>
              <a:ext cx="1215342" cy="121534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视觉分析</a:t>
              </a:r>
              <a:endParaRPr kumimoji="1" lang="zh-CN" altLang="en-US" sz="120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32" name="圆角矩形 31"/>
            <p:cNvSpPr/>
            <p:nvPr/>
          </p:nvSpPr>
          <p:spPr>
            <a:xfrm>
              <a:off x="2141317" y="3828447"/>
              <a:ext cx="1291292" cy="60631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三维模型</a:t>
              </a:r>
              <a:endParaRPr kumimoji="1" lang="zh-CN" altLang="en-US" sz="1200" dirty="0">
                <a:solidFill>
                  <a:schemeClr val="tx1"/>
                </a:solidFill>
                <a:effectLst>
                  <a:outerShdw dist="50800" dir="5400000" algn="ctr" rotWithShape="0">
                    <a:srgbClr val="000000"/>
                  </a:outerShdw>
                </a:effectLst>
                <a:latin typeface="微软雅黑" panose="020B0503020204020204" charset="-122"/>
                <a:ea typeface="微软雅黑" panose="020B0503020204020204" charset="-122"/>
              </a:endParaRPr>
            </a:p>
          </p:txBody>
        </p:sp>
        <p:sp>
          <p:nvSpPr>
            <p:cNvPr id="34" name="矩形 33"/>
            <p:cNvSpPr/>
            <p:nvPr/>
          </p:nvSpPr>
          <p:spPr>
            <a:xfrm>
              <a:off x="4806656" y="3523931"/>
              <a:ext cx="1215342" cy="121534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结构分析</a:t>
              </a:r>
              <a:endParaRPr kumimoji="1" lang="zh-CN" altLang="en-US" sz="120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35" name="圆角矩形 34"/>
            <p:cNvSpPr/>
            <p:nvPr/>
          </p:nvSpPr>
          <p:spPr>
            <a:xfrm>
              <a:off x="8277688" y="3144052"/>
              <a:ext cx="1291292" cy="60631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风格</a:t>
              </a:r>
              <a:endParaRPr kumimoji="1" lang="zh-CN" altLang="en-US" sz="1200" dirty="0">
                <a:solidFill>
                  <a:schemeClr val="tx1"/>
                </a:solidFill>
                <a:effectLst>
                  <a:outerShdw dist="50800" dir="5400000" algn="ctr" rotWithShape="0">
                    <a:srgbClr val="000000"/>
                  </a:outerShdw>
                </a:effectLst>
                <a:latin typeface="微软雅黑" panose="020B0503020204020204" charset="-122"/>
                <a:ea typeface="微软雅黑" panose="020B0503020204020204" charset="-122"/>
              </a:endParaRPr>
            </a:p>
          </p:txBody>
        </p:sp>
        <p:sp>
          <p:nvSpPr>
            <p:cNvPr id="36" name="罐形 35"/>
            <p:cNvSpPr/>
            <p:nvPr/>
          </p:nvSpPr>
          <p:spPr>
            <a:xfrm>
              <a:off x="4806656" y="200502"/>
              <a:ext cx="1215342" cy="1445577"/>
            </a:xfrm>
            <a:prstGeom prst="can">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视觉</a:t>
              </a:r>
              <a:r>
                <a:rPr kumimoji="1" lang="en-US" altLang="zh-CN"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a:t>
              </a:r>
              <a:r>
                <a:rPr kumimoji="1" lang="zh-CN" altLang="en-US"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风格数据库</a:t>
              </a:r>
              <a:endParaRPr kumimoji="1" lang="zh-CN" altLang="en-US" sz="120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37" name="罐形 36"/>
            <p:cNvSpPr/>
            <p:nvPr/>
          </p:nvSpPr>
          <p:spPr>
            <a:xfrm>
              <a:off x="4806656" y="5291464"/>
              <a:ext cx="1215342" cy="1445577"/>
            </a:xfrm>
            <a:prstGeom prst="can">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结构</a:t>
              </a:r>
              <a:r>
                <a:rPr kumimoji="1" lang="en-US" altLang="zh-CN"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a:t>
              </a:r>
              <a:r>
                <a:rPr kumimoji="1" lang="zh-CN" altLang="en-US"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风格数据库</a:t>
              </a:r>
              <a:endParaRPr kumimoji="1" lang="zh-CN" altLang="en-US" sz="120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cxnSp>
          <p:nvCxnSpPr>
            <p:cNvPr id="41" name="直线箭头连接符 40"/>
            <p:cNvCxnSpPr/>
            <p:nvPr/>
          </p:nvCxnSpPr>
          <p:spPr>
            <a:xfrm>
              <a:off x="3432609" y="2778649"/>
              <a:ext cx="13740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p:nvPr/>
          </p:nvCxnSpPr>
          <p:spPr>
            <a:xfrm>
              <a:off x="3432609" y="4131602"/>
              <a:ext cx="13740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42"/>
            <p:cNvCxnSpPr/>
            <p:nvPr/>
          </p:nvCxnSpPr>
          <p:spPr>
            <a:xfrm>
              <a:off x="5414327" y="1646079"/>
              <a:ext cx="0" cy="524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线箭头连接符 43"/>
            <p:cNvCxnSpPr/>
            <p:nvPr/>
          </p:nvCxnSpPr>
          <p:spPr>
            <a:xfrm flipV="1">
              <a:off x="5414327" y="4739273"/>
              <a:ext cx="0" cy="552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p:cNvCxnSpPr/>
            <p:nvPr/>
          </p:nvCxnSpPr>
          <p:spPr>
            <a:xfrm>
              <a:off x="6903418" y="3447207"/>
              <a:ext cx="1375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肘形连接符 48"/>
            <p:cNvCxnSpPr/>
            <p:nvPr/>
          </p:nvCxnSpPr>
          <p:spPr>
            <a:xfrm>
              <a:off x="6021998" y="2778649"/>
              <a:ext cx="12700" cy="1352953"/>
            </a:xfrm>
            <a:prstGeom prst="bentConnector3">
              <a:avLst>
                <a:gd name="adj1" fmla="val 6833378"/>
              </a:avLst>
            </a:prstGeom>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5394243" y="4791495"/>
              <a:ext cx="993226" cy="453403"/>
            </a:xfrm>
            <a:prstGeom prst="rect">
              <a:avLst/>
            </a:prstGeom>
          </p:spPr>
          <p:txBody>
            <a:bodyPr wrap="none" rtlCol="0">
              <a:spAutoFit/>
            </a:bodyPr>
            <a:lstStyle/>
            <a:p>
              <a:pPr marL="0" indent="0">
                <a:lnSpc>
                  <a:spcPct val="130000"/>
                </a:lnSpc>
                <a:buNone/>
              </a:pPr>
              <a:r>
                <a:rPr kumimoji="1" lang="zh-CN" altLang="en-US" sz="1200" dirty="0" smtClean="0">
                  <a:solidFill>
                    <a:schemeClr val="bg1">
                      <a:lumMod val="50000"/>
                    </a:schemeClr>
                  </a:solidFill>
                </a:rPr>
                <a:t>承重结构</a:t>
              </a:r>
            </a:p>
          </p:txBody>
        </p:sp>
        <p:sp>
          <p:nvSpPr>
            <p:cNvPr id="51" name="文本框 50"/>
            <p:cNvSpPr txBox="1"/>
            <p:nvPr/>
          </p:nvSpPr>
          <p:spPr>
            <a:xfrm>
              <a:off x="5388180" y="1638395"/>
              <a:ext cx="1184230" cy="453403"/>
            </a:xfrm>
            <a:prstGeom prst="rect">
              <a:avLst/>
            </a:prstGeom>
          </p:spPr>
          <p:txBody>
            <a:bodyPr wrap="none" rtlCol="0">
              <a:spAutoFit/>
            </a:bodyPr>
            <a:lstStyle/>
            <a:p>
              <a:pPr marL="0" indent="0">
                <a:lnSpc>
                  <a:spcPct val="130000"/>
                </a:lnSpc>
                <a:buNone/>
              </a:pPr>
              <a:r>
                <a:rPr kumimoji="1" lang="zh-CN" altLang="en-US" sz="1200" dirty="0" smtClean="0">
                  <a:solidFill>
                    <a:schemeClr val="bg1">
                      <a:lumMod val="50000"/>
                    </a:schemeClr>
                  </a:solidFill>
                </a:rPr>
                <a:t>颜色、纹理</a:t>
              </a:r>
            </a:p>
          </p:txBody>
        </p:sp>
      </p:grpSp>
    </p:spTree>
    <p:extLst>
      <p:ext uri="{BB962C8B-B14F-4D97-AF65-F5344CB8AC3E}">
        <p14:creationId xmlns:p14="http://schemas.microsoft.com/office/powerpoint/2010/main" val="394240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模板页面">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自定义 47">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95000"/>
            <a:lumOff val="5000"/>
            <a:alpha val="30000"/>
          </a:schemeClr>
        </a:solidFill>
        <a:ln>
          <a:noFill/>
        </a:ln>
        <a:effectLst>
          <a:outerShdw blurRad="114300" sx="102000" sy="102000" algn="ctr" rotWithShape="0">
            <a:prstClr val="black">
              <a:alpha val="14000"/>
            </a:prstClr>
          </a:outerShdw>
        </a:effectLst>
      </a:spPr>
      <a:bodyPr rtlCol="0" anchor="ctr"/>
      <a:lstStyle>
        <a:defPPr algn="ctr">
          <a:lnSpc>
            <a:spcPct val="130000"/>
          </a:lnSpc>
          <a:defRPr sz="1200" dirty="0">
            <a:effectLst>
              <a:outerShdw dist="50800" dir="5400000" algn="ctr" rotWithShape="0">
                <a:srgbClr val="000000"/>
              </a:outerShdw>
            </a:effectLst>
            <a:latin typeface="微软雅黑" panose="020B0503020204020204" charset="-122"/>
            <a:ea typeface="微软雅黑" panose="020B050302020402020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bodyPr/>
      <a:lstStyle>
        <a:defPPr marL="0" indent="0">
          <a:lnSpc>
            <a:spcPct val="130000"/>
          </a:lnSpc>
          <a:buNone/>
          <a:defRPr sz="1200" smtClean="0">
            <a:solidFill>
              <a:schemeClr val="bg1">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2810</TotalTime>
  <Words>1269</Words>
  <Application>Microsoft Macintosh PowerPoint</Application>
  <PresentationFormat>宽屏</PresentationFormat>
  <Paragraphs>140</Paragraphs>
  <Slides>14</Slides>
  <Notes>13</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14</vt:i4>
      </vt:variant>
    </vt:vector>
  </HeadingPairs>
  <TitlesOfParts>
    <vt:vector size="24" baseType="lpstr">
      <vt:lpstr>Calibri</vt:lpstr>
      <vt:lpstr>Century Gothic</vt:lpstr>
      <vt:lpstr>Segoe UI</vt:lpstr>
      <vt:lpstr>Segoe UI Light</vt:lpstr>
      <vt:lpstr>Wingdings</vt:lpstr>
      <vt:lpstr>宋体</vt:lpstr>
      <vt:lpstr>微软雅黑</vt:lpstr>
      <vt:lpstr>Arial</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曾冰洁</cp:lastModifiedBy>
  <cp:revision>553</cp:revision>
  <dcterms:created xsi:type="dcterms:W3CDTF">2015-08-18T02:51:00Z</dcterms:created>
  <dcterms:modified xsi:type="dcterms:W3CDTF">2017-11-28T05:03:41Z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2052-10.1.0.6390</vt:lpwstr>
  </property>
</Properties>
</file>