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58" r:id="rId5"/>
    <p:sldId id="259"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577A15-1823-4EAD-BB40-4DDF509C9EA8}">
          <p14:sldIdLst>
            <p14:sldId id="256"/>
            <p14:sldId id="257"/>
            <p14:sldId id="260"/>
            <p14:sldId id="258"/>
            <p14:sldId id="259"/>
          </p14:sldIdLst>
        </p14:section>
        <p14:section name="Untitled Section" id="{4D28DA50-1783-4443-BFA0-751CF6A97248}">
          <p14:sldIdLst>
            <p14:sldId id="261"/>
            <p14:sldId id="263"/>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7A7DB"/>
    <a:srgbClr val="B0E5DD"/>
    <a:srgbClr val="CBECFF"/>
    <a:srgbClr val="000000"/>
    <a:srgbClr val="52CBBE"/>
    <a:srgbClr val="F18912"/>
    <a:srgbClr val="DB705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75" d="100"/>
          <a:sy n="75" d="100"/>
        </p:scale>
        <p:origin x="1392"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3D591E-61A7-43A7-8DC7-A5863B5F163F}"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4A66A-55C0-4E46-8E0B-61405D38B0CA}" type="slidenum">
              <a:rPr lang="en-US" smtClean="0"/>
              <a:t>‹#›</a:t>
            </a:fld>
            <a:endParaRPr lang="en-US"/>
          </a:p>
        </p:txBody>
      </p:sp>
    </p:spTree>
    <p:extLst>
      <p:ext uri="{BB962C8B-B14F-4D97-AF65-F5344CB8AC3E}">
        <p14:creationId xmlns:p14="http://schemas.microsoft.com/office/powerpoint/2010/main" val="262210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3D591E-61A7-43A7-8DC7-A5863B5F163F}"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4A66A-55C0-4E46-8E0B-61405D38B0CA}" type="slidenum">
              <a:rPr lang="en-US" smtClean="0"/>
              <a:t>‹#›</a:t>
            </a:fld>
            <a:endParaRPr lang="en-US"/>
          </a:p>
        </p:txBody>
      </p:sp>
    </p:spTree>
    <p:extLst>
      <p:ext uri="{BB962C8B-B14F-4D97-AF65-F5344CB8AC3E}">
        <p14:creationId xmlns:p14="http://schemas.microsoft.com/office/powerpoint/2010/main" val="1136498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3D591E-61A7-43A7-8DC7-A5863B5F163F}"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4A66A-55C0-4E46-8E0B-61405D38B0CA}" type="slidenum">
              <a:rPr lang="en-US" smtClean="0"/>
              <a:t>‹#›</a:t>
            </a:fld>
            <a:endParaRPr lang="en-US"/>
          </a:p>
        </p:txBody>
      </p:sp>
    </p:spTree>
    <p:extLst>
      <p:ext uri="{BB962C8B-B14F-4D97-AF65-F5344CB8AC3E}">
        <p14:creationId xmlns:p14="http://schemas.microsoft.com/office/powerpoint/2010/main" val="381151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3D591E-61A7-43A7-8DC7-A5863B5F163F}"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4A66A-55C0-4E46-8E0B-61405D38B0CA}" type="slidenum">
              <a:rPr lang="en-US" smtClean="0"/>
              <a:t>‹#›</a:t>
            </a:fld>
            <a:endParaRPr lang="en-US"/>
          </a:p>
        </p:txBody>
      </p:sp>
    </p:spTree>
    <p:extLst>
      <p:ext uri="{BB962C8B-B14F-4D97-AF65-F5344CB8AC3E}">
        <p14:creationId xmlns:p14="http://schemas.microsoft.com/office/powerpoint/2010/main" val="57132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3D591E-61A7-43A7-8DC7-A5863B5F163F}"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4A66A-55C0-4E46-8E0B-61405D38B0CA}" type="slidenum">
              <a:rPr lang="en-US" smtClean="0"/>
              <a:t>‹#›</a:t>
            </a:fld>
            <a:endParaRPr lang="en-US"/>
          </a:p>
        </p:txBody>
      </p:sp>
    </p:spTree>
    <p:extLst>
      <p:ext uri="{BB962C8B-B14F-4D97-AF65-F5344CB8AC3E}">
        <p14:creationId xmlns:p14="http://schemas.microsoft.com/office/powerpoint/2010/main" val="6635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3D591E-61A7-43A7-8DC7-A5863B5F163F}"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4A66A-55C0-4E46-8E0B-61405D38B0CA}" type="slidenum">
              <a:rPr lang="en-US" smtClean="0"/>
              <a:t>‹#›</a:t>
            </a:fld>
            <a:endParaRPr lang="en-US"/>
          </a:p>
        </p:txBody>
      </p:sp>
    </p:spTree>
    <p:extLst>
      <p:ext uri="{BB962C8B-B14F-4D97-AF65-F5344CB8AC3E}">
        <p14:creationId xmlns:p14="http://schemas.microsoft.com/office/powerpoint/2010/main" val="299469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3D591E-61A7-43A7-8DC7-A5863B5F163F}"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E4A66A-55C0-4E46-8E0B-61405D38B0CA}" type="slidenum">
              <a:rPr lang="en-US" smtClean="0"/>
              <a:t>‹#›</a:t>
            </a:fld>
            <a:endParaRPr lang="en-US"/>
          </a:p>
        </p:txBody>
      </p:sp>
    </p:spTree>
    <p:extLst>
      <p:ext uri="{BB962C8B-B14F-4D97-AF65-F5344CB8AC3E}">
        <p14:creationId xmlns:p14="http://schemas.microsoft.com/office/powerpoint/2010/main" val="3727378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3D591E-61A7-43A7-8DC7-A5863B5F163F}"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E4A66A-55C0-4E46-8E0B-61405D38B0CA}" type="slidenum">
              <a:rPr lang="en-US" smtClean="0"/>
              <a:t>‹#›</a:t>
            </a:fld>
            <a:endParaRPr lang="en-US"/>
          </a:p>
        </p:txBody>
      </p:sp>
    </p:spTree>
    <p:extLst>
      <p:ext uri="{BB962C8B-B14F-4D97-AF65-F5344CB8AC3E}">
        <p14:creationId xmlns:p14="http://schemas.microsoft.com/office/powerpoint/2010/main" val="3345841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D591E-61A7-43A7-8DC7-A5863B5F163F}"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E4A66A-55C0-4E46-8E0B-61405D38B0CA}" type="slidenum">
              <a:rPr lang="en-US" smtClean="0"/>
              <a:t>‹#›</a:t>
            </a:fld>
            <a:endParaRPr lang="en-US"/>
          </a:p>
        </p:txBody>
      </p:sp>
    </p:spTree>
    <p:extLst>
      <p:ext uri="{BB962C8B-B14F-4D97-AF65-F5344CB8AC3E}">
        <p14:creationId xmlns:p14="http://schemas.microsoft.com/office/powerpoint/2010/main" val="1487182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3D591E-61A7-43A7-8DC7-A5863B5F163F}"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4A66A-55C0-4E46-8E0B-61405D38B0CA}" type="slidenum">
              <a:rPr lang="en-US" smtClean="0"/>
              <a:t>‹#›</a:t>
            </a:fld>
            <a:endParaRPr lang="en-US"/>
          </a:p>
        </p:txBody>
      </p:sp>
    </p:spTree>
    <p:extLst>
      <p:ext uri="{BB962C8B-B14F-4D97-AF65-F5344CB8AC3E}">
        <p14:creationId xmlns:p14="http://schemas.microsoft.com/office/powerpoint/2010/main" val="3498122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3D591E-61A7-43A7-8DC7-A5863B5F163F}"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4A66A-55C0-4E46-8E0B-61405D38B0CA}" type="slidenum">
              <a:rPr lang="en-US" smtClean="0"/>
              <a:t>‹#›</a:t>
            </a:fld>
            <a:endParaRPr lang="en-US"/>
          </a:p>
        </p:txBody>
      </p:sp>
    </p:spTree>
    <p:extLst>
      <p:ext uri="{BB962C8B-B14F-4D97-AF65-F5344CB8AC3E}">
        <p14:creationId xmlns:p14="http://schemas.microsoft.com/office/powerpoint/2010/main" val="298154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D591E-61A7-43A7-8DC7-A5863B5F163F}" type="datetimeFigureOut">
              <a:rPr lang="en-US" smtClean="0"/>
              <a:t>11/8/2023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4A66A-55C0-4E46-8E0B-61405D38B0CA}" type="slidenum">
              <a:rPr lang="en-US" smtClean="0"/>
              <a:t>‹#›</a:t>
            </a:fld>
            <a:endParaRPr lang="en-US"/>
          </a:p>
        </p:txBody>
      </p:sp>
    </p:spTree>
    <p:extLst>
      <p:ext uri="{BB962C8B-B14F-4D97-AF65-F5344CB8AC3E}">
        <p14:creationId xmlns:p14="http://schemas.microsoft.com/office/powerpoint/2010/main" val="297887175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pharma-iq.com/glossary/cold-chain#:~:text=GLOSSARY%3A%20Cold%20Chain&amp;text=An%20unbroken%20cold%20chain%20is,pharmaceutical%20drugs%20and%20biological%20materials%20."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apps.who.int/iris/bitstream/handle/10665/68463/WHO_VB_03.18.Rev.1_eng.pdf?sequence=1&amp;isAllowed=y"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4BD1BE3C-3084-FD0F-DA2E-9FF1BA818818}"/>
              </a:ext>
            </a:extLst>
          </p:cNvPr>
          <p:cNvSpPr/>
          <p:nvPr/>
        </p:nvSpPr>
        <p:spPr>
          <a:xfrm>
            <a:off x="-2836076" y="-317500"/>
            <a:ext cx="8297076" cy="7493000"/>
          </a:xfrm>
          <a:prstGeom prst="ellipse">
            <a:avLst/>
          </a:prstGeom>
          <a:solidFill>
            <a:srgbClr val="F18912"/>
          </a:solidFill>
          <a:ln w="57150">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8AF9C9-D930-EFAA-9262-D99D95003A01}"/>
              </a:ext>
            </a:extLst>
          </p:cNvPr>
          <p:cNvSpPr>
            <a:spLocks noGrp="1"/>
          </p:cNvSpPr>
          <p:nvPr>
            <p:ph type="ctrTitle"/>
          </p:nvPr>
        </p:nvSpPr>
        <p:spPr>
          <a:xfrm>
            <a:off x="575475" y="1995965"/>
            <a:ext cx="5520525" cy="2866067"/>
          </a:xfrm>
        </p:spPr>
        <p:style>
          <a:lnRef idx="2">
            <a:schemeClr val="dk1">
              <a:shade val="15000"/>
            </a:schemeClr>
          </a:lnRef>
          <a:fillRef idx="1">
            <a:schemeClr val="dk1"/>
          </a:fillRef>
          <a:effectRef idx="0">
            <a:schemeClr val="dk1"/>
          </a:effectRef>
          <a:fontRef idx="minor">
            <a:schemeClr val="lt1"/>
          </a:fontRef>
        </p:style>
        <p:txBody>
          <a:bodyPr anchor="b">
            <a:noAutofit/>
          </a:bodyPr>
          <a:lstStyle/>
          <a:p>
            <a:pPr algn="l"/>
            <a:r>
              <a:rPr lang="en-US" sz="2400" b="1" dirty="0">
                <a:solidFill>
                  <a:srgbClr val="F18912"/>
                </a:solidFill>
                <a:latin typeface="Adobe Myungjo Std M" panose="02020600000000000000" pitchFamily="18" charset="-128"/>
                <a:ea typeface="Adobe Myungjo Std M" panose="02020600000000000000" pitchFamily="18" charset="-128"/>
              </a:rPr>
              <a:t>Team Broken Hinges </a:t>
            </a:r>
            <a:br>
              <a:rPr lang="en-US" sz="2400" dirty="0">
                <a:solidFill>
                  <a:schemeClr val="tx2"/>
                </a:solidFill>
                <a:latin typeface="Adobe Myungjo Std M" panose="02020600000000000000" pitchFamily="18" charset="-128"/>
                <a:ea typeface="Adobe Myungjo Std M" panose="02020600000000000000" pitchFamily="18" charset="-128"/>
              </a:rPr>
            </a:br>
            <a:r>
              <a:rPr lang="en-US" sz="2400" dirty="0">
                <a:solidFill>
                  <a:schemeClr val="tx2"/>
                </a:solidFill>
                <a:latin typeface="Adobe Myungjo Std M" panose="02020600000000000000" pitchFamily="18" charset="-128"/>
                <a:ea typeface="Adobe Myungjo Std M" panose="02020600000000000000" pitchFamily="18" charset="-128"/>
              </a:rPr>
              <a:t>Amogh </a:t>
            </a:r>
            <a:r>
              <a:rPr lang="en-US" sz="2400" dirty="0" err="1">
                <a:solidFill>
                  <a:schemeClr val="tx2"/>
                </a:solidFill>
                <a:latin typeface="Adobe Myungjo Std M" panose="02020600000000000000" pitchFamily="18" charset="-128"/>
                <a:ea typeface="Adobe Myungjo Std M" panose="02020600000000000000" pitchFamily="18" charset="-128"/>
              </a:rPr>
              <a:t>Varsh</a:t>
            </a:r>
            <a:r>
              <a:rPr lang="en-US" sz="2400" dirty="0">
                <a:solidFill>
                  <a:schemeClr val="tx2"/>
                </a:solidFill>
                <a:latin typeface="Adobe Myungjo Std M" panose="02020600000000000000" pitchFamily="18" charset="-128"/>
                <a:ea typeface="Adobe Myungjo Std M" panose="02020600000000000000" pitchFamily="18" charset="-128"/>
              </a:rPr>
              <a:t> </a:t>
            </a:r>
            <a:br>
              <a:rPr lang="en-US" sz="2400" dirty="0">
                <a:solidFill>
                  <a:schemeClr val="tx2"/>
                </a:solidFill>
                <a:latin typeface="Adobe Myungjo Std M" panose="02020600000000000000" pitchFamily="18" charset="-128"/>
                <a:ea typeface="Adobe Myungjo Std M" panose="02020600000000000000" pitchFamily="18" charset="-128"/>
              </a:rPr>
            </a:br>
            <a:r>
              <a:rPr lang="en-US" sz="2400" dirty="0">
                <a:solidFill>
                  <a:schemeClr val="tx2"/>
                </a:solidFill>
                <a:latin typeface="Adobe Myungjo Std M" panose="02020600000000000000" pitchFamily="18" charset="-128"/>
                <a:ea typeface="Adobe Myungjo Std M" panose="02020600000000000000" pitchFamily="18" charset="-128"/>
              </a:rPr>
              <a:t>21011102014</a:t>
            </a:r>
            <a:br>
              <a:rPr lang="en-US" sz="2400" dirty="0">
                <a:solidFill>
                  <a:schemeClr val="tx2"/>
                </a:solidFill>
                <a:latin typeface="Adobe Myungjo Std M" panose="02020600000000000000" pitchFamily="18" charset="-128"/>
                <a:ea typeface="Adobe Myungjo Std M" panose="02020600000000000000" pitchFamily="18" charset="-128"/>
              </a:rPr>
            </a:br>
            <a:r>
              <a:rPr lang="en-US" sz="2400" dirty="0">
                <a:solidFill>
                  <a:schemeClr val="tx2"/>
                </a:solidFill>
                <a:latin typeface="Adobe Myungjo Std M" panose="02020600000000000000" pitchFamily="18" charset="-128"/>
                <a:ea typeface="Adobe Myungjo Std M" panose="02020600000000000000" pitchFamily="18" charset="-128"/>
              </a:rPr>
              <a:t>Aravind Krishnan </a:t>
            </a:r>
            <a:br>
              <a:rPr lang="en-US" sz="2400" dirty="0">
                <a:solidFill>
                  <a:schemeClr val="tx2"/>
                </a:solidFill>
                <a:latin typeface="Adobe Myungjo Std M" panose="02020600000000000000" pitchFamily="18" charset="-128"/>
                <a:ea typeface="Adobe Myungjo Std M" panose="02020600000000000000" pitchFamily="18" charset="-128"/>
              </a:rPr>
            </a:br>
            <a:r>
              <a:rPr lang="en-US" sz="2400" dirty="0">
                <a:solidFill>
                  <a:schemeClr val="tx2"/>
                </a:solidFill>
                <a:latin typeface="Adobe Myungjo Std M" panose="02020600000000000000" pitchFamily="18" charset="-128"/>
                <a:ea typeface="Adobe Myungjo Std M" panose="02020600000000000000" pitchFamily="18" charset="-128"/>
              </a:rPr>
              <a:t>21011102015</a:t>
            </a:r>
            <a:br>
              <a:rPr lang="en-US" sz="2400" dirty="0">
                <a:solidFill>
                  <a:schemeClr val="tx2"/>
                </a:solidFill>
                <a:latin typeface="Adobe Myungjo Std M" panose="02020600000000000000" pitchFamily="18" charset="-128"/>
                <a:ea typeface="Adobe Myungjo Std M" panose="02020600000000000000" pitchFamily="18" charset="-128"/>
              </a:rPr>
            </a:br>
            <a:r>
              <a:rPr lang="en-US" sz="2400" dirty="0">
                <a:solidFill>
                  <a:schemeClr val="tx2"/>
                </a:solidFill>
                <a:latin typeface="Adobe Myungjo Std M" panose="02020600000000000000" pitchFamily="18" charset="-128"/>
                <a:ea typeface="Adobe Myungjo Std M" panose="02020600000000000000" pitchFamily="18" charset="-128"/>
              </a:rPr>
              <a:t>Austin Jaison Jose </a:t>
            </a:r>
            <a:br>
              <a:rPr lang="en-US" sz="2400" dirty="0">
                <a:solidFill>
                  <a:schemeClr val="tx2"/>
                </a:solidFill>
                <a:latin typeface="Adobe Myungjo Std M" panose="02020600000000000000" pitchFamily="18" charset="-128"/>
                <a:ea typeface="Adobe Myungjo Std M" panose="02020600000000000000" pitchFamily="18" charset="-128"/>
              </a:rPr>
            </a:br>
            <a:r>
              <a:rPr lang="en-US" sz="2400" dirty="0">
                <a:solidFill>
                  <a:schemeClr val="tx2"/>
                </a:solidFill>
                <a:latin typeface="Adobe Myungjo Std M" panose="02020600000000000000" pitchFamily="18" charset="-128"/>
                <a:ea typeface="Adobe Myungjo Std M" panose="02020600000000000000" pitchFamily="18" charset="-128"/>
              </a:rPr>
              <a:t>21011102018</a:t>
            </a:r>
            <a:br>
              <a:rPr lang="en-US" sz="2400" dirty="0">
                <a:solidFill>
                  <a:schemeClr val="tx2"/>
                </a:solidFill>
                <a:latin typeface="Adobe Myungjo Std M" panose="02020600000000000000" pitchFamily="18" charset="-128"/>
                <a:ea typeface="Adobe Myungjo Std M" panose="02020600000000000000" pitchFamily="18" charset="-128"/>
              </a:rPr>
            </a:br>
            <a:r>
              <a:rPr lang="en-US" sz="2400" dirty="0">
                <a:solidFill>
                  <a:schemeClr val="tx2"/>
                </a:solidFill>
                <a:latin typeface="Adobe Myungjo Std M" panose="02020600000000000000" pitchFamily="18" charset="-128"/>
                <a:ea typeface="Adobe Myungjo Std M" panose="02020600000000000000" pitchFamily="18" charset="-128"/>
              </a:rPr>
              <a:t>Section : IoT-A</a:t>
            </a:r>
          </a:p>
        </p:txBody>
      </p:sp>
      <p:pic>
        <p:nvPicPr>
          <p:cNvPr id="10" name="Picture 9">
            <a:extLst>
              <a:ext uri="{FF2B5EF4-FFF2-40B4-BE49-F238E27FC236}">
                <a16:creationId xmlns:a16="http://schemas.microsoft.com/office/drawing/2014/main" id="{53C761CB-6FED-E04E-3E45-129A590CE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410" y="2132488"/>
            <a:ext cx="6286115" cy="2593022"/>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3583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0-#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62904B-2E34-9DED-364E-FD31FB21E6D6}"/>
              </a:ext>
            </a:extLst>
          </p:cNvPr>
          <p:cNvSpPr/>
          <p:nvPr/>
        </p:nvSpPr>
        <p:spPr>
          <a:xfrm>
            <a:off x="-11009874"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61319CFE-A169-169A-FF46-69CEC7C69CFF}"/>
              </a:ext>
            </a:extLst>
          </p:cNvPr>
          <p:cNvGrpSpPr/>
          <p:nvPr/>
        </p:nvGrpSpPr>
        <p:grpSpPr>
          <a:xfrm>
            <a:off x="331226" y="2194718"/>
            <a:ext cx="850901" cy="2468563"/>
            <a:chOff x="11341100" y="2194718"/>
            <a:chExt cx="850901" cy="2468563"/>
          </a:xfrm>
        </p:grpSpPr>
        <p:sp>
          <p:nvSpPr>
            <p:cNvPr id="5" name="Freeform: Shape 4">
              <a:extLst>
                <a:ext uri="{FF2B5EF4-FFF2-40B4-BE49-F238E27FC236}">
                  <a16:creationId xmlns:a16="http://schemas.microsoft.com/office/drawing/2014/main" id="{5BD0A06C-83DF-C968-CE10-20866097D82F}"/>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extBox 6">
              <a:extLst>
                <a:ext uri="{FF2B5EF4-FFF2-40B4-BE49-F238E27FC236}">
                  <a16:creationId xmlns:a16="http://schemas.microsoft.com/office/drawing/2014/main" id="{1653563E-16A0-C6B6-6C6D-12832D77822E}"/>
                </a:ext>
              </a:extLst>
            </p:cNvPr>
            <p:cNvSpPr txBox="1"/>
            <p:nvPr/>
          </p:nvSpPr>
          <p:spPr>
            <a:xfrm rot="16200000">
              <a:off x="11101101" y="3071524"/>
              <a:ext cx="1597025" cy="584775"/>
            </a:xfrm>
            <a:prstGeom prst="rect">
              <a:avLst/>
            </a:prstGeom>
            <a:noFill/>
          </p:spPr>
          <p:txBody>
            <a:bodyPr wrap="square" rtlCol="0">
              <a:spAutoFit/>
            </a:bodyPr>
            <a:lstStyle/>
            <a:p>
              <a:r>
                <a:rPr lang="en-US" sz="3200" b="1" dirty="0">
                  <a:solidFill>
                    <a:schemeClr val="bg1"/>
                  </a:solidFill>
                  <a:latin typeface="Tw Cen MT" panose="020B0602020104020603" pitchFamily="34" charset="0"/>
                </a:rPr>
                <a:t>Problem</a:t>
              </a:r>
            </a:p>
          </p:txBody>
        </p:sp>
      </p:grpSp>
      <p:grpSp>
        <p:nvGrpSpPr>
          <p:cNvPr id="15" name="Group 14">
            <a:extLst>
              <a:ext uri="{FF2B5EF4-FFF2-40B4-BE49-F238E27FC236}">
                <a16:creationId xmlns:a16="http://schemas.microsoft.com/office/drawing/2014/main" id="{305F2D8C-D303-EA47-E93C-20C8C6A00BA6}"/>
              </a:ext>
            </a:extLst>
          </p:cNvPr>
          <p:cNvGrpSpPr/>
          <p:nvPr/>
        </p:nvGrpSpPr>
        <p:grpSpPr>
          <a:xfrm>
            <a:off x="-11219667" y="-2"/>
            <a:ext cx="12192001" cy="6858000"/>
            <a:chOff x="0" y="0"/>
            <a:chExt cx="12192001" cy="6858000"/>
          </a:xfrm>
        </p:grpSpPr>
        <p:sp>
          <p:nvSpPr>
            <p:cNvPr id="16" name="Rectangle 15">
              <a:extLst>
                <a:ext uri="{FF2B5EF4-FFF2-40B4-BE49-F238E27FC236}">
                  <a16:creationId xmlns:a16="http://schemas.microsoft.com/office/drawing/2014/main" id="{58DD5988-CFE9-DBAC-B437-F5870E2F09B4}"/>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17AE848-CCBB-681B-7811-4A825B654658}"/>
                </a:ext>
              </a:extLst>
            </p:cNvPr>
            <p:cNvGrpSpPr/>
            <p:nvPr/>
          </p:nvGrpSpPr>
          <p:grpSpPr>
            <a:xfrm>
              <a:off x="11341100" y="2194718"/>
              <a:ext cx="850901" cy="2468563"/>
              <a:chOff x="11341100" y="2194718"/>
              <a:chExt cx="850901" cy="2468563"/>
            </a:xfrm>
            <a:solidFill>
              <a:schemeClr val="accent5">
                <a:lumMod val="40000"/>
                <a:lumOff val="60000"/>
              </a:schemeClr>
            </a:solidFill>
          </p:grpSpPr>
          <p:sp>
            <p:nvSpPr>
              <p:cNvPr id="18" name="Freeform: Shape 17">
                <a:extLst>
                  <a:ext uri="{FF2B5EF4-FFF2-40B4-BE49-F238E27FC236}">
                    <a16:creationId xmlns:a16="http://schemas.microsoft.com/office/drawing/2014/main" id="{9D991E77-0D86-EA8B-4189-74B68292F16E}"/>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extBox 18">
                <a:extLst>
                  <a:ext uri="{FF2B5EF4-FFF2-40B4-BE49-F238E27FC236}">
                    <a16:creationId xmlns:a16="http://schemas.microsoft.com/office/drawing/2014/main" id="{36BAE9C9-B945-912B-E0C7-ECCD6EDA58ED}"/>
                  </a:ext>
                </a:extLst>
              </p:cNvPr>
              <p:cNvSpPr txBox="1"/>
              <p:nvPr/>
            </p:nvSpPr>
            <p:spPr>
              <a:xfrm rot="16200000">
                <a:off x="11101101" y="3071524"/>
                <a:ext cx="15970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Survey</a:t>
                </a:r>
              </a:p>
            </p:txBody>
          </p:sp>
        </p:grpSp>
      </p:grpSp>
      <p:grpSp>
        <p:nvGrpSpPr>
          <p:cNvPr id="20" name="Group 19">
            <a:extLst>
              <a:ext uri="{FF2B5EF4-FFF2-40B4-BE49-F238E27FC236}">
                <a16:creationId xmlns:a16="http://schemas.microsoft.com/office/drawing/2014/main" id="{B0C0D112-2F82-0D25-A510-EE5DC4F4DD96}"/>
              </a:ext>
            </a:extLst>
          </p:cNvPr>
          <p:cNvGrpSpPr/>
          <p:nvPr/>
        </p:nvGrpSpPr>
        <p:grpSpPr>
          <a:xfrm>
            <a:off x="-11433340" y="0"/>
            <a:ext cx="12192001" cy="6858000"/>
            <a:chOff x="0" y="0"/>
            <a:chExt cx="12192001" cy="6858000"/>
          </a:xfrm>
        </p:grpSpPr>
        <p:sp>
          <p:nvSpPr>
            <p:cNvPr id="21" name="Rectangle 20">
              <a:extLst>
                <a:ext uri="{FF2B5EF4-FFF2-40B4-BE49-F238E27FC236}">
                  <a16:creationId xmlns:a16="http://schemas.microsoft.com/office/drawing/2014/main" id="{7C7ABF55-88FF-8872-0B5B-7A066D859A19}"/>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F68E4FCA-54C7-3FA6-D7C2-268531759438}"/>
                </a:ext>
              </a:extLst>
            </p:cNvPr>
            <p:cNvGrpSpPr/>
            <p:nvPr/>
          </p:nvGrpSpPr>
          <p:grpSpPr>
            <a:xfrm>
              <a:off x="11341100" y="2194718"/>
              <a:ext cx="850901" cy="2468563"/>
              <a:chOff x="11341100" y="2194718"/>
              <a:chExt cx="850901" cy="2468563"/>
            </a:xfrm>
            <a:solidFill>
              <a:schemeClr val="accent5">
                <a:lumMod val="60000"/>
                <a:lumOff val="40000"/>
              </a:schemeClr>
            </a:solidFill>
          </p:grpSpPr>
          <p:sp>
            <p:nvSpPr>
              <p:cNvPr id="23" name="Freeform: Shape 22">
                <a:extLst>
                  <a:ext uri="{FF2B5EF4-FFF2-40B4-BE49-F238E27FC236}">
                    <a16:creationId xmlns:a16="http://schemas.microsoft.com/office/drawing/2014/main" id="{532C7133-26BA-2092-6FF4-A39900A4382B}"/>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TextBox 23">
                <a:extLst>
                  <a:ext uri="{FF2B5EF4-FFF2-40B4-BE49-F238E27FC236}">
                    <a16:creationId xmlns:a16="http://schemas.microsoft.com/office/drawing/2014/main" id="{EE96B597-8E0D-4EFD-6451-3248AD3564F1}"/>
                  </a:ext>
                </a:extLst>
              </p:cNvPr>
              <p:cNvSpPr txBox="1"/>
              <p:nvPr/>
            </p:nvSpPr>
            <p:spPr>
              <a:xfrm rot="16200000">
                <a:off x="11101101" y="3071524"/>
                <a:ext cx="15970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Solution</a:t>
                </a:r>
              </a:p>
            </p:txBody>
          </p:sp>
        </p:grpSp>
      </p:grpSp>
      <p:grpSp>
        <p:nvGrpSpPr>
          <p:cNvPr id="25" name="Group 24">
            <a:extLst>
              <a:ext uri="{FF2B5EF4-FFF2-40B4-BE49-F238E27FC236}">
                <a16:creationId xmlns:a16="http://schemas.microsoft.com/office/drawing/2014/main" id="{D78D03EE-1798-1885-10BF-7B6BB2F53272}"/>
              </a:ext>
            </a:extLst>
          </p:cNvPr>
          <p:cNvGrpSpPr/>
          <p:nvPr/>
        </p:nvGrpSpPr>
        <p:grpSpPr>
          <a:xfrm>
            <a:off x="-11648703" y="0"/>
            <a:ext cx="12192000" cy="6858000"/>
            <a:chOff x="0" y="0"/>
            <a:chExt cx="12192000" cy="6858000"/>
          </a:xfrm>
        </p:grpSpPr>
        <p:sp>
          <p:nvSpPr>
            <p:cNvPr id="26" name="Rectangle 25">
              <a:extLst>
                <a:ext uri="{FF2B5EF4-FFF2-40B4-BE49-F238E27FC236}">
                  <a16:creationId xmlns:a16="http://schemas.microsoft.com/office/drawing/2014/main" id="{B862D157-C701-7FDE-567B-D744EAFCDA99}"/>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885CF1B2-3F3B-B5F4-B08D-C8FA262467EB}"/>
                </a:ext>
              </a:extLst>
            </p:cNvPr>
            <p:cNvGrpSpPr/>
            <p:nvPr/>
          </p:nvGrpSpPr>
          <p:grpSpPr>
            <a:xfrm>
              <a:off x="11341100" y="2194718"/>
              <a:ext cx="850900" cy="2468563"/>
              <a:chOff x="11341100" y="2194718"/>
              <a:chExt cx="850900" cy="2468563"/>
            </a:xfrm>
            <a:solidFill>
              <a:srgbClr val="DB7057"/>
            </a:solidFill>
          </p:grpSpPr>
          <p:sp>
            <p:nvSpPr>
              <p:cNvPr id="28" name="Freeform: Shape 27">
                <a:extLst>
                  <a:ext uri="{FF2B5EF4-FFF2-40B4-BE49-F238E27FC236}">
                    <a16:creationId xmlns:a16="http://schemas.microsoft.com/office/drawing/2014/main" id="{04266058-72F1-52EC-14D7-0E025094CD65}"/>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TextBox 28">
                <a:extLst>
                  <a:ext uri="{FF2B5EF4-FFF2-40B4-BE49-F238E27FC236}">
                    <a16:creationId xmlns:a16="http://schemas.microsoft.com/office/drawing/2014/main" id="{DCF4A0AF-F40E-80FC-4417-4757459B7C2B}"/>
                  </a:ext>
                </a:extLst>
              </p:cNvPr>
              <p:cNvSpPr txBox="1"/>
              <p:nvPr/>
            </p:nvSpPr>
            <p:spPr>
              <a:xfrm rot="16200000">
                <a:off x="10986800" y="3136611"/>
                <a:ext cx="18256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Prototype</a:t>
                </a:r>
              </a:p>
            </p:txBody>
          </p:sp>
        </p:grpSp>
      </p:grpSp>
      <p:sp>
        <p:nvSpPr>
          <p:cNvPr id="30" name="Rectangle 29">
            <a:extLst>
              <a:ext uri="{FF2B5EF4-FFF2-40B4-BE49-F238E27FC236}">
                <a16:creationId xmlns:a16="http://schemas.microsoft.com/office/drawing/2014/main" id="{EBB31010-C0B3-007F-D1D1-397FF9B48D05}"/>
              </a:ext>
            </a:extLst>
          </p:cNvPr>
          <p:cNvSpPr/>
          <p:nvPr/>
        </p:nvSpPr>
        <p:spPr>
          <a:xfrm>
            <a:off x="-11864067" y="-4"/>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50E50F7-FE47-0E4C-544D-5B43930C9485}"/>
              </a:ext>
            </a:extLst>
          </p:cNvPr>
          <p:cNvGrpSpPr/>
          <p:nvPr/>
        </p:nvGrpSpPr>
        <p:grpSpPr>
          <a:xfrm>
            <a:off x="-522967" y="2194714"/>
            <a:ext cx="850901" cy="2468563"/>
            <a:chOff x="11341100" y="2194718"/>
            <a:chExt cx="850901" cy="2468563"/>
          </a:xfrm>
          <a:solidFill>
            <a:schemeClr val="accent5">
              <a:lumMod val="75000"/>
            </a:schemeClr>
          </a:solidFill>
        </p:grpSpPr>
        <p:sp>
          <p:nvSpPr>
            <p:cNvPr id="32" name="Freeform: Shape 31">
              <a:extLst>
                <a:ext uri="{FF2B5EF4-FFF2-40B4-BE49-F238E27FC236}">
                  <a16:creationId xmlns:a16="http://schemas.microsoft.com/office/drawing/2014/main" id="{F09EBE47-FEAE-24F0-CAB8-55CF4C384723}"/>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TextBox 32">
              <a:extLst>
                <a:ext uri="{FF2B5EF4-FFF2-40B4-BE49-F238E27FC236}">
                  <a16:creationId xmlns:a16="http://schemas.microsoft.com/office/drawing/2014/main" id="{3C881EDF-E64A-7F6C-0413-A1BF7597F117}"/>
                </a:ext>
              </a:extLst>
            </p:cNvPr>
            <p:cNvSpPr txBox="1"/>
            <p:nvPr/>
          </p:nvSpPr>
          <p:spPr>
            <a:xfrm rot="16200000">
              <a:off x="11101101" y="3071524"/>
              <a:ext cx="15970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SDGs</a:t>
              </a:r>
            </a:p>
          </p:txBody>
        </p:sp>
      </p:grpSp>
      <p:sp>
        <p:nvSpPr>
          <p:cNvPr id="34" name="Rectangle 33">
            <a:extLst>
              <a:ext uri="{FF2B5EF4-FFF2-40B4-BE49-F238E27FC236}">
                <a16:creationId xmlns:a16="http://schemas.microsoft.com/office/drawing/2014/main" id="{26AF1152-DEFA-91EB-D706-40485C174A75}"/>
              </a:ext>
            </a:extLst>
          </p:cNvPr>
          <p:cNvSpPr/>
          <p:nvPr/>
        </p:nvSpPr>
        <p:spPr>
          <a:xfrm>
            <a:off x="-12056217"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AD9E847B-ABDD-1128-3087-70A038CB07F2}"/>
              </a:ext>
            </a:extLst>
          </p:cNvPr>
          <p:cNvGrpSpPr/>
          <p:nvPr/>
        </p:nvGrpSpPr>
        <p:grpSpPr>
          <a:xfrm>
            <a:off x="-715117" y="2194710"/>
            <a:ext cx="850901" cy="2468563"/>
            <a:chOff x="11341100" y="2194718"/>
            <a:chExt cx="850901" cy="2468563"/>
          </a:xfrm>
          <a:solidFill>
            <a:schemeClr val="accent5">
              <a:lumMod val="50000"/>
            </a:schemeClr>
          </a:solidFill>
        </p:grpSpPr>
        <p:sp>
          <p:nvSpPr>
            <p:cNvPr id="36" name="Freeform: Shape 35">
              <a:extLst>
                <a:ext uri="{FF2B5EF4-FFF2-40B4-BE49-F238E27FC236}">
                  <a16:creationId xmlns:a16="http://schemas.microsoft.com/office/drawing/2014/main" id="{1AF40E1C-60B8-A643-48B3-92586FAB8B9E}"/>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TextBox 36">
              <a:extLst>
                <a:ext uri="{FF2B5EF4-FFF2-40B4-BE49-F238E27FC236}">
                  <a16:creationId xmlns:a16="http://schemas.microsoft.com/office/drawing/2014/main" id="{70B4D435-A7B9-2797-6256-7AA9D0729D80}"/>
                </a:ext>
              </a:extLst>
            </p:cNvPr>
            <p:cNvSpPr txBox="1"/>
            <p:nvPr/>
          </p:nvSpPr>
          <p:spPr>
            <a:xfrm rot="16200000">
              <a:off x="11101101" y="3071524"/>
              <a:ext cx="15970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Future</a:t>
              </a:r>
            </a:p>
          </p:txBody>
        </p:sp>
      </p:grpSp>
      <p:sp>
        <p:nvSpPr>
          <p:cNvPr id="50" name="TextBox 49">
            <a:extLst>
              <a:ext uri="{FF2B5EF4-FFF2-40B4-BE49-F238E27FC236}">
                <a16:creationId xmlns:a16="http://schemas.microsoft.com/office/drawing/2014/main" id="{AE156681-4127-D36D-46DB-3E1719339CD1}"/>
              </a:ext>
            </a:extLst>
          </p:cNvPr>
          <p:cNvSpPr txBox="1"/>
          <p:nvPr/>
        </p:nvSpPr>
        <p:spPr>
          <a:xfrm>
            <a:off x="1959529" y="1548379"/>
            <a:ext cx="4591878" cy="646331"/>
          </a:xfrm>
          <a:prstGeom prst="rect">
            <a:avLst/>
          </a:prstGeom>
          <a:noFill/>
        </p:spPr>
        <p:txBody>
          <a:bodyPr wrap="square" rtlCol="0">
            <a:spAutoFit/>
          </a:bodyPr>
          <a:lstStyle/>
          <a:p>
            <a:r>
              <a:rPr lang="en-US" sz="3600" b="1" dirty="0">
                <a:solidFill>
                  <a:schemeClr val="accent3">
                    <a:lumMod val="60000"/>
                    <a:lumOff val="40000"/>
                  </a:schemeClr>
                </a:solidFill>
              </a:rPr>
              <a:t>Cold Chain Monitoring </a:t>
            </a:r>
          </a:p>
        </p:txBody>
      </p:sp>
      <p:sp>
        <p:nvSpPr>
          <p:cNvPr id="51" name="TextBox 50">
            <a:extLst>
              <a:ext uri="{FF2B5EF4-FFF2-40B4-BE49-F238E27FC236}">
                <a16:creationId xmlns:a16="http://schemas.microsoft.com/office/drawing/2014/main" id="{4CA46375-499F-6C48-8877-87F255FEA82C}"/>
              </a:ext>
            </a:extLst>
          </p:cNvPr>
          <p:cNvSpPr txBox="1"/>
          <p:nvPr/>
        </p:nvSpPr>
        <p:spPr>
          <a:xfrm>
            <a:off x="1959529" y="2516186"/>
            <a:ext cx="5323398" cy="2246769"/>
          </a:xfrm>
          <a:prstGeom prst="rect">
            <a:avLst/>
          </a:prstGeom>
          <a:noFill/>
        </p:spPr>
        <p:txBody>
          <a:bodyPr wrap="square" rtlCol="0">
            <a:spAutoFit/>
          </a:bodyPr>
          <a:lstStyle/>
          <a:p>
            <a:r>
              <a:rPr lang="en-US" sz="2000" b="0" i="0" dirty="0">
                <a:solidFill>
                  <a:schemeClr val="tx1">
                    <a:lumMod val="95000"/>
                  </a:schemeClr>
                </a:solidFill>
                <a:effectLst/>
                <a:latin typeface="DB Sans"/>
              </a:rPr>
              <a:t>A cold chain is defined as a supply chain with cargo that requires </a:t>
            </a:r>
            <a:r>
              <a:rPr lang="en-US" sz="2000" b="0" i="0" dirty="0">
                <a:solidFill>
                  <a:schemeClr val="accent3">
                    <a:lumMod val="60000"/>
                    <a:lumOff val="40000"/>
                  </a:schemeClr>
                </a:solidFill>
                <a:effectLst/>
                <a:latin typeface="DB Sans"/>
              </a:rPr>
              <a:t>end-to-end temperature control </a:t>
            </a:r>
            <a:r>
              <a:rPr lang="en-US" sz="2000" b="0" i="0" dirty="0">
                <a:solidFill>
                  <a:schemeClr val="tx1">
                    <a:lumMod val="95000"/>
                  </a:schemeClr>
                </a:solidFill>
                <a:effectLst/>
                <a:latin typeface="DB Sans"/>
              </a:rPr>
              <a:t>throughout transit. An </a:t>
            </a:r>
            <a:r>
              <a:rPr lang="en-US" sz="2000" b="0" i="0" u="none" strike="noStrike" dirty="0">
                <a:solidFill>
                  <a:schemeClr val="tx1">
                    <a:lumMod val="95000"/>
                  </a:schemeClr>
                </a:solidFill>
                <a:effectLst/>
                <a:latin typeface="DB Sans"/>
                <a:hlinkClick r:id="rId2">
                  <a:extLst>
                    <a:ext uri="{A12FA001-AC4F-418D-AE19-62706E023703}">
                      <ahyp:hlinkClr xmlns:ahyp="http://schemas.microsoft.com/office/drawing/2018/hyperlinkcolor" val="tx"/>
                    </a:ext>
                  </a:extLst>
                </a:hlinkClick>
              </a:rPr>
              <a:t>unbroken cold chain</a:t>
            </a:r>
            <a:r>
              <a:rPr lang="en-US" sz="2000" b="0" i="0" dirty="0">
                <a:solidFill>
                  <a:schemeClr val="tx1">
                    <a:lumMod val="95000"/>
                  </a:schemeClr>
                </a:solidFill>
                <a:effectLst/>
                <a:latin typeface="DB Sans"/>
              </a:rPr>
              <a:t> is a sequence of storage efforts that maintain a given temperature range (e.g. 2⁰-8 ⁰C) to transport a sensitive product, including pharmaceutical drugs and biological materials. </a:t>
            </a:r>
            <a:endParaRPr lang="en-US" sz="2000" dirty="0">
              <a:solidFill>
                <a:schemeClr val="tx1">
                  <a:lumMod val="95000"/>
                </a:schemeClr>
              </a:solidFill>
            </a:endParaRPr>
          </a:p>
        </p:txBody>
      </p:sp>
      <p:pic>
        <p:nvPicPr>
          <p:cNvPr id="52" name="Picture 51" descr="3 assets to optimise your cold chain logistics - Studies and news on ...">
            <a:extLst>
              <a:ext uri="{FF2B5EF4-FFF2-40B4-BE49-F238E27FC236}">
                <a16:creationId xmlns:a16="http://schemas.microsoft.com/office/drawing/2014/main" id="{2331C377-CBAF-993E-0F1D-6F352C3A5AA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9035" y="1548379"/>
            <a:ext cx="4491270" cy="3367866"/>
          </a:xfrm>
          <a:prstGeom prst="rect">
            <a:avLst/>
          </a:prstGeom>
          <a:noFill/>
          <a:ln>
            <a:noFill/>
          </a:ln>
        </p:spPr>
      </p:pic>
    </p:spTree>
    <p:extLst>
      <p:ext uri="{BB962C8B-B14F-4D97-AF65-F5344CB8AC3E}">
        <p14:creationId xmlns:p14="http://schemas.microsoft.com/office/powerpoint/2010/main" val="158587844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62904B-2E34-9DED-364E-FD31FB21E6D6}"/>
              </a:ext>
            </a:extLst>
          </p:cNvPr>
          <p:cNvSpPr/>
          <p:nvPr/>
        </p:nvSpPr>
        <p:spPr>
          <a:xfrm>
            <a:off x="-1"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61319CFE-A169-169A-FF46-69CEC7C69CFF}"/>
              </a:ext>
            </a:extLst>
          </p:cNvPr>
          <p:cNvGrpSpPr/>
          <p:nvPr/>
        </p:nvGrpSpPr>
        <p:grpSpPr>
          <a:xfrm>
            <a:off x="11341099" y="2194718"/>
            <a:ext cx="850901" cy="2468563"/>
            <a:chOff x="11341100" y="2194718"/>
            <a:chExt cx="850901" cy="2468563"/>
          </a:xfrm>
        </p:grpSpPr>
        <p:sp>
          <p:nvSpPr>
            <p:cNvPr id="5" name="Freeform: Shape 4">
              <a:extLst>
                <a:ext uri="{FF2B5EF4-FFF2-40B4-BE49-F238E27FC236}">
                  <a16:creationId xmlns:a16="http://schemas.microsoft.com/office/drawing/2014/main" id="{5BD0A06C-83DF-C968-CE10-20866097D82F}"/>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extBox 6">
              <a:extLst>
                <a:ext uri="{FF2B5EF4-FFF2-40B4-BE49-F238E27FC236}">
                  <a16:creationId xmlns:a16="http://schemas.microsoft.com/office/drawing/2014/main" id="{1653563E-16A0-C6B6-6C6D-12832D77822E}"/>
                </a:ext>
              </a:extLst>
            </p:cNvPr>
            <p:cNvSpPr txBox="1"/>
            <p:nvPr/>
          </p:nvSpPr>
          <p:spPr>
            <a:xfrm rot="16200000">
              <a:off x="11101101" y="3071524"/>
              <a:ext cx="1597025" cy="584775"/>
            </a:xfrm>
            <a:prstGeom prst="rect">
              <a:avLst/>
            </a:prstGeom>
            <a:noFill/>
          </p:spPr>
          <p:txBody>
            <a:bodyPr wrap="square" rtlCol="0">
              <a:spAutoFit/>
            </a:bodyPr>
            <a:lstStyle/>
            <a:p>
              <a:r>
                <a:rPr lang="en-US" sz="3200" b="1" dirty="0">
                  <a:solidFill>
                    <a:schemeClr val="bg1"/>
                  </a:solidFill>
                  <a:latin typeface="Tw Cen MT" panose="020B0602020104020603" pitchFamily="34" charset="0"/>
                </a:rPr>
                <a:t>Problem</a:t>
              </a:r>
            </a:p>
          </p:txBody>
        </p:sp>
      </p:grpSp>
      <p:grpSp>
        <p:nvGrpSpPr>
          <p:cNvPr id="15" name="Group 14">
            <a:extLst>
              <a:ext uri="{FF2B5EF4-FFF2-40B4-BE49-F238E27FC236}">
                <a16:creationId xmlns:a16="http://schemas.microsoft.com/office/drawing/2014/main" id="{305F2D8C-D303-EA47-E93C-20C8C6A00BA6}"/>
              </a:ext>
            </a:extLst>
          </p:cNvPr>
          <p:cNvGrpSpPr/>
          <p:nvPr/>
        </p:nvGrpSpPr>
        <p:grpSpPr>
          <a:xfrm>
            <a:off x="-11194266" y="-9"/>
            <a:ext cx="12192000" cy="6858000"/>
            <a:chOff x="0" y="0"/>
            <a:chExt cx="12192000" cy="6858000"/>
          </a:xfrm>
        </p:grpSpPr>
        <p:sp>
          <p:nvSpPr>
            <p:cNvPr id="16" name="Rectangle 15">
              <a:extLst>
                <a:ext uri="{FF2B5EF4-FFF2-40B4-BE49-F238E27FC236}">
                  <a16:creationId xmlns:a16="http://schemas.microsoft.com/office/drawing/2014/main" id="{58DD5988-CFE9-DBAC-B437-F5870E2F09B4}"/>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17AE848-CCBB-681B-7811-4A825B654658}"/>
                </a:ext>
              </a:extLst>
            </p:cNvPr>
            <p:cNvGrpSpPr/>
            <p:nvPr/>
          </p:nvGrpSpPr>
          <p:grpSpPr>
            <a:xfrm>
              <a:off x="11341100" y="2194718"/>
              <a:ext cx="850900" cy="2468563"/>
              <a:chOff x="11341100" y="2194718"/>
              <a:chExt cx="850900" cy="2468563"/>
            </a:xfrm>
            <a:solidFill>
              <a:schemeClr val="accent5">
                <a:lumMod val="40000"/>
                <a:lumOff val="60000"/>
              </a:schemeClr>
            </a:solidFill>
          </p:grpSpPr>
          <p:sp>
            <p:nvSpPr>
              <p:cNvPr id="18" name="Freeform: Shape 17">
                <a:extLst>
                  <a:ext uri="{FF2B5EF4-FFF2-40B4-BE49-F238E27FC236}">
                    <a16:creationId xmlns:a16="http://schemas.microsoft.com/office/drawing/2014/main" id="{9D991E77-0D86-EA8B-4189-74B68292F16E}"/>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extBox 18">
                <a:extLst>
                  <a:ext uri="{FF2B5EF4-FFF2-40B4-BE49-F238E27FC236}">
                    <a16:creationId xmlns:a16="http://schemas.microsoft.com/office/drawing/2014/main" id="{36BAE9C9-B945-912B-E0C7-ECCD6EDA58ED}"/>
                  </a:ext>
                </a:extLst>
              </p:cNvPr>
              <p:cNvSpPr txBox="1"/>
              <p:nvPr/>
            </p:nvSpPr>
            <p:spPr>
              <a:xfrm rot="16200000">
                <a:off x="11101101" y="3102302"/>
                <a:ext cx="1597025" cy="523220"/>
              </a:xfrm>
              <a:prstGeom prst="rect">
                <a:avLst/>
              </a:prstGeom>
              <a:grpFill/>
            </p:spPr>
            <p:txBody>
              <a:bodyPr wrap="square" rtlCol="0">
                <a:spAutoFit/>
              </a:bodyPr>
              <a:lstStyle/>
              <a:p>
                <a:pPr algn="ctr"/>
                <a:r>
                  <a:rPr lang="en-US" sz="2800" b="1" dirty="0">
                    <a:solidFill>
                      <a:schemeClr val="bg1"/>
                    </a:solidFill>
                    <a:latin typeface="Tw Cen MT" panose="020B0602020104020603" pitchFamily="34" charset="0"/>
                  </a:rPr>
                  <a:t>Research</a:t>
                </a:r>
              </a:p>
            </p:txBody>
          </p:sp>
        </p:grpSp>
      </p:grpSp>
      <p:grpSp>
        <p:nvGrpSpPr>
          <p:cNvPr id="20" name="Group 19">
            <a:extLst>
              <a:ext uri="{FF2B5EF4-FFF2-40B4-BE49-F238E27FC236}">
                <a16:creationId xmlns:a16="http://schemas.microsoft.com/office/drawing/2014/main" id="{B0C0D112-2F82-0D25-A510-EE5DC4F4DD96}"/>
              </a:ext>
            </a:extLst>
          </p:cNvPr>
          <p:cNvGrpSpPr/>
          <p:nvPr/>
        </p:nvGrpSpPr>
        <p:grpSpPr>
          <a:xfrm>
            <a:off x="-11433340" y="0"/>
            <a:ext cx="12192001" cy="6858000"/>
            <a:chOff x="0" y="0"/>
            <a:chExt cx="12192001" cy="6858000"/>
          </a:xfrm>
        </p:grpSpPr>
        <p:sp>
          <p:nvSpPr>
            <p:cNvPr id="21" name="Rectangle 20">
              <a:extLst>
                <a:ext uri="{FF2B5EF4-FFF2-40B4-BE49-F238E27FC236}">
                  <a16:creationId xmlns:a16="http://schemas.microsoft.com/office/drawing/2014/main" id="{7C7ABF55-88FF-8872-0B5B-7A066D859A19}"/>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F68E4FCA-54C7-3FA6-D7C2-268531759438}"/>
                </a:ext>
              </a:extLst>
            </p:cNvPr>
            <p:cNvGrpSpPr/>
            <p:nvPr/>
          </p:nvGrpSpPr>
          <p:grpSpPr>
            <a:xfrm>
              <a:off x="11341100" y="2194718"/>
              <a:ext cx="850901" cy="2468563"/>
              <a:chOff x="11341100" y="2194718"/>
              <a:chExt cx="850901" cy="2468563"/>
            </a:xfrm>
            <a:solidFill>
              <a:schemeClr val="accent5">
                <a:lumMod val="60000"/>
                <a:lumOff val="40000"/>
              </a:schemeClr>
            </a:solidFill>
          </p:grpSpPr>
          <p:sp>
            <p:nvSpPr>
              <p:cNvPr id="23" name="Freeform: Shape 22">
                <a:extLst>
                  <a:ext uri="{FF2B5EF4-FFF2-40B4-BE49-F238E27FC236}">
                    <a16:creationId xmlns:a16="http://schemas.microsoft.com/office/drawing/2014/main" id="{532C7133-26BA-2092-6FF4-A39900A4382B}"/>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TextBox 23">
                <a:extLst>
                  <a:ext uri="{FF2B5EF4-FFF2-40B4-BE49-F238E27FC236}">
                    <a16:creationId xmlns:a16="http://schemas.microsoft.com/office/drawing/2014/main" id="{EE96B597-8E0D-4EFD-6451-3248AD3564F1}"/>
                  </a:ext>
                </a:extLst>
              </p:cNvPr>
              <p:cNvSpPr txBox="1"/>
              <p:nvPr/>
            </p:nvSpPr>
            <p:spPr>
              <a:xfrm rot="16200000">
                <a:off x="11101101" y="3071524"/>
                <a:ext cx="15970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Solution</a:t>
                </a:r>
              </a:p>
            </p:txBody>
          </p:sp>
        </p:grpSp>
      </p:grpSp>
      <p:grpSp>
        <p:nvGrpSpPr>
          <p:cNvPr id="25" name="Group 24">
            <a:extLst>
              <a:ext uri="{FF2B5EF4-FFF2-40B4-BE49-F238E27FC236}">
                <a16:creationId xmlns:a16="http://schemas.microsoft.com/office/drawing/2014/main" id="{D78D03EE-1798-1885-10BF-7B6BB2F53272}"/>
              </a:ext>
            </a:extLst>
          </p:cNvPr>
          <p:cNvGrpSpPr/>
          <p:nvPr/>
        </p:nvGrpSpPr>
        <p:grpSpPr>
          <a:xfrm>
            <a:off x="-11648703" y="0"/>
            <a:ext cx="12192000" cy="6858000"/>
            <a:chOff x="0" y="0"/>
            <a:chExt cx="12192000" cy="6858000"/>
          </a:xfrm>
        </p:grpSpPr>
        <p:sp>
          <p:nvSpPr>
            <p:cNvPr id="26" name="Rectangle 25">
              <a:extLst>
                <a:ext uri="{FF2B5EF4-FFF2-40B4-BE49-F238E27FC236}">
                  <a16:creationId xmlns:a16="http://schemas.microsoft.com/office/drawing/2014/main" id="{B862D157-C701-7FDE-567B-D744EAFCDA99}"/>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885CF1B2-3F3B-B5F4-B08D-C8FA262467EB}"/>
                </a:ext>
              </a:extLst>
            </p:cNvPr>
            <p:cNvGrpSpPr/>
            <p:nvPr/>
          </p:nvGrpSpPr>
          <p:grpSpPr>
            <a:xfrm>
              <a:off x="11341100" y="2194718"/>
              <a:ext cx="850900" cy="2468563"/>
              <a:chOff x="11341100" y="2194718"/>
              <a:chExt cx="850900" cy="2468563"/>
            </a:xfrm>
            <a:solidFill>
              <a:srgbClr val="DB7057"/>
            </a:solidFill>
          </p:grpSpPr>
          <p:sp>
            <p:nvSpPr>
              <p:cNvPr id="28" name="Freeform: Shape 27">
                <a:extLst>
                  <a:ext uri="{FF2B5EF4-FFF2-40B4-BE49-F238E27FC236}">
                    <a16:creationId xmlns:a16="http://schemas.microsoft.com/office/drawing/2014/main" id="{04266058-72F1-52EC-14D7-0E025094CD65}"/>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TextBox 28">
                <a:extLst>
                  <a:ext uri="{FF2B5EF4-FFF2-40B4-BE49-F238E27FC236}">
                    <a16:creationId xmlns:a16="http://schemas.microsoft.com/office/drawing/2014/main" id="{DCF4A0AF-F40E-80FC-4417-4757459B7C2B}"/>
                  </a:ext>
                </a:extLst>
              </p:cNvPr>
              <p:cNvSpPr txBox="1"/>
              <p:nvPr/>
            </p:nvSpPr>
            <p:spPr>
              <a:xfrm rot="16200000">
                <a:off x="10986800" y="3136611"/>
                <a:ext cx="18256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Prototype</a:t>
                </a:r>
              </a:p>
            </p:txBody>
          </p:sp>
        </p:grpSp>
      </p:grpSp>
      <p:sp>
        <p:nvSpPr>
          <p:cNvPr id="30" name="Rectangle 29">
            <a:extLst>
              <a:ext uri="{FF2B5EF4-FFF2-40B4-BE49-F238E27FC236}">
                <a16:creationId xmlns:a16="http://schemas.microsoft.com/office/drawing/2014/main" id="{EBB31010-C0B3-007F-D1D1-397FF9B48D05}"/>
              </a:ext>
            </a:extLst>
          </p:cNvPr>
          <p:cNvSpPr/>
          <p:nvPr/>
        </p:nvSpPr>
        <p:spPr>
          <a:xfrm>
            <a:off x="-11864067" y="-4"/>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50E50F7-FE47-0E4C-544D-5B43930C9485}"/>
              </a:ext>
            </a:extLst>
          </p:cNvPr>
          <p:cNvGrpSpPr/>
          <p:nvPr/>
        </p:nvGrpSpPr>
        <p:grpSpPr>
          <a:xfrm>
            <a:off x="-522967" y="2194714"/>
            <a:ext cx="850901" cy="2468563"/>
            <a:chOff x="11341100" y="2194718"/>
            <a:chExt cx="850901" cy="2468563"/>
          </a:xfrm>
          <a:solidFill>
            <a:schemeClr val="accent5">
              <a:lumMod val="75000"/>
            </a:schemeClr>
          </a:solidFill>
        </p:grpSpPr>
        <p:sp>
          <p:nvSpPr>
            <p:cNvPr id="32" name="Freeform: Shape 31">
              <a:extLst>
                <a:ext uri="{FF2B5EF4-FFF2-40B4-BE49-F238E27FC236}">
                  <a16:creationId xmlns:a16="http://schemas.microsoft.com/office/drawing/2014/main" id="{F09EBE47-FEAE-24F0-CAB8-55CF4C384723}"/>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TextBox 32">
              <a:extLst>
                <a:ext uri="{FF2B5EF4-FFF2-40B4-BE49-F238E27FC236}">
                  <a16:creationId xmlns:a16="http://schemas.microsoft.com/office/drawing/2014/main" id="{3C881EDF-E64A-7F6C-0413-A1BF7597F117}"/>
                </a:ext>
              </a:extLst>
            </p:cNvPr>
            <p:cNvSpPr txBox="1"/>
            <p:nvPr/>
          </p:nvSpPr>
          <p:spPr>
            <a:xfrm rot="16200000">
              <a:off x="11101101" y="3071524"/>
              <a:ext cx="15970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SDGs</a:t>
              </a:r>
            </a:p>
          </p:txBody>
        </p:sp>
      </p:grpSp>
      <p:sp>
        <p:nvSpPr>
          <p:cNvPr id="34" name="Rectangle 33">
            <a:extLst>
              <a:ext uri="{FF2B5EF4-FFF2-40B4-BE49-F238E27FC236}">
                <a16:creationId xmlns:a16="http://schemas.microsoft.com/office/drawing/2014/main" id="{26AF1152-DEFA-91EB-D706-40485C174A75}"/>
              </a:ext>
            </a:extLst>
          </p:cNvPr>
          <p:cNvSpPr/>
          <p:nvPr/>
        </p:nvSpPr>
        <p:spPr>
          <a:xfrm>
            <a:off x="-12056217"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AD9E847B-ABDD-1128-3087-70A038CB07F2}"/>
              </a:ext>
            </a:extLst>
          </p:cNvPr>
          <p:cNvGrpSpPr/>
          <p:nvPr/>
        </p:nvGrpSpPr>
        <p:grpSpPr>
          <a:xfrm>
            <a:off x="-715117" y="2194710"/>
            <a:ext cx="850901" cy="2468563"/>
            <a:chOff x="11341100" y="2194718"/>
            <a:chExt cx="850901" cy="2468563"/>
          </a:xfrm>
          <a:solidFill>
            <a:schemeClr val="accent5">
              <a:lumMod val="50000"/>
            </a:schemeClr>
          </a:solidFill>
        </p:grpSpPr>
        <p:sp>
          <p:nvSpPr>
            <p:cNvPr id="36" name="Freeform: Shape 35">
              <a:extLst>
                <a:ext uri="{FF2B5EF4-FFF2-40B4-BE49-F238E27FC236}">
                  <a16:creationId xmlns:a16="http://schemas.microsoft.com/office/drawing/2014/main" id="{1AF40E1C-60B8-A643-48B3-92586FAB8B9E}"/>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TextBox 36">
              <a:extLst>
                <a:ext uri="{FF2B5EF4-FFF2-40B4-BE49-F238E27FC236}">
                  <a16:creationId xmlns:a16="http://schemas.microsoft.com/office/drawing/2014/main" id="{70B4D435-A7B9-2797-6256-7AA9D0729D80}"/>
                </a:ext>
              </a:extLst>
            </p:cNvPr>
            <p:cNvSpPr txBox="1"/>
            <p:nvPr/>
          </p:nvSpPr>
          <p:spPr>
            <a:xfrm rot="16200000">
              <a:off x="11101101" y="3071524"/>
              <a:ext cx="15970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Future</a:t>
              </a:r>
            </a:p>
          </p:txBody>
        </p:sp>
      </p:grpSp>
      <p:sp>
        <p:nvSpPr>
          <p:cNvPr id="3" name="TextBox 2">
            <a:extLst>
              <a:ext uri="{FF2B5EF4-FFF2-40B4-BE49-F238E27FC236}">
                <a16:creationId xmlns:a16="http://schemas.microsoft.com/office/drawing/2014/main" id="{109AC886-898C-E9E9-673E-27693FDEE8F6}"/>
              </a:ext>
            </a:extLst>
          </p:cNvPr>
          <p:cNvSpPr txBox="1"/>
          <p:nvPr/>
        </p:nvSpPr>
        <p:spPr>
          <a:xfrm>
            <a:off x="2737366" y="739104"/>
            <a:ext cx="6400800" cy="646331"/>
          </a:xfrm>
          <a:prstGeom prst="rect">
            <a:avLst/>
          </a:prstGeom>
          <a:noFill/>
        </p:spPr>
        <p:txBody>
          <a:bodyPr wrap="square" rtlCol="0">
            <a:spAutoFit/>
          </a:bodyPr>
          <a:lstStyle/>
          <a:p>
            <a:r>
              <a:rPr lang="en-US" b="0" i="0" dirty="0">
                <a:solidFill>
                  <a:schemeClr val="tx1">
                    <a:lumMod val="95000"/>
                  </a:schemeClr>
                </a:solidFill>
                <a:effectLst/>
                <a:latin typeface="DB Sans"/>
              </a:rPr>
              <a:t>Vaccines require a </a:t>
            </a:r>
            <a:r>
              <a:rPr lang="en-US" b="0" i="0" dirty="0">
                <a:solidFill>
                  <a:schemeClr val="accent5">
                    <a:lumMod val="60000"/>
                    <a:lumOff val="40000"/>
                  </a:schemeClr>
                </a:solidFill>
                <a:effectLst/>
                <a:latin typeface="DB Sans"/>
              </a:rPr>
              <a:t>resilient</a:t>
            </a:r>
            <a:r>
              <a:rPr lang="en-US" b="0" i="0" dirty="0">
                <a:solidFill>
                  <a:schemeClr val="tx1">
                    <a:lumMod val="95000"/>
                  </a:schemeClr>
                </a:solidFill>
                <a:effectLst/>
                <a:latin typeface="DB Sans"/>
              </a:rPr>
              <a:t> cold chain with specific requirements for quality assurance</a:t>
            </a:r>
            <a:endParaRPr lang="en-US" dirty="0">
              <a:solidFill>
                <a:schemeClr val="tx1">
                  <a:lumMod val="95000"/>
                </a:schemeClr>
              </a:solidFill>
            </a:endParaRPr>
          </a:p>
        </p:txBody>
      </p:sp>
      <p:cxnSp>
        <p:nvCxnSpPr>
          <p:cNvPr id="12" name="Straight Arrow Connector 11">
            <a:extLst>
              <a:ext uri="{FF2B5EF4-FFF2-40B4-BE49-F238E27FC236}">
                <a16:creationId xmlns:a16="http://schemas.microsoft.com/office/drawing/2014/main" id="{3D157351-30C5-27DC-C8E6-FC3CBA57B0FE}"/>
              </a:ext>
            </a:extLst>
          </p:cNvPr>
          <p:cNvCxnSpPr>
            <a:cxnSpLocks/>
          </p:cNvCxnSpPr>
          <p:nvPr/>
        </p:nvCxnSpPr>
        <p:spPr>
          <a:xfrm>
            <a:off x="2826266" y="1541717"/>
            <a:ext cx="6311900" cy="0"/>
          </a:xfrm>
          <a:prstGeom prst="straightConnector1">
            <a:avLst/>
          </a:prstGeom>
          <a:ln>
            <a:solidFill>
              <a:srgbClr val="F18912"/>
            </a:solidFill>
            <a:tailEnd type="triangle"/>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33751A2F-79D6-7623-1B2B-47F24AF543DC}"/>
              </a:ext>
            </a:extLst>
          </p:cNvPr>
          <p:cNvSpPr txBox="1"/>
          <p:nvPr/>
        </p:nvSpPr>
        <p:spPr>
          <a:xfrm>
            <a:off x="2729529" y="1678262"/>
            <a:ext cx="6535726" cy="646331"/>
          </a:xfrm>
          <a:prstGeom prst="rect">
            <a:avLst/>
          </a:prstGeom>
          <a:noFill/>
        </p:spPr>
        <p:txBody>
          <a:bodyPr wrap="square" rtlCol="0">
            <a:spAutoFit/>
          </a:bodyPr>
          <a:lstStyle/>
          <a:p>
            <a:r>
              <a:rPr lang="en-US" b="0" i="0" dirty="0">
                <a:solidFill>
                  <a:schemeClr val="tx1">
                    <a:lumMod val="95000"/>
                  </a:schemeClr>
                </a:solidFill>
                <a:effectLst/>
                <a:latin typeface="DB Sans"/>
              </a:rPr>
              <a:t>If the cold chain is broken, the product can become damaged, causing it to lose integrity or, in the worst case, harm the patient</a:t>
            </a:r>
            <a:endParaRPr lang="en-US" dirty="0">
              <a:solidFill>
                <a:schemeClr val="tx1">
                  <a:lumMod val="95000"/>
                </a:schemeClr>
              </a:solidFill>
            </a:endParaRPr>
          </a:p>
        </p:txBody>
      </p:sp>
      <p:cxnSp>
        <p:nvCxnSpPr>
          <p:cNvPr id="40" name="Straight Arrow Connector 39">
            <a:extLst>
              <a:ext uri="{FF2B5EF4-FFF2-40B4-BE49-F238E27FC236}">
                <a16:creationId xmlns:a16="http://schemas.microsoft.com/office/drawing/2014/main" id="{040152A0-4E3D-A464-4A63-CD10A783F5BB}"/>
              </a:ext>
            </a:extLst>
          </p:cNvPr>
          <p:cNvCxnSpPr>
            <a:cxnSpLocks/>
          </p:cNvCxnSpPr>
          <p:nvPr/>
        </p:nvCxnSpPr>
        <p:spPr>
          <a:xfrm>
            <a:off x="2826266" y="2516186"/>
            <a:ext cx="6311900" cy="0"/>
          </a:xfrm>
          <a:prstGeom prst="straightConnector1">
            <a:avLst/>
          </a:prstGeom>
          <a:ln>
            <a:solidFill>
              <a:srgbClr val="F18912"/>
            </a:solidFill>
            <a:tailEnd type="triangle"/>
          </a:ln>
        </p:spPr>
        <p:style>
          <a:lnRef idx="3">
            <a:schemeClr val="accent1"/>
          </a:lnRef>
          <a:fillRef idx="0">
            <a:schemeClr val="accent1"/>
          </a:fillRef>
          <a:effectRef idx="2">
            <a:schemeClr val="accent1"/>
          </a:effectRef>
          <a:fontRef idx="minor">
            <a:schemeClr val="tx1"/>
          </a:fontRef>
        </p:style>
      </p:cxnSp>
      <p:sp>
        <p:nvSpPr>
          <p:cNvPr id="41" name="TextBox 40">
            <a:extLst>
              <a:ext uri="{FF2B5EF4-FFF2-40B4-BE49-F238E27FC236}">
                <a16:creationId xmlns:a16="http://schemas.microsoft.com/office/drawing/2014/main" id="{BDDC301B-57C6-9CA7-E9F0-ED0E813F268F}"/>
              </a:ext>
            </a:extLst>
          </p:cNvPr>
          <p:cNvSpPr txBox="1"/>
          <p:nvPr/>
        </p:nvSpPr>
        <p:spPr>
          <a:xfrm>
            <a:off x="2745556" y="2732870"/>
            <a:ext cx="6311900" cy="1200329"/>
          </a:xfrm>
          <a:prstGeom prst="rect">
            <a:avLst/>
          </a:prstGeom>
          <a:noFill/>
        </p:spPr>
        <p:txBody>
          <a:bodyPr wrap="square" rtlCol="0">
            <a:spAutoFit/>
          </a:bodyPr>
          <a:lstStyle/>
          <a:p>
            <a:r>
              <a:rPr lang="en-US" b="0" i="0" dirty="0">
                <a:solidFill>
                  <a:schemeClr val="tx1">
                    <a:lumMod val="85000"/>
                  </a:schemeClr>
                </a:solidFill>
                <a:effectLst/>
                <a:latin typeface="DB Sans"/>
              </a:rPr>
              <a:t>The </a:t>
            </a:r>
            <a:r>
              <a:rPr lang="en-US" b="0" i="0" u="none" strike="noStrike" dirty="0">
                <a:solidFill>
                  <a:schemeClr val="accent5">
                    <a:lumMod val="60000"/>
                    <a:lumOff val="40000"/>
                  </a:schemeClr>
                </a:solidFill>
                <a:effectLst/>
                <a:latin typeface="DB Sans"/>
                <a:hlinkClick r:id="rId2">
                  <a:extLst>
                    <a:ext uri="{A12FA001-AC4F-418D-AE19-62706E023703}">
                      <ahyp:hlinkClr xmlns:ahyp="http://schemas.microsoft.com/office/drawing/2018/hyperlinkcolor" val="tx"/>
                    </a:ext>
                  </a:extLst>
                </a:hlinkClick>
              </a:rPr>
              <a:t>World Health Organization estimates</a:t>
            </a:r>
            <a:r>
              <a:rPr lang="en-US" b="0" i="0" dirty="0">
                <a:solidFill>
                  <a:schemeClr val="accent5">
                    <a:lumMod val="60000"/>
                    <a:lumOff val="40000"/>
                  </a:schemeClr>
                </a:solidFill>
                <a:effectLst/>
                <a:latin typeface="DB Sans"/>
              </a:rPr>
              <a:t> </a:t>
            </a:r>
            <a:r>
              <a:rPr lang="en-US" b="0" i="0" dirty="0">
                <a:solidFill>
                  <a:schemeClr val="tx1">
                    <a:lumMod val="85000"/>
                  </a:schemeClr>
                </a:solidFill>
                <a:effectLst/>
                <a:latin typeface="DB Sans"/>
              </a:rPr>
              <a:t>that up to </a:t>
            </a:r>
            <a:r>
              <a:rPr lang="en-US" b="0" i="0" dirty="0">
                <a:solidFill>
                  <a:schemeClr val="accent5">
                    <a:lumMod val="60000"/>
                    <a:lumOff val="40000"/>
                  </a:schemeClr>
                </a:solidFill>
                <a:effectLst/>
                <a:latin typeface="DB Sans"/>
              </a:rPr>
              <a:t>50%</a:t>
            </a:r>
            <a:r>
              <a:rPr lang="en-US" b="0" i="0" dirty="0">
                <a:solidFill>
                  <a:schemeClr val="tx1">
                    <a:lumMod val="85000"/>
                  </a:schemeClr>
                </a:solidFill>
                <a:effectLst/>
                <a:latin typeface="DB Sans"/>
              </a:rPr>
              <a:t> of vaccines are wasted globally every year; a large part because </a:t>
            </a:r>
            <a:r>
              <a:rPr lang="en-US" b="0" i="0" dirty="0">
                <a:solidFill>
                  <a:schemeClr val="accent5">
                    <a:lumMod val="60000"/>
                    <a:lumOff val="40000"/>
                  </a:schemeClr>
                </a:solidFill>
                <a:effectLst/>
                <a:latin typeface="DB Sans"/>
              </a:rPr>
              <a:t>of lack of temperature control </a:t>
            </a:r>
            <a:r>
              <a:rPr lang="en-US" b="0" i="0" dirty="0">
                <a:solidFill>
                  <a:schemeClr val="tx1">
                    <a:lumMod val="85000"/>
                  </a:schemeClr>
                </a:solidFill>
                <a:effectLst/>
                <a:latin typeface="DB Sans"/>
              </a:rPr>
              <a:t>and the logistics to support an unbroken cold-chain</a:t>
            </a:r>
            <a:endParaRPr lang="en-US" dirty="0">
              <a:solidFill>
                <a:schemeClr val="tx1">
                  <a:lumMod val="85000"/>
                </a:schemeClr>
              </a:solidFill>
              <a:latin typeface="DB Sans"/>
            </a:endParaRPr>
          </a:p>
        </p:txBody>
      </p:sp>
      <p:cxnSp>
        <p:nvCxnSpPr>
          <p:cNvPr id="42" name="Straight Arrow Connector 41">
            <a:extLst>
              <a:ext uri="{FF2B5EF4-FFF2-40B4-BE49-F238E27FC236}">
                <a16:creationId xmlns:a16="http://schemas.microsoft.com/office/drawing/2014/main" id="{68F73AE6-EC21-A3CE-E078-AA31F7382E6A}"/>
              </a:ext>
            </a:extLst>
          </p:cNvPr>
          <p:cNvCxnSpPr>
            <a:cxnSpLocks/>
          </p:cNvCxnSpPr>
          <p:nvPr/>
        </p:nvCxnSpPr>
        <p:spPr>
          <a:xfrm>
            <a:off x="2826266" y="4072536"/>
            <a:ext cx="6311900" cy="0"/>
          </a:xfrm>
          <a:prstGeom prst="straightConnector1">
            <a:avLst/>
          </a:prstGeom>
          <a:ln>
            <a:solidFill>
              <a:srgbClr val="F18912"/>
            </a:solidFill>
            <a:tailEnd type="triangle"/>
          </a:ln>
        </p:spPr>
        <p:style>
          <a:lnRef idx="3">
            <a:schemeClr val="accent1"/>
          </a:lnRef>
          <a:fillRef idx="0">
            <a:schemeClr val="accent1"/>
          </a:fillRef>
          <a:effectRef idx="2">
            <a:schemeClr val="accent1"/>
          </a:effectRef>
          <a:fontRef idx="minor">
            <a:schemeClr val="tx1"/>
          </a:fontRef>
        </p:style>
      </p:cxnSp>
      <p:sp>
        <p:nvSpPr>
          <p:cNvPr id="43" name="TextBox 42">
            <a:extLst>
              <a:ext uri="{FF2B5EF4-FFF2-40B4-BE49-F238E27FC236}">
                <a16:creationId xmlns:a16="http://schemas.microsoft.com/office/drawing/2014/main" id="{0FD517DB-9741-6D5B-25E6-D20DA4740EC7}"/>
              </a:ext>
            </a:extLst>
          </p:cNvPr>
          <p:cNvSpPr txBox="1"/>
          <p:nvPr/>
        </p:nvSpPr>
        <p:spPr>
          <a:xfrm>
            <a:off x="2745556" y="4211874"/>
            <a:ext cx="6311900" cy="923330"/>
          </a:xfrm>
          <a:prstGeom prst="rect">
            <a:avLst/>
          </a:prstGeom>
          <a:noFill/>
        </p:spPr>
        <p:txBody>
          <a:bodyPr wrap="square" rtlCol="0">
            <a:spAutoFit/>
          </a:bodyPr>
          <a:lstStyle/>
          <a:p>
            <a:r>
              <a:rPr lang="en-US" dirty="0">
                <a:solidFill>
                  <a:schemeClr val="tx1">
                    <a:lumMod val="95000"/>
                  </a:schemeClr>
                </a:solidFill>
                <a:latin typeface="DB Sans"/>
              </a:rPr>
              <a:t>Market </a:t>
            </a:r>
            <a:r>
              <a:rPr lang="en-US" dirty="0">
                <a:solidFill>
                  <a:schemeClr val="accent5">
                    <a:lumMod val="60000"/>
                    <a:lumOff val="40000"/>
                  </a:schemeClr>
                </a:solidFill>
                <a:latin typeface="DB Sans"/>
              </a:rPr>
              <a:t>reputation</a:t>
            </a:r>
            <a:r>
              <a:rPr lang="en-US" dirty="0">
                <a:solidFill>
                  <a:schemeClr val="tx1">
                    <a:lumMod val="95000"/>
                  </a:schemeClr>
                </a:solidFill>
                <a:latin typeface="DB Sans"/>
              </a:rPr>
              <a:t> of the </a:t>
            </a:r>
            <a:r>
              <a:rPr lang="en-US" dirty="0">
                <a:solidFill>
                  <a:schemeClr val="accent5">
                    <a:lumMod val="60000"/>
                    <a:lumOff val="40000"/>
                  </a:schemeClr>
                </a:solidFill>
                <a:latin typeface="DB Sans"/>
              </a:rPr>
              <a:t>logistics partner </a:t>
            </a:r>
            <a:r>
              <a:rPr lang="en-US" dirty="0">
                <a:solidFill>
                  <a:schemeClr val="tx1">
                    <a:lumMod val="95000"/>
                  </a:schemeClr>
                </a:solidFill>
                <a:latin typeface="DB Sans"/>
              </a:rPr>
              <a:t>takes a hit if they deliver perished  goods due to </a:t>
            </a:r>
            <a:r>
              <a:rPr lang="en-US" dirty="0">
                <a:solidFill>
                  <a:schemeClr val="accent5">
                    <a:lumMod val="60000"/>
                    <a:lumOff val="40000"/>
                  </a:schemeClr>
                </a:solidFill>
                <a:latin typeface="DB Sans"/>
              </a:rPr>
              <a:t>improper maintenance </a:t>
            </a:r>
            <a:r>
              <a:rPr lang="en-US" dirty="0">
                <a:solidFill>
                  <a:schemeClr val="tx1">
                    <a:lumMod val="95000"/>
                  </a:schemeClr>
                </a:solidFill>
                <a:latin typeface="DB Sans"/>
              </a:rPr>
              <a:t>of conditions</a:t>
            </a:r>
          </a:p>
        </p:txBody>
      </p:sp>
      <p:cxnSp>
        <p:nvCxnSpPr>
          <p:cNvPr id="44" name="Straight Arrow Connector 43">
            <a:extLst>
              <a:ext uri="{FF2B5EF4-FFF2-40B4-BE49-F238E27FC236}">
                <a16:creationId xmlns:a16="http://schemas.microsoft.com/office/drawing/2014/main" id="{338DE094-0F2F-E8A8-5B52-510FB0D678D1}"/>
              </a:ext>
            </a:extLst>
          </p:cNvPr>
          <p:cNvCxnSpPr>
            <a:cxnSpLocks/>
          </p:cNvCxnSpPr>
          <p:nvPr/>
        </p:nvCxnSpPr>
        <p:spPr>
          <a:xfrm>
            <a:off x="2826266" y="5236155"/>
            <a:ext cx="6311900" cy="0"/>
          </a:xfrm>
          <a:prstGeom prst="straightConnector1">
            <a:avLst/>
          </a:prstGeom>
          <a:ln>
            <a:solidFill>
              <a:srgbClr val="F18912"/>
            </a:solidFill>
            <a:tailEnd type="triangle"/>
          </a:ln>
        </p:spPr>
        <p:style>
          <a:lnRef idx="3">
            <a:schemeClr val="accent1"/>
          </a:lnRef>
          <a:fillRef idx="0">
            <a:schemeClr val="accent1"/>
          </a:fillRef>
          <a:effectRef idx="2">
            <a:schemeClr val="accent1"/>
          </a:effectRef>
          <a:fontRef idx="minor">
            <a:schemeClr val="tx1"/>
          </a:fontRef>
        </p:style>
      </p:cxnSp>
      <p:sp>
        <p:nvSpPr>
          <p:cNvPr id="45" name="TextBox 44">
            <a:extLst>
              <a:ext uri="{FF2B5EF4-FFF2-40B4-BE49-F238E27FC236}">
                <a16:creationId xmlns:a16="http://schemas.microsoft.com/office/drawing/2014/main" id="{4F55C119-C21B-4D7A-1DF7-2057B81E6214}"/>
              </a:ext>
            </a:extLst>
          </p:cNvPr>
          <p:cNvSpPr txBox="1"/>
          <p:nvPr/>
        </p:nvSpPr>
        <p:spPr>
          <a:xfrm>
            <a:off x="2781816" y="5316283"/>
            <a:ext cx="6311900" cy="923330"/>
          </a:xfrm>
          <a:prstGeom prst="rect">
            <a:avLst/>
          </a:prstGeom>
          <a:noFill/>
        </p:spPr>
        <p:txBody>
          <a:bodyPr wrap="square" rtlCol="0">
            <a:spAutoFit/>
          </a:bodyPr>
          <a:lstStyle/>
          <a:p>
            <a:r>
              <a:rPr lang="en-US" dirty="0">
                <a:solidFill>
                  <a:schemeClr val="tx1">
                    <a:lumMod val="95000"/>
                  </a:schemeClr>
                </a:solidFill>
                <a:latin typeface="DB Sans"/>
              </a:rPr>
              <a:t>Insuring containers with perishable goods such as biopharma is a tough task. When needed to claim the insurance the process is </a:t>
            </a:r>
            <a:r>
              <a:rPr lang="en-US" dirty="0">
                <a:solidFill>
                  <a:schemeClr val="accent5">
                    <a:lumMod val="60000"/>
                    <a:lumOff val="40000"/>
                  </a:schemeClr>
                </a:solidFill>
                <a:latin typeface="DB Sans"/>
              </a:rPr>
              <a:t>lengthy</a:t>
            </a:r>
            <a:r>
              <a:rPr lang="en-US" dirty="0">
                <a:solidFill>
                  <a:schemeClr val="tx1">
                    <a:lumMod val="95000"/>
                  </a:schemeClr>
                </a:solidFill>
                <a:latin typeface="DB Sans"/>
              </a:rPr>
              <a:t> due to investigations based on </a:t>
            </a:r>
            <a:r>
              <a:rPr lang="en-US" dirty="0">
                <a:solidFill>
                  <a:schemeClr val="accent5">
                    <a:lumMod val="60000"/>
                    <a:lumOff val="40000"/>
                  </a:schemeClr>
                </a:solidFill>
                <a:latin typeface="DB Sans"/>
              </a:rPr>
              <a:t>arbitrary guesswork</a:t>
            </a:r>
          </a:p>
        </p:txBody>
      </p:sp>
    </p:spTree>
    <p:extLst>
      <p:ext uri="{BB962C8B-B14F-4D97-AF65-F5344CB8AC3E}">
        <p14:creationId xmlns:p14="http://schemas.microsoft.com/office/powerpoint/2010/main" val="272083798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62904B-2E34-9DED-364E-FD31FB21E6D6}"/>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61319CFE-A169-169A-FF46-69CEC7C69CFF}"/>
              </a:ext>
            </a:extLst>
          </p:cNvPr>
          <p:cNvGrpSpPr/>
          <p:nvPr/>
        </p:nvGrpSpPr>
        <p:grpSpPr>
          <a:xfrm>
            <a:off x="11341100" y="2194718"/>
            <a:ext cx="850901" cy="2468563"/>
            <a:chOff x="11341100" y="2194718"/>
            <a:chExt cx="850901" cy="2468563"/>
          </a:xfrm>
        </p:grpSpPr>
        <p:sp>
          <p:nvSpPr>
            <p:cNvPr id="5" name="Freeform: Shape 4">
              <a:extLst>
                <a:ext uri="{FF2B5EF4-FFF2-40B4-BE49-F238E27FC236}">
                  <a16:creationId xmlns:a16="http://schemas.microsoft.com/office/drawing/2014/main" id="{5BD0A06C-83DF-C968-CE10-20866097D82F}"/>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extBox 6">
              <a:extLst>
                <a:ext uri="{FF2B5EF4-FFF2-40B4-BE49-F238E27FC236}">
                  <a16:creationId xmlns:a16="http://schemas.microsoft.com/office/drawing/2014/main" id="{1653563E-16A0-C6B6-6C6D-12832D77822E}"/>
                </a:ext>
              </a:extLst>
            </p:cNvPr>
            <p:cNvSpPr txBox="1"/>
            <p:nvPr/>
          </p:nvSpPr>
          <p:spPr>
            <a:xfrm rot="16200000">
              <a:off x="11101101" y="3071524"/>
              <a:ext cx="1597025" cy="584775"/>
            </a:xfrm>
            <a:prstGeom prst="rect">
              <a:avLst/>
            </a:prstGeom>
            <a:noFill/>
          </p:spPr>
          <p:txBody>
            <a:bodyPr wrap="square" rtlCol="0">
              <a:spAutoFit/>
            </a:bodyPr>
            <a:lstStyle/>
            <a:p>
              <a:r>
                <a:rPr lang="en-US" sz="3200" b="1" dirty="0">
                  <a:solidFill>
                    <a:schemeClr val="bg1"/>
                  </a:solidFill>
                  <a:latin typeface="Tw Cen MT" panose="020B0602020104020603" pitchFamily="34" charset="0"/>
                </a:rPr>
                <a:t>Problem</a:t>
              </a:r>
            </a:p>
          </p:txBody>
        </p:sp>
      </p:grpSp>
      <p:grpSp>
        <p:nvGrpSpPr>
          <p:cNvPr id="15" name="Group 14">
            <a:extLst>
              <a:ext uri="{FF2B5EF4-FFF2-40B4-BE49-F238E27FC236}">
                <a16:creationId xmlns:a16="http://schemas.microsoft.com/office/drawing/2014/main" id="{305F2D8C-D303-EA47-E93C-20C8C6A00BA6}"/>
              </a:ext>
            </a:extLst>
          </p:cNvPr>
          <p:cNvGrpSpPr/>
          <p:nvPr/>
        </p:nvGrpSpPr>
        <p:grpSpPr>
          <a:xfrm>
            <a:off x="-215364" y="0"/>
            <a:ext cx="12192000" cy="6858000"/>
            <a:chOff x="0" y="0"/>
            <a:chExt cx="12192000" cy="6858000"/>
          </a:xfrm>
        </p:grpSpPr>
        <p:sp>
          <p:nvSpPr>
            <p:cNvPr id="16" name="Rectangle 15">
              <a:extLst>
                <a:ext uri="{FF2B5EF4-FFF2-40B4-BE49-F238E27FC236}">
                  <a16:creationId xmlns:a16="http://schemas.microsoft.com/office/drawing/2014/main" id="{58DD5988-CFE9-DBAC-B437-F5870E2F09B4}"/>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17AE848-CCBB-681B-7811-4A825B654658}"/>
                </a:ext>
              </a:extLst>
            </p:cNvPr>
            <p:cNvGrpSpPr/>
            <p:nvPr/>
          </p:nvGrpSpPr>
          <p:grpSpPr>
            <a:xfrm>
              <a:off x="11341100" y="2194718"/>
              <a:ext cx="850900" cy="2468563"/>
              <a:chOff x="11341100" y="2194718"/>
              <a:chExt cx="850900" cy="2468563"/>
            </a:xfrm>
            <a:solidFill>
              <a:schemeClr val="accent5">
                <a:lumMod val="40000"/>
                <a:lumOff val="60000"/>
              </a:schemeClr>
            </a:solidFill>
          </p:grpSpPr>
          <p:sp>
            <p:nvSpPr>
              <p:cNvPr id="18" name="Freeform: Shape 17">
                <a:extLst>
                  <a:ext uri="{FF2B5EF4-FFF2-40B4-BE49-F238E27FC236}">
                    <a16:creationId xmlns:a16="http://schemas.microsoft.com/office/drawing/2014/main" id="{9D991E77-0D86-EA8B-4189-74B68292F16E}"/>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extBox 18">
                <a:extLst>
                  <a:ext uri="{FF2B5EF4-FFF2-40B4-BE49-F238E27FC236}">
                    <a16:creationId xmlns:a16="http://schemas.microsoft.com/office/drawing/2014/main" id="{36BAE9C9-B945-912B-E0C7-ECCD6EDA58ED}"/>
                  </a:ext>
                </a:extLst>
              </p:cNvPr>
              <p:cNvSpPr txBox="1"/>
              <p:nvPr/>
            </p:nvSpPr>
            <p:spPr>
              <a:xfrm rot="16200000">
                <a:off x="11051199" y="3110233"/>
                <a:ext cx="1711317" cy="523220"/>
              </a:xfrm>
              <a:prstGeom prst="rect">
                <a:avLst/>
              </a:prstGeom>
              <a:grpFill/>
            </p:spPr>
            <p:txBody>
              <a:bodyPr wrap="square" rtlCol="0">
                <a:spAutoFit/>
              </a:bodyPr>
              <a:lstStyle/>
              <a:p>
                <a:pPr algn="ctr"/>
                <a:r>
                  <a:rPr lang="en-US" sz="2800" b="1" dirty="0">
                    <a:solidFill>
                      <a:schemeClr val="bg1"/>
                    </a:solidFill>
                    <a:latin typeface="Tw Cen MT" panose="020B0602020104020603" pitchFamily="34" charset="0"/>
                  </a:rPr>
                  <a:t>Research</a:t>
                </a:r>
              </a:p>
            </p:txBody>
          </p:sp>
        </p:grpSp>
      </p:grpSp>
      <p:grpSp>
        <p:nvGrpSpPr>
          <p:cNvPr id="20" name="Group 19">
            <a:extLst>
              <a:ext uri="{FF2B5EF4-FFF2-40B4-BE49-F238E27FC236}">
                <a16:creationId xmlns:a16="http://schemas.microsoft.com/office/drawing/2014/main" id="{B0C0D112-2F82-0D25-A510-EE5DC4F4DD96}"/>
              </a:ext>
            </a:extLst>
          </p:cNvPr>
          <p:cNvGrpSpPr/>
          <p:nvPr/>
        </p:nvGrpSpPr>
        <p:grpSpPr>
          <a:xfrm>
            <a:off x="-11433340" y="0"/>
            <a:ext cx="12192001" cy="6858000"/>
            <a:chOff x="0" y="0"/>
            <a:chExt cx="12192001" cy="6858000"/>
          </a:xfrm>
        </p:grpSpPr>
        <p:sp>
          <p:nvSpPr>
            <p:cNvPr id="21" name="Rectangle 20">
              <a:extLst>
                <a:ext uri="{FF2B5EF4-FFF2-40B4-BE49-F238E27FC236}">
                  <a16:creationId xmlns:a16="http://schemas.microsoft.com/office/drawing/2014/main" id="{7C7ABF55-88FF-8872-0B5B-7A066D859A19}"/>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F68E4FCA-54C7-3FA6-D7C2-268531759438}"/>
                </a:ext>
              </a:extLst>
            </p:cNvPr>
            <p:cNvGrpSpPr/>
            <p:nvPr/>
          </p:nvGrpSpPr>
          <p:grpSpPr>
            <a:xfrm>
              <a:off x="11341100" y="2194718"/>
              <a:ext cx="850901" cy="2468563"/>
              <a:chOff x="11341100" y="2194718"/>
              <a:chExt cx="850901" cy="2468563"/>
            </a:xfrm>
            <a:solidFill>
              <a:schemeClr val="accent5">
                <a:lumMod val="60000"/>
                <a:lumOff val="40000"/>
              </a:schemeClr>
            </a:solidFill>
          </p:grpSpPr>
          <p:sp>
            <p:nvSpPr>
              <p:cNvPr id="23" name="Freeform: Shape 22">
                <a:extLst>
                  <a:ext uri="{FF2B5EF4-FFF2-40B4-BE49-F238E27FC236}">
                    <a16:creationId xmlns:a16="http://schemas.microsoft.com/office/drawing/2014/main" id="{532C7133-26BA-2092-6FF4-A39900A4382B}"/>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TextBox 23">
                <a:extLst>
                  <a:ext uri="{FF2B5EF4-FFF2-40B4-BE49-F238E27FC236}">
                    <a16:creationId xmlns:a16="http://schemas.microsoft.com/office/drawing/2014/main" id="{EE96B597-8E0D-4EFD-6451-3248AD3564F1}"/>
                  </a:ext>
                </a:extLst>
              </p:cNvPr>
              <p:cNvSpPr txBox="1"/>
              <p:nvPr/>
            </p:nvSpPr>
            <p:spPr>
              <a:xfrm rot="16200000">
                <a:off x="11101101" y="3071524"/>
                <a:ext cx="15970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Solution</a:t>
                </a:r>
              </a:p>
            </p:txBody>
          </p:sp>
        </p:grpSp>
      </p:grpSp>
      <p:grpSp>
        <p:nvGrpSpPr>
          <p:cNvPr id="25" name="Group 24">
            <a:extLst>
              <a:ext uri="{FF2B5EF4-FFF2-40B4-BE49-F238E27FC236}">
                <a16:creationId xmlns:a16="http://schemas.microsoft.com/office/drawing/2014/main" id="{D78D03EE-1798-1885-10BF-7B6BB2F53272}"/>
              </a:ext>
            </a:extLst>
          </p:cNvPr>
          <p:cNvGrpSpPr/>
          <p:nvPr/>
        </p:nvGrpSpPr>
        <p:grpSpPr>
          <a:xfrm>
            <a:off x="-11648703" y="0"/>
            <a:ext cx="12192000" cy="6858000"/>
            <a:chOff x="0" y="0"/>
            <a:chExt cx="12192000" cy="6858000"/>
          </a:xfrm>
        </p:grpSpPr>
        <p:sp>
          <p:nvSpPr>
            <p:cNvPr id="26" name="Rectangle 25">
              <a:extLst>
                <a:ext uri="{FF2B5EF4-FFF2-40B4-BE49-F238E27FC236}">
                  <a16:creationId xmlns:a16="http://schemas.microsoft.com/office/drawing/2014/main" id="{B862D157-C701-7FDE-567B-D744EAFCDA99}"/>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885CF1B2-3F3B-B5F4-B08D-C8FA262467EB}"/>
                </a:ext>
              </a:extLst>
            </p:cNvPr>
            <p:cNvGrpSpPr/>
            <p:nvPr/>
          </p:nvGrpSpPr>
          <p:grpSpPr>
            <a:xfrm>
              <a:off x="11341100" y="2194718"/>
              <a:ext cx="850900" cy="2468563"/>
              <a:chOff x="11341100" y="2194718"/>
              <a:chExt cx="850900" cy="2468563"/>
            </a:xfrm>
            <a:solidFill>
              <a:srgbClr val="DB7057"/>
            </a:solidFill>
          </p:grpSpPr>
          <p:sp>
            <p:nvSpPr>
              <p:cNvPr id="28" name="Freeform: Shape 27">
                <a:extLst>
                  <a:ext uri="{FF2B5EF4-FFF2-40B4-BE49-F238E27FC236}">
                    <a16:creationId xmlns:a16="http://schemas.microsoft.com/office/drawing/2014/main" id="{04266058-72F1-52EC-14D7-0E025094CD65}"/>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TextBox 28">
                <a:extLst>
                  <a:ext uri="{FF2B5EF4-FFF2-40B4-BE49-F238E27FC236}">
                    <a16:creationId xmlns:a16="http://schemas.microsoft.com/office/drawing/2014/main" id="{DCF4A0AF-F40E-80FC-4417-4757459B7C2B}"/>
                  </a:ext>
                </a:extLst>
              </p:cNvPr>
              <p:cNvSpPr txBox="1"/>
              <p:nvPr/>
            </p:nvSpPr>
            <p:spPr>
              <a:xfrm rot="16200000">
                <a:off x="10986800" y="3136611"/>
                <a:ext cx="18256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Prototype</a:t>
                </a:r>
              </a:p>
            </p:txBody>
          </p:sp>
        </p:grpSp>
      </p:grpSp>
      <p:sp>
        <p:nvSpPr>
          <p:cNvPr id="30" name="Rectangle 29">
            <a:extLst>
              <a:ext uri="{FF2B5EF4-FFF2-40B4-BE49-F238E27FC236}">
                <a16:creationId xmlns:a16="http://schemas.microsoft.com/office/drawing/2014/main" id="{EBB31010-C0B3-007F-D1D1-397FF9B48D05}"/>
              </a:ext>
            </a:extLst>
          </p:cNvPr>
          <p:cNvSpPr/>
          <p:nvPr/>
        </p:nvSpPr>
        <p:spPr>
          <a:xfrm>
            <a:off x="-11864067" y="-4"/>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50E50F7-FE47-0E4C-544D-5B43930C9485}"/>
              </a:ext>
            </a:extLst>
          </p:cNvPr>
          <p:cNvGrpSpPr/>
          <p:nvPr/>
        </p:nvGrpSpPr>
        <p:grpSpPr>
          <a:xfrm>
            <a:off x="-522967" y="2194714"/>
            <a:ext cx="850901" cy="2468563"/>
            <a:chOff x="11341100" y="2194718"/>
            <a:chExt cx="850901" cy="2468563"/>
          </a:xfrm>
          <a:solidFill>
            <a:schemeClr val="accent5">
              <a:lumMod val="75000"/>
            </a:schemeClr>
          </a:solidFill>
        </p:grpSpPr>
        <p:sp>
          <p:nvSpPr>
            <p:cNvPr id="32" name="Freeform: Shape 31">
              <a:extLst>
                <a:ext uri="{FF2B5EF4-FFF2-40B4-BE49-F238E27FC236}">
                  <a16:creationId xmlns:a16="http://schemas.microsoft.com/office/drawing/2014/main" id="{F09EBE47-FEAE-24F0-CAB8-55CF4C384723}"/>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TextBox 32">
              <a:extLst>
                <a:ext uri="{FF2B5EF4-FFF2-40B4-BE49-F238E27FC236}">
                  <a16:creationId xmlns:a16="http://schemas.microsoft.com/office/drawing/2014/main" id="{3C881EDF-E64A-7F6C-0413-A1BF7597F117}"/>
                </a:ext>
              </a:extLst>
            </p:cNvPr>
            <p:cNvSpPr txBox="1"/>
            <p:nvPr/>
          </p:nvSpPr>
          <p:spPr>
            <a:xfrm rot="16200000">
              <a:off x="11101101" y="3071524"/>
              <a:ext cx="15970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SDGs</a:t>
              </a:r>
            </a:p>
          </p:txBody>
        </p:sp>
      </p:grpSp>
      <p:sp>
        <p:nvSpPr>
          <p:cNvPr id="34" name="Rectangle 33">
            <a:extLst>
              <a:ext uri="{FF2B5EF4-FFF2-40B4-BE49-F238E27FC236}">
                <a16:creationId xmlns:a16="http://schemas.microsoft.com/office/drawing/2014/main" id="{26AF1152-DEFA-91EB-D706-40485C174A75}"/>
              </a:ext>
            </a:extLst>
          </p:cNvPr>
          <p:cNvSpPr/>
          <p:nvPr/>
        </p:nvSpPr>
        <p:spPr>
          <a:xfrm>
            <a:off x="-12056217"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AD9E847B-ABDD-1128-3087-70A038CB07F2}"/>
              </a:ext>
            </a:extLst>
          </p:cNvPr>
          <p:cNvGrpSpPr/>
          <p:nvPr/>
        </p:nvGrpSpPr>
        <p:grpSpPr>
          <a:xfrm>
            <a:off x="-715117" y="2194710"/>
            <a:ext cx="850901" cy="2468563"/>
            <a:chOff x="11341100" y="2194718"/>
            <a:chExt cx="850901" cy="2468563"/>
          </a:xfrm>
          <a:solidFill>
            <a:schemeClr val="accent5">
              <a:lumMod val="50000"/>
            </a:schemeClr>
          </a:solidFill>
        </p:grpSpPr>
        <p:sp>
          <p:nvSpPr>
            <p:cNvPr id="36" name="Freeform: Shape 35">
              <a:extLst>
                <a:ext uri="{FF2B5EF4-FFF2-40B4-BE49-F238E27FC236}">
                  <a16:creationId xmlns:a16="http://schemas.microsoft.com/office/drawing/2014/main" id="{1AF40E1C-60B8-A643-48B3-92586FAB8B9E}"/>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TextBox 36">
              <a:extLst>
                <a:ext uri="{FF2B5EF4-FFF2-40B4-BE49-F238E27FC236}">
                  <a16:creationId xmlns:a16="http://schemas.microsoft.com/office/drawing/2014/main" id="{70B4D435-A7B9-2797-6256-7AA9D0729D80}"/>
                </a:ext>
              </a:extLst>
            </p:cNvPr>
            <p:cNvSpPr txBox="1"/>
            <p:nvPr/>
          </p:nvSpPr>
          <p:spPr>
            <a:xfrm rot="16200000">
              <a:off x="11101101" y="3071524"/>
              <a:ext cx="15970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Future</a:t>
              </a:r>
            </a:p>
          </p:txBody>
        </p:sp>
      </p:grpSp>
      <p:sp>
        <p:nvSpPr>
          <p:cNvPr id="3" name="TextBox 2">
            <a:extLst>
              <a:ext uri="{FF2B5EF4-FFF2-40B4-BE49-F238E27FC236}">
                <a16:creationId xmlns:a16="http://schemas.microsoft.com/office/drawing/2014/main" id="{0B8C74FD-A066-BB87-5B6D-026D19DF288A}"/>
              </a:ext>
            </a:extLst>
          </p:cNvPr>
          <p:cNvSpPr txBox="1"/>
          <p:nvPr/>
        </p:nvSpPr>
        <p:spPr>
          <a:xfrm>
            <a:off x="2418753" y="1712228"/>
            <a:ext cx="6400800" cy="1323439"/>
          </a:xfrm>
          <a:prstGeom prst="rect">
            <a:avLst/>
          </a:prstGeom>
          <a:noFill/>
        </p:spPr>
        <p:txBody>
          <a:bodyPr wrap="square" rtlCol="0">
            <a:spAutoFit/>
          </a:bodyPr>
          <a:lstStyle/>
          <a:p>
            <a:r>
              <a:rPr lang="en-US" sz="2000" dirty="0">
                <a:solidFill>
                  <a:schemeClr val="tx1">
                    <a:lumMod val="95000"/>
                  </a:schemeClr>
                </a:solidFill>
                <a:effectLst/>
                <a:latin typeface="DB Sans"/>
                <a:ea typeface="Calibri" panose="020F0502020204030204" pitchFamily="34" charset="0"/>
              </a:rPr>
              <a:t>It estimated that the global pharmaceutical logistics market size is expected to grow by a compound annual </a:t>
            </a:r>
            <a:r>
              <a:rPr lang="en-US" sz="2000" dirty="0">
                <a:solidFill>
                  <a:schemeClr val="accent2">
                    <a:lumMod val="60000"/>
                    <a:lumOff val="40000"/>
                  </a:schemeClr>
                </a:solidFill>
                <a:effectLst/>
                <a:latin typeface="DB Sans"/>
                <a:ea typeface="Calibri" panose="020F0502020204030204" pitchFamily="34" charset="0"/>
              </a:rPr>
              <a:t>growth rate of 4.4 percent </a:t>
            </a:r>
            <a:r>
              <a:rPr lang="en-US" sz="2000" dirty="0">
                <a:solidFill>
                  <a:schemeClr val="tx1">
                    <a:lumMod val="95000"/>
                  </a:schemeClr>
                </a:solidFill>
                <a:effectLst/>
                <a:latin typeface="DB Sans"/>
                <a:ea typeface="Calibri" panose="020F0502020204030204" pitchFamily="34" charset="0"/>
              </a:rPr>
              <a:t>from 2020 to 2027 and in 2020 it was valued at </a:t>
            </a:r>
            <a:r>
              <a:rPr lang="en-US" sz="2000" dirty="0">
                <a:solidFill>
                  <a:schemeClr val="accent2">
                    <a:lumMod val="60000"/>
                    <a:lumOff val="40000"/>
                  </a:schemeClr>
                </a:solidFill>
                <a:effectLst/>
                <a:latin typeface="DB Sans"/>
                <a:ea typeface="Calibri" panose="020F0502020204030204" pitchFamily="34" charset="0"/>
              </a:rPr>
              <a:t>77.6 billion</a:t>
            </a:r>
            <a:endParaRPr lang="en-US" sz="2400" dirty="0">
              <a:solidFill>
                <a:schemeClr val="accent2">
                  <a:lumMod val="60000"/>
                  <a:lumOff val="40000"/>
                </a:schemeClr>
              </a:solidFill>
              <a:latin typeface="DB Sans"/>
            </a:endParaRPr>
          </a:p>
        </p:txBody>
      </p:sp>
      <p:sp>
        <p:nvSpPr>
          <p:cNvPr id="9" name="TextBox 8">
            <a:extLst>
              <a:ext uri="{FF2B5EF4-FFF2-40B4-BE49-F238E27FC236}">
                <a16:creationId xmlns:a16="http://schemas.microsoft.com/office/drawing/2014/main" id="{8BFFF8E9-BA17-D1E5-50D3-D46F93C3F4B9}"/>
              </a:ext>
            </a:extLst>
          </p:cNvPr>
          <p:cNvSpPr txBox="1"/>
          <p:nvPr/>
        </p:nvSpPr>
        <p:spPr>
          <a:xfrm>
            <a:off x="2418753" y="3339834"/>
            <a:ext cx="6400800" cy="1323439"/>
          </a:xfrm>
          <a:prstGeom prst="rect">
            <a:avLst/>
          </a:prstGeom>
          <a:noFill/>
        </p:spPr>
        <p:txBody>
          <a:bodyPr wrap="square" rtlCol="0">
            <a:spAutoFit/>
          </a:bodyPr>
          <a:lstStyle/>
          <a:p>
            <a:r>
              <a:rPr lang="en-US" sz="2000" dirty="0">
                <a:solidFill>
                  <a:schemeClr val="tx1">
                    <a:lumMod val="95000"/>
                  </a:schemeClr>
                </a:solidFill>
                <a:latin typeface="DB Sans"/>
              </a:rPr>
              <a:t>Drivers claiming to have kept the cooling system on whereas they only turn it on during the final stretch of the journey (in our primary research this was highlighted in the logistics of insulin from Pune to Delhi)</a:t>
            </a:r>
          </a:p>
        </p:txBody>
      </p:sp>
    </p:spTree>
    <p:extLst>
      <p:ext uri="{BB962C8B-B14F-4D97-AF65-F5344CB8AC3E}">
        <p14:creationId xmlns:p14="http://schemas.microsoft.com/office/powerpoint/2010/main" val="18857788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62904B-2E34-9DED-364E-FD31FB21E6D6}"/>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61319CFE-A169-169A-FF46-69CEC7C69CFF}"/>
              </a:ext>
            </a:extLst>
          </p:cNvPr>
          <p:cNvGrpSpPr/>
          <p:nvPr/>
        </p:nvGrpSpPr>
        <p:grpSpPr>
          <a:xfrm>
            <a:off x="11341100" y="2194718"/>
            <a:ext cx="850901" cy="2468563"/>
            <a:chOff x="11341100" y="2194718"/>
            <a:chExt cx="850901" cy="2468563"/>
          </a:xfrm>
        </p:grpSpPr>
        <p:sp>
          <p:nvSpPr>
            <p:cNvPr id="5" name="Freeform: Shape 4">
              <a:extLst>
                <a:ext uri="{FF2B5EF4-FFF2-40B4-BE49-F238E27FC236}">
                  <a16:creationId xmlns:a16="http://schemas.microsoft.com/office/drawing/2014/main" id="{5BD0A06C-83DF-C968-CE10-20866097D82F}"/>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extBox 6">
              <a:extLst>
                <a:ext uri="{FF2B5EF4-FFF2-40B4-BE49-F238E27FC236}">
                  <a16:creationId xmlns:a16="http://schemas.microsoft.com/office/drawing/2014/main" id="{1653563E-16A0-C6B6-6C6D-12832D77822E}"/>
                </a:ext>
              </a:extLst>
            </p:cNvPr>
            <p:cNvSpPr txBox="1"/>
            <p:nvPr/>
          </p:nvSpPr>
          <p:spPr>
            <a:xfrm rot="16200000">
              <a:off x="11101101" y="3071524"/>
              <a:ext cx="1597025" cy="584775"/>
            </a:xfrm>
            <a:prstGeom prst="rect">
              <a:avLst/>
            </a:prstGeom>
            <a:noFill/>
          </p:spPr>
          <p:txBody>
            <a:bodyPr wrap="square" rtlCol="0">
              <a:spAutoFit/>
            </a:bodyPr>
            <a:lstStyle/>
            <a:p>
              <a:r>
                <a:rPr lang="en-US" sz="3200" b="1" dirty="0">
                  <a:solidFill>
                    <a:schemeClr val="bg1"/>
                  </a:solidFill>
                  <a:latin typeface="Tw Cen MT" panose="020B0602020104020603" pitchFamily="34" charset="0"/>
                </a:rPr>
                <a:t>Problem</a:t>
              </a:r>
            </a:p>
          </p:txBody>
        </p:sp>
      </p:grpSp>
      <p:grpSp>
        <p:nvGrpSpPr>
          <p:cNvPr id="15" name="Group 14">
            <a:extLst>
              <a:ext uri="{FF2B5EF4-FFF2-40B4-BE49-F238E27FC236}">
                <a16:creationId xmlns:a16="http://schemas.microsoft.com/office/drawing/2014/main" id="{305F2D8C-D303-EA47-E93C-20C8C6A00BA6}"/>
              </a:ext>
            </a:extLst>
          </p:cNvPr>
          <p:cNvGrpSpPr/>
          <p:nvPr/>
        </p:nvGrpSpPr>
        <p:grpSpPr>
          <a:xfrm>
            <a:off x="-215364" y="0"/>
            <a:ext cx="12192000" cy="6858000"/>
            <a:chOff x="0" y="0"/>
            <a:chExt cx="12192000" cy="6858000"/>
          </a:xfrm>
        </p:grpSpPr>
        <p:sp>
          <p:nvSpPr>
            <p:cNvPr id="16" name="Rectangle 15">
              <a:extLst>
                <a:ext uri="{FF2B5EF4-FFF2-40B4-BE49-F238E27FC236}">
                  <a16:creationId xmlns:a16="http://schemas.microsoft.com/office/drawing/2014/main" id="{58DD5988-CFE9-DBAC-B437-F5870E2F09B4}"/>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17AE848-CCBB-681B-7811-4A825B654658}"/>
                </a:ext>
              </a:extLst>
            </p:cNvPr>
            <p:cNvGrpSpPr/>
            <p:nvPr/>
          </p:nvGrpSpPr>
          <p:grpSpPr>
            <a:xfrm>
              <a:off x="11341100" y="2194718"/>
              <a:ext cx="850900" cy="2468563"/>
              <a:chOff x="11341100" y="2194718"/>
              <a:chExt cx="850900" cy="2468563"/>
            </a:xfrm>
            <a:solidFill>
              <a:schemeClr val="accent5">
                <a:lumMod val="40000"/>
                <a:lumOff val="60000"/>
              </a:schemeClr>
            </a:solidFill>
          </p:grpSpPr>
          <p:sp>
            <p:nvSpPr>
              <p:cNvPr id="18" name="Freeform: Shape 17">
                <a:extLst>
                  <a:ext uri="{FF2B5EF4-FFF2-40B4-BE49-F238E27FC236}">
                    <a16:creationId xmlns:a16="http://schemas.microsoft.com/office/drawing/2014/main" id="{9D991E77-0D86-EA8B-4189-74B68292F16E}"/>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extBox 18">
                <a:extLst>
                  <a:ext uri="{FF2B5EF4-FFF2-40B4-BE49-F238E27FC236}">
                    <a16:creationId xmlns:a16="http://schemas.microsoft.com/office/drawing/2014/main" id="{36BAE9C9-B945-912B-E0C7-ECCD6EDA58ED}"/>
                  </a:ext>
                </a:extLst>
              </p:cNvPr>
              <p:cNvSpPr txBox="1"/>
              <p:nvPr/>
            </p:nvSpPr>
            <p:spPr>
              <a:xfrm rot="16200000">
                <a:off x="11101101" y="3102302"/>
                <a:ext cx="1597025" cy="523220"/>
              </a:xfrm>
              <a:prstGeom prst="rect">
                <a:avLst/>
              </a:prstGeom>
              <a:grpFill/>
            </p:spPr>
            <p:txBody>
              <a:bodyPr wrap="square" rtlCol="0">
                <a:spAutoFit/>
              </a:bodyPr>
              <a:lstStyle/>
              <a:p>
                <a:pPr algn="ctr"/>
                <a:r>
                  <a:rPr lang="en-US" sz="2800" b="1" dirty="0">
                    <a:solidFill>
                      <a:schemeClr val="bg1"/>
                    </a:solidFill>
                    <a:latin typeface="Tw Cen MT" panose="020B0602020104020603" pitchFamily="34" charset="0"/>
                  </a:rPr>
                  <a:t>Research</a:t>
                </a:r>
              </a:p>
            </p:txBody>
          </p:sp>
        </p:grpSp>
      </p:grpSp>
      <p:grpSp>
        <p:nvGrpSpPr>
          <p:cNvPr id="20" name="Group 19">
            <a:extLst>
              <a:ext uri="{FF2B5EF4-FFF2-40B4-BE49-F238E27FC236}">
                <a16:creationId xmlns:a16="http://schemas.microsoft.com/office/drawing/2014/main" id="{B0C0D112-2F82-0D25-A510-EE5DC4F4DD96}"/>
              </a:ext>
            </a:extLst>
          </p:cNvPr>
          <p:cNvGrpSpPr/>
          <p:nvPr/>
        </p:nvGrpSpPr>
        <p:grpSpPr>
          <a:xfrm>
            <a:off x="-423843" y="0"/>
            <a:ext cx="12192001" cy="6858000"/>
            <a:chOff x="0" y="0"/>
            <a:chExt cx="12192001" cy="6858000"/>
          </a:xfrm>
        </p:grpSpPr>
        <p:sp>
          <p:nvSpPr>
            <p:cNvPr id="21" name="Rectangle 20">
              <a:extLst>
                <a:ext uri="{FF2B5EF4-FFF2-40B4-BE49-F238E27FC236}">
                  <a16:creationId xmlns:a16="http://schemas.microsoft.com/office/drawing/2014/main" id="{7C7ABF55-88FF-8872-0B5B-7A066D859A19}"/>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F68E4FCA-54C7-3FA6-D7C2-268531759438}"/>
                </a:ext>
              </a:extLst>
            </p:cNvPr>
            <p:cNvGrpSpPr/>
            <p:nvPr/>
          </p:nvGrpSpPr>
          <p:grpSpPr>
            <a:xfrm>
              <a:off x="11341100" y="2194718"/>
              <a:ext cx="850901" cy="2468563"/>
              <a:chOff x="11341100" y="2194718"/>
              <a:chExt cx="850901" cy="2468563"/>
            </a:xfrm>
            <a:solidFill>
              <a:schemeClr val="accent5">
                <a:lumMod val="60000"/>
                <a:lumOff val="40000"/>
              </a:schemeClr>
            </a:solidFill>
          </p:grpSpPr>
          <p:sp>
            <p:nvSpPr>
              <p:cNvPr id="23" name="Freeform: Shape 22">
                <a:extLst>
                  <a:ext uri="{FF2B5EF4-FFF2-40B4-BE49-F238E27FC236}">
                    <a16:creationId xmlns:a16="http://schemas.microsoft.com/office/drawing/2014/main" id="{532C7133-26BA-2092-6FF4-A39900A4382B}"/>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TextBox 23">
                <a:extLst>
                  <a:ext uri="{FF2B5EF4-FFF2-40B4-BE49-F238E27FC236}">
                    <a16:creationId xmlns:a16="http://schemas.microsoft.com/office/drawing/2014/main" id="{EE96B597-8E0D-4EFD-6451-3248AD3564F1}"/>
                  </a:ext>
                </a:extLst>
              </p:cNvPr>
              <p:cNvSpPr txBox="1"/>
              <p:nvPr/>
            </p:nvSpPr>
            <p:spPr>
              <a:xfrm rot="16200000">
                <a:off x="11101101" y="3071524"/>
                <a:ext cx="15970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Solution</a:t>
                </a:r>
              </a:p>
            </p:txBody>
          </p:sp>
        </p:grpSp>
      </p:grpSp>
      <p:grpSp>
        <p:nvGrpSpPr>
          <p:cNvPr id="25" name="Group 24">
            <a:extLst>
              <a:ext uri="{FF2B5EF4-FFF2-40B4-BE49-F238E27FC236}">
                <a16:creationId xmlns:a16="http://schemas.microsoft.com/office/drawing/2014/main" id="{D78D03EE-1798-1885-10BF-7B6BB2F53272}"/>
              </a:ext>
            </a:extLst>
          </p:cNvPr>
          <p:cNvGrpSpPr/>
          <p:nvPr/>
        </p:nvGrpSpPr>
        <p:grpSpPr>
          <a:xfrm>
            <a:off x="-11648703" y="0"/>
            <a:ext cx="12192000" cy="6858000"/>
            <a:chOff x="0" y="0"/>
            <a:chExt cx="12192000" cy="6858000"/>
          </a:xfrm>
        </p:grpSpPr>
        <p:sp>
          <p:nvSpPr>
            <p:cNvPr id="26" name="Rectangle 25">
              <a:extLst>
                <a:ext uri="{FF2B5EF4-FFF2-40B4-BE49-F238E27FC236}">
                  <a16:creationId xmlns:a16="http://schemas.microsoft.com/office/drawing/2014/main" id="{B862D157-C701-7FDE-567B-D744EAFCDA99}"/>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885CF1B2-3F3B-B5F4-B08D-C8FA262467EB}"/>
                </a:ext>
              </a:extLst>
            </p:cNvPr>
            <p:cNvGrpSpPr/>
            <p:nvPr/>
          </p:nvGrpSpPr>
          <p:grpSpPr>
            <a:xfrm>
              <a:off x="11341100" y="2194718"/>
              <a:ext cx="850900" cy="2468563"/>
              <a:chOff x="11341100" y="2194718"/>
              <a:chExt cx="850900" cy="2468563"/>
            </a:xfrm>
            <a:solidFill>
              <a:srgbClr val="DB7057"/>
            </a:solidFill>
          </p:grpSpPr>
          <p:sp>
            <p:nvSpPr>
              <p:cNvPr id="28" name="Freeform: Shape 27">
                <a:extLst>
                  <a:ext uri="{FF2B5EF4-FFF2-40B4-BE49-F238E27FC236}">
                    <a16:creationId xmlns:a16="http://schemas.microsoft.com/office/drawing/2014/main" id="{04266058-72F1-52EC-14D7-0E025094CD65}"/>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TextBox 28">
                <a:extLst>
                  <a:ext uri="{FF2B5EF4-FFF2-40B4-BE49-F238E27FC236}">
                    <a16:creationId xmlns:a16="http://schemas.microsoft.com/office/drawing/2014/main" id="{DCF4A0AF-F40E-80FC-4417-4757459B7C2B}"/>
                  </a:ext>
                </a:extLst>
              </p:cNvPr>
              <p:cNvSpPr txBox="1"/>
              <p:nvPr/>
            </p:nvSpPr>
            <p:spPr>
              <a:xfrm rot="16200000">
                <a:off x="10986800" y="3136611"/>
                <a:ext cx="18256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Prototype</a:t>
                </a:r>
              </a:p>
            </p:txBody>
          </p:sp>
        </p:grpSp>
      </p:grpSp>
      <p:sp>
        <p:nvSpPr>
          <p:cNvPr id="30" name="Rectangle 29">
            <a:extLst>
              <a:ext uri="{FF2B5EF4-FFF2-40B4-BE49-F238E27FC236}">
                <a16:creationId xmlns:a16="http://schemas.microsoft.com/office/drawing/2014/main" id="{EBB31010-C0B3-007F-D1D1-397FF9B48D05}"/>
              </a:ext>
            </a:extLst>
          </p:cNvPr>
          <p:cNvSpPr/>
          <p:nvPr/>
        </p:nvSpPr>
        <p:spPr>
          <a:xfrm>
            <a:off x="-11864067" y="-4"/>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50E50F7-FE47-0E4C-544D-5B43930C9485}"/>
              </a:ext>
            </a:extLst>
          </p:cNvPr>
          <p:cNvGrpSpPr/>
          <p:nvPr/>
        </p:nvGrpSpPr>
        <p:grpSpPr>
          <a:xfrm>
            <a:off x="-522967" y="2194714"/>
            <a:ext cx="850901" cy="2468563"/>
            <a:chOff x="11341100" y="2194718"/>
            <a:chExt cx="850901" cy="2468563"/>
          </a:xfrm>
          <a:solidFill>
            <a:schemeClr val="accent5">
              <a:lumMod val="75000"/>
            </a:schemeClr>
          </a:solidFill>
        </p:grpSpPr>
        <p:sp>
          <p:nvSpPr>
            <p:cNvPr id="32" name="Freeform: Shape 31">
              <a:extLst>
                <a:ext uri="{FF2B5EF4-FFF2-40B4-BE49-F238E27FC236}">
                  <a16:creationId xmlns:a16="http://schemas.microsoft.com/office/drawing/2014/main" id="{F09EBE47-FEAE-24F0-CAB8-55CF4C384723}"/>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TextBox 32">
              <a:extLst>
                <a:ext uri="{FF2B5EF4-FFF2-40B4-BE49-F238E27FC236}">
                  <a16:creationId xmlns:a16="http://schemas.microsoft.com/office/drawing/2014/main" id="{3C881EDF-E64A-7F6C-0413-A1BF7597F117}"/>
                </a:ext>
              </a:extLst>
            </p:cNvPr>
            <p:cNvSpPr txBox="1"/>
            <p:nvPr/>
          </p:nvSpPr>
          <p:spPr>
            <a:xfrm rot="16200000">
              <a:off x="11101101" y="3071524"/>
              <a:ext cx="15970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SDGs</a:t>
              </a:r>
            </a:p>
          </p:txBody>
        </p:sp>
      </p:grpSp>
      <p:sp>
        <p:nvSpPr>
          <p:cNvPr id="34" name="Rectangle 33">
            <a:extLst>
              <a:ext uri="{FF2B5EF4-FFF2-40B4-BE49-F238E27FC236}">
                <a16:creationId xmlns:a16="http://schemas.microsoft.com/office/drawing/2014/main" id="{26AF1152-DEFA-91EB-D706-40485C174A75}"/>
              </a:ext>
            </a:extLst>
          </p:cNvPr>
          <p:cNvSpPr/>
          <p:nvPr/>
        </p:nvSpPr>
        <p:spPr>
          <a:xfrm>
            <a:off x="-12056217"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AD9E847B-ABDD-1128-3087-70A038CB07F2}"/>
              </a:ext>
            </a:extLst>
          </p:cNvPr>
          <p:cNvGrpSpPr/>
          <p:nvPr/>
        </p:nvGrpSpPr>
        <p:grpSpPr>
          <a:xfrm>
            <a:off x="-715117" y="2194710"/>
            <a:ext cx="850901" cy="2468563"/>
            <a:chOff x="11341100" y="2194718"/>
            <a:chExt cx="850901" cy="2468563"/>
          </a:xfrm>
          <a:solidFill>
            <a:schemeClr val="accent5">
              <a:lumMod val="50000"/>
            </a:schemeClr>
          </a:solidFill>
        </p:grpSpPr>
        <p:sp>
          <p:nvSpPr>
            <p:cNvPr id="36" name="Freeform: Shape 35">
              <a:extLst>
                <a:ext uri="{FF2B5EF4-FFF2-40B4-BE49-F238E27FC236}">
                  <a16:creationId xmlns:a16="http://schemas.microsoft.com/office/drawing/2014/main" id="{1AF40E1C-60B8-A643-48B3-92586FAB8B9E}"/>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TextBox 36">
              <a:extLst>
                <a:ext uri="{FF2B5EF4-FFF2-40B4-BE49-F238E27FC236}">
                  <a16:creationId xmlns:a16="http://schemas.microsoft.com/office/drawing/2014/main" id="{70B4D435-A7B9-2797-6256-7AA9D0729D80}"/>
                </a:ext>
              </a:extLst>
            </p:cNvPr>
            <p:cNvSpPr txBox="1"/>
            <p:nvPr/>
          </p:nvSpPr>
          <p:spPr>
            <a:xfrm rot="16200000">
              <a:off x="11101101" y="3071524"/>
              <a:ext cx="15970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Future</a:t>
              </a:r>
            </a:p>
          </p:txBody>
        </p:sp>
      </p:grpSp>
      <p:sp>
        <p:nvSpPr>
          <p:cNvPr id="4" name="TextBox 3">
            <a:extLst>
              <a:ext uri="{FF2B5EF4-FFF2-40B4-BE49-F238E27FC236}">
                <a16:creationId xmlns:a16="http://schemas.microsoft.com/office/drawing/2014/main" id="{84FE4801-4F2F-580A-82DA-9815DBDA396C}"/>
              </a:ext>
            </a:extLst>
          </p:cNvPr>
          <p:cNvSpPr txBox="1"/>
          <p:nvPr/>
        </p:nvSpPr>
        <p:spPr>
          <a:xfrm>
            <a:off x="2158537" y="3515052"/>
            <a:ext cx="4528970" cy="461665"/>
          </a:xfrm>
          <a:prstGeom prst="rect">
            <a:avLst/>
          </a:prstGeom>
          <a:noFill/>
        </p:spPr>
        <p:txBody>
          <a:bodyPr wrap="square" rtlCol="0">
            <a:spAutoFit/>
          </a:bodyPr>
          <a:lstStyle/>
          <a:p>
            <a:r>
              <a:rPr lang="en-US" sz="2400" b="1" dirty="0">
                <a:solidFill>
                  <a:schemeClr val="accent3">
                    <a:lumMod val="60000"/>
                    <a:lumOff val="40000"/>
                  </a:schemeClr>
                </a:solidFill>
                <a:latin typeface="DB Sans"/>
              </a:rPr>
              <a:t>Functionalities :</a:t>
            </a:r>
          </a:p>
        </p:txBody>
      </p:sp>
      <p:sp>
        <p:nvSpPr>
          <p:cNvPr id="6" name="TextBox 5">
            <a:extLst>
              <a:ext uri="{FF2B5EF4-FFF2-40B4-BE49-F238E27FC236}">
                <a16:creationId xmlns:a16="http://schemas.microsoft.com/office/drawing/2014/main" id="{9455A924-C9B0-746F-31A9-447A92DB506C}"/>
              </a:ext>
            </a:extLst>
          </p:cNvPr>
          <p:cNvSpPr txBox="1"/>
          <p:nvPr/>
        </p:nvSpPr>
        <p:spPr>
          <a:xfrm>
            <a:off x="2109164" y="4071227"/>
            <a:ext cx="7403697" cy="224676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DB Sans"/>
              </a:rPr>
              <a:t>Dashboard to display location of selected asset on an interactive map. Also displays concise information of selected trips </a:t>
            </a:r>
          </a:p>
          <a:p>
            <a:pPr marL="285750" indent="-285750">
              <a:buFont typeface="Wingdings" panose="05000000000000000000" pitchFamily="2" charset="2"/>
              <a:buChar char="Ø"/>
            </a:pPr>
            <a:r>
              <a:rPr lang="en-US" sz="2000" dirty="0">
                <a:latin typeface="DB Sans"/>
              </a:rPr>
              <a:t>Raw Data page to display raw data of the selected device</a:t>
            </a:r>
          </a:p>
          <a:p>
            <a:pPr marL="285750" indent="-285750">
              <a:buFont typeface="Wingdings" panose="05000000000000000000" pitchFamily="2" charset="2"/>
              <a:buChar char="Ø"/>
            </a:pPr>
            <a:r>
              <a:rPr lang="en-US" sz="2000" dirty="0">
                <a:latin typeface="DB Sans"/>
              </a:rPr>
              <a:t>An integrated alarm generating system which generates alerts when the readings break the specified range</a:t>
            </a:r>
          </a:p>
          <a:p>
            <a:pPr marL="285750" indent="-285750">
              <a:buFont typeface="Wingdings" panose="05000000000000000000" pitchFamily="2" charset="2"/>
              <a:buChar char="Ø"/>
            </a:pPr>
            <a:r>
              <a:rPr lang="en-US" sz="2000" dirty="0">
                <a:latin typeface="DB Sans"/>
              </a:rPr>
              <a:t>A page displaying all active trips</a:t>
            </a:r>
          </a:p>
          <a:p>
            <a:pPr marL="285750" indent="-285750">
              <a:buFont typeface="Wingdings" panose="05000000000000000000" pitchFamily="2" charset="2"/>
              <a:buChar char="Ø"/>
            </a:pPr>
            <a:endParaRPr lang="en-US" sz="2000" dirty="0">
              <a:latin typeface="DB Sans"/>
            </a:endParaRPr>
          </a:p>
        </p:txBody>
      </p:sp>
      <p:sp>
        <p:nvSpPr>
          <p:cNvPr id="9" name="TextBox 8">
            <a:extLst>
              <a:ext uri="{FF2B5EF4-FFF2-40B4-BE49-F238E27FC236}">
                <a16:creationId xmlns:a16="http://schemas.microsoft.com/office/drawing/2014/main" id="{84D4D207-0F9F-67CC-A9DB-81F17BC72552}"/>
              </a:ext>
            </a:extLst>
          </p:cNvPr>
          <p:cNvSpPr txBox="1"/>
          <p:nvPr/>
        </p:nvSpPr>
        <p:spPr>
          <a:xfrm>
            <a:off x="2109164" y="541866"/>
            <a:ext cx="4528970" cy="461665"/>
          </a:xfrm>
          <a:prstGeom prst="rect">
            <a:avLst/>
          </a:prstGeom>
          <a:noFill/>
        </p:spPr>
        <p:txBody>
          <a:bodyPr wrap="square" rtlCol="0">
            <a:spAutoFit/>
          </a:bodyPr>
          <a:lstStyle/>
          <a:p>
            <a:r>
              <a:rPr lang="en-US" sz="2400" b="1" dirty="0">
                <a:solidFill>
                  <a:schemeClr val="accent3">
                    <a:lumMod val="60000"/>
                    <a:lumOff val="40000"/>
                  </a:schemeClr>
                </a:solidFill>
                <a:latin typeface="DB Sans"/>
              </a:rPr>
              <a:t>Properties :</a:t>
            </a:r>
          </a:p>
        </p:txBody>
      </p:sp>
      <p:sp>
        <p:nvSpPr>
          <p:cNvPr id="10" name="TextBox 9">
            <a:extLst>
              <a:ext uri="{FF2B5EF4-FFF2-40B4-BE49-F238E27FC236}">
                <a16:creationId xmlns:a16="http://schemas.microsoft.com/office/drawing/2014/main" id="{B2BFC7F2-0BCA-E554-53D6-EB5FEA727C8E}"/>
              </a:ext>
            </a:extLst>
          </p:cNvPr>
          <p:cNvSpPr txBox="1"/>
          <p:nvPr/>
        </p:nvSpPr>
        <p:spPr>
          <a:xfrm>
            <a:off x="2109164" y="1059577"/>
            <a:ext cx="6553214" cy="255454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DB Sans"/>
              </a:rPr>
              <a:t>Secure due to JWT tokens usage for database interaction</a:t>
            </a:r>
          </a:p>
          <a:p>
            <a:pPr marL="285750" indent="-285750">
              <a:buFont typeface="Wingdings" panose="05000000000000000000" pitchFamily="2" charset="2"/>
              <a:buChar char="Ø"/>
            </a:pPr>
            <a:r>
              <a:rPr lang="en-US" sz="2000" dirty="0">
                <a:latin typeface="DB Sans"/>
              </a:rPr>
              <a:t>Web application handles multiple users and each user can have various trips ,assets and devices to monitor</a:t>
            </a:r>
          </a:p>
          <a:p>
            <a:pPr marL="285750" indent="-285750">
              <a:buFont typeface="Wingdings" panose="05000000000000000000" pitchFamily="2" charset="2"/>
              <a:buChar char="Ø"/>
            </a:pPr>
            <a:r>
              <a:rPr lang="en-US" sz="2000" dirty="0">
                <a:latin typeface="DB Sans"/>
              </a:rPr>
              <a:t>Dark themed UI to help reduce strain on the ever-looking analysts’ eyes </a:t>
            </a:r>
          </a:p>
          <a:p>
            <a:pPr marL="285750" indent="-285750">
              <a:buFont typeface="Wingdings" panose="05000000000000000000" pitchFamily="2" charset="2"/>
              <a:buChar char="Ø"/>
            </a:pPr>
            <a:r>
              <a:rPr lang="en-US" sz="2000" dirty="0">
                <a:latin typeface="DB Sans"/>
              </a:rPr>
              <a:t>Real time plotting of charts with inputs received from the device for visual analytics</a:t>
            </a:r>
          </a:p>
          <a:p>
            <a:pPr marL="285750" indent="-285750">
              <a:buFont typeface="Wingdings" panose="05000000000000000000" pitchFamily="2" charset="2"/>
              <a:buChar char="Ø"/>
            </a:pPr>
            <a:endParaRPr lang="en-US" sz="2000" dirty="0">
              <a:latin typeface="DB Sans"/>
            </a:endParaRPr>
          </a:p>
        </p:txBody>
      </p:sp>
    </p:spTree>
    <p:extLst>
      <p:ext uri="{BB962C8B-B14F-4D97-AF65-F5344CB8AC3E}">
        <p14:creationId xmlns:p14="http://schemas.microsoft.com/office/powerpoint/2010/main" val="29210810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62904B-2E34-9DED-364E-FD31FB21E6D6}"/>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61319CFE-A169-169A-FF46-69CEC7C69CFF}"/>
              </a:ext>
            </a:extLst>
          </p:cNvPr>
          <p:cNvGrpSpPr/>
          <p:nvPr/>
        </p:nvGrpSpPr>
        <p:grpSpPr>
          <a:xfrm>
            <a:off x="11341100" y="2194718"/>
            <a:ext cx="850901" cy="2468563"/>
            <a:chOff x="11341100" y="2194718"/>
            <a:chExt cx="850901" cy="2468563"/>
          </a:xfrm>
        </p:grpSpPr>
        <p:sp>
          <p:nvSpPr>
            <p:cNvPr id="5" name="Freeform: Shape 4">
              <a:extLst>
                <a:ext uri="{FF2B5EF4-FFF2-40B4-BE49-F238E27FC236}">
                  <a16:creationId xmlns:a16="http://schemas.microsoft.com/office/drawing/2014/main" id="{5BD0A06C-83DF-C968-CE10-20866097D82F}"/>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extBox 6">
              <a:extLst>
                <a:ext uri="{FF2B5EF4-FFF2-40B4-BE49-F238E27FC236}">
                  <a16:creationId xmlns:a16="http://schemas.microsoft.com/office/drawing/2014/main" id="{1653563E-16A0-C6B6-6C6D-12832D77822E}"/>
                </a:ext>
              </a:extLst>
            </p:cNvPr>
            <p:cNvSpPr txBox="1"/>
            <p:nvPr/>
          </p:nvSpPr>
          <p:spPr>
            <a:xfrm rot="16200000">
              <a:off x="11101101" y="3071524"/>
              <a:ext cx="1597025" cy="584775"/>
            </a:xfrm>
            <a:prstGeom prst="rect">
              <a:avLst/>
            </a:prstGeom>
            <a:noFill/>
          </p:spPr>
          <p:txBody>
            <a:bodyPr wrap="square" rtlCol="0">
              <a:spAutoFit/>
            </a:bodyPr>
            <a:lstStyle/>
            <a:p>
              <a:r>
                <a:rPr lang="en-US" sz="3200" b="1" dirty="0">
                  <a:solidFill>
                    <a:schemeClr val="bg1"/>
                  </a:solidFill>
                  <a:latin typeface="Tw Cen MT" panose="020B0602020104020603" pitchFamily="34" charset="0"/>
                </a:rPr>
                <a:t>Problem</a:t>
              </a:r>
            </a:p>
          </p:txBody>
        </p:sp>
      </p:grpSp>
      <p:grpSp>
        <p:nvGrpSpPr>
          <p:cNvPr id="15" name="Group 14">
            <a:extLst>
              <a:ext uri="{FF2B5EF4-FFF2-40B4-BE49-F238E27FC236}">
                <a16:creationId xmlns:a16="http://schemas.microsoft.com/office/drawing/2014/main" id="{305F2D8C-D303-EA47-E93C-20C8C6A00BA6}"/>
              </a:ext>
            </a:extLst>
          </p:cNvPr>
          <p:cNvGrpSpPr/>
          <p:nvPr/>
        </p:nvGrpSpPr>
        <p:grpSpPr>
          <a:xfrm>
            <a:off x="-215364" y="0"/>
            <a:ext cx="12192000" cy="6858000"/>
            <a:chOff x="0" y="0"/>
            <a:chExt cx="12192000" cy="6858000"/>
          </a:xfrm>
        </p:grpSpPr>
        <p:sp>
          <p:nvSpPr>
            <p:cNvPr id="16" name="Rectangle 15">
              <a:extLst>
                <a:ext uri="{FF2B5EF4-FFF2-40B4-BE49-F238E27FC236}">
                  <a16:creationId xmlns:a16="http://schemas.microsoft.com/office/drawing/2014/main" id="{58DD5988-CFE9-DBAC-B437-F5870E2F09B4}"/>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17AE848-CCBB-681B-7811-4A825B654658}"/>
                </a:ext>
              </a:extLst>
            </p:cNvPr>
            <p:cNvGrpSpPr/>
            <p:nvPr/>
          </p:nvGrpSpPr>
          <p:grpSpPr>
            <a:xfrm>
              <a:off x="11341100" y="2194718"/>
              <a:ext cx="850900" cy="2468563"/>
              <a:chOff x="11341100" y="2194718"/>
              <a:chExt cx="850900" cy="2468563"/>
            </a:xfrm>
            <a:solidFill>
              <a:schemeClr val="accent5">
                <a:lumMod val="40000"/>
                <a:lumOff val="60000"/>
              </a:schemeClr>
            </a:solidFill>
          </p:grpSpPr>
          <p:sp>
            <p:nvSpPr>
              <p:cNvPr id="18" name="Freeform: Shape 17">
                <a:extLst>
                  <a:ext uri="{FF2B5EF4-FFF2-40B4-BE49-F238E27FC236}">
                    <a16:creationId xmlns:a16="http://schemas.microsoft.com/office/drawing/2014/main" id="{9D991E77-0D86-EA8B-4189-74B68292F16E}"/>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extBox 18">
                <a:extLst>
                  <a:ext uri="{FF2B5EF4-FFF2-40B4-BE49-F238E27FC236}">
                    <a16:creationId xmlns:a16="http://schemas.microsoft.com/office/drawing/2014/main" id="{36BAE9C9-B945-912B-E0C7-ECCD6EDA58ED}"/>
                  </a:ext>
                </a:extLst>
              </p:cNvPr>
              <p:cNvSpPr txBox="1"/>
              <p:nvPr/>
            </p:nvSpPr>
            <p:spPr>
              <a:xfrm rot="16200000">
                <a:off x="11101101" y="3102302"/>
                <a:ext cx="1597025" cy="523220"/>
              </a:xfrm>
              <a:prstGeom prst="rect">
                <a:avLst/>
              </a:prstGeom>
              <a:grpFill/>
            </p:spPr>
            <p:txBody>
              <a:bodyPr wrap="square" rtlCol="0">
                <a:spAutoFit/>
              </a:bodyPr>
              <a:lstStyle/>
              <a:p>
                <a:pPr algn="ctr"/>
                <a:r>
                  <a:rPr lang="en-US" sz="2800" b="1" dirty="0">
                    <a:solidFill>
                      <a:schemeClr val="bg1"/>
                    </a:solidFill>
                    <a:latin typeface="Tw Cen MT" panose="020B0602020104020603" pitchFamily="34" charset="0"/>
                  </a:rPr>
                  <a:t>Research</a:t>
                </a:r>
              </a:p>
            </p:txBody>
          </p:sp>
        </p:grpSp>
      </p:grpSp>
      <p:grpSp>
        <p:nvGrpSpPr>
          <p:cNvPr id="20" name="Group 19">
            <a:extLst>
              <a:ext uri="{FF2B5EF4-FFF2-40B4-BE49-F238E27FC236}">
                <a16:creationId xmlns:a16="http://schemas.microsoft.com/office/drawing/2014/main" id="{B0C0D112-2F82-0D25-A510-EE5DC4F4DD96}"/>
              </a:ext>
            </a:extLst>
          </p:cNvPr>
          <p:cNvGrpSpPr/>
          <p:nvPr/>
        </p:nvGrpSpPr>
        <p:grpSpPr>
          <a:xfrm>
            <a:off x="-423843" y="0"/>
            <a:ext cx="12192001" cy="6858000"/>
            <a:chOff x="0" y="0"/>
            <a:chExt cx="12192001" cy="6858000"/>
          </a:xfrm>
        </p:grpSpPr>
        <p:sp>
          <p:nvSpPr>
            <p:cNvPr id="21" name="Rectangle 20">
              <a:extLst>
                <a:ext uri="{FF2B5EF4-FFF2-40B4-BE49-F238E27FC236}">
                  <a16:creationId xmlns:a16="http://schemas.microsoft.com/office/drawing/2014/main" id="{7C7ABF55-88FF-8872-0B5B-7A066D859A19}"/>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F68E4FCA-54C7-3FA6-D7C2-268531759438}"/>
                </a:ext>
              </a:extLst>
            </p:cNvPr>
            <p:cNvGrpSpPr/>
            <p:nvPr/>
          </p:nvGrpSpPr>
          <p:grpSpPr>
            <a:xfrm>
              <a:off x="11341100" y="2194718"/>
              <a:ext cx="850901" cy="2468563"/>
              <a:chOff x="11341100" y="2194718"/>
              <a:chExt cx="850901" cy="2468563"/>
            </a:xfrm>
            <a:solidFill>
              <a:schemeClr val="accent5">
                <a:lumMod val="60000"/>
                <a:lumOff val="40000"/>
              </a:schemeClr>
            </a:solidFill>
          </p:grpSpPr>
          <p:sp>
            <p:nvSpPr>
              <p:cNvPr id="23" name="Freeform: Shape 22">
                <a:extLst>
                  <a:ext uri="{FF2B5EF4-FFF2-40B4-BE49-F238E27FC236}">
                    <a16:creationId xmlns:a16="http://schemas.microsoft.com/office/drawing/2014/main" id="{532C7133-26BA-2092-6FF4-A39900A4382B}"/>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TextBox 23">
                <a:extLst>
                  <a:ext uri="{FF2B5EF4-FFF2-40B4-BE49-F238E27FC236}">
                    <a16:creationId xmlns:a16="http://schemas.microsoft.com/office/drawing/2014/main" id="{EE96B597-8E0D-4EFD-6451-3248AD3564F1}"/>
                  </a:ext>
                </a:extLst>
              </p:cNvPr>
              <p:cNvSpPr txBox="1"/>
              <p:nvPr/>
            </p:nvSpPr>
            <p:spPr>
              <a:xfrm rot="16200000">
                <a:off x="11101101" y="3071524"/>
                <a:ext cx="15970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Solution</a:t>
                </a:r>
              </a:p>
            </p:txBody>
          </p:sp>
        </p:grpSp>
      </p:grpSp>
      <p:grpSp>
        <p:nvGrpSpPr>
          <p:cNvPr id="25" name="Group 24">
            <a:extLst>
              <a:ext uri="{FF2B5EF4-FFF2-40B4-BE49-F238E27FC236}">
                <a16:creationId xmlns:a16="http://schemas.microsoft.com/office/drawing/2014/main" id="{D78D03EE-1798-1885-10BF-7B6BB2F53272}"/>
              </a:ext>
            </a:extLst>
          </p:cNvPr>
          <p:cNvGrpSpPr/>
          <p:nvPr/>
        </p:nvGrpSpPr>
        <p:grpSpPr>
          <a:xfrm>
            <a:off x="-640814" y="0"/>
            <a:ext cx="12192000" cy="6858000"/>
            <a:chOff x="0" y="0"/>
            <a:chExt cx="12192000" cy="6858000"/>
          </a:xfrm>
        </p:grpSpPr>
        <p:sp>
          <p:nvSpPr>
            <p:cNvPr id="26" name="Rectangle 25">
              <a:extLst>
                <a:ext uri="{FF2B5EF4-FFF2-40B4-BE49-F238E27FC236}">
                  <a16:creationId xmlns:a16="http://schemas.microsoft.com/office/drawing/2014/main" id="{B862D157-C701-7FDE-567B-D744EAFCDA99}"/>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885CF1B2-3F3B-B5F4-B08D-C8FA262467EB}"/>
                </a:ext>
              </a:extLst>
            </p:cNvPr>
            <p:cNvGrpSpPr/>
            <p:nvPr/>
          </p:nvGrpSpPr>
          <p:grpSpPr>
            <a:xfrm>
              <a:off x="11341100" y="2194718"/>
              <a:ext cx="850900" cy="2468563"/>
              <a:chOff x="11341100" y="2194718"/>
              <a:chExt cx="850900" cy="2468563"/>
            </a:xfrm>
            <a:solidFill>
              <a:srgbClr val="DB7057"/>
            </a:solidFill>
          </p:grpSpPr>
          <p:sp>
            <p:nvSpPr>
              <p:cNvPr id="28" name="Freeform: Shape 27">
                <a:extLst>
                  <a:ext uri="{FF2B5EF4-FFF2-40B4-BE49-F238E27FC236}">
                    <a16:creationId xmlns:a16="http://schemas.microsoft.com/office/drawing/2014/main" id="{04266058-72F1-52EC-14D7-0E025094CD65}"/>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TextBox 28">
                <a:extLst>
                  <a:ext uri="{FF2B5EF4-FFF2-40B4-BE49-F238E27FC236}">
                    <a16:creationId xmlns:a16="http://schemas.microsoft.com/office/drawing/2014/main" id="{DCF4A0AF-F40E-80FC-4417-4757459B7C2B}"/>
                  </a:ext>
                </a:extLst>
              </p:cNvPr>
              <p:cNvSpPr txBox="1"/>
              <p:nvPr/>
            </p:nvSpPr>
            <p:spPr>
              <a:xfrm rot="16200000">
                <a:off x="10986800" y="3136611"/>
                <a:ext cx="18256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Prototype</a:t>
                </a:r>
              </a:p>
            </p:txBody>
          </p:sp>
        </p:grpSp>
      </p:grpSp>
      <p:sp>
        <p:nvSpPr>
          <p:cNvPr id="30" name="Rectangle 29">
            <a:extLst>
              <a:ext uri="{FF2B5EF4-FFF2-40B4-BE49-F238E27FC236}">
                <a16:creationId xmlns:a16="http://schemas.microsoft.com/office/drawing/2014/main" id="{EBB31010-C0B3-007F-D1D1-397FF9B48D05}"/>
              </a:ext>
            </a:extLst>
          </p:cNvPr>
          <p:cNvSpPr/>
          <p:nvPr/>
        </p:nvSpPr>
        <p:spPr>
          <a:xfrm>
            <a:off x="-11864067" y="-4"/>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50E50F7-FE47-0E4C-544D-5B43930C9485}"/>
              </a:ext>
            </a:extLst>
          </p:cNvPr>
          <p:cNvGrpSpPr/>
          <p:nvPr/>
        </p:nvGrpSpPr>
        <p:grpSpPr>
          <a:xfrm>
            <a:off x="-522967" y="2194714"/>
            <a:ext cx="850901" cy="2468563"/>
            <a:chOff x="11341100" y="2194718"/>
            <a:chExt cx="850901" cy="2468563"/>
          </a:xfrm>
          <a:solidFill>
            <a:schemeClr val="accent5">
              <a:lumMod val="75000"/>
            </a:schemeClr>
          </a:solidFill>
        </p:grpSpPr>
        <p:sp>
          <p:nvSpPr>
            <p:cNvPr id="32" name="Freeform: Shape 31">
              <a:extLst>
                <a:ext uri="{FF2B5EF4-FFF2-40B4-BE49-F238E27FC236}">
                  <a16:creationId xmlns:a16="http://schemas.microsoft.com/office/drawing/2014/main" id="{F09EBE47-FEAE-24F0-CAB8-55CF4C384723}"/>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TextBox 32">
              <a:extLst>
                <a:ext uri="{FF2B5EF4-FFF2-40B4-BE49-F238E27FC236}">
                  <a16:creationId xmlns:a16="http://schemas.microsoft.com/office/drawing/2014/main" id="{3C881EDF-E64A-7F6C-0413-A1BF7597F117}"/>
                </a:ext>
              </a:extLst>
            </p:cNvPr>
            <p:cNvSpPr txBox="1"/>
            <p:nvPr/>
          </p:nvSpPr>
          <p:spPr>
            <a:xfrm rot="16200000">
              <a:off x="11101101" y="3071524"/>
              <a:ext cx="15970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SDGs</a:t>
              </a:r>
            </a:p>
          </p:txBody>
        </p:sp>
      </p:grpSp>
      <p:sp>
        <p:nvSpPr>
          <p:cNvPr id="34" name="Rectangle 33">
            <a:extLst>
              <a:ext uri="{FF2B5EF4-FFF2-40B4-BE49-F238E27FC236}">
                <a16:creationId xmlns:a16="http://schemas.microsoft.com/office/drawing/2014/main" id="{26AF1152-DEFA-91EB-D706-40485C174A75}"/>
              </a:ext>
            </a:extLst>
          </p:cNvPr>
          <p:cNvSpPr/>
          <p:nvPr/>
        </p:nvSpPr>
        <p:spPr>
          <a:xfrm>
            <a:off x="-12056217"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AD9E847B-ABDD-1128-3087-70A038CB07F2}"/>
              </a:ext>
            </a:extLst>
          </p:cNvPr>
          <p:cNvGrpSpPr/>
          <p:nvPr/>
        </p:nvGrpSpPr>
        <p:grpSpPr>
          <a:xfrm>
            <a:off x="-715117" y="2194710"/>
            <a:ext cx="850901" cy="2468563"/>
            <a:chOff x="11341100" y="2194718"/>
            <a:chExt cx="850901" cy="2468563"/>
          </a:xfrm>
          <a:solidFill>
            <a:schemeClr val="accent5">
              <a:lumMod val="50000"/>
            </a:schemeClr>
          </a:solidFill>
        </p:grpSpPr>
        <p:sp>
          <p:nvSpPr>
            <p:cNvPr id="36" name="Freeform: Shape 35">
              <a:extLst>
                <a:ext uri="{FF2B5EF4-FFF2-40B4-BE49-F238E27FC236}">
                  <a16:creationId xmlns:a16="http://schemas.microsoft.com/office/drawing/2014/main" id="{1AF40E1C-60B8-A643-48B3-92586FAB8B9E}"/>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TextBox 36">
              <a:extLst>
                <a:ext uri="{FF2B5EF4-FFF2-40B4-BE49-F238E27FC236}">
                  <a16:creationId xmlns:a16="http://schemas.microsoft.com/office/drawing/2014/main" id="{70B4D435-A7B9-2797-6256-7AA9D0729D80}"/>
                </a:ext>
              </a:extLst>
            </p:cNvPr>
            <p:cNvSpPr txBox="1"/>
            <p:nvPr/>
          </p:nvSpPr>
          <p:spPr>
            <a:xfrm rot="16200000">
              <a:off x="11101101" y="3071524"/>
              <a:ext cx="15970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Future</a:t>
              </a:r>
            </a:p>
          </p:txBody>
        </p:sp>
      </p:grpSp>
      <p:cxnSp>
        <p:nvCxnSpPr>
          <p:cNvPr id="96" name="Straight Connector 95">
            <a:extLst>
              <a:ext uri="{FF2B5EF4-FFF2-40B4-BE49-F238E27FC236}">
                <a16:creationId xmlns:a16="http://schemas.microsoft.com/office/drawing/2014/main" id="{7940628E-4791-1F12-21C8-3FB592878EC2}"/>
              </a:ext>
            </a:extLst>
          </p:cNvPr>
          <p:cNvCxnSpPr/>
          <p:nvPr/>
        </p:nvCxnSpPr>
        <p:spPr>
          <a:xfrm>
            <a:off x="2776922" y="2906077"/>
            <a:ext cx="19669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DEAE9567-C682-B7C4-41F3-C642A60F2DB5}"/>
              </a:ext>
            </a:extLst>
          </p:cNvPr>
          <p:cNvGrpSpPr/>
          <p:nvPr/>
        </p:nvGrpSpPr>
        <p:grpSpPr>
          <a:xfrm>
            <a:off x="2565828" y="2800530"/>
            <a:ext cx="211094" cy="211094"/>
            <a:chOff x="1677812" y="4248152"/>
            <a:chExt cx="211094" cy="211094"/>
          </a:xfrm>
          <a:solidFill>
            <a:srgbClr val="CBECFF"/>
          </a:solidFill>
        </p:grpSpPr>
        <p:sp>
          <p:nvSpPr>
            <p:cNvPr id="98" name="Oval 97">
              <a:extLst>
                <a:ext uri="{FF2B5EF4-FFF2-40B4-BE49-F238E27FC236}">
                  <a16:creationId xmlns:a16="http://schemas.microsoft.com/office/drawing/2014/main" id="{A4F6DA48-DC32-64F4-E2CD-1D1BE62F1C56}"/>
                </a:ext>
              </a:extLst>
            </p:cNvPr>
            <p:cNvSpPr/>
            <p:nvPr/>
          </p:nvSpPr>
          <p:spPr>
            <a:xfrm>
              <a:off x="1677812" y="4248152"/>
              <a:ext cx="211094" cy="2110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7CC01E8-7A79-D743-71F5-6846F9CBADD2}"/>
                </a:ext>
              </a:extLst>
            </p:cNvPr>
            <p:cNvSpPr/>
            <p:nvPr/>
          </p:nvSpPr>
          <p:spPr>
            <a:xfrm>
              <a:off x="1708100" y="4278440"/>
              <a:ext cx="150518" cy="1505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0" name="Straight Connector 99">
            <a:extLst>
              <a:ext uri="{FF2B5EF4-FFF2-40B4-BE49-F238E27FC236}">
                <a16:creationId xmlns:a16="http://schemas.microsoft.com/office/drawing/2014/main" id="{D8294ED9-6443-D4B9-82FF-5D1C44A2C56F}"/>
              </a:ext>
            </a:extLst>
          </p:cNvPr>
          <p:cNvCxnSpPr/>
          <p:nvPr/>
        </p:nvCxnSpPr>
        <p:spPr>
          <a:xfrm>
            <a:off x="4924641" y="2906077"/>
            <a:ext cx="19669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074B6705-E0CA-73B2-430F-CF9AEE9A651F}"/>
              </a:ext>
            </a:extLst>
          </p:cNvPr>
          <p:cNvGrpSpPr/>
          <p:nvPr/>
        </p:nvGrpSpPr>
        <p:grpSpPr>
          <a:xfrm>
            <a:off x="4743835" y="2800530"/>
            <a:ext cx="211094" cy="211094"/>
            <a:chOff x="3855819" y="4248152"/>
            <a:chExt cx="211094" cy="211094"/>
          </a:xfrm>
          <a:solidFill>
            <a:srgbClr val="B0E5DD"/>
          </a:solidFill>
        </p:grpSpPr>
        <p:sp>
          <p:nvSpPr>
            <p:cNvPr id="102" name="Oval 101">
              <a:extLst>
                <a:ext uri="{FF2B5EF4-FFF2-40B4-BE49-F238E27FC236}">
                  <a16:creationId xmlns:a16="http://schemas.microsoft.com/office/drawing/2014/main" id="{4015F453-228C-B7D5-31B1-9925C2C8DE4B}"/>
                </a:ext>
              </a:extLst>
            </p:cNvPr>
            <p:cNvSpPr/>
            <p:nvPr/>
          </p:nvSpPr>
          <p:spPr>
            <a:xfrm>
              <a:off x="3855819" y="4248152"/>
              <a:ext cx="211094" cy="2110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08F144C9-19BF-462B-5AA3-46EBC1A3CF3A}"/>
                </a:ext>
              </a:extLst>
            </p:cNvPr>
            <p:cNvSpPr/>
            <p:nvPr/>
          </p:nvSpPr>
          <p:spPr>
            <a:xfrm>
              <a:off x="3886107" y="4278440"/>
              <a:ext cx="150518" cy="1505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E9F9BB09-B7A4-5F1C-99CA-F19A89F1BA11}"/>
              </a:ext>
            </a:extLst>
          </p:cNvPr>
          <p:cNvGrpSpPr/>
          <p:nvPr/>
        </p:nvGrpSpPr>
        <p:grpSpPr>
          <a:xfrm>
            <a:off x="6861266" y="2800530"/>
            <a:ext cx="211094" cy="211094"/>
            <a:chOff x="5973250" y="4248152"/>
            <a:chExt cx="211094" cy="211094"/>
          </a:xfrm>
          <a:solidFill>
            <a:srgbClr val="A7A7DB"/>
          </a:solidFill>
        </p:grpSpPr>
        <p:sp>
          <p:nvSpPr>
            <p:cNvPr id="105" name="Oval 104">
              <a:extLst>
                <a:ext uri="{FF2B5EF4-FFF2-40B4-BE49-F238E27FC236}">
                  <a16:creationId xmlns:a16="http://schemas.microsoft.com/office/drawing/2014/main" id="{249A2946-A72E-908C-5EC3-AF1B85BB129C}"/>
                </a:ext>
              </a:extLst>
            </p:cNvPr>
            <p:cNvSpPr/>
            <p:nvPr/>
          </p:nvSpPr>
          <p:spPr>
            <a:xfrm>
              <a:off x="5973250" y="4248152"/>
              <a:ext cx="211094" cy="2110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52DCDA77-A043-E872-3D95-207403AFAE77}"/>
                </a:ext>
              </a:extLst>
            </p:cNvPr>
            <p:cNvSpPr/>
            <p:nvPr/>
          </p:nvSpPr>
          <p:spPr>
            <a:xfrm>
              <a:off x="6003538" y="4278440"/>
              <a:ext cx="150518" cy="1505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77B92E0F-2D6A-F802-EE3E-41B8A065B91E}"/>
              </a:ext>
            </a:extLst>
          </p:cNvPr>
          <p:cNvGrpSpPr/>
          <p:nvPr/>
        </p:nvGrpSpPr>
        <p:grpSpPr>
          <a:xfrm>
            <a:off x="1521442" y="3424980"/>
            <a:ext cx="2515585" cy="1576479"/>
            <a:chOff x="1514240" y="4816886"/>
            <a:chExt cx="2515585" cy="1576479"/>
          </a:xfrm>
        </p:grpSpPr>
        <p:sp>
          <p:nvSpPr>
            <p:cNvPr id="108" name="TextBox 107">
              <a:extLst>
                <a:ext uri="{FF2B5EF4-FFF2-40B4-BE49-F238E27FC236}">
                  <a16:creationId xmlns:a16="http://schemas.microsoft.com/office/drawing/2014/main" id="{9F23840B-7191-1133-726F-267BA41F1A75}"/>
                </a:ext>
              </a:extLst>
            </p:cNvPr>
            <p:cNvSpPr txBox="1"/>
            <p:nvPr/>
          </p:nvSpPr>
          <p:spPr>
            <a:xfrm>
              <a:off x="1514240" y="4816886"/>
              <a:ext cx="2289049" cy="369332"/>
            </a:xfrm>
            <a:prstGeom prst="rect">
              <a:avLst/>
            </a:prstGeom>
            <a:noFill/>
          </p:spPr>
          <p:txBody>
            <a:bodyPr wrap="square" rtlCol="0">
              <a:spAutoFit/>
            </a:bodyPr>
            <a:lstStyle/>
            <a:p>
              <a:pPr algn="ctr"/>
              <a:r>
                <a:rPr lang="en-US" b="1" dirty="0">
                  <a:solidFill>
                    <a:schemeClr val="tx1">
                      <a:lumMod val="75000"/>
                      <a:lumOff val="25000"/>
                    </a:schemeClr>
                  </a:solidFill>
                  <a:latin typeface="Tw Cen MT" panose="020B0602020104020603" pitchFamily="34" charset="0"/>
                </a:rPr>
                <a:t>Sensors</a:t>
              </a:r>
            </a:p>
          </p:txBody>
        </p:sp>
        <p:sp>
          <p:nvSpPr>
            <p:cNvPr id="109" name="TextBox 108">
              <a:extLst>
                <a:ext uri="{FF2B5EF4-FFF2-40B4-BE49-F238E27FC236}">
                  <a16:creationId xmlns:a16="http://schemas.microsoft.com/office/drawing/2014/main" id="{1425CD3C-C763-44F7-74DF-731D5AF746A9}"/>
                </a:ext>
              </a:extLst>
            </p:cNvPr>
            <p:cNvSpPr txBox="1"/>
            <p:nvPr/>
          </p:nvSpPr>
          <p:spPr>
            <a:xfrm>
              <a:off x="2180092" y="5223814"/>
              <a:ext cx="1849733" cy="1169551"/>
            </a:xfrm>
            <a:prstGeom prst="rect">
              <a:avLst/>
            </a:prstGeom>
            <a:noFill/>
          </p:spPr>
          <p:txBody>
            <a:bodyPr wrap="square" rtlCol="0">
              <a:spAutoFit/>
            </a:bodyPr>
            <a:lstStyle/>
            <a:p>
              <a:pPr marL="171450" indent="-171450">
                <a:buFont typeface="Wingdings" panose="05000000000000000000" pitchFamily="2" charset="2"/>
                <a:buChar char="Ø"/>
              </a:pPr>
              <a:r>
                <a:rPr lang="en-US" sz="1400" dirty="0">
                  <a:solidFill>
                    <a:schemeClr val="tx1">
                      <a:lumMod val="75000"/>
                      <a:lumOff val="25000"/>
                    </a:schemeClr>
                  </a:solidFill>
                  <a:latin typeface="Tw Cen MT" panose="020B0602020104020603" pitchFamily="34" charset="0"/>
                </a:rPr>
                <a:t>801S</a:t>
              </a:r>
            </a:p>
            <a:p>
              <a:pPr marL="171450" indent="-171450">
                <a:buFont typeface="Wingdings" panose="05000000000000000000" pitchFamily="2" charset="2"/>
                <a:buChar char="Ø"/>
              </a:pPr>
              <a:r>
                <a:rPr lang="en-US" sz="1400" dirty="0">
                  <a:solidFill>
                    <a:schemeClr val="tx1">
                      <a:lumMod val="75000"/>
                      <a:lumOff val="25000"/>
                    </a:schemeClr>
                  </a:solidFill>
                  <a:latin typeface="Tw Cen MT" panose="020B0602020104020603" pitchFamily="34" charset="0"/>
                </a:rPr>
                <a:t>LDR</a:t>
              </a:r>
            </a:p>
            <a:p>
              <a:pPr marL="171450" indent="-171450">
                <a:buFont typeface="Wingdings" panose="05000000000000000000" pitchFamily="2" charset="2"/>
                <a:buChar char="Ø"/>
              </a:pPr>
              <a:r>
                <a:rPr lang="en-US" sz="1400" dirty="0">
                  <a:solidFill>
                    <a:schemeClr val="tx1">
                      <a:lumMod val="75000"/>
                      <a:lumOff val="25000"/>
                    </a:schemeClr>
                  </a:solidFill>
                  <a:latin typeface="Tw Cen MT" panose="020B0602020104020603" pitchFamily="34" charset="0"/>
                </a:rPr>
                <a:t> Neo 6 M</a:t>
              </a:r>
            </a:p>
            <a:p>
              <a:pPr marL="171450" indent="-171450">
                <a:buFont typeface="Wingdings" panose="05000000000000000000" pitchFamily="2" charset="2"/>
                <a:buChar char="Ø"/>
              </a:pPr>
              <a:r>
                <a:rPr lang="en-US" sz="1400" dirty="0">
                  <a:solidFill>
                    <a:schemeClr val="tx1">
                      <a:lumMod val="75000"/>
                      <a:lumOff val="25000"/>
                    </a:schemeClr>
                  </a:solidFill>
                  <a:latin typeface="Tw Cen MT" panose="020B0602020104020603" pitchFamily="34" charset="0"/>
                </a:rPr>
                <a:t> DHT 22</a:t>
              </a:r>
            </a:p>
            <a:p>
              <a:pPr marL="171450" indent="-171450">
                <a:buFont typeface="Wingdings" panose="05000000000000000000" pitchFamily="2" charset="2"/>
                <a:buChar char="Ø"/>
              </a:pPr>
              <a:r>
                <a:rPr lang="en-US" sz="1400" dirty="0">
                  <a:solidFill>
                    <a:schemeClr val="tx1">
                      <a:lumMod val="75000"/>
                      <a:lumOff val="25000"/>
                    </a:schemeClr>
                  </a:solidFill>
                  <a:latin typeface="Tw Cen MT" panose="020B0602020104020603" pitchFamily="34" charset="0"/>
                </a:rPr>
                <a:t> BMP 180</a:t>
              </a:r>
            </a:p>
          </p:txBody>
        </p:sp>
      </p:grpSp>
      <p:sp>
        <p:nvSpPr>
          <p:cNvPr id="110" name="TextBox 109">
            <a:extLst>
              <a:ext uri="{FF2B5EF4-FFF2-40B4-BE49-F238E27FC236}">
                <a16:creationId xmlns:a16="http://schemas.microsoft.com/office/drawing/2014/main" id="{8121E2C9-0594-63F4-754D-143BD6276DC2}"/>
              </a:ext>
            </a:extLst>
          </p:cNvPr>
          <p:cNvSpPr txBox="1"/>
          <p:nvPr/>
        </p:nvSpPr>
        <p:spPr>
          <a:xfrm>
            <a:off x="1521442" y="2991979"/>
            <a:ext cx="2289049" cy="523220"/>
          </a:xfrm>
          <a:prstGeom prst="rect">
            <a:avLst/>
          </a:prstGeom>
          <a:noFill/>
        </p:spPr>
        <p:txBody>
          <a:bodyPr wrap="square" rtlCol="0">
            <a:spAutoFit/>
          </a:bodyPr>
          <a:lstStyle/>
          <a:p>
            <a:pPr algn="ctr"/>
            <a:r>
              <a:rPr lang="en-US" sz="2800" b="1" dirty="0">
                <a:solidFill>
                  <a:srgbClr val="FF5969"/>
                </a:solidFill>
                <a:latin typeface="Tw Cen MT" panose="020B0602020104020603" pitchFamily="34" charset="0"/>
              </a:rPr>
              <a:t>Node</a:t>
            </a:r>
          </a:p>
        </p:txBody>
      </p:sp>
      <p:grpSp>
        <p:nvGrpSpPr>
          <p:cNvPr id="111" name="Group 110">
            <a:extLst>
              <a:ext uri="{FF2B5EF4-FFF2-40B4-BE49-F238E27FC236}">
                <a16:creationId xmlns:a16="http://schemas.microsoft.com/office/drawing/2014/main" id="{0FAADEE7-CBE4-E64F-CEC6-F666A54043C9}"/>
              </a:ext>
            </a:extLst>
          </p:cNvPr>
          <p:cNvGrpSpPr/>
          <p:nvPr/>
        </p:nvGrpSpPr>
        <p:grpSpPr>
          <a:xfrm>
            <a:off x="3710352" y="3424980"/>
            <a:ext cx="2289049" cy="688035"/>
            <a:chOff x="1514240" y="4816886"/>
            <a:chExt cx="2289049" cy="688035"/>
          </a:xfrm>
        </p:grpSpPr>
        <p:sp>
          <p:nvSpPr>
            <p:cNvPr id="112" name="TextBox 111">
              <a:extLst>
                <a:ext uri="{FF2B5EF4-FFF2-40B4-BE49-F238E27FC236}">
                  <a16:creationId xmlns:a16="http://schemas.microsoft.com/office/drawing/2014/main" id="{FA2F0F56-DCEC-A791-3524-FA7AF878B53F}"/>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13" name="TextBox 112">
              <a:extLst>
                <a:ext uri="{FF2B5EF4-FFF2-40B4-BE49-F238E27FC236}">
                  <a16:creationId xmlns:a16="http://schemas.microsoft.com/office/drawing/2014/main" id="{6E22810C-3027-B4BE-CC29-3F876FAB45C0}"/>
                </a:ext>
              </a:extLst>
            </p:cNvPr>
            <p:cNvSpPr txBox="1"/>
            <p:nvPr/>
          </p:nvSpPr>
          <p:spPr>
            <a:xfrm>
              <a:off x="1733898" y="4981701"/>
              <a:ext cx="1849733" cy="523220"/>
            </a:xfrm>
            <a:prstGeom prst="rect">
              <a:avLst/>
            </a:prstGeom>
            <a:noFill/>
          </p:spPr>
          <p:txBody>
            <a:bodyPr wrap="square" rtlCol="0">
              <a:spAutoFit/>
            </a:bodyPr>
            <a:lstStyle/>
            <a:p>
              <a:pPr marL="171450" indent="-171450">
                <a:buFont typeface="Wingdings" panose="05000000000000000000" pitchFamily="2" charset="2"/>
                <a:buChar char="Ø"/>
              </a:pPr>
              <a:r>
                <a:rPr lang="en-US" sz="1400" dirty="0">
                  <a:solidFill>
                    <a:schemeClr val="tx1">
                      <a:lumMod val="75000"/>
                      <a:lumOff val="25000"/>
                    </a:schemeClr>
                  </a:solidFill>
                  <a:latin typeface="Tw Cen MT" panose="020B0602020104020603" pitchFamily="34" charset="0"/>
                </a:rPr>
                <a:t>ESP 32</a:t>
              </a:r>
            </a:p>
            <a:p>
              <a:pPr marL="171450" indent="-171450">
                <a:buFont typeface="Wingdings" panose="05000000000000000000" pitchFamily="2" charset="2"/>
                <a:buChar char="Ø"/>
              </a:pPr>
              <a:r>
                <a:rPr lang="en-US" sz="1400" dirty="0">
                  <a:solidFill>
                    <a:schemeClr val="tx1">
                      <a:lumMod val="75000"/>
                      <a:lumOff val="25000"/>
                    </a:schemeClr>
                  </a:solidFill>
                  <a:latin typeface="Tw Cen MT" panose="020B0602020104020603" pitchFamily="34" charset="0"/>
                </a:rPr>
                <a:t> GSM Module</a:t>
              </a:r>
            </a:p>
          </p:txBody>
        </p:sp>
      </p:grpSp>
      <p:sp>
        <p:nvSpPr>
          <p:cNvPr id="114" name="TextBox 113">
            <a:extLst>
              <a:ext uri="{FF2B5EF4-FFF2-40B4-BE49-F238E27FC236}">
                <a16:creationId xmlns:a16="http://schemas.microsoft.com/office/drawing/2014/main" id="{7D0C6669-EC50-A2AF-0B7B-9624D30D3804}"/>
              </a:ext>
            </a:extLst>
          </p:cNvPr>
          <p:cNvSpPr txBox="1"/>
          <p:nvPr/>
        </p:nvSpPr>
        <p:spPr>
          <a:xfrm>
            <a:off x="3710352" y="2991979"/>
            <a:ext cx="2289049" cy="523220"/>
          </a:xfrm>
          <a:prstGeom prst="rect">
            <a:avLst/>
          </a:prstGeom>
          <a:noFill/>
        </p:spPr>
        <p:txBody>
          <a:bodyPr wrap="square" rtlCol="0">
            <a:spAutoFit/>
          </a:bodyPr>
          <a:lstStyle/>
          <a:p>
            <a:pPr algn="ctr"/>
            <a:r>
              <a:rPr lang="en-US" sz="2800" b="1" dirty="0">
                <a:solidFill>
                  <a:srgbClr val="52CBBE"/>
                </a:solidFill>
                <a:latin typeface="Tw Cen MT" panose="020B0602020104020603" pitchFamily="34" charset="0"/>
              </a:rPr>
              <a:t>Gateway</a:t>
            </a:r>
          </a:p>
        </p:txBody>
      </p:sp>
      <p:grpSp>
        <p:nvGrpSpPr>
          <p:cNvPr id="115" name="Group 114">
            <a:extLst>
              <a:ext uri="{FF2B5EF4-FFF2-40B4-BE49-F238E27FC236}">
                <a16:creationId xmlns:a16="http://schemas.microsoft.com/office/drawing/2014/main" id="{19871DDA-0BBD-B03B-2510-08878221C961}"/>
              </a:ext>
            </a:extLst>
          </p:cNvPr>
          <p:cNvGrpSpPr/>
          <p:nvPr/>
        </p:nvGrpSpPr>
        <p:grpSpPr>
          <a:xfrm>
            <a:off x="5839491" y="3424980"/>
            <a:ext cx="2289049" cy="828883"/>
            <a:chOff x="1514240" y="4816886"/>
            <a:chExt cx="2289049" cy="828883"/>
          </a:xfrm>
        </p:grpSpPr>
        <p:sp>
          <p:nvSpPr>
            <p:cNvPr id="116" name="TextBox 115">
              <a:extLst>
                <a:ext uri="{FF2B5EF4-FFF2-40B4-BE49-F238E27FC236}">
                  <a16:creationId xmlns:a16="http://schemas.microsoft.com/office/drawing/2014/main" id="{6A986747-3BCA-14C8-5B26-5934FAFD86A2}"/>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17" name="TextBox 116">
              <a:extLst>
                <a:ext uri="{FF2B5EF4-FFF2-40B4-BE49-F238E27FC236}">
                  <a16:creationId xmlns:a16="http://schemas.microsoft.com/office/drawing/2014/main" id="{74E779D1-C441-996F-191D-1DFA763CF4B4}"/>
                </a:ext>
              </a:extLst>
            </p:cNvPr>
            <p:cNvSpPr txBox="1"/>
            <p:nvPr/>
          </p:nvSpPr>
          <p:spPr>
            <a:xfrm>
              <a:off x="1940567" y="4907105"/>
              <a:ext cx="1849733" cy="738664"/>
            </a:xfrm>
            <a:prstGeom prst="rect">
              <a:avLst/>
            </a:prstGeom>
            <a:noFill/>
          </p:spPr>
          <p:txBody>
            <a:bodyPr wrap="square" rtlCol="0">
              <a:spAutoFit/>
            </a:bodyPr>
            <a:lstStyle/>
            <a:p>
              <a:pPr marL="171450" indent="-171450">
                <a:buFont typeface="Wingdings" panose="05000000000000000000" pitchFamily="2" charset="2"/>
                <a:buChar char="Ø"/>
              </a:pPr>
              <a:r>
                <a:rPr lang="en-US" sz="1400" dirty="0" err="1">
                  <a:solidFill>
                    <a:schemeClr val="tx1">
                      <a:lumMod val="75000"/>
                      <a:lumOff val="25000"/>
                    </a:schemeClr>
                  </a:solidFill>
                  <a:latin typeface="Tw Cen MT" panose="020B0602020104020603" pitchFamily="34" charset="0"/>
                </a:rPr>
                <a:t>Thingspeak</a:t>
              </a:r>
              <a:r>
                <a:rPr lang="en-US" sz="1400" dirty="0">
                  <a:solidFill>
                    <a:schemeClr val="tx1">
                      <a:lumMod val="75000"/>
                      <a:lumOff val="25000"/>
                    </a:schemeClr>
                  </a:solidFill>
                  <a:latin typeface="Tw Cen MT" panose="020B0602020104020603" pitchFamily="34" charset="0"/>
                </a:rPr>
                <a:t> MQTT Broker</a:t>
              </a:r>
            </a:p>
            <a:p>
              <a:pPr marL="171450" indent="-171450">
                <a:buFont typeface="Wingdings" panose="05000000000000000000" pitchFamily="2" charset="2"/>
                <a:buChar char="Ø"/>
              </a:pPr>
              <a:endParaRPr lang="en-US" sz="1400" dirty="0">
                <a:solidFill>
                  <a:schemeClr val="tx1">
                    <a:lumMod val="75000"/>
                    <a:lumOff val="25000"/>
                  </a:schemeClr>
                </a:solidFill>
                <a:latin typeface="Tw Cen MT" panose="020B0602020104020603" pitchFamily="34" charset="0"/>
              </a:endParaRPr>
            </a:p>
          </p:txBody>
        </p:sp>
      </p:grpSp>
      <p:sp>
        <p:nvSpPr>
          <p:cNvPr id="118" name="TextBox 117">
            <a:extLst>
              <a:ext uri="{FF2B5EF4-FFF2-40B4-BE49-F238E27FC236}">
                <a16:creationId xmlns:a16="http://schemas.microsoft.com/office/drawing/2014/main" id="{C906CD84-BA60-79DC-3581-CF6D151E0D29}"/>
              </a:ext>
            </a:extLst>
          </p:cNvPr>
          <p:cNvSpPr txBox="1"/>
          <p:nvPr/>
        </p:nvSpPr>
        <p:spPr>
          <a:xfrm>
            <a:off x="5839491" y="2991979"/>
            <a:ext cx="2289049" cy="523220"/>
          </a:xfrm>
          <a:prstGeom prst="rect">
            <a:avLst/>
          </a:prstGeom>
          <a:noFill/>
        </p:spPr>
        <p:txBody>
          <a:bodyPr wrap="square" rtlCol="0">
            <a:spAutoFit/>
          </a:bodyPr>
          <a:lstStyle/>
          <a:p>
            <a:pPr algn="ctr"/>
            <a:r>
              <a:rPr lang="en-US" sz="2800" b="1" dirty="0">
                <a:solidFill>
                  <a:srgbClr val="FEC630"/>
                </a:solidFill>
                <a:latin typeface="Tw Cen MT" panose="020B0602020104020603" pitchFamily="34" charset="0"/>
              </a:rPr>
              <a:t>Cloud</a:t>
            </a:r>
          </a:p>
        </p:txBody>
      </p:sp>
      <p:grpSp>
        <p:nvGrpSpPr>
          <p:cNvPr id="119" name="Group 118">
            <a:extLst>
              <a:ext uri="{FF2B5EF4-FFF2-40B4-BE49-F238E27FC236}">
                <a16:creationId xmlns:a16="http://schemas.microsoft.com/office/drawing/2014/main" id="{6C499BC3-FCB3-02CB-185E-B65420979467}"/>
              </a:ext>
            </a:extLst>
          </p:cNvPr>
          <p:cNvGrpSpPr/>
          <p:nvPr/>
        </p:nvGrpSpPr>
        <p:grpSpPr>
          <a:xfrm>
            <a:off x="2028126" y="1038738"/>
            <a:ext cx="1275682" cy="1275682"/>
            <a:chOff x="3063120" y="1755914"/>
            <a:chExt cx="1275682" cy="1275682"/>
          </a:xfrm>
          <a:solidFill>
            <a:srgbClr val="CBECFF"/>
          </a:solidFill>
        </p:grpSpPr>
        <p:sp>
          <p:nvSpPr>
            <p:cNvPr id="120" name="Teardrop 119">
              <a:extLst>
                <a:ext uri="{FF2B5EF4-FFF2-40B4-BE49-F238E27FC236}">
                  <a16:creationId xmlns:a16="http://schemas.microsoft.com/office/drawing/2014/main" id="{A35AFA32-86D7-B4BC-4BB4-C8AA1CDD5988}"/>
                </a:ext>
              </a:extLst>
            </p:cNvPr>
            <p:cNvSpPr/>
            <p:nvPr/>
          </p:nvSpPr>
          <p:spPr>
            <a:xfrm rot="8100000">
              <a:off x="3063120" y="1755914"/>
              <a:ext cx="1275682" cy="1275682"/>
            </a:xfrm>
            <a:prstGeom prst="teardrop">
              <a:avLst>
                <a:gd name="adj" fmla="val 10996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C6C38BC5-2EAF-7B2B-CDED-2F162B38639A}"/>
                </a:ext>
              </a:extLst>
            </p:cNvPr>
            <p:cNvSpPr/>
            <p:nvPr/>
          </p:nvSpPr>
          <p:spPr>
            <a:xfrm>
              <a:off x="3257469" y="1948912"/>
              <a:ext cx="889686" cy="8896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a:extLst>
              <a:ext uri="{FF2B5EF4-FFF2-40B4-BE49-F238E27FC236}">
                <a16:creationId xmlns:a16="http://schemas.microsoft.com/office/drawing/2014/main" id="{C297B0C0-C397-8F35-6E45-DD746D296924}"/>
              </a:ext>
            </a:extLst>
          </p:cNvPr>
          <p:cNvGrpSpPr/>
          <p:nvPr/>
        </p:nvGrpSpPr>
        <p:grpSpPr>
          <a:xfrm>
            <a:off x="4207446" y="1038738"/>
            <a:ext cx="1275682" cy="1275682"/>
            <a:chOff x="5242440" y="1755914"/>
            <a:chExt cx="1275682" cy="1275682"/>
          </a:xfrm>
          <a:solidFill>
            <a:srgbClr val="B0E5DD"/>
          </a:solidFill>
        </p:grpSpPr>
        <p:sp>
          <p:nvSpPr>
            <p:cNvPr id="124" name="Teardrop 123">
              <a:extLst>
                <a:ext uri="{FF2B5EF4-FFF2-40B4-BE49-F238E27FC236}">
                  <a16:creationId xmlns:a16="http://schemas.microsoft.com/office/drawing/2014/main" id="{6FEE1563-8AED-076A-75BC-52A7719BB289}"/>
                </a:ext>
              </a:extLst>
            </p:cNvPr>
            <p:cNvSpPr/>
            <p:nvPr/>
          </p:nvSpPr>
          <p:spPr>
            <a:xfrm rot="8100000">
              <a:off x="5242440" y="1755914"/>
              <a:ext cx="1275682" cy="1275682"/>
            </a:xfrm>
            <a:prstGeom prst="teardrop">
              <a:avLst>
                <a:gd name="adj" fmla="val 10996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A73B19E6-5C8C-646E-DB55-06D1EC07809E}"/>
                </a:ext>
              </a:extLst>
            </p:cNvPr>
            <p:cNvSpPr/>
            <p:nvPr/>
          </p:nvSpPr>
          <p:spPr>
            <a:xfrm>
              <a:off x="5436789" y="1948912"/>
              <a:ext cx="889686" cy="8896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8B868D93-8E84-565B-F504-80C7C6653902}"/>
              </a:ext>
            </a:extLst>
          </p:cNvPr>
          <p:cNvGrpSpPr/>
          <p:nvPr/>
        </p:nvGrpSpPr>
        <p:grpSpPr>
          <a:xfrm>
            <a:off x="6318187" y="1038738"/>
            <a:ext cx="1275682" cy="1275682"/>
            <a:chOff x="7353181" y="1755914"/>
            <a:chExt cx="1275682" cy="1275682"/>
          </a:xfrm>
          <a:solidFill>
            <a:srgbClr val="A7A7DB"/>
          </a:solidFill>
        </p:grpSpPr>
        <p:sp>
          <p:nvSpPr>
            <p:cNvPr id="128" name="Teardrop 127">
              <a:extLst>
                <a:ext uri="{FF2B5EF4-FFF2-40B4-BE49-F238E27FC236}">
                  <a16:creationId xmlns:a16="http://schemas.microsoft.com/office/drawing/2014/main" id="{7486EE6E-E020-ED41-FD16-79ED5941A45F}"/>
                </a:ext>
              </a:extLst>
            </p:cNvPr>
            <p:cNvSpPr/>
            <p:nvPr/>
          </p:nvSpPr>
          <p:spPr>
            <a:xfrm rot="8100000">
              <a:off x="7353181" y="1755914"/>
              <a:ext cx="1275682" cy="1275682"/>
            </a:xfrm>
            <a:prstGeom prst="teardrop">
              <a:avLst>
                <a:gd name="adj" fmla="val 10996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18AC004F-608E-899B-CC39-E68EF383C5B0}"/>
                </a:ext>
              </a:extLst>
            </p:cNvPr>
            <p:cNvSpPr/>
            <p:nvPr/>
          </p:nvSpPr>
          <p:spPr>
            <a:xfrm>
              <a:off x="7547530" y="1948912"/>
              <a:ext cx="889686" cy="8896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98322DC0-9719-4483-E09C-FA82915F54A8}"/>
              </a:ext>
            </a:extLst>
          </p:cNvPr>
          <p:cNvGrpSpPr/>
          <p:nvPr/>
        </p:nvGrpSpPr>
        <p:grpSpPr>
          <a:xfrm>
            <a:off x="8983778" y="2800530"/>
            <a:ext cx="211094" cy="211094"/>
            <a:chOff x="3855819" y="4248152"/>
            <a:chExt cx="211094" cy="211094"/>
          </a:xfrm>
          <a:solidFill>
            <a:srgbClr val="FFFFFF"/>
          </a:solidFill>
        </p:grpSpPr>
        <p:sp>
          <p:nvSpPr>
            <p:cNvPr id="132" name="Oval 131">
              <a:extLst>
                <a:ext uri="{FF2B5EF4-FFF2-40B4-BE49-F238E27FC236}">
                  <a16:creationId xmlns:a16="http://schemas.microsoft.com/office/drawing/2014/main" id="{44953B31-1D39-DF96-B453-2CDBE86C93F2}"/>
                </a:ext>
              </a:extLst>
            </p:cNvPr>
            <p:cNvSpPr/>
            <p:nvPr/>
          </p:nvSpPr>
          <p:spPr>
            <a:xfrm>
              <a:off x="3855819" y="4248152"/>
              <a:ext cx="211094" cy="2110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E91CAF55-8DFC-8E34-DB26-0665CF61B721}"/>
                </a:ext>
              </a:extLst>
            </p:cNvPr>
            <p:cNvSpPr/>
            <p:nvPr/>
          </p:nvSpPr>
          <p:spPr>
            <a:xfrm>
              <a:off x="3886107" y="4278440"/>
              <a:ext cx="150518" cy="1505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id="{BAA24B58-459D-5665-6B55-A4997221386C}"/>
              </a:ext>
            </a:extLst>
          </p:cNvPr>
          <p:cNvGrpSpPr/>
          <p:nvPr/>
        </p:nvGrpSpPr>
        <p:grpSpPr>
          <a:xfrm>
            <a:off x="7950295" y="3424980"/>
            <a:ext cx="2289049" cy="1010321"/>
            <a:chOff x="1514240" y="4816886"/>
            <a:chExt cx="2289049" cy="1010321"/>
          </a:xfrm>
        </p:grpSpPr>
        <p:sp>
          <p:nvSpPr>
            <p:cNvPr id="135" name="TextBox 134">
              <a:extLst>
                <a:ext uri="{FF2B5EF4-FFF2-40B4-BE49-F238E27FC236}">
                  <a16:creationId xmlns:a16="http://schemas.microsoft.com/office/drawing/2014/main" id="{CF5F97AE-38ED-2B4D-2085-CFE1FBB94822}"/>
                </a:ext>
              </a:extLst>
            </p:cNvPr>
            <p:cNvSpPr txBox="1"/>
            <p:nvPr/>
          </p:nvSpPr>
          <p:spPr>
            <a:xfrm>
              <a:off x="1514240" y="4816886"/>
              <a:ext cx="2289049" cy="369332"/>
            </a:xfrm>
            <a:prstGeom prst="rect">
              <a:avLst/>
            </a:prstGeom>
            <a:noFill/>
          </p:spPr>
          <p:txBody>
            <a:bodyPr wrap="square" rtlCol="0">
              <a:spAutoFit/>
            </a:bodyPr>
            <a:lstStyle/>
            <a:p>
              <a:pPr algn="ctr"/>
              <a:r>
                <a:rPr lang="en-US" b="1" dirty="0">
                  <a:solidFill>
                    <a:schemeClr val="tx1">
                      <a:lumMod val="75000"/>
                      <a:lumOff val="25000"/>
                    </a:schemeClr>
                  </a:solidFill>
                  <a:latin typeface="Tw Cen MT" panose="020B0602020104020603" pitchFamily="34" charset="0"/>
                </a:rPr>
                <a:t>Backend</a:t>
              </a:r>
            </a:p>
          </p:txBody>
        </p:sp>
        <p:sp>
          <p:nvSpPr>
            <p:cNvPr id="136" name="TextBox 135">
              <a:extLst>
                <a:ext uri="{FF2B5EF4-FFF2-40B4-BE49-F238E27FC236}">
                  <a16:creationId xmlns:a16="http://schemas.microsoft.com/office/drawing/2014/main" id="{69DADA04-985D-681D-6D5B-136F12E3EDE4}"/>
                </a:ext>
              </a:extLst>
            </p:cNvPr>
            <p:cNvSpPr txBox="1"/>
            <p:nvPr/>
          </p:nvSpPr>
          <p:spPr>
            <a:xfrm>
              <a:off x="1733898" y="5088543"/>
              <a:ext cx="1849733" cy="738664"/>
            </a:xfrm>
            <a:prstGeom prst="rect">
              <a:avLst/>
            </a:prstGeom>
            <a:noFill/>
          </p:spPr>
          <p:txBody>
            <a:bodyPr wrap="square" rtlCol="0">
              <a:spAutoFit/>
            </a:bodyPr>
            <a:lstStyle/>
            <a:p>
              <a:pPr marL="171450" indent="-171450" algn="ctr">
                <a:buFont typeface="Wingdings" panose="05000000000000000000" pitchFamily="2" charset="2"/>
                <a:buChar char="Ø"/>
              </a:pPr>
              <a:r>
                <a:rPr lang="en-US" sz="1400" dirty="0">
                  <a:solidFill>
                    <a:schemeClr val="tx1">
                      <a:lumMod val="75000"/>
                      <a:lumOff val="25000"/>
                    </a:schemeClr>
                  </a:solidFill>
                  <a:latin typeface="Tw Cen MT" panose="020B0602020104020603" pitchFamily="34" charset="0"/>
                </a:rPr>
                <a:t>Fast API</a:t>
              </a:r>
            </a:p>
            <a:p>
              <a:pPr marL="171450" indent="-171450" algn="ctr">
                <a:buFont typeface="Wingdings" panose="05000000000000000000" pitchFamily="2" charset="2"/>
                <a:buChar char="Ø"/>
              </a:pPr>
              <a:r>
                <a:rPr lang="en-US" sz="1400" dirty="0">
                  <a:solidFill>
                    <a:schemeClr val="tx1">
                      <a:lumMod val="75000"/>
                      <a:lumOff val="25000"/>
                    </a:schemeClr>
                  </a:solidFill>
                  <a:latin typeface="Tw Cen MT" panose="020B0602020104020603" pitchFamily="34" charset="0"/>
                </a:rPr>
                <a:t>SQL Lite</a:t>
              </a:r>
            </a:p>
            <a:p>
              <a:pPr marL="171450" indent="-171450" algn="ctr">
                <a:buFont typeface="Wingdings" panose="05000000000000000000" pitchFamily="2" charset="2"/>
                <a:buChar char="Ø"/>
              </a:pPr>
              <a:endParaRPr lang="en-US" sz="1400" dirty="0">
                <a:solidFill>
                  <a:schemeClr val="tx1">
                    <a:lumMod val="75000"/>
                    <a:lumOff val="25000"/>
                  </a:schemeClr>
                </a:solidFill>
                <a:latin typeface="Tw Cen MT" panose="020B0602020104020603" pitchFamily="34" charset="0"/>
              </a:endParaRPr>
            </a:p>
          </p:txBody>
        </p:sp>
      </p:grpSp>
      <p:sp>
        <p:nvSpPr>
          <p:cNvPr id="137" name="TextBox 136">
            <a:extLst>
              <a:ext uri="{FF2B5EF4-FFF2-40B4-BE49-F238E27FC236}">
                <a16:creationId xmlns:a16="http://schemas.microsoft.com/office/drawing/2014/main" id="{59E9FBF7-12C5-3168-8433-A1DF28D4E897}"/>
              </a:ext>
            </a:extLst>
          </p:cNvPr>
          <p:cNvSpPr txBox="1"/>
          <p:nvPr/>
        </p:nvSpPr>
        <p:spPr>
          <a:xfrm>
            <a:off x="7950295" y="2991979"/>
            <a:ext cx="2289049" cy="523220"/>
          </a:xfrm>
          <a:prstGeom prst="rect">
            <a:avLst/>
          </a:prstGeom>
          <a:noFill/>
        </p:spPr>
        <p:txBody>
          <a:bodyPr wrap="square" rtlCol="0">
            <a:spAutoFit/>
          </a:bodyPr>
          <a:lstStyle/>
          <a:p>
            <a:pPr algn="ctr"/>
            <a:r>
              <a:rPr lang="en-US" sz="2800" b="1" dirty="0">
                <a:solidFill>
                  <a:srgbClr val="52CBBE"/>
                </a:solidFill>
                <a:latin typeface="Tw Cen MT" panose="020B0602020104020603" pitchFamily="34" charset="0"/>
              </a:rPr>
              <a:t>Web App</a:t>
            </a:r>
          </a:p>
        </p:txBody>
      </p:sp>
      <p:grpSp>
        <p:nvGrpSpPr>
          <p:cNvPr id="138" name="Group 137">
            <a:extLst>
              <a:ext uri="{FF2B5EF4-FFF2-40B4-BE49-F238E27FC236}">
                <a16:creationId xmlns:a16="http://schemas.microsoft.com/office/drawing/2014/main" id="{ADD03E6F-DEDD-5793-50A4-796A3CCF26A6}"/>
              </a:ext>
            </a:extLst>
          </p:cNvPr>
          <p:cNvGrpSpPr/>
          <p:nvPr/>
        </p:nvGrpSpPr>
        <p:grpSpPr>
          <a:xfrm>
            <a:off x="8447389" y="1038738"/>
            <a:ext cx="1275682" cy="1275682"/>
            <a:chOff x="5242440" y="1755914"/>
            <a:chExt cx="1275682" cy="1275682"/>
          </a:xfrm>
          <a:solidFill>
            <a:schemeClr val="tx1"/>
          </a:solidFill>
        </p:grpSpPr>
        <p:sp>
          <p:nvSpPr>
            <p:cNvPr id="139" name="Teardrop 138">
              <a:extLst>
                <a:ext uri="{FF2B5EF4-FFF2-40B4-BE49-F238E27FC236}">
                  <a16:creationId xmlns:a16="http://schemas.microsoft.com/office/drawing/2014/main" id="{8D51DF3F-ABF3-E1F3-479E-113E4E8B9E2E}"/>
                </a:ext>
              </a:extLst>
            </p:cNvPr>
            <p:cNvSpPr/>
            <p:nvPr/>
          </p:nvSpPr>
          <p:spPr>
            <a:xfrm rot="8100000">
              <a:off x="5242440" y="1755914"/>
              <a:ext cx="1275682" cy="1275682"/>
            </a:xfrm>
            <a:prstGeom prst="teardrop">
              <a:avLst>
                <a:gd name="adj" fmla="val 10996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1CE4CFB0-F655-0B04-688A-62B454CF84A7}"/>
                </a:ext>
              </a:extLst>
            </p:cNvPr>
            <p:cNvSpPr/>
            <p:nvPr/>
          </p:nvSpPr>
          <p:spPr>
            <a:xfrm>
              <a:off x="5436789" y="1948912"/>
              <a:ext cx="889686" cy="8896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TextBox 141">
            <a:extLst>
              <a:ext uri="{FF2B5EF4-FFF2-40B4-BE49-F238E27FC236}">
                <a16:creationId xmlns:a16="http://schemas.microsoft.com/office/drawing/2014/main" id="{7E1DE678-CB83-D8B2-B1FB-7CAAD5F10BF4}"/>
              </a:ext>
            </a:extLst>
          </p:cNvPr>
          <p:cNvSpPr txBox="1"/>
          <p:nvPr/>
        </p:nvSpPr>
        <p:spPr>
          <a:xfrm>
            <a:off x="8008884" y="4178838"/>
            <a:ext cx="2289049" cy="369332"/>
          </a:xfrm>
          <a:prstGeom prst="rect">
            <a:avLst/>
          </a:prstGeom>
          <a:noFill/>
        </p:spPr>
        <p:txBody>
          <a:bodyPr wrap="square" rtlCol="0">
            <a:spAutoFit/>
          </a:bodyPr>
          <a:lstStyle/>
          <a:p>
            <a:pPr algn="ctr"/>
            <a:r>
              <a:rPr lang="en-US" b="1" dirty="0">
                <a:solidFill>
                  <a:schemeClr val="tx1">
                    <a:lumMod val="75000"/>
                    <a:lumOff val="25000"/>
                  </a:schemeClr>
                </a:solidFill>
                <a:latin typeface="Tw Cen MT" panose="020B0602020104020603" pitchFamily="34" charset="0"/>
              </a:rPr>
              <a:t>Frontend</a:t>
            </a:r>
          </a:p>
        </p:txBody>
      </p:sp>
      <p:sp>
        <p:nvSpPr>
          <p:cNvPr id="143" name="TextBox 142">
            <a:extLst>
              <a:ext uri="{FF2B5EF4-FFF2-40B4-BE49-F238E27FC236}">
                <a16:creationId xmlns:a16="http://schemas.microsoft.com/office/drawing/2014/main" id="{DF9679D1-2CEE-ABE4-9A16-33E5E023B849}"/>
              </a:ext>
            </a:extLst>
          </p:cNvPr>
          <p:cNvSpPr txBox="1"/>
          <p:nvPr/>
        </p:nvSpPr>
        <p:spPr>
          <a:xfrm>
            <a:off x="8658402" y="4467216"/>
            <a:ext cx="1849733" cy="954107"/>
          </a:xfrm>
          <a:prstGeom prst="rect">
            <a:avLst/>
          </a:prstGeom>
          <a:noFill/>
        </p:spPr>
        <p:txBody>
          <a:bodyPr wrap="square" rtlCol="0">
            <a:spAutoFit/>
          </a:bodyPr>
          <a:lstStyle/>
          <a:p>
            <a:pPr marL="171450" indent="-171450">
              <a:buFont typeface="Wingdings" panose="05000000000000000000" pitchFamily="2" charset="2"/>
              <a:buChar char="Ø"/>
            </a:pPr>
            <a:r>
              <a:rPr lang="en-US" sz="1400" dirty="0">
                <a:solidFill>
                  <a:schemeClr val="tx1">
                    <a:lumMod val="75000"/>
                    <a:lumOff val="25000"/>
                  </a:schemeClr>
                </a:solidFill>
                <a:latin typeface="Tw Cen MT" panose="020B0602020104020603" pitchFamily="34" charset="0"/>
              </a:rPr>
              <a:t>React</a:t>
            </a:r>
          </a:p>
          <a:p>
            <a:pPr marL="171450" indent="-171450">
              <a:buFont typeface="Wingdings" panose="05000000000000000000" pitchFamily="2" charset="2"/>
              <a:buChar char="Ø"/>
            </a:pPr>
            <a:r>
              <a:rPr lang="en-US" sz="1400" dirty="0" err="1">
                <a:solidFill>
                  <a:schemeClr val="tx1">
                    <a:lumMod val="75000"/>
                    <a:lumOff val="25000"/>
                  </a:schemeClr>
                </a:solidFill>
                <a:latin typeface="Tw Cen MT" panose="020B0602020104020603" pitchFamily="34" charset="0"/>
              </a:rPr>
              <a:t>Openstreet</a:t>
            </a:r>
            <a:r>
              <a:rPr lang="en-US" sz="1400" dirty="0">
                <a:solidFill>
                  <a:schemeClr val="tx1">
                    <a:lumMod val="75000"/>
                    <a:lumOff val="25000"/>
                  </a:schemeClr>
                </a:solidFill>
                <a:latin typeface="Tw Cen MT" panose="020B0602020104020603" pitchFamily="34" charset="0"/>
              </a:rPr>
              <a:t> Map</a:t>
            </a:r>
          </a:p>
          <a:p>
            <a:pPr marL="171450" indent="-171450">
              <a:buFont typeface="Wingdings" panose="05000000000000000000" pitchFamily="2" charset="2"/>
              <a:buChar char="Ø"/>
            </a:pPr>
            <a:r>
              <a:rPr lang="en-US" sz="1400" dirty="0">
                <a:solidFill>
                  <a:schemeClr val="tx1">
                    <a:lumMod val="75000"/>
                    <a:lumOff val="25000"/>
                  </a:schemeClr>
                </a:solidFill>
                <a:latin typeface="Tw Cen MT" panose="020B0602020104020603" pitchFamily="34" charset="0"/>
              </a:rPr>
              <a:t>Chart JS</a:t>
            </a:r>
          </a:p>
          <a:p>
            <a:pPr marL="171450" indent="-171450">
              <a:buFont typeface="Wingdings" panose="05000000000000000000" pitchFamily="2" charset="2"/>
              <a:buChar char="Ø"/>
            </a:pPr>
            <a:r>
              <a:rPr lang="en-US" sz="1400" dirty="0">
                <a:solidFill>
                  <a:schemeClr val="tx1">
                    <a:lumMod val="75000"/>
                    <a:lumOff val="25000"/>
                  </a:schemeClr>
                </a:solidFill>
                <a:latin typeface="Tw Cen MT" panose="020B0602020104020603" pitchFamily="34" charset="0"/>
              </a:rPr>
              <a:t>Tailwind</a:t>
            </a:r>
          </a:p>
        </p:txBody>
      </p:sp>
      <p:cxnSp>
        <p:nvCxnSpPr>
          <p:cNvPr id="146" name="Straight Connector 145">
            <a:extLst>
              <a:ext uri="{FF2B5EF4-FFF2-40B4-BE49-F238E27FC236}">
                <a16:creationId xmlns:a16="http://schemas.microsoft.com/office/drawing/2014/main" id="{6520EF40-6B59-E214-C848-BA95F65AE506}"/>
              </a:ext>
            </a:extLst>
          </p:cNvPr>
          <p:cNvCxnSpPr/>
          <p:nvPr/>
        </p:nvCxnSpPr>
        <p:spPr>
          <a:xfrm>
            <a:off x="7042072" y="2906077"/>
            <a:ext cx="19669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6006A0F4-8CC9-7929-F49B-F70D1AF2F3F8}"/>
              </a:ext>
            </a:extLst>
          </p:cNvPr>
          <p:cNvSpPr txBox="1"/>
          <p:nvPr/>
        </p:nvSpPr>
        <p:spPr>
          <a:xfrm>
            <a:off x="3468287" y="2576569"/>
            <a:ext cx="950434" cy="369332"/>
          </a:xfrm>
          <a:prstGeom prst="rect">
            <a:avLst/>
          </a:prstGeom>
          <a:noFill/>
        </p:spPr>
        <p:txBody>
          <a:bodyPr wrap="square" rtlCol="0">
            <a:spAutoFit/>
          </a:bodyPr>
          <a:lstStyle/>
          <a:p>
            <a:r>
              <a:rPr lang="en-US" dirty="0"/>
              <a:t>I2C</a:t>
            </a:r>
          </a:p>
        </p:txBody>
      </p:sp>
      <p:sp>
        <p:nvSpPr>
          <p:cNvPr id="148" name="TextBox 147">
            <a:extLst>
              <a:ext uri="{FF2B5EF4-FFF2-40B4-BE49-F238E27FC236}">
                <a16:creationId xmlns:a16="http://schemas.microsoft.com/office/drawing/2014/main" id="{7CEFC017-30D0-41AD-3ADD-54E970ED53F2}"/>
              </a:ext>
            </a:extLst>
          </p:cNvPr>
          <p:cNvSpPr txBox="1"/>
          <p:nvPr/>
        </p:nvSpPr>
        <p:spPr>
          <a:xfrm>
            <a:off x="5501487" y="2550184"/>
            <a:ext cx="950434" cy="369332"/>
          </a:xfrm>
          <a:prstGeom prst="rect">
            <a:avLst/>
          </a:prstGeom>
          <a:noFill/>
        </p:spPr>
        <p:txBody>
          <a:bodyPr wrap="square" rtlCol="0">
            <a:spAutoFit/>
          </a:bodyPr>
          <a:lstStyle/>
          <a:p>
            <a:r>
              <a:rPr lang="en-US" dirty="0"/>
              <a:t>Cellular</a:t>
            </a:r>
          </a:p>
        </p:txBody>
      </p:sp>
      <p:sp>
        <p:nvSpPr>
          <p:cNvPr id="149" name="TextBox 148">
            <a:extLst>
              <a:ext uri="{FF2B5EF4-FFF2-40B4-BE49-F238E27FC236}">
                <a16:creationId xmlns:a16="http://schemas.microsoft.com/office/drawing/2014/main" id="{17DC94E4-84F1-D01D-CE83-404A1723F0A2}"/>
              </a:ext>
            </a:extLst>
          </p:cNvPr>
          <p:cNvSpPr txBox="1"/>
          <p:nvPr/>
        </p:nvSpPr>
        <p:spPr>
          <a:xfrm>
            <a:off x="7707968" y="2566754"/>
            <a:ext cx="950434" cy="369332"/>
          </a:xfrm>
          <a:prstGeom prst="rect">
            <a:avLst/>
          </a:prstGeom>
          <a:noFill/>
        </p:spPr>
        <p:txBody>
          <a:bodyPr wrap="square" rtlCol="0">
            <a:spAutoFit/>
          </a:bodyPr>
          <a:lstStyle/>
          <a:p>
            <a:r>
              <a:rPr lang="en-US" dirty="0" err="1"/>
              <a:t>WiFi</a:t>
            </a:r>
            <a:endParaRPr lang="en-US" dirty="0"/>
          </a:p>
        </p:txBody>
      </p:sp>
      <p:pic>
        <p:nvPicPr>
          <p:cNvPr id="151" name="Picture 150">
            <a:extLst>
              <a:ext uri="{FF2B5EF4-FFF2-40B4-BE49-F238E27FC236}">
                <a16:creationId xmlns:a16="http://schemas.microsoft.com/office/drawing/2014/main" id="{9DE262D2-C895-A185-A24C-5D9284C66206}"/>
              </a:ext>
            </a:extLst>
          </p:cNvPr>
          <p:cNvPicPr>
            <a:picLocks noChangeAspect="1"/>
          </p:cNvPicPr>
          <p:nvPr/>
        </p:nvPicPr>
        <p:blipFill>
          <a:blip r:embed="rId2"/>
          <a:stretch>
            <a:fillRect/>
          </a:stretch>
        </p:blipFill>
        <p:spPr>
          <a:xfrm>
            <a:off x="2217004" y="1328943"/>
            <a:ext cx="914142" cy="748818"/>
          </a:xfrm>
          <a:prstGeom prst="rect">
            <a:avLst/>
          </a:prstGeom>
        </p:spPr>
      </p:pic>
      <p:pic>
        <p:nvPicPr>
          <p:cNvPr id="153" name="Picture 152">
            <a:extLst>
              <a:ext uri="{FF2B5EF4-FFF2-40B4-BE49-F238E27FC236}">
                <a16:creationId xmlns:a16="http://schemas.microsoft.com/office/drawing/2014/main" id="{E340E808-6DF0-7F0A-C25F-1B1F67A01528}"/>
              </a:ext>
            </a:extLst>
          </p:cNvPr>
          <p:cNvPicPr>
            <a:picLocks noChangeAspect="1"/>
          </p:cNvPicPr>
          <p:nvPr/>
        </p:nvPicPr>
        <p:blipFill>
          <a:blip r:embed="rId3"/>
          <a:stretch>
            <a:fillRect/>
          </a:stretch>
        </p:blipFill>
        <p:spPr>
          <a:xfrm>
            <a:off x="4476273" y="1368049"/>
            <a:ext cx="695422" cy="647790"/>
          </a:xfrm>
          <a:prstGeom prst="rect">
            <a:avLst/>
          </a:prstGeom>
        </p:spPr>
      </p:pic>
      <p:pic>
        <p:nvPicPr>
          <p:cNvPr id="155" name="Picture 154">
            <a:extLst>
              <a:ext uri="{FF2B5EF4-FFF2-40B4-BE49-F238E27FC236}">
                <a16:creationId xmlns:a16="http://schemas.microsoft.com/office/drawing/2014/main" id="{CCE235B7-20C2-4A3D-8779-CC0A69612981}"/>
              </a:ext>
            </a:extLst>
          </p:cNvPr>
          <p:cNvPicPr>
            <a:picLocks noChangeAspect="1"/>
          </p:cNvPicPr>
          <p:nvPr/>
        </p:nvPicPr>
        <p:blipFill>
          <a:blip r:embed="rId4"/>
          <a:stretch>
            <a:fillRect/>
          </a:stretch>
        </p:blipFill>
        <p:spPr>
          <a:xfrm>
            <a:off x="6512535" y="1285842"/>
            <a:ext cx="889686" cy="791919"/>
          </a:xfrm>
          <a:prstGeom prst="rect">
            <a:avLst/>
          </a:prstGeom>
        </p:spPr>
      </p:pic>
      <p:pic>
        <p:nvPicPr>
          <p:cNvPr id="157" name="Picture 156">
            <a:extLst>
              <a:ext uri="{FF2B5EF4-FFF2-40B4-BE49-F238E27FC236}">
                <a16:creationId xmlns:a16="http://schemas.microsoft.com/office/drawing/2014/main" id="{F5DA27F9-DEC0-7B80-889E-9CA40F8D1CAE}"/>
              </a:ext>
            </a:extLst>
          </p:cNvPr>
          <p:cNvPicPr>
            <a:picLocks noChangeAspect="1"/>
          </p:cNvPicPr>
          <p:nvPr/>
        </p:nvPicPr>
        <p:blipFill>
          <a:blip r:embed="rId5"/>
          <a:stretch>
            <a:fillRect/>
          </a:stretch>
        </p:blipFill>
        <p:spPr>
          <a:xfrm>
            <a:off x="8726947" y="1385843"/>
            <a:ext cx="778772" cy="677106"/>
          </a:xfrm>
          <a:prstGeom prst="rect">
            <a:avLst/>
          </a:prstGeom>
        </p:spPr>
      </p:pic>
    </p:spTree>
    <p:extLst>
      <p:ext uri="{BB962C8B-B14F-4D97-AF65-F5344CB8AC3E}">
        <p14:creationId xmlns:p14="http://schemas.microsoft.com/office/powerpoint/2010/main" val="184057099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fade">
                                      <p:cBhvr>
                                        <p:cTn id="12" dur="1000"/>
                                        <p:tgtEl>
                                          <p:spTgt spid="107"/>
                                        </p:tgtEl>
                                      </p:cBhvr>
                                    </p:animEffect>
                                    <p:anim calcmode="lin" valueType="num">
                                      <p:cBhvr>
                                        <p:cTn id="13" dur="1000" fill="hold"/>
                                        <p:tgtEl>
                                          <p:spTgt spid="107"/>
                                        </p:tgtEl>
                                        <p:attrNameLst>
                                          <p:attrName>ppt_x</p:attrName>
                                        </p:attrNameLst>
                                      </p:cBhvr>
                                      <p:tavLst>
                                        <p:tav tm="0">
                                          <p:val>
                                            <p:strVal val="#ppt_x"/>
                                          </p:val>
                                        </p:tav>
                                        <p:tav tm="100000">
                                          <p:val>
                                            <p:strVal val="#ppt_x"/>
                                          </p:val>
                                        </p:tav>
                                      </p:tavLst>
                                    </p:anim>
                                    <p:anim calcmode="lin" valueType="num">
                                      <p:cBhvr>
                                        <p:cTn id="14" dur="1000" fill="hold"/>
                                        <p:tgtEl>
                                          <p:spTgt spid="10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0"/>
                                        </p:tgtEl>
                                        <p:attrNameLst>
                                          <p:attrName>style.visibility</p:attrName>
                                        </p:attrNameLst>
                                      </p:cBhvr>
                                      <p:to>
                                        <p:strVal val="visible"/>
                                      </p:to>
                                    </p:set>
                                    <p:animEffect transition="in" filter="fade">
                                      <p:cBhvr>
                                        <p:cTn id="17" dur="1000"/>
                                        <p:tgtEl>
                                          <p:spTgt spid="110"/>
                                        </p:tgtEl>
                                      </p:cBhvr>
                                    </p:animEffect>
                                    <p:anim calcmode="lin" valueType="num">
                                      <p:cBhvr>
                                        <p:cTn id="18" dur="1000" fill="hold"/>
                                        <p:tgtEl>
                                          <p:spTgt spid="110"/>
                                        </p:tgtEl>
                                        <p:attrNameLst>
                                          <p:attrName>ppt_x</p:attrName>
                                        </p:attrNameLst>
                                      </p:cBhvr>
                                      <p:tavLst>
                                        <p:tav tm="0">
                                          <p:val>
                                            <p:strVal val="#ppt_x"/>
                                          </p:val>
                                        </p:tav>
                                        <p:tav tm="100000">
                                          <p:val>
                                            <p:strVal val="#ppt_x"/>
                                          </p:val>
                                        </p:tav>
                                      </p:tavLst>
                                    </p:anim>
                                    <p:anim calcmode="lin" valueType="num">
                                      <p:cBhvr>
                                        <p:cTn id="19" dur="1000" fill="hold"/>
                                        <p:tgtEl>
                                          <p:spTgt spid="1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9"/>
                                        </p:tgtEl>
                                        <p:attrNameLst>
                                          <p:attrName>style.visibility</p:attrName>
                                        </p:attrNameLst>
                                      </p:cBhvr>
                                      <p:to>
                                        <p:strVal val="visible"/>
                                      </p:to>
                                    </p:set>
                                    <p:animEffect transition="in" filter="fade">
                                      <p:cBhvr>
                                        <p:cTn id="22" dur="1000"/>
                                        <p:tgtEl>
                                          <p:spTgt spid="119"/>
                                        </p:tgtEl>
                                      </p:cBhvr>
                                    </p:animEffect>
                                    <p:anim calcmode="lin" valueType="num">
                                      <p:cBhvr>
                                        <p:cTn id="23" dur="1000" fill="hold"/>
                                        <p:tgtEl>
                                          <p:spTgt spid="119"/>
                                        </p:tgtEl>
                                        <p:attrNameLst>
                                          <p:attrName>ppt_x</p:attrName>
                                        </p:attrNameLst>
                                      </p:cBhvr>
                                      <p:tavLst>
                                        <p:tav tm="0">
                                          <p:val>
                                            <p:strVal val="#ppt_x"/>
                                          </p:val>
                                        </p:tav>
                                        <p:tav tm="100000">
                                          <p:val>
                                            <p:strVal val="#ppt_x"/>
                                          </p:val>
                                        </p:tav>
                                      </p:tavLst>
                                    </p:anim>
                                    <p:anim calcmode="lin" valueType="num">
                                      <p:cBhvr>
                                        <p:cTn id="24" dur="1000" fill="hold"/>
                                        <p:tgtEl>
                                          <p:spTgt spid="11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animEffect transition="in" filter="fade">
                                      <p:cBhvr>
                                        <p:cTn id="27" dur="1000"/>
                                        <p:tgtEl>
                                          <p:spTgt spid="151"/>
                                        </p:tgtEl>
                                      </p:cBhvr>
                                    </p:animEffect>
                                    <p:anim calcmode="lin" valueType="num">
                                      <p:cBhvr>
                                        <p:cTn id="28" dur="1000" fill="hold"/>
                                        <p:tgtEl>
                                          <p:spTgt spid="151"/>
                                        </p:tgtEl>
                                        <p:attrNameLst>
                                          <p:attrName>ppt_x</p:attrName>
                                        </p:attrNameLst>
                                      </p:cBhvr>
                                      <p:tavLst>
                                        <p:tav tm="0">
                                          <p:val>
                                            <p:strVal val="#ppt_x"/>
                                          </p:val>
                                        </p:tav>
                                        <p:tav tm="100000">
                                          <p:val>
                                            <p:strVal val="#ppt_x"/>
                                          </p:val>
                                        </p:tav>
                                      </p:tavLst>
                                    </p:anim>
                                    <p:anim calcmode="lin" valueType="num">
                                      <p:cBhvr>
                                        <p:cTn id="29" dur="1000" fill="hold"/>
                                        <p:tgtEl>
                                          <p:spTgt spid="15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47"/>
                                        </p:tgtEl>
                                        <p:attrNameLst>
                                          <p:attrName>style.visibility</p:attrName>
                                        </p:attrNameLst>
                                      </p:cBhvr>
                                      <p:to>
                                        <p:strVal val="visible"/>
                                      </p:to>
                                    </p:set>
                                    <p:animEffect transition="in" filter="fade">
                                      <p:cBhvr>
                                        <p:cTn id="34" dur="1000"/>
                                        <p:tgtEl>
                                          <p:spTgt spid="147"/>
                                        </p:tgtEl>
                                      </p:cBhvr>
                                    </p:animEffect>
                                    <p:anim calcmode="lin" valueType="num">
                                      <p:cBhvr>
                                        <p:cTn id="35" dur="1000" fill="hold"/>
                                        <p:tgtEl>
                                          <p:spTgt spid="147"/>
                                        </p:tgtEl>
                                        <p:attrNameLst>
                                          <p:attrName>ppt_x</p:attrName>
                                        </p:attrNameLst>
                                      </p:cBhvr>
                                      <p:tavLst>
                                        <p:tav tm="0">
                                          <p:val>
                                            <p:strVal val="#ppt_x"/>
                                          </p:val>
                                        </p:tav>
                                        <p:tav tm="100000">
                                          <p:val>
                                            <p:strVal val="#ppt_x"/>
                                          </p:val>
                                        </p:tav>
                                      </p:tavLst>
                                    </p:anim>
                                    <p:anim calcmode="lin" valueType="num">
                                      <p:cBhvr>
                                        <p:cTn id="36" dur="1000" fill="hold"/>
                                        <p:tgtEl>
                                          <p:spTgt spid="14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96"/>
                                        </p:tgtEl>
                                        <p:attrNameLst>
                                          <p:attrName>style.visibility</p:attrName>
                                        </p:attrNameLst>
                                      </p:cBhvr>
                                      <p:to>
                                        <p:strVal val="visible"/>
                                      </p:to>
                                    </p:set>
                                    <p:animEffect transition="in" filter="fade">
                                      <p:cBhvr>
                                        <p:cTn id="39" dur="1000"/>
                                        <p:tgtEl>
                                          <p:spTgt spid="96"/>
                                        </p:tgtEl>
                                      </p:cBhvr>
                                    </p:animEffect>
                                    <p:anim calcmode="lin" valueType="num">
                                      <p:cBhvr>
                                        <p:cTn id="40" dur="1000" fill="hold"/>
                                        <p:tgtEl>
                                          <p:spTgt spid="96"/>
                                        </p:tgtEl>
                                        <p:attrNameLst>
                                          <p:attrName>ppt_x</p:attrName>
                                        </p:attrNameLst>
                                      </p:cBhvr>
                                      <p:tavLst>
                                        <p:tav tm="0">
                                          <p:val>
                                            <p:strVal val="#ppt_x"/>
                                          </p:val>
                                        </p:tav>
                                        <p:tav tm="100000">
                                          <p:val>
                                            <p:strVal val="#ppt_x"/>
                                          </p:val>
                                        </p:tav>
                                      </p:tavLst>
                                    </p:anim>
                                    <p:anim calcmode="lin" valueType="num">
                                      <p:cBhvr>
                                        <p:cTn id="41" dur="1000" fill="hold"/>
                                        <p:tgtEl>
                                          <p:spTgt spid="9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53"/>
                                        </p:tgtEl>
                                        <p:attrNameLst>
                                          <p:attrName>style.visibility</p:attrName>
                                        </p:attrNameLst>
                                      </p:cBhvr>
                                      <p:to>
                                        <p:strVal val="visible"/>
                                      </p:to>
                                    </p:set>
                                    <p:animEffect transition="in" filter="fade">
                                      <p:cBhvr>
                                        <p:cTn id="44" dur="1000"/>
                                        <p:tgtEl>
                                          <p:spTgt spid="153"/>
                                        </p:tgtEl>
                                      </p:cBhvr>
                                    </p:animEffect>
                                    <p:anim calcmode="lin" valueType="num">
                                      <p:cBhvr>
                                        <p:cTn id="45" dur="1000" fill="hold"/>
                                        <p:tgtEl>
                                          <p:spTgt spid="153"/>
                                        </p:tgtEl>
                                        <p:attrNameLst>
                                          <p:attrName>ppt_x</p:attrName>
                                        </p:attrNameLst>
                                      </p:cBhvr>
                                      <p:tavLst>
                                        <p:tav tm="0">
                                          <p:val>
                                            <p:strVal val="#ppt_x"/>
                                          </p:val>
                                        </p:tav>
                                        <p:tav tm="100000">
                                          <p:val>
                                            <p:strVal val="#ppt_x"/>
                                          </p:val>
                                        </p:tav>
                                      </p:tavLst>
                                    </p:anim>
                                    <p:anim calcmode="lin" valueType="num">
                                      <p:cBhvr>
                                        <p:cTn id="46" dur="1000" fill="hold"/>
                                        <p:tgtEl>
                                          <p:spTgt spid="153"/>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3"/>
                                        </p:tgtEl>
                                        <p:attrNameLst>
                                          <p:attrName>style.visibility</p:attrName>
                                        </p:attrNameLst>
                                      </p:cBhvr>
                                      <p:to>
                                        <p:strVal val="visible"/>
                                      </p:to>
                                    </p:set>
                                    <p:animEffect transition="in" filter="fade">
                                      <p:cBhvr>
                                        <p:cTn id="49" dur="1000"/>
                                        <p:tgtEl>
                                          <p:spTgt spid="123"/>
                                        </p:tgtEl>
                                      </p:cBhvr>
                                    </p:animEffect>
                                    <p:anim calcmode="lin" valueType="num">
                                      <p:cBhvr>
                                        <p:cTn id="50" dur="1000" fill="hold"/>
                                        <p:tgtEl>
                                          <p:spTgt spid="123"/>
                                        </p:tgtEl>
                                        <p:attrNameLst>
                                          <p:attrName>ppt_x</p:attrName>
                                        </p:attrNameLst>
                                      </p:cBhvr>
                                      <p:tavLst>
                                        <p:tav tm="0">
                                          <p:val>
                                            <p:strVal val="#ppt_x"/>
                                          </p:val>
                                        </p:tav>
                                        <p:tav tm="100000">
                                          <p:val>
                                            <p:strVal val="#ppt_x"/>
                                          </p:val>
                                        </p:tav>
                                      </p:tavLst>
                                    </p:anim>
                                    <p:anim calcmode="lin" valueType="num">
                                      <p:cBhvr>
                                        <p:cTn id="51" dur="1000" fill="hold"/>
                                        <p:tgtEl>
                                          <p:spTgt spid="123"/>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01"/>
                                        </p:tgtEl>
                                        <p:attrNameLst>
                                          <p:attrName>style.visibility</p:attrName>
                                        </p:attrNameLst>
                                      </p:cBhvr>
                                      <p:to>
                                        <p:strVal val="visible"/>
                                      </p:to>
                                    </p:set>
                                    <p:animEffect transition="in" filter="fade">
                                      <p:cBhvr>
                                        <p:cTn id="54" dur="1000"/>
                                        <p:tgtEl>
                                          <p:spTgt spid="101"/>
                                        </p:tgtEl>
                                      </p:cBhvr>
                                    </p:animEffect>
                                    <p:anim calcmode="lin" valueType="num">
                                      <p:cBhvr>
                                        <p:cTn id="55" dur="1000" fill="hold"/>
                                        <p:tgtEl>
                                          <p:spTgt spid="101"/>
                                        </p:tgtEl>
                                        <p:attrNameLst>
                                          <p:attrName>ppt_x</p:attrName>
                                        </p:attrNameLst>
                                      </p:cBhvr>
                                      <p:tavLst>
                                        <p:tav tm="0">
                                          <p:val>
                                            <p:strVal val="#ppt_x"/>
                                          </p:val>
                                        </p:tav>
                                        <p:tav tm="100000">
                                          <p:val>
                                            <p:strVal val="#ppt_x"/>
                                          </p:val>
                                        </p:tav>
                                      </p:tavLst>
                                    </p:anim>
                                    <p:anim calcmode="lin" valueType="num">
                                      <p:cBhvr>
                                        <p:cTn id="56" dur="1000" fill="hold"/>
                                        <p:tgtEl>
                                          <p:spTgt spid="10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14"/>
                                        </p:tgtEl>
                                        <p:attrNameLst>
                                          <p:attrName>style.visibility</p:attrName>
                                        </p:attrNameLst>
                                      </p:cBhvr>
                                      <p:to>
                                        <p:strVal val="visible"/>
                                      </p:to>
                                    </p:set>
                                    <p:animEffect transition="in" filter="fade">
                                      <p:cBhvr>
                                        <p:cTn id="59" dur="1000"/>
                                        <p:tgtEl>
                                          <p:spTgt spid="114"/>
                                        </p:tgtEl>
                                      </p:cBhvr>
                                    </p:animEffect>
                                    <p:anim calcmode="lin" valueType="num">
                                      <p:cBhvr>
                                        <p:cTn id="60" dur="1000" fill="hold"/>
                                        <p:tgtEl>
                                          <p:spTgt spid="114"/>
                                        </p:tgtEl>
                                        <p:attrNameLst>
                                          <p:attrName>ppt_x</p:attrName>
                                        </p:attrNameLst>
                                      </p:cBhvr>
                                      <p:tavLst>
                                        <p:tav tm="0">
                                          <p:val>
                                            <p:strVal val="#ppt_x"/>
                                          </p:val>
                                        </p:tav>
                                        <p:tav tm="100000">
                                          <p:val>
                                            <p:strVal val="#ppt_x"/>
                                          </p:val>
                                        </p:tav>
                                      </p:tavLst>
                                    </p:anim>
                                    <p:anim calcmode="lin" valueType="num">
                                      <p:cBhvr>
                                        <p:cTn id="61" dur="1000" fill="hold"/>
                                        <p:tgtEl>
                                          <p:spTgt spid="114"/>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11"/>
                                        </p:tgtEl>
                                        <p:attrNameLst>
                                          <p:attrName>style.visibility</p:attrName>
                                        </p:attrNameLst>
                                      </p:cBhvr>
                                      <p:to>
                                        <p:strVal val="visible"/>
                                      </p:to>
                                    </p:set>
                                    <p:animEffect transition="in" filter="fade">
                                      <p:cBhvr>
                                        <p:cTn id="64" dur="1000"/>
                                        <p:tgtEl>
                                          <p:spTgt spid="111"/>
                                        </p:tgtEl>
                                      </p:cBhvr>
                                    </p:animEffect>
                                    <p:anim calcmode="lin" valueType="num">
                                      <p:cBhvr>
                                        <p:cTn id="65" dur="1000" fill="hold"/>
                                        <p:tgtEl>
                                          <p:spTgt spid="111"/>
                                        </p:tgtEl>
                                        <p:attrNameLst>
                                          <p:attrName>ppt_x</p:attrName>
                                        </p:attrNameLst>
                                      </p:cBhvr>
                                      <p:tavLst>
                                        <p:tav tm="0">
                                          <p:val>
                                            <p:strVal val="#ppt_x"/>
                                          </p:val>
                                        </p:tav>
                                        <p:tav tm="100000">
                                          <p:val>
                                            <p:strVal val="#ppt_x"/>
                                          </p:val>
                                        </p:tav>
                                      </p:tavLst>
                                    </p:anim>
                                    <p:anim calcmode="lin" valueType="num">
                                      <p:cBhvr>
                                        <p:cTn id="66"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48"/>
                                        </p:tgtEl>
                                        <p:attrNameLst>
                                          <p:attrName>style.visibility</p:attrName>
                                        </p:attrNameLst>
                                      </p:cBhvr>
                                      <p:to>
                                        <p:strVal val="visible"/>
                                      </p:to>
                                    </p:set>
                                    <p:animEffect transition="in" filter="fade">
                                      <p:cBhvr>
                                        <p:cTn id="71" dur="1000"/>
                                        <p:tgtEl>
                                          <p:spTgt spid="148"/>
                                        </p:tgtEl>
                                      </p:cBhvr>
                                    </p:animEffect>
                                    <p:anim calcmode="lin" valueType="num">
                                      <p:cBhvr>
                                        <p:cTn id="72" dur="1000" fill="hold"/>
                                        <p:tgtEl>
                                          <p:spTgt spid="148"/>
                                        </p:tgtEl>
                                        <p:attrNameLst>
                                          <p:attrName>ppt_x</p:attrName>
                                        </p:attrNameLst>
                                      </p:cBhvr>
                                      <p:tavLst>
                                        <p:tav tm="0">
                                          <p:val>
                                            <p:strVal val="#ppt_x"/>
                                          </p:val>
                                        </p:tav>
                                        <p:tav tm="100000">
                                          <p:val>
                                            <p:strVal val="#ppt_x"/>
                                          </p:val>
                                        </p:tav>
                                      </p:tavLst>
                                    </p:anim>
                                    <p:anim calcmode="lin" valueType="num">
                                      <p:cBhvr>
                                        <p:cTn id="73" dur="1000" fill="hold"/>
                                        <p:tgtEl>
                                          <p:spTgt spid="148"/>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fade">
                                      <p:cBhvr>
                                        <p:cTn id="76" dur="1000"/>
                                        <p:tgtEl>
                                          <p:spTgt spid="100"/>
                                        </p:tgtEl>
                                      </p:cBhvr>
                                    </p:animEffect>
                                    <p:anim calcmode="lin" valueType="num">
                                      <p:cBhvr>
                                        <p:cTn id="77" dur="1000" fill="hold"/>
                                        <p:tgtEl>
                                          <p:spTgt spid="100"/>
                                        </p:tgtEl>
                                        <p:attrNameLst>
                                          <p:attrName>ppt_x</p:attrName>
                                        </p:attrNameLst>
                                      </p:cBhvr>
                                      <p:tavLst>
                                        <p:tav tm="0">
                                          <p:val>
                                            <p:strVal val="#ppt_x"/>
                                          </p:val>
                                        </p:tav>
                                        <p:tav tm="100000">
                                          <p:val>
                                            <p:strVal val="#ppt_x"/>
                                          </p:val>
                                        </p:tav>
                                      </p:tavLst>
                                    </p:anim>
                                    <p:anim calcmode="lin" valueType="num">
                                      <p:cBhvr>
                                        <p:cTn id="78" dur="1000" fill="hold"/>
                                        <p:tgtEl>
                                          <p:spTgt spid="100"/>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55"/>
                                        </p:tgtEl>
                                        <p:attrNameLst>
                                          <p:attrName>style.visibility</p:attrName>
                                        </p:attrNameLst>
                                      </p:cBhvr>
                                      <p:to>
                                        <p:strVal val="visible"/>
                                      </p:to>
                                    </p:set>
                                    <p:animEffect transition="in" filter="fade">
                                      <p:cBhvr>
                                        <p:cTn id="81" dur="1000"/>
                                        <p:tgtEl>
                                          <p:spTgt spid="155"/>
                                        </p:tgtEl>
                                      </p:cBhvr>
                                    </p:animEffect>
                                    <p:anim calcmode="lin" valueType="num">
                                      <p:cBhvr>
                                        <p:cTn id="82" dur="1000" fill="hold"/>
                                        <p:tgtEl>
                                          <p:spTgt spid="155"/>
                                        </p:tgtEl>
                                        <p:attrNameLst>
                                          <p:attrName>ppt_x</p:attrName>
                                        </p:attrNameLst>
                                      </p:cBhvr>
                                      <p:tavLst>
                                        <p:tav tm="0">
                                          <p:val>
                                            <p:strVal val="#ppt_x"/>
                                          </p:val>
                                        </p:tav>
                                        <p:tav tm="100000">
                                          <p:val>
                                            <p:strVal val="#ppt_x"/>
                                          </p:val>
                                        </p:tav>
                                      </p:tavLst>
                                    </p:anim>
                                    <p:anim calcmode="lin" valueType="num">
                                      <p:cBhvr>
                                        <p:cTn id="83" dur="1000" fill="hold"/>
                                        <p:tgtEl>
                                          <p:spTgt spid="155"/>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127"/>
                                        </p:tgtEl>
                                        <p:attrNameLst>
                                          <p:attrName>style.visibility</p:attrName>
                                        </p:attrNameLst>
                                      </p:cBhvr>
                                      <p:to>
                                        <p:strVal val="visible"/>
                                      </p:to>
                                    </p:set>
                                    <p:animEffect transition="in" filter="fade">
                                      <p:cBhvr>
                                        <p:cTn id="86" dur="1000"/>
                                        <p:tgtEl>
                                          <p:spTgt spid="127"/>
                                        </p:tgtEl>
                                      </p:cBhvr>
                                    </p:animEffect>
                                    <p:anim calcmode="lin" valueType="num">
                                      <p:cBhvr>
                                        <p:cTn id="87" dur="1000" fill="hold"/>
                                        <p:tgtEl>
                                          <p:spTgt spid="127"/>
                                        </p:tgtEl>
                                        <p:attrNameLst>
                                          <p:attrName>ppt_x</p:attrName>
                                        </p:attrNameLst>
                                      </p:cBhvr>
                                      <p:tavLst>
                                        <p:tav tm="0">
                                          <p:val>
                                            <p:strVal val="#ppt_x"/>
                                          </p:val>
                                        </p:tav>
                                        <p:tav tm="100000">
                                          <p:val>
                                            <p:strVal val="#ppt_x"/>
                                          </p:val>
                                        </p:tav>
                                      </p:tavLst>
                                    </p:anim>
                                    <p:anim calcmode="lin" valueType="num">
                                      <p:cBhvr>
                                        <p:cTn id="88" dur="1000" fill="hold"/>
                                        <p:tgtEl>
                                          <p:spTgt spid="127"/>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fade">
                                      <p:cBhvr>
                                        <p:cTn id="91" dur="1000"/>
                                        <p:tgtEl>
                                          <p:spTgt spid="104"/>
                                        </p:tgtEl>
                                      </p:cBhvr>
                                    </p:animEffect>
                                    <p:anim calcmode="lin" valueType="num">
                                      <p:cBhvr>
                                        <p:cTn id="92" dur="1000" fill="hold"/>
                                        <p:tgtEl>
                                          <p:spTgt spid="104"/>
                                        </p:tgtEl>
                                        <p:attrNameLst>
                                          <p:attrName>ppt_x</p:attrName>
                                        </p:attrNameLst>
                                      </p:cBhvr>
                                      <p:tavLst>
                                        <p:tav tm="0">
                                          <p:val>
                                            <p:strVal val="#ppt_x"/>
                                          </p:val>
                                        </p:tav>
                                        <p:tav tm="100000">
                                          <p:val>
                                            <p:strVal val="#ppt_x"/>
                                          </p:val>
                                        </p:tav>
                                      </p:tavLst>
                                    </p:anim>
                                    <p:anim calcmode="lin" valueType="num">
                                      <p:cBhvr>
                                        <p:cTn id="93" dur="1000" fill="hold"/>
                                        <p:tgtEl>
                                          <p:spTgt spid="104"/>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18"/>
                                        </p:tgtEl>
                                        <p:attrNameLst>
                                          <p:attrName>style.visibility</p:attrName>
                                        </p:attrNameLst>
                                      </p:cBhvr>
                                      <p:to>
                                        <p:strVal val="visible"/>
                                      </p:to>
                                    </p:set>
                                    <p:animEffect transition="in" filter="fade">
                                      <p:cBhvr>
                                        <p:cTn id="96" dur="1000"/>
                                        <p:tgtEl>
                                          <p:spTgt spid="118"/>
                                        </p:tgtEl>
                                      </p:cBhvr>
                                    </p:animEffect>
                                    <p:anim calcmode="lin" valueType="num">
                                      <p:cBhvr>
                                        <p:cTn id="97" dur="1000" fill="hold"/>
                                        <p:tgtEl>
                                          <p:spTgt spid="118"/>
                                        </p:tgtEl>
                                        <p:attrNameLst>
                                          <p:attrName>ppt_x</p:attrName>
                                        </p:attrNameLst>
                                      </p:cBhvr>
                                      <p:tavLst>
                                        <p:tav tm="0">
                                          <p:val>
                                            <p:strVal val="#ppt_x"/>
                                          </p:val>
                                        </p:tav>
                                        <p:tav tm="100000">
                                          <p:val>
                                            <p:strVal val="#ppt_x"/>
                                          </p:val>
                                        </p:tav>
                                      </p:tavLst>
                                    </p:anim>
                                    <p:anim calcmode="lin" valueType="num">
                                      <p:cBhvr>
                                        <p:cTn id="98" dur="1000" fill="hold"/>
                                        <p:tgtEl>
                                          <p:spTgt spid="118"/>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115"/>
                                        </p:tgtEl>
                                        <p:attrNameLst>
                                          <p:attrName>style.visibility</p:attrName>
                                        </p:attrNameLst>
                                      </p:cBhvr>
                                      <p:to>
                                        <p:strVal val="visible"/>
                                      </p:to>
                                    </p:set>
                                    <p:animEffect transition="in" filter="fade">
                                      <p:cBhvr>
                                        <p:cTn id="101" dur="1000"/>
                                        <p:tgtEl>
                                          <p:spTgt spid="115"/>
                                        </p:tgtEl>
                                      </p:cBhvr>
                                    </p:animEffect>
                                    <p:anim calcmode="lin" valueType="num">
                                      <p:cBhvr>
                                        <p:cTn id="102" dur="1000" fill="hold"/>
                                        <p:tgtEl>
                                          <p:spTgt spid="115"/>
                                        </p:tgtEl>
                                        <p:attrNameLst>
                                          <p:attrName>ppt_x</p:attrName>
                                        </p:attrNameLst>
                                      </p:cBhvr>
                                      <p:tavLst>
                                        <p:tav tm="0">
                                          <p:val>
                                            <p:strVal val="#ppt_x"/>
                                          </p:val>
                                        </p:tav>
                                        <p:tav tm="100000">
                                          <p:val>
                                            <p:strVal val="#ppt_x"/>
                                          </p:val>
                                        </p:tav>
                                      </p:tavLst>
                                    </p:anim>
                                    <p:anim calcmode="lin" valueType="num">
                                      <p:cBhvr>
                                        <p:cTn id="103"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149"/>
                                        </p:tgtEl>
                                        <p:attrNameLst>
                                          <p:attrName>style.visibility</p:attrName>
                                        </p:attrNameLst>
                                      </p:cBhvr>
                                      <p:to>
                                        <p:strVal val="visible"/>
                                      </p:to>
                                    </p:set>
                                    <p:animEffect transition="in" filter="fade">
                                      <p:cBhvr>
                                        <p:cTn id="108" dur="1000"/>
                                        <p:tgtEl>
                                          <p:spTgt spid="149"/>
                                        </p:tgtEl>
                                      </p:cBhvr>
                                    </p:animEffect>
                                    <p:anim calcmode="lin" valueType="num">
                                      <p:cBhvr>
                                        <p:cTn id="109" dur="1000" fill="hold"/>
                                        <p:tgtEl>
                                          <p:spTgt spid="149"/>
                                        </p:tgtEl>
                                        <p:attrNameLst>
                                          <p:attrName>ppt_x</p:attrName>
                                        </p:attrNameLst>
                                      </p:cBhvr>
                                      <p:tavLst>
                                        <p:tav tm="0">
                                          <p:val>
                                            <p:strVal val="#ppt_x"/>
                                          </p:val>
                                        </p:tav>
                                        <p:tav tm="100000">
                                          <p:val>
                                            <p:strVal val="#ppt_x"/>
                                          </p:val>
                                        </p:tav>
                                      </p:tavLst>
                                    </p:anim>
                                    <p:anim calcmode="lin" valueType="num">
                                      <p:cBhvr>
                                        <p:cTn id="110" dur="1000" fill="hold"/>
                                        <p:tgtEl>
                                          <p:spTgt spid="149"/>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146"/>
                                        </p:tgtEl>
                                        <p:attrNameLst>
                                          <p:attrName>style.visibility</p:attrName>
                                        </p:attrNameLst>
                                      </p:cBhvr>
                                      <p:to>
                                        <p:strVal val="visible"/>
                                      </p:to>
                                    </p:set>
                                    <p:animEffect transition="in" filter="fade">
                                      <p:cBhvr>
                                        <p:cTn id="113" dur="1000"/>
                                        <p:tgtEl>
                                          <p:spTgt spid="146"/>
                                        </p:tgtEl>
                                      </p:cBhvr>
                                    </p:animEffect>
                                    <p:anim calcmode="lin" valueType="num">
                                      <p:cBhvr>
                                        <p:cTn id="114" dur="1000" fill="hold"/>
                                        <p:tgtEl>
                                          <p:spTgt spid="146"/>
                                        </p:tgtEl>
                                        <p:attrNameLst>
                                          <p:attrName>ppt_x</p:attrName>
                                        </p:attrNameLst>
                                      </p:cBhvr>
                                      <p:tavLst>
                                        <p:tav tm="0">
                                          <p:val>
                                            <p:strVal val="#ppt_x"/>
                                          </p:val>
                                        </p:tav>
                                        <p:tav tm="100000">
                                          <p:val>
                                            <p:strVal val="#ppt_x"/>
                                          </p:val>
                                        </p:tav>
                                      </p:tavLst>
                                    </p:anim>
                                    <p:anim calcmode="lin" valueType="num">
                                      <p:cBhvr>
                                        <p:cTn id="115" dur="1000" fill="hold"/>
                                        <p:tgtEl>
                                          <p:spTgt spid="146"/>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131"/>
                                        </p:tgtEl>
                                        <p:attrNameLst>
                                          <p:attrName>style.visibility</p:attrName>
                                        </p:attrNameLst>
                                      </p:cBhvr>
                                      <p:to>
                                        <p:strVal val="visible"/>
                                      </p:to>
                                    </p:set>
                                    <p:animEffect transition="in" filter="fade">
                                      <p:cBhvr>
                                        <p:cTn id="118" dur="1000"/>
                                        <p:tgtEl>
                                          <p:spTgt spid="131"/>
                                        </p:tgtEl>
                                      </p:cBhvr>
                                    </p:animEffect>
                                    <p:anim calcmode="lin" valueType="num">
                                      <p:cBhvr>
                                        <p:cTn id="119" dur="1000" fill="hold"/>
                                        <p:tgtEl>
                                          <p:spTgt spid="131"/>
                                        </p:tgtEl>
                                        <p:attrNameLst>
                                          <p:attrName>ppt_x</p:attrName>
                                        </p:attrNameLst>
                                      </p:cBhvr>
                                      <p:tavLst>
                                        <p:tav tm="0">
                                          <p:val>
                                            <p:strVal val="#ppt_x"/>
                                          </p:val>
                                        </p:tav>
                                        <p:tav tm="100000">
                                          <p:val>
                                            <p:strVal val="#ppt_x"/>
                                          </p:val>
                                        </p:tav>
                                      </p:tavLst>
                                    </p:anim>
                                    <p:anim calcmode="lin" valueType="num">
                                      <p:cBhvr>
                                        <p:cTn id="120" dur="1000" fill="hold"/>
                                        <p:tgtEl>
                                          <p:spTgt spid="131"/>
                                        </p:tgtEl>
                                        <p:attrNameLst>
                                          <p:attrName>ppt_y</p:attrName>
                                        </p:attrNameLst>
                                      </p:cBhvr>
                                      <p:tavLst>
                                        <p:tav tm="0">
                                          <p:val>
                                            <p:strVal val="#ppt_y+.1"/>
                                          </p:val>
                                        </p:tav>
                                        <p:tav tm="100000">
                                          <p:val>
                                            <p:strVal val="#ppt_y"/>
                                          </p:val>
                                        </p:tav>
                                      </p:tavLst>
                                    </p:anim>
                                  </p:childTnLst>
                                </p:cTn>
                              </p:par>
                              <p:par>
                                <p:cTn id="121" presetID="42" presetClass="entr" presetSubtype="0" fill="hold" nodeType="withEffect">
                                  <p:stCondLst>
                                    <p:cond delay="0"/>
                                  </p:stCondLst>
                                  <p:childTnLst>
                                    <p:set>
                                      <p:cBhvr>
                                        <p:cTn id="122" dur="1" fill="hold">
                                          <p:stCondLst>
                                            <p:cond delay="0"/>
                                          </p:stCondLst>
                                        </p:cTn>
                                        <p:tgtEl>
                                          <p:spTgt spid="138"/>
                                        </p:tgtEl>
                                        <p:attrNameLst>
                                          <p:attrName>style.visibility</p:attrName>
                                        </p:attrNameLst>
                                      </p:cBhvr>
                                      <p:to>
                                        <p:strVal val="visible"/>
                                      </p:to>
                                    </p:set>
                                    <p:animEffect transition="in" filter="fade">
                                      <p:cBhvr>
                                        <p:cTn id="123" dur="1000"/>
                                        <p:tgtEl>
                                          <p:spTgt spid="138"/>
                                        </p:tgtEl>
                                      </p:cBhvr>
                                    </p:animEffect>
                                    <p:anim calcmode="lin" valueType="num">
                                      <p:cBhvr>
                                        <p:cTn id="124" dur="1000" fill="hold"/>
                                        <p:tgtEl>
                                          <p:spTgt spid="138"/>
                                        </p:tgtEl>
                                        <p:attrNameLst>
                                          <p:attrName>ppt_x</p:attrName>
                                        </p:attrNameLst>
                                      </p:cBhvr>
                                      <p:tavLst>
                                        <p:tav tm="0">
                                          <p:val>
                                            <p:strVal val="#ppt_x"/>
                                          </p:val>
                                        </p:tav>
                                        <p:tav tm="100000">
                                          <p:val>
                                            <p:strVal val="#ppt_x"/>
                                          </p:val>
                                        </p:tav>
                                      </p:tavLst>
                                    </p:anim>
                                    <p:anim calcmode="lin" valueType="num">
                                      <p:cBhvr>
                                        <p:cTn id="125" dur="1000" fill="hold"/>
                                        <p:tgtEl>
                                          <p:spTgt spid="138"/>
                                        </p:tgtEl>
                                        <p:attrNameLst>
                                          <p:attrName>ppt_y</p:attrName>
                                        </p:attrNameLst>
                                      </p:cBhvr>
                                      <p:tavLst>
                                        <p:tav tm="0">
                                          <p:val>
                                            <p:strVal val="#ppt_y+.1"/>
                                          </p:val>
                                        </p:tav>
                                        <p:tav tm="100000">
                                          <p:val>
                                            <p:strVal val="#ppt_y"/>
                                          </p:val>
                                        </p:tav>
                                      </p:tavLst>
                                    </p:anim>
                                  </p:childTnLst>
                                </p:cTn>
                              </p:par>
                              <p:par>
                                <p:cTn id="126" presetID="42" presetClass="entr" presetSubtype="0" fill="hold" nodeType="withEffect">
                                  <p:stCondLst>
                                    <p:cond delay="0"/>
                                  </p:stCondLst>
                                  <p:childTnLst>
                                    <p:set>
                                      <p:cBhvr>
                                        <p:cTn id="127" dur="1" fill="hold">
                                          <p:stCondLst>
                                            <p:cond delay="0"/>
                                          </p:stCondLst>
                                        </p:cTn>
                                        <p:tgtEl>
                                          <p:spTgt spid="157"/>
                                        </p:tgtEl>
                                        <p:attrNameLst>
                                          <p:attrName>style.visibility</p:attrName>
                                        </p:attrNameLst>
                                      </p:cBhvr>
                                      <p:to>
                                        <p:strVal val="visible"/>
                                      </p:to>
                                    </p:set>
                                    <p:animEffect transition="in" filter="fade">
                                      <p:cBhvr>
                                        <p:cTn id="128" dur="1000"/>
                                        <p:tgtEl>
                                          <p:spTgt spid="157"/>
                                        </p:tgtEl>
                                      </p:cBhvr>
                                    </p:animEffect>
                                    <p:anim calcmode="lin" valueType="num">
                                      <p:cBhvr>
                                        <p:cTn id="129" dur="1000" fill="hold"/>
                                        <p:tgtEl>
                                          <p:spTgt spid="157"/>
                                        </p:tgtEl>
                                        <p:attrNameLst>
                                          <p:attrName>ppt_x</p:attrName>
                                        </p:attrNameLst>
                                      </p:cBhvr>
                                      <p:tavLst>
                                        <p:tav tm="0">
                                          <p:val>
                                            <p:strVal val="#ppt_x"/>
                                          </p:val>
                                        </p:tav>
                                        <p:tav tm="100000">
                                          <p:val>
                                            <p:strVal val="#ppt_x"/>
                                          </p:val>
                                        </p:tav>
                                      </p:tavLst>
                                    </p:anim>
                                    <p:anim calcmode="lin" valueType="num">
                                      <p:cBhvr>
                                        <p:cTn id="130" dur="1000" fill="hold"/>
                                        <p:tgtEl>
                                          <p:spTgt spid="157"/>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137"/>
                                        </p:tgtEl>
                                        <p:attrNameLst>
                                          <p:attrName>style.visibility</p:attrName>
                                        </p:attrNameLst>
                                      </p:cBhvr>
                                      <p:to>
                                        <p:strVal val="visible"/>
                                      </p:to>
                                    </p:set>
                                    <p:animEffect transition="in" filter="fade">
                                      <p:cBhvr>
                                        <p:cTn id="133" dur="1000"/>
                                        <p:tgtEl>
                                          <p:spTgt spid="137"/>
                                        </p:tgtEl>
                                      </p:cBhvr>
                                    </p:animEffect>
                                    <p:anim calcmode="lin" valueType="num">
                                      <p:cBhvr>
                                        <p:cTn id="134" dur="1000" fill="hold"/>
                                        <p:tgtEl>
                                          <p:spTgt spid="137"/>
                                        </p:tgtEl>
                                        <p:attrNameLst>
                                          <p:attrName>ppt_x</p:attrName>
                                        </p:attrNameLst>
                                      </p:cBhvr>
                                      <p:tavLst>
                                        <p:tav tm="0">
                                          <p:val>
                                            <p:strVal val="#ppt_x"/>
                                          </p:val>
                                        </p:tav>
                                        <p:tav tm="100000">
                                          <p:val>
                                            <p:strVal val="#ppt_x"/>
                                          </p:val>
                                        </p:tav>
                                      </p:tavLst>
                                    </p:anim>
                                    <p:anim calcmode="lin" valueType="num">
                                      <p:cBhvr>
                                        <p:cTn id="135" dur="1000" fill="hold"/>
                                        <p:tgtEl>
                                          <p:spTgt spid="137"/>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142"/>
                                        </p:tgtEl>
                                        <p:attrNameLst>
                                          <p:attrName>style.visibility</p:attrName>
                                        </p:attrNameLst>
                                      </p:cBhvr>
                                      <p:to>
                                        <p:strVal val="visible"/>
                                      </p:to>
                                    </p:set>
                                    <p:animEffect transition="in" filter="fade">
                                      <p:cBhvr>
                                        <p:cTn id="138" dur="1000"/>
                                        <p:tgtEl>
                                          <p:spTgt spid="142"/>
                                        </p:tgtEl>
                                      </p:cBhvr>
                                    </p:animEffect>
                                    <p:anim calcmode="lin" valueType="num">
                                      <p:cBhvr>
                                        <p:cTn id="139" dur="1000" fill="hold"/>
                                        <p:tgtEl>
                                          <p:spTgt spid="142"/>
                                        </p:tgtEl>
                                        <p:attrNameLst>
                                          <p:attrName>ppt_x</p:attrName>
                                        </p:attrNameLst>
                                      </p:cBhvr>
                                      <p:tavLst>
                                        <p:tav tm="0">
                                          <p:val>
                                            <p:strVal val="#ppt_x"/>
                                          </p:val>
                                        </p:tav>
                                        <p:tav tm="100000">
                                          <p:val>
                                            <p:strVal val="#ppt_x"/>
                                          </p:val>
                                        </p:tav>
                                      </p:tavLst>
                                    </p:anim>
                                    <p:anim calcmode="lin" valueType="num">
                                      <p:cBhvr>
                                        <p:cTn id="140" dur="1000" fill="hold"/>
                                        <p:tgtEl>
                                          <p:spTgt spid="142"/>
                                        </p:tgtEl>
                                        <p:attrNameLst>
                                          <p:attrName>ppt_y</p:attrName>
                                        </p:attrNameLst>
                                      </p:cBhvr>
                                      <p:tavLst>
                                        <p:tav tm="0">
                                          <p:val>
                                            <p:strVal val="#ppt_y+.1"/>
                                          </p:val>
                                        </p:tav>
                                        <p:tav tm="100000">
                                          <p:val>
                                            <p:strVal val="#ppt_y"/>
                                          </p:val>
                                        </p:tav>
                                      </p:tavLst>
                                    </p:anim>
                                  </p:childTnLst>
                                </p:cTn>
                              </p:par>
                              <p:par>
                                <p:cTn id="141" presetID="42" presetClass="entr" presetSubtype="0" fill="hold" nodeType="withEffect">
                                  <p:stCondLst>
                                    <p:cond delay="0"/>
                                  </p:stCondLst>
                                  <p:childTnLst>
                                    <p:set>
                                      <p:cBhvr>
                                        <p:cTn id="142" dur="1" fill="hold">
                                          <p:stCondLst>
                                            <p:cond delay="0"/>
                                          </p:stCondLst>
                                        </p:cTn>
                                        <p:tgtEl>
                                          <p:spTgt spid="134"/>
                                        </p:tgtEl>
                                        <p:attrNameLst>
                                          <p:attrName>style.visibility</p:attrName>
                                        </p:attrNameLst>
                                      </p:cBhvr>
                                      <p:to>
                                        <p:strVal val="visible"/>
                                      </p:to>
                                    </p:set>
                                    <p:animEffect transition="in" filter="fade">
                                      <p:cBhvr>
                                        <p:cTn id="143" dur="1000"/>
                                        <p:tgtEl>
                                          <p:spTgt spid="134"/>
                                        </p:tgtEl>
                                      </p:cBhvr>
                                    </p:animEffect>
                                    <p:anim calcmode="lin" valueType="num">
                                      <p:cBhvr>
                                        <p:cTn id="144" dur="1000" fill="hold"/>
                                        <p:tgtEl>
                                          <p:spTgt spid="134"/>
                                        </p:tgtEl>
                                        <p:attrNameLst>
                                          <p:attrName>ppt_x</p:attrName>
                                        </p:attrNameLst>
                                      </p:cBhvr>
                                      <p:tavLst>
                                        <p:tav tm="0">
                                          <p:val>
                                            <p:strVal val="#ppt_x"/>
                                          </p:val>
                                        </p:tav>
                                        <p:tav tm="100000">
                                          <p:val>
                                            <p:strVal val="#ppt_x"/>
                                          </p:val>
                                        </p:tav>
                                      </p:tavLst>
                                    </p:anim>
                                    <p:anim calcmode="lin" valueType="num">
                                      <p:cBhvr>
                                        <p:cTn id="145" dur="1000" fill="hold"/>
                                        <p:tgtEl>
                                          <p:spTgt spid="134"/>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143"/>
                                        </p:tgtEl>
                                        <p:attrNameLst>
                                          <p:attrName>style.visibility</p:attrName>
                                        </p:attrNameLst>
                                      </p:cBhvr>
                                      <p:to>
                                        <p:strVal val="visible"/>
                                      </p:to>
                                    </p:set>
                                    <p:animEffect transition="in" filter="fade">
                                      <p:cBhvr>
                                        <p:cTn id="148" dur="1000"/>
                                        <p:tgtEl>
                                          <p:spTgt spid="143"/>
                                        </p:tgtEl>
                                      </p:cBhvr>
                                    </p:animEffect>
                                    <p:anim calcmode="lin" valueType="num">
                                      <p:cBhvr>
                                        <p:cTn id="149" dur="1000" fill="hold"/>
                                        <p:tgtEl>
                                          <p:spTgt spid="143"/>
                                        </p:tgtEl>
                                        <p:attrNameLst>
                                          <p:attrName>ppt_x</p:attrName>
                                        </p:attrNameLst>
                                      </p:cBhvr>
                                      <p:tavLst>
                                        <p:tav tm="0">
                                          <p:val>
                                            <p:strVal val="#ppt_x"/>
                                          </p:val>
                                        </p:tav>
                                        <p:tav tm="100000">
                                          <p:val>
                                            <p:strVal val="#ppt_x"/>
                                          </p:val>
                                        </p:tav>
                                      </p:tavLst>
                                    </p:anim>
                                    <p:anim calcmode="lin" valueType="num">
                                      <p:cBhvr>
                                        <p:cTn id="150" dur="1000" fill="hold"/>
                                        <p:tgtEl>
                                          <p:spTgt spid="1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4" grpId="0"/>
      <p:bldP spid="118" grpId="0"/>
      <p:bldP spid="137" grpId="0"/>
      <p:bldP spid="142" grpId="0"/>
      <p:bldP spid="143" grpId="0"/>
      <p:bldP spid="147" grpId="0"/>
      <p:bldP spid="148" grpId="0"/>
      <p:bldP spid="1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62904B-2E34-9DED-364E-FD31FB21E6D6}"/>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61319CFE-A169-169A-FF46-69CEC7C69CFF}"/>
              </a:ext>
            </a:extLst>
          </p:cNvPr>
          <p:cNvGrpSpPr/>
          <p:nvPr/>
        </p:nvGrpSpPr>
        <p:grpSpPr>
          <a:xfrm>
            <a:off x="11341100" y="2194718"/>
            <a:ext cx="850901" cy="2468563"/>
            <a:chOff x="11341100" y="2194718"/>
            <a:chExt cx="850901" cy="2468563"/>
          </a:xfrm>
        </p:grpSpPr>
        <p:sp>
          <p:nvSpPr>
            <p:cNvPr id="5" name="Freeform: Shape 4">
              <a:extLst>
                <a:ext uri="{FF2B5EF4-FFF2-40B4-BE49-F238E27FC236}">
                  <a16:creationId xmlns:a16="http://schemas.microsoft.com/office/drawing/2014/main" id="{5BD0A06C-83DF-C968-CE10-20866097D82F}"/>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extBox 6">
              <a:extLst>
                <a:ext uri="{FF2B5EF4-FFF2-40B4-BE49-F238E27FC236}">
                  <a16:creationId xmlns:a16="http://schemas.microsoft.com/office/drawing/2014/main" id="{1653563E-16A0-C6B6-6C6D-12832D77822E}"/>
                </a:ext>
              </a:extLst>
            </p:cNvPr>
            <p:cNvSpPr txBox="1"/>
            <p:nvPr/>
          </p:nvSpPr>
          <p:spPr>
            <a:xfrm rot="16200000">
              <a:off x="11101101" y="3071524"/>
              <a:ext cx="1597025" cy="584775"/>
            </a:xfrm>
            <a:prstGeom prst="rect">
              <a:avLst/>
            </a:prstGeom>
            <a:noFill/>
          </p:spPr>
          <p:txBody>
            <a:bodyPr wrap="square" rtlCol="0">
              <a:spAutoFit/>
            </a:bodyPr>
            <a:lstStyle/>
            <a:p>
              <a:r>
                <a:rPr lang="en-US" sz="3200" b="1" dirty="0">
                  <a:solidFill>
                    <a:schemeClr val="bg1"/>
                  </a:solidFill>
                  <a:latin typeface="Tw Cen MT" panose="020B0602020104020603" pitchFamily="34" charset="0"/>
                </a:rPr>
                <a:t>Problem</a:t>
              </a:r>
            </a:p>
          </p:txBody>
        </p:sp>
      </p:grpSp>
      <p:grpSp>
        <p:nvGrpSpPr>
          <p:cNvPr id="15" name="Group 14">
            <a:extLst>
              <a:ext uri="{FF2B5EF4-FFF2-40B4-BE49-F238E27FC236}">
                <a16:creationId xmlns:a16="http://schemas.microsoft.com/office/drawing/2014/main" id="{305F2D8C-D303-EA47-E93C-20C8C6A00BA6}"/>
              </a:ext>
            </a:extLst>
          </p:cNvPr>
          <p:cNvGrpSpPr/>
          <p:nvPr/>
        </p:nvGrpSpPr>
        <p:grpSpPr>
          <a:xfrm>
            <a:off x="-215364" y="0"/>
            <a:ext cx="12192000" cy="6858000"/>
            <a:chOff x="0" y="0"/>
            <a:chExt cx="12192000" cy="6858000"/>
          </a:xfrm>
        </p:grpSpPr>
        <p:sp>
          <p:nvSpPr>
            <p:cNvPr id="16" name="Rectangle 15">
              <a:extLst>
                <a:ext uri="{FF2B5EF4-FFF2-40B4-BE49-F238E27FC236}">
                  <a16:creationId xmlns:a16="http://schemas.microsoft.com/office/drawing/2014/main" id="{58DD5988-CFE9-DBAC-B437-F5870E2F09B4}"/>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17AE848-CCBB-681B-7811-4A825B654658}"/>
                </a:ext>
              </a:extLst>
            </p:cNvPr>
            <p:cNvGrpSpPr/>
            <p:nvPr/>
          </p:nvGrpSpPr>
          <p:grpSpPr>
            <a:xfrm>
              <a:off x="11341100" y="2194718"/>
              <a:ext cx="850900" cy="2468563"/>
              <a:chOff x="11341100" y="2194718"/>
              <a:chExt cx="850900" cy="2468563"/>
            </a:xfrm>
            <a:solidFill>
              <a:schemeClr val="accent5">
                <a:lumMod val="40000"/>
                <a:lumOff val="60000"/>
              </a:schemeClr>
            </a:solidFill>
          </p:grpSpPr>
          <p:sp>
            <p:nvSpPr>
              <p:cNvPr id="18" name="Freeform: Shape 17">
                <a:extLst>
                  <a:ext uri="{FF2B5EF4-FFF2-40B4-BE49-F238E27FC236}">
                    <a16:creationId xmlns:a16="http://schemas.microsoft.com/office/drawing/2014/main" id="{9D991E77-0D86-EA8B-4189-74B68292F16E}"/>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extBox 18">
                <a:extLst>
                  <a:ext uri="{FF2B5EF4-FFF2-40B4-BE49-F238E27FC236}">
                    <a16:creationId xmlns:a16="http://schemas.microsoft.com/office/drawing/2014/main" id="{36BAE9C9-B945-912B-E0C7-ECCD6EDA58ED}"/>
                  </a:ext>
                </a:extLst>
              </p:cNvPr>
              <p:cNvSpPr txBox="1"/>
              <p:nvPr/>
            </p:nvSpPr>
            <p:spPr>
              <a:xfrm rot="16200000">
                <a:off x="11101101" y="3102302"/>
                <a:ext cx="1597025" cy="523220"/>
              </a:xfrm>
              <a:prstGeom prst="rect">
                <a:avLst/>
              </a:prstGeom>
              <a:grpFill/>
            </p:spPr>
            <p:txBody>
              <a:bodyPr wrap="square" rtlCol="0">
                <a:spAutoFit/>
              </a:bodyPr>
              <a:lstStyle/>
              <a:p>
                <a:pPr algn="ctr"/>
                <a:r>
                  <a:rPr lang="en-US" sz="2800" b="1" dirty="0">
                    <a:solidFill>
                      <a:schemeClr val="bg1"/>
                    </a:solidFill>
                    <a:latin typeface="Tw Cen MT" panose="020B0602020104020603" pitchFamily="34" charset="0"/>
                  </a:rPr>
                  <a:t>Research</a:t>
                </a:r>
              </a:p>
            </p:txBody>
          </p:sp>
        </p:grpSp>
      </p:grpSp>
      <p:grpSp>
        <p:nvGrpSpPr>
          <p:cNvPr id="20" name="Group 19">
            <a:extLst>
              <a:ext uri="{FF2B5EF4-FFF2-40B4-BE49-F238E27FC236}">
                <a16:creationId xmlns:a16="http://schemas.microsoft.com/office/drawing/2014/main" id="{B0C0D112-2F82-0D25-A510-EE5DC4F4DD96}"/>
              </a:ext>
            </a:extLst>
          </p:cNvPr>
          <p:cNvGrpSpPr/>
          <p:nvPr/>
        </p:nvGrpSpPr>
        <p:grpSpPr>
          <a:xfrm>
            <a:off x="-423843" y="0"/>
            <a:ext cx="12192001" cy="6858000"/>
            <a:chOff x="0" y="0"/>
            <a:chExt cx="12192001" cy="6858000"/>
          </a:xfrm>
        </p:grpSpPr>
        <p:sp>
          <p:nvSpPr>
            <p:cNvPr id="21" name="Rectangle 20">
              <a:extLst>
                <a:ext uri="{FF2B5EF4-FFF2-40B4-BE49-F238E27FC236}">
                  <a16:creationId xmlns:a16="http://schemas.microsoft.com/office/drawing/2014/main" id="{7C7ABF55-88FF-8872-0B5B-7A066D859A19}"/>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F68E4FCA-54C7-3FA6-D7C2-268531759438}"/>
                </a:ext>
              </a:extLst>
            </p:cNvPr>
            <p:cNvGrpSpPr/>
            <p:nvPr/>
          </p:nvGrpSpPr>
          <p:grpSpPr>
            <a:xfrm>
              <a:off x="11341100" y="2194718"/>
              <a:ext cx="850901" cy="2468563"/>
              <a:chOff x="11341100" y="2194718"/>
              <a:chExt cx="850901" cy="2468563"/>
            </a:xfrm>
            <a:solidFill>
              <a:schemeClr val="accent5">
                <a:lumMod val="60000"/>
                <a:lumOff val="40000"/>
              </a:schemeClr>
            </a:solidFill>
          </p:grpSpPr>
          <p:sp>
            <p:nvSpPr>
              <p:cNvPr id="23" name="Freeform: Shape 22">
                <a:extLst>
                  <a:ext uri="{FF2B5EF4-FFF2-40B4-BE49-F238E27FC236}">
                    <a16:creationId xmlns:a16="http://schemas.microsoft.com/office/drawing/2014/main" id="{532C7133-26BA-2092-6FF4-A39900A4382B}"/>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TextBox 23">
                <a:extLst>
                  <a:ext uri="{FF2B5EF4-FFF2-40B4-BE49-F238E27FC236}">
                    <a16:creationId xmlns:a16="http://schemas.microsoft.com/office/drawing/2014/main" id="{EE96B597-8E0D-4EFD-6451-3248AD3564F1}"/>
                  </a:ext>
                </a:extLst>
              </p:cNvPr>
              <p:cNvSpPr txBox="1"/>
              <p:nvPr/>
            </p:nvSpPr>
            <p:spPr>
              <a:xfrm rot="16200000">
                <a:off x="11101101" y="3071524"/>
                <a:ext cx="15970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Solution</a:t>
                </a:r>
              </a:p>
            </p:txBody>
          </p:sp>
        </p:grpSp>
      </p:grpSp>
      <p:grpSp>
        <p:nvGrpSpPr>
          <p:cNvPr id="25" name="Group 24">
            <a:extLst>
              <a:ext uri="{FF2B5EF4-FFF2-40B4-BE49-F238E27FC236}">
                <a16:creationId xmlns:a16="http://schemas.microsoft.com/office/drawing/2014/main" id="{D78D03EE-1798-1885-10BF-7B6BB2F53272}"/>
              </a:ext>
            </a:extLst>
          </p:cNvPr>
          <p:cNvGrpSpPr/>
          <p:nvPr/>
        </p:nvGrpSpPr>
        <p:grpSpPr>
          <a:xfrm>
            <a:off x="-640814" y="0"/>
            <a:ext cx="12192000" cy="6858000"/>
            <a:chOff x="0" y="0"/>
            <a:chExt cx="12192000" cy="6858000"/>
          </a:xfrm>
        </p:grpSpPr>
        <p:sp>
          <p:nvSpPr>
            <p:cNvPr id="26" name="Rectangle 25">
              <a:extLst>
                <a:ext uri="{FF2B5EF4-FFF2-40B4-BE49-F238E27FC236}">
                  <a16:creationId xmlns:a16="http://schemas.microsoft.com/office/drawing/2014/main" id="{B862D157-C701-7FDE-567B-D744EAFCDA99}"/>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885CF1B2-3F3B-B5F4-B08D-C8FA262467EB}"/>
                </a:ext>
              </a:extLst>
            </p:cNvPr>
            <p:cNvGrpSpPr/>
            <p:nvPr/>
          </p:nvGrpSpPr>
          <p:grpSpPr>
            <a:xfrm>
              <a:off x="11341100" y="2194718"/>
              <a:ext cx="850900" cy="2468563"/>
              <a:chOff x="11341100" y="2194718"/>
              <a:chExt cx="850900" cy="2468563"/>
            </a:xfrm>
            <a:solidFill>
              <a:srgbClr val="DB7057"/>
            </a:solidFill>
          </p:grpSpPr>
          <p:sp>
            <p:nvSpPr>
              <p:cNvPr id="28" name="Freeform: Shape 27">
                <a:extLst>
                  <a:ext uri="{FF2B5EF4-FFF2-40B4-BE49-F238E27FC236}">
                    <a16:creationId xmlns:a16="http://schemas.microsoft.com/office/drawing/2014/main" id="{04266058-72F1-52EC-14D7-0E025094CD65}"/>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TextBox 28">
                <a:extLst>
                  <a:ext uri="{FF2B5EF4-FFF2-40B4-BE49-F238E27FC236}">
                    <a16:creationId xmlns:a16="http://schemas.microsoft.com/office/drawing/2014/main" id="{DCF4A0AF-F40E-80FC-4417-4757459B7C2B}"/>
                  </a:ext>
                </a:extLst>
              </p:cNvPr>
              <p:cNvSpPr txBox="1"/>
              <p:nvPr/>
            </p:nvSpPr>
            <p:spPr>
              <a:xfrm rot="16200000">
                <a:off x="10986800" y="3136611"/>
                <a:ext cx="18256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Prototype</a:t>
                </a:r>
              </a:p>
            </p:txBody>
          </p:sp>
        </p:grpSp>
      </p:grpSp>
      <p:sp>
        <p:nvSpPr>
          <p:cNvPr id="30" name="Rectangle 29">
            <a:extLst>
              <a:ext uri="{FF2B5EF4-FFF2-40B4-BE49-F238E27FC236}">
                <a16:creationId xmlns:a16="http://schemas.microsoft.com/office/drawing/2014/main" id="{EBB31010-C0B3-007F-D1D1-397FF9B48D05}"/>
              </a:ext>
            </a:extLst>
          </p:cNvPr>
          <p:cNvSpPr/>
          <p:nvPr/>
        </p:nvSpPr>
        <p:spPr>
          <a:xfrm>
            <a:off x="-857785" y="32423"/>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50E50F7-FE47-0E4C-544D-5B43930C9485}"/>
              </a:ext>
            </a:extLst>
          </p:cNvPr>
          <p:cNvGrpSpPr/>
          <p:nvPr/>
        </p:nvGrpSpPr>
        <p:grpSpPr>
          <a:xfrm>
            <a:off x="10491807" y="2194710"/>
            <a:ext cx="850901" cy="2468563"/>
            <a:chOff x="11341100" y="2194718"/>
            <a:chExt cx="850901" cy="2468563"/>
          </a:xfrm>
          <a:solidFill>
            <a:schemeClr val="accent5">
              <a:lumMod val="75000"/>
            </a:schemeClr>
          </a:solidFill>
        </p:grpSpPr>
        <p:sp>
          <p:nvSpPr>
            <p:cNvPr id="32" name="Freeform: Shape 31">
              <a:extLst>
                <a:ext uri="{FF2B5EF4-FFF2-40B4-BE49-F238E27FC236}">
                  <a16:creationId xmlns:a16="http://schemas.microsoft.com/office/drawing/2014/main" id="{F09EBE47-FEAE-24F0-CAB8-55CF4C384723}"/>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TextBox 32">
              <a:extLst>
                <a:ext uri="{FF2B5EF4-FFF2-40B4-BE49-F238E27FC236}">
                  <a16:creationId xmlns:a16="http://schemas.microsoft.com/office/drawing/2014/main" id="{3C881EDF-E64A-7F6C-0413-A1BF7597F117}"/>
                </a:ext>
              </a:extLst>
            </p:cNvPr>
            <p:cNvSpPr txBox="1"/>
            <p:nvPr/>
          </p:nvSpPr>
          <p:spPr>
            <a:xfrm rot="16200000">
              <a:off x="11101101" y="3071524"/>
              <a:ext cx="15970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SDGs</a:t>
              </a:r>
            </a:p>
          </p:txBody>
        </p:sp>
      </p:grpSp>
      <p:sp>
        <p:nvSpPr>
          <p:cNvPr id="34" name="Rectangle 33">
            <a:extLst>
              <a:ext uri="{FF2B5EF4-FFF2-40B4-BE49-F238E27FC236}">
                <a16:creationId xmlns:a16="http://schemas.microsoft.com/office/drawing/2014/main" id="{26AF1152-DEFA-91EB-D706-40485C174A75}"/>
              </a:ext>
            </a:extLst>
          </p:cNvPr>
          <p:cNvSpPr/>
          <p:nvPr/>
        </p:nvSpPr>
        <p:spPr>
          <a:xfrm>
            <a:off x="-12056217"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AD9E847B-ABDD-1128-3087-70A038CB07F2}"/>
              </a:ext>
            </a:extLst>
          </p:cNvPr>
          <p:cNvGrpSpPr/>
          <p:nvPr/>
        </p:nvGrpSpPr>
        <p:grpSpPr>
          <a:xfrm>
            <a:off x="-715117" y="2194710"/>
            <a:ext cx="850901" cy="2468563"/>
            <a:chOff x="11341100" y="2194718"/>
            <a:chExt cx="850901" cy="2468563"/>
          </a:xfrm>
          <a:solidFill>
            <a:schemeClr val="accent5">
              <a:lumMod val="50000"/>
            </a:schemeClr>
          </a:solidFill>
        </p:grpSpPr>
        <p:sp>
          <p:nvSpPr>
            <p:cNvPr id="36" name="Freeform: Shape 35">
              <a:extLst>
                <a:ext uri="{FF2B5EF4-FFF2-40B4-BE49-F238E27FC236}">
                  <a16:creationId xmlns:a16="http://schemas.microsoft.com/office/drawing/2014/main" id="{1AF40E1C-60B8-A643-48B3-92586FAB8B9E}"/>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TextBox 36">
              <a:extLst>
                <a:ext uri="{FF2B5EF4-FFF2-40B4-BE49-F238E27FC236}">
                  <a16:creationId xmlns:a16="http://schemas.microsoft.com/office/drawing/2014/main" id="{70B4D435-A7B9-2797-6256-7AA9D0729D80}"/>
                </a:ext>
              </a:extLst>
            </p:cNvPr>
            <p:cNvSpPr txBox="1"/>
            <p:nvPr/>
          </p:nvSpPr>
          <p:spPr>
            <a:xfrm rot="16200000">
              <a:off x="11101101" y="3071524"/>
              <a:ext cx="15970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Future</a:t>
              </a:r>
            </a:p>
          </p:txBody>
        </p:sp>
      </p:grpSp>
      <p:grpSp>
        <p:nvGrpSpPr>
          <p:cNvPr id="3" name="Group 2">
            <a:extLst>
              <a:ext uri="{FF2B5EF4-FFF2-40B4-BE49-F238E27FC236}">
                <a16:creationId xmlns:a16="http://schemas.microsoft.com/office/drawing/2014/main" id="{0FE7EE06-D843-5022-1A78-70EB17B511B1}"/>
              </a:ext>
            </a:extLst>
          </p:cNvPr>
          <p:cNvGrpSpPr/>
          <p:nvPr/>
        </p:nvGrpSpPr>
        <p:grpSpPr>
          <a:xfrm>
            <a:off x="2155603" y="824514"/>
            <a:ext cx="1805441" cy="1894017"/>
            <a:chOff x="1387588" y="2182683"/>
            <a:chExt cx="1805441" cy="1894017"/>
          </a:xfrm>
        </p:grpSpPr>
        <p:sp>
          <p:nvSpPr>
            <p:cNvPr id="4" name="Rectangle: Top Corners Rounded 3">
              <a:extLst>
                <a:ext uri="{FF2B5EF4-FFF2-40B4-BE49-F238E27FC236}">
                  <a16:creationId xmlns:a16="http://schemas.microsoft.com/office/drawing/2014/main" id="{61E44210-1C76-0D1C-FBC2-8B1CC1C0A46B}"/>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6CC0B33-E64B-B527-7DFD-09AAAE41BC45}"/>
                </a:ext>
              </a:extLst>
            </p:cNvPr>
            <p:cNvSpPr txBox="1"/>
            <p:nvPr/>
          </p:nvSpPr>
          <p:spPr>
            <a:xfrm>
              <a:off x="138758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SDG</a:t>
              </a:r>
            </a:p>
          </p:txBody>
        </p:sp>
        <p:sp>
          <p:nvSpPr>
            <p:cNvPr id="9" name="TextBox 8">
              <a:extLst>
                <a:ext uri="{FF2B5EF4-FFF2-40B4-BE49-F238E27FC236}">
                  <a16:creationId xmlns:a16="http://schemas.microsoft.com/office/drawing/2014/main" id="{26B132EC-8F7F-D51A-9A67-9FB9B75E5CBE}"/>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sp>
        <p:nvSpPr>
          <p:cNvPr id="10" name="Freeform: Shape 9">
            <a:extLst>
              <a:ext uri="{FF2B5EF4-FFF2-40B4-BE49-F238E27FC236}">
                <a16:creationId xmlns:a16="http://schemas.microsoft.com/office/drawing/2014/main" id="{D6103956-5109-114A-EFE4-8791E102A2FC}"/>
              </a:ext>
            </a:extLst>
          </p:cNvPr>
          <p:cNvSpPr/>
          <p:nvPr/>
        </p:nvSpPr>
        <p:spPr>
          <a:xfrm flipV="1">
            <a:off x="2262533" y="1785081"/>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2B1A1ED-295A-3C44-21ED-2631EE267714}"/>
              </a:ext>
            </a:extLst>
          </p:cNvPr>
          <p:cNvGrpSpPr/>
          <p:nvPr/>
        </p:nvGrpSpPr>
        <p:grpSpPr>
          <a:xfrm>
            <a:off x="2256864" y="2279394"/>
            <a:ext cx="1642344" cy="523220"/>
            <a:chOff x="1488849" y="3637563"/>
            <a:chExt cx="1642344" cy="523220"/>
          </a:xfrm>
        </p:grpSpPr>
        <p:sp>
          <p:nvSpPr>
            <p:cNvPr id="12" name="TextBox 11">
              <a:extLst>
                <a:ext uri="{FF2B5EF4-FFF2-40B4-BE49-F238E27FC236}">
                  <a16:creationId xmlns:a16="http://schemas.microsoft.com/office/drawing/2014/main" id="{6CACD09D-A488-3EC9-098E-9BB3CCED2E6B}"/>
                </a:ext>
              </a:extLst>
            </p:cNvPr>
            <p:cNvSpPr txBox="1"/>
            <p:nvPr/>
          </p:nvSpPr>
          <p:spPr>
            <a:xfrm>
              <a:off x="1488849" y="3673659"/>
              <a:ext cx="1591582" cy="369332"/>
            </a:xfrm>
            <a:prstGeom prst="rect">
              <a:avLst/>
            </a:prstGeom>
            <a:noFill/>
          </p:spPr>
          <p:txBody>
            <a:bodyPr wrap="square" rtlCol="0">
              <a:spAutoFit/>
            </a:bodyPr>
            <a:lstStyle/>
            <a:p>
              <a:pPr algn="ctr"/>
              <a:endParaRPr lang="en-US" b="1" dirty="0">
                <a:solidFill>
                  <a:srgbClr val="FF5969"/>
                </a:solidFill>
                <a:latin typeface="Tw Cen MT" panose="020B0602020104020603" pitchFamily="34" charset="0"/>
              </a:endParaRPr>
            </a:p>
          </p:txBody>
        </p:sp>
        <p:sp>
          <p:nvSpPr>
            <p:cNvPr id="13" name="TextBox 12">
              <a:extLst>
                <a:ext uri="{FF2B5EF4-FFF2-40B4-BE49-F238E27FC236}">
                  <a16:creationId xmlns:a16="http://schemas.microsoft.com/office/drawing/2014/main" id="{1526867A-FF2C-201F-0EBA-DEEE2560C3A4}"/>
                </a:ext>
              </a:extLst>
            </p:cNvPr>
            <p:cNvSpPr txBox="1"/>
            <p:nvPr/>
          </p:nvSpPr>
          <p:spPr>
            <a:xfrm>
              <a:off x="1539611" y="3637563"/>
              <a:ext cx="1591582" cy="523220"/>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Good Health And Well Being</a:t>
              </a:r>
            </a:p>
          </p:txBody>
        </p:sp>
      </p:grpSp>
      <p:pic>
        <p:nvPicPr>
          <p:cNvPr id="14" name="Picture 13">
            <a:extLst>
              <a:ext uri="{FF2B5EF4-FFF2-40B4-BE49-F238E27FC236}">
                <a16:creationId xmlns:a16="http://schemas.microsoft.com/office/drawing/2014/main" id="{5607F614-087B-8EC9-3818-D681F5D24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0266" y="2974384"/>
            <a:ext cx="894354" cy="894352"/>
          </a:xfrm>
          <a:prstGeom prst="rect">
            <a:avLst/>
          </a:prstGeom>
        </p:spPr>
      </p:pic>
      <p:grpSp>
        <p:nvGrpSpPr>
          <p:cNvPr id="38" name="Group 37">
            <a:extLst>
              <a:ext uri="{FF2B5EF4-FFF2-40B4-BE49-F238E27FC236}">
                <a16:creationId xmlns:a16="http://schemas.microsoft.com/office/drawing/2014/main" id="{D8D276F6-FAFB-8DB0-452D-79E8B05A2BF9}"/>
              </a:ext>
            </a:extLst>
          </p:cNvPr>
          <p:cNvGrpSpPr/>
          <p:nvPr/>
        </p:nvGrpSpPr>
        <p:grpSpPr>
          <a:xfrm>
            <a:off x="4832588" y="851631"/>
            <a:ext cx="1805441" cy="1894017"/>
            <a:chOff x="3884465" y="2182683"/>
            <a:chExt cx="1805441" cy="1894017"/>
          </a:xfrm>
        </p:grpSpPr>
        <p:sp>
          <p:nvSpPr>
            <p:cNvPr id="39" name="Rectangle: Top Corners Rounded 38">
              <a:extLst>
                <a:ext uri="{FF2B5EF4-FFF2-40B4-BE49-F238E27FC236}">
                  <a16:creationId xmlns:a16="http://schemas.microsoft.com/office/drawing/2014/main" id="{436FE770-C2BD-FBAE-F9DD-6509407CE9F3}"/>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2672D3CD-0C28-4309-98DF-E1142FBD88AB}"/>
                </a:ext>
              </a:extLst>
            </p:cNvPr>
            <p:cNvSpPr txBox="1"/>
            <p:nvPr/>
          </p:nvSpPr>
          <p:spPr>
            <a:xfrm>
              <a:off x="3884465"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SDG</a:t>
              </a:r>
            </a:p>
          </p:txBody>
        </p:sp>
        <p:sp>
          <p:nvSpPr>
            <p:cNvPr id="41" name="TextBox 40">
              <a:extLst>
                <a:ext uri="{FF2B5EF4-FFF2-40B4-BE49-F238E27FC236}">
                  <a16:creationId xmlns:a16="http://schemas.microsoft.com/office/drawing/2014/main" id="{1D197D1D-84D6-B444-4130-1BCECB1641D7}"/>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9</a:t>
              </a:r>
            </a:p>
          </p:txBody>
        </p:sp>
      </p:grpSp>
      <p:sp>
        <p:nvSpPr>
          <p:cNvPr id="42" name="Freeform: Shape 41">
            <a:extLst>
              <a:ext uri="{FF2B5EF4-FFF2-40B4-BE49-F238E27FC236}">
                <a16:creationId xmlns:a16="http://schemas.microsoft.com/office/drawing/2014/main" id="{C6DDCEA8-41EA-E1B7-BE9D-A8D425A23B1D}"/>
              </a:ext>
            </a:extLst>
          </p:cNvPr>
          <p:cNvSpPr/>
          <p:nvPr/>
        </p:nvSpPr>
        <p:spPr>
          <a:xfrm flipV="1">
            <a:off x="4939518" y="1812198"/>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E7047BC4-5F16-4690-C5B9-10CD77CE2EE8}"/>
              </a:ext>
            </a:extLst>
          </p:cNvPr>
          <p:cNvGrpSpPr/>
          <p:nvPr/>
        </p:nvGrpSpPr>
        <p:grpSpPr>
          <a:xfrm>
            <a:off x="4879191" y="2275395"/>
            <a:ext cx="1712233" cy="738664"/>
            <a:chOff x="3931068" y="3606447"/>
            <a:chExt cx="1712233" cy="738664"/>
          </a:xfrm>
        </p:grpSpPr>
        <p:sp>
          <p:nvSpPr>
            <p:cNvPr id="44" name="TextBox 43">
              <a:extLst>
                <a:ext uri="{FF2B5EF4-FFF2-40B4-BE49-F238E27FC236}">
                  <a16:creationId xmlns:a16="http://schemas.microsoft.com/office/drawing/2014/main" id="{2E880D56-C5F1-D8EC-CAE8-D967FE9BF574}"/>
                </a:ext>
              </a:extLst>
            </p:cNvPr>
            <p:cNvSpPr txBox="1"/>
            <p:nvPr/>
          </p:nvSpPr>
          <p:spPr>
            <a:xfrm>
              <a:off x="3977674" y="3837442"/>
              <a:ext cx="1591582" cy="369332"/>
            </a:xfrm>
            <a:prstGeom prst="rect">
              <a:avLst/>
            </a:prstGeom>
            <a:noFill/>
          </p:spPr>
          <p:txBody>
            <a:bodyPr wrap="square" rtlCol="0">
              <a:spAutoFit/>
            </a:bodyPr>
            <a:lstStyle/>
            <a:p>
              <a:pPr algn="ctr"/>
              <a:endParaRPr lang="en-US" b="1" dirty="0">
                <a:solidFill>
                  <a:srgbClr val="52CBBE"/>
                </a:solidFill>
                <a:latin typeface="Tw Cen MT" panose="020B0602020104020603" pitchFamily="34" charset="0"/>
              </a:endParaRPr>
            </a:p>
          </p:txBody>
        </p:sp>
        <p:sp>
          <p:nvSpPr>
            <p:cNvPr id="45" name="TextBox 44">
              <a:extLst>
                <a:ext uri="{FF2B5EF4-FFF2-40B4-BE49-F238E27FC236}">
                  <a16:creationId xmlns:a16="http://schemas.microsoft.com/office/drawing/2014/main" id="{632AE38E-6C63-019C-0263-D86AEABEBD8B}"/>
                </a:ext>
              </a:extLst>
            </p:cNvPr>
            <p:cNvSpPr txBox="1"/>
            <p:nvPr/>
          </p:nvSpPr>
          <p:spPr>
            <a:xfrm>
              <a:off x="3931068" y="3606447"/>
              <a:ext cx="1712233" cy="738664"/>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Industry , Innovation and Infrastructure</a:t>
              </a:r>
            </a:p>
          </p:txBody>
        </p:sp>
      </p:grpSp>
      <p:pic>
        <p:nvPicPr>
          <p:cNvPr id="46" name="Picture 45">
            <a:extLst>
              <a:ext uri="{FF2B5EF4-FFF2-40B4-BE49-F238E27FC236}">
                <a16:creationId xmlns:a16="http://schemas.microsoft.com/office/drawing/2014/main" id="{DFEAC8D5-7D35-105F-C6B6-AE171536D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3768" y="2930168"/>
            <a:ext cx="897858" cy="897856"/>
          </a:xfrm>
          <a:prstGeom prst="rect">
            <a:avLst/>
          </a:prstGeom>
        </p:spPr>
      </p:pic>
      <p:grpSp>
        <p:nvGrpSpPr>
          <p:cNvPr id="47" name="Group 46">
            <a:extLst>
              <a:ext uri="{FF2B5EF4-FFF2-40B4-BE49-F238E27FC236}">
                <a16:creationId xmlns:a16="http://schemas.microsoft.com/office/drawing/2014/main" id="{7F487E84-4322-4C0B-5BA9-9CFCBF63EC2A}"/>
              </a:ext>
            </a:extLst>
          </p:cNvPr>
          <p:cNvGrpSpPr/>
          <p:nvPr/>
        </p:nvGrpSpPr>
        <p:grpSpPr>
          <a:xfrm>
            <a:off x="7468831" y="824514"/>
            <a:ext cx="1805441" cy="1894017"/>
            <a:chOff x="6381342" y="2182683"/>
            <a:chExt cx="1805441" cy="1894017"/>
          </a:xfrm>
        </p:grpSpPr>
        <p:sp>
          <p:nvSpPr>
            <p:cNvPr id="48" name="Rectangle: Top Corners Rounded 47">
              <a:extLst>
                <a:ext uri="{FF2B5EF4-FFF2-40B4-BE49-F238E27FC236}">
                  <a16:creationId xmlns:a16="http://schemas.microsoft.com/office/drawing/2014/main" id="{979B02D3-8735-0F21-D9FD-50F53386D8D2}"/>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B10F2188-7179-1428-FD01-25D04D74E488}"/>
                </a:ext>
              </a:extLst>
            </p:cNvPr>
            <p:cNvSpPr txBox="1"/>
            <p:nvPr/>
          </p:nvSpPr>
          <p:spPr>
            <a:xfrm>
              <a:off x="6381342"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SDG</a:t>
              </a:r>
            </a:p>
          </p:txBody>
        </p:sp>
        <p:sp>
          <p:nvSpPr>
            <p:cNvPr id="50" name="TextBox 49">
              <a:extLst>
                <a:ext uri="{FF2B5EF4-FFF2-40B4-BE49-F238E27FC236}">
                  <a16:creationId xmlns:a16="http://schemas.microsoft.com/office/drawing/2014/main" id="{14D7A11C-3192-77AC-F96E-9DAAF8AC9DDC}"/>
                </a:ext>
              </a:extLst>
            </p:cNvPr>
            <p:cNvSpPr txBox="1"/>
            <p:nvPr/>
          </p:nvSpPr>
          <p:spPr>
            <a:xfrm>
              <a:off x="6758070" y="2563851"/>
              <a:ext cx="104055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17</a:t>
              </a:r>
            </a:p>
          </p:txBody>
        </p:sp>
      </p:grpSp>
      <p:sp>
        <p:nvSpPr>
          <p:cNvPr id="51" name="Freeform: Shape 50">
            <a:extLst>
              <a:ext uri="{FF2B5EF4-FFF2-40B4-BE49-F238E27FC236}">
                <a16:creationId xmlns:a16="http://schemas.microsoft.com/office/drawing/2014/main" id="{084974EE-D5C1-BE29-E202-7622A3A4EE4E}"/>
              </a:ext>
            </a:extLst>
          </p:cNvPr>
          <p:cNvSpPr/>
          <p:nvPr/>
        </p:nvSpPr>
        <p:spPr>
          <a:xfrm flipV="1">
            <a:off x="7575761" y="1785081"/>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FF8356FF-541D-11E6-7541-A672F9DEFF6E}"/>
              </a:ext>
            </a:extLst>
          </p:cNvPr>
          <p:cNvGrpSpPr/>
          <p:nvPr/>
        </p:nvGrpSpPr>
        <p:grpSpPr>
          <a:xfrm>
            <a:off x="7575761" y="2260348"/>
            <a:ext cx="1603290" cy="588257"/>
            <a:chOff x="6488272" y="3618517"/>
            <a:chExt cx="1603290" cy="588257"/>
          </a:xfrm>
        </p:grpSpPr>
        <p:sp>
          <p:nvSpPr>
            <p:cNvPr id="53" name="TextBox 52">
              <a:extLst>
                <a:ext uri="{FF2B5EF4-FFF2-40B4-BE49-F238E27FC236}">
                  <a16:creationId xmlns:a16="http://schemas.microsoft.com/office/drawing/2014/main" id="{FEECC64A-9499-0955-9A90-BF9DC3CB87CF}"/>
                </a:ext>
              </a:extLst>
            </p:cNvPr>
            <p:cNvSpPr txBox="1"/>
            <p:nvPr/>
          </p:nvSpPr>
          <p:spPr>
            <a:xfrm>
              <a:off x="6488272" y="3837442"/>
              <a:ext cx="1591582" cy="369332"/>
            </a:xfrm>
            <a:prstGeom prst="rect">
              <a:avLst/>
            </a:prstGeom>
            <a:noFill/>
          </p:spPr>
          <p:txBody>
            <a:bodyPr wrap="square" rtlCol="0">
              <a:spAutoFit/>
            </a:bodyPr>
            <a:lstStyle/>
            <a:p>
              <a:pPr algn="ctr"/>
              <a:endParaRPr lang="en-US" b="1" dirty="0">
                <a:solidFill>
                  <a:srgbClr val="FEC630"/>
                </a:solidFill>
                <a:latin typeface="Tw Cen MT" panose="020B0602020104020603" pitchFamily="34" charset="0"/>
              </a:endParaRPr>
            </a:p>
          </p:txBody>
        </p:sp>
        <p:sp>
          <p:nvSpPr>
            <p:cNvPr id="54" name="TextBox 53">
              <a:extLst>
                <a:ext uri="{FF2B5EF4-FFF2-40B4-BE49-F238E27FC236}">
                  <a16:creationId xmlns:a16="http://schemas.microsoft.com/office/drawing/2014/main" id="{1F34B02C-083E-1629-FF0F-2ED479CE6958}"/>
                </a:ext>
              </a:extLst>
            </p:cNvPr>
            <p:cNvSpPr txBox="1"/>
            <p:nvPr/>
          </p:nvSpPr>
          <p:spPr>
            <a:xfrm>
              <a:off x="6499980" y="3618517"/>
              <a:ext cx="1591582" cy="523220"/>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Partnerships For The Goals</a:t>
              </a:r>
            </a:p>
          </p:txBody>
        </p:sp>
      </p:grpSp>
      <p:pic>
        <p:nvPicPr>
          <p:cNvPr id="55" name="Picture 54">
            <a:extLst>
              <a:ext uri="{FF2B5EF4-FFF2-40B4-BE49-F238E27FC236}">
                <a16:creationId xmlns:a16="http://schemas.microsoft.com/office/drawing/2014/main" id="{1E080D94-09A8-7C21-EE95-DEBED1C1A3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4971" y="2925356"/>
            <a:ext cx="907482" cy="907480"/>
          </a:xfrm>
          <a:prstGeom prst="rect">
            <a:avLst/>
          </a:prstGeom>
        </p:spPr>
      </p:pic>
      <p:sp>
        <p:nvSpPr>
          <p:cNvPr id="56" name="TextBox 55">
            <a:extLst>
              <a:ext uri="{FF2B5EF4-FFF2-40B4-BE49-F238E27FC236}">
                <a16:creationId xmlns:a16="http://schemas.microsoft.com/office/drawing/2014/main" id="{EDD22D12-BCB9-CFA2-4EB8-9398E42BBFB3}"/>
              </a:ext>
            </a:extLst>
          </p:cNvPr>
          <p:cNvSpPr txBox="1"/>
          <p:nvPr/>
        </p:nvSpPr>
        <p:spPr>
          <a:xfrm>
            <a:off x="2365850" y="3867291"/>
            <a:ext cx="1540820" cy="1754326"/>
          </a:xfrm>
          <a:prstGeom prst="rect">
            <a:avLst/>
          </a:prstGeom>
          <a:noFill/>
        </p:spPr>
        <p:txBody>
          <a:bodyPr wrap="square" rtlCol="0">
            <a:spAutoFit/>
          </a:bodyPr>
          <a:lstStyle/>
          <a:p>
            <a:pPr algn="ctr"/>
            <a:r>
              <a:rPr lang="en-IN" sz="1200" b="1" i="0" dirty="0">
                <a:solidFill>
                  <a:schemeClr val="tx1">
                    <a:lumMod val="95000"/>
                  </a:schemeClr>
                </a:solidFill>
                <a:effectLst/>
                <a:latin typeface="WordVisi_MSFontService"/>
              </a:rPr>
              <a:t>Ensuring the quality and safety of pharmaceuticals within the cold chain contributes to better healthcare and well-being by preserving the efficacy of medicines</a:t>
            </a:r>
            <a:endParaRPr lang="en-US" sz="1200" dirty="0">
              <a:solidFill>
                <a:schemeClr val="tx1">
                  <a:lumMod val="95000"/>
                </a:schemeClr>
              </a:solidFill>
            </a:endParaRPr>
          </a:p>
        </p:txBody>
      </p:sp>
      <p:sp>
        <p:nvSpPr>
          <p:cNvPr id="57" name="TextBox 56">
            <a:extLst>
              <a:ext uri="{FF2B5EF4-FFF2-40B4-BE49-F238E27FC236}">
                <a16:creationId xmlns:a16="http://schemas.microsoft.com/office/drawing/2014/main" id="{A81AB38C-762E-255A-261C-DE1ED635942C}"/>
              </a:ext>
            </a:extLst>
          </p:cNvPr>
          <p:cNvSpPr txBox="1"/>
          <p:nvPr/>
        </p:nvSpPr>
        <p:spPr>
          <a:xfrm>
            <a:off x="4935167" y="3867291"/>
            <a:ext cx="1540820" cy="1754326"/>
          </a:xfrm>
          <a:prstGeom prst="rect">
            <a:avLst/>
          </a:prstGeom>
          <a:noFill/>
        </p:spPr>
        <p:txBody>
          <a:bodyPr wrap="square" rtlCol="0">
            <a:spAutoFit/>
          </a:bodyPr>
          <a:lstStyle/>
          <a:p>
            <a:pPr algn="ctr"/>
            <a:r>
              <a:rPr lang="en-US" sz="1200" b="1" i="0" dirty="0">
                <a:solidFill>
                  <a:schemeClr val="tx1">
                    <a:lumMod val="95000"/>
                  </a:schemeClr>
                </a:solidFill>
                <a:effectLst/>
                <a:latin typeface="Calibri" panose="020F0502020204030204" pitchFamily="34" charset="0"/>
              </a:rPr>
              <a:t>Our project involves the development of a  monitoring application, which falls under the category of innovation and infrastructure development</a:t>
            </a:r>
            <a:endParaRPr lang="en-US" sz="1200" dirty="0">
              <a:solidFill>
                <a:schemeClr val="tx1">
                  <a:lumMod val="95000"/>
                </a:schemeClr>
              </a:solidFill>
            </a:endParaRPr>
          </a:p>
        </p:txBody>
      </p:sp>
      <p:sp>
        <p:nvSpPr>
          <p:cNvPr id="58" name="TextBox 57">
            <a:extLst>
              <a:ext uri="{FF2B5EF4-FFF2-40B4-BE49-F238E27FC236}">
                <a16:creationId xmlns:a16="http://schemas.microsoft.com/office/drawing/2014/main" id="{F2564799-E5C3-57CA-C308-518AFE405CCE}"/>
              </a:ext>
            </a:extLst>
          </p:cNvPr>
          <p:cNvSpPr txBox="1"/>
          <p:nvPr/>
        </p:nvSpPr>
        <p:spPr>
          <a:xfrm>
            <a:off x="7626523" y="3871981"/>
            <a:ext cx="1540820" cy="1938992"/>
          </a:xfrm>
          <a:prstGeom prst="rect">
            <a:avLst/>
          </a:prstGeom>
          <a:noFill/>
        </p:spPr>
        <p:txBody>
          <a:bodyPr wrap="square" rtlCol="0">
            <a:spAutoFit/>
          </a:bodyPr>
          <a:lstStyle/>
          <a:p>
            <a:pPr algn="ctr"/>
            <a:r>
              <a:rPr lang="en-IN" sz="1200" b="1" i="0" dirty="0">
                <a:solidFill>
                  <a:schemeClr val="tx1">
                    <a:lumMod val="95000"/>
                  </a:schemeClr>
                </a:solidFill>
                <a:effectLst/>
                <a:latin typeface="WordVisi_MSFontService"/>
              </a:rPr>
              <a:t>Collaborative efforts with various stakeholders such as pharmaceutical companies, healthcare providers, and regulatory agencies can help achieve our project’s goals</a:t>
            </a:r>
            <a:endParaRPr lang="en-US" sz="1200" dirty="0">
              <a:solidFill>
                <a:schemeClr val="tx1">
                  <a:lumMod val="95000"/>
                </a:schemeClr>
              </a:solidFill>
            </a:endParaRPr>
          </a:p>
        </p:txBody>
      </p:sp>
    </p:spTree>
    <p:extLst>
      <p:ext uri="{BB962C8B-B14F-4D97-AF65-F5344CB8AC3E}">
        <p14:creationId xmlns:p14="http://schemas.microsoft.com/office/powerpoint/2010/main" val="132293341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53" presetClass="entr" presetSubtype="16"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childTnLst>
                          </p:cTn>
                        </p:par>
                        <p:par>
                          <p:cTn id="27" fill="hold">
                            <p:stCondLst>
                              <p:cond delay="1750"/>
                            </p:stCondLst>
                            <p:childTnLst>
                              <p:par>
                                <p:cTn id="28" presetID="42" presetClass="entr" presetSubtype="0" fill="hold" grpId="0" nodeType="afterEffect">
                                  <p:stCondLst>
                                    <p:cond delay="25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anim calcmode="lin" valueType="num">
                                      <p:cBhvr>
                                        <p:cTn id="31" dur="500" fill="hold"/>
                                        <p:tgtEl>
                                          <p:spTgt spid="42"/>
                                        </p:tgtEl>
                                        <p:attrNameLst>
                                          <p:attrName>ppt_x</p:attrName>
                                        </p:attrNameLst>
                                      </p:cBhvr>
                                      <p:tavLst>
                                        <p:tav tm="0">
                                          <p:val>
                                            <p:strVal val="#ppt_x"/>
                                          </p:val>
                                        </p:tav>
                                        <p:tav tm="100000">
                                          <p:val>
                                            <p:strVal val="#ppt_x"/>
                                          </p:val>
                                        </p:tav>
                                      </p:tavLst>
                                    </p:anim>
                                    <p:anim calcmode="lin" valueType="num">
                                      <p:cBhvr>
                                        <p:cTn id="32" dur="500" fill="hold"/>
                                        <p:tgtEl>
                                          <p:spTgt spid="42"/>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25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anim calcmode="lin" valueType="num">
                                      <p:cBhvr>
                                        <p:cTn id="37" dur="500" fill="hold"/>
                                        <p:tgtEl>
                                          <p:spTgt spid="38"/>
                                        </p:tgtEl>
                                        <p:attrNameLst>
                                          <p:attrName>ppt_x</p:attrName>
                                        </p:attrNameLst>
                                      </p:cBhvr>
                                      <p:tavLst>
                                        <p:tav tm="0">
                                          <p:val>
                                            <p:strVal val="#ppt_x"/>
                                          </p:val>
                                        </p:tav>
                                        <p:tav tm="100000">
                                          <p:val>
                                            <p:strVal val="#ppt_x"/>
                                          </p:val>
                                        </p:tav>
                                      </p:tavLst>
                                    </p:anim>
                                    <p:anim calcmode="lin" valueType="num">
                                      <p:cBhvr>
                                        <p:cTn id="38" dur="500" fill="hold"/>
                                        <p:tgtEl>
                                          <p:spTgt spid="38"/>
                                        </p:tgtEl>
                                        <p:attrNameLst>
                                          <p:attrName>ppt_y</p:attrName>
                                        </p:attrNameLst>
                                      </p:cBhvr>
                                      <p:tavLst>
                                        <p:tav tm="0">
                                          <p:val>
                                            <p:strVal val="#ppt_y+.1"/>
                                          </p:val>
                                        </p:tav>
                                        <p:tav tm="100000">
                                          <p:val>
                                            <p:strVal val="#ppt_y"/>
                                          </p:val>
                                        </p:tav>
                                      </p:tavLst>
                                    </p:anim>
                                  </p:childTnLst>
                                </p:cTn>
                              </p:par>
                            </p:childTnLst>
                          </p:cTn>
                        </p:par>
                        <p:par>
                          <p:cTn id="39" fill="hold">
                            <p:stCondLst>
                              <p:cond delay="3250"/>
                            </p:stCondLst>
                            <p:childTnLst>
                              <p:par>
                                <p:cTn id="40" presetID="53" presetClass="entr" presetSubtype="16"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anim calcmode="lin" valueType="num">
                                      <p:cBhvr>
                                        <p:cTn id="42" dur="500" fill="hold"/>
                                        <p:tgtEl>
                                          <p:spTgt spid="43"/>
                                        </p:tgtEl>
                                        <p:attrNameLst>
                                          <p:attrName>ppt_w</p:attrName>
                                        </p:attrNameLst>
                                      </p:cBhvr>
                                      <p:tavLst>
                                        <p:tav tm="0">
                                          <p:val>
                                            <p:fltVal val="0"/>
                                          </p:val>
                                        </p:tav>
                                        <p:tav tm="100000">
                                          <p:val>
                                            <p:strVal val="#ppt_w"/>
                                          </p:val>
                                        </p:tav>
                                      </p:tavLst>
                                    </p:anim>
                                    <p:anim calcmode="lin" valueType="num">
                                      <p:cBhvr>
                                        <p:cTn id="43" dur="500" fill="hold"/>
                                        <p:tgtEl>
                                          <p:spTgt spid="43"/>
                                        </p:tgtEl>
                                        <p:attrNameLst>
                                          <p:attrName>ppt_h</p:attrName>
                                        </p:attrNameLst>
                                      </p:cBhvr>
                                      <p:tavLst>
                                        <p:tav tm="0">
                                          <p:val>
                                            <p:fltVal val="0"/>
                                          </p:val>
                                        </p:tav>
                                        <p:tav tm="100000">
                                          <p:val>
                                            <p:strVal val="#ppt_h"/>
                                          </p:val>
                                        </p:tav>
                                      </p:tavLst>
                                    </p:anim>
                                    <p:animEffect transition="in" filter="fade">
                                      <p:cBhvr>
                                        <p:cTn id="44" dur="500"/>
                                        <p:tgtEl>
                                          <p:spTgt spid="43"/>
                                        </p:tgtEl>
                                      </p:cBhvr>
                                    </p:animEffect>
                                  </p:childTnLst>
                                </p:cTn>
                              </p:par>
                              <p:par>
                                <p:cTn id="45" presetID="53" presetClass="entr" presetSubtype="16"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500" fill="hold"/>
                                        <p:tgtEl>
                                          <p:spTgt spid="46"/>
                                        </p:tgtEl>
                                        <p:attrNameLst>
                                          <p:attrName>ppt_w</p:attrName>
                                        </p:attrNameLst>
                                      </p:cBhvr>
                                      <p:tavLst>
                                        <p:tav tm="0">
                                          <p:val>
                                            <p:fltVal val="0"/>
                                          </p:val>
                                        </p:tav>
                                        <p:tav tm="100000">
                                          <p:val>
                                            <p:strVal val="#ppt_w"/>
                                          </p:val>
                                        </p:tav>
                                      </p:tavLst>
                                    </p:anim>
                                    <p:anim calcmode="lin" valueType="num">
                                      <p:cBhvr>
                                        <p:cTn id="48" dur="500" fill="hold"/>
                                        <p:tgtEl>
                                          <p:spTgt spid="46"/>
                                        </p:tgtEl>
                                        <p:attrNameLst>
                                          <p:attrName>ppt_h</p:attrName>
                                        </p:attrNameLst>
                                      </p:cBhvr>
                                      <p:tavLst>
                                        <p:tav tm="0">
                                          <p:val>
                                            <p:fltVal val="0"/>
                                          </p:val>
                                        </p:tav>
                                        <p:tav tm="100000">
                                          <p:val>
                                            <p:strVal val="#ppt_h"/>
                                          </p:val>
                                        </p:tav>
                                      </p:tavLst>
                                    </p:anim>
                                    <p:animEffect transition="in" filter="fade">
                                      <p:cBhvr>
                                        <p:cTn id="49" dur="500"/>
                                        <p:tgtEl>
                                          <p:spTgt spid="46"/>
                                        </p:tgtEl>
                                      </p:cBhvr>
                                    </p:animEffect>
                                  </p:childTnLst>
                                </p:cTn>
                              </p:par>
                            </p:childTnLst>
                          </p:cTn>
                        </p:par>
                        <p:par>
                          <p:cTn id="50" fill="hold">
                            <p:stCondLst>
                              <p:cond delay="3750"/>
                            </p:stCondLst>
                            <p:childTnLst>
                              <p:par>
                                <p:cTn id="51" presetID="42" presetClass="entr" presetSubtype="0" fill="hold" grpId="0" nodeType="afterEffect">
                                  <p:stCondLst>
                                    <p:cond delay="25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anim calcmode="lin" valueType="num">
                                      <p:cBhvr>
                                        <p:cTn id="54" dur="500" fill="hold"/>
                                        <p:tgtEl>
                                          <p:spTgt spid="51"/>
                                        </p:tgtEl>
                                        <p:attrNameLst>
                                          <p:attrName>ppt_x</p:attrName>
                                        </p:attrNameLst>
                                      </p:cBhvr>
                                      <p:tavLst>
                                        <p:tav tm="0">
                                          <p:val>
                                            <p:strVal val="#ppt_x"/>
                                          </p:val>
                                        </p:tav>
                                        <p:tav tm="100000">
                                          <p:val>
                                            <p:strVal val="#ppt_x"/>
                                          </p:val>
                                        </p:tav>
                                      </p:tavLst>
                                    </p:anim>
                                    <p:anim calcmode="lin" valueType="num">
                                      <p:cBhvr>
                                        <p:cTn id="55" dur="500" fill="hold"/>
                                        <p:tgtEl>
                                          <p:spTgt spid="51"/>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nodeType="afterEffect">
                                  <p:stCondLst>
                                    <p:cond delay="250"/>
                                  </p:stCondLst>
                                  <p:childTnLst>
                                    <p:set>
                                      <p:cBhvr>
                                        <p:cTn id="58" dur="1" fill="hold">
                                          <p:stCondLst>
                                            <p:cond delay="0"/>
                                          </p:stCondLst>
                                        </p:cTn>
                                        <p:tgtEl>
                                          <p:spTgt spid="47"/>
                                        </p:tgtEl>
                                        <p:attrNameLst>
                                          <p:attrName>style.visibility</p:attrName>
                                        </p:attrNameLst>
                                      </p:cBhvr>
                                      <p:to>
                                        <p:strVal val="visible"/>
                                      </p:to>
                                    </p:set>
                                    <p:animEffect transition="in" filter="fade">
                                      <p:cBhvr>
                                        <p:cTn id="59" dur="500"/>
                                        <p:tgtEl>
                                          <p:spTgt spid="47"/>
                                        </p:tgtEl>
                                      </p:cBhvr>
                                    </p:animEffect>
                                    <p:anim calcmode="lin" valueType="num">
                                      <p:cBhvr>
                                        <p:cTn id="60" dur="500" fill="hold"/>
                                        <p:tgtEl>
                                          <p:spTgt spid="47"/>
                                        </p:tgtEl>
                                        <p:attrNameLst>
                                          <p:attrName>ppt_x</p:attrName>
                                        </p:attrNameLst>
                                      </p:cBhvr>
                                      <p:tavLst>
                                        <p:tav tm="0">
                                          <p:val>
                                            <p:strVal val="#ppt_x"/>
                                          </p:val>
                                        </p:tav>
                                        <p:tav tm="100000">
                                          <p:val>
                                            <p:strVal val="#ppt_x"/>
                                          </p:val>
                                        </p:tav>
                                      </p:tavLst>
                                    </p:anim>
                                    <p:anim calcmode="lin" valueType="num">
                                      <p:cBhvr>
                                        <p:cTn id="61" dur="500" fill="hold"/>
                                        <p:tgtEl>
                                          <p:spTgt spid="47"/>
                                        </p:tgtEl>
                                        <p:attrNameLst>
                                          <p:attrName>ppt_y</p:attrName>
                                        </p:attrNameLst>
                                      </p:cBhvr>
                                      <p:tavLst>
                                        <p:tav tm="0">
                                          <p:val>
                                            <p:strVal val="#ppt_y+.1"/>
                                          </p:val>
                                        </p:tav>
                                        <p:tav tm="100000">
                                          <p:val>
                                            <p:strVal val="#ppt_y"/>
                                          </p:val>
                                        </p:tav>
                                      </p:tavLst>
                                    </p:anim>
                                  </p:childTnLst>
                                </p:cTn>
                              </p:par>
                            </p:childTnLst>
                          </p:cTn>
                        </p:par>
                        <p:par>
                          <p:cTn id="62" fill="hold">
                            <p:stCondLst>
                              <p:cond delay="5250"/>
                            </p:stCondLst>
                            <p:childTnLst>
                              <p:par>
                                <p:cTn id="63" presetID="53" presetClass="entr" presetSubtype="16" fill="hold" nodeType="afterEffect">
                                  <p:stCondLst>
                                    <p:cond delay="0"/>
                                  </p:stCondLst>
                                  <p:childTnLst>
                                    <p:set>
                                      <p:cBhvr>
                                        <p:cTn id="64" dur="1" fill="hold">
                                          <p:stCondLst>
                                            <p:cond delay="0"/>
                                          </p:stCondLst>
                                        </p:cTn>
                                        <p:tgtEl>
                                          <p:spTgt spid="52"/>
                                        </p:tgtEl>
                                        <p:attrNameLst>
                                          <p:attrName>style.visibility</p:attrName>
                                        </p:attrNameLst>
                                      </p:cBhvr>
                                      <p:to>
                                        <p:strVal val="visible"/>
                                      </p:to>
                                    </p:set>
                                    <p:anim calcmode="lin" valueType="num">
                                      <p:cBhvr>
                                        <p:cTn id="65" dur="500" fill="hold"/>
                                        <p:tgtEl>
                                          <p:spTgt spid="52"/>
                                        </p:tgtEl>
                                        <p:attrNameLst>
                                          <p:attrName>ppt_w</p:attrName>
                                        </p:attrNameLst>
                                      </p:cBhvr>
                                      <p:tavLst>
                                        <p:tav tm="0">
                                          <p:val>
                                            <p:fltVal val="0"/>
                                          </p:val>
                                        </p:tav>
                                        <p:tav tm="100000">
                                          <p:val>
                                            <p:strVal val="#ppt_w"/>
                                          </p:val>
                                        </p:tav>
                                      </p:tavLst>
                                    </p:anim>
                                    <p:anim calcmode="lin" valueType="num">
                                      <p:cBhvr>
                                        <p:cTn id="66" dur="500" fill="hold"/>
                                        <p:tgtEl>
                                          <p:spTgt spid="52"/>
                                        </p:tgtEl>
                                        <p:attrNameLst>
                                          <p:attrName>ppt_h</p:attrName>
                                        </p:attrNameLst>
                                      </p:cBhvr>
                                      <p:tavLst>
                                        <p:tav tm="0">
                                          <p:val>
                                            <p:fltVal val="0"/>
                                          </p:val>
                                        </p:tav>
                                        <p:tav tm="100000">
                                          <p:val>
                                            <p:strVal val="#ppt_h"/>
                                          </p:val>
                                        </p:tav>
                                      </p:tavLst>
                                    </p:anim>
                                    <p:animEffect transition="in" filter="fade">
                                      <p:cBhvr>
                                        <p:cTn id="67" dur="500"/>
                                        <p:tgtEl>
                                          <p:spTgt spid="52"/>
                                        </p:tgtEl>
                                      </p:cBhvr>
                                    </p:animEffect>
                                  </p:childTnLst>
                                </p:cTn>
                              </p:par>
                              <p:par>
                                <p:cTn id="68" presetID="53" presetClass="entr" presetSubtype="16" fill="hold" nodeType="withEffect">
                                  <p:stCondLst>
                                    <p:cond delay="0"/>
                                  </p:stCondLst>
                                  <p:childTnLst>
                                    <p:set>
                                      <p:cBhvr>
                                        <p:cTn id="69" dur="1" fill="hold">
                                          <p:stCondLst>
                                            <p:cond delay="0"/>
                                          </p:stCondLst>
                                        </p:cTn>
                                        <p:tgtEl>
                                          <p:spTgt spid="55"/>
                                        </p:tgtEl>
                                        <p:attrNameLst>
                                          <p:attrName>style.visibility</p:attrName>
                                        </p:attrNameLst>
                                      </p:cBhvr>
                                      <p:to>
                                        <p:strVal val="visible"/>
                                      </p:to>
                                    </p:set>
                                    <p:anim calcmode="lin" valueType="num">
                                      <p:cBhvr>
                                        <p:cTn id="70" dur="500" fill="hold"/>
                                        <p:tgtEl>
                                          <p:spTgt spid="55"/>
                                        </p:tgtEl>
                                        <p:attrNameLst>
                                          <p:attrName>ppt_w</p:attrName>
                                        </p:attrNameLst>
                                      </p:cBhvr>
                                      <p:tavLst>
                                        <p:tav tm="0">
                                          <p:val>
                                            <p:fltVal val="0"/>
                                          </p:val>
                                        </p:tav>
                                        <p:tav tm="100000">
                                          <p:val>
                                            <p:strVal val="#ppt_w"/>
                                          </p:val>
                                        </p:tav>
                                      </p:tavLst>
                                    </p:anim>
                                    <p:anim calcmode="lin" valueType="num">
                                      <p:cBhvr>
                                        <p:cTn id="71" dur="500" fill="hold"/>
                                        <p:tgtEl>
                                          <p:spTgt spid="55"/>
                                        </p:tgtEl>
                                        <p:attrNameLst>
                                          <p:attrName>ppt_h</p:attrName>
                                        </p:attrNameLst>
                                      </p:cBhvr>
                                      <p:tavLst>
                                        <p:tav tm="0">
                                          <p:val>
                                            <p:fltVal val="0"/>
                                          </p:val>
                                        </p:tav>
                                        <p:tav tm="100000">
                                          <p:val>
                                            <p:strVal val="#ppt_h"/>
                                          </p:val>
                                        </p:tav>
                                      </p:tavLst>
                                    </p:anim>
                                    <p:animEffect transition="in" filter="fade">
                                      <p:cBhvr>
                                        <p:cTn id="7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 grpId="0" animBg="1"/>
      <p:bldP spid="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62904B-2E34-9DED-364E-FD31FB21E6D6}"/>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61319CFE-A169-169A-FF46-69CEC7C69CFF}"/>
              </a:ext>
            </a:extLst>
          </p:cNvPr>
          <p:cNvGrpSpPr/>
          <p:nvPr/>
        </p:nvGrpSpPr>
        <p:grpSpPr>
          <a:xfrm>
            <a:off x="11341100" y="2194718"/>
            <a:ext cx="850901" cy="2468563"/>
            <a:chOff x="11341100" y="2194718"/>
            <a:chExt cx="850901" cy="2468563"/>
          </a:xfrm>
        </p:grpSpPr>
        <p:sp>
          <p:nvSpPr>
            <p:cNvPr id="5" name="Freeform: Shape 4">
              <a:extLst>
                <a:ext uri="{FF2B5EF4-FFF2-40B4-BE49-F238E27FC236}">
                  <a16:creationId xmlns:a16="http://schemas.microsoft.com/office/drawing/2014/main" id="{5BD0A06C-83DF-C968-CE10-20866097D82F}"/>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extBox 6">
              <a:extLst>
                <a:ext uri="{FF2B5EF4-FFF2-40B4-BE49-F238E27FC236}">
                  <a16:creationId xmlns:a16="http://schemas.microsoft.com/office/drawing/2014/main" id="{1653563E-16A0-C6B6-6C6D-12832D77822E}"/>
                </a:ext>
              </a:extLst>
            </p:cNvPr>
            <p:cNvSpPr txBox="1"/>
            <p:nvPr/>
          </p:nvSpPr>
          <p:spPr>
            <a:xfrm rot="16200000">
              <a:off x="11101101" y="3071524"/>
              <a:ext cx="1597025" cy="584775"/>
            </a:xfrm>
            <a:prstGeom prst="rect">
              <a:avLst/>
            </a:prstGeom>
            <a:noFill/>
          </p:spPr>
          <p:txBody>
            <a:bodyPr wrap="square" rtlCol="0">
              <a:spAutoFit/>
            </a:bodyPr>
            <a:lstStyle/>
            <a:p>
              <a:r>
                <a:rPr lang="en-US" sz="3200" b="1" dirty="0">
                  <a:solidFill>
                    <a:schemeClr val="bg1"/>
                  </a:solidFill>
                  <a:latin typeface="Tw Cen MT" panose="020B0602020104020603" pitchFamily="34" charset="0"/>
                </a:rPr>
                <a:t>Problem</a:t>
              </a:r>
            </a:p>
          </p:txBody>
        </p:sp>
      </p:grpSp>
      <p:grpSp>
        <p:nvGrpSpPr>
          <p:cNvPr id="15" name="Group 14">
            <a:extLst>
              <a:ext uri="{FF2B5EF4-FFF2-40B4-BE49-F238E27FC236}">
                <a16:creationId xmlns:a16="http://schemas.microsoft.com/office/drawing/2014/main" id="{305F2D8C-D303-EA47-E93C-20C8C6A00BA6}"/>
              </a:ext>
            </a:extLst>
          </p:cNvPr>
          <p:cNvGrpSpPr/>
          <p:nvPr/>
        </p:nvGrpSpPr>
        <p:grpSpPr>
          <a:xfrm>
            <a:off x="-215364" y="0"/>
            <a:ext cx="12192000" cy="6858000"/>
            <a:chOff x="0" y="0"/>
            <a:chExt cx="12192000" cy="6858000"/>
          </a:xfrm>
        </p:grpSpPr>
        <p:sp>
          <p:nvSpPr>
            <p:cNvPr id="16" name="Rectangle 15">
              <a:extLst>
                <a:ext uri="{FF2B5EF4-FFF2-40B4-BE49-F238E27FC236}">
                  <a16:creationId xmlns:a16="http://schemas.microsoft.com/office/drawing/2014/main" id="{58DD5988-CFE9-DBAC-B437-F5870E2F09B4}"/>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17AE848-CCBB-681B-7811-4A825B654658}"/>
                </a:ext>
              </a:extLst>
            </p:cNvPr>
            <p:cNvGrpSpPr/>
            <p:nvPr/>
          </p:nvGrpSpPr>
          <p:grpSpPr>
            <a:xfrm>
              <a:off x="11341100" y="2194718"/>
              <a:ext cx="850900" cy="2468563"/>
              <a:chOff x="11341100" y="2194718"/>
              <a:chExt cx="850900" cy="2468563"/>
            </a:xfrm>
            <a:solidFill>
              <a:schemeClr val="accent5">
                <a:lumMod val="40000"/>
                <a:lumOff val="60000"/>
              </a:schemeClr>
            </a:solidFill>
          </p:grpSpPr>
          <p:sp>
            <p:nvSpPr>
              <p:cNvPr id="18" name="Freeform: Shape 17">
                <a:extLst>
                  <a:ext uri="{FF2B5EF4-FFF2-40B4-BE49-F238E27FC236}">
                    <a16:creationId xmlns:a16="http://schemas.microsoft.com/office/drawing/2014/main" id="{9D991E77-0D86-EA8B-4189-74B68292F16E}"/>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extBox 18">
                <a:extLst>
                  <a:ext uri="{FF2B5EF4-FFF2-40B4-BE49-F238E27FC236}">
                    <a16:creationId xmlns:a16="http://schemas.microsoft.com/office/drawing/2014/main" id="{36BAE9C9-B945-912B-E0C7-ECCD6EDA58ED}"/>
                  </a:ext>
                </a:extLst>
              </p:cNvPr>
              <p:cNvSpPr txBox="1"/>
              <p:nvPr/>
            </p:nvSpPr>
            <p:spPr>
              <a:xfrm rot="16200000">
                <a:off x="11101101" y="3102302"/>
                <a:ext cx="1597025" cy="523220"/>
              </a:xfrm>
              <a:prstGeom prst="rect">
                <a:avLst/>
              </a:prstGeom>
              <a:grpFill/>
            </p:spPr>
            <p:txBody>
              <a:bodyPr wrap="square" rtlCol="0">
                <a:spAutoFit/>
              </a:bodyPr>
              <a:lstStyle/>
              <a:p>
                <a:pPr algn="ctr"/>
                <a:r>
                  <a:rPr lang="en-US" sz="2800" b="1" dirty="0">
                    <a:solidFill>
                      <a:schemeClr val="bg1"/>
                    </a:solidFill>
                    <a:latin typeface="Tw Cen MT" panose="020B0602020104020603" pitchFamily="34" charset="0"/>
                  </a:rPr>
                  <a:t>Research</a:t>
                </a:r>
              </a:p>
            </p:txBody>
          </p:sp>
        </p:grpSp>
      </p:grpSp>
      <p:grpSp>
        <p:nvGrpSpPr>
          <p:cNvPr id="20" name="Group 19">
            <a:extLst>
              <a:ext uri="{FF2B5EF4-FFF2-40B4-BE49-F238E27FC236}">
                <a16:creationId xmlns:a16="http://schemas.microsoft.com/office/drawing/2014/main" id="{B0C0D112-2F82-0D25-A510-EE5DC4F4DD96}"/>
              </a:ext>
            </a:extLst>
          </p:cNvPr>
          <p:cNvGrpSpPr/>
          <p:nvPr/>
        </p:nvGrpSpPr>
        <p:grpSpPr>
          <a:xfrm>
            <a:off x="-423843" y="0"/>
            <a:ext cx="12192001" cy="6858000"/>
            <a:chOff x="0" y="0"/>
            <a:chExt cx="12192001" cy="6858000"/>
          </a:xfrm>
        </p:grpSpPr>
        <p:sp>
          <p:nvSpPr>
            <p:cNvPr id="21" name="Rectangle 20">
              <a:extLst>
                <a:ext uri="{FF2B5EF4-FFF2-40B4-BE49-F238E27FC236}">
                  <a16:creationId xmlns:a16="http://schemas.microsoft.com/office/drawing/2014/main" id="{7C7ABF55-88FF-8872-0B5B-7A066D859A19}"/>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F68E4FCA-54C7-3FA6-D7C2-268531759438}"/>
                </a:ext>
              </a:extLst>
            </p:cNvPr>
            <p:cNvGrpSpPr/>
            <p:nvPr/>
          </p:nvGrpSpPr>
          <p:grpSpPr>
            <a:xfrm>
              <a:off x="11341100" y="2194718"/>
              <a:ext cx="850901" cy="2468563"/>
              <a:chOff x="11341100" y="2194718"/>
              <a:chExt cx="850901" cy="2468563"/>
            </a:xfrm>
            <a:solidFill>
              <a:schemeClr val="accent5">
                <a:lumMod val="60000"/>
                <a:lumOff val="40000"/>
              </a:schemeClr>
            </a:solidFill>
          </p:grpSpPr>
          <p:sp>
            <p:nvSpPr>
              <p:cNvPr id="23" name="Freeform: Shape 22">
                <a:extLst>
                  <a:ext uri="{FF2B5EF4-FFF2-40B4-BE49-F238E27FC236}">
                    <a16:creationId xmlns:a16="http://schemas.microsoft.com/office/drawing/2014/main" id="{532C7133-26BA-2092-6FF4-A39900A4382B}"/>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TextBox 23">
                <a:extLst>
                  <a:ext uri="{FF2B5EF4-FFF2-40B4-BE49-F238E27FC236}">
                    <a16:creationId xmlns:a16="http://schemas.microsoft.com/office/drawing/2014/main" id="{EE96B597-8E0D-4EFD-6451-3248AD3564F1}"/>
                  </a:ext>
                </a:extLst>
              </p:cNvPr>
              <p:cNvSpPr txBox="1"/>
              <p:nvPr/>
            </p:nvSpPr>
            <p:spPr>
              <a:xfrm rot="16200000">
                <a:off x="11101101" y="3071524"/>
                <a:ext cx="15970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Solution</a:t>
                </a:r>
              </a:p>
            </p:txBody>
          </p:sp>
        </p:grpSp>
      </p:grpSp>
      <p:grpSp>
        <p:nvGrpSpPr>
          <p:cNvPr id="25" name="Group 24">
            <a:extLst>
              <a:ext uri="{FF2B5EF4-FFF2-40B4-BE49-F238E27FC236}">
                <a16:creationId xmlns:a16="http://schemas.microsoft.com/office/drawing/2014/main" id="{D78D03EE-1798-1885-10BF-7B6BB2F53272}"/>
              </a:ext>
            </a:extLst>
          </p:cNvPr>
          <p:cNvGrpSpPr/>
          <p:nvPr/>
        </p:nvGrpSpPr>
        <p:grpSpPr>
          <a:xfrm>
            <a:off x="-640814" y="0"/>
            <a:ext cx="12192000" cy="6858000"/>
            <a:chOff x="0" y="0"/>
            <a:chExt cx="12192000" cy="6858000"/>
          </a:xfrm>
        </p:grpSpPr>
        <p:sp>
          <p:nvSpPr>
            <p:cNvPr id="26" name="Rectangle 25">
              <a:extLst>
                <a:ext uri="{FF2B5EF4-FFF2-40B4-BE49-F238E27FC236}">
                  <a16:creationId xmlns:a16="http://schemas.microsoft.com/office/drawing/2014/main" id="{B862D157-C701-7FDE-567B-D744EAFCDA99}"/>
                </a:ext>
              </a:extLst>
            </p:cNvPr>
            <p:cNvSpPr/>
            <p:nvPr/>
          </p:nvSpPr>
          <p:spPr>
            <a:xfrm>
              <a:off x="0"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885CF1B2-3F3B-B5F4-B08D-C8FA262467EB}"/>
                </a:ext>
              </a:extLst>
            </p:cNvPr>
            <p:cNvGrpSpPr/>
            <p:nvPr/>
          </p:nvGrpSpPr>
          <p:grpSpPr>
            <a:xfrm>
              <a:off x="11341100" y="2194718"/>
              <a:ext cx="850900" cy="2468563"/>
              <a:chOff x="11341100" y="2194718"/>
              <a:chExt cx="850900" cy="2468563"/>
            </a:xfrm>
            <a:solidFill>
              <a:srgbClr val="DB7057"/>
            </a:solidFill>
          </p:grpSpPr>
          <p:sp>
            <p:nvSpPr>
              <p:cNvPr id="28" name="Freeform: Shape 27">
                <a:extLst>
                  <a:ext uri="{FF2B5EF4-FFF2-40B4-BE49-F238E27FC236}">
                    <a16:creationId xmlns:a16="http://schemas.microsoft.com/office/drawing/2014/main" id="{04266058-72F1-52EC-14D7-0E025094CD65}"/>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TextBox 28">
                <a:extLst>
                  <a:ext uri="{FF2B5EF4-FFF2-40B4-BE49-F238E27FC236}">
                    <a16:creationId xmlns:a16="http://schemas.microsoft.com/office/drawing/2014/main" id="{DCF4A0AF-F40E-80FC-4417-4757459B7C2B}"/>
                  </a:ext>
                </a:extLst>
              </p:cNvPr>
              <p:cNvSpPr txBox="1"/>
              <p:nvPr/>
            </p:nvSpPr>
            <p:spPr>
              <a:xfrm rot="16200000">
                <a:off x="10986800" y="3136611"/>
                <a:ext cx="18256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Prototype</a:t>
                </a:r>
              </a:p>
            </p:txBody>
          </p:sp>
        </p:grpSp>
      </p:grpSp>
      <p:sp>
        <p:nvSpPr>
          <p:cNvPr id="30" name="Rectangle 29">
            <a:extLst>
              <a:ext uri="{FF2B5EF4-FFF2-40B4-BE49-F238E27FC236}">
                <a16:creationId xmlns:a16="http://schemas.microsoft.com/office/drawing/2014/main" id="{EBB31010-C0B3-007F-D1D1-397FF9B48D05}"/>
              </a:ext>
            </a:extLst>
          </p:cNvPr>
          <p:cNvSpPr/>
          <p:nvPr/>
        </p:nvSpPr>
        <p:spPr>
          <a:xfrm>
            <a:off x="-856178" y="-4"/>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50E50F7-FE47-0E4C-544D-5B43930C9485}"/>
              </a:ext>
            </a:extLst>
          </p:cNvPr>
          <p:cNvGrpSpPr/>
          <p:nvPr/>
        </p:nvGrpSpPr>
        <p:grpSpPr>
          <a:xfrm>
            <a:off x="10484921" y="2194710"/>
            <a:ext cx="850901" cy="2468563"/>
            <a:chOff x="11341100" y="2194718"/>
            <a:chExt cx="850901" cy="2468563"/>
          </a:xfrm>
          <a:solidFill>
            <a:schemeClr val="accent5">
              <a:lumMod val="75000"/>
            </a:schemeClr>
          </a:solidFill>
        </p:grpSpPr>
        <p:sp>
          <p:nvSpPr>
            <p:cNvPr id="32" name="Freeform: Shape 31">
              <a:extLst>
                <a:ext uri="{FF2B5EF4-FFF2-40B4-BE49-F238E27FC236}">
                  <a16:creationId xmlns:a16="http://schemas.microsoft.com/office/drawing/2014/main" id="{F09EBE47-FEAE-24F0-CAB8-55CF4C384723}"/>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TextBox 32">
              <a:extLst>
                <a:ext uri="{FF2B5EF4-FFF2-40B4-BE49-F238E27FC236}">
                  <a16:creationId xmlns:a16="http://schemas.microsoft.com/office/drawing/2014/main" id="{3C881EDF-E64A-7F6C-0413-A1BF7597F117}"/>
                </a:ext>
              </a:extLst>
            </p:cNvPr>
            <p:cNvSpPr txBox="1"/>
            <p:nvPr/>
          </p:nvSpPr>
          <p:spPr>
            <a:xfrm rot="16200000">
              <a:off x="11101101" y="3071524"/>
              <a:ext cx="15970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SDGs</a:t>
              </a:r>
            </a:p>
          </p:txBody>
        </p:sp>
      </p:grpSp>
      <p:sp>
        <p:nvSpPr>
          <p:cNvPr id="34" name="Rectangle 33">
            <a:extLst>
              <a:ext uri="{FF2B5EF4-FFF2-40B4-BE49-F238E27FC236}">
                <a16:creationId xmlns:a16="http://schemas.microsoft.com/office/drawing/2014/main" id="{26AF1152-DEFA-91EB-D706-40485C174A75}"/>
              </a:ext>
            </a:extLst>
          </p:cNvPr>
          <p:cNvSpPr/>
          <p:nvPr/>
        </p:nvSpPr>
        <p:spPr>
          <a:xfrm>
            <a:off x="-1064657" y="0"/>
            <a:ext cx="12192000" cy="6858000"/>
          </a:xfrm>
          <a:prstGeom prst="rect">
            <a:avLst/>
          </a:prstGeom>
          <a:solidFill>
            <a:schemeClr val="bg1"/>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AD9E847B-ABDD-1128-3087-70A038CB07F2}"/>
              </a:ext>
            </a:extLst>
          </p:cNvPr>
          <p:cNvGrpSpPr/>
          <p:nvPr/>
        </p:nvGrpSpPr>
        <p:grpSpPr>
          <a:xfrm>
            <a:off x="10276443" y="2194710"/>
            <a:ext cx="850901" cy="2468563"/>
            <a:chOff x="11341100" y="2194718"/>
            <a:chExt cx="850901" cy="2468563"/>
          </a:xfrm>
          <a:solidFill>
            <a:schemeClr val="accent5">
              <a:lumMod val="50000"/>
            </a:schemeClr>
          </a:solidFill>
        </p:grpSpPr>
        <p:sp>
          <p:nvSpPr>
            <p:cNvPr id="36" name="Freeform: Shape 35">
              <a:extLst>
                <a:ext uri="{FF2B5EF4-FFF2-40B4-BE49-F238E27FC236}">
                  <a16:creationId xmlns:a16="http://schemas.microsoft.com/office/drawing/2014/main" id="{1AF40E1C-60B8-A643-48B3-92586FAB8B9E}"/>
                </a:ext>
              </a:extLst>
            </p:cNvPr>
            <p:cNvSpPr/>
            <p:nvPr/>
          </p:nvSpPr>
          <p:spPr>
            <a:xfrm>
              <a:off x="11341100" y="2194718"/>
              <a:ext cx="850900" cy="2468563"/>
            </a:xfrm>
            <a:custGeom>
              <a:avLst/>
              <a:gdLst>
                <a:gd name="connsiteX0" fmla="*/ 1200150 w 1200150"/>
                <a:gd name="connsiteY0" fmla="*/ 0 h 2159000"/>
                <a:gd name="connsiteX1" fmla="*/ 1200150 w 1200150"/>
                <a:gd name="connsiteY1" fmla="*/ 2159000 h 2159000"/>
                <a:gd name="connsiteX2" fmla="*/ 0 w 1200150"/>
                <a:gd name="connsiteY2" fmla="*/ 1079500 h 2159000"/>
                <a:gd name="connsiteX3" fmla="*/ 1200150 w 1200150"/>
                <a:gd name="connsiteY3" fmla="*/ 0 h 2159000"/>
              </a:gdLst>
              <a:ahLst/>
              <a:cxnLst>
                <a:cxn ang="0">
                  <a:pos x="connsiteX0" y="connsiteY0"/>
                </a:cxn>
                <a:cxn ang="0">
                  <a:pos x="connsiteX1" y="connsiteY1"/>
                </a:cxn>
                <a:cxn ang="0">
                  <a:pos x="connsiteX2" y="connsiteY2"/>
                </a:cxn>
                <a:cxn ang="0">
                  <a:pos x="connsiteX3" y="connsiteY3"/>
                </a:cxn>
              </a:cxnLst>
              <a:rect l="l" t="t" r="r" b="b"/>
              <a:pathLst>
                <a:path w="1200150" h="2159000">
                  <a:moveTo>
                    <a:pt x="1200150" y="0"/>
                  </a:moveTo>
                  <a:lnTo>
                    <a:pt x="1200150" y="2159000"/>
                  </a:lnTo>
                  <a:cubicBezTo>
                    <a:pt x="537325" y="2159000"/>
                    <a:pt x="0" y="1675691"/>
                    <a:pt x="0" y="1079500"/>
                  </a:cubicBezTo>
                  <a:cubicBezTo>
                    <a:pt x="0" y="483309"/>
                    <a:pt x="537325" y="0"/>
                    <a:pt x="1200150"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TextBox 36">
              <a:extLst>
                <a:ext uri="{FF2B5EF4-FFF2-40B4-BE49-F238E27FC236}">
                  <a16:creationId xmlns:a16="http://schemas.microsoft.com/office/drawing/2014/main" id="{70B4D435-A7B9-2797-6256-7AA9D0729D80}"/>
                </a:ext>
              </a:extLst>
            </p:cNvPr>
            <p:cNvSpPr txBox="1"/>
            <p:nvPr/>
          </p:nvSpPr>
          <p:spPr>
            <a:xfrm rot="16200000">
              <a:off x="11101101" y="3071524"/>
              <a:ext cx="1597025" cy="584775"/>
            </a:xfrm>
            <a:prstGeom prst="rect">
              <a:avLst/>
            </a:prstGeom>
            <a:grpFill/>
          </p:spPr>
          <p:txBody>
            <a:bodyPr wrap="square" rtlCol="0">
              <a:spAutoFit/>
            </a:bodyPr>
            <a:lstStyle/>
            <a:p>
              <a:pPr algn="ctr"/>
              <a:r>
                <a:rPr lang="en-US" sz="3200" b="1" dirty="0">
                  <a:solidFill>
                    <a:schemeClr val="bg1"/>
                  </a:solidFill>
                  <a:latin typeface="Tw Cen MT" panose="020B0602020104020603" pitchFamily="34" charset="0"/>
                </a:rPr>
                <a:t>Future</a:t>
              </a:r>
            </a:p>
          </p:txBody>
        </p:sp>
      </p:grpSp>
      <p:sp>
        <p:nvSpPr>
          <p:cNvPr id="3" name="TextBox 2">
            <a:extLst>
              <a:ext uri="{FF2B5EF4-FFF2-40B4-BE49-F238E27FC236}">
                <a16:creationId xmlns:a16="http://schemas.microsoft.com/office/drawing/2014/main" id="{F808082B-3E08-0A5B-4A2F-F7D116D876B1}"/>
              </a:ext>
            </a:extLst>
          </p:cNvPr>
          <p:cNvSpPr txBox="1"/>
          <p:nvPr/>
        </p:nvSpPr>
        <p:spPr>
          <a:xfrm>
            <a:off x="856178" y="1525267"/>
            <a:ext cx="4038600" cy="224676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DB Sans"/>
              </a:rPr>
              <a:t>Safe document sharing</a:t>
            </a:r>
          </a:p>
          <a:p>
            <a:pPr marL="285750" indent="-285750">
              <a:buFont typeface="Wingdings" panose="05000000000000000000" pitchFamily="2" charset="2"/>
              <a:buChar char="Ø"/>
            </a:pPr>
            <a:r>
              <a:rPr lang="en-US" sz="2000" dirty="0">
                <a:latin typeface="DB Sans"/>
              </a:rPr>
              <a:t>Increases supply chain visibility and transparency</a:t>
            </a:r>
          </a:p>
          <a:p>
            <a:pPr marL="285750" indent="-285750">
              <a:buFont typeface="Wingdings" panose="05000000000000000000" pitchFamily="2" charset="2"/>
              <a:buChar char="Ø"/>
            </a:pPr>
            <a:r>
              <a:rPr lang="en-US" sz="2000" dirty="0">
                <a:latin typeface="DB Sans"/>
              </a:rPr>
              <a:t>Rightful accountability</a:t>
            </a:r>
          </a:p>
          <a:p>
            <a:pPr marL="285750" indent="-285750">
              <a:buFont typeface="Wingdings" panose="05000000000000000000" pitchFamily="2" charset="2"/>
              <a:buChar char="Ø"/>
            </a:pPr>
            <a:r>
              <a:rPr lang="en-US" sz="2000" dirty="0">
                <a:latin typeface="DB Sans"/>
              </a:rPr>
              <a:t>Secure document sharing </a:t>
            </a:r>
          </a:p>
          <a:p>
            <a:pPr marL="285750" indent="-285750">
              <a:buFont typeface="Wingdings" panose="05000000000000000000" pitchFamily="2" charset="2"/>
              <a:buChar char="Ø"/>
            </a:pPr>
            <a:r>
              <a:rPr lang="en-US" sz="2000" dirty="0">
                <a:latin typeface="DB Sans"/>
              </a:rPr>
              <a:t>Prevent counterfeiting by certificates of origin</a:t>
            </a:r>
          </a:p>
        </p:txBody>
      </p:sp>
      <p:sp>
        <p:nvSpPr>
          <p:cNvPr id="4" name="TextBox 3">
            <a:extLst>
              <a:ext uri="{FF2B5EF4-FFF2-40B4-BE49-F238E27FC236}">
                <a16:creationId xmlns:a16="http://schemas.microsoft.com/office/drawing/2014/main" id="{1EB2C4C9-808B-EB43-0509-9FAC31AC1009}"/>
              </a:ext>
            </a:extLst>
          </p:cNvPr>
          <p:cNvSpPr txBox="1"/>
          <p:nvPr/>
        </p:nvSpPr>
        <p:spPr>
          <a:xfrm>
            <a:off x="960496" y="1118764"/>
            <a:ext cx="3606264" cy="369332"/>
          </a:xfrm>
          <a:prstGeom prst="rect">
            <a:avLst/>
          </a:prstGeom>
          <a:noFill/>
        </p:spPr>
        <p:txBody>
          <a:bodyPr wrap="square" rtlCol="0">
            <a:spAutoFit/>
          </a:bodyPr>
          <a:lstStyle/>
          <a:p>
            <a:r>
              <a:rPr lang="en-US" b="1" dirty="0">
                <a:latin typeface="DB Sans"/>
              </a:rPr>
              <a:t>Blockchain</a:t>
            </a:r>
          </a:p>
        </p:txBody>
      </p:sp>
      <p:sp>
        <p:nvSpPr>
          <p:cNvPr id="6" name="TextBox 5">
            <a:extLst>
              <a:ext uri="{FF2B5EF4-FFF2-40B4-BE49-F238E27FC236}">
                <a16:creationId xmlns:a16="http://schemas.microsoft.com/office/drawing/2014/main" id="{2D0062F1-4B8B-D7B8-F81F-F47029A25085}"/>
              </a:ext>
            </a:extLst>
          </p:cNvPr>
          <p:cNvSpPr txBox="1"/>
          <p:nvPr/>
        </p:nvSpPr>
        <p:spPr>
          <a:xfrm>
            <a:off x="5672157" y="2083950"/>
            <a:ext cx="2387600" cy="646331"/>
          </a:xfrm>
          <a:prstGeom prst="rect">
            <a:avLst/>
          </a:prstGeom>
          <a:noFill/>
        </p:spPr>
        <p:txBody>
          <a:bodyPr wrap="square" rtlCol="0">
            <a:spAutoFit/>
          </a:bodyPr>
          <a:lstStyle/>
          <a:p>
            <a:r>
              <a:rPr lang="en-US" b="1" dirty="0">
                <a:latin typeface="DB Sans"/>
              </a:rPr>
              <a:t>Cold Storage Monitoring</a:t>
            </a:r>
          </a:p>
        </p:txBody>
      </p:sp>
      <p:sp>
        <p:nvSpPr>
          <p:cNvPr id="9" name="TextBox 8">
            <a:extLst>
              <a:ext uri="{FF2B5EF4-FFF2-40B4-BE49-F238E27FC236}">
                <a16:creationId xmlns:a16="http://schemas.microsoft.com/office/drawing/2014/main" id="{A8F82B0A-8EBA-2E3A-684B-F78A780251D8}"/>
              </a:ext>
            </a:extLst>
          </p:cNvPr>
          <p:cNvSpPr txBox="1"/>
          <p:nvPr/>
        </p:nvSpPr>
        <p:spPr>
          <a:xfrm>
            <a:off x="5678258" y="2864483"/>
            <a:ext cx="2311400" cy="1477328"/>
          </a:xfrm>
          <a:prstGeom prst="rect">
            <a:avLst/>
          </a:prstGeom>
          <a:noFill/>
        </p:spPr>
        <p:txBody>
          <a:bodyPr wrap="square" rtlCol="0">
            <a:spAutoFit/>
          </a:bodyPr>
          <a:lstStyle/>
          <a:p>
            <a:r>
              <a:rPr lang="en-US" dirty="0"/>
              <a:t>Storage of pharma products in warehouses can also be brought under monitoring</a:t>
            </a:r>
          </a:p>
        </p:txBody>
      </p:sp>
      <p:sp>
        <p:nvSpPr>
          <p:cNvPr id="10" name="TextBox 9">
            <a:extLst>
              <a:ext uri="{FF2B5EF4-FFF2-40B4-BE49-F238E27FC236}">
                <a16:creationId xmlns:a16="http://schemas.microsoft.com/office/drawing/2014/main" id="{0EDECD1F-E6F5-0448-9CFE-4BFE7C346CDA}"/>
              </a:ext>
            </a:extLst>
          </p:cNvPr>
          <p:cNvSpPr txBox="1"/>
          <p:nvPr/>
        </p:nvSpPr>
        <p:spPr>
          <a:xfrm>
            <a:off x="960496" y="3935308"/>
            <a:ext cx="2387600" cy="369332"/>
          </a:xfrm>
          <a:prstGeom prst="rect">
            <a:avLst/>
          </a:prstGeom>
          <a:noFill/>
        </p:spPr>
        <p:txBody>
          <a:bodyPr wrap="square" rtlCol="0">
            <a:spAutoFit/>
          </a:bodyPr>
          <a:lstStyle/>
          <a:p>
            <a:r>
              <a:rPr lang="en-US" b="1" dirty="0">
                <a:latin typeface="DB Sans"/>
              </a:rPr>
              <a:t>Multiple </a:t>
            </a:r>
          </a:p>
        </p:txBody>
      </p:sp>
      <p:sp>
        <p:nvSpPr>
          <p:cNvPr id="11" name="TextBox 10">
            <a:extLst>
              <a:ext uri="{FF2B5EF4-FFF2-40B4-BE49-F238E27FC236}">
                <a16:creationId xmlns:a16="http://schemas.microsoft.com/office/drawing/2014/main" id="{2F17B70F-1EB1-145F-8B48-85709C6B68B5}"/>
              </a:ext>
            </a:extLst>
          </p:cNvPr>
          <p:cNvSpPr txBox="1"/>
          <p:nvPr/>
        </p:nvSpPr>
        <p:spPr>
          <a:xfrm>
            <a:off x="960496" y="4341811"/>
            <a:ext cx="231140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To add multi device control and monitor it all through one screen</a:t>
            </a:r>
          </a:p>
        </p:txBody>
      </p:sp>
    </p:spTree>
    <p:extLst>
      <p:ext uri="{BB962C8B-B14F-4D97-AF65-F5344CB8AC3E}">
        <p14:creationId xmlns:p14="http://schemas.microsoft.com/office/powerpoint/2010/main" val="93113094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805</TotalTime>
  <Words>612</Words>
  <Application>Microsoft Office PowerPoint</Application>
  <PresentationFormat>Widescreen</PresentationFormat>
  <Paragraphs>108</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Adobe Myungjo Std M</vt:lpstr>
      <vt:lpstr>Arial</vt:lpstr>
      <vt:lpstr>Calibri</vt:lpstr>
      <vt:lpstr>Calibri Light</vt:lpstr>
      <vt:lpstr>DB Sans</vt:lpstr>
      <vt:lpstr>Tw Cen MT</vt:lpstr>
      <vt:lpstr>Wingdings</vt:lpstr>
      <vt:lpstr>WordVisi_MSFontService</vt:lpstr>
      <vt:lpstr>Office Theme</vt:lpstr>
      <vt:lpstr>Team Broken Hinges  Amogh Varsh  21011102014 Aravind Krishnan  21011102015 Austin Jaison Jose  21011102018 Section : IoT-A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Broken Hinges  Amogh Varsh  21011102014 Aravind Krishnan  21011102015 Austin Jaison Jose  21011102018 Section : IoT-A</dc:title>
  <dc:creator>Kavin T</dc:creator>
  <cp:lastModifiedBy>Kavin T</cp:lastModifiedBy>
  <cp:revision>17</cp:revision>
  <dcterms:created xsi:type="dcterms:W3CDTF">2023-11-08T07:54:30Z</dcterms:created>
  <dcterms:modified xsi:type="dcterms:W3CDTF">2023-11-08T21:19:44Z</dcterms:modified>
</cp:coreProperties>
</file>