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EE3EB94-0AA2-454F-ADC8-854E149ABB9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ntest.yandex.ru/contest/9669/problems/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poj.com/problems/CLOPPAIR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20/problem/J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Нахождение пары ближайших точек в </a:t>
            </a:r>
            <a:r>
              <a:rPr lang="en-US" dirty="0" smtClean="0"/>
              <a:t>3D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7624" y="3886200"/>
            <a:ext cx="6400800" cy="1752600"/>
          </a:xfrm>
        </p:spPr>
        <p:txBody>
          <a:bodyPr/>
          <a:lstStyle/>
          <a:p>
            <a:pPr algn="r"/>
            <a:r>
              <a:rPr lang="ru-RU" dirty="0" smtClean="0"/>
              <a:t>Подготовил ст. гр. ПЗПИ-16-1</a:t>
            </a:r>
          </a:p>
          <a:p>
            <a:pPr algn="r"/>
            <a:r>
              <a:rPr lang="ru-RU" dirty="0" err="1" smtClean="0"/>
              <a:t>Асландуков</a:t>
            </a:r>
            <a:r>
              <a:rPr lang="ru-RU" dirty="0" smtClean="0"/>
              <a:t> Матвей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0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Эффективный алгоритм. Описание функции</a:t>
            </a:r>
            <a:r>
              <a:rPr lang="en-US" dirty="0"/>
              <a:t> </a:t>
            </a:r>
            <a:r>
              <a:rPr lang="en-US" i="1" dirty="0" err="1" smtClean="0"/>
              <a:t>bestPair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Для очередной точки </a:t>
            </a:r>
            <a:r>
              <a:rPr lang="en-US" i="1" dirty="0" smtClean="0"/>
              <a:t>p[</a:t>
            </a:r>
            <a:r>
              <a:rPr lang="en-US" i="1" dirty="0" err="1" smtClean="0"/>
              <a:t>i</a:t>
            </a:r>
            <a:r>
              <a:rPr lang="en-US" i="1" dirty="0" smtClean="0"/>
              <a:t>]</a:t>
            </a:r>
            <a:r>
              <a:rPr lang="en-US" dirty="0" smtClean="0"/>
              <a:t> </a:t>
            </a:r>
            <a:r>
              <a:rPr lang="ru-RU" dirty="0" smtClean="0"/>
              <a:t>второго множества попробуем обновить ответ</a:t>
            </a:r>
          </a:p>
          <a:p>
            <a:r>
              <a:rPr lang="ru-RU" dirty="0" smtClean="0"/>
              <a:t>Для этого нужно пройтись в </a:t>
            </a:r>
            <a:r>
              <a:rPr lang="en-US" i="1" dirty="0" smtClean="0"/>
              <a:t>set-e</a:t>
            </a:r>
            <a:r>
              <a:rPr lang="en-US" dirty="0" smtClean="0"/>
              <a:t> </a:t>
            </a:r>
            <a:r>
              <a:rPr lang="ru-RU" dirty="0" smtClean="0"/>
              <a:t>по всем точкам, лежащим в диапазоне </a:t>
            </a:r>
            <a:r>
              <a:rPr lang="en-US" i="1" dirty="0" smtClean="0"/>
              <a:t>[p[</a:t>
            </a:r>
            <a:r>
              <a:rPr lang="en-US" i="1" dirty="0" err="1" smtClean="0"/>
              <a:t>i</a:t>
            </a:r>
            <a:r>
              <a:rPr lang="en-US" i="1" dirty="0" smtClean="0"/>
              <a:t>].z – d; p[</a:t>
            </a:r>
            <a:r>
              <a:rPr lang="en-US" i="1" dirty="0" err="1" smtClean="0"/>
              <a:t>i</a:t>
            </a:r>
            <a:r>
              <a:rPr lang="en-US" i="1" dirty="0" smtClean="0"/>
              <a:t>].z + d]</a:t>
            </a:r>
            <a:r>
              <a:rPr lang="ru-RU" i="1" dirty="0" smtClean="0"/>
              <a:t> </a:t>
            </a:r>
            <a:r>
              <a:rPr lang="ru-RU" dirty="0" smtClean="0"/>
              <a:t>по </a:t>
            </a:r>
            <a:r>
              <a:rPr lang="en-US" i="1" dirty="0" smtClean="0"/>
              <a:t>z-</a:t>
            </a:r>
            <a:r>
              <a:rPr lang="ru-RU" dirty="0" smtClean="0"/>
              <a:t>координате</a:t>
            </a:r>
            <a:r>
              <a:rPr lang="ru-RU" i="1" dirty="0" smtClean="0"/>
              <a:t>.</a:t>
            </a:r>
          </a:p>
          <a:p>
            <a:r>
              <a:rPr lang="ru-RU" dirty="0" smtClean="0"/>
              <a:t>Проще всего это сделать с помощью функции </a:t>
            </a:r>
            <a:r>
              <a:rPr lang="en-US" i="1" dirty="0" err="1" smtClean="0"/>
              <a:t>lower_bound</a:t>
            </a:r>
            <a:r>
              <a:rPr lang="en-US" i="1" dirty="0" smtClean="0"/>
              <a:t>(p[</a:t>
            </a:r>
            <a:r>
              <a:rPr lang="en-US" i="1" dirty="0" err="1" smtClean="0"/>
              <a:t>i</a:t>
            </a:r>
            <a:r>
              <a:rPr lang="en-US" i="1" dirty="0" smtClean="0"/>
              <a:t>].z – d)</a:t>
            </a:r>
            <a:r>
              <a:rPr lang="ru-RU" dirty="0" smtClean="0"/>
              <a:t> и последовательного увеличения итератора до тех пор, пока его </a:t>
            </a:r>
            <a:r>
              <a:rPr lang="en-US" i="1" dirty="0" smtClean="0"/>
              <a:t>z-</a:t>
            </a:r>
            <a:r>
              <a:rPr lang="ru-RU" dirty="0" smtClean="0"/>
              <a:t>координата является допустимой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2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времени работы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Запишем </a:t>
            </a:r>
            <a:r>
              <a:rPr lang="ru-RU" dirty="0" smtClean="0"/>
              <a:t>рекуррентную формулу</a:t>
            </a:r>
            <a:r>
              <a:rPr lang="en-US" dirty="0" smtClean="0"/>
              <a:t> </a:t>
            </a:r>
            <a:r>
              <a:rPr lang="en-US" i="1" dirty="0" smtClean="0"/>
              <a:t>T(n)</a:t>
            </a:r>
            <a:r>
              <a:rPr lang="ru-RU" dirty="0" smtClean="0"/>
              <a:t> для подсчета времени функции </a:t>
            </a:r>
            <a:r>
              <a:rPr lang="en-US" i="1" dirty="0" err="1" smtClean="0"/>
              <a:t>minDist</a:t>
            </a:r>
            <a:endParaRPr lang="en-US" i="1" dirty="0"/>
          </a:p>
          <a:p>
            <a:r>
              <a:rPr lang="en-US" i="1" dirty="0" smtClean="0"/>
              <a:t>T(n) = 2 T(n / 2) + F(n) + O(n), </a:t>
            </a:r>
            <a:r>
              <a:rPr lang="ru-RU" dirty="0" smtClean="0"/>
              <a:t>где </a:t>
            </a:r>
            <a:r>
              <a:rPr lang="en-US" i="1" dirty="0" smtClean="0"/>
              <a:t>F(n)</a:t>
            </a:r>
            <a:r>
              <a:rPr lang="en-US" dirty="0" smtClean="0"/>
              <a:t> – </a:t>
            </a:r>
            <a:r>
              <a:rPr lang="ru-RU" dirty="0" smtClean="0"/>
              <a:t>время работы функции </a:t>
            </a:r>
            <a:r>
              <a:rPr lang="en-US" i="1" dirty="0" err="1" smtClean="0"/>
              <a:t>bestPair</a:t>
            </a:r>
            <a:r>
              <a:rPr lang="en-US" dirty="0" smtClean="0"/>
              <a:t>, </a:t>
            </a:r>
            <a:r>
              <a:rPr lang="ru-RU" dirty="0" smtClean="0"/>
              <a:t>а </a:t>
            </a:r>
            <a:r>
              <a:rPr lang="en-US" i="1" dirty="0" smtClean="0"/>
              <a:t>O(n) </a:t>
            </a:r>
            <a:r>
              <a:rPr lang="ru-RU" dirty="0" smtClean="0"/>
              <a:t>необходимо на слияние двух </a:t>
            </a:r>
            <a:r>
              <a:rPr lang="ru-RU" dirty="0" err="1" smtClean="0"/>
              <a:t>подмассивов</a:t>
            </a:r>
            <a:r>
              <a:rPr lang="ru-RU" dirty="0" smtClean="0"/>
              <a:t> по </a:t>
            </a:r>
            <a:r>
              <a:rPr lang="en-US" i="1" dirty="0" smtClean="0"/>
              <a:t>y-</a:t>
            </a:r>
            <a:r>
              <a:rPr lang="ru-RU" dirty="0" smtClean="0"/>
              <a:t>координате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1856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времени </a:t>
            </a:r>
            <a:r>
              <a:rPr lang="ru-RU" dirty="0" smtClean="0"/>
              <a:t>работы функции </a:t>
            </a:r>
            <a:r>
              <a:rPr lang="en-US" i="1" dirty="0" err="1" smtClean="0"/>
              <a:t>bestPair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Заметим, что эта функции выполняет два основных типа операций:</a:t>
            </a:r>
          </a:p>
          <a:p>
            <a:pPr lvl="1"/>
            <a:r>
              <a:rPr lang="ru-RU" dirty="0" smtClean="0"/>
              <a:t>вставки/удаления в </a:t>
            </a:r>
            <a:r>
              <a:rPr lang="en-US" i="1" dirty="0" smtClean="0"/>
              <a:t>set</a:t>
            </a:r>
            <a:r>
              <a:rPr lang="en-US" dirty="0" smtClean="0"/>
              <a:t> </a:t>
            </a:r>
            <a:r>
              <a:rPr lang="ru-RU" dirty="0" smtClean="0"/>
              <a:t>при поддерживании валидных точек первого множества</a:t>
            </a:r>
          </a:p>
          <a:p>
            <a:pPr lvl="1"/>
            <a:r>
              <a:rPr lang="ru-RU" dirty="0" smtClean="0"/>
              <a:t>проход по части </a:t>
            </a:r>
            <a:r>
              <a:rPr lang="en-US" i="1" dirty="0" smtClean="0"/>
              <a:t>set</a:t>
            </a:r>
            <a:r>
              <a:rPr lang="en-US" dirty="0" smtClean="0"/>
              <a:t>-a</a:t>
            </a:r>
            <a:r>
              <a:rPr lang="ru-RU" dirty="0" smtClean="0"/>
              <a:t> при обновлении ответа</a:t>
            </a:r>
          </a:p>
          <a:p>
            <a:r>
              <a:rPr lang="ru-RU" dirty="0" smtClean="0"/>
              <a:t>Нетрудно понять, что операций первого типа будет </a:t>
            </a:r>
            <a:r>
              <a:rPr lang="en-US" i="1" dirty="0" smtClean="0"/>
              <a:t>O(n)</a:t>
            </a:r>
            <a:r>
              <a:rPr lang="ru-RU" i="1" dirty="0" smtClean="0"/>
              <a:t>, </a:t>
            </a:r>
            <a:r>
              <a:rPr lang="ru-RU" dirty="0" smtClean="0"/>
              <a:t>т.к. каждая точка левого множества вставится и удалится не более одного раза, а значит суммарно эти операции выполнятся за </a:t>
            </a:r>
            <a:r>
              <a:rPr lang="en-US" i="1" dirty="0" smtClean="0"/>
              <a:t>O(n log 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0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времени работы функции </a:t>
            </a:r>
            <a:r>
              <a:rPr lang="en-US" i="1" dirty="0" err="1" smtClean="0"/>
              <a:t>bestPair</a:t>
            </a:r>
            <a:r>
              <a:rPr lang="en-US" i="1" dirty="0" smtClean="0"/>
              <a:t>. </a:t>
            </a:r>
            <a:r>
              <a:rPr lang="ru-RU" dirty="0" smtClean="0"/>
              <a:t>Операции второго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Ключевым в алгоритме является оценка на количества операций второго типа. Утверждается, что она также составляет </a:t>
            </a:r>
            <a:r>
              <a:rPr lang="en-US" i="1" dirty="0" smtClean="0"/>
              <a:t>O(n), </a:t>
            </a:r>
            <a:r>
              <a:rPr lang="ru-RU" dirty="0" smtClean="0"/>
              <a:t>а значит эти операции тоже выполнятся за </a:t>
            </a:r>
            <a:r>
              <a:rPr lang="en-US" i="1" dirty="0" smtClean="0"/>
              <a:t>O(n log n).</a:t>
            </a:r>
          </a:p>
          <a:p>
            <a:r>
              <a:rPr lang="ru-RU" dirty="0" smtClean="0"/>
              <a:t>Для доказательства этой оценки нужно показать, что для одной точки правого множества, количество подходящих точек левого множества является константой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6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времени работы функции </a:t>
            </a:r>
            <a:r>
              <a:rPr lang="en-US" i="1" dirty="0" err="1" smtClean="0"/>
              <a:t>bestPair</a:t>
            </a:r>
            <a:r>
              <a:rPr lang="en-US" i="1" dirty="0"/>
              <a:t>. </a:t>
            </a:r>
            <a:r>
              <a:rPr lang="ru-RU" dirty="0"/>
              <a:t>Операции второго типа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Заметим, что для конкретной точки правого множества, перебираться будут только такие точки левого множества, которые по каждой из координат </a:t>
            </a:r>
            <a:r>
              <a:rPr lang="en-US" i="1" dirty="0" smtClean="0"/>
              <a:t>x, y, z</a:t>
            </a:r>
            <a:r>
              <a:rPr lang="ru-RU" dirty="0" smtClean="0"/>
              <a:t> отклоняются не более, чем на </a:t>
            </a:r>
            <a:r>
              <a:rPr lang="en-US" i="1" dirty="0" smtClean="0"/>
              <a:t>d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Поэтому каждая из подходящих точек должна находится </a:t>
            </a:r>
            <a:r>
              <a:rPr lang="ru-RU" dirty="0"/>
              <a:t>внутри </a:t>
            </a:r>
            <a:r>
              <a:rPr lang="ru-RU" dirty="0" smtClean="0"/>
              <a:t>параллелепипеда размера </a:t>
            </a:r>
            <a:r>
              <a:rPr lang="en-US" i="1" dirty="0" smtClean="0"/>
              <a:t>d×2d×2d.</a:t>
            </a:r>
          </a:p>
        </p:txBody>
      </p:sp>
    </p:spTree>
    <p:extLst>
      <p:ext uri="{BB962C8B-B14F-4D97-AF65-F5344CB8AC3E}">
        <p14:creationId xmlns:p14="http://schemas.microsoft.com/office/powerpoint/2010/main" val="413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времени работы функции </a:t>
            </a:r>
            <a:r>
              <a:rPr lang="en-US" i="1" dirty="0" err="1" smtClean="0"/>
              <a:t>bestPair</a:t>
            </a:r>
            <a:r>
              <a:rPr lang="en-US" i="1" dirty="0"/>
              <a:t>. </a:t>
            </a:r>
            <a:r>
              <a:rPr lang="ru-RU" dirty="0"/>
              <a:t>Операции второго типа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Т.к. все эти </a:t>
            </a:r>
            <a:r>
              <a:rPr lang="ru-RU" dirty="0" smtClean="0"/>
              <a:t>точки </a:t>
            </a:r>
            <a:r>
              <a:rPr lang="ru-RU" dirty="0"/>
              <a:t>находятся еще и в левом множестве, то расстояние между любыми двумя из них не </a:t>
            </a:r>
            <a:r>
              <a:rPr lang="ru-RU" dirty="0" smtClean="0"/>
              <a:t>меньше </a:t>
            </a:r>
            <a:r>
              <a:rPr lang="en-US" i="1" dirty="0" smtClean="0"/>
              <a:t>d</a:t>
            </a:r>
            <a:endParaRPr lang="ru-RU" i="1" dirty="0" smtClean="0"/>
          </a:p>
          <a:p>
            <a:r>
              <a:rPr lang="ru-RU" dirty="0" smtClean="0"/>
              <a:t>Т.к. в параллелепипеде размера </a:t>
            </a:r>
            <a:r>
              <a:rPr lang="en-US" i="1" dirty="0" smtClean="0"/>
              <a:t>d×2d×2d</a:t>
            </a:r>
            <a:r>
              <a:rPr lang="ru-RU" i="1" dirty="0" smtClean="0"/>
              <a:t> </a:t>
            </a:r>
            <a:r>
              <a:rPr lang="ru-RU" dirty="0" smtClean="0"/>
              <a:t>можно поместить константное кол-во </a:t>
            </a:r>
            <a:r>
              <a:rPr lang="ru-RU" dirty="0" smtClean="0"/>
              <a:t>точек так, чтобы между любыми двумя  расстояние было не меньше </a:t>
            </a:r>
            <a:r>
              <a:rPr lang="en-US" i="1" dirty="0" smtClean="0"/>
              <a:t>d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то итоговое количество операций второго типа будет тоже </a:t>
            </a:r>
            <a:r>
              <a:rPr lang="en-US" i="1" dirty="0" smtClean="0"/>
              <a:t>O(n), </a:t>
            </a:r>
            <a:r>
              <a:rPr lang="ru-RU" dirty="0" err="1" smtClean="0"/>
              <a:t>ч.т.д</a:t>
            </a:r>
            <a:r>
              <a:rPr lang="ru-RU" dirty="0" smtClean="0"/>
              <a:t>.</a:t>
            </a:r>
            <a:endParaRPr lang="ru-RU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95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времени работы алгоритма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Таким образом, получаем</a:t>
            </a:r>
            <a:r>
              <a:rPr lang="en-US" dirty="0" smtClean="0"/>
              <a:t> </a:t>
            </a:r>
            <a:r>
              <a:rPr lang="en-US" i="1" dirty="0" smtClean="0"/>
              <a:t>F(n) = O(n log n)</a:t>
            </a:r>
          </a:p>
          <a:p>
            <a:r>
              <a:rPr lang="en-US" i="1" dirty="0"/>
              <a:t>T(n) = 2 T(n / 2) + F(n) + </a:t>
            </a:r>
            <a:r>
              <a:rPr lang="en-US" i="1" dirty="0" smtClean="0"/>
              <a:t>O(n)</a:t>
            </a:r>
          </a:p>
          <a:p>
            <a:r>
              <a:rPr lang="en-US" i="1" dirty="0" smtClean="0"/>
              <a:t>T(n) = 2 T(n / 2) + O(n log n)</a:t>
            </a:r>
          </a:p>
          <a:p>
            <a:r>
              <a:rPr lang="en-US" i="1" dirty="0" smtClean="0"/>
              <a:t>T(n) = O(n log</a:t>
            </a:r>
            <a:r>
              <a:rPr lang="en-US" i="1" baseline="30000" dirty="0" smtClean="0"/>
              <a:t>2</a:t>
            </a:r>
            <a:r>
              <a:rPr lang="en-US" i="1" dirty="0" smtClean="0"/>
              <a:t> 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8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памяти работы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работы алгоритма необходимо хранить массив точек </a:t>
            </a:r>
            <a:r>
              <a:rPr lang="en-US" i="1" dirty="0" smtClean="0"/>
              <a:t>points</a:t>
            </a:r>
            <a:r>
              <a:rPr lang="ru-RU" i="1" dirty="0"/>
              <a:t> </a:t>
            </a:r>
            <a:r>
              <a:rPr lang="ru-RU" dirty="0" smtClean="0"/>
              <a:t>размера </a:t>
            </a:r>
            <a:r>
              <a:rPr lang="en-US" i="1" dirty="0" smtClean="0"/>
              <a:t>O(n)</a:t>
            </a:r>
            <a:r>
              <a:rPr lang="ru-RU" i="1" dirty="0" smtClean="0"/>
              <a:t>, </a:t>
            </a:r>
            <a:r>
              <a:rPr lang="ru-RU" dirty="0" smtClean="0"/>
              <a:t>а также вспомогательный </a:t>
            </a:r>
            <a:r>
              <a:rPr lang="en-US" i="1" dirty="0" smtClean="0"/>
              <a:t>set</a:t>
            </a:r>
            <a:r>
              <a:rPr lang="en-US" dirty="0" smtClean="0"/>
              <a:t>, </a:t>
            </a:r>
            <a:r>
              <a:rPr lang="ru-RU" dirty="0" smtClean="0"/>
              <a:t>размер которого в любой момент времени тоже не будет превосходить </a:t>
            </a:r>
            <a:r>
              <a:rPr lang="en-US" i="1" dirty="0" smtClean="0"/>
              <a:t>n.</a:t>
            </a:r>
            <a:endParaRPr lang="ru-RU" i="1" dirty="0" smtClean="0"/>
          </a:p>
          <a:p>
            <a:r>
              <a:rPr lang="ru-RU" dirty="0" smtClean="0"/>
              <a:t>Таким образом, итоговые затраты памяти </a:t>
            </a:r>
            <a:r>
              <a:rPr lang="en-US" dirty="0" smtClean="0"/>
              <a:t>– </a:t>
            </a:r>
            <a:r>
              <a:rPr lang="en-US" i="1" dirty="0" smtClean="0"/>
              <a:t>O(n)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3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График, демонстрирующие заявленные асимптотики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тестирования использовались случайные множества точек, координаты которых находились в диапазоне </a:t>
            </a:r>
            <a:r>
              <a:rPr lang="en-US" dirty="0" smtClean="0"/>
              <a:t>[-10</a:t>
            </a:r>
            <a:r>
              <a:rPr lang="en-US" baseline="30000" dirty="0" smtClean="0"/>
              <a:t>9</a:t>
            </a:r>
            <a:r>
              <a:rPr lang="en-US" dirty="0" smtClean="0"/>
              <a:t>; 10</a:t>
            </a:r>
            <a:r>
              <a:rPr lang="en-US" baseline="30000" dirty="0" smtClean="0"/>
              <a:t>9</a:t>
            </a:r>
            <a:r>
              <a:rPr lang="en-US" dirty="0" smtClean="0"/>
              <a:t>]</a:t>
            </a:r>
          </a:p>
          <a:p>
            <a:r>
              <a:rPr lang="ru-RU" dirty="0" smtClean="0"/>
              <a:t>В качестве значений </a:t>
            </a:r>
            <a:r>
              <a:rPr lang="en-US" i="1" dirty="0" smtClean="0"/>
              <a:t>n</a:t>
            </a:r>
            <a:r>
              <a:rPr lang="en-US" dirty="0"/>
              <a:t> </a:t>
            </a:r>
            <a:r>
              <a:rPr lang="ru-RU" dirty="0" smtClean="0"/>
              <a:t>были выбраны значения логарифмической шкалы: 1000, 2000, …, 1024000.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1079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График зависимости времени от </a:t>
            </a:r>
            <a:r>
              <a:rPr lang="en-US" i="1" dirty="0" smtClean="0"/>
              <a:t>n</a:t>
            </a:r>
            <a:endParaRPr lang="ru-RU" i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5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Имеется </a:t>
            </a:r>
            <a:r>
              <a:rPr lang="en-US" i="1" dirty="0" smtClean="0"/>
              <a:t>n</a:t>
            </a:r>
            <a:r>
              <a:rPr lang="ru-RU" dirty="0" smtClean="0"/>
              <a:t> точек в пространстве, каждая из которых задается тремя целыми числами: </a:t>
            </a:r>
            <a:r>
              <a:rPr lang="en-US" i="1" dirty="0" smtClean="0"/>
              <a:t>p[</a:t>
            </a:r>
            <a:r>
              <a:rPr lang="en-US" i="1" dirty="0" err="1" smtClean="0"/>
              <a:t>i</a:t>
            </a:r>
            <a:r>
              <a:rPr lang="en-US" i="1" dirty="0" smtClean="0"/>
              <a:t>] = (x, y, z)</a:t>
            </a:r>
          </a:p>
          <a:p>
            <a:r>
              <a:rPr lang="ru-RU" dirty="0" smtClean="0"/>
              <a:t>Нужно найти пару точек </a:t>
            </a:r>
            <a:r>
              <a:rPr lang="en-US" dirty="0" smtClean="0"/>
              <a:t>(</a:t>
            </a:r>
            <a:r>
              <a:rPr lang="en-US" i="1" dirty="0" smtClean="0"/>
              <a:t>p[</a:t>
            </a:r>
            <a:r>
              <a:rPr lang="en-US" i="1" dirty="0" err="1" smtClean="0"/>
              <a:t>i</a:t>
            </a:r>
            <a:r>
              <a:rPr lang="en-US" i="1" dirty="0" smtClean="0"/>
              <a:t>], p[j])</a:t>
            </a:r>
            <a:r>
              <a:rPr lang="en-US" dirty="0" smtClean="0"/>
              <a:t>,</a:t>
            </a:r>
            <a:r>
              <a:rPr lang="ru-RU" dirty="0" smtClean="0"/>
              <a:t> Эвклидово расстояние между которыми минимально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1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График зависимости </a:t>
            </a:r>
            <a:r>
              <a:rPr lang="ru-RU" dirty="0" smtClean="0"/>
              <a:t>памяти от </a:t>
            </a:r>
            <a:r>
              <a:rPr lang="en-US" i="1" dirty="0"/>
              <a:t>n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05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эффективного и наивного алгоритмов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234406"/>
            <a:ext cx="70485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решенных </a:t>
            </a:r>
            <a:r>
              <a:rPr lang="en-US" dirty="0" smtClean="0"/>
              <a:t>ACM</a:t>
            </a:r>
            <a:r>
              <a:rPr lang="ru-RU" dirty="0" smtClean="0"/>
              <a:t>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Точки в пространстве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>
                <a:hlinkClick r:id="rId2"/>
              </a:rPr>
              <a:t>https://contest.yandex.ru/contest/9669/problems/E/</a:t>
            </a:r>
            <a:endParaRPr lang="en-US" dirty="0" smtClean="0"/>
          </a:p>
          <a:p>
            <a:r>
              <a:rPr lang="ru-RU" dirty="0" smtClean="0"/>
              <a:t>Непосредственное нахождение ближайшей пары точек в 3</a:t>
            </a:r>
            <a:r>
              <a:rPr lang="en-US" dirty="0" smtClean="0"/>
              <a:t>D</a:t>
            </a:r>
            <a:endParaRPr lang="ru-RU" dirty="0" smtClean="0"/>
          </a:p>
          <a:p>
            <a:r>
              <a:rPr lang="en-US" dirty="0" smtClean="0"/>
              <a:t>q</a:t>
            </a:r>
            <a:endParaRPr lang="ru-RU" dirty="0"/>
          </a:p>
          <a:p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49" y="4437112"/>
            <a:ext cx="7433767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5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решенных </a:t>
            </a:r>
            <a:r>
              <a:rPr lang="en-US" dirty="0"/>
              <a:t>ACM</a:t>
            </a:r>
            <a:r>
              <a:rPr lang="ru-RU" dirty="0"/>
              <a:t>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Closest Point Pair</a:t>
            </a:r>
            <a:r>
              <a:rPr lang="ru-RU" dirty="0"/>
              <a:t> </a:t>
            </a:r>
            <a:r>
              <a:rPr lang="en-US" dirty="0" smtClean="0"/>
              <a:t>–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://www.spoj.com/problems/CLOPPAIR/</a:t>
            </a:r>
            <a:endParaRPr lang="ru-RU" dirty="0"/>
          </a:p>
          <a:p>
            <a:r>
              <a:rPr lang="ru-RU" dirty="0"/>
              <a:t>Непосредственное нахождение ближайшей пары точек в 2</a:t>
            </a:r>
            <a:r>
              <a:rPr lang="en-US" dirty="0" smtClean="0"/>
              <a:t>D</a:t>
            </a:r>
            <a:endParaRPr lang="ru-RU" dirty="0" smtClean="0"/>
          </a:p>
          <a:p>
            <a:r>
              <a:rPr lang="en-US" dirty="0"/>
              <a:t>q</a:t>
            </a:r>
            <a:endParaRPr lang="ru-RU" dirty="0"/>
          </a:p>
          <a:p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933056"/>
            <a:ext cx="7769079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9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решенных </a:t>
            </a:r>
            <a:r>
              <a:rPr lang="en-US" dirty="0"/>
              <a:t>ACM</a:t>
            </a:r>
            <a:r>
              <a:rPr lang="ru-RU" dirty="0"/>
              <a:t>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Минимальная </a:t>
            </a:r>
            <a:r>
              <a:rPr lang="ru-RU" dirty="0" smtClean="0"/>
              <a:t>сумма</a:t>
            </a:r>
            <a:r>
              <a:rPr lang="en-US"/>
              <a:t> </a:t>
            </a:r>
            <a:r>
              <a:rPr lang="en-US" smtClean="0"/>
              <a:t>–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codeforces.com/contest/120/problem/J</a:t>
            </a:r>
            <a:endParaRPr lang="en-US" dirty="0" smtClean="0"/>
          </a:p>
          <a:p>
            <a:r>
              <a:rPr lang="ru-RU" dirty="0" smtClean="0"/>
              <a:t>Вам </a:t>
            </a:r>
            <a:r>
              <a:rPr lang="ru-RU" dirty="0"/>
              <a:t>задан набор из </a:t>
            </a:r>
            <a:r>
              <a:rPr lang="ru-RU" i="1" dirty="0"/>
              <a:t>n</a:t>
            </a:r>
            <a:r>
              <a:rPr lang="ru-RU" dirty="0"/>
              <a:t> векторов на плоскости. Для каждого вектора разрешается </a:t>
            </a:r>
            <a:r>
              <a:rPr lang="ru-RU" dirty="0" err="1"/>
              <a:t>домножить</a:t>
            </a:r>
            <a:r>
              <a:rPr lang="ru-RU" dirty="0"/>
              <a:t> любые его координаты на -1. Таким образом, каждый вектор </a:t>
            </a:r>
            <a:r>
              <a:rPr lang="ru-RU" i="1" dirty="0" err="1"/>
              <a:t>v</a:t>
            </a:r>
            <a:r>
              <a:rPr lang="ru-RU" i="1" baseline="-25000" dirty="0" err="1"/>
              <a:t>i</a:t>
            </a:r>
            <a:r>
              <a:rPr lang="ru-RU" dirty="0"/>
              <a:t> = (</a:t>
            </a:r>
            <a:r>
              <a:rPr lang="ru-RU" i="1" dirty="0" err="1"/>
              <a:t>x</a:t>
            </a:r>
            <a:r>
              <a:rPr lang="ru-RU" i="1" baseline="-25000" dirty="0" err="1"/>
              <a:t>i</a:t>
            </a:r>
            <a:r>
              <a:rPr lang="ru-RU" dirty="0"/>
              <a:t>, </a:t>
            </a:r>
            <a:r>
              <a:rPr lang="ru-RU" i="1" dirty="0" err="1"/>
              <a:t>y</a:t>
            </a:r>
            <a:r>
              <a:rPr lang="ru-RU" i="1" baseline="-25000" dirty="0" err="1"/>
              <a:t>i</a:t>
            </a:r>
            <a:r>
              <a:rPr lang="ru-RU" dirty="0"/>
              <a:t>) можно преобразовать в один из следующих четырех векторов:</a:t>
            </a:r>
          </a:p>
          <a:p>
            <a:pPr lvl="1"/>
            <a:r>
              <a:rPr lang="ru-RU" i="1" dirty="0"/>
              <a:t>v</a:t>
            </a:r>
            <a:r>
              <a:rPr lang="ru-RU" i="1" baseline="-25000" dirty="0"/>
              <a:t>i</a:t>
            </a:r>
            <a:r>
              <a:rPr lang="ru-RU" baseline="30000" dirty="0"/>
              <a:t>1</a:t>
            </a:r>
            <a:r>
              <a:rPr lang="ru-RU" dirty="0"/>
              <a:t> = (</a:t>
            </a:r>
            <a:r>
              <a:rPr lang="ru-RU" i="1" dirty="0" err="1"/>
              <a:t>x</a:t>
            </a:r>
            <a:r>
              <a:rPr lang="ru-RU" i="1" baseline="-25000" dirty="0" err="1"/>
              <a:t>i</a:t>
            </a:r>
            <a:r>
              <a:rPr lang="ru-RU" dirty="0"/>
              <a:t>, </a:t>
            </a:r>
            <a:r>
              <a:rPr lang="ru-RU" i="1" dirty="0" err="1"/>
              <a:t>y</a:t>
            </a:r>
            <a:r>
              <a:rPr lang="ru-RU" i="1" baseline="-25000" dirty="0" err="1"/>
              <a:t>i</a:t>
            </a:r>
            <a:r>
              <a:rPr lang="ru-RU" dirty="0"/>
              <a:t>),</a:t>
            </a:r>
          </a:p>
          <a:p>
            <a:pPr lvl="1"/>
            <a:r>
              <a:rPr lang="ru-RU" i="1" dirty="0"/>
              <a:t>v</a:t>
            </a:r>
            <a:r>
              <a:rPr lang="ru-RU" i="1" baseline="-25000" dirty="0"/>
              <a:t>i</a:t>
            </a:r>
            <a:r>
              <a:rPr lang="ru-RU" baseline="30000" dirty="0"/>
              <a:t>2</a:t>
            </a:r>
            <a:r>
              <a:rPr lang="ru-RU" dirty="0"/>
              <a:t> = </a:t>
            </a:r>
            <a:r>
              <a:rPr lang="ru-RU" dirty="0" smtClean="0"/>
              <a:t>(-</a:t>
            </a:r>
            <a:r>
              <a:rPr lang="ru-RU" i="1" dirty="0" err="1" smtClean="0"/>
              <a:t>x</a:t>
            </a:r>
            <a:r>
              <a:rPr lang="ru-RU" i="1" baseline="-25000" dirty="0" err="1" smtClean="0"/>
              <a:t>i</a:t>
            </a:r>
            <a:r>
              <a:rPr lang="ru-RU" dirty="0"/>
              <a:t>, </a:t>
            </a:r>
            <a:r>
              <a:rPr lang="ru-RU" i="1" dirty="0" err="1"/>
              <a:t>y</a:t>
            </a:r>
            <a:r>
              <a:rPr lang="ru-RU" i="1" baseline="-25000" dirty="0" err="1"/>
              <a:t>i</a:t>
            </a:r>
            <a:r>
              <a:rPr lang="ru-RU" dirty="0"/>
              <a:t>),</a:t>
            </a:r>
          </a:p>
          <a:p>
            <a:pPr lvl="1"/>
            <a:r>
              <a:rPr lang="ru-RU" i="1" dirty="0"/>
              <a:t>v</a:t>
            </a:r>
            <a:r>
              <a:rPr lang="ru-RU" i="1" baseline="-25000" dirty="0"/>
              <a:t>i</a:t>
            </a:r>
            <a:r>
              <a:rPr lang="ru-RU" baseline="30000" dirty="0"/>
              <a:t>3</a:t>
            </a:r>
            <a:r>
              <a:rPr lang="ru-RU" dirty="0"/>
              <a:t> = (</a:t>
            </a:r>
            <a:r>
              <a:rPr lang="ru-RU" i="1" dirty="0" err="1"/>
              <a:t>x</a:t>
            </a:r>
            <a:r>
              <a:rPr lang="ru-RU" i="1" baseline="-25000" dirty="0" err="1"/>
              <a:t>i</a:t>
            </a:r>
            <a:r>
              <a:rPr lang="ru-RU" dirty="0" smtClean="0"/>
              <a:t>,</a:t>
            </a:r>
            <a:r>
              <a:rPr lang="ru-RU" dirty="0"/>
              <a:t> </a:t>
            </a:r>
            <a:r>
              <a:rPr lang="ru-RU" dirty="0" smtClean="0"/>
              <a:t>-</a:t>
            </a:r>
            <a:r>
              <a:rPr lang="ru-RU" i="1" dirty="0" err="1" smtClean="0"/>
              <a:t>y</a:t>
            </a:r>
            <a:r>
              <a:rPr lang="ru-RU" i="1" baseline="-25000" dirty="0" err="1" smtClean="0"/>
              <a:t>i</a:t>
            </a:r>
            <a:r>
              <a:rPr lang="ru-RU" dirty="0"/>
              <a:t>),</a:t>
            </a:r>
          </a:p>
          <a:p>
            <a:pPr lvl="1"/>
            <a:r>
              <a:rPr lang="ru-RU" i="1" dirty="0"/>
              <a:t>v</a:t>
            </a:r>
            <a:r>
              <a:rPr lang="ru-RU" i="1" baseline="-25000" dirty="0"/>
              <a:t>i</a:t>
            </a:r>
            <a:r>
              <a:rPr lang="ru-RU" baseline="30000" dirty="0"/>
              <a:t>4</a:t>
            </a:r>
            <a:r>
              <a:rPr lang="ru-RU" dirty="0"/>
              <a:t> = </a:t>
            </a:r>
            <a:r>
              <a:rPr lang="ru-RU" dirty="0" smtClean="0"/>
              <a:t>(-</a:t>
            </a:r>
            <a:r>
              <a:rPr lang="ru-RU" i="1" dirty="0" err="1" smtClean="0"/>
              <a:t>x</a:t>
            </a:r>
            <a:r>
              <a:rPr lang="ru-RU" i="1" baseline="-25000" dirty="0" err="1" smtClean="0"/>
              <a:t>i</a:t>
            </a:r>
            <a:r>
              <a:rPr lang="ru-RU" dirty="0"/>
              <a:t>, </a:t>
            </a:r>
            <a:r>
              <a:rPr lang="ru-RU" dirty="0" smtClean="0"/>
              <a:t>-</a:t>
            </a:r>
            <a:r>
              <a:rPr lang="ru-RU" i="1" dirty="0" err="1" smtClean="0"/>
              <a:t>y</a:t>
            </a:r>
            <a:r>
              <a:rPr lang="ru-RU" i="1" baseline="-25000" dirty="0" err="1" smtClean="0"/>
              <a:t>i</a:t>
            </a:r>
            <a:r>
              <a:rPr 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8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Минимальная сумма. Условие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Вам нужно найти два вектора из набора и определить, какие из их координат следует умножить на -1 таким образом, чтобы модуль суммы полученных векторов был минимально возможным. Более формально, требуется выбрать два вектора </a:t>
            </a:r>
            <a:r>
              <a:rPr lang="ru-RU" i="1" dirty="0" err="1"/>
              <a:t>v</a:t>
            </a:r>
            <a:r>
              <a:rPr lang="ru-RU" i="1" baseline="-25000" dirty="0" err="1"/>
              <a:t>i</a:t>
            </a:r>
            <a:r>
              <a:rPr lang="ru-RU" dirty="0"/>
              <a:t>, </a:t>
            </a:r>
            <a:r>
              <a:rPr lang="ru-RU" i="1" dirty="0" err="1"/>
              <a:t>v</a:t>
            </a:r>
            <a:r>
              <a:rPr lang="ru-RU" i="1" baseline="-25000" dirty="0" err="1"/>
              <a:t>j</a:t>
            </a:r>
            <a:r>
              <a:rPr lang="ru-RU" dirty="0"/>
              <a:t>(1 ≤ </a:t>
            </a:r>
            <a:r>
              <a:rPr lang="ru-RU" i="1" dirty="0"/>
              <a:t>i</a:t>
            </a:r>
            <a:r>
              <a:rPr lang="ru-RU" dirty="0"/>
              <a:t>, </a:t>
            </a:r>
            <a:r>
              <a:rPr lang="ru-RU" i="1" dirty="0"/>
              <a:t>j</a:t>
            </a:r>
            <a:r>
              <a:rPr lang="ru-RU" dirty="0"/>
              <a:t> ≤ </a:t>
            </a:r>
            <a:r>
              <a:rPr lang="ru-RU" i="1" dirty="0"/>
              <a:t>n</a:t>
            </a:r>
            <a:r>
              <a:rPr lang="ru-RU" dirty="0"/>
              <a:t>, </a:t>
            </a:r>
            <a:r>
              <a:rPr lang="ru-RU" i="1" dirty="0"/>
              <a:t>i</a:t>
            </a:r>
            <a:r>
              <a:rPr lang="ru-RU" dirty="0"/>
              <a:t> ≠ </a:t>
            </a:r>
            <a:r>
              <a:rPr lang="ru-RU" i="1" dirty="0"/>
              <a:t>j</a:t>
            </a:r>
            <a:r>
              <a:rPr lang="ru-RU" dirty="0"/>
              <a:t>) и два числа </a:t>
            </a:r>
            <a:r>
              <a:rPr lang="ru-RU" i="1" dirty="0"/>
              <a:t>k</a:t>
            </a:r>
            <a:r>
              <a:rPr lang="ru-RU" baseline="-25000" dirty="0"/>
              <a:t>1</a:t>
            </a:r>
            <a:r>
              <a:rPr lang="ru-RU" dirty="0"/>
              <a:t>, </a:t>
            </a:r>
            <a:r>
              <a:rPr lang="ru-RU" i="1" dirty="0"/>
              <a:t>k</a:t>
            </a:r>
            <a:r>
              <a:rPr lang="ru-RU" baseline="-25000" dirty="0"/>
              <a:t>2</a:t>
            </a:r>
            <a:r>
              <a:rPr lang="ru-RU" dirty="0"/>
              <a:t> (1 ≤ </a:t>
            </a:r>
            <a:r>
              <a:rPr lang="ru-RU" i="1" dirty="0"/>
              <a:t>k</a:t>
            </a:r>
            <a:r>
              <a:rPr lang="ru-RU" baseline="-25000" dirty="0"/>
              <a:t>1</a:t>
            </a:r>
            <a:r>
              <a:rPr lang="ru-RU" dirty="0"/>
              <a:t>, </a:t>
            </a:r>
            <a:r>
              <a:rPr lang="ru-RU" i="1" dirty="0"/>
              <a:t>k</a:t>
            </a:r>
            <a:r>
              <a:rPr lang="ru-RU" baseline="-25000" dirty="0"/>
              <a:t>2</a:t>
            </a:r>
            <a:r>
              <a:rPr lang="ru-RU" dirty="0"/>
              <a:t> ≤ 4), так чтобы значение выражения |</a:t>
            </a:r>
            <a:r>
              <a:rPr lang="ru-RU" i="1" dirty="0" smtClean="0"/>
              <a:t>v</a:t>
            </a:r>
            <a:r>
              <a:rPr lang="ru-RU" i="1" baseline="-25000" dirty="0" smtClean="0"/>
              <a:t>i</a:t>
            </a:r>
            <a:r>
              <a:rPr lang="ru-RU" i="1" baseline="30000" dirty="0" smtClean="0"/>
              <a:t>k1</a:t>
            </a:r>
            <a:r>
              <a:rPr lang="ru-RU" dirty="0"/>
              <a:t> + </a:t>
            </a:r>
            <a:r>
              <a:rPr lang="ru-RU" i="1" dirty="0" smtClean="0"/>
              <a:t>v</a:t>
            </a:r>
            <a:r>
              <a:rPr lang="ru-RU" i="1" baseline="-25000" dirty="0" smtClean="0"/>
              <a:t>j</a:t>
            </a:r>
            <a:r>
              <a:rPr lang="ru-RU" i="1" baseline="30000" dirty="0" smtClean="0"/>
              <a:t>k2</a:t>
            </a:r>
            <a:r>
              <a:rPr lang="ru-RU" dirty="0" smtClean="0"/>
              <a:t>|</a:t>
            </a:r>
            <a:r>
              <a:rPr lang="ru-RU" dirty="0"/>
              <a:t> было минимально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Минимальная сумма. </a:t>
            </a:r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заметить, что для любых двух векторов оптимально будет так </a:t>
            </a:r>
            <a:r>
              <a:rPr lang="ru-RU" dirty="0" err="1" smtClean="0"/>
              <a:t>домножить</a:t>
            </a:r>
            <a:r>
              <a:rPr lang="ru-RU" dirty="0" smtClean="0"/>
              <a:t> координаты, чтобы итоговая сумма векторов была равна </a:t>
            </a:r>
            <a:r>
              <a:rPr lang="en-US" dirty="0" smtClean="0"/>
              <a:t>(|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dirty="0" smtClean="0"/>
              <a:t>|-</a:t>
            </a:r>
            <a:r>
              <a:rPr lang="en-US" dirty="0"/>
              <a:t>|</a:t>
            </a:r>
            <a:r>
              <a:rPr lang="en-US" i="1" dirty="0" smtClean="0"/>
              <a:t>x</a:t>
            </a:r>
            <a:r>
              <a:rPr lang="en-US" i="1" baseline="-25000" dirty="0"/>
              <a:t>2</a:t>
            </a:r>
            <a:r>
              <a:rPr lang="en-US" dirty="0" smtClean="0"/>
              <a:t>|; |</a:t>
            </a:r>
            <a:r>
              <a:rPr lang="en-US" i="1" dirty="0" smtClean="0"/>
              <a:t>y</a:t>
            </a:r>
            <a:r>
              <a:rPr lang="en-US" i="1" baseline="-25000" dirty="0" smtClean="0"/>
              <a:t>1</a:t>
            </a:r>
            <a:r>
              <a:rPr lang="en-US" dirty="0" smtClean="0"/>
              <a:t>|-|</a:t>
            </a:r>
            <a:r>
              <a:rPr lang="en-US" i="1" dirty="0" smtClean="0"/>
              <a:t>y</a:t>
            </a:r>
            <a:r>
              <a:rPr lang="en-US" i="1" baseline="-25000" dirty="0" smtClean="0"/>
              <a:t>2</a:t>
            </a:r>
            <a:r>
              <a:rPr lang="en-US" dirty="0" smtClean="0"/>
              <a:t>|</a:t>
            </a:r>
            <a:r>
              <a:rPr lang="ru-RU" dirty="0" smtClean="0"/>
              <a:t>). Поэтому итоговый ответ можно найти как минимальное расстояние между двумя точками из множества </a:t>
            </a:r>
            <a:r>
              <a:rPr lang="en-US" dirty="0" smtClean="0"/>
              <a:t>{</a:t>
            </a:r>
            <a:r>
              <a:rPr lang="en-US" dirty="0"/>
              <a:t>(|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|; </a:t>
            </a:r>
            <a:r>
              <a:rPr lang="en-US" dirty="0"/>
              <a:t>|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dirty="0" smtClean="0"/>
              <a:t>|</a:t>
            </a:r>
            <a:r>
              <a:rPr lang="ru-RU" dirty="0" smtClean="0"/>
              <a:t>)</a:t>
            </a:r>
            <a:r>
              <a:rPr lang="en-US" dirty="0" smtClean="0"/>
              <a:t>}.</a:t>
            </a:r>
          </a:p>
          <a:p>
            <a:r>
              <a:rPr lang="en-US" dirty="0"/>
              <a:t>q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5255123"/>
            <a:ext cx="7605929" cy="76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9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Разбиение объектов на кластеры – одним из вариантов решения может быть последовательное объединение ближайших объектов в один</a:t>
            </a:r>
          </a:p>
          <a:p>
            <a:r>
              <a:rPr lang="ru-RU" dirty="0" smtClean="0"/>
              <a:t>Поиск ближайших объектов различной структуры:</a:t>
            </a:r>
          </a:p>
          <a:p>
            <a:pPr lvl="1"/>
            <a:r>
              <a:rPr lang="ru-RU" dirty="0" smtClean="0"/>
              <a:t>Проверка </a:t>
            </a:r>
            <a:r>
              <a:rPr lang="ru-RU" dirty="0"/>
              <a:t>правописания </a:t>
            </a:r>
            <a:r>
              <a:rPr lang="ru-RU" dirty="0" smtClean="0"/>
              <a:t>– подсказка </a:t>
            </a:r>
            <a:r>
              <a:rPr lang="ru-RU" dirty="0"/>
              <a:t>возможных корректных вариантов написания </a:t>
            </a:r>
            <a:r>
              <a:rPr lang="ru-RU" dirty="0" smtClean="0"/>
              <a:t>слов</a:t>
            </a:r>
          </a:p>
          <a:p>
            <a:pPr lvl="1"/>
            <a:r>
              <a:rPr lang="ru-RU" dirty="0" smtClean="0"/>
              <a:t>Рекомендательные системы – фильтрация релевантных ответов на запрос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Наивный алгоритм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Самым простым вариантом решения поставленной задачи является полный перебор</a:t>
                </a:r>
              </a:p>
              <a:p>
                <a:r>
                  <a:rPr lang="ru-RU" dirty="0" smtClean="0"/>
                  <a:t>Можно перебрать все возможные пары точек и выбрать пару, дающую минимальное расстояние</a:t>
                </a:r>
              </a:p>
              <a:p>
                <a:r>
                  <a:rPr lang="ru-RU" dirty="0" smtClean="0"/>
                  <a:t>Итоговые затраты по времени </a:t>
                </a:r>
                <a:r>
                  <a:rPr lang="en-US" dirty="0" smtClean="0"/>
                  <a:t>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0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Эффективный 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Куда более быстрым является алгоритм, использующий технику «разделяй и властвуй»</a:t>
            </a:r>
          </a:p>
          <a:p>
            <a:r>
              <a:rPr lang="ru-RU" dirty="0" smtClean="0"/>
              <a:t>Изначально все точки сортируются по </a:t>
            </a:r>
            <a:r>
              <a:rPr lang="ru-RU" i="1" dirty="0" smtClean="0"/>
              <a:t>х-</a:t>
            </a:r>
            <a:r>
              <a:rPr lang="ru-RU" dirty="0" smtClean="0"/>
              <a:t>координате и вызывается рекурсивная функция </a:t>
            </a:r>
            <a:r>
              <a:rPr lang="en-US" i="1" dirty="0" err="1" smtClean="0"/>
              <a:t>minDist</a:t>
            </a:r>
            <a:r>
              <a:rPr lang="en-US" i="1" dirty="0" smtClean="0"/>
              <a:t>(l=0, r=n – 1), </a:t>
            </a:r>
            <a:r>
              <a:rPr lang="ru-RU" dirty="0" smtClean="0"/>
              <a:t>которая вычисляет минимальное расстояние среди точек в диапазоне от </a:t>
            </a:r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ru-RU" dirty="0" smtClean="0"/>
              <a:t>до </a:t>
            </a:r>
            <a:r>
              <a:rPr lang="en-US" i="1" dirty="0" smtClean="0"/>
              <a:t>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2707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Эффективный алгоритм. Описание рекурсивной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Для вычисления минимума на отрезке </a:t>
            </a:r>
            <a:r>
              <a:rPr lang="en-US" i="1" dirty="0" smtClean="0"/>
              <a:t>[l; r]</a:t>
            </a:r>
            <a:r>
              <a:rPr lang="en-US" dirty="0" smtClean="0"/>
              <a:t>, </a:t>
            </a:r>
            <a:r>
              <a:rPr lang="ru-RU" dirty="0" smtClean="0"/>
              <a:t>этот отрезок вначале разбивается на 2 равные части </a:t>
            </a:r>
            <a:r>
              <a:rPr lang="en-US" i="1" dirty="0" smtClean="0"/>
              <a:t>[l; mid]</a:t>
            </a:r>
            <a:r>
              <a:rPr lang="ru-RU" dirty="0" smtClean="0"/>
              <a:t> и </a:t>
            </a:r>
            <a:r>
              <a:rPr lang="en-US" i="1" dirty="0" smtClean="0"/>
              <a:t>[mid + 1; r].</a:t>
            </a:r>
            <a:endParaRPr lang="ru-RU" i="1" dirty="0" smtClean="0"/>
          </a:p>
          <a:p>
            <a:r>
              <a:rPr lang="ru-RU" dirty="0" smtClean="0"/>
              <a:t>После этого итоговое значение минимума на всем отрезке можно выразить следующим образом: </a:t>
            </a:r>
            <a:r>
              <a:rPr lang="en-US" i="1" dirty="0" err="1" smtClean="0"/>
              <a:t>minDist</a:t>
            </a:r>
            <a:r>
              <a:rPr lang="en-US" i="1" dirty="0" smtClean="0"/>
              <a:t>(l, r) = min({</a:t>
            </a:r>
            <a:r>
              <a:rPr lang="en-US" i="1" dirty="0" err="1" smtClean="0"/>
              <a:t>minDist</a:t>
            </a:r>
            <a:r>
              <a:rPr lang="en-US" i="1" dirty="0" smtClean="0"/>
              <a:t>(l, mid), </a:t>
            </a:r>
            <a:r>
              <a:rPr lang="en-US" i="1" dirty="0" err="1" smtClean="0"/>
              <a:t>minDist</a:t>
            </a:r>
            <a:r>
              <a:rPr lang="en-US" i="1" dirty="0" smtClean="0"/>
              <a:t>(mid + 1, r), </a:t>
            </a:r>
            <a:r>
              <a:rPr lang="en-US" i="1" dirty="0" err="1" smtClean="0"/>
              <a:t>bestPair</a:t>
            </a:r>
            <a:r>
              <a:rPr lang="en-US" i="1" dirty="0" smtClean="0"/>
              <a:t>(l, mid, mid + 1, r)}), </a:t>
            </a:r>
            <a:r>
              <a:rPr lang="ru-RU" dirty="0" smtClean="0"/>
              <a:t>где </a:t>
            </a:r>
            <a:r>
              <a:rPr lang="en-US" i="1" dirty="0" err="1" smtClean="0"/>
              <a:t>bestPair</a:t>
            </a:r>
            <a:r>
              <a:rPr lang="en-US" i="1" dirty="0" smtClean="0"/>
              <a:t>(l1, r1, l2, r2) </a:t>
            </a:r>
            <a:r>
              <a:rPr lang="ru-RU" dirty="0" smtClean="0"/>
              <a:t>означает лучшую пару точек, в которой первая точка находится в диапазоне </a:t>
            </a:r>
            <a:r>
              <a:rPr lang="en-US" i="1" dirty="0" smtClean="0"/>
              <a:t>[l1; r1], </a:t>
            </a:r>
            <a:r>
              <a:rPr lang="ru-RU" dirty="0" smtClean="0"/>
              <a:t>а вторая </a:t>
            </a:r>
            <a:r>
              <a:rPr lang="en-US" dirty="0" smtClean="0"/>
              <a:t>– </a:t>
            </a:r>
            <a:r>
              <a:rPr lang="en-US" i="1" dirty="0" smtClean="0"/>
              <a:t>[l2; r2]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55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Эффективный алгоритм. Описание </a:t>
            </a:r>
            <a:r>
              <a:rPr lang="ru-RU" dirty="0" smtClean="0"/>
              <a:t>функции</a:t>
            </a:r>
            <a:r>
              <a:rPr lang="en-US" dirty="0" smtClean="0"/>
              <a:t> </a:t>
            </a:r>
            <a:r>
              <a:rPr lang="en-US" i="1" dirty="0" err="1" smtClean="0"/>
              <a:t>bestPair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Обозначим через </a:t>
            </a:r>
            <a:r>
              <a:rPr lang="en-US" i="1" dirty="0" smtClean="0"/>
              <a:t>X</a:t>
            </a:r>
            <a:r>
              <a:rPr lang="en-US" dirty="0" smtClean="0"/>
              <a:t> – </a:t>
            </a:r>
            <a:r>
              <a:rPr lang="ru-RU" dirty="0" smtClean="0"/>
              <a:t>координату вертикальной прямой, которая разделяет левую и правую части отрезка.</a:t>
            </a:r>
          </a:p>
          <a:p>
            <a:r>
              <a:rPr lang="ru-RU" dirty="0" smtClean="0"/>
              <a:t>Через 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ru-RU" dirty="0" smtClean="0"/>
              <a:t>обозначим вычисленное значение </a:t>
            </a:r>
            <a:r>
              <a:rPr lang="en-US" i="1" dirty="0" smtClean="0"/>
              <a:t>min({</a:t>
            </a:r>
            <a:r>
              <a:rPr lang="en-US" i="1" dirty="0" err="1" smtClean="0"/>
              <a:t>minDist</a:t>
            </a:r>
            <a:r>
              <a:rPr lang="en-US" i="1" dirty="0" smtClean="0"/>
              <a:t>(l</a:t>
            </a:r>
            <a:r>
              <a:rPr lang="en-US" i="1" dirty="0"/>
              <a:t>, mid), </a:t>
            </a:r>
            <a:r>
              <a:rPr lang="en-US" i="1" dirty="0" err="1" smtClean="0"/>
              <a:t>minDist</a:t>
            </a:r>
            <a:r>
              <a:rPr lang="en-US" i="1" dirty="0" smtClean="0"/>
              <a:t>(mid </a:t>
            </a:r>
            <a:r>
              <a:rPr lang="en-US" i="1" dirty="0"/>
              <a:t>+ 1, r</a:t>
            </a:r>
            <a:r>
              <a:rPr lang="en-US" i="1" dirty="0" smtClean="0"/>
              <a:t>)}).</a:t>
            </a:r>
          </a:p>
          <a:p>
            <a:r>
              <a:rPr lang="ru-RU" dirty="0" smtClean="0"/>
              <a:t>Заметим, что возвращаемое значение функции </a:t>
            </a:r>
            <a:r>
              <a:rPr lang="en-US" i="1" dirty="0" err="1" smtClean="0"/>
              <a:t>bestPair</a:t>
            </a:r>
            <a:r>
              <a:rPr lang="en-US" i="1" dirty="0" smtClean="0"/>
              <a:t> </a:t>
            </a:r>
            <a:r>
              <a:rPr lang="ru-RU" dirty="0" smtClean="0"/>
              <a:t>имеет смысл только в том случае, когда оно меньше значения </a:t>
            </a:r>
            <a:r>
              <a:rPr lang="en-US" i="1" dirty="0" smtClean="0"/>
              <a:t>d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250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Эффективный алгоритм. Описание функции</a:t>
            </a:r>
            <a:r>
              <a:rPr lang="en-US" dirty="0"/>
              <a:t> </a:t>
            </a:r>
            <a:r>
              <a:rPr lang="en-US" i="1" dirty="0" err="1" smtClean="0"/>
              <a:t>bestPair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Поэтому будем рассматривать только точки, которые находятся на расстоянии меньшем </a:t>
            </a:r>
            <a:r>
              <a:rPr lang="en-US" i="1" dirty="0" smtClean="0"/>
              <a:t>d</a:t>
            </a:r>
            <a:r>
              <a:rPr lang="ru-RU" dirty="0" smtClean="0"/>
              <a:t> от вертикальной прямой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r>
              <a:rPr lang="ru-RU" dirty="0" smtClean="0"/>
              <a:t>Будем перебирать точки левого и правого множеств в порядке увеличения </a:t>
            </a:r>
            <a:r>
              <a:rPr lang="en-US" i="1" dirty="0" smtClean="0"/>
              <a:t>y-</a:t>
            </a:r>
            <a:r>
              <a:rPr lang="ru-RU" dirty="0" smtClean="0"/>
              <a:t>координаты (для этого достаточно выполнить сортировку слиянием по </a:t>
            </a:r>
            <a:r>
              <a:rPr lang="en-US" i="1" dirty="0" smtClean="0"/>
              <a:t>y</a:t>
            </a:r>
            <a:r>
              <a:rPr lang="ru-RU" i="1" dirty="0" smtClean="0"/>
              <a:t>-</a:t>
            </a:r>
            <a:r>
              <a:rPr lang="ru-RU" dirty="0" smtClean="0"/>
              <a:t>координате в конце функции </a:t>
            </a:r>
            <a:r>
              <a:rPr lang="en-US" i="1" dirty="0" err="1" smtClean="0"/>
              <a:t>min</a:t>
            </a:r>
            <a:r>
              <a:rPr lang="en-US" i="1" dirty="0" err="1"/>
              <a:t>D</a:t>
            </a:r>
            <a:r>
              <a:rPr lang="en-US" i="1" dirty="0" err="1" smtClean="0"/>
              <a:t>ist</a:t>
            </a:r>
            <a:r>
              <a:rPr lang="en-US" i="1" dirty="0" smtClean="0"/>
              <a:t>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3387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Эффективный алгоритм. Описание функции</a:t>
            </a:r>
            <a:r>
              <a:rPr lang="en-US" dirty="0"/>
              <a:t> </a:t>
            </a:r>
            <a:r>
              <a:rPr lang="en-US" i="1" dirty="0" err="1" smtClean="0"/>
              <a:t>bestPair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Будем перебирать точки правого множества и поддерживать набор точек левого множества, которые отклоняются от текущего значения </a:t>
            </a:r>
            <a:r>
              <a:rPr lang="en-US" i="1" dirty="0" smtClean="0"/>
              <a:t>y</a:t>
            </a:r>
            <a:r>
              <a:rPr lang="ru-RU" dirty="0" smtClean="0"/>
              <a:t> не более чем на </a:t>
            </a:r>
            <a:r>
              <a:rPr lang="en-US" i="1" dirty="0" smtClean="0"/>
              <a:t>d (</a:t>
            </a:r>
            <a:r>
              <a:rPr lang="ru-RU" dirty="0" smtClean="0"/>
              <a:t>это можно сделать с помощью метода двух указателей)</a:t>
            </a:r>
          </a:p>
          <a:p>
            <a:r>
              <a:rPr lang="ru-RU" dirty="0" smtClean="0"/>
              <a:t>Набор этих точек будем поддерживать в </a:t>
            </a:r>
            <a:r>
              <a:rPr lang="en-US" i="1" dirty="0" smtClean="0"/>
              <a:t>set</a:t>
            </a:r>
            <a:r>
              <a:rPr lang="en-US" dirty="0" smtClean="0"/>
              <a:t>-e, </a:t>
            </a:r>
            <a:r>
              <a:rPr lang="ru-RU" dirty="0" smtClean="0"/>
              <a:t>упорядоченном по </a:t>
            </a:r>
            <a:r>
              <a:rPr lang="en-US" i="1" dirty="0" smtClean="0"/>
              <a:t>z</a:t>
            </a:r>
            <a:r>
              <a:rPr lang="en-US" dirty="0" smtClean="0"/>
              <a:t>-</a:t>
            </a:r>
            <a:r>
              <a:rPr lang="ru-RU" dirty="0" smtClean="0"/>
              <a:t>координате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1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1095</Words>
  <Application>Microsoft Office PowerPoint</Application>
  <PresentationFormat>Экран (4:3)</PresentationFormat>
  <Paragraphs>86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Нахождение пары ближайших точек в 3D</vt:lpstr>
      <vt:lpstr>Постановка задачи</vt:lpstr>
      <vt:lpstr>Примеры использования</vt:lpstr>
      <vt:lpstr>Наивный алгоритм</vt:lpstr>
      <vt:lpstr>Эффективный алгоритм</vt:lpstr>
      <vt:lpstr>Эффективный алгоритм. Описание рекурсивной функции</vt:lpstr>
      <vt:lpstr>Эффективный алгоритм. Описание функции bestPair</vt:lpstr>
      <vt:lpstr>Эффективный алгоритм. Описание функции bestPair</vt:lpstr>
      <vt:lpstr>Эффективный алгоритм. Описание функции bestPair</vt:lpstr>
      <vt:lpstr>Эффективный алгоритм. Описание функции bestPair</vt:lpstr>
      <vt:lpstr>Оценка времени работы алгоритма</vt:lpstr>
      <vt:lpstr>Оценка времени работы функции bestPair</vt:lpstr>
      <vt:lpstr>Оценка времени работы функции bestPair. Операции второго типа</vt:lpstr>
      <vt:lpstr>Оценка времени работы функции bestPair. Операции второго типа</vt:lpstr>
      <vt:lpstr>Оценка времени работы функции bestPair. Операции второго типа</vt:lpstr>
      <vt:lpstr>Оценка времени работы алгоритма</vt:lpstr>
      <vt:lpstr>Оценка памяти работы алгоритма</vt:lpstr>
      <vt:lpstr>График, демонстрирующие заявленные асимптотики</vt:lpstr>
      <vt:lpstr>График зависимости времени от n</vt:lpstr>
      <vt:lpstr>График зависимости памяти от n</vt:lpstr>
      <vt:lpstr>Сравнение эффективного и наивного алгоритмов</vt:lpstr>
      <vt:lpstr>Примеры решенных ACM задач</vt:lpstr>
      <vt:lpstr>Примеры решенных ACM задач</vt:lpstr>
      <vt:lpstr>Примеры решенных ACM задач</vt:lpstr>
      <vt:lpstr>Минимальная сумма. Условие</vt:lpstr>
      <vt:lpstr>Минимальная сумма. Решение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Нахождение пары ближайших точек в 3D</dc:title>
  <dc:creator>Пользователь</dc:creator>
  <cp:lastModifiedBy>User</cp:lastModifiedBy>
  <cp:revision>126</cp:revision>
  <dcterms:created xsi:type="dcterms:W3CDTF">2019-01-24T15:46:28Z</dcterms:created>
  <dcterms:modified xsi:type="dcterms:W3CDTF">2019-01-25T08:22:07Z</dcterms:modified>
</cp:coreProperties>
</file>