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леммы </a:t>
            </a:r>
            <a:r>
              <a:rPr lang="ru-RU" dirty="0" err="1" smtClean="0"/>
              <a:t>Бернсайда</a:t>
            </a:r>
            <a:r>
              <a:rPr lang="ru-RU" dirty="0" smtClean="0"/>
              <a:t> при решении комбинаторных задач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886200"/>
            <a:ext cx="6400800" cy="1752600"/>
          </a:xfrm>
        </p:spPr>
        <p:txBody>
          <a:bodyPr/>
          <a:lstStyle/>
          <a:p>
            <a:pPr algn="r"/>
            <a:r>
              <a:rPr lang="ru-RU" dirty="0"/>
              <a:t>Подготовил ст. гр. ПЗПИ-16-1</a:t>
            </a:r>
          </a:p>
          <a:p>
            <a:pPr algn="r"/>
            <a:r>
              <a:rPr lang="ru-RU" dirty="0" err="1"/>
              <a:t>Асландуков</a:t>
            </a:r>
            <a:r>
              <a:rPr lang="ru-RU" dirty="0"/>
              <a:t> Матвей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</a:t>
            </a:r>
            <a:r>
              <a:rPr lang="en-US" i="1" dirty="0" smtClean="0"/>
              <a:t>f(p)</a:t>
            </a:r>
            <a:r>
              <a:rPr lang="ru-RU" i="1" dirty="0" smtClean="0"/>
              <a:t> </a:t>
            </a:r>
            <a:r>
              <a:rPr lang="ru-RU" dirty="0" smtClean="0"/>
              <a:t>в задаче </a:t>
            </a:r>
            <a:r>
              <a:rPr lang="en-US" i="1" dirty="0" smtClean="0"/>
              <a:t>colorings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ru-RU" i="1" dirty="0"/>
              <a:t>c </a:t>
            </a:r>
            <a:r>
              <a:rPr lang="ru-RU" dirty="0"/>
              <a:t>- кол-во циклов в перестановке </a:t>
            </a:r>
            <a:r>
              <a:rPr lang="ru-RU" i="1" dirty="0"/>
              <a:t>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/>
              <a:t>каждого цикла можно выбрать одно из </a:t>
            </a:r>
            <a:r>
              <a:rPr lang="ru-RU" i="1" dirty="0"/>
              <a:t>k</a:t>
            </a:r>
            <a:r>
              <a:rPr lang="ru-RU" dirty="0"/>
              <a:t> значений, а между различными циклами никакой зависимости нет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Итоговая формула </a:t>
            </a:r>
            <a:r>
              <a:rPr lang="en-US" i="1" dirty="0" smtClean="0"/>
              <a:t>f(p) = k</a:t>
            </a:r>
            <a:r>
              <a:rPr lang="en-US" i="1" baseline="30000" dirty="0" smtClean="0"/>
              <a:t>c</a:t>
            </a:r>
          </a:p>
          <a:p>
            <a:r>
              <a:rPr lang="ru-RU" dirty="0" smtClean="0"/>
              <a:t>Нахождение </a:t>
            </a:r>
            <a:r>
              <a:rPr lang="ru-RU" dirty="0"/>
              <a:t>кол-ва циклов в одной перестановке требует </a:t>
            </a:r>
            <a:r>
              <a:rPr lang="ru-RU" i="1" dirty="0"/>
              <a:t>O(n)</a:t>
            </a:r>
            <a:r>
              <a:rPr lang="ru-RU" dirty="0"/>
              <a:t> времени, </a:t>
            </a:r>
            <a:r>
              <a:rPr lang="ru-RU" dirty="0" smtClean="0"/>
              <a:t>всего </a:t>
            </a:r>
            <a:r>
              <a:rPr lang="ru-RU" dirty="0"/>
              <a:t>перестановок n, </a:t>
            </a:r>
            <a:r>
              <a:rPr lang="ru-RU" dirty="0" smtClean="0"/>
              <a:t>а значит итоговая </a:t>
            </a:r>
            <a:r>
              <a:rPr lang="ru-RU" dirty="0"/>
              <a:t>сложность решения данной задачи - </a:t>
            </a:r>
            <a:r>
              <a:rPr lang="ru-RU" i="1" dirty="0" smtClean="0"/>
              <a:t>O(</a:t>
            </a:r>
            <a:r>
              <a:rPr lang="en-US" i="1" dirty="0"/>
              <a:t>n</a:t>
            </a:r>
            <a:r>
              <a:rPr lang="en-US" i="1" baseline="30000" dirty="0" smtClean="0"/>
              <a:t>2</a:t>
            </a:r>
            <a:r>
              <a:rPr lang="ru-RU" i="1" dirty="0" smtClean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810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</a:t>
            </a:r>
            <a:r>
              <a:rPr lang="en-US" i="1" dirty="0" smtClean="0"/>
              <a:t>f(p)</a:t>
            </a:r>
            <a:r>
              <a:rPr lang="ru-RU" i="1" dirty="0" smtClean="0"/>
              <a:t> </a:t>
            </a:r>
            <a:r>
              <a:rPr lang="ru-RU" dirty="0" smtClean="0"/>
              <a:t>в задаче </a:t>
            </a:r>
            <a:r>
              <a:rPr lang="en-US" i="1" dirty="0" smtClean="0"/>
              <a:t>partitions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Формально </a:t>
            </a:r>
            <a:r>
              <a:rPr lang="ru-RU" dirty="0"/>
              <a:t>нам нужно разбить число </a:t>
            </a:r>
            <a:r>
              <a:rPr lang="ru-RU" i="1" dirty="0"/>
              <a:t>l</a:t>
            </a:r>
            <a:r>
              <a:rPr lang="ru-RU" dirty="0"/>
              <a:t> на </a:t>
            </a:r>
            <a:r>
              <a:rPr lang="ru-RU" i="1" dirty="0"/>
              <a:t>n </a:t>
            </a:r>
            <a:r>
              <a:rPr lang="ru-RU" dirty="0"/>
              <a:t>натуральных </a:t>
            </a:r>
            <a:r>
              <a:rPr lang="ru-RU" dirty="0" smtClean="0"/>
              <a:t>слагаемых, причем внутри каждого цикла значения элементов должны быть одинаковыми</a:t>
            </a:r>
          </a:p>
          <a:p>
            <a:r>
              <a:rPr lang="ru-RU" dirty="0" smtClean="0"/>
              <a:t>Очевидно, что если </a:t>
            </a:r>
            <a:r>
              <a:rPr lang="en-US" i="1" dirty="0" smtClean="0"/>
              <a:t>l &lt; n</a:t>
            </a:r>
            <a:r>
              <a:rPr lang="ru-RU" i="1" dirty="0" smtClean="0"/>
              <a:t>, </a:t>
            </a:r>
            <a:r>
              <a:rPr lang="ru-RU" dirty="0" smtClean="0"/>
              <a:t>то искомый ответ равен 0</a:t>
            </a:r>
          </a:p>
          <a:p>
            <a:r>
              <a:rPr lang="ru-RU" dirty="0" smtClean="0"/>
              <a:t>В </a:t>
            </a:r>
            <a:r>
              <a:rPr lang="ru-RU" dirty="0"/>
              <a:t>противном случае </a:t>
            </a:r>
            <a:r>
              <a:rPr lang="ru-RU" dirty="0" smtClean="0"/>
              <a:t>мы можем </a:t>
            </a:r>
            <a:r>
              <a:rPr lang="ru-RU" dirty="0"/>
              <a:t>отнять от </a:t>
            </a:r>
            <a:r>
              <a:rPr lang="ru-RU" i="1" dirty="0"/>
              <a:t>l</a:t>
            </a:r>
            <a:r>
              <a:rPr lang="ru-RU" dirty="0"/>
              <a:t> значение </a:t>
            </a:r>
            <a:r>
              <a:rPr lang="ru-RU" i="1" dirty="0"/>
              <a:t>n </a:t>
            </a:r>
            <a:r>
              <a:rPr lang="ru-RU" dirty="0"/>
              <a:t>и перейти к задаче разбиения числа </a:t>
            </a:r>
            <a:r>
              <a:rPr lang="ru-RU" i="1" dirty="0"/>
              <a:t>l </a:t>
            </a:r>
            <a:r>
              <a:rPr lang="ru-RU" dirty="0"/>
              <a:t>на </a:t>
            </a:r>
            <a:r>
              <a:rPr lang="ru-RU" i="1" dirty="0"/>
              <a:t>n </a:t>
            </a:r>
            <a:r>
              <a:rPr lang="ru-RU" dirty="0"/>
              <a:t>неотрицательных </a:t>
            </a:r>
            <a:r>
              <a:rPr lang="ru-RU" dirty="0" smtClean="0"/>
              <a:t>слагаемых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5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en-US" i="1" dirty="0"/>
              <a:t>f(p)</a:t>
            </a:r>
            <a:r>
              <a:rPr lang="ru-RU" i="1" dirty="0"/>
              <a:t> </a:t>
            </a:r>
            <a:r>
              <a:rPr lang="ru-RU" dirty="0"/>
              <a:t>в задаче </a:t>
            </a:r>
            <a:r>
              <a:rPr lang="en-US" i="1" dirty="0"/>
              <a:t>partitions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Наблюдение: </a:t>
            </a:r>
            <a:r>
              <a:rPr lang="ru-RU" dirty="0"/>
              <a:t>для произвольной перестановки </a:t>
            </a:r>
            <a:r>
              <a:rPr lang="ru-RU" i="1" dirty="0"/>
              <a:t>p</a:t>
            </a:r>
            <a:r>
              <a:rPr lang="ru-RU" dirty="0"/>
              <a:t> решить данную задачу за разумное время не представляется </a:t>
            </a:r>
            <a:r>
              <a:rPr lang="ru-RU" dirty="0" smtClean="0"/>
              <a:t>возможным</a:t>
            </a:r>
          </a:p>
          <a:p>
            <a:r>
              <a:rPr lang="ru-RU" dirty="0" smtClean="0"/>
              <a:t>Поэтому </a:t>
            </a:r>
            <a:r>
              <a:rPr lang="ru-RU" dirty="0"/>
              <a:t>нам придется посмотреть на структуры наших перестановок множества </a:t>
            </a:r>
            <a:r>
              <a:rPr lang="ru-RU" i="1" dirty="0" smtClean="0"/>
              <a:t>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27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en-US" i="1" dirty="0"/>
              <a:t>f(p)</a:t>
            </a:r>
            <a:r>
              <a:rPr lang="ru-RU" i="1" dirty="0"/>
              <a:t> </a:t>
            </a:r>
            <a:r>
              <a:rPr lang="ru-RU" dirty="0"/>
              <a:t>в задаче </a:t>
            </a:r>
            <a:r>
              <a:rPr lang="en-US" i="1" dirty="0" smtClean="0"/>
              <a:t>partitions</a:t>
            </a:r>
            <a:r>
              <a:rPr lang="ru-RU" i="1" dirty="0" smtClean="0"/>
              <a:t> </a:t>
            </a:r>
            <a:r>
              <a:rPr lang="ru-RU" dirty="0" smtClean="0"/>
              <a:t>для первой половины перестановок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Наблюдение: кол-во циклов в </a:t>
                </a:r>
                <a:r>
                  <a:rPr lang="ru-RU" i="1" dirty="0"/>
                  <a:t>i</a:t>
                </a:r>
                <a:r>
                  <a:rPr lang="ru-RU" dirty="0"/>
                  <a:t>-й </a:t>
                </a:r>
                <a:r>
                  <a:rPr lang="ru-RU" dirty="0" smtClean="0"/>
                  <a:t>(нумерация с нуля) перестановке равно </a:t>
                </a:r>
                <a:r>
                  <a:rPr lang="ru-RU" i="1" dirty="0" err="1"/>
                  <a:t>cnt</a:t>
                </a:r>
                <a:r>
                  <a:rPr lang="ru-RU" i="1" dirty="0"/>
                  <a:t> </a:t>
                </a:r>
                <a:r>
                  <a:rPr lang="ru-RU" i="1" dirty="0" smtClean="0"/>
                  <a:t>= </a:t>
                </a:r>
                <a:r>
                  <a:rPr lang="ru-RU" i="1" dirty="0"/>
                  <a:t>НОД(i, </a:t>
                </a:r>
                <a:r>
                  <a:rPr lang="ru-RU" i="1" dirty="0" smtClean="0"/>
                  <a:t>n)</a:t>
                </a:r>
              </a:p>
              <a:p>
                <a:r>
                  <a:rPr lang="ru-RU" dirty="0"/>
                  <a:t>Б</a:t>
                </a:r>
                <a:r>
                  <a:rPr lang="ru-RU" dirty="0" smtClean="0"/>
                  <a:t>олее того</a:t>
                </a:r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ru-RU" dirty="0"/>
                  <a:t>все циклы имеют одинаковую </a:t>
                </a:r>
                <a:r>
                  <a:rPr lang="ru-RU" dirty="0" smtClean="0"/>
                  <a:t>длину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𝑐𝑛𝑡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для </a:t>
            </a:r>
            <a:r>
              <a:rPr lang="en-US" i="1" dirty="0" smtClean="0"/>
              <a:t>n =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6</a:t>
            </a:r>
            <a:r>
              <a:rPr lang="en-US" dirty="0" smtClean="0"/>
              <a:t>], </a:t>
            </a:r>
            <a:r>
              <a:rPr lang="en-US" i="1" dirty="0" err="1" smtClean="0"/>
              <a:t>cnt</a:t>
            </a:r>
            <a:r>
              <a:rPr lang="en-US" i="1" dirty="0" smtClean="0"/>
              <a:t> = </a:t>
            </a:r>
            <a:r>
              <a:rPr lang="ru-RU" i="1" dirty="0" smtClean="0"/>
              <a:t>НОД(0, 6) = 6, </a:t>
            </a:r>
            <a:r>
              <a:rPr lang="en-US" i="1" dirty="0" err="1" smtClean="0"/>
              <a:t>len</a:t>
            </a:r>
            <a:r>
              <a:rPr lang="en-US" i="1" dirty="0" smtClean="0"/>
              <a:t> = 1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], </a:t>
            </a:r>
            <a:r>
              <a:rPr lang="en-US" i="1" dirty="0" err="1" smtClean="0"/>
              <a:t>cnt</a:t>
            </a:r>
            <a:r>
              <a:rPr lang="en-US" i="1" dirty="0" smtClean="0"/>
              <a:t> = </a:t>
            </a:r>
            <a:r>
              <a:rPr lang="ru-RU" i="1" dirty="0" smtClean="0"/>
              <a:t>НОД(1, 6) = 1, </a:t>
            </a:r>
            <a:r>
              <a:rPr lang="en-US" i="1" dirty="0" err="1" smtClean="0"/>
              <a:t>len</a:t>
            </a:r>
            <a:r>
              <a:rPr lang="en-US" i="1" dirty="0" smtClean="0"/>
              <a:t> = 6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], </a:t>
            </a:r>
            <a:r>
              <a:rPr lang="en-US" i="1" dirty="0" err="1" smtClean="0"/>
              <a:t>cnt</a:t>
            </a:r>
            <a:r>
              <a:rPr lang="en-US" i="1" dirty="0" smtClean="0"/>
              <a:t> = </a:t>
            </a:r>
            <a:r>
              <a:rPr lang="ru-RU" i="1" dirty="0" smtClean="0"/>
              <a:t>НОД(2, 6) = 2, </a:t>
            </a:r>
            <a:r>
              <a:rPr lang="en-US" i="1" dirty="0" err="1" smtClean="0"/>
              <a:t>len</a:t>
            </a:r>
            <a:r>
              <a:rPr lang="en-US" i="1" dirty="0" smtClean="0"/>
              <a:t> = 3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], </a:t>
            </a:r>
            <a:r>
              <a:rPr lang="en-US" i="1" dirty="0" err="1" smtClean="0"/>
              <a:t>cnt</a:t>
            </a:r>
            <a:r>
              <a:rPr lang="en-US" i="1" dirty="0" smtClean="0"/>
              <a:t> = </a:t>
            </a:r>
            <a:r>
              <a:rPr lang="ru-RU" i="1" dirty="0" smtClean="0"/>
              <a:t>НОД(3, 6) = 3, </a:t>
            </a:r>
            <a:r>
              <a:rPr lang="en-US" i="1" dirty="0" err="1" smtClean="0"/>
              <a:t>len</a:t>
            </a:r>
            <a:r>
              <a:rPr lang="en-US" i="1" dirty="0" smtClean="0"/>
              <a:t> = 2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], </a:t>
            </a:r>
            <a:r>
              <a:rPr lang="en-US" i="1" dirty="0" err="1" smtClean="0"/>
              <a:t>cnt</a:t>
            </a:r>
            <a:r>
              <a:rPr lang="en-US" i="1" dirty="0" smtClean="0"/>
              <a:t> = </a:t>
            </a:r>
            <a:r>
              <a:rPr lang="ru-RU" i="1" dirty="0" smtClean="0"/>
              <a:t>НОД(4, 6) = 2, </a:t>
            </a:r>
            <a:r>
              <a:rPr lang="en-US" i="1" dirty="0" err="1" smtClean="0"/>
              <a:t>len</a:t>
            </a:r>
            <a:r>
              <a:rPr lang="en-US" i="1" dirty="0" smtClean="0"/>
              <a:t> = 3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], </a:t>
            </a:r>
            <a:r>
              <a:rPr lang="en-US" i="1" dirty="0" err="1" smtClean="0"/>
              <a:t>cnt</a:t>
            </a:r>
            <a:r>
              <a:rPr lang="en-US" i="1" dirty="0" smtClean="0"/>
              <a:t> = </a:t>
            </a:r>
            <a:r>
              <a:rPr lang="ru-RU" i="1" dirty="0" smtClean="0"/>
              <a:t>НОД(5, 6) = 1, </a:t>
            </a:r>
            <a:r>
              <a:rPr lang="en-US" i="1" dirty="0" err="1" smtClean="0"/>
              <a:t>len</a:t>
            </a:r>
            <a:r>
              <a:rPr lang="en-US" i="1" dirty="0" smtClean="0"/>
              <a:t> = 6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2196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en-US" i="1" dirty="0"/>
              <a:t>f(p)</a:t>
            </a:r>
            <a:r>
              <a:rPr lang="ru-RU" i="1" dirty="0"/>
              <a:t> </a:t>
            </a:r>
            <a:r>
              <a:rPr lang="ru-RU" dirty="0"/>
              <a:t>в задаче </a:t>
            </a:r>
            <a:r>
              <a:rPr lang="en-US" i="1" dirty="0"/>
              <a:t>partitions</a:t>
            </a:r>
            <a:r>
              <a:rPr lang="ru-RU" i="1" dirty="0"/>
              <a:t> </a:t>
            </a:r>
            <a:r>
              <a:rPr lang="ru-RU" dirty="0"/>
              <a:t>для первой половины перестановок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Т.к. внутри одного цикла все элементы будут равны какому-то числу </a:t>
                </a:r>
                <a:r>
                  <a:rPr lang="ru-RU" i="1" dirty="0" smtClean="0"/>
                  <a:t>x</a:t>
                </a:r>
                <a:r>
                  <a:rPr lang="ru-RU" dirty="0" smtClean="0"/>
                  <a:t>, </a:t>
                </a:r>
                <a:r>
                  <a:rPr lang="ru-RU" dirty="0"/>
                  <a:t>то один цикл внесет в итоговую сумму </a:t>
                </a:r>
                <a:r>
                  <a:rPr lang="ru-RU" dirty="0" smtClean="0"/>
                  <a:t>значение </a:t>
                </a:r>
                <a:r>
                  <a:rPr lang="ru-RU" i="1" dirty="0" err="1" smtClean="0"/>
                  <a:t>len</a:t>
                </a:r>
                <a:r>
                  <a:rPr lang="ru-RU" i="1" dirty="0" smtClean="0"/>
                  <a:t>⋅ x</a:t>
                </a:r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каждого </a:t>
                </a:r>
                <a:r>
                  <a:rPr lang="ru-RU" dirty="0" smtClean="0"/>
                  <a:t>из </a:t>
                </a:r>
                <a:r>
                  <a:rPr lang="en-US" i="1" dirty="0" err="1" smtClean="0"/>
                  <a:t>cnt</a:t>
                </a:r>
                <a:r>
                  <a:rPr lang="en-US" dirty="0" smtClean="0"/>
                  <a:t> </a:t>
                </a:r>
                <a:r>
                  <a:rPr lang="ru-RU" dirty="0" smtClean="0"/>
                  <a:t>циклов </a:t>
                </a:r>
                <a:r>
                  <a:rPr lang="ru-RU" dirty="0"/>
                  <a:t>мы можем независимо выбрать значение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, </a:t>
                </a:r>
                <a:r>
                  <a:rPr lang="ru-RU" dirty="0"/>
                  <a:t>а </a:t>
                </a:r>
                <a:r>
                  <a:rPr lang="ru-RU" dirty="0" smtClean="0"/>
                  <a:t>сумма всех выбранных значений должна </a:t>
                </a:r>
                <a:r>
                  <a:rPr lang="ru-RU" dirty="0"/>
                  <a:t>быть </a:t>
                </a:r>
                <a:r>
                  <a:rPr lang="ru-RU" dirty="0" smtClean="0"/>
                  <a:t>равна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1" smtClean="0">
                        <a:latin typeface="Cambria Math"/>
                      </a:rPr>
                      <m:t>𝑢𝑚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𝑙𝑒𝑛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/>
                  <a:t>Очевидно, что в случае когда </a:t>
                </a:r>
                <a:r>
                  <a:rPr lang="ru-RU" i="1" dirty="0"/>
                  <a:t>l </a:t>
                </a:r>
                <a:r>
                  <a:rPr lang="ru-RU" dirty="0"/>
                  <a:t>не кратно </a:t>
                </a:r>
                <a:r>
                  <a:rPr lang="ru-RU" i="1" dirty="0" err="1" smtClean="0"/>
                  <a:t>len</a:t>
                </a:r>
                <a:r>
                  <a:rPr lang="en-US" i="1" dirty="0" smtClean="0"/>
                  <a:t>, </a:t>
                </a:r>
                <a:r>
                  <a:rPr lang="ru-RU" dirty="0" smtClean="0"/>
                  <a:t>искомое </a:t>
                </a:r>
                <a:r>
                  <a:rPr lang="ru-RU" dirty="0"/>
                  <a:t>кол-во будет равно 0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В </a:t>
                </a:r>
                <a:r>
                  <a:rPr lang="ru-RU" dirty="0"/>
                  <a:t>противном случае оно будет равно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𝑠𝑢𝑚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𝑐𝑛𝑡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𝑐𝑛𝑡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</a:t>
                </a:r>
                <a:r>
                  <a:rPr lang="ru-RU" dirty="0"/>
                  <a:t>кол-во способов расставить </a:t>
                </a:r>
                <a:r>
                  <a:rPr lang="ru-RU" i="1" dirty="0" err="1"/>
                  <a:t>cnt</a:t>
                </a:r>
                <a:r>
                  <a:rPr lang="ru-RU" i="1" dirty="0"/>
                  <a:t> - 1 </a:t>
                </a:r>
                <a:r>
                  <a:rPr lang="ru-RU" dirty="0"/>
                  <a:t>перегородку)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63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en-US" i="1" dirty="0"/>
              <a:t>f(p)</a:t>
            </a:r>
            <a:r>
              <a:rPr lang="ru-RU" i="1" dirty="0"/>
              <a:t> </a:t>
            </a:r>
            <a:r>
              <a:rPr lang="ru-RU" dirty="0"/>
              <a:t>в задаче </a:t>
            </a:r>
            <a:r>
              <a:rPr lang="en-US" i="1" dirty="0"/>
              <a:t>partitions</a:t>
            </a:r>
            <a:r>
              <a:rPr lang="ru-RU" i="1" dirty="0"/>
              <a:t> </a:t>
            </a:r>
            <a:r>
              <a:rPr lang="ru-RU" dirty="0"/>
              <a:t>для </a:t>
            </a:r>
            <a:r>
              <a:rPr lang="ru-RU" dirty="0" smtClean="0"/>
              <a:t>второй половины </a:t>
            </a:r>
            <a:r>
              <a:rPr lang="ru-RU" dirty="0"/>
              <a:t>перестановок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Утверждение: для четных </a:t>
                </a:r>
                <a:r>
                  <a:rPr lang="ru-RU" i="1" dirty="0"/>
                  <a:t>n</a:t>
                </a:r>
                <a:r>
                  <a:rPr lang="ru-RU" dirty="0"/>
                  <a:t> в каждой из этих перестановок будет либо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циклов длины 2, либо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dirty="0"/>
                  <a:t> циклов длины 2, и 2 цикла длины </a:t>
                </a:r>
                <a:r>
                  <a:rPr lang="ru-RU" dirty="0" smtClean="0"/>
                  <a:t>1</a:t>
                </a:r>
              </a:p>
              <a:p>
                <a:r>
                  <a:rPr lang="ru-RU" dirty="0"/>
                  <a:t>Для нечетных же n во всех перестановках будет ровно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ru-RU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циклов длины 2, и 1 цикл длины 1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39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для </a:t>
            </a:r>
            <a:r>
              <a:rPr lang="en-US" i="1" dirty="0" smtClean="0"/>
              <a:t>n =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], </a:t>
            </a:r>
            <a:r>
              <a:rPr lang="ru-RU" dirty="0" smtClean="0"/>
              <a:t>3 цикла длины 2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6</a:t>
            </a:r>
            <a:r>
              <a:rPr lang="en-US" dirty="0" smtClean="0"/>
              <a:t>]</a:t>
            </a:r>
            <a:r>
              <a:rPr lang="ru-RU" dirty="0" smtClean="0"/>
              <a:t>, 2 цикла длины 2, 2 длины 1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]</a:t>
            </a:r>
            <a:r>
              <a:rPr lang="ru-RU" dirty="0" smtClean="0"/>
              <a:t>,</a:t>
            </a:r>
            <a:r>
              <a:rPr lang="ru-RU" dirty="0"/>
              <a:t> 3 цикла длины 2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]</a:t>
            </a:r>
            <a:r>
              <a:rPr lang="ru-RU" dirty="0" smtClean="0"/>
              <a:t>,</a:t>
            </a:r>
            <a:r>
              <a:rPr lang="ru-RU" dirty="0"/>
              <a:t> 2 цикла длины 2, 2 длины 1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3 цикла длины 2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]</a:t>
            </a:r>
            <a:r>
              <a:rPr lang="ru-RU" dirty="0" smtClean="0"/>
              <a:t>,</a:t>
            </a:r>
            <a:r>
              <a:rPr lang="ru-RU" dirty="0"/>
              <a:t> 2 цикла длины 2, 2 длины 1</a:t>
            </a:r>
          </a:p>
        </p:txBody>
      </p:sp>
    </p:spTree>
    <p:extLst>
      <p:ext uri="{BB962C8B-B14F-4D97-AF65-F5344CB8AC3E}">
        <p14:creationId xmlns:p14="http://schemas.microsoft.com/office/powerpoint/2010/main" val="416988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для </a:t>
            </a:r>
            <a:r>
              <a:rPr lang="en-US" i="1" dirty="0" smtClean="0"/>
              <a:t>n =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]</a:t>
            </a:r>
            <a:r>
              <a:rPr lang="ru-RU" dirty="0" smtClean="0"/>
              <a:t>, 3 длины 2, 1 длины 1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7</a:t>
            </a:r>
            <a:r>
              <a:rPr lang="en-US" dirty="0" smtClean="0"/>
              <a:t>]</a:t>
            </a:r>
            <a:r>
              <a:rPr lang="ru-RU" dirty="0" smtClean="0"/>
              <a:t>, -</a:t>
            </a:r>
            <a:r>
              <a:rPr lang="en-US" dirty="0" smtClean="0"/>
              <a:t>||-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-</a:t>
            </a:r>
            <a:r>
              <a:rPr lang="en-US" dirty="0"/>
              <a:t>||-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-</a:t>
            </a:r>
            <a:r>
              <a:rPr lang="en-US" dirty="0"/>
              <a:t>||-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-</a:t>
            </a:r>
            <a:r>
              <a:rPr lang="en-US" dirty="0"/>
              <a:t>||-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-</a:t>
            </a:r>
            <a:r>
              <a:rPr lang="en-US" dirty="0"/>
              <a:t>||-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-</a:t>
            </a:r>
            <a:r>
              <a:rPr lang="en-US" dirty="0"/>
              <a:t>||-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00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en-US" i="1" dirty="0"/>
              <a:t>f(p)</a:t>
            </a:r>
            <a:r>
              <a:rPr lang="ru-RU" i="1" dirty="0"/>
              <a:t> </a:t>
            </a:r>
            <a:r>
              <a:rPr lang="ru-RU" dirty="0"/>
              <a:t>в задаче </a:t>
            </a:r>
            <a:r>
              <a:rPr lang="en-US" i="1" dirty="0"/>
              <a:t>partitions</a:t>
            </a:r>
            <a:r>
              <a:rPr lang="ru-RU" i="1" dirty="0"/>
              <a:t> </a:t>
            </a:r>
            <a:r>
              <a:rPr lang="ru-RU" dirty="0"/>
              <a:t>для второй половины перестановок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Т.к. циклов длины 1</a:t>
            </a:r>
            <a:r>
              <a:rPr lang="en-US" dirty="0" smtClean="0"/>
              <a:t> </a:t>
            </a:r>
            <a:r>
              <a:rPr lang="ru-RU" dirty="0" smtClean="0"/>
              <a:t>не более 2, можем перебрать значения в этих циклах за </a:t>
            </a:r>
            <a:r>
              <a:rPr lang="en-US" i="1" dirty="0" smtClean="0"/>
              <a:t>O(c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ru-RU" dirty="0" smtClean="0"/>
              <a:t>Все остальные циклы имеют одинаковую длину, поэтому можем </a:t>
            </a:r>
            <a:r>
              <a:rPr lang="ru-RU" dirty="0"/>
              <a:t>воспользоваться предыдущей формулой биномиального </a:t>
            </a:r>
            <a:r>
              <a:rPr lang="ru-RU" dirty="0" smtClean="0"/>
              <a:t>коэффициента</a:t>
            </a:r>
            <a:endParaRPr lang="ru-RU" dirty="0"/>
          </a:p>
          <a:p>
            <a:r>
              <a:rPr lang="ru-RU" dirty="0" smtClean="0"/>
              <a:t>Получили решение за </a:t>
            </a:r>
            <a:r>
              <a:rPr lang="en-US" i="1" dirty="0" smtClean="0"/>
              <a:t>O(n+c</a:t>
            </a:r>
            <a:r>
              <a:rPr lang="en-US" i="1" baseline="30000" dirty="0" smtClean="0"/>
              <a:t>2</a:t>
            </a:r>
            <a:r>
              <a:rPr lang="en-US" i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3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Нахождение </a:t>
            </a:r>
            <a:r>
              <a:rPr lang="ru-RU" dirty="0" smtClean="0"/>
              <a:t>кол-ва раскрасок </a:t>
            </a:r>
            <a:r>
              <a:rPr lang="ru-RU" dirty="0"/>
              <a:t>вершин </a:t>
            </a:r>
            <a:r>
              <a:rPr lang="ru-RU" i="1" dirty="0"/>
              <a:t>n</a:t>
            </a:r>
            <a:r>
              <a:rPr lang="ru-RU" dirty="0"/>
              <a:t>-угольника в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цветов (</a:t>
            </a:r>
            <a:r>
              <a:rPr lang="en-US" i="1" dirty="0" smtClean="0"/>
              <a:t>colorings)</a:t>
            </a:r>
            <a:endParaRPr lang="ru-RU" i="1" dirty="0" smtClean="0"/>
          </a:p>
          <a:p>
            <a:r>
              <a:rPr lang="ru-RU" dirty="0" smtClean="0"/>
              <a:t>Нахождение кол-ва разбиений </a:t>
            </a:r>
            <a:r>
              <a:rPr lang="ru-RU" dirty="0"/>
              <a:t>окружности длины </a:t>
            </a:r>
            <a:r>
              <a:rPr lang="ru-RU" i="1" dirty="0"/>
              <a:t>l</a:t>
            </a:r>
            <a:r>
              <a:rPr lang="ru-RU" dirty="0"/>
              <a:t> на </a:t>
            </a:r>
            <a:r>
              <a:rPr lang="ru-RU" i="1" dirty="0"/>
              <a:t>n </a:t>
            </a:r>
            <a:r>
              <a:rPr lang="ru-RU" dirty="0"/>
              <a:t>дуг, длины которых являются натуральными </a:t>
            </a:r>
            <a:r>
              <a:rPr lang="ru-RU" dirty="0" smtClean="0"/>
              <a:t>числами</a:t>
            </a:r>
            <a:r>
              <a:rPr lang="en-US" dirty="0" smtClean="0"/>
              <a:t> (</a:t>
            </a:r>
            <a:r>
              <a:rPr lang="en-US" i="1" dirty="0" smtClean="0"/>
              <a:t>partitions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/>
              <a:t>В обеих этих задачах нужно находить ответ с точностью до двух геометрических преобразований - поворотов и отражений (или просто поворотов)</a:t>
            </a:r>
          </a:p>
        </p:txBody>
      </p:sp>
    </p:spTree>
    <p:extLst>
      <p:ext uri="{BB962C8B-B14F-4D97-AF65-F5344CB8AC3E}">
        <p14:creationId xmlns:p14="http://schemas.microsoft.com/office/powerpoint/2010/main" val="19020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</a:t>
            </a:r>
            <a:r>
              <a:rPr lang="en-US" i="1" dirty="0"/>
              <a:t>f(p)</a:t>
            </a:r>
            <a:r>
              <a:rPr lang="ru-RU" i="1" dirty="0"/>
              <a:t> </a:t>
            </a:r>
            <a:r>
              <a:rPr lang="ru-RU" dirty="0"/>
              <a:t>в задаче </a:t>
            </a:r>
            <a:r>
              <a:rPr lang="en-US" i="1" dirty="0"/>
              <a:t>partitions</a:t>
            </a:r>
            <a:r>
              <a:rPr lang="ru-RU" i="1" dirty="0"/>
              <a:t> </a:t>
            </a:r>
            <a:r>
              <a:rPr lang="ru-RU" dirty="0"/>
              <a:t>для второй половины перестановок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Вместо того, чтобы перебрать </a:t>
            </a:r>
            <a:r>
              <a:rPr lang="ru-RU" dirty="0"/>
              <a:t>значения в </a:t>
            </a:r>
            <a:r>
              <a:rPr lang="ru-RU" dirty="0" smtClean="0"/>
              <a:t>этих </a:t>
            </a:r>
            <a:r>
              <a:rPr lang="ru-RU" dirty="0"/>
              <a:t>двух </a:t>
            </a:r>
            <a:r>
              <a:rPr lang="ru-RU" dirty="0" smtClean="0"/>
              <a:t>циклах длины 1 за </a:t>
            </a:r>
            <a:r>
              <a:rPr lang="en-US" i="1" dirty="0"/>
              <a:t>O(c</a:t>
            </a:r>
            <a:r>
              <a:rPr lang="en-US" i="1" baseline="30000" dirty="0"/>
              <a:t>2</a:t>
            </a:r>
            <a:r>
              <a:rPr lang="en-US" i="1" dirty="0" smtClean="0"/>
              <a:t>)</a:t>
            </a:r>
            <a:r>
              <a:rPr lang="ru-RU" i="1" dirty="0" smtClean="0"/>
              <a:t>, </a:t>
            </a:r>
            <a:r>
              <a:rPr lang="ru-RU" dirty="0" smtClean="0"/>
              <a:t>можем перебрать их суммарное значение </a:t>
            </a:r>
            <a:r>
              <a:rPr lang="en-US" i="1" dirty="0" smtClean="0"/>
              <a:t>sum </a:t>
            </a:r>
            <a:r>
              <a:rPr lang="ru-RU" dirty="0" smtClean="0"/>
              <a:t>за </a:t>
            </a:r>
            <a:r>
              <a:rPr lang="en-US" i="1" dirty="0" smtClean="0"/>
              <a:t>O(c)</a:t>
            </a:r>
            <a:r>
              <a:rPr lang="ru-RU" i="1" dirty="0" smtClean="0"/>
              <a:t>,</a:t>
            </a:r>
            <a:r>
              <a:rPr lang="ru-RU" dirty="0" smtClean="0"/>
              <a:t> и </a:t>
            </a:r>
            <a:r>
              <a:rPr lang="ru-RU" dirty="0" err="1" smtClean="0"/>
              <a:t>домножить</a:t>
            </a:r>
            <a:r>
              <a:rPr lang="ru-RU" dirty="0" smtClean="0"/>
              <a:t> ответ на кол-во способов разбить </a:t>
            </a:r>
            <a:r>
              <a:rPr lang="en-US" i="1" dirty="0" smtClean="0"/>
              <a:t>sum </a:t>
            </a:r>
            <a:r>
              <a:rPr lang="ru-RU" dirty="0" smtClean="0"/>
              <a:t>на 2 слагаемых</a:t>
            </a:r>
            <a:endParaRPr lang="en-US" i="1" dirty="0"/>
          </a:p>
          <a:p>
            <a:r>
              <a:rPr lang="ru-RU" dirty="0"/>
              <a:t>Получили решение за </a:t>
            </a:r>
            <a:r>
              <a:rPr lang="en-US" i="1" dirty="0" smtClean="0"/>
              <a:t>O(</a:t>
            </a:r>
            <a:r>
              <a:rPr lang="en-US" i="1" dirty="0" err="1" smtClean="0"/>
              <a:t>n+c</a:t>
            </a:r>
            <a:r>
              <a:rPr lang="en-US" i="1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8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ответа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Самым удобным способом представить ответ является простое перечисление цветов вершин (длин дуг) в массиве</a:t>
            </a:r>
            <a:endParaRPr lang="en-US" dirty="0" smtClean="0"/>
          </a:p>
          <a:p>
            <a:r>
              <a:rPr lang="ru-RU" dirty="0" smtClean="0"/>
              <a:t>Например при </a:t>
            </a:r>
            <a:r>
              <a:rPr lang="en-US" i="1" dirty="0" smtClean="0"/>
              <a:t>n = 5</a:t>
            </a:r>
            <a:r>
              <a:rPr lang="ru-RU" i="1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k = 3 </a:t>
            </a:r>
            <a:r>
              <a:rPr lang="ru-RU" dirty="0" smtClean="0"/>
              <a:t>в задаче </a:t>
            </a:r>
            <a:r>
              <a:rPr lang="en-US" i="1" dirty="0" smtClean="0"/>
              <a:t>colorings, </a:t>
            </a:r>
            <a:r>
              <a:rPr lang="ru-RU" dirty="0" smtClean="0"/>
              <a:t>одну из возможных раскрасок можно записать так: </a:t>
            </a:r>
            <a:r>
              <a:rPr lang="en-US" i="1" dirty="0" smtClean="0"/>
              <a:t>[0, 2, 1, 1, 0]</a:t>
            </a:r>
          </a:p>
          <a:p>
            <a:r>
              <a:rPr lang="ru-RU" dirty="0" smtClean="0"/>
              <a:t>Аналогично, при </a:t>
            </a:r>
            <a:r>
              <a:rPr lang="en-US" i="1" dirty="0" smtClean="0"/>
              <a:t>n = 3 </a:t>
            </a:r>
            <a:r>
              <a:rPr lang="ru-RU" dirty="0" smtClean="0"/>
              <a:t>и </a:t>
            </a:r>
            <a:r>
              <a:rPr lang="en-US" i="1" dirty="0" smtClean="0"/>
              <a:t>l = 7 </a:t>
            </a:r>
            <a:r>
              <a:rPr lang="ru-RU" dirty="0" smtClean="0"/>
              <a:t>в задаче</a:t>
            </a:r>
            <a:r>
              <a:rPr lang="en-US" dirty="0" smtClean="0"/>
              <a:t> </a:t>
            </a:r>
            <a:r>
              <a:rPr lang="en-US" i="1" dirty="0" smtClean="0"/>
              <a:t>partitions</a:t>
            </a:r>
            <a:r>
              <a:rPr lang="ru-RU" i="1" dirty="0" smtClean="0"/>
              <a:t>, </a:t>
            </a:r>
            <a:r>
              <a:rPr lang="ru-RU" dirty="0" smtClean="0"/>
              <a:t>одно из возможных разбиений можно записать так: </a:t>
            </a:r>
            <a:r>
              <a:rPr lang="en-US" i="1" dirty="0" smtClean="0"/>
              <a:t>[1, 3, 3]</a:t>
            </a:r>
            <a:endParaRPr lang="ru-RU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2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одинаковых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Очевидно, что </a:t>
            </a:r>
            <a:r>
              <a:rPr lang="ru-RU" dirty="0"/>
              <a:t>в задаче </a:t>
            </a:r>
            <a:r>
              <a:rPr lang="en-US" i="1" dirty="0"/>
              <a:t>colorings </a:t>
            </a:r>
            <a:r>
              <a:rPr lang="ru-RU" dirty="0" smtClean="0"/>
              <a:t>можно составить </a:t>
            </a:r>
            <a:r>
              <a:rPr lang="en-US" i="1" dirty="0" err="1" smtClean="0"/>
              <a:t>k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ru-RU" dirty="0" smtClean="0"/>
              <a:t>различных массивов</a:t>
            </a:r>
            <a:endParaRPr lang="en-US" dirty="0" smtClean="0"/>
          </a:p>
          <a:p>
            <a:r>
              <a:rPr lang="ru-RU" dirty="0" smtClean="0"/>
              <a:t>Однако некоторые из них будут представлять один и тот же объект</a:t>
            </a:r>
          </a:p>
          <a:p>
            <a:r>
              <a:rPr lang="ru-RU" dirty="0" smtClean="0"/>
              <a:t>Например, одинаковыми будут объекты </a:t>
            </a:r>
            <a:r>
              <a:rPr lang="en-US" i="1" dirty="0"/>
              <a:t>[0, 2, 1, 1, 0</a:t>
            </a:r>
            <a:r>
              <a:rPr lang="en-US" i="1" dirty="0" smtClean="0"/>
              <a:t>]</a:t>
            </a:r>
            <a:r>
              <a:rPr lang="ru-RU" i="1" dirty="0" smtClean="0"/>
              <a:t>, </a:t>
            </a:r>
            <a:r>
              <a:rPr lang="en-US" i="1" dirty="0" smtClean="0"/>
              <a:t>[2</a:t>
            </a:r>
            <a:r>
              <a:rPr lang="en-US" i="1" dirty="0"/>
              <a:t>, 1, 1, </a:t>
            </a:r>
            <a:r>
              <a:rPr lang="en-US" i="1" dirty="0" smtClean="0"/>
              <a:t>0</a:t>
            </a:r>
            <a:r>
              <a:rPr lang="ru-RU" i="1" dirty="0" smtClean="0"/>
              <a:t>, 0</a:t>
            </a:r>
            <a:r>
              <a:rPr lang="en-US" i="1" dirty="0" smtClean="0"/>
              <a:t>]</a:t>
            </a:r>
            <a:r>
              <a:rPr lang="ru-RU" dirty="0" smtClean="0"/>
              <a:t>, </a:t>
            </a:r>
            <a:r>
              <a:rPr lang="en-US" i="1" dirty="0" smtClean="0"/>
              <a:t>[1</a:t>
            </a:r>
            <a:r>
              <a:rPr lang="en-US" i="1" dirty="0"/>
              <a:t>, 1, </a:t>
            </a:r>
            <a:r>
              <a:rPr lang="en-US" i="1" dirty="0" smtClean="0"/>
              <a:t>0, </a:t>
            </a:r>
            <a:r>
              <a:rPr lang="en-US" i="1" dirty="0"/>
              <a:t>0, </a:t>
            </a:r>
            <a:r>
              <a:rPr lang="en-US" i="1" dirty="0" smtClean="0"/>
              <a:t>2]</a:t>
            </a:r>
            <a:r>
              <a:rPr lang="ru-RU" dirty="0"/>
              <a:t> , </a:t>
            </a:r>
            <a:r>
              <a:rPr lang="en-US" i="1" dirty="0" smtClean="0"/>
              <a:t>[1</a:t>
            </a:r>
            <a:r>
              <a:rPr lang="en-US" i="1" dirty="0"/>
              <a:t>, 0, 0, </a:t>
            </a:r>
            <a:r>
              <a:rPr lang="en-US" i="1" dirty="0" smtClean="0"/>
              <a:t>2, 1], </a:t>
            </a:r>
            <a:r>
              <a:rPr lang="ru-RU" dirty="0" smtClean="0"/>
              <a:t> </a:t>
            </a:r>
            <a:r>
              <a:rPr lang="en-US" i="1" dirty="0" smtClean="0"/>
              <a:t>[0</a:t>
            </a:r>
            <a:r>
              <a:rPr lang="en-US" i="1" dirty="0"/>
              <a:t>, 0, </a:t>
            </a:r>
            <a:r>
              <a:rPr lang="en-US" i="1" dirty="0" smtClean="0"/>
              <a:t>2, 1, 1]</a:t>
            </a:r>
          </a:p>
          <a:p>
            <a:r>
              <a:rPr lang="ru-RU" dirty="0" smtClean="0"/>
              <a:t>Таким образом, все эти </a:t>
            </a:r>
            <a:r>
              <a:rPr lang="en-US" i="1" dirty="0" err="1"/>
              <a:t>k</a:t>
            </a:r>
            <a:r>
              <a:rPr lang="en-US" i="1" baseline="30000" dirty="0" err="1"/>
              <a:t>n</a:t>
            </a:r>
            <a:r>
              <a:rPr lang="en-US" i="1" dirty="0"/>
              <a:t> </a:t>
            </a:r>
            <a:r>
              <a:rPr lang="ru-RU" dirty="0"/>
              <a:t>различных </a:t>
            </a:r>
            <a:r>
              <a:rPr lang="ru-RU" dirty="0" smtClean="0"/>
              <a:t>массивов разбиваются на классы эквивалентности, кол-во которых нам и нужно найти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одинаковых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</a:t>
            </a:r>
            <a:r>
              <a:rPr lang="ru-RU" dirty="0" smtClean="0"/>
              <a:t>удобный способ задать одинаковые объекты – это ввести множество перестановок </a:t>
            </a:r>
            <a:r>
              <a:rPr lang="en-US" i="1" dirty="0" smtClean="0"/>
              <a:t>G, </a:t>
            </a:r>
            <a:r>
              <a:rPr lang="ru-RU" dirty="0" smtClean="0"/>
              <a:t>которые будут задавать разрешенные геометрические преобразования</a:t>
            </a:r>
          </a:p>
          <a:p>
            <a:r>
              <a:rPr lang="ru-RU" dirty="0" smtClean="0"/>
              <a:t>Два объекта </a:t>
            </a:r>
            <a:r>
              <a:rPr lang="en-US" i="1" dirty="0" smtClean="0"/>
              <a:t>a </a:t>
            </a:r>
            <a:r>
              <a:rPr lang="ru-RU" dirty="0" smtClean="0"/>
              <a:t>и </a:t>
            </a:r>
            <a:r>
              <a:rPr lang="en-US" i="1" dirty="0" smtClean="0"/>
              <a:t>b </a:t>
            </a:r>
            <a:r>
              <a:rPr lang="ru-RU" dirty="0" smtClean="0"/>
              <a:t>считаются одинаковыми, если существует перестановка </a:t>
            </a:r>
            <a:r>
              <a:rPr lang="en-US" i="1" dirty="0" smtClean="0"/>
              <a:t>p </a:t>
            </a:r>
            <a:r>
              <a:rPr lang="ru-RU" dirty="0" smtClean="0"/>
              <a:t>∈</a:t>
            </a:r>
            <a:r>
              <a:rPr lang="en-US" dirty="0" smtClean="0"/>
              <a:t> </a:t>
            </a:r>
            <a:r>
              <a:rPr lang="en-US" i="1" dirty="0" smtClean="0"/>
              <a:t>G, </a:t>
            </a:r>
            <a:r>
              <a:rPr lang="ru-RU" dirty="0" smtClean="0"/>
              <a:t>что </a:t>
            </a:r>
            <a:r>
              <a:rPr lang="en-US" i="1" dirty="0" smtClean="0"/>
              <a:t>p</a:t>
            </a:r>
            <a:r>
              <a:rPr lang="ru-RU" i="1" dirty="0" smtClean="0"/>
              <a:t>(</a:t>
            </a:r>
            <a:r>
              <a:rPr lang="en-US" i="1" dirty="0" smtClean="0"/>
              <a:t>a)=b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2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Множество </a:t>
            </a:r>
            <a:r>
              <a:rPr lang="en-US" i="1" dirty="0" smtClean="0"/>
              <a:t>G</a:t>
            </a:r>
            <a:r>
              <a:rPr lang="ru-RU" dirty="0" smtClean="0"/>
              <a:t> для операции поворота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Операция поворота позволяет из объекта </a:t>
            </a:r>
            <a:r>
              <a:rPr lang="en-US" i="1" dirty="0" smtClean="0"/>
              <a:t>a</a:t>
            </a:r>
            <a:r>
              <a:rPr lang="ru-RU" dirty="0" smtClean="0"/>
              <a:t> получить любой его циклический сдвиг. Поэтому получаем следующий список перестановок:</a:t>
            </a:r>
          </a:p>
          <a:p>
            <a:r>
              <a:rPr lang="pt-BR" i="1" dirty="0"/>
              <a:t>1, 2, 3, …, n - 2, n - 1, </a:t>
            </a:r>
            <a:r>
              <a:rPr lang="pt-BR" i="1" dirty="0" smtClean="0"/>
              <a:t>n</a:t>
            </a:r>
            <a:endParaRPr lang="ru-RU" i="1" dirty="0" smtClean="0"/>
          </a:p>
          <a:p>
            <a:r>
              <a:rPr lang="pt-BR" i="1" dirty="0"/>
              <a:t>2, 3, 4, …, n - 1, n, 1</a:t>
            </a:r>
            <a:r>
              <a:rPr lang="pt-BR" i="1" dirty="0" smtClean="0"/>
              <a:t>;</a:t>
            </a:r>
            <a:endParaRPr lang="ru-RU" i="1" dirty="0" smtClean="0"/>
          </a:p>
          <a:p>
            <a:r>
              <a:rPr lang="pt-BR" i="1" dirty="0"/>
              <a:t>3, 4, 5, …, n, 1, 2</a:t>
            </a:r>
            <a:r>
              <a:rPr lang="pt-BR" i="1" dirty="0" smtClean="0"/>
              <a:t>;</a:t>
            </a:r>
            <a:endParaRPr lang="ru-RU" i="1" dirty="0" smtClean="0"/>
          </a:p>
          <a:p>
            <a:r>
              <a:rPr lang="en-US" i="1" dirty="0" smtClean="0"/>
              <a:t>…</a:t>
            </a:r>
          </a:p>
          <a:p>
            <a:r>
              <a:rPr lang="pt-BR" i="1" dirty="0"/>
              <a:t>n, 1, 2, …, n - 3, n - 2, n - 1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756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Множество </a:t>
            </a:r>
            <a:r>
              <a:rPr lang="en-US" i="1" dirty="0" smtClean="0"/>
              <a:t>G</a:t>
            </a:r>
            <a:r>
              <a:rPr lang="ru-RU" dirty="0" smtClean="0"/>
              <a:t> для операций поворота и отражения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предыдущим </a:t>
            </a:r>
            <a:r>
              <a:rPr lang="en-US" i="1" dirty="0" smtClean="0"/>
              <a:t>n </a:t>
            </a:r>
            <a:r>
              <a:rPr lang="ru-RU" dirty="0" smtClean="0"/>
              <a:t>перестановкам добавятся </a:t>
            </a:r>
            <a:r>
              <a:rPr lang="en-US" i="1" dirty="0"/>
              <a:t>n </a:t>
            </a:r>
            <a:r>
              <a:rPr lang="ru-RU" dirty="0" smtClean="0"/>
              <a:t>их отражений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pt-BR" i="1" dirty="0"/>
              <a:t>n, n - 1, n - 2, …, 3, 2, </a:t>
            </a:r>
            <a:r>
              <a:rPr lang="pt-BR" i="1" dirty="0" smtClean="0"/>
              <a:t>1</a:t>
            </a:r>
            <a:endParaRPr lang="ru-RU" i="1" dirty="0" smtClean="0"/>
          </a:p>
          <a:p>
            <a:r>
              <a:rPr lang="pt-BR" i="1" dirty="0"/>
              <a:t>n - 1, n - 2, n - 3, …, 2, 1, </a:t>
            </a:r>
            <a:r>
              <a:rPr lang="pt-BR" i="1" dirty="0" smtClean="0"/>
              <a:t>n</a:t>
            </a:r>
            <a:endParaRPr lang="ru-RU" i="1" dirty="0" smtClean="0"/>
          </a:p>
          <a:p>
            <a:r>
              <a:rPr lang="pt-BR" i="1" dirty="0"/>
              <a:t>n - 2, n - 3, n - 4, …, 1, n, n </a:t>
            </a:r>
            <a:r>
              <a:rPr lang="pt-BR" i="1" dirty="0" smtClean="0"/>
              <a:t>– 1</a:t>
            </a:r>
            <a:endParaRPr lang="ru-RU" i="1" dirty="0" smtClean="0"/>
          </a:p>
          <a:p>
            <a:r>
              <a:rPr lang="ru-RU" i="1" dirty="0" smtClean="0"/>
              <a:t>…</a:t>
            </a:r>
          </a:p>
          <a:p>
            <a:r>
              <a:rPr lang="pt-BR" i="1" dirty="0"/>
              <a:t>1, n, n - 1, …, 4, 3, 2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8608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ответа с помощью леммы </a:t>
            </a:r>
            <a:r>
              <a:rPr lang="ru-RU" dirty="0" err="1" smtClean="0"/>
              <a:t>Бернсайда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Определив множество, можно довольно просто посчитать ответ</a:t>
                </a:r>
              </a:p>
              <a:p>
                <a:r>
                  <a:rPr lang="ru-RU" dirty="0" smtClean="0"/>
                  <a:t>Согласно лемме </a:t>
                </a:r>
                <a:r>
                  <a:rPr lang="ru-RU" dirty="0" err="1" smtClean="0"/>
                  <a:t>Бернсайда</a:t>
                </a:r>
                <a:r>
                  <a:rPr lang="ru-RU" dirty="0" smtClean="0"/>
                  <a:t> он будет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𝑎𝑛𝑠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Где </a:t>
                </a:r>
                <a:r>
                  <a:rPr lang="en-US" i="1" dirty="0" smtClean="0"/>
                  <a:t>f(p) - </a:t>
                </a:r>
                <a:r>
                  <a:rPr lang="ru-RU" dirty="0"/>
                  <a:t>кол-во объектов, которые остаются неизменными при применении к ним перестановки </a:t>
                </a:r>
                <a:r>
                  <a:rPr lang="ru-RU" i="1" dirty="0"/>
                  <a:t>p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5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</a:t>
            </a:r>
            <a:r>
              <a:rPr lang="en-US" i="1" dirty="0" smtClean="0"/>
              <a:t>f(p)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Известно, что под действием перестановки </a:t>
            </a:r>
            <a:r>
              <a:rPr lang="ru-RU" i="1" dirty="0"/>
              <a:t>p</a:t>
            </a:r>
            <a:r>
              <a:rPr lang="ru-RU" dirty="0"/>
              <a:t> </a:t>
            </a:r>
            <a:r>
              <a:rPr lang="ru-RU" dirty="0" smtClean="0"/>
              <a:t>на произвольный объект </a:t>
            </a:r>
            <a:r>
              <a:rPr lang="ru-RU" i="1" dirty="0"/>
              <a:t>x</a:t>
            </a:r>
            <a:r>
              <a:rPr lang="ru-RU" dirty="0"/>
              <a:t>, элементы </a:t>
            </a:r>
            <a:r>
              <a:rPr lang="ru-RU" i="1" dirty="0"/>
              <a:t>x</a:t>
            </a:r>
            <a:r>
              <a:rPr lang="ru-RU" dirty="0"/>
              <a:t> передвигаются по циклам перестановки</a:t>
            </a:r>
            <a:r>
              <a:rPr lang="ru-RU" dirty="0" smtClean="0"/>
              <a:t>.</a:t>
            </a:r>
          </a:p>
          <a:p>
            <a:r>
              <a:rPr lang="ru-RU" dirty="0"/>
              <a:t>Т.к. должно выполняться </a:t>
            </a:r>
            <a:r>
              <a:rPr lang="ru-RU" i="1" dirty="0"/>
              <a:t>p(x) = x</a:t>
            </a:r>
            <a:r>
              <a:rPr lang="ru-RU" dirty="0"/>
              <a:t>, то внутри каждого цикла элементы должны быть </a:t>
            </a:r>
            <a:r>
              <a:rPr lang="ru-RU" dirty="0" smtClean="0"/>
              <a:t>одинаковым</a:t>
            </a:r>
          </a:p>
          <a:p>
            <a:r>
              <a:rPr lang="ru-RU" dirty="0" smtClean="0"/>
              <a:t>В то же время, для </a:t>
            </a:r>
            <a:r>
              <a:rPr lang="ru-RU" dirty="0"/>
              <a:t>разных циклов никакой связи между значениями элементов не возникает</a:t>
            </a:r>
          </a:p>
        </p:txBody>
      </p:sp>
    </p:spTree>
    <p:extLst>
      <p:ext uri="{BB962C8B-B14F-4D97-AF65-F5344CB8AC3E}">
        <p14:creationId xmlns:p14="http://schemas.microsoft.com/office/powerpoint/2010/main" val="3131421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1465</Words>
  <Application>Microsoft Office PowerPoint</Application>
  <PresentationFormat>Экран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Использование леммы Бернсайда при решении комбинаторных задач</vt:lpstr>
      <vt:lpstr>Рассматриваемые задачи</vt:lpstr>
      <vt:lpstr>Представление ответа</vt:lpstr>
      <vt:lpstr>Определение одинаковых объектов</vt:lpstr>
      <vt:lpstr>Определение одинаковых объектов</vt:lpstr>
      <vt:lpstr>Множество G для операции поворота</vt:lpstr>
      <vt:lpstr>Множество G для операций поворота и отражения</vt:lpstr>
      <vt:lpstr>Нахождение ответа с помощью леммы Бернсайда</vt:lpstr>
      <vt:lpstr>Нахождение f(p)</vt:lpstr>
      <vt:lpstr>Нахождение f(p) в задаче colorings</vt:lpstr>
      <vt:lpstr>Нахождение f(p) в задаче partitions</vt:lpstr>
      <vt:lpstr>Нахождение f(p) в задаче partitions</vt:lpstr>
      <vt:lpstr>Нахождение f(p) в задаче partitions для первой половины перестановок</vt:lpstr>
      <vt:lpstr>Пример для n = 6</vt:lpstr>
      <vt:lpstr>Нахождение f(p) в задаче partitions для первой половины перестановок</vt:lpstr>
      <vt:lpstr>Нахождение f(p) в задаче partitions для второй половины перестановок</vt:lpstr>
      <vt:lpstr>Пример для n = 6</vt:lpstr>
      <vt:lpstr>Пример для n = 7</vt:lpstr>
      <vt:lpstr>Нахождение f(p) в задаче partitions для второй половины перестановок</vt:lpstr>
      <vt:lpstr>Нахождение f(p) в задаче partitions для второй половины перестановок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леммы Бернсайда при решении комбинаторных задач</dc:title>
  <dc:creator>Пользователь</dc:creator>
  <cp:lastModifiedBy>User</cp:lastModifiedBy>
  <cp:revision>49</cp:revision>
  <dcterms:created xsi:type="dcterms:W3CDTF">2019-05-24T18:04:03Z</dcterms:created>
  <dcterms:modified xsi:type="dcterms:W3CDTF">2019-05-24T21:31:52Z</dcterms:modified>
</cp:coreProperties>
</file>