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F0BBC-EB0E-4086-9F5D-D9094466DAA0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487E-89FA-4B33-871E-D98A87F8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1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8487E-89FA-4B33-871E-D98A87F8D06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8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коммивояжера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6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Продвинутые способы поиска стартового маршрута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Метод минимального </a:t>
            </a:r>
            <a:r>
              <a:rPr lang="ru-RU" dirty="0" err="1" smtClean="0"/>
              <a:t>остовного</a:t>
            </a:r>
            <a:r>
              <a:rPr lang="ru-RU" dirty="0" smtClean="0"/>
              <a:t> дерева</a:t>
            </a:r>
          </a:p>
          <a:p>
            <a:pPr algn="just"/>
            <a:r>
              <a:rPr lang="ru-RU" dirty="0" smtClean="0"/>
              <a:t>Давайте выделим 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в нашем графе, проведем каждое ребро в двух направлениях</a:t>
            </a:r>
            <a:r>
              <a:rPr lang="en-US" dirty="0" smtClean="0"/>
              <a:t>,</a:t>
            </a:r>
            <a:r>
              <a:rPr lang="ru-RU" dirty="0" smtClean="0"/>
              <a:t> и рассмотрим </a:t>
            </a:r>
            <a:r>
              <a:rPr lang="ru-RU" dirty="0" err="1" smtClean="0"/>
              <a:t>эйлеров</a:t>
            </a:r>
            <a:r>
              <a:rPr lang="ru-RU" dirty="0" smtClean="0"/>
              <a:t> цикл в этом дереве (он всегда будет существовать, т.к. после раздвоения ребер, степень каждой вершины стала четной). </a:t>
            </a:r>
          </a:p>
          <a:p>
            <a:pPr algn="just"/>
            <a:r>
              <a:rPr lang="ru-RU" dirty="0" smtClean="0"/>
              <a:t>Далее оставим в этом цикле только первое вхождение каждой вершины и вернем полученный замкнутый путь в качестве искомого.</a:t>
            </a:r>
          </a:p>
        </p:txBody>
      </p:sp>
    </p:spTree>
    <p:extLst>
      <p:ext uri="{BB962C8B-B14F-4D97-AF65-F5344CB8AC3E}">
        <p14:creationId xmlns:p14="http://schemas.microsoft.com/office/powerpoint/2010/main" val="189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минимального </a:t>
            </a:r>
            <a:r>
              <a:rPr lang="ru-RU" dirty="0" err="1"/>
              <a:t>остовного</a:t>
            </a:r>
            <a:r>
              <a:rPr lang="ru-RU" dirty="0"/>
              <a:t>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Почему этот метод будет хорош?</a:t>
            </a:r>
          </a:p>
          <a:p>
            <a:pPr algn="just"/>
            <a:r>
              <a:rPr lang="ru-RU" dirty="0" smtClean="0"/>
              <a:t>Обозначим суммарный вес минимального </a:t>
            </a:r>
            <a:r>
              <a:rPr lang="ru-RU" dirty="0" err="1" smtClean="0"/>
              <a:t>остовного</a:t>
            </a:r>
            <a:r>
              <a:rPr lang="ru-RU" dirty="0" smtClean="0"/>
              <a:t> дерева как </a:t>
            </a:r>
            <a:r>
              <a:rPr lang="en-US" i="1" dirty="0" smtClean="0"/>
              <a:t>W</a:t>
            </a:r>
            <a:r>
              <a:rPr lang="en-US" dirty="0" smtClean="0"/>
              <a:t>, </a:t>
            </a:r>
            <a:r>
              <a:rPr lang="ru-RU" dirty="0" smtClean="0"/>
              <a:t>а длину кратчайшего маршрута –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opt</a:t>
            </a:r>
            <a:r>
              <a:rPr lang="en-US" i="1" dirty="0" smtClean="0"/>
              <a:t>. </a:t>
            </a:r>
            <a:r>
              <a:rPr lang="ru-RU" dirty="0" smtClean="0"/>
              <a:t>Заметим, что если из кратчайшего маршрута удалить произвольное ребро, то мы получим дерево, а значит </a:t>
            </a:r>
            <a:r>
              <a:rPr lang="en-US" i="1" dirty="0" smtClean="0"/>
              <a:t>W &lt;=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opt</a:t>
            </a:r>
            <a:endParaRPr lang="en-US" i="1" dirty="0"/>
          </a:p>
          <a:p>
            <a:pPr algn="just"/>
            <a:r>
              <a:rPr lang="ru-RU" dirty="0" smtClean="0"/>
              <a:t>Теперь заметим, что в </a:t>
            </a:r>
            <a:r>
              <a:rPr lang="ru-RU" dirty="0" err="1" smtClean="0"/>
              <a:t>эйлеровом</a:t>
            </a:r>
            <a:r>
              <a:rPr lang="ru-RU" dirty="0" smtClean="0"/>
              <a:t> обходе каждое ребро поучаствовало два раза, а значит его суммарная длина </a:t>
            </a:r>
            <a:r>
              <a:rPr lang="en-US" i="1" dirty="0" smtClean="0"/>
              <a:t>L</a:t>
            </a:r>
            <a:r>
              <a:rPr lang="en-US" i="1" baseline="-25000" dirty="0" smtClean="0"/>
              <a:t>e</a:t>
            </a:r>
            <a:r>
              <a:rPr lang="en-US" i="1" dirty="0"/>
              <a:t> </a:t>
            </a:r>
            <a:r>
              <a:rPr lang="en-US" i="1" dirty="0" smtClean="0"/>
              <a:t>= 2 W</a:t>
            </a:r>
            <a:endParaRPr lang="en-US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2611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минимального </a:t>
            </a:r>
            <a:r>
              <a:rPr lang="ru-RU" dirty="0" err="1"/>
              <a:t>остовного</a:t>
            </a:r>
            <a:r>
              <a:rPr lang="ru-RU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Осталось понять, что после того, как мы удалили некоторые вершины из нашего </a:t>
            </a:r>
            <a:r>
              <a:rPr lang="ru-RU" dirty="0" smtClean="0"/>
              <a:t>обхода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 smtClean="0"/>
              <a:t>суммарная длина не увеличилась, что следует из неравенства треугольника</a:t>
            </a:r>
          </a:p>
          <a:p>
            <a:pPr algn="just"/>
            <a:r>
              <a:rPr lang="ru-RU" dirty="0" smtClean="0"/>
              <a:t>Таким образом, итоговая длина пути </a:t>
            </a:r>
            <a:r>
              <a:rPr lang="en-US" i="1" dirty="0" smtClean="0"/>
              <a:t>L &lt;= L</a:t>
            </a:r>
            <a:r>
              <a:rPr lang="en-US" i="1" baseline="-25000" dirty="0" smtClean="0"/>
              <a:t>e</a:t>
            </a:r>
            <a:r>
              <a:rPr lang="en-US" i="1" dirty="0"/>
              <a:t> </a:t>
            </a:r>
            <a:r>
              <a:rPr lang="en-US" i="1" dirty="0" smtClean="0"/>
              <a:t>= 2W &lt;= 2L</a:t>
            </a:r>
            <a:r>
              <a:rPr lang="en-US" i="1" baseline="-25000" dirty="0" smtClean="0"/>
              <a:t>opt</a:t>
            </a:r>
          </a:p>
          <a:p>
            <a:pPr algn="just"/>
            <a:r>
              <a:rPr lang="ru-RU" dirty="0" smtClean="0"/>
              <a:t>Это значит, что данный алгоритм дает </a:t>
            </a:r>
            <a:r>
              <a:rPr lang="ru-RU" i="1" dirty="0" smtClean="0"/>
              <a:t>2-приближение</a:t>
            </a:r>
            <a:r>
              <a:rPr lang="ru-RU" dirty="0" smtClean="0"/>
              <a:t> исходной задачи (т.е. ошибается не более, чем в 2 раза)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минимального </a:t>
            </a:r>
            <a:r>
              <a:rPr lang="ru-RU" dirty="0" err="1"/>
              <a:t>остовного</a:t>
            </a:r>
            <a:r>
              <a:rPr lang="ru-RU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Оценим затраты по времени и памяти этого алгоритма</a:t>
            </a:r>
          </a:p>
          <a:p>
            <a:pPr algn="just"/>
            <a:r>
              <a:rPr lang="ru-RU" dirty="0" smtClean="0"/>
              <a:t>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можно построить за время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ru-RU" dirty="0" smtClean="0"/>
              <a:t> алгоритмом Прима, а получить </a:t>
            </a:r>
            <a:r>
              <a:rPr lang="ru-RU" dirty="0" err="1" smtClean="0"/>
              <a:t>эйлеров</a:t>
            </a:r>
            <a:r>
              <a:rPr lang="ru-RU" dirty="0" smtClean="0"/>
              <a:t> обход с помощью обычного </a:t>
            </a:r>
            <a:r>
              <a:rPr lang="en-US" i="1" dirty="0" err="1" smtClean="0"/>
              <a:t>dfs</a:t>
            </a:r>
            <a:r>
              <a:rPr lang="en-US" dirty="0" smtClean="0"/>
              <a:t>-</a:t>
            </a:r>
            <a:r>
              <a:rPr lang="ru-RU" dirty="0" smtClean="0"/>
              <a:t>а за </a:t>
            </a:r>
            <a:r>
              <a:rPr lang="en-US" i="1" dirty="0" smtClean="0"/>
              <a:t>O(N)</a:t>
            </a:r>
            <a:r>
              <a:rPr lang="ru-RU" i="1" dirty="0" smtClean="0"/>
              <a:t>. </a:t>
            </a:r>
            <a:r>
              <a:rPr lang="ru-RU" dirty="0" smtClean="0"/>
              <a:t>Итоговые затраты времени </a:t>
            </a:r>
            <a:r>
              <a:rPr lang="en-US" dirty="0" smtClean="0"/>
              <a:t>–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algn="just"/>
            <a:r>
              <a:rPr lang="ru-RU" dirty="0" smtClean="0"/>
              <a:t>В свою очередь памяти нужно всего </a:t>
            </a:r>
            <a:r>
              <a:rPr lang="en-US" i="1" dirty="0" smtClean="0"/>
              <a:t>O(N)</a:t>
            </a:r>
            <a:r>
              <a:rPr lang="ru-RU" i="1" dirty="0" smtClean="0"/>
              <a:t> </a:t>
            </a:r>
            <a:r>
              <a:rPr lang="ru-RU" dirty="0" smtClean="0"/>
              <a:t>для хранения итогового пути и вспомогательных массивов для работы алгоритма Прима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78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минимального </a:t>
            </a:r>
            <a:r>
              <a:rPr lang="ru-RU" dirty="0" err="1" smtClean="0"/>
              <a:t>паросочетания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Этот метод является небольшой модификацией предыдущего</a:t>
            </a:r>
          </a:p>
          <a:p>
            <a:pPr algn="just"/>
            <a:r>
              <a:rPr lang="ru-RU" dirty="0" smtClean="0"/>
              <a:t>Посмотрим, как можно сделать граф </a:t>
            </a:r>
            <a:r>
              <a:rPr lang="ru-RU" dirty="0" err="1" smtClean="0"/>
              <a:t>эйлеровым</a:t>
            </a:r>
            <a:r>
              <a:rPr lang="ru-RU" dirty="0" smtClean="0"/>
              <a:t> чуть более «умным» способом</a:t>
            </a:r>
          </a:p>
          <a:p>
            <a:pPr algn="just"/>
            <a:r>
              <a:rPr lang="ru-RU" dirty="0" smtClean="0"/>
              <a:t>Рассмотрим все вершины нечетной степени. Т.к. общая степень всех вершин – четная, то кол-во нечетных вершин – четно. Поэтому можем добавить совершенное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минимального веса на этих нечетных вершин, после чего степень каждой вершины станет четной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3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минимального </a:t>
            </a:r>
            <a:r>
              <a:rPr lang="ru-RU" dirty="0" err="1"/>
              <a:t>паросочетания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Докажем, что этот метод дает </a:t>
            </a:r>
            <a:r>
              <a:rPr lang="ru-RU" i="1" dirty="0" smtClean="0"/>
              <a:t>1.5</a:t>
            </a:r>
            <a:r>
              <a:rPr lang="en-US" i="1" dirty="0" smtClean="0"/>
              <a:t>-</a:t>
            </a:r>
            <a:r>
              <a:rPr lang="ru-RU" i="1" dirty="0" smtClean="0"/>
              <a:t>приближение</a:t>
            </a:r>
            <a:r>
              <a:rPr lang="ru-RU" dirty="0" smtClean="0"/>
              <a:t> исходной задачи</a:t>
            </a:r>
          </a:p>
          <a:p>
            <a:pPr algn="just"/>
            <a:r>
              <a:rPr lang="ru-RU" dirty="0" smtClean="0"/>
              <a:t>Для этого докажем, что вес найденного </a:t>
            </a:r>
            <a:r>
              <a:rPr lang="ru-RU" dirty="0" err="1" smtClean="0"/>
              <a:t>паросочетания</a:t>
            </a:r>
            <a:r>
              <a:rPr lang="ru-RU" dirty="0" smtClean="0"/>
              <a:t> </a:t>
            </a:r>
            <a:r>
              <a:rPr lang="en-US" i="1" dirty="0" smtClean="0"/>
              <a:t>L</a:t>
            </a:r>
            <a:r>
              <a:rPr lang="en-US" i="1" baseline="-25000" dirty="0" smtClean="0"/>
              <a:t>m </a:t>
            </a:r>
            <a:r>
              <a:rPr lang="ru-RU" dirty="0" smtClean="0"/>
              <a:t>не будет превосходить</a:t>
            </a:r>
            <a:r>
              <a:rPr lang="en-US" dirty="0" smtClean="0"/>
              <a:t> </a:t>
            </a:r>
            <a:r>
              <a:rPr lang="en-US" i="1" dirty="0" smtClean="0"/>
              <a:t>0.5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opt</a:t>
            </a:r>
            <a:endParaRPr lang="en-US" i="1" baseline="-25000" dirty="0" smtClean="0"/>
          </a:p>
          <a:p>
            <a:pPr algn="just"/>
            <a:r>
              <a:rPr lang="ru-RU" dirty="0" smtClean="0"/>
              <a:t>Действительно, рассмотрим «сокращенный» оптимальный маршрут, т.е. такой, в котором останутся только нечетные вершины. Заметим, что его длин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s</a:t>
            </a:r>
            <a:r>
              <a:rPr lang="en-US" i="1" dirty="0"/>
              <a:t> </a:t>
            </a:r>
            <a:r>
              <a:rPr lang="en-US" i="1" dirty="0" smtClean="0"/>
              <a:t>&lt;=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opt</a:t>
            </a:r>
            <a:r>
              <a:rPr lang="ru-RU" i="1" dirty="0" smtClean="0"/>
              <a:t>. </a:t>
            </a:r>
            <a:r>
              <a:rPr lang="ru-RU" dirty="0" smtClean="0"/>
              <a:t>Также заметим, что его можно разбить на 2 составляющие: четные и нечетные ребра. Каждая из частей будет являться </a:t>
            </a:r>
            <a:r>
              <a:rPr lang="ru-RU" dirty="0" err="1" smtClean="0"/>
              <a:t>паросочетанием</a:t>
            </a:r>
            <a:r>
              <a:rPr lang="ru-RU" dirty="0" smtClean="0"/>
              <a:t>, а значит его вес будет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 &gt;=</a:t>
            </a:r>
            <a:r>
              <a:rPr lang="ru-RU" dirty="0" smtClean="0"/>
              <a:t> </a:t>
            </a:r>
            <a:r>
              <a:rPr lang="en-US" i="1" dirty="0" smtClean="0"/>
              <a:t>L</a:t>
            </a:r>
            <a:r>
              <a:rPr lang="en-US" i="1" baseline="-25000" dirty="0" smtClean="0"/>
              <a:t>m</a:t>
            </a:r>
            <a:r>
              <a:rPr lang="en-US" i="1" dirty="0"/>
              <a:t> </a:t>
            </a:r>
            <a:r>
              <a:rPr lang="en-US" i="1" dirty="0" smtClean="0"/>
              <a:t>+ L</a:t>
            </a:r>
            <a:r>
              <a:rPr lang="en-US" i="1" baseline="-25000" dirty="0" smtClean="0"/>
              <a:t>m</a:t>
            </a:r>
            <a:endParaRPr lang="ru-RU" i="1" dirty="0"/>
          </a:p>
          <a:p>
            <a:pPr algn="just"/>
            <a:r>
              <a:rPr lang="ru-RU" dirty="0" smtClean="0"/>
              <a:t>Получили, что </a:t>
            </a:r>
            <a:r>
              <a:rPr lang="en-US" i="1" dirty="0" smtClean="0"/>
              <a:t>L</a:t>
            </a:r>
            <a:r>
              <a:rPr lang="en-US" i="1" baseline="-25000" dirty="0" smtClean="0"/>
              <a:t>m</a:t>
            </a:r>
            <a:r>
              <a:rPr lang="en-US" i="1" dirty="0" smtClean="0"/>
              <a:t> &lt;= 0.5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 &lt;= 0.5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opt</a:t>
            </a:r>
            <a:r>
              <a:rPr lang="ru-RU" dirty="0" smtClean="0"/>
              <a:t>, </a:t>
            </a:r>
            <a:r>
              <a:rPr lang="ru-RU" dirty="0" err="1" smtClean="0"/>
              <a:t>ч.т.д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5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минимального </a:t>
            </a:r>
            <a:r>
              <a:rPr lang="ru-RU" dirty="0" err="1"/>
              <a:t>паросочетания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Оценим затраты по времени и памяти этого алгоритма</a:t>
            </a:r>
          </a:p>
          <a:p>
            <a:pPr algn="just"/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 можно построить за время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ru-RU" dirty="0"/>
              <a:t> алгоритмом Прима, а получить </a:t>
            </a:r>
            <a:r>
              <a:rPr lang="ru-RU" dirty="0" smtClean="0"/>
              <a:t>совершенное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минимального веса в полном графе на нечетных вершинах можно с помощью жадного алгоритма также за время </a:t>
            </a:r>
            <a:r>
              <a:rPr lang="en-US" i="1" dirty="0" smtClean="0"/>
              <a:t>O(N</a:t>
            </a:r>
            <a:r>
              <a:rPr lang="ru-RU" i="1" baseline="30000" dirty="0" smtClean="0"/>
              <a:t>2</a:t>
            </a:r>
            <a:r>
              <a:rPr lang="en-US" i="1" dirty="0" smtClean="0"/>
              <a:t>)</a:t>
            </a:r>
            <a:r>
              <a:rPr lang="ru-RU" i="1" dirty="0"/>
              <a:t>. </a:t>
            </a:r>
            <a:r>
              <a:rPr lang="ru-RU" dirty="0" smtClean="0"/>
              <a:t>Дальнейший поиск </a:t>
            </a:r>
            <a:r>
              <a:rPr lang="ru-RU" dirty="0" err="1" smtClean="0"/>
              <a:t>эйлерового</a:t>
            </a:r>
            <a:r>
              <a:rPr lang="ru-RU" dirty="0" smtClean="0"/>
              <a:t> цикла требует линейного времени, а значит итоговые </a:t>
            </a:r>
            <a:r>
              <a:rPr lang="ru-RU" dirty="0"/>
              <a:t>затраты времени </a:t>
            </a:r>
            <a:r>
              <a:rPr lang="en-US" dirty="0"/>
              <a:t>–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</a:p>
          <a:p>
            <a:pPr algn="just"/>
            <a:r>
              <a:rPr lang="ru-RU" dirty="0" smtClean="0"/>
              <a:t>Памяти </a:t>
            </a:r>
            <a:r>
              <a:rPr lang="ru-RU" dirty="0"/>
              <a:t>нужно всего </a:t>
            </a:r>
            <a:r>
              <a:rPr lang="ru-RU" dirty="0" smtClean="0"/>
              <a:t>лишь </a:t>
            </a:r>
            <a:r>
              <a:rPr lang="en-US" i="1" dirty="0" smtClean="0"/>
              <a:t>O(N</a:t>
            </a:r>
            <a:r>
              <a:rPr lang="en-US" i="1" dirty="0"/>
              <a:t>)</a:t>
            </a:r>
            <a:r>
              <a:rPr lang="ru-RU" i="1" dirty="0"/>
              <a:t> </a:t>
            </a:r>
            <a:r>
              <a:rPr lang="ru-RU" dirty="0"/>
              <a:t>для хранения итогового пути и вспомогательных массивов для работы алгоритма </a:t>
            </a:r>
            <a:r>
              <a:rPr lang="ru-RU" dirty="0" smtClean="0"/>
              <a:t>Прима / выделения минимального </a:t>
            </a:r>
            <a:r>
              <a:rPr lang="ru-RU" dirty="0" err="1" smtClean="0"/>
              <a:t>паросочетания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локальных оптимизаций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После того, как мы нашли стартовое решение, его можно попытаться улучшить методом локальных оптимизаций</a:t>
            </a:r>
          </a:p>
          <a:p>
            <a:pPr algn="just"/>
            <a:r>
              <a:rPr lang="ru-RU" dirty="0" smtClean="0"/>
              <a:t>А именно, будем итеративно «немного» изменять найденный маршрут таким образом, чтобы его итоговая длина постоянно уменьшалась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7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502260" cy="330214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/>
              <a:t>Этот метод заключается в следующем: попытаемся удалить какие-то два ребра и заменить их двумя более короткими. Заметим, что если рассматривать путь как массив из </a:t>
            </a:r>
            <a:r>
              <a:rPr lang="en-US" sz="2400" i="1" dirty="0" smtClean="0"/>
              <a:t>N </a:t>
            </a:r>
            <a:r>
              <a:rPr lang="ru-RU" sz="2400" dirty="0" smtClean="0"/>
              <a:t>чисел, то такая замена будет означать простое переворачивание </a:t>
            </a:r>
            <a:r>
              <a:rPr lang="ru-RU" sz="2400" dirty="0" err="1" smtClean="0"/>
              <a:t>подотрезка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18" y="1556792"/>
            <a:ext cx="3971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85998" y="4884191"/>
            <a:ext cx="8106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Например, в данном случае, будет такое изменение массива:</a:t>
            </a:r>
          </a:p>
          <a:p>
            <a:r>
              <a:rPr lang="ru-RU" sz="2000" dirty="0" smtClean="0"/>
              <a:t>1, 2, 3, </a:t>
            </a:r>
            <a:r>
              <a:rPr lang="en-US" sz="2000" dirty="0" smtClean="0"/>
              <a:t>[</a:t>
            </a:r>
            <a:r>
              <a:rPr lang="ru-RU" sz="2000" dirty="0" smtClean="0"/>
              <a:t>4, 5, 6, 7, 8, 9, 10</a:t>
            </a:r>
            <a:r>
              <a:rPr lang="en-US" sz="2000" dirty="0" smtClean="0"/>
              <a:t>]</a:t>
            </a:r>
            <a:r>
              <a:rPr lang="ru-RU" sz="2000" dirty="0" smtClean="0"/>
              <a:t>, 11, 12, 13</a:t>
            </a:r>
            <a:endParaRPr lang="en-US" sz="2000" dirty="0" smtClean="0"/>
          </a:p>
          <a:p>
            <a:r>
              <a:rPr lang="ru-RU" sz="2000" dirty="0"/>
              <a:t>1, 2, 3, </a:t>
            </a:r>
            <a:r>
              <a:rPr lang="en-US" sz="2000" dirty="0" smtClean="0"/>
              <a:t>[</a:t>
            </a:r>
            <a:r>
              <a:rPr lang="ru-RU" sz="2000" dirty="0" smtClean="0"/>
              <a:t>10</a:t>
            </a:r>
            <a:r>
              <a:rPr lang="en-US" sz="2000" dirty="0" smtClean="0"/>
              <a:t>, 9, 8, 7, 6, 5, 4]</a:t>
            </a:r>
            <a:r>
              <a:rPr lang="ru-RU" sz="2000" dirty="0"/>
              <a:t>, 11, 12, </a:t>
            </a:r>
            <a:r>
              <a:rPr lang="ru-RU" sz="2000" dirty="0" smtClean="0"/>
              <a:t>13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3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-opt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Таким образом, на каждой итерации мы будем пытаться находить пару ребер, дающее максимальное улучшение и применять его. Если же все пары только ухудшают итоговую длину, то алгоритм заканчивает свою работу.</a:t>
            </a:r>
          </a:p>
          <a:p>
            <a:pPr algn="just"/>
            <a:r>
              <a:rPr lang="ru-RU" dirty="0" smtClean="0"/>
              <a:t>Заметим, что т.к. одна итерация заключается в переворачивании </a:t>
            </a:r>
            <a:r>
              <a:rPr lang="ru-RU" dirty="0" err="1" smtClean="0"/>
              <a:t>подотрезка</a:t>
            </a:r>
            <a:r>
              <a:rPr lang="ru-RU" dirty="0" smtClean="0"/>
              <a:t> массива, то с помощью определенной последовательности итераций мы сможем получить абсолютно любой маршрут, и в частности – оптимальный. Это дает нам повод надеется, что данный алгоритм приведет нас к неплохому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23823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Задача коммивояжера – наиболее известная задача транспортной логистики, которая заключается в нахождении кратчайшего замкнутого маршрута, проходящего через каждый из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заданных городов ровно один раз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входными данными для этой задачи является число городов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и описание всех ребер графа, как правило заданное матрицей смежности </a:t>
            </a:r>
            <a:r>
              <a:rPr lang="en-US" i="1" dirty="0"/>
              <a:t>d: </a:t>
            </a:r>
            <a:r>
              <a:rPr lang="en-US" i="1" dirty="0" err="1"/>
              <a:t>d</a:t>
            </a:r>
            <a:r>
              <a:rPr lang="en-US" i="1" baseline="-25000" dirty="0" err="1"/>
              <a:t>i,j</a:t>
            </a:r>
            <a:r>
              <a:rPr lang="en-US" i="1" dirty="0"/>
              <a:t> </a:t>
            </a:r>
            <a:r>
              <a:rPr lang="en-US" dirty="0"/>
              <a:t>(0 &lt;= </a:t>
            </a:r>
            <a:r>
              <a:rPr lang="en-US" i="1" dirty="0" err="1"/>
              <a:t>d</a:t>
            </a:r>
            <a:r>
              <a:rPr lang="en-US" i="1" baseline="-25000" dirty="0" err="1"/>
              <a:t>i,j</a:t>
            </a:r>
            <a:r>
              <a:rPr lang="en-US" dirty="0"/>
              <a:t>) </a:t>
            </a:r>
            <a:r>
              <a:rPr lang="ru-RU" dirty="0"/>
              <a:t>означает расстояние между городами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-US" i="1" dirty="0" smtClean="0"/>
              <a:t>j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5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Оценим затраты по времени и памяти этого алгоритма.</a:t>
            </a:r>
          </a:p>
          <a:p>
            <a:pPr algn="just"/>
            <a:r>
              <a:rPr lang="ru-RU" dirty="0" smtClean="0"/>
              <a:t>В наивной реализации каждая итерация будет требовать квадратичного времени работы для нахождения оптимальной пары ребер и линейного времени для переворачивания </a:t>
            </a:r>
            <a:r>
              <a:rPr lang="ru-RU" dirty="0" err="1" smtClean="0"/>
              <a:t>подотрезка</a:t>
            </a:r>
            <a:r>
              <a:rPr lang="ru-RU" dirty="0" smtClean="0"/>
              <a:t>. Таким образом, общее время работы будет равняться </a:t>
            </a:r>
            <a:r>
              <a:rPr lang="en-US" i="1" dirty="0" smtClean="0"/>
              <a:t>O(</a:t>
            </a:r>
            <a:r>
              <a:rPr lang="en-US" i="1" dirty="0" err="1" smtClean="0"/>
              <a:t>Iter</a:t>
            </a:r>
            <a:r>
              <a:rPr lang="en-US" i="1" dirty="0" smtClean="0"/>
              <a:t> * N</a:t>
            </a:r>
            <a:r>
              <a:rPr lang="en-US" i="1" baseline="30000" dirty="0" smtClean="0"/>
              <a:t>2</a:t>
            </a:r>
            <a:r>
              <a:rPr lang="en-US" i="1" dirty="0" smtClean="0"/>
              <a:t>),</a:t>
            </a:r>
            <a:r>
              <a:rPr lang="ru-RU" i="1" dirty="0" smtClean="0"/>
              <a:t> </a:t>
            </a:r>
            <a:r>
              <a:rPr lang="ru-RU" dirty="0" smtClean="0"/>
              <a:t>где </a:t>
            </a:r>
            <a:r>
              <a:rPr lang="en-US" i="1" dirty="0" err="1" smtClean="0"/>
              <a:t>Iter</a:t>
            </a:r>
            <a:r>
              <a:rPr lang="en-US" dirty="0" smtClean="0"/>
              <a:t> – </a:t>
            </a:r>
            <a:r>
              <a:rPr lang="ru-RU" dirty="0" smtClean="0"/>
              <a:t>количество итераций до тех пор, пока метод не сойдется.</a:t>
            </a:r>
          </a:p>
          <a:p>
            <a:pPr algn="just"/>
            <a:r>
              <a:rPr lang="ru-RU" dirty="0" smtClean="0"/>
              <a:t>Памяти же необходимо </a:t>
            </a:r>
            <a:r>
              <a:rPr lang="en-US" i="1" dirty="0" smtClean="0"/>
              <a:t>O(N)</a:t>
            </a:r>
            <a:r>
              <a:rPr lang="ru-RU" i="1" dirty="0" smtClean="0"/>
              <a:t> </a:t>
            </a:r>
            <a:r>
              <a:rPr lang="ru-RU" dirty="0" smtClean="0"/>
              <a:t>для хранения массива городов и текущего пути.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3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 smtClean="0"/>
              <a:t>Однако, данный алгоритм помогает ускорить следующая идея</a:t>
            </a:r>
          </a:p>
          <a:p>
            <a:pPr algn="just"/>
            <a:r>
              <a:rPr lang="ru-RU" sz="2200" dirty="0" smtClean="0"/>
              <a:t>Легко увидеть, что переворачивание одного </a:t>
            </a:r>
            <a:r>
              <a:rPr lang="ru-RU" sz="2200" dirty="0" err="1" smtClean="0"/>
              <a:t>подотрезка</a:t>
            </a:r>
            <a:r>
              <a:rPr lang="ru-RU" sz="2200" dirty="0" smtClean="0"/>
              <a:t>, никак не влияет </a:t>
            </a:r>
            <a:r>
              <a:rPr lang="ru-RU" sz="2200" dirty="0"/>
              <a:t>практически </a:t>
            </a:r>
            <a:r>
              <a:rPr lang="ru-RU" sz="2200" dirty="0" smtClean="0"/>
              <a:t>на все остальные пары ребер (кроме тех, которые соприкасаются с границами отрезка)</a:t>
            </a:r>
          </a:p>
          <a:p>
            <a:pPr algn="just"/>
            <a:r>
              <a:rPr lang="ru-RU" sz="2200" dirty="0" smtClean="0"/>
              <a:t>Поэтому можно заранее найти все пары ребер, замена которых приносит улучшение, отсортировать их в порядке убывания по улучшению, и поочередно пытаться их добавлять</a:t>
            </a:r>
          </a:p>
          <a:p>
            <a:pPr algn="just"/>
            <a:r>
              <a:rPr lang="ru-RU" sz="2200" dirty="0" smtClean="0"/>
              <a:t>В таком случае практически все хорошие пары, которые мы найдем, мы сможем заменить, а значит за </a:t>
            </a:r>
            <a:r>
              <a:rPr lang="en-US" sz="2200" i="1" dirty="0" smtClean="0"/>
              <a:t>O(N</a:t>
            </a:r>
            <a:r>
              <a:rPr lang="en-US" sz="2200" i="1" baseline="30000" dirty="0" smtClean="0"/>
              <a:t>2</a:t>
            </a:r>
            <a:r>
              <a:rPr lang="en-US" sz="2200" i="1" dirty="0" smtClean="0"/>
              <a:t>) </a:t>
            </a:r>
            <a:r>
              <a:rPr lang="ru-RU" sz="2200" dirty="0" smtClean="0"/>
              <a:t>мы сделаем сразу множество улучшений. На практике, это дает ускорение примерно в </a:t>
            </a:r>
            <a:r>
              <a:rPr lang="en-US" sz="2200" i="1" dirty="0" smtClean="0"/>
              <a:t>O(N) </a:t>
            </a:r>
            <a:r>
              <a:rPr lang="ru-RU" sz="2200" dirty="0" smtClean="0"/>
              <a:t>раз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7689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Нетрудно понять, что вместо того, чтобы пытаться заменять одну пару ребер другой, можно также заменить тройки, четверки, и т.д.</a:t>
            </a:r>
          </a:p>
          <a:p>
            <a:pPr algn="just"/>
            <a:r>
              <a:rPr lang="ru-RU" dirty="0" smtClean="0"/>
              <a:t>Таким образом, </a:t>
            </a:r>
            <a:r>
              <a:rPr lang="en-US" i="1" dirty="0" smtClean="0"/>
              <a:t>k-opt</a:t>
            </a:r>
            <a:r>
              <a:rPr lang="en-US" dirty="0" smtClean="0"/>
              <a:t> – </a:t>
            </a:r>
            <a:r>
              <a:rPr lang="ru-RU" dirty="0" smtClean="0"/>
              <a:t>это обобщение метода </a:t>
            </a:r>
            <a:r>
              <a:rPr lang="ru-RU" i="1" dirty="0" smtClean="0"/>
              <a:t>2-</a:t>
            </a:r>
            <a:r>
              <a:rPr lang="en-US" i="1" dirty="0" smtClean="0"/>
              <a:t>opt </a:t>
            </a:r>
            <a:r>
              <a:rPr lang="ru-RU" dirty="0" smtClean="0"/>
              <a:t>на случай произвольных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r>
              <a:rPr lang="ru-RU" dirty="0" smtClean="0"/>
              <a:t> Стоит отметить, что при увеличении </a:t>
            </a:r>
            <a:r>
              <a:rPr lang="en-US" i="1" dirty="0" smtClean="0"/>
              <a:t>k</a:t>
            </a:r>
            <a:r>
              <a:rPr lang="ru-RU" i="1" dirty="0" smtClean="0"/>
              <a:t> </a:t>
            </a:r>
            <a:r>
              <a:rPr lang="ru-RU" dirty="0" smtClean="0"/>
              <a:t>на 1, метод будет работать в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dirty="0" smtClean="0"/>
              <a:t>раз больше, что на практике означает непригодность метода при </a:t>
            </a:r>
            <a:r>
              <a:rPr lang="en-US" i="1" dirty="0" smtClean="0"/>
              <a:t>k &gt; 3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616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Битонический</a:t>
            </a:r>
            <a:r>
              <a:rPr lang="ru-RU" dirty="0" smtClean="0"/>
              <a:t> алгоритм при удачных и неудачных картах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85626"/>
            <a:ext cx="4248472" cy="41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1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минимального </a:t>
            </a:r>
            <a:r>
              <a:rPr lang="ru-RU" dirty="0" err="1" smtClean="0"/>
              <a:t>паросочетания</a:t>
            </a:r>
            <a:r>
              <a:rPr lang="ru-RU" dirty="0" smtClean="0"/>
              <a:t> (</a:t>
            </a:r>
            <a:r>
              <a:rPr lang="ru-RU" i="1" dirty="0" smtClean="0"/>
              <a:t>1.5</a:t>
            </a:r>
            <a:r>
              <a:rPr lang="ru-RU" dirty="0" smtClean="0"/>
              <a:t> </a:t>
            </a:r>
            <a:r>
              <a:rPr lang="ru-RU" i="1" dirty="0" smtClean="0"/>
              <a:t>приближение)</a:t>
            </a: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77069"/>
            <a:ext cx="4247631" cy="404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8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3-</a:t>
            </a:r>
            <a:r>
              <a:rPr lang="en-US" dirty="0" smtClean="0"/>
              <a:t>opt,</a:t>
            </a:r>
            <a:r>
              <a:rPr lang="ru-RU" dirty="0" smtClean="0"/>
              <a:t> примененный к методу ближайшего соседа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9968"/>
            <a:ext cx="413012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Сравнение качества с экспоненциальным решением на небольших тестах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5923"/>
              </p:ext>
            </p:extLst>
          </p:nvPr>
        </p:nvGraphicFramePr>
        <p:xfrm>
          <a:off x="827584" y="2996952"/>
          <a:ext cx="7344816" cy="2423160"/>
        </p:xfrm>
        <a:graphic>
          <a:graphicData uri="http://schemas.openxmlformats.org/drawingml/2006/table">
            <a:tbl>
              <a:tblPr/>
              <a:tblGrid>
                <a:gridCol w="539751"/>
                <a:gridCol w="539751"/>
                <a:gridCol w="539751"/>
                <a:gridCol w="1079499"/>
                <a:gridCol w="1079499"/>
                <a:gridCol w="1079499"/>
                <a:gridCol w="1079499"/>
                <a:gridCol w="1407567"/>
              </a:tblGrid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1.41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2.09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8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качества с экспоненциальным решением на небольших тестах </a:t>
            </a:r>
            <a:r>
              <a:rPr lang="ru-RU" dirty="0" smtClean="0"/>
              <a:t> (</a:t>
            </a:r>
            <a:r>
              <a:rPr lang="ru-RU" i="1" dirty="0" smtClean="0"/>
              <a:t>2</a:t>
            </a:r>
            <a:r>
              <a:rPr lang="en-US" i="1" dirty="0" smtClean="0"/>
              <a:t> opt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15085"/>
              </p:ext>
            </p:extLst>
          </p:nvPr>
        </p:nvGraphicFramePr>
        <p:xfrm>
          <a:off x="827585" y="2996952"/>
          <a:ext cx="7344818" cy="2423160"/>
        </p:xfrm>
        <a:graphic>
          <a:graphicData uri="http://schemas.openxmlformats.org/drawingml/2006/table">
            <a:tbl>
              <a:tblPr/>
              <a:tblGrid>
                <a:gridCol w="564986"/>
                <a:gridCol w="564986"/>
                <a:gridCol w="564986"/>
                <a:gridCol w="1129972"/>
                <a:gridCol w="1129972"/>
                <a:gridCol w="1129972"/>
                <a:gridCol w="1129972"/>
                <a:gridCol w="1129972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качества с экспоненциальным решением на небольших тестах  </a:t>
            </a:r>
            <a:r>
              <a:rPr lang="ru-RU" dirty="0" smtClean="0"/>
              <a:t>(</a:t>
            </a:r>
            <a:r>
              <a:rPr lang="ru-RU" i="1" dirty="0" smtClean="0"/>
              <a:t>3</a:t>
            </a:r>
            <a:r>
              <a:rPr lang="en-US" i="1" dirty="0" smtClean="0"/>
              <a:t> </a:t>
            </a:r>
            <a:r>
              <a:rPr lang="en-US" i="1" dirty="0"/>
              <a:t>opt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3363"/>
              </p:ext>
            </p:extLst>
          </p:nvPr>
        </p:nvGraphicFramePr>
        <p:xfrm>
          <a:off x="827584" y="2996952"/>
          <a:ext cx="7344813" cy="2423160"/>
        </p:xfrm>
        <a:graphic>
          <a:graphicData uri="http://schemas.openxmlformats.org/drawingml/2006/table">
            <a:tbl>
              <a:tblPr/>
              <a:tblGrid>
                <a:gridCol w="564986"/>
                <a:gridCol w="564986"/>
                <a:gridCol w="564986"/>
                <a:gridCol w="1129971"/>
                <a:gridCol w="1129971"/>
                <a:gridCol w="1129971"/>
                <a:gridCol w="1129971"/>
                <a:gridCol w="1129971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4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качества с </a:t>
            </a:r>
            <a:r>
              <a:rPr lang="ru-RU" dirty="0" smtClean="0"/>
              <a:t>лучшим решением </a:t>
            </a:r>
            <a:r>
              <a:rPr lang="ru-RU" dirty="0"/>
              <a:t>на </a:t>
            </a:r>
            <a:r>
              <a:rPr lang="ru-RU" dirty="0" smtClean="0"/>
              <a:t>больших тестах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43645"/>
              </p:ext>
            </p:extLst>
          </p:nvPr>
        </p:nvGraphicFramePr>
        <p:xfrm>
          <a:off x="323528" y="2852936"/>
          <a:ext cx="8568953" cy="3360420"/>
        </p:xfrm>
        <a:graphic>
          <a:graphicData uri="http://schemas.openxmlformats.org/drawingml/2006/table">
            <a:tbl>
              <a:tblPr/>
              <a:tblGrid>
                <a:gridCol w="659151"/>
                <a:gridCol w="659151"/>
                <a:gridCol w="659151"/>
                <a:gridCol w="1318300"/>
                <a:gridCol w="1318300"/>
                <a:gridCol w="1318300"/>
                <a:gridCol w="1318300"/>
                <a:gridCol w="13183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5.79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1.22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8.58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2.88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1.33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12.61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4.09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1.33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20.33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6.2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1.2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1.33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1.14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0.08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0.12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0.0</a:t>
                      </a:r>
                      <a:r>
                        <a:rPr lang="ru-RU" dirty="0" smtClean="0">
                          <a:effectLst/>
                        </a:rPr>
                        <a:t>3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0.03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0.0</a:t>
                      </a:r>
                      <a:r>
                        <a:rPr lang="ru-RU" dirty="0" smtClean="0">
                          <a:effectLst/>
                        </a:rPr>
                        <a:t>5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/>
            <a:r>
              <a:rPr lang="ru-RU" b="1" dirty="0"/>
              <a:t>геометрическая задача коммивояжера </a:t>
            </a:r>
            <a:r>
              <a:rPr lang="ru-RU" dirty="0"/>
              <a:t>– когда города представляют собой точки на плоскости, а расстояние между двумя различными городами вычисляется как эвклидово расстояние между соответствующими </a:t>
            </a:r>
            <a:r>
              <a:rPr lang="ru-RU" dirty="0" smtClean="0"/>
              <a:t>точками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метрическая задача коммивояжера – когда на матрицу смежности расстояний </a:t>
            </a:r>
            <a:r>
              <a:rPr lang="en-US" i="1" dirty="0"/>
              <a:t>d</a:t>
            </a:r>
            <a:r>
              <a:rPr lang="ru-RU" dirty="0"/>
              <a:t> накладывается неравенство треугольника: для любых различных </a:t>
            </a:r>
            <a:r>
              <a:rPr lang="en-US" i="1" dirty="0" err="1"/>
              <a:t>i</a:t>
            </a:r>
            <a:r>
              <a:rPr lang="en-US" i="1" dirty="0"/>
              <a:t>, j, k </a:t>
            </a:r>
            <a:r>
              <a:rPr lang="ru-RU" dirty="0"/>
              <a:t>верно </a:t>
            </a:r>
            <a:r>
              <a:rPr lang="en-US" i="1" dirty="0"/>
              <a:t>d</a:t>
            </a:r>
            <a:r>
              <a:rPr lang="en-US" i="1" baseline="-25000" dirty="0"/>
              <a:t>i, j</a:t>
            </a:r>
            <a:r>
              <a:rPr lang="en-US" i="1" dirty="0"/>
              <a:t> &lt;= d</a:t>
            </a:r>
            <a:r>
              <a:rPr lang="en-US" i="1" baseline="-25000" dirty="0"/>
              <a:t>i, k</a:t>
            </a:r>
            <a:r>
              <a:rPr lang="en-US" i="1" dirty="0"/>
              <a:t> +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i="1" baseline="-25000" dirty="0"/>
              <a:t>, </a:t>
            </a:r>
            <a:r>
              <a:rPr lang="en-US" i="1" baseline="-25000" dirty="0" smtClean="0"/>
              <a:t>j</a:t>
            </a:r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симметричная и ассиметричная задачи коммивояжера – когда матрица </a:t>
            </a:r>
            <a:r>
              <a:rPr lang="en-US" i="1" dirty="0"/>
              <a:t>d </a:t>
            </a:r>
            <a:r>
              <a:rPr lang="ru-RU" dirty="0"/>
              <a:t>является симметричной и ассиметричной </a:t>
            </a:r>
            <a:r>
              <a:rPr lang="ru-RU" dirty="0" smtClean="0"/>
              <a:t>соответственно</a:t>
            </a:r>
          </a:p>
          <a:p>
            <a:pPr lvl="0" algn="just"/>
            <a:endParaRPr lang="ru-RU" dirty="0" smtClean="0"/>
          </a:p>
          <a:p>
            <a:pPr lvl="0" algn="just"/>
            <a:r>
              <a:rPr lang="ru-RU" dirty="0" smtClean="0"/>
              <a:t>замкнутый и незамкнутый вариант задачи – когда требуется и соответственно не требуется вернуться в стартовый город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2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качества с лучшим решением на больших </a:t>
            </a:r>
            <a:r>
              <a:rPr lang="ru-RU" dirty="0" smtClean="0"/>
              <a:t>тестах (</a:t>
            </a:r>
            <a:r>
              <a:rPr lang="en-US" i="1" dirty="0" smtClean="0"/>
              <a:t>2 opt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68671"/>
              </p:ext>
            </p:extLst>
          </p:nvPr>
        </p:nvGraphicFramePr>
        <p:xfrm>
          <a:off x="323528" y="2852936"/>
          <a:ext cx="8568950" cy="3360420"/>
        </p:xfrm>
        <a:graphic>
          <a:graphicData uri="http://schemas.openxmlformats.org/drawingml/2006/table">
            <a:tbl>
              <a:tblPr/>
              <a:tblGrid>
                <a:gridCol w="659150"/>
                <a:gridCol w="659150"/>
                <a:gridCol w="659150"/>
                <a:gridCol w="1318300"/>
                <a:gridCol w="1318300"/>
                <a:gridCol w="1318300"/>
                <a:gridCol w="1318300"/>
                <a:gridCol w="13183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 2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0.03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0.03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0.04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0.09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0.07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0.05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0.06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0.05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1.04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1.01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</a:t>
                      </a:r>
                      <a:r>
                        <a:rPr lang="ru-RU" dirty="0" smtClean="0">
                          <a:effectLst/>
                        </a:rPr>
                        <a:t>55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</a:t>
                      </a:r>
                      <a:r>
                        <a:rPr lang="ru-RU" dirty="0" smtClean="0">
                          <a:effectLst/>
                        </a:rPr>
                        <a:t>42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0.3</a:t>
                      </a:r>
                      <a:r>
                        <a:rPr lang="ru-RU" dirty="0" smtClean="0">
                          <a:effectLst/>
                        </a:rPr>
                        <a:t>4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0.3</a:t>
                      </a:r>
                      <a:r>
                        <a:rPr lang="ru-RU" dirty="0" smtClean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0.</a:t>
                      </a:r>
                      <a:r>
                        <a:rPr lang="ru-RU" dirty="0" smtClean="0">
                          <a:effectLst/>
                        </a:rPr>
                        <a:t>29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0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качества с лучшим решением на больших тестах </a:t>
            </a:r>
            <a:r>
              <a:rPr lang="ru-RU" dirty="0" smtClean="0"/>
              <a:t>(</a:t>
            </a:r>
            <a:r>
              <a:rPr lang="ru-RU" i="1" dirty="0" smtClean="0"/>
              <a:t>3</a:t>
            </a:r>
            <a:r>
              <a:rPr lang="en-US" i="1" dirty="0" smtClean="0"/>
              <a:t> </a:t>
            </a:r>
            <a:r>
              <a:rPr lang="en-US" i="1" dirty="0"/>
              <a:t>opt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98297"/>
              </p:ext>
            </p:extLst>
          </p:nvPr>
        </p:nvGraphicFramePr>
        <p:xfrm>
          <a:off x="323528" y="2852936"/>
          <a:ext cx="8496943" cy="3360420"/>
        </p:xfrm>
        <a:graphic>
          <a:graphicData uri="http://schemas.openxmlformats.org/drawingml/2006/table">
            <a:tbl>
              <a:tblPr/>
              <a:tblGrid>
                <a:gridCol w="653611"/>
                <a:gridCol w="653611"/>
                <a:gridCol w="653611"/>
                <a:gridCol w="1307222"/>
                <a:gridCol w="1307222"/>
                <a:gridCol w="1307222"/>
                <a:gridCol w="1307222"/>
                <a:gridCol w="1307222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MX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random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bitonic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closest neighbor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2-approximation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1.5-approximation 3 opt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4000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0.17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0.14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0.12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0.17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0.09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1.44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1.22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1.19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0.87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>
                          <a:effectLst/>
                        </a:rPr>
                        <a:t>1.01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1.0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12.42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11.37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7.51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8.65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8.08 sec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.06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1.07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1.01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1.02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1.0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209.93</a:t>
                      </a:r>
                      <a:r>
                        <a:rPr lang="en-US" baseline="0" dirty="0" smtClean="0">
                          <a:effectLst/>
                        </a:rPr>
                        <a:t> sec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188.92</a:t>
                      </a:r>
                      <a:r>
                        <a:rPr lang="en-US" baseline="0" dirty="0" smtClean="0">
                          <a:effectLst/>
                        </a:rPr>
                        <a:t> sec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155.23</a:t>
                      </a:r>
                      <a:r>
                        <a:rPr lang="en-US" baseline="0" dirty="0" smtClean="0">
                          <a:effectLst/>
                        </a:rPr>
                        <a:t> sec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mtClean="0">
                          <a:effectLst/>
                        </a:rPr>
                        <a:t>154.96 sec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smtClean="0">
                          <a:effectLst/>
                        </a:rPr>
                        <a:t>156.97 sec</a:t>
                      </a:r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94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Применения на практике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Самым очевидным применением является непосредственное составление кратчайшего маршрута. Например, компании по доставке воды каждый день необходимо объездить множество клиентов, поэтому логично делать это как можно более эффективным способом</a:t>
            </a:r>
          </a:p>
          <a:p>
            <a:pPr algn="just"/>
            <a:r>
              <a:rPr lang="ru-RU" dirty="0" smtClean="0"/>
              <a:t>Также возможно применение при решении задач на планирование. Например, если станку необходимо просверлить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dirty="0" smtClean="0"/>
              <a:t>отверстий для изготовления определенного изделия, то очень важно сделать это, затратив минимальное количество энергии/времени на перемещение сверла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238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ru-RU" dirty="0" smtClean="0"/>
              <a:t>. Варианты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Как известно, задача коммивояжера является </a:t>
            </a:r>
            <a:r>
              <a:rPr lang="en-US" dirty="0" smtClean="0"/>
              <a:t>NP-</a:t>
            </a:r>
            <a:r>
              <a:rPr lang="ru-RU" dirty="0" smtClean="0"/>
              <a:t>трудной, а значит даже при небольших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уже невозможно найти гарантированно оптимальный маршрут за разумное время</a:t>
            </a:r>
          </a:p>
          <a:p>
            <a:pPr algn="just"/>
            <a:r>
              <a:rPr lang="ru-RU" dirty="0" smtClean="0"/>
              <a:t>Однако, при совсем маленьких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возможно применение экспоненциальных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28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Экспоненциальные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Самым простым </a:t>
            </a:r>
            <a:r>
              <a:rPr lang="ru-RU" dirty="0" smtClean="0"/>
              <a:t>экспоненциальным решением является полный перебор </a:t>
            </a:r>
            <a:r>
              <a:rPr lang="ru-RU" dirty="0"/>
              <a:t>всех </a:t>
            </a:r>
            <a:r>
              <a:rPr lang="en-US" i="1" dirty="0"/>
              <a:t>(N – 1)! </a:t>
            </a:r>
            <a:r>
              <a:rPr lang="ru-RU" dirty="0"/>
              <a:t>в</a:t>
            </a:r>
            <a:r>
              <a:rPr lang="ru-RU" dirty="0" smtClean="0"/>
              <a:t>озможных </a:t>
            </a:r>
            <a:r>
              <a:rPr lang="ru-RU" dirty="0"/>
              <a:t>маршрутов и выбор самого короткого из них. Такое решение можно применять при </a:t>
            </a:r>
            <a:r>
              <a:rPr lang="en-US" i="1" dirty="0"/>
              <a:t>N </a:t>
            </a:r>
            <a:r>
              <a:rPr lang="en-US" dirty="0"/>
              <a:t>&lt;= </a:t>
            </a:r>
            <a:r>
              <a:rPr lang="en-US" dirty="0" smtClean="0"/>
              <a:t>10</a:t>
            </a:r>
            <a:endParaRPr lang="ru-RU" dirty="0" smtClean="0"/>
          </a:p>
          <a:p>
            <a:pPr algn="just"/>
            <a:r>
              <a:rPr lang="ru-RU" dirty="0" smtClean="0"/>
              <a:t>Чуть более трудным является решение с помощью </a:t>
            </a:r>
            <a:r>
              <a:rPr lang="ru-RU" dirty="0" err="1" smtClean="0"/>
              <a:t>дп</a:t>
            </a:r>
            <a:r>
              <a:rPr lang="ru-RU" dirty="0" smtClean="0"/>
              <a:t> по профилю. А именно, пусть </a:t>
            </a:r>
            <a:r>
              <a:rPr lang="en-US" i="1" dirty="0" err="1" smtClean="0"/>
              <a:t>dp</a:t>
            </a:r>
            <a:r>
              <a:rPr lang="en-US" i="1" dirty="0" smtClean="0"/>
              <a:t>[mask][last] </a:t>
            </a:r>
            <a:r>
              <a:rPr lang="en-US" dirty="0" smtClean="0"/>
              <a:t>– </a:t>
            </a:r>
            <a:r>
              <a:rPr lang="ru-RU" dirty="0" smtClean="0"/>
              <a:t>минимальная длина маршрута, посещающего все вершины из </a:t>
            </a:r>
            <a:r>
              <a:rPr lang="en-US" i="1" dirty="0" smtClean="0"/>
              <a:t>mask </a:t>
            </a:r>
            <a:r>
              <a:rPr lang="ru-RU" dirty="0" smtClean="0"/>
              <a:t>и заканчивающегося в городе </a:t>
            </a:r>
            <a:r>
              <a:rPr lang="en-US" i="1" dirty="0" smtClean="0"/>
              <a:t>last.</a:t>
            </a:r>
            <a:r>
              <a:rPr lang="ru-RU" i="1" dirty="0" smtClean="0"/>
              <a:t> </a:t>
            </a:r>
            <a:r>
              <a:rPr lang="ru-RU" dirty="0" smtClean="0"/>
              <a:t>Такую динамику можно довольно просто пересчитывать. Для этого необходимо перебрать следующий город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  <a:r>
              <a:rPr lang="ru-RU" dirty="0" smtClean="0"/>
              <a:t>и сделать следующее обновление: </a:t>
            </a:r>
          </a:p>
          <a:p>
            <a:pPr algn="just"/>
            <a:r>
              <a:rPr lang="en-US" i="1" dirty="0" err="1" smtClean="0"/>
              <a:t>dp</a:t>
            </a:r>
            <a:r>
              <a:rPr lang="en-US" i="1" dirty="0" smtClean="0"/>
              <a:t>[mask | (1 &lt;&lt; to)][to] min= </a:t>
            </a:r>
            <a:r>
              <a:rPr lang="en-US" i="1" dirty="0" err="1" smtClean="0"/>
              <a:t>dp</a:t>
            </a:r>
            <a:r>
              <a:rPr lang="en-US" i="1" dirty="0" smtClean="0"/>
              <a:t>[mask][last] + d[last][to].</a:t>
            </a:r>
            <a:r>
              <a:rPr lang="ru-RU" i="1" dirty="0"/>
              <a:t> </a:t>
            </a:r>
            <a:r>
              <a:rPr lang="ru-RU" dirty="0" smtClean="0"/>
              <a:t>Это решение требует уже </a:t>
            </a:r>
            <a:r>
              <a:rPr lang="en-US" i="1" dirty="0" smtClean="0"/>
              <a:t>O(2</a:t>
            </a:r>
            <a:r>
              <a:rPr lang="en-US" i="1" baseline="30000" dirty="0" smtClean="0"/>
              <a:t>n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ru-RU" dirty="0" smtClean="0"/>
              <a:t> времени и </a:t>
            </a:r>
            <a:r>
              <a:rPr lang="en-US" i="1" dirty="0" smtClean="0"/>
              <a:t>O(2</a:t>
            </a:r>
            <a:r>
              <a:rPr lang="en-US" i="1" baseline="30000" dirty="0" smtClean="0"/>
              <a:t>n</a:t>
            </a:r>
            <a:r>
              <a:rPr lang="en-US" i="1" dirty="0" smtClean="0"/>
              <a:t>n)</a:t>
            </a:r>
            <a:r>
              <a:rPr lang="ru-RU" i="1" dirty="0" smtClean="0"/>
              <a:t> </a:t>
            </a:r>
            <a:r>
              <a:rPr lang="ru-RU" dirty="0" smtClean="0"/>
              <a:t>памяти,  поэтому может быть применено при </a:t>
            </a:r>
            <a:r>
              <a:rPr lang="en-US" i="1" dirty="0" smtClean="0"/>
              <a:t>N &lt;= 20.</a:t>
            </a:r>
            <a:endParaRPr lang="ru-RU" i="1" dirty="0"/>
          </a:p>
          <a:p>
            <a:pPr algn="just"/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5157192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Приближенные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Т.к. при больших </a:t>
            </a:r>
            <a:r>
              <a:rPr lang="en-US" i="1" dirty="0" smtClean="0"/>
              <a:t>N</a:t>
            </a:r>
            <a:r>
              <a:rPr lang="ru-RU" i="1" dirty="0" smtClean="0"/>
              <a:t>, </a:t>
            </a:r>
            <a:r>
              <a:rPr lang="ru-RU" dirty="0" smtClean="0"/>
              <a:t>экспоненциальные решения уже не смогут отработать, то задачу можно пытаться решить только приближенно</a:t>
            </a:r>
          </a:p>
          <a:p>
            <a:pPr algn="just"/>
            <a:r>
              <a:rPr lang="ru-RU" dirty="0" smtClean="0"/>
              <a:t>Во всех приближенных решениях можно выделить два этапа: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ru-RU" dirty="0"/>
              <a:t>нахождение «стартового» </a:t>
            </a:r>
            <a:r>
              <a:rPr lang="ru-RU" dirty="0" smtClean="0"/>
              <a:t>маршрута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ru-RU" dirty="0"/>
              <a:t>последовательное улучшение стартового маршрута методом локальных оптимизаций</a:t>
            </a:r>
          </a:p>
        </p:txBody>
      </p:sp>
    </p:spTree>
    <p:extLst>
      <p:ext uri="{BB962C8B-B14F-4D97-AF65-F5344CB8AC3E}">
        <p14:creationId xmlns:p14="http://schemas.microsoft.com/office/powerpoint/2010/main" val="31952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Тривиальные способы поиска стартового маршрута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ru-RU" dirty="0"/>
              <a:t>Выбор случайного маршрута среди всех </a:t>
            </a:r>
            <a:r>
              <a:rPr lang="en-US" i="1" dirty="0"/>
              <a:t>(N – 1)! </a:t>
            </a:r>
            <a:r>
              <a:rPr lang="ru-RU" dirty="0"/>
              <a:t>возможных. Небольшой его модификацией является выбор лучшего маршрута среди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случайных, где параметр </a:t>
            </a:r>
            <a:r>
              <a:rPr lang="en-US" i="1" dirty="0"/>
              <a:t>K </a:t>
            </a:r>
            <a:r>
              <a:rPr lang="ru-RU" dirty="0"/>
              <a:t>можно варьировать, в зависимости от требуемого времени </a:t>
            </a:r>
            <a:r>
              <a:rPr lang="ru-RU" dirty="0" smtClean="0"/>
              <a:t>работы</a:t>
            </a:r>
            <a:endParaRPr lang="ru-RU" i="1" dirty="0" smtClean="0"/>
          </a:p>
          <a:p>
            <a:pPr algn="just"/>
            <a:r>
              <a:rPr lang="ru-RU" dirty="0"/>
              <a:t>Метод ближайшего соседа – на каждом из </a:t>
            </a:r>
            <a:r>
              <a:rPr lang="en-US" dirty="0"/>
              <a:t>(</a:t>
            </a:r>
            <a:r>
              <a:rPr lang="en-US" i="1" dirty="0"/>
              <a:t>N – 1) </a:t>
            </a:r>
            <a:r>
              <a:rPr lang="ru-RU" dirty="0"/>
              <a:t>шагов будем переходить в такую вершину, расстояние до которой от текущей </a:t>
            </a:r>
            <a:r>
              <a:rPr lang="ru-RU" dirty="0" smtClean="0"/>
              <a:t>минимально</a:t>
            </a:r>
            <a:endParaRPr lang="ru-RU" dirty="0"/>
          </a:p>
          <a:p>
            <a:pPr lvl="0"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7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Продвинутые способы поиска стартового маршрута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err="1" smtClean="0"/>
              <a:t>Битонический</a:t>
            </a:r>
            <a:r>
              <a:rPr lang="ru-RU" dirty="0" smtClean="0"/>
              <a:t> коммивояжер</a:t>
            </a:r>
          </a:p>
          <a:p>
            <a:pPr algn="just"/>
            <a:r>
              <a:rPr lang="ru-RU" dirty="0" smtClean="0"/>
              <a:t>Можно искать оптимальный </a:t>
            </a:r>
            <a:r>
              <a:rPr lang="ru-RU" dirty="0" err="1" smtClean="0"/>
              <a:t>битонический</a:t>
            </a:r>
            <a:r>
              <a:rPr lang="ru-RU" dirty="0" smtClean="0"/>
              <a:t> путь - который сначала идет слева направо (нижний путь), а потом справа налево (верхний)</a:t>
            </a:r>
          </a:p>
          <a:p>
            <a:pPr algn="just"/>
            <a:r>
              <a:rPr lang="ru-RU" dirty="0" smtClean="0"/>
              <a:t>Его уже можно найти за время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ru-RU" dirty="0" smtClean="0"/>
              <a:t> с помощью динамического программирования. </a:t>
            </a:r>
            <a:r>
              <a:rPr lang="ru-RU" dirty="0" smtClean="0"/>
              <a:t>А именно, давайте отсортируем точки по возрастанию </a:t>
            </a:r>
            <a:r>
              <a:rPr lang="en-US" dirty="0" smtClean="0"/>
              <a:t>x-</a:t>
            </a:r>
            <a:r>
              <a:rPr lang="ru-RU" dirty="0" smtClean="0"/>
              <a:t>координаты и будем последовательно их добавлять то ли к нижнему, то ли к верхнему пути </a:t>
            </a:r>
          </a:p>
          <a:p>
            <a:pPr algn="just"/>
            <a:r>
              <a:rPr lang="ru-RU" dirty="0" smtClean="0"/>
              <a:t>Получаем следующую динамику: </a:t>
            </a:r>
            <a:r>
              <a:rPr lang="en-US" i="1" dirty="0" err="1" smtClean="0"/>
              <a:t>dp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][j]</a:t>
            </a:r>
            <a:r>
              <a:rPr lang="en-US" dirty="0" smtClean="0"/>
              <a:t> </a:t>
            </a:r>
            <a:r>
              <a:rPr lang="ru-RU" dirty="0" smtClean="0"/>
              <a:t>– минимальная дина пути, верхняя часть которого заканчивается в вершине </a:t>
            </a:r>
            <a:r>
              <a:rPr lang="en-US" i="1" dirty="0" err="1" smtClean="0"/>
              <a:t>i</a:t>
            </a:r>
            <a:r>
              <a:rPr lang="en-US" i="1" dirty="0" smtClean="0"/>
              <a:t>, </a:t>
            </a:r>
            <a:r>
              <a:rPr lang="ru-RU" dirty="0" smtClean="0"/>
              <a:t>а правая – в </a:t>
            </a:r>
            <a:r>
              <a:rPr lang="en-US" i="1" dirty="0" smtClean="0"/>
              <a:t>j.</a:t>
            </a:r>
            <a:r>
              <a:rPr lang="ru-RU" i="1" dirty="0" smtClean="0"/>
              <a:t> </a:t>
            </a:r>
            <a:r>
              <a:rPr lang="ru-RU" dirty="0" smtClean="0"/>
              <a:t>Довольно просто ее можно пересчитывать за </a:t>
            </a:r>
            <a:r>
              <a:rPr lang="en-US" i="1" dirty="0" smtClean="0"/>
              <a:t>O(1)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746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2136</Words>
  <Application>Microsoft Office PowerPoint</Application>
  <PresentationFormat>Экран (4:3)</PresentationFormat>
  <Paragraphs>430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Задача коммивояжера</vt:lpstr>
      <vt:lpstr>1. Постановка задачи</vt:lpstr>
      <vt:lpstr>Разновидности задачи</vt:lpstr>
      <vt:lpstr>2. Применения на практике</vt:lpstr>
      <vt:lpstr>3. Варианты решения</vt:lpstr>
      <vt:lpstr>Экспоненциальные решения</vt:lpstr>
      <vt:lpstr>Приближенные решения</vt:lpstr>
      <vt:lpstr>Тривиальные способы поиска стартового маршрута</vt:lpstr>
      <vt:lpstr>Продвинутые способы поиска стартового маршрута</vt:lpstr>
      <vt:lpstr>Продвинутые способы поиска стартового маршрута</vt:lpstr>
      <vt:lpstr>Метод минимального остовного дерева</vt:lpstr>
      <vt:lpstr>Метод минимального остовного дерева</vt:lpstr>
      <vt:lpstr>Метод минимального остовного дерева</vt:lpstr>
      <vt:lpstr>Метод минимального паросочетания</vt:lpstr>
      <vt:lpstr>Метод минимального паросочетания</vt:lpstr>
      <vt:lpstr>Метод минимального паросочетания</vt:lpstr>
      <vt:lpstr>Методы локальных оптимизаций</vt:lpstr>
      <vt:lpstr>2-opt</vt:lpstr>
      <vt:lpstr>2-opt</vt:lpstr>
      <vt:lpstr>2-opt</vt:lpstr>
      <vt:lpstr>2-opt</vt:lpstr>
      <vt:lpstr>k-opt</vt:lpstr>
      <vt:lpstr>Демонстрация работы</vt:lpstr>
      <vt:lpstr>Демонстрация работы</vt:lpstr>
      <vt:lpstr>Демонстрация работы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Пользователь</dc:creator>
  <cp:lastModifiedBy>User</cp:lastModifiedBy>
  <cp:revision>95</cp:revision>
  <dcterms:created xsi:type="dcterms:W3CDTF">2018-07-13T11:29:45Z</dcterms:created>
  <dcterms:modified xsi:type="dcterms:W3CDTF">2018-07-14T18:44:56Z</dcterms:modified>
</cp:coreProperties>
</file>