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9" r:id="rId24"/>
    <p:sldId id="280" r:id="rId25"/>
    <p:sldId id="281" r:id="rId26"/>
    <p:sldId id="282" r:id="rId27"/>
    <p:sldId id="286" r:id="rId28"/>
    <p:sldId id="288" r:id="rId29"/>
    <p:sldId id="283" r:id="rId30"/>
    <p:sldId id="284" r:id="rId31"/>
    <p:sldId id="285" r:id="rId32"/>
    <p:sldId id="277" r:id="rId33"/>
    <p:sldId id="287"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CA3CCA-65A5-4385-A113-0E901C72C30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4C5D16A-FABA-4897-9334-8CA79158B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B8ACC8B-A42D-4DA7-A668-42CA4A67EF8C}"/>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5" name="Нижний колонтитул 4">
            <a:extLst>
              <a:ext uri="{FF2B5EF4-FFF2-40B4-BE49-F238E27FC236}">
                <a16:creationId xmlns:a16="http://schemas.microsoft.com/office/drawing/2014/main" id="{4C31FD20-B32C-46C6-A5D0-424CE5ADD90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37D711-4D18-4609-8B0E-5A94302A33B1}"/>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203253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5DEBBA-A690-4B7A-8D58-A2E883A74C3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113AA30-B668-4AFE-BC81-BCCF2BBA5E8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3345333-9E3A-4136-9184-AFE1673C5A97}"/>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5" name="Нижний колонтитул 4">
            <a:extLst>
              <a:ext uri="{FF2B5EF4-FFF2-40B4-BE49-F238E27FC236}">
                <a16:creationId xmlns:a16="http://schemas.microsoft.com/office/drawing/2014/main" id="{4FE154C8-4121-498B-9CA2-05ABD11FE3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6366B5-910D-4445-A730-102004CA6992}"/>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409625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D0386E0-D908-4B2F-9751-C441133F601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32BDE73-447A-401B-8774-EE4A661EF97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E8C33F-4352-4E93-8C51-B876379E5E84}"/>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5" name="Нижний колонтитул 4">
            <a:extLst>
              <a:ext uri="{FF2B5EF4-FFF2-40B4-BE49-F238E27FC236}">
                <a16:creationId xmlns:a16="http://schemas.microsoft.com/office/drawing/2014/main" id="{E8C94AC0-DDBC-44A6-890F-09552D6AF8B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B69B2D5-0B49-4C24-9620-3FEC4FC10EBD}"/>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41698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D97870-82CA-4EC1-A1D1-A0A9F7EDB08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7F699AC-26FF-4289-A8D6-D63D5A30283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7414C0-80DA-45EC-8F3E-CC5EC69C04B3}"/>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5" name="Нижний колонтитул 4">
            <a:extLst>
              <a:ext uri="{FF2B5EF4-FFF2-40B4-BE49-F238E27FC236}">
                <a16:creationId xmlns:a16="http://schemas.microsoft.com/office/drawing/2014/main" id="{9DBD5B40-0CE6-42AE-BF5B-E15AE81E87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008D35-0F17-4305-B0A3-536E9FB30265}"/>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191347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9905C8-55AB-40D2-9FC3-2D8207442EE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776B3EC-D87D-477F-9CF2-316C06A6E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850AB43-FCA0-4729-9D2D-1FF960C33E5C}"/>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5" name="Нижний колонтитул 4">
            <a:extLst>
              <a:ext uri="{FF2B5EF4-FFF2-40B4-BE49-F238E27FC236}">
                <a16:creationId xmlns:a16="http://schemas.microsoft.com/office/drawing/2014/main" id="{63CB231B-0A98-4438-88D9-4B15DC06AC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BD39B5-563F-4265-A93C-383FC84527BE}"/>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308466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E8B338-2699-4275-BDA1-2556C410165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AC606D4-0F04-4502-8BF7-0740F68FFE4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7C9C7B4-D71E-495D-A408-F4D5AA3496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A0C87FE-BD77-4669-A317-EDE1DE1048AC}"/>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6" name="Нижний колонтитул 5">
            <a:extLst>
              <a:ext uri="{FF2B5EF4-FFF2-40B4-BE49-F238E27FC236}">
                <a16:creationId xmlns:a16="http://schemas.microsoft.com/office/drawing/2014/main" id="{E176A801-F79F-4A1C-AB00-429BFBF2789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2B71CD-8ED5-4859-9703-5EA6EFC5FA4E}"/>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143545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8E0F97-EBE6-458F-ABC3-F2146506B2F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63D5EC3-64F5-417A-815F-26C93112B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F77E60C-1859-4B71-8604-B24851CB4A1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F1E74F7-22DF-4471-899E-224EBDAB1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7BD0F6E-B646-460B-B3F3-8D57C4920D8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A50AD65-913A-4FC4-B937-758E81C74A67}"/>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8" name="Нижний колонтитул 7">
            <a:extLst>
              <a:ext uri="{FF2B5EF4-FFF2-40B4-BE49-F238E27FC236}">
                <a16:creationId xmlns:a16="http://schemas.microsoft.com/office/drawing/2014/main" id="{CEA00D10-FF70-4FED-938E-3644931F28D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D369E77-42E6-4B74-A401-6EAC05A9578B}"/>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313254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AFE2BC-55D7-429A-A7D5-ECD235E89BC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FD12D9C-820A-4037-8B56-4466C3B651F0}"/>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4" name="Нижний колонтитул 3">
            <a:extLst>
              <a:ext uri="{FF2B5EF4-FFF2-40B4-BE49-F238E27FC236}">
                <a16:creationId xmlns:a16="http://schemas.microsoft.com/office/drawing/2014/main" id="{B3C7F742-7FE0-475C-A610-D67A576BD96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EE623C5-0CF5-4DAA-80AB-B758729862F7}"/>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215501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1D97266-048F-4433-80AA-99171BFBC4AE}"/>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3" name="Нижний колонтитул 2">
            <a:extLst>
              <a:ext uri="{FF2B5EF4-FFF2-40B4-BE49-F238E27FC236}">
                <a16:creationId xmlns:a16="http://schemas.microsoft.com/office/drawing/2014/main" id="{940EAF3A-AF0E-45AA-8D44-216B4CBFFE0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A5ABCB0-4DE5-49D6-BFBA-1982C4F21D1F}"/>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150560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D369C-0AA4-468B-BA98-2C36BAAD575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F5D2D66-FA11-4A71-B9F8-9836BA09A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35496A3-1E29-464F-8F58-98EBF6389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DDB5647-FF6F-4514-93B5-F02CA80BF190}"/>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6" name="Нижний колонтитул 5">
            <a:extLst>
              <a:ext uri="{FF2B5EF4-FFF2-40B4-BE49-F238E27FC236}">
                <a16:creationId xmlns:a16="http://schemas.microsoft.com/office/drawing/2014/main" id="{45825102-F5A3-48D7-BDFB-AB15C63AA87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8CB68C7-CCBE-41B1-8597-A058FF821888}"/>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97917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97AA6-1987-4402-9A9B-5A523A4FD3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03BC8F1-2B87-4C8F-BDB3-6D7D98421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BBE13E2-4A3F-4ABA-9CF7-1C2001817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F4F4228-8653-40FF-B320-E77EB60612F2}"/>
              </a:ext>
            </a:extLst>
          </p:cNvPr>
          <p:cNvSpPr>
            <a:spLocks noGrp="1"/>
          </p:cNvSpPr>
          <p:nvPr>
            <p:ph type="dt" sz="half" idx="10"/>
          </p:nvPr>
        </p:nvSpPr>
        <p:spPr/>
        <p:txBody>
          <a:bodyPr/>
          <a:lstStyle/>
          <a:p>
            <a:fld id="{834A64C4-DE37-4737-96DF-435D77E32894}" type="datetimeFigureOut">
              <a:rPr lang="ru-RU" smtClean="0"/>
              <a:t>22.03.2019</a:t>
            </a:fld>
            <a:endParaRPr lang="ru-RU"/>
          </a:p>
        </p:txBody>
      </p:sp>
      <p:sp>
        <p:nvSpPr>
          <p:cNvPr id="6" name="Нижний колонтитул 5">
            <a:extLst>
              <a:ext uri="{FF2B5EF4-FFF2-40B4-BE49-F238E27FC236}">
                <a16:creationId xmlns:a16="http://schemas.microsoft.com/office/drawing/2014/main" id="{6C7D67E0-DAED-47C9-B64C-458254B4F5D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FDA5014-65C6-461C-8DAA-5995CE2ADB9A}"/>
              </a:ext>
            </a:extLst>
          </p:cNvPr>
          <p:cNvSpPr>
            <a:spLocks noGrp="1"/>
          </p:cNvSpPr>
          <p:nvPr>
            <p:ph type="sldNum" sz="quarter" idx="12"/>
          </p:nvPr>
        </p:nvSpPr>
        <p:spPr/>
        <p:txBody>
          <a:bodyPr/>
          <a:lstStyle/>
          <a:p>
            <a:fld id="{9EF79FDF-149C-49DC-990B-7AF5C290C092}" type="slidenum">
              <a:rPr lang="ru-RU" smtClean="0"/>
              <a:t>‹#›</a:t>
            </a:fld>
            <a:endParaRPr lang="ru-RU"/>
          </a:p>
        </p:txBody>
      </p:sp>
    </p:spTree>
    <p:extLst>
      <p:ext uri="{BB962C8B-B14F-4D97-AF65-F5344CB8AC3E}">
        <p14:creationId xmlns:p14="http://schemas.microsoft.com/office/powerpoint/2010/main" val="112315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B04048-D375-4160-9E87-676B484FB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874C91E-5291-4D17-B30D-FCB5F72A7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1A552F9-2A3E-407C-A09D-64A111427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A64C4-DE37-4737-96DF-435D77E32894}" type="datetimeFigureOut">
              <a:rPr lang="ru-RU" smtClean="0"/>
              <a:t>22.03.2019</a:t>
            </a:fld>
            <a:endParaRPr lang="ru-RU"/>
          </a:p>
        </p:txBody>
      </p:sp>
      <p:sp>
        <p:nvSpPr>
          <p:cNvPr id="5" name="Нижний колонтитул 4">
            <a:extLst>
              <a:ext uri="{FF2B5EF4-FFF2-40B4-BE49-F238E27FC236}">
                <a16:creationId xmlns:a16="http://schemas.microsoft.com/office/drawing/2014/main" id="{049AC90F-9F40-4E8A-9D93-CCA85A38C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D4988B1-104C-45CB-90A3-075F6404D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79FDF-149C-49DC-990B-7AF5C290C092}" type="slidenum">
              <a:rPr lang="ru-RU" smtClean="0"/>
              <a:t>‹#›</a:t>
            </a:fld>
            <a:endParaRPr lang="ru-RU"/>
          </a:p>
        </p:txBody>
      </p:sp>
    </p:spTree>
    <p:extLst>
      <p:ext uri="{BB962C8B-B14F-4D97-AF65-F5344CB8AC3E}">
        <p14:creationId xmlns:p14="http://schemas.microsoft.com/office/powerpoint/2010/main" val="428547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ikit-learn.org/stable/modules/generated/sklearn.tree.DecisionTreeClassifier.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0.20/modules/generated/sklearn.neighbors.KNeighbors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ikit-learn.org/0.20/modules/generated/sklearn.ensemble.RandomForestClassifier.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habr.com/ru/company/ods/blog/328372/"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2C9363-1C0F-4B39-8E56-76B6239EEB88}"/>
              </a:ext>
            </a:extLst>
          </p:cNvPr>
          <p:cNvSpPr>
            <a:spLocks noGrp="1"/>
          </p:cNvSpPr>
          <p:nvPr>
            <p:ph type="ctrTitle"/>
          </p:nvPr>
        </p:nvSpPr>
        <p:spPr/>
        <p:txBody>
          <a:bodyPr/>
          <a:lstStyle/>
          <a:p>
            <a:r>
              <a:rPr lang="ru-RU" dirty="0"/>
              <a:t>Вводный курс по </a:t>
            </a:r>
            <a:r>
              <a:rPr lang="ru-RU" dirty="0" err="1"/>
              <a:t>Big</a:t>
            </a:r>
            <a:r>
              <a:rPr lang="ru-RU" dirty="0"/>
              <a:t> </a:t>
            </a:r>
            <a:r>
              <a:rPr lang="ru-RU" dirty="0" err="1"/>
              <a:t>Data</a:t>
            </a:r>
            <a:br>
              <a:rPr lang="ru-RU" dirty="0"/>
            </a:br>
            <a:endParaRPr lang="ru-RU" dirty="0"/>
          </a:p>
        </p:txBody>
      </p:sp>
      <p:sp>
        <p:nvSpPr>
          <p:cNvPr id="3" name="Подзаголовок 2">
            <a:extLst>
              <a:ext uri="{FF2B5EF4-FFF2-40B4-BE49-F238E27FC236}">
                <a16:creationId xmlns:a16="http://schemas.microsoft.com/office/drawing/2014/main" id="{72EA67DF-5EC4-44C4-9037-4968F87C46A5}"/>
              </a:ext>
            </a:extLst>
          </p:cNvPr>
          <p:cNvSpPr>
            <a:spLocks noGrp="1"/>
          </p:cNvSpPr>
          <p:nvPr>
            <p:ph type="subTitle" idx="1"/>
          </p:nvPr>
        </p:nvSpPr>
        <p:spPr/>
        <p:txBody>
          <a:bodyPr/>
          <a:lstStyle/>
          <a:p>
            <a:r>
              <a:rPr lang="ru-RU" dirty="0"/>
              <a:t>Занятие 3 </a:t>
            </a:r>
          </a:p>
          <a:p>
            <a:r>
              <a:rPr lang="ru-RU" dirty="0"/>
              <a:t>Линейные модели классификации и регрессии</a:t>
            </a:r>
          </a:p>
          <a:p>
            <a:endParaRPr lang="ru-RU" dirty="0"/>
          </a:p>
        </p:txBody>
      </p:sp>
    </p:spTree>
    <p:extLst>
      <p:ext uri="{BB962C8B-B14F-4D97-AF65-F5344CB8AC3E}">
        <p14:creationId xmlns:p14="http://schemas.microsoft.com/office/powerpoint/2010/main" val="40486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DCDA88-3098-4E29-8420-3BAE589BD159}"/>
              </a:ext>
            </a:extLst>
          </p:cNvPr>
          <p:cNvSpPr>
            <a:spLocks noGrp="1"/>
          </p:cNvSpPr>
          <p:nvPr>
            <p:ph type="title"/>
          </p:nvPr>
        </p:nvSpPr>
        <p:spPr>
          <a:xfrm>
            <a:off x="838200" y="231775"/>
            <a:ext cx="10896600" cy="1911350"/>
          </a:xfrm>
        </p:spPr>
        <p:txBody>
          <a:bodyPr>
            <a:normAutofit fontScale="90000"/>
          </a:bodyPr>
          <a:lstStyle/>
          <a:p>
            <a:r>
              <a:rPr lang="ru-RU" dirty="0"/>
              <a:t>Для входного множества A найдем пару &lt;признак, значение признака&gt;, так что мера неоднородности будет минимальна:</a:t>
            </a:r>
            <a:br>
              <a:rPr lang="ru-RU" dirty="0"/>
            </a:br>
            <a:endParaRPr lang="ru-RU" dirty="0"/>
          </a:p>
        </p:txBody>
      </p:sp>
      <p:pic>
        <p:nvPicPr>
          <p:cNvPr id="3074" name="Picture 2" descr="https://habrastorage.org/getpro/habr/post_images/2eb/738/8c4/2eb7388c494153fb283a15a1f377a98b.gif">
            <a:extLst>
              <a:ext uri="{FF2B5EF4-FFF2-40B4-BE49-F238E27FC236}">
                <a16:creationId xmlns:a16="http://schemas.microsoft.com/office/drawing/2014/main" id="{05CA2BDB-2334-4A9D-B8B6-CC12980BAA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330" y="2533651"/>
            <a:ext cx="10823945" cy="229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50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E4C269-BBB2-41F3-B57A-71CE515151CD}"/>
              </a:ext>
            </a:extLst>
          </p:cNvPr>
          <p:cNvSpPr>
            <a:spLocks noGrp="1"/>
          </p:cNvSpPr>
          <p:nvPr>
            <p:ph type="title"/>
          </p:nvPr>
        </p:nvSpPr>
        <p:spPr/>
        <p:txBody>
          <a:bodyPr>
            <a:noAutofit/>
          </a:bodyPr>
          <a:lstStyle/>
          <a:p>
            <a:r>
              <a:rPr lang="ru-RU" sz="3600" dirty="0"/>
              <a:t>множество выше линии y=2.840789 полностью состоит из синих меток, таким образом имеет смыл разбивать далее только второе множество</a:t>
            </a:r>
          </a:p>
        </p:txBody>
      </p:sp>
      <p:pic>
        <p:nvPicPr>
          <p:cNvPr id="4" name="Рисунок 3">
            <a:extLst>
              <a:ext uri="{FF2B5EF4-FFF2-40B4-BE49-F238E27FC236}">
                <a16:creationId xmlns:a16="http://schemas.microsoft.com/office/drawing/2014/main" id="{9B99C4E3-C32F-4216-A196-A18A451A2361}"/>
              </a:ext>
            </a:extLst>
          </p:cNvPr>
          <p:cNvPicPr>
            <a:picLocks noChangeAspect="1"/>
          </p:cNvPicPr>
          <p:nvPr/>
        </p:nvPicPr>
        <p:blipFill>
          <a:blip r:embed="rId2"/>
          <a:stretch>
            <a:fillRect/>
          </a:stretch>
        </p:blipFill>
        <p:spPr>
          <a:xfrm>
            <a:off x="1462087" y="1690688"/>
            <a:ext cx="8320088" cy="5041183"/>
          </a:xfrm>
          <a:prstGeom prst="rect">
            <a:avLst/>
          </a:prstGeom>
        </p:spPr>
      </p:pic>
    </p:spTree>
    <p:extLst>
      <p:ext uri="{BB962C8B-B14F-4D97-AF65-F5344CB8AC3E}">
        <p14:creationId xmlns:p14="http://schemas.microsoft.com/office/powerpoint/2010/main" val="142113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78EC75-643A-4653-937F-59BEF73C9ECD}"/>
              </a:ext>
            </a:extLst>
          </p:cNvPr>
          <p:cNvSpPr>
            <a:spLocks noGrp="1"/>
          </p:cNvSpPr>
          <p:nvPr>
            <p:ph type="title"/>
          </p:nvPr>
        </p:nvSpPr>
        <p:spPr/>
        <p:txBody>
          <a:bodyPr/>
          <a:lstStyle/>
          <a:p>
            <a:r>
              <a:rPr lang="ru-RU" dirty="0"/>
              <a:t>Второе разбиение по линии x=2.976719</a:t>
            </a:r>
          </a:p>
        </p:txBody>
      </p:sp>
      <p:pic>
        <p:nvPicPr>
          <p:cNvPr id="4" name="Рисунок 3">
            <a:extLst>
              <a:ext uri="{FF2B5EF4-FFF2-40B4-BE49-F238E27FC236}">
                <a16:creationId xmlns:a16="http://schemas.microsoft.com/office/drawing/2014/main" id="{CD617654-93C1-441B-AF53-AD7D81CA49C2}"/>
              </a:ext>
            </a:extLst>
          </p:cNvPr>
          <p:cNvPicPr>
            <a:picLocks noChangeAspect="1"/>
          </p:cNvPicPr>
          <p:nvPr/>
        </p:nvPicPr>
        <p:blipFill>
          <a:blip r:embed="rId2"/>
          <a:stretch>
            <a:fillRect/>
          </a:stretch>
        </p:blipFill>
        <p:spPr>
          <a:xfrm>
            <a:off x="1966912" y="2152650"/>
            <a:ext cx="7419975" cy="4495800"/>
          </a:xfrm>
          <a:prstGeom prst="rect">
            <a:avLst/>
          </a:prstGeom>
        </p:spPr>
      </p:pic>
    </p:spTree>
    <p:extLst>
      <p:ext uri="{BB962C8B-B14F-4D97-AF65-F5344CB8AC3E}">
        <p14:creationId xmlns:p14="http://schemas.microsoft.com/office/powerpoint/2010/main" val="319907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74DFD5-E386-4B83-8E29-C1159DA728F2}"/>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3C0EE35E-7EBF-4124-92E5-9AFECD6A1485}"/>
              </a:ext>
            </a:extLst>
          </p:cNvPr>
          <p:cNvPicPr>
            <a:picLocks noChangeAspect="1"/>
          </p:cNvPicPr>
          <p:nvPr/>
        </p:nvPicPr>
        <p:blipFill>
          <a:blip r:embed="rId2"/>
          <a:stretch>
            <a:fillRect/>
          </a:stretch>
        </p:blipFill>
        <p:spPr>
          <a:xfrm>
            <a:off x="0" y="80962"/>
            <a:ext cx="12219678" cy="6253163"/>
          </a:xfrm>
          <a:prstGeom prst="rect">
            <a:avLst/>
          </a:prstGeom>
        </p:spPr>
      </p:pic>
    </p:spTree>
    <p:extLst>
      <p:ext uri="{BB962C8B-B14F-4D97-AF65-F5344CB8AC3E}">
        <p14:creationId xmlns:p14="http://schemas.microsoft.com/office/powerpoint/2010/main" val="208693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599479-3AB8-4D0C-8344-6C2C55936E48}"/>
              </a:ext>
            </a:extLst>
          </p:cNvPr>
          <p:cNvSpPr>
            <a:spLocks noGrp="1"/>
          </p:cNvSpPr>
          <p:nvPr>
            <p:ph type="title"/>
          </p:nvPr>
        </p:nvSpPr>
        <p:spPr/>
        <p:txBody>
          <a:bodyPr/>
          <a:lstStyle/>
          <a:p>
            <a:r>
              <a:rPr lang="ru-RU" dirty="0"/>
              <a:t>Дерево получено, как же принять на нем решение? </a:t>
            </a:r>
          </a:p>
        </p:txBody>
      </p:sp>
      <p:sp>
        <p:nvSpPr>
          <p:cNvPr id="3" name="Объект 2">
            <a:extLst>
              <a:ext uri="{FF2B5EF4-FFF2-40B4-BE49-F238E27FC236}">
                <a16:creationId xmlns:a16="http://schemas.microsoft.com/office/drawing/2014/main" id="{773A4B9A-2F7A-483D-8502-CB5B5E46C429}"/>
              </a:ext>
            </a:extLst>
          </p:cNvPr>
          <p:cNvSpPr>
            <a:spLocks noGrp="1"/>
          </p:cNvSpPr>
          <p:nvPr>
            <p:ph idx="1"/>
          </p:nvPr>
        </p:nvSpPr>
        <p:spPr>
          <a:xfrm>
            <a:off x="190501" y="1825625"/>
            <a:ext cx="11782424" cy="4351338"/>
          </a:xfrm>
        </p:spPr>
        <p:txBody>
          <a:bodyPr>
            <a:normAutofit fontScale="92500"/>
          </a:bodyPr>
          <a:lstStyle/>
          <a:p>
            <a:pPr marL="0" indent="0">
              <a:buNone/>
            </a:pPr>
            <a:r>
              <a:rPr lang="ru-RU" dirty="0"/>
              <a:t>Определяем к какому из подмножеств обучающего множества принадлежит любой входной образ, по мнению конкретного дерева решений.</a:t>
            </a:r>
          </a:p>
          <a:p>
            <a:pPr marL="0" indent="0">
              <a:buNone/>
            </a:pPr>
            <a:r>
              <a:rPr lang="ru-RU" dirty="0"/>
              <a:t>Выбираем доминирующий класс в данном подмножестве и возвращаем его клиенту, либо возвращаем вероятностное распределение меток в данном подмножестве. </a:t>
            </a:r>
          </a:p>
          <a:p>
            <a:pPr marL="0" indent="0">
              <a:buNone/>
            </a:pPr>
            <a:r>
              <a:rPr lang="ru-RU" dirty="0"/>
              <a:t>Описанный способ построения дерева легко меняется с задачи классификации на задачу регрессии. Для этого необходимо заменить меру неоднородности на некоторую меру ошибки прогнозирования, например на среднеквадратичное отклонение. А при принятии решения вместо доминирующего класса используется среднее значение целевой переменной.</a:t>
            </a:r>
          </a:p>
        </p:txBody>
      </p:sp>
    </p:spTree>
    <p:extLst>
      <p:ext uri="{BB962C8B-B14F-4D97-AF65-F5344CB8AC3E}">
        <p14:creationId xmlns:p14="http://schemas.microsoft.com/office/powerpoint/2010/main" val="22030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9F9489-A28D-45C0-A6D0-E20774C683CE}"/>
              </a:ext>
            </a:extLst>
          </p:cNvPr>
          <p:cNvSpPr>
            <a:spLocks noGrp="1"/>
          </p:cNvSpPr>
          <p:nvPr>
            <p:ph type="title"/>
          </p:nvPr>
        </p:nvSpPr>
        <p:spPr>
          <a:xfrm>
            <a:off x="838200" y="0"/>
            <a:ext cx="10515600" cy="1325563"/>
          </a:xfrm>
        </p:spPr>
        <p:txBody>
          <a:bodyPr/>
          <a:lstStyle/>
          <a:p>
            <a:r>
              <a:rPr lang="ru-RU" dirty="0"/>
              <a:t>Отличия линейных моделей и деревьев</a:t>
            </a:r>
          </a:p>
        </p:txBody>
      </p:sp>
      <p:pic>
        <p:nvPicPr>
          <p:cNvPr id="4" name="Рисунок 3">
            <a:extLst>
              <a:ext uri="{FF2B5EF4-FFF2-40B4-BE49-F238E27FC236}">
                <a16:creationId xmlns:a16="http://schemas.microsoft.com/office/drawing/2014/main" id="{CF3B8328-6A74-48D7-9B1D-5A37AFD8171C}"/>
              </a:ext>
            </a:extLst>
          </p:cNvPr>
          <p:cNvPicPr>
            <a:picLocks noChangeAspect="1"/>
          </p:cNvPicPr>
          <p:nvPr/>
        </p:nvPicPr>
        <p:blipFill>
          <a:blip r:embed="rId2"/>
          <a:stretch>
            <a:fillRect/>
          </a:stretch>
        </p:blipFill>
        <p:spPr>
          <a:xfrm>
            <a:off x="2552699" y="1000125"/>
            <a:ext cx="5851281" cy="5657850"/>
          </a:xfrm>
          <a:prstGeom prst="rect">
            <a:avLst/>
          </a:prstGeom>
        </p:spPr>
      </p:pic>
    </p:spTree>
    <p:extLst>
      <p:ext uri="{BB962C8B-B14F-4D97-AF65-F5344CB8AC3E}">
        <p14:creationId xmlns:p14="http://schemas.microsoft.com/office/powerpoint/2010/main" val="410839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EAFC12-E0B4-4204-941F-8AA3E9F88CC9}"/>
              </a:ext>
            </a:extLst>
          </p:cNvPr>
          <p:cNvSpPr>
            <a:spLocks noGrp="1"/>
          </p:cNvSpPr>
          <p:nvPr>
            <p:ph type="title"/>
          </p:nvPr>
        </p:nvSpPr>
        <p:spPr>
          <a:xfrm>
            <a:off x="295276" y="0"/>
            <a:ext cx="11782424" cy="1325563"/>
          </a:xfrm>
        </p:spPr>
        <p:txBody>
          <a:bodyPr>
            <a:normAutofit/>
          </a:bodyPr>
          <a:lstStyle/>
          <a:p>
            <a:r>
              <a:rPr lang="ru-RU" sz="3200" dirty="0"/>
              <a:t>Как дерево решений работает с количественными признаками?</a:t>
            </a:r>
          </a:p>
        </p:txBody>
      </p:sp>
      <p:sp>
        <p:nvSpPr>
          <p:cNvPr id="3" name="Объект 2">
            <a:extLst>
              <a:ext uri="{FF2B5EF4-FFF2-40B4-BE49-F238E27FC236}">
                <a16:creationId xmlns:a16="http://schemas.microsoft.com/office/drawing/2014/main" id="{2C06F2B0-21A0-40EB-992C-E239249BABBB}"/>
              </a:ext>
            </a:extLst>
          </p:cNvPr>
          <p:cNvSpPr>
            <a:spLocks noGrp="1"/>
          </p:cNvSpPr>
          <p:nvPr>
            <p:ph idx="1"/>
          </p:nvPr>
        </p:nvSpPr>
        <p:spPr>
          <a:xfrm>
            <a:off x="295276" y="949325"/>
            <a:ext cx="11782424" cy="5441950"/>
          </a:xfrm>
        </p:spPr>
        <p:txBody>
          <a:bodyPr>
            <a:normAutofit lnSpcReduction="10000"/>
          </a:bodyPr>
          <a:lstStyle/>
          <a:p>
            <a:pPr marL="0" indent="0">
              <a:buNone/>
            </a:pPr>
            <a:r>
              <a:rPr lang="ru-RU" sz="3200" dirty="0"/>
              <a:t>Допустим, в выборке имеется количественный признак "Возраст", имеющий много уникальных значений. Дерево решений будет искать лучшее (по критерию типа прироста информации) разбиение выборки, проверяя бинарные признаки типа "Возраст &lt; 17", "Возраст &lt; 22.87" и т.д.</a:t>
            </a:r>
          </a:p>
          <a:p>
            <a:pPr marL="0" indent="0">
              <a:buNone/>
            </a:pPr>
            <a:r>
              <a:rPr lang="ru-RU" sz="3200" dirty="0"/>
              <a:t>Но что если таких "нарезаний" возраста слишком много? А что если есть еще количественный признак "Зарплата", и зарплату тоже можно "нарезать" большим числом способов? Получается слишком много бинарных признаков для выбора лучшего на каждом шаге построения дерева. </a:t>
            </a:r>
          </a:p>
          <a:p>
            <a:pPr marL="0" indent="0">
              <a:buNone/>
            </a:pPr>
            <a:r>
              <a:rPr lang="ru-RU" sz="3200" dirty="0"/>
              <a:t>Для решения этой проблемы применяют эвристики для ограничения числа порогов, с которыми мы сравниваем количественный признак.</a:t>
            </a:r>
          </a:p>
        </p:txBody>
      </p:sp>
    </p:spTree>
    <p:extLst>
      <p:ext uri="{BB962C8B-B14F-4D97-AF65-F5344CB8AC3E}">
        <p14:creationId xmlns:p14="http://schemas.microsoft.com/office/powerpoint/2010/main" val="138828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D42619-3868-4CAC-A7B8-4696F9705F97}"/>
              </a:ext>
            </a:extLst>
          </p:cNvPr>
          <p:cNvSpPr>
            <a:spLocks noGrp="1"/>
          </p:cNvSpPr>
          <p:nvPr>
            <p:ph type="title"/>
          </p:nvPr>
        </p:nvSpPr>
        <p:spPr>
          <a:xfrm>
            <a:off x="838200" y="365126"/>
            <a:ext cx="10515600" cy="577850"/>
          </a:xfrm>
        </p:spPr>
        <p:txBody>
          <a:bodyPr>
            <a:normAutofit fontScale="90000"/>
          </a:bodyPr>
          <a:lstStyle/>
          <a:p>
            <a:r>
              <a:rPr lang="ru-RU" dirty="0"/>
              <a:t>Класс </a:t>
            </a:r>
            <a:r>
              <a:rPr lang="ru-RU" dirty="0" err="1"/>
              <a:t>DecisionTreeClassifier</a:t>
            </a:r>
            <a:r>
              <a:rPr lang="ru-RU" dirty="0"/>
              <a:t> в </a:t>
            </a:r>
            <a:r>
              <a:rPr lang="ru-RU" dirty="0" err="1"/>
              <a:t>Scikit-learn</a:t>
            </a:r>
            <a:br>
              <a:rPr lang="ru-RU" dirty="0"/>
            </a:br>
            <a:endParaRPr lang="ru-RU" dirty="0"/>
          </a:p>
        </p:txBody>
      </p:sp>
      <p:sp>
        <p:nvSpPr>
          <p:cNvPr id="3" name="Объект 2">
            <a:extLst>
              <a:ext uri="{FF2B5EF4-FFF2-40B4-BE49-F238E27FC236}">
                <a16:creationId xmlns:a16="http://schemas.microsoft.com/office/drawing/2014/main" id="{DAD4ABDB-C7B3-4A21-AB70-CD32884248B7}"/>
              </a:ext>
            </a:extLst>
          </p:cNvPr>
          <p:cNvSpPr>
            <a:spLocks noGrp="1"/>
          </p:cNvSpPr>
          <p:nvPr>
            <p:ph idx="1"/>
          </p:nvPr>
        </p:nvSpPr>
        <p:spPr>
          <a:xfrm>
            <a:off x="838199" y="1044574"/>
            <a:ext cx="11096625" cy="5699125"/>
          </a:xfrm>
        </p:spPr>
        <p:txBody>
          <a:bodyPr>
            <a:normAutofit lnSpcReduction="10000"/>
          </a:bodyPr>
          <a:lstStyle/>
          <a:p>
            <a:pPr marL="0" indent="0">
              <a:buNone/>
            </a:pPr>
            <a:r>
              <a:rPr lang="ru-RU" sz="3200" dirty="0"/>
              <a:t>Основные параметры класса </a:t>
            </a:r>
            <a:r>
              <a:rPr lang="en-US" u="sng" dirty="0" err="1">
                <a:hlinkClick r:id="rId2"/>
              </a:rPr>
              <a:t>sklearn.tree.DecisionTreeClassifier</a:t>
            </a:r>
            <a:r>
              <a:rPr lang="en-US" dirty="0"/>
              <a:t>:</a:t>
            </a:r>
            <a:endParaRPr lang="ru-RU" sz="3200" dirty="0"/>
          </a:p>
          <a:p>
            <a:pPr marL="0" indent="0">
              <a:buNone/>
            </a:pPr>
            <a:r>
              <a:rPr lang="ru-RU" sz="3200" dirty="0" err="1"/>
              <a:t>max_depth</a:t>
            </a:r>
            <a:r>
              <a:rPr lang="ru-RU" sz="3200" dirty="0"/>
              <a:t> – максимальная глубина дерева</a:t>
            </a:r>
          </a:p>
          <a:p>
            <a:pPr marL="0" indent="0">
              <a:buNone/>
            </a:pPr>
            <a:r>
              <a:rPr lang="ru-RU" sz="3200" dirty="0" err="1"/>
              <a:t>max_features</a:t>
            </a:r>
            <a:r>
              <a:rPr lang="ru-RU" sz="3200" dirty="0"/>
              <a:t> - максимальное число признаков, по которым ищется лучшее разбиение в дереве (это нужно потому, что при большом количестве признаков будет "дорого" искать лучшее (по критерию типа прироста информации) разбиение среди всех признаков)</a:t>
            </a:r>
          </a:p>
          <a:p>
            <a:pPr marL="0" indent="0">
              <a:buNone/>
            </a:pPr>
            <a:r>
              <a:rPr lang="ru-RU" sz="3200" dirty="0" err="1"/>
              <a:t>min_samples_leaf</a:t>
            </a:r>
            <a:r>
              <a:rPr lang="ru-RU" sz="3200" dirty="0"/>
              <a:t> – минимальное число объектов в листе. У этого параметра есть понятная интерпретация: скажем, если он равен 5, то дерево будет порождать только те классифицирующие правила, которые верны как минимум для 5 объектов</a:t>
            </a:r>
          </a:p>
        </p:txBody>
      </p:sp>
    </p:spTree>
    <p:extLst>
      <p:ext uri="{BB962C8B-B14F-4D97-AF65-F5344CB8AC3E}">
        <p14:creationId xmlns:p14="http://schemas.microsoft.com/office/powerpoint/2010/main" val="401300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240EA7-7949-43AF-998E-B6C3D84729E1}"/>
              </a:ext>
            </a:extLst>
          </p:cNvPr>
          <p:cNvSpPr>
            <a:spLocks noGrp="1"/>
          </p:cNvSpPr>
          <p:nvPr>
            <p:ph type="title"/>
          </p:nvPr>
        </p:nvSpPr>
        <p:spPr>
          <a:xfrm>
            <a:off x="838200" y="203200"/>
            <a:ext cx="10515600" cy="1325563"/>
          </a:xfrm>
        </p:spPr>
        <p:txBody>
          <a:bodyPr/>
          <a:lstStyle/>
          <a:p>
            <a:br>
              <a:rPr lang="ru-RU" dirty="0"/>
            </a:br>
            <a:r>
              <a:rPr lang="ru-RU" dirty="0"/>
              <a:t>Основные параметры дерева</a:t>
            </a:r>
          </a:p>
        </p:txBody>
      </p:sp>
      <p:sp>
        <p:nvSpPr>
          <p:cNvPr id="3" name="Объект 2">
            <a:extLst>
              <a:ext uri="{FF2B5EF4-FFF2-40B4-BE49-F238E27FC236}">
                <a16:creationId xmlns:a16="http://schemas.microsoft.com/office/drawing/2014/main" id="{92E93882-1784-41F4-8631-031985EF42D6}"/>
              </a:ext>
            </a:extLst>
          </p:cNvPr>
          <p:cNvSpPr>
            <a:spLocks noGrp="1"/>
          </p:cNvSpPr>
          <p:nvPr>
            <p:ph idx="1"/>
          </p:nvPr>
        </p:nvSpPr>
        <p:spPr/>
        <p:txBody>
          <a:bodyPr>
            <a:normAutofit/>
          </a:bodyPr>
          <a:lstStyle/>
          <a:p>
            <a:pPr marL="0" indent="0">
              <a:buNone/>
            </a:pPr>
            <a:r>
              <a:rPr lang="ru-RU" sz="3600" dirty="0"/>
              <a:t>Дерево решений можно построить до такой глубины, чтоб в каждом листе был ровно один объект. </a:t>
            </a:r>
          </a:p>
          <a:p>
            <a:pPr marL="0" indent="0">
              <a:buNone/>
            </a:pPr>
            <a:r>
              <a:rPr lang="ru-RU" sz="3600" dirty="0"/>
              <a:t>Но на практике это не делается из-за того, что такое дерево будет переобученным – оно слишком настроится на обучающую выборку и будет плохо работать на прогноз на новых данных</a:t>
            </a:r>
          </a:p>
        </p:txBody>
      </p:sp>
    </p:spTree>
    <p:extLst>
      <p:ext uri="{BB962C8B-B14F-4D97-AF65-F5344CB8AC3E}">
        <p14:creationId xmlns:p14="http://schemas.microsoft.com/office/powerpoint/2010/main" val="1076287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D4C7-53EA-44F0-8211-3EA8ECAABFBF}"/>
              </a:ext>
            </a:extLst>
          </p:cNvPr>
          <p:cNvSpPr>
            <a:spLocks noGrp="1"/>
          </p:cNvSpPr>
          <p:nvPr>
            <p:ph type="title"/>
          </p:nvPr>
        </p:nvSpPr>
        <p:spPr/>
        <p:txBody>
          <a:bodyPr/>
          <a:lstStyle/>
          <a:p>
            <a:r>
              <a:rPr lang="ru-RU" dirty="0"/>
              <a:t>Пример переобученного дерева</a:t>
            </a:r>
          </a:p>
        </p:txBody>
      </p:sp>
      <p:pic>
        <p:nvPicPr>
          <p:cNvPr id="4" name="Рисунок 3">
            <a:extLst>
              <a:ext uri="{FF2B5EF4-FFF2-40B4-BE49-F238E27FC236}">
                <a16:creationId xmlns:a16="http://schemas.microsoft.com/office/drawing/2014/main" id="{4FFDCF34-B11B-4E0A-B497-5F0790A5416D}"/>
              </a:ext>
            </a:extLst>
          </p:cNvPr>
          <p:cNvPicPr>
            <a:picLocks noChangeAspect="1"/>
          </p:cNvPicPr>
          <p:nvPr/>
        </p:nvPicPr>
        <p:blipFill>
          <a:blip r:embed="rId2"/>
          <a:stretch>
            <a:fillRect/>
          </a:stretch>
        </p:blipFill>
        <p:spPr>
          <a:xfrm>
            <a:off x="2095500" y="1690688"/>
            <a:ext cx="6572250" cy="5179824"/>
          </a:xfrm>
          <a:prstGeom prst="rect">
            <a:avLst/>
          </a:prstGeom>
        </p:spPr>
      </p:pic>
    </p:spTree>
    <p:extLst>
      <p:ext uri="{BB962C8B-B14F-4D97-AF65-F5344CB8AC3E}">
        <p14:creationId xmlns:p14="http://schemas.microsoft.com/office/powerpoint/2010/main" val="182547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A39D46-BBF9-45C1-B7E8-827B926E83D3}"/>
              </a:ext>
            </a:extLst>
          </p:cNvPr>
          <p:cNvSpPr>
            <a:spLocks noGrp="1"/>
          </p:cNvSpPr>
          <p:nvPr>
            <p:ph type="title"/>
          </p:nvPr>
        </p:nvSpPr>
        <p:spPr>
          <a:xfrm>
            <a:off x="838200" y="365125"/>
            <a:ext cx="2924175" cy="1325563"/>
          </a:xfrm>
        </p:spPr>
        <p:txBody>
          <a:bodyPr/>
          <a:lstStyle/>
          <a:p>
            <a:r>
              <a:rPr lang="ru-RU" dirty="0"/>
              <a:t>Термины</a:t>
            </a:r>
          </a:p>
        </p:txBody>
      </p:sp>
      <p:pic>
        <p:nvPicPr>
          <p:cNvPr id="4" name="Рисунок 3">
            <a:extLst>
              <a:ext uri="{FF2B5EF4-FFF2-40B4-BE49-F238E27FC236}">
                <a16:creationId xmlns:a16="http://schemas.microsoft.com/office/drawing/2014/main" id="{D00C4D48-1974-493F-9589-2576701E13E3}"/>
              </a:ext>
            </a:extLst>
          </p:cNvPr>
          <p:cNvPicPr>
            <a:picLocks noChangeAspect="1"/>
          </p:cNvPicPr>
          <p:nvPr/>
        </p:nvPicPr>
        <p:blipFill>
          <a:blip r:embed="rId2"/>
          <a:stretch>
            <a:fillRect/>
          </a:stretch>
        </p:blipFill>
        <p:spPr>
          <a:xfrm>
            <a:off x="4510087" y="214312"/>
            <a:ext cx="6643688" cy="6643688"/>
          </a:xfrm>
          <a:prstGeom prst="rect">
            <a:avLst/>
          </a:prstGeom>
        </p:spPr>
      </p:pic>
    </p:spTree>
    <p:extLst>
      <p:ext uri="{BB962C8B-B14F-4D97-AF65-F5344CB8AC3E}">
        <p14:creationId xmlns:p14="http://schemas.microsoft.com/office/powerpoint/2010/main" val="107302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894F67-77FB-4B34-BB49-374FEE7957D6}"/>
              </a:ext>
            </a:extLst>
          </p:cNvPr>
          <p:cNvSpPr>
            <a:spLocks noGrp="1"/>
          </p:cNvSpPr>
          <p:nvPr>
            <p:ph type="title"/>
          </p:nvPr>
        </p:nvSpPr>
        <p:spPr/>
        <p:txBody>
          <a:bodyPr>
            <a:normAutofit fontScale="90000"/>
          </a:bodyPr>
          <a:lstStyle/>
          <a:p>
            <a:r>
              <a:rPr lang="ru-RU" dirty="0"/>
              <a:t>Основные способы борьбы с переобучением в случае деревьев решений:</a:t>
            </a:r>
          </a:p>
        </p:txBody>
      </p:sp>
      <p:sp>
        <p:nvSpPr>
          <p:cNvPr id="3" name="Объект 2">
            <a:extLst>
              <a:ext uri="{FF2B5EF4-FFF2-40B4-BE49-F238E27FC236}">
                <a16:creationId xmlns:a16="http://schemas.microsoft.com/office/drawing/2014/main" id="{D40B7432-3885-4972-BBB6-96592EFFB526}"/>
              </a:ext>
            </a:extLst>
          </p:cNvPr>
          <p:cNvSpPr>
            <a:spLocks noGrp="1"/>
          </p:cNvSpPr>
          <p:nvPr>
            <p:ph idx="1"/>
          </p:nvPr>
        </p:nvSpPr>
        <p:spPr/>
        <p:txBody>
          <a:bodyPr>
            <a:normAutofit/>
          </a:bodyPr>
          <a:lstStyle/>
          <a:p>
            <a:pPr marL="0" indent="0">
              <a:buNone/>
            </a:pPr>
            <a:r>
              <a:rPr lang="ru-RU" sz="3200" dirty="0"/>
              <a:t>искусственное ограничение глубины или минимального числа объектов в листе: построение дерева просто в какой-то момент прекращается;</a:t>
            </a:r>
          </a:p>
          <a:p>
            <a:pPr marL="0" indent="0">
              <a:buNone/>
            </a:pPr>
            <a:r>
              <a:rPr lang="ru-RU" sz="3200" dirty="0"/>
              <a:t>стрижка дерева (</a:t>
            </a:r>
            <a:r>
              <a:rPr lang="ru-RU" sz="3200" dirty="0" err="1"/>
              <a:t>pruning</a:t>
            </a:r>
            <a:r>
              <a:rPr lang="ru-RU" sz="3200" dirty="0"/>
              <a:t>). При таком подходе дерево сначала строится до максимальной глубины, потом постепенно, снизу вверх, некоторые вершины дерева убираются за счет сравнения по качеству дерева с данным разбиением и без него (сравнение проводится с помощью кросс-валидации, о которой чуть ниже). </a:t>
            </a:r>
          </a:p>
        </p:txBody>
      </p:sp>
    </p:spTree>
    <p:extLst>
      <p:ext uri="{BB962C8B-B14F-4D97-AF65-F5344CB8AC3E}">
        <p14:creationId xmlns:p14="http://schemas.microsoft.com/office/powerpoint/2010/main" val="178498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BEE868-3067-4B81-9F49-D265238DC83F}"/>
              </a:ext>
            </a:extLst>
          </p:cNvPr>
          <p:cNvSpPr>
            <a:spLocks noGrp="1"/>
          </p:cNvSpPr>
          <p:nvPr>
            <p:ph type="title"/>
          </p:nvPr>
        </p:nvSpPr>
        <p:spPr/>
        <p:txBody>
          <a:bodyPr/>
          <a:lstStyle/>
          <a:p>
            <a:r>
              <a:rPr lang="ru-RU" dirty="0">
                <a:solidFill>
                  <a:srgbClr val="222222"/>
                </a:solidFill>
                <a:latin typeface="Fira Sans"/>
              </a:rPr>
              <a:t>Дерево решений в задаче регрессии</a:t>
            </a:r>
            <a:br>
              <a:rPr lang="ru-RU" dirty="0">
                <a:solidFill>
                  <a:srgbClr val="222222"/>
                </a:solidFill>
                <a:latin typeface="Fira Sans"/>
              </a:rPr>
            </a:br>
            <a:endParaRPr lang="ru-RU" dirty="0"/>
          </a:p>
        </p:txBody>
      </p:sp>
      <p:sp>
        <p:nvSpPr>
          <p:cNvPr id="4" name="Прямоугольник 3">
            <a:extLst>
              <a:ext uri="{FF2B5EF4-FFF2-40B4-BE49-F238E27FC236}">
                <a16:creationId xmlns:a16="http://schemas.microsoft.com/office/drawing/2014/main" id="{EDE0957F-C966-48AE-B61B-1FA7F3362264}"/>
              </a:ext>
            </a:extLst>
          </p:cNvPr>
          <p:cNvSpPr/>
          <p:nvPr/>
        </p:nvSpPr>
        <p:spPr>
          <a:xfrm>
            <a:off x="838200" y="1720839"/>
            <a:ext cx="10172700" cy="4832092"/>
          </a:xfrm>
          <a:prstGeom prst="rect">
            <a:avLst/>
          </a:prstGeom>
        </p:spPr>
        <p:txBody>
          <a:bodyPr wrap="square">
            <a:spAutoFit/>
          </a:bodyPr>
          <a:lstStyle/>
          <a:p>
            <a:r>
              <a:rPr lang="ru-RU" sz="2800" dirty="0">
                <a:solidFill>
                  <a:srgbClr val="222222"/>
                </a:solidFill>
                <a:latin typeface="-apple-system"/>
              </a:rPr>
              <a:t>При прогнозировании количественного признака идея построения дерева остается та же, но меняется критерий качества:</a:t>
            </a:r>
          </a:p>
          <a:p>
            <a:r>
              <a:rPr lang="ru-RU" sz="2800" dirty="0">
                <a:solidFill>
                  <a:srgbClr val="222222"/>
                </a:solidFill>
                <a:latin typeface="-apple-system"/>
              </a:rPr>
              <a:t>Дисперсия вокруг среднего: </a:t>
            </a:r>
          </a:p>
          <a:p>
            <a:endParaRPr lang="ru-RU" sz="2800" dirty="0">
              <a:solidFill>
                <a:srgbClr val="222222"/>
              </a:solidFill>
              <a:latin typeface="-apple-system"/>
            </a:endParaRPr>
          </a:p>
          <a:p>
            <a:br>
              <a:rPr lang="ru-RU" sz="2800" dirty="0">
                <a:solidFill>
                  <a:srgbClr val="222222"/>
                </a:solidFill>
                <a:latin typeface="-apple-system"/>
              </a:rPr>
            </a:br>
            <a:endParaRPr lang="ru-RU" sz="2800" dirty="0">
              <a:solidFill>
                <a:srgbClr val="222222"/>
              </a:solidFill>
              <a:latin typeface="-apple-system"/>
            </a:endParaRPr>
          </a:p>
          <a:p>
            <a:r>
              <a:rPr lang="ru-RU" sz="2800" dirty="0">
                <a:solidFill>
                  <a:srgbClr val="222222"/>
                </a:solidFill>
                <a:latin typeface="-apple-system"/>
              </a:rPr>
              <a:t>где ℓ – число объектов в листе, </a:t>
            </a:r>
            <a:r>
              <a:rPr lang="ru-RU" sz="2800" dirty="0" err="1">
                <a:solidFill>
                  <a:srgbClr val="222222"/>
                </a:solidFill>
                <a:latin typeface="-apple-system"/>
              </a:rPr>
              <a:t>yi</a:t>
            </a:r>
            <a:r>
              <a:rPr lang="ru-RU" sz="2800" dirty="0">
                <a:solidFill>
                  <a:srgbClr val="222222"/>
                </a:solidFill>
                <a:latin typeface="-apple-system"/>
              </a:rPr>
              <a:t> – значения целевого признака. Минимизируя дисперсию вокруг среднего, мы ищем признаки, разбивающие выборку таким образом, что значения целевого признака в каждом листе примерно равны.</a:t>
            </a:r>
            <a:endParaRPr lang="ru-RU" sz="2800" b="0" i="0" dirty="0">
              <a:solidFill>
                <a:srgbClr val="222222"/>
              </a:solidFill>
              <a:effectLst/>
              <a:latin typeface="-apple-system"/>
            </a:endParaRPr>
          </a:p>
        </p:txBody>
      </p:sp>
      <p:pic>
        <p:nvPicPr>
          <p:cNvPr id="5" name="Рисунок 4">
            <a:extLst>
              <a:ext uri="{FF2B5EF4-FFF2-40B4-BE49-F238E27FC236}">
                <a16:creationId xmlns:a16="http://schemas.microsoft.com/office/drawing/2014/main" id="{5C573869-0539-4ABA-B121-FC5ADC1C9122}"/>
              </a:ext>
            </a:extLst>
          </p:cNvPr>
          <p:cNvPicPr>
            <a:picLocks noChangeAspect="1"/>
          </p:cNvPicPr>
          <p:nvPr/>
        </p:nvPicPr>
        <p:blipFill>
          <a:blip r:embed="rId2"/>
          <a:stretch>
            <a:fillRect/>
          </a:stretch>
        </p:blipFill>
        <p:spPr>
          <a:xfrm>
            <a:off x="2805975" y="3565585"/>
            <a:ext cx="4217850" cy="1142600"/>
          </a:xfrm>
          <a:prstGeom prst="rect">
            <a:avLst/>
          </a:prstGeom>
        </p:spPr>
      </p:pic>
    </p:spTree>
    <p:extLst>
      <p:ext uri="{BB962C8B-B14F-4D97-AF65-F5344CB8AC3E}">
        <p14:creationId xmlns:p14="http://schemas.microsoft.com/office/powerpoint/2010/main" val="1175416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0C35CA-3082-4CE6-8330-3AF9ADB04E79}"/>
              </a:ext>
            </a:extLst>
          </p:cNvPr>
          <p:cNvSpPr>
            <a:spLocks noGrp="1"/>
          </p:cNvSpPr>
          <p:nvPr>
            <p:ph type="title"/>
          </p:nvPr>
        </p:nvSpPr>
        <p:spPr/>
        <p:txBody>
          <a:bodyPr/>
          <a:lstStyle/>
          <a:p>
            <a:r>
              <a:rPr lang="ru-RU" dirty="0"/>
              <a:t>Пример</a:t>
            </a:r>
          </a:p>
        </p:txBody>
      </p:sp>
      <p:sp>
        <p:nvSpPr>
          <p:cNvPr id="5" name="Прямоугольник 4">
            <a:extLst>
              <a:ext uri="{FF2B5EF4-FFF2-40B4-BE49-F238E27FC236}">
                <a16:creationId xmlns:a16="http://schemas.microsoft.com/office/drawing/2014/main" id="{276F9FB9-E017-4004-97D2-EEF259CA76F6}"/>
              </a:ext>
            </a:extLst>
          </p:cNvPr>
          <p:cNvSpPr/>
          <p:nvPr/>
        </p:nvSpPr>
        <p:spPr>
          <a:xfrm>
            <a:off x="1076325" y="1447800"/>
            <a:ext cx="10620375" cy="5078313"/>
          </a:xfrm>
          <a:prstGeom prst="rect">
            <a:avLst/>
          </a:prstGeom>
        </p:spPr>
        <p:txBody>
          <a:bodyPr wrap="square">
            <a:spAutoFit/>
          </a:bodyPr>
          <a:lstStyle/>
          <a:p>
            <a:r>
              <a:rPr lang="ru-RU" sz="3600" dirty="0"/>
              <a:t>Сгенерируем данные, распределенные вокруг функции </a:t>
            </a:r>
          </a:p>
          <a:p>
            <a:endParaRPr lang="ru-RU" sz="3600" dirty="0"/>
          </a:p>
          <a:p>
            <a:endParaRPr lang="ru-RU" sz="3600" dirty="0"/>
          </a:p>
          <a:p>
            <a:endParaRPr lang="ru-RU" sz="3600" dirty="0"/>
          </a:p>
          <a:p>
            <a:r>
              <a:rPr lang="ru-RU" sz="3600" dirty="0"/>
              <a:t> c некоторым шумом, обучим на них дерево решений и изобразим, какие прогнозы делает дерево.</a:t>
            </a:r>
          </a:p>
          <a:p>
            <a:endParaRPr lang="ru-RU" sz="3600" dirty="0"/>
          </a:p>
        </p:txBody>
      </p:sp>
      <p:pic>
        <p:nvPicPr>
          <p:cNvPr id="7" name="Объект 6">
            <a:extLst>
              <a:ext uri="{FF2B5EF4-FFF2-40B4-BE49-F238E27FC236}">
                <a16:creationId xmlns:a16="http://schemas.microsoft.com/office/drawing/2014/main" id="{25944881-CC09-4ABA-9CE0-7D69C3ACA1E7}"/>
              </a:ext>
            </a:extLst>
          </p:cNvPr>
          <p:cNvPicPr>
            <a:picLocks noGrp="1" noChangeAspect="1"/>
          </p:cNvPicPr>
          <p:nvPr>
            <p:ph idx="1"/>
          </p:nvPr>
        </p:nvPicPr>
        <p:blipFill>
          <a:blip r:embed="rId2"/>
          <a:stretch>
            <a:fillRect/>
          </a:stretch>
        </p:blipFill>
        <p:spPr>
          <a:xfrm>
            <a:off x="1284969" y="2661897"/>
            <a:ext cx="8483601" cy="1325563"/>
          </a:xfrm>
          <a:prstGeom prst="rect">
            <a:avLst/>
          </a:prstGeom>
        </p:spPr>
      </p:pic>
    </p:spTree>
    <p:extLst>
      <p:ext uri="{BB962C8B-B14F-4D97-AF65-F5344CB8AC3E}">
        <p14:creationId xmlns:p14="http://schemas.microsoft.com/office/powerpoint/2010/main" val="23819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B15778-8934-4A02-954E-E2A83BF630D0}"/>
              </a:ext>
            </a:extLst>
          </p:cNvPr>
          <p:cNvSpPr>
            <a:spLocks noGrp="1"/>
          </p:cNvSpPr>
          <p:nvPr>
            <p:ph type="title"/>
          </p:nvPr>
        </p:nvSpPr>
        <p:spPr/>
        <p:txBody>
          <a:bodyPr/>
          <a:lstStyle/>
          <a:p>
            <a:r>
              <a:rPr lang="ru-RU" dirty="0"/>
              <a:t>Метод ближайших соседей</a:t>
            </a:r>
            <a:br>
              <a:rPr lang="ru-RU" dirty="0"/>
            </a:br>
            <a:r>
              <a:rPr lang="ru-RU" dirty="0"/>
              <a:t> </a:t>
            </a:r>
            <a:r>
              <a:rPr lang="en-US" dirty="0"/>
              <a:t>(k Nearest Neighbors, </a:t>
            </a:r>
            <a:r>
              <a:rPr lang="en-US" dirty="0" err="1"/>
              <a:t>или</a:t>
            </a:r>
            <a:r>
              <a:rPr lang="en-US" dirty="0"/>
              <a:t> </a:t>
            </a:r>
            <a:r>
              <a:rPr lang="en-US" dirty="0" err="1"/>
              <a:t>kNN</a:t>
            </a:r>
            <a:r>
              <a:rPr lang="en-US" dirty="0"/>
              <a:t>)</a:t>
            </a:r>
            <a:endParaRPr lang="ru-RU" dirty="0"/>
          </a:p>
        </p:txBody>
      </p:sp>
      <p:sp>
        <p:nvSpPr>
          <p:cNvPr id="3" name="Объект 2">
            <a:extLst>
              <a:ext uri="{FF2B5EF4-FFF2-40B4-BE49-F238E27FC236}">
                <a16:creationId xmlns:a16="http://schemas.microsoft.com/office/drawing/2014/main" id="{23D721F1-1D97-4355-B3B9-2CF0873FF89B}"/>
              </a:ext>
            </a:extLst>
          </p:cNvPr>
          <p:cNvSpPr>
            <a:spLocks noGrp="1"/>
          </p:cNvSpPr>
          <p:nvPr>
            <p:ph idx="1"/>
          </p:nvPr>
        </p:nvSpPr>
        <p:spPr/>
        <p:txBody>
          <a:bodyPr>
            <a:normAutofit fontScale="92500" lnSpcReduction="20000"/>
          </a:bodyPr>
          <a:lstStyle/>
          <a:p>
            <a:pPr marL="0" indent="0">
              <a:buNone/>
            </a:pPr>
            <a:r>
              <a:rPr lang="ru-RU" dirty="0"/>
              <a:t>Если не знаешь, какой тип товара указать в объявлении для </a:t>
            </a:r>
            <a:r>
              <a:rPr lang="ru-RU" dirty="0" err="1"/>
              <a:t>Bluetooth</a:t>
            </a:r>
            <a:r>
              <a:rPr lang="ru-RU" dirty="0"/>
              <a:t>-гарнитуры, можешь найти 5 похожих гарнитур, и если 4 из них отнесены к категории "Аксессуары", и только один - к категории "Техника", то здравый смысл подскажет для своего объявления тоже указать категорию "Аксессуары".</a:t>
            </a:r>
          </a:p>
          <a:p>
            <a:pPr marL="0" indent="0">
              <a:buNone/>
            </a:pPr>
            <a:endParaRPr lang="ru-RU" dirty="0"/>
          </a:p>
          <a:p>
            <a:pPr marL="0" indent="0">
              <a:buNone/>
            </a:pPr>
            <a:r>
              <a:rPr lang="ru-RU" dirty="0"/>
              <a:t>Алгоритм</a:t>
            </a:r>
          </a:p>
          <a:p>
            <a:pPr marL="0" indent="0">
              <a:buNone/>
            </a:pPr>
            <a:r>
              <a:rPr lang="ru-RU" dirty="0"/>
              <a:t>Вычислить расстояние до каждого из объектов обучающей выборки</a:t>
            </a:r>
          </a:p>
          <a:p>
            <a:pPr marL="0" indent="0">
              <a:buNone/>
            </a:pPr>
            <a:r>
              <a:rPr lang="ru-RU" dirty="0"/>
              <a:t>Отобрать k объектов обучающей выборки, расстояние до которых минимально</a:t>
            </a:r>
          </a:p>
          <a:p>
            <a:pPr marL="0" indent="0">
              <a:buNone/>
            </a:pPr>
            <a:r>
              <a:rPr lang="ru-RU" dirty="0"/>
              <a:t>Класс классифицируемого объекта — это класс, наиболее часто встречающийся среди k ближайших соседей</a:t>
            </a:r>
          </a:p>
        </p:txBody>
      </p:sp>
    </p:spTree>
    <p:extLst>
      <p:ext uri="{BB962C8B-B14F-4D97-AF65-F5344CB8AC3E}">
        <p14:creationId xmlns:p14="http://schemas.microsoft.com/office/powerpoint/2010/main" val="3912294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016731-3724-4F04-A976-7C9EB08C21C4}"/>
              </a:ext>
            </a:extLst>
          </p:cNvPr>
          <p:cNvSpPr>
            <a:spLocks noGrp="1"/>
          </p:cNvSpPr>
          <p:nvPr>
            <p:ph type="title"/>
          </p:nvPr>
        </p:nvSpPr>
        <p:spPr/>
        <p:txBody>
          <a:bodyPr>
            <a:normAutofit/>
          </a:bodyPr>
          <a:lstStyle/>
          <a:p>
            <a:r>
              <a:rPr lang="ru-RU" dirty="0"/>
              <a:t>Класс </a:t>
            </a:r>
            <a:r>
              <a:rPr lang="en-US" dirty="0" err="1"/>
              <a:t>KNeighborsClassifier</a:t>
            </a:r>
            <a:r>
              <a:rPr lang="en-US" dirty="0"/>
              <a:t> </a:t>
            </a:r>
            <a:r>
              <a:rPr lang="ru-RU" dirty="0"/>
              <a:t>в </a:t>
            </a:r>
            <a:r>
              <a:rPr lang="en-US" dirty="0" err="1"/>
              <a:t>Scikit</a:t>
            </a:r>
            <a:r>
              <a:rPr lang="en-US" dirty="0"/>
              <a:t>-learn</a:t>
            </a:r>
            <a:endParaRPr lang="ru-RU" dirty="0"/>
          </a:p>
        </p:txBody>
      </p:sp>
      <p:sp>
        <p:nvSpPr>
          <p:cNvPr id="3" name="Объект 2">
            <a:extLst>
              <a:ext uri="{FF2B5EF4-FFF2-40B4-BE49-F238E27FC236}">
                <a16:creationId xmlns:a16="http://schemas.microsoft.com/office/drawing/2014/main" id="{BCB2B96F-B1BB-4B7F-8715-7004024980FF}"/>
              </a:ext>
            </a:extLst>
          </p:cNvPr>
          <p:cNvSpPr>
            <a:spLocks noGrp="1"/>
          </p:cNvSpPr>
          <p:nvPr>
            <p:ph idx="1"/>
          </p:nvPr>
        </p:nvSpPr>
        <p:spPr/>
        <p:txBody>
          <a:bodyPr>
            <a:normAutofit fontScale="77500" lnSpcReduction="20000"/>
          </a:bodyPr>
          <a:lstStyle/>
          <a:p>
            <a:r>
              <a:rPr lang="ru-RU" dirty="0" err="1"/>
              <a:t>weights</a:t>
            </a:r>
            <a:r>
              <a:rPr lang="ru-RU" dirty="0"/>
              <a:t>: "</a:t>
            </a:r>
            <a:r>
              <a:rPr lang="ru-RU" dirty="0" err="1"/>
              <a:t>uniform</a:t>
            </a:r>
            <a:r>
              <a:rPr lang="ru-RU" dirty="0"/>
              <a:t>" (все веса равны), "</a:t>
            </a:r>
            <a:r>
              <a:rPr lang="ru-RU" dirty="0" err="1"/>
              <a:t>distance</a:t>
            </a:r>
            <a:r>
              <a:rPr lang="ru-RU" dirty="0"/>
              <a:t>" (вес обратно пропорционален расстоянию до тестового примера) или другая определенная пользователем функция</a:t>
            </a:r>
          </a:p>
          <a:p>
            <a:r>
              <a:rPr lang="ru-RU" dirty="0" err="1"/>
              <a:t>algorithm</a:t>
            </a:r>
            <a:r>
              <a:rPr lang="ru-RU" dirty="0"/>
              <a:t> (опционально): "</a:t>
            </a:r>
            <a:r>
              <a:rPr lang="ru-RU" dirty="0" err="1"/>
              <a:t>brute</a:t>
            </a:r>
            <a:r>
              <a:rPr lang="ru-RU" dirty="0"/>
              <a:t>", "</a:t>
            </a:r>
            <a:r>
              <a:rPr lang="ru-RU" dirty="0" err="1"/>
              <a:t>ball_tree</a:t>
            </a:r>
            <a:r>
              <a:rPr lang="ru-RU" dirty="0"/>
              <a:t>", "</a:t>
            </a:r>
            <a:r>
              <a:rPr lang="ru-RU" dirty="0" err="1"/>
              <a:t>KD_tree</a:t>
            </a:r>
            <a:r>
              <a:rPr lang="ru-RU" dirty="0"/>
              <a:t>", или "</a:t>
            </a:r>
            <a:r>
              <a:rPr lang="ru-RU" dirty="0" err="1"/>
              <a:t>auto</a:t>
            </a:r>
            <a:r>
              <a:rPr lang="ru-RU" dirty="0"/>
              <a:t>". В первом случае ближайшие соседи для каждого тестового примера считаются перебором обучающей выборки. Во втором и третьем - расстояние между примерами хранятся в дереве, что ускоряет нахождение ближайших соседей. В случае указания параметра "</a:t>
            </a:r>
            <a:r>
              <a:rPr lang="ru-RU" dirty="0" err="1"/>
              <a:t>auto</a:t>
            </a:r>
            <a:r>
              <a:rPr lang="ru-RU" dirty="0"/>
              <a:t>" подходящий способ нахождения соседей будет выбран автоматически на основе обучающей выборки.</a:t>
            </a:r>
          </a:p>
          <a:p>
            <a:r>
              <a:rPr lang="ru-RU" dirty="0" err="1"/>
              <a:t>leaf_size</a:t>
            </a:r>
            <a:r>
              <a:rPr lang="ru-RU" dirty="0"/>
              <a:t> (опционально): порог переключения на полный перебор в случае выбора </a:t>
            </a:r>
            <a:r>
              <a:rPr lang="ru-RU" dirty="0" err="1"/>
              <a:t>BallTree</a:t>
            </a:r>
            <a:r>
              <a:rPr lang="ru-RU" dirty="0"/>
              <a:t> или </a:t>
            </a:r>
            <a:r>
              <a:rPr lang="ru-RU" dirty="0" err="1"/>
              <a:t>KDTree</a:t>
            </a:r>
            <a:r>
              <a:rPr lang="ru-RU" dirty="0"/>
              <a:t> для нахождения соседей</a:t>
            </a:r>
          </a:p>
          <a:p>
            <a:r>
              <a:rPr lang="ru-RU" dirty="0" err="1"/>
              <a:t>metric</a:t>
            </a:r>
            <a:r>
              <a:rPr lang="ru-RU" dirty="0"/>
              <a:t>: "</a:t>
            </a:r>
            <a:r>
              <a:rPr lang="ru-RU" dirty="0" err="1"/>
              <a:t>minkowski</a:t>
            </a:r>
            <a:r>
              <a:rPr lang="ru-RU" dirty="0"/>
              <a:t>", "</a:t>
            </a:r>
            <a:r>
              <a:rPr lang="ru-RU" dirty="0" err="1"/>
              <a:t>manhattan</a:t>
            </a:r>
            <a:r>
              <a:rPr lang="ru-RU" dirty="0"/>
              <a:t>", "</a:t>
            </a:r>
            <a:r>
              <a:rPr lang="ru-RU" dirty="0" err="1"/>
              <a:t>euclidean</a:t>
            </a:r>
            <a:r>
              <a:rPr lang="ru-RU" dirty="0"/>
              <a:t>", "</a:t>
            </a:r>
            <a:r>
              <a:rPr lang="ru-RU" dirty="0" err="1"/>
              <a:t>chebyshev</a:t>
            </a:r>
            <a:r>
              <a:rPr lang="ru-RU" dirty="0"/>
              <a:t>" и другие</a:t>
            </a:r>
          </a:p>
          <a:p>
            <a:r>
              <a:rPr lang="ru-RU" dirty="0"/>
              <a:t>Основные параметры класса</a:t>
            </a:r>
            <a:r>
              <a:rPr lang="en-US" dirty="0"/>
              <a:t>:</a:t>
            </a:r>
            <a:r>
              <a:rPr lang="ru-RU" dirty="0"/>
              <a:t> </a:t>
            </a:r>
            <a:r>
              <a:rPr lang="en-US" dirty="0">
                <a:hlinkClick r:id="rId2"/>
              </a:rPr>
              <a:t>https://scikit-learn.org/0.20/modules/generated/sklearn.neighbors.KNeighborsClassifier.html</a:t>
            </a:r>
            <a:r>
              <a:rPr lang="ru-RU" dirty="0"/>
              <a:t> </a:t>
            </a:r>
          </a:p>
        </p:txBody>
      </p:sp>
    </p:spTree>
    <p:extLst>
      <p:ext uri="{BB962C8B-B14F-4D97-AF65-F5344CB8AC3E}">
        <p14:creationId xmlns:p14="http://schemas.microsoft.com/office/powerpoint/2010/main" val="32840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0FCE2-1C04-4E1C-B729-28237D332B09}"/>
              </a:ext>
            </a:extLst>
          </p:cNvPr>
          <p:cNvSpPr>
            <a:spLocks noGrp="1"/>
          </p:cNvSpPr>
          <p:nvPr>
            <p:ph type="title"/>
          </p:nvPr>
        </p:nvSpPr>
        <p:spPr/>
        <p:txBody>
          <a:bodyPr/>
          <a:lstStyle/>
          <a:p>
            <a:r>
              <a:rPr lang="ru-RU" dirty="0"/>
              <a:t>Выбор параметров модели </a:t>
            </a:r>
            <a:br>
              <a:rPr lang="ru-RU" dirty="0"/>
            </a:br>
            <a:r>
              <a:rPr lang="en-US" dirty="0" err="1"/>
              <a:t>отложенная</a:t>
            </a:r>
            <a:r>
              <a:rPr lang="en-US" dirty="0"/>
              <a:t> </a:t>
            </a:r>
            <a:r>
              <a:rPr lang="en-US" dirty="0" err="1"/>
              <a:t>выборка</a:t>
            </a:r>
            <a:r>
              <a:rPr lang="en-US" dirty="0"/>
              <a:t> (held-out/hold-out set)</a:t>
            </a:r>
            <a:endParaRPr lang="ru-RU" dirty="0"/>
          </a:p>
        </p:txBody>
      </p:sp>
      <p:sp>
        <p:nvSpPr>
          <p:cNvPr id="3" name="Объект 2">
            <a:extLst>
              <a:ext uri="{FF2B5EF4-FFF2-40B4-BE49-F238E27FC236}">
                <a16:creationId xmlns:a16="http://schemas.microsoft.com/office/drawing/2014/main" id="{2E917DEA-1C36-4640-AB47-916508D824AE}"/>
              </a:ext>
            </a:extLst>
          </p:cNvPr>
          <p:cNvSpPr>
            <a:spLocks noGrp="1"/>
          </p:cNvSpPr>
          <p:nvPr>
            <p:ph idx="1"/>
          </p:nvPr>
        </p:nvSpPr>
        <p:spPr/>
        <p:txBody>
          <a:bodyPr>
            <a:normAutofit/>
          </a:bodyPr>
          <a:lstStyle/>
          <a:p>
            <a:pPr marL="0" indent="0">
              <a:buNone/>
            </a:pPr>
            <a:r>
              <a:rPr lang="ru-RU" sz="3200" dirty="0"/>
              <a:t>При таком подходе мы оставляем какую-то долю обучающей выборки (как правило от 20% до 40%), обучаем модель на остальных данных (60-80% исходной выборки) и считаем некоторую метрику качества модели (например, самое простое – долю правильных ответов в задаче классификации) на отложенной выборке.</a:t>
            </a:r>
          </a:p>
          <a:p>
            <a:pPr marL="0" indent="0">
              <a:buNone/>
            </a:pPr>
            <a:r>
              <a:rPr lang="ru-RU" sz="3200" dirty="0"/>
              <a:t>кросс-валидация (</a:t>
            </a:r>
            <a:r>
              <a:rPr lang="ru-RU" sz="3200" dirty="0" err="1"/>
              <a:t>cross-validation</a:t>
            </a:r>
            <a:r>
              <a:rPr lang="ru-RU" sz="3200" dirty="0"/>
              <a:t>, на русский еще переводят как скользящий или перекрестный контроль). Тут самый частый случай – K-</a:t>
            </a:r>
            <a:r>
              <a:rPr lang="ru-RU" sz="3200" dirty="0" err="1"/>
              <a:t>fold</a:t>
            </a:r>
            <a:r>
              <a:rPr lang="ru-RU" sz="3200" dirty="0"/>
              <a:t> кросс-валидация</a:t>
            </a:r>
          </a:p>
        </p:txBody>
      </p:sp>
    </p:spTree>
    <p:extLst>
      <p:ext uri="{BB962C8B-B14F-4D97-AF65-F5344CB8AC3E}">
        <p14:creationId xmlns:p14="http://schemas.microsoft.com/office/powerpoint/2010/main" val="4235795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106D32-0B06-4CFB-BB62-0F678758D247}"/>
              </a:ext>
            </a:extLst>
          </p:cNvPr>
          <p:cNvSpPr>
            <a:spLocks noGrp="1"/>
          </p:cNvSpPr>
          <p:nvPr>
            <p:ph type="title"/>
          </p:nvPr>
        </p:nvSpPr>
        <p:spPr/>
        <p:txBody>
          <a:bodyPr/>
          <a:lstStyle/>
          <a:p>
            <a:r>
              <a:rPr lang="ru-RU" dirty="0"/>
              <a:t>K-</a:t>
            </a:r>
            <a:r>
              <a:rPr lang="ru-RU" dirty="0" err="1"/>
              <a:t>fold</a:t>
            </a:r>
            <a:r>
              <a:rPr lang="ru-RU" dirty="0"/>
              <a:t> кросс-валидация</a:t>
            </a:r>
          </a:p>
        </p:txBody>
      </p:sp>
      <p:pic>
        <p:nvPicPr>
          <p:cNvPr id="4" name="Рисунок 3">
            <a:extLst>
              <a:ext uri="{FF2B5EF4-FFF2-40B4-BE49-F238E27FC236}">
                <a16:creationId xmlns:a16="http://schemas.microsoft.com/office/drawing/2014/main" id="{9E6A2A1C-A050-47BA-8A65-7E7D3FC16766}"/>
              </a:ext>
            </a:extLst>
          </p:cNvPr>
          <p:cNvPicPr>
            <a:picLocks noChangeAspect="1"/>
          </p:cNvPicPr>
          <p:nvPr/>
        </p:nvPicPr>
        <p:blipFill>
          <a:blip r:embed="rId2"/>
          <a:stretch>
            <a:fillRect/>
          </a:stretch>
        </p:blipFill>
        <p:spPr>
          <a:xfrm>
            <a:off x="284806" y="1395413"/>
            <a:ext cx="11622388" cy="3509961"/>
          </a:xfrm>
          <a:prstGeom prst="rect">
            <a:avLst/>
          </a:prstGeom>
        </p:spPr>
      </p:pic>
      <p:sp>
        <p:nvSpPr>
          <p:cNvPr id="5" name="Прямоугольник 4">
            <a:extLst>
              <a:ext uri="{FF2B5EF4-FFF2-40B4-BE49-F238E27FC236}">
                <a16:creationId xmlns:a16="http://schemas.microsoft.com/office/drawing/2014/main" id="{8FEAE626-017C-4FCD-AC97-07DBF14CDBF0}"/>
              </a:ext>
            </a:extLst>
          </p:cNvPr>
          <p:cNvSpPr/>
          <p:nvPr/>
        </p:nvSpPr>
        <p:spPr>
          <a:xfrm>
            <a:off x="419100" y="5386387"/>
            <a:ext cx="10534650" cy="1077218"/>
          </a:xfrm>
          <a:prstGeom prst="rect">
            <a:avLst/>
          </a:prstGeom>
        </p:spPr>
        <p:txBody>
          <a:bodyPr wrap="square">
            <a:spAutoFit/>
          </a:bodyPr>
          <a:lstStyle/>
          <a:p>
            <a:r>
              <a:rPr lang="ru-RU" sz="3200" dirty="0"/>
              <a:t>кросс-валидация (</a:t>
            </a:r>
            <a:r>
              <a:rPr lang="ru-RU" sz="3200" dirty="0" err="1"/>
              <a:t>cross-validation</a:t>
            </a:r>
            <a:r>
              <a:rPr lang="ru-RU" sz="3200" dirty="0"/>
              <a:t>, на русский еще переводят как скользящий или перекрестный контроль). </a:t>
            </a:r>
          </a:p>
        </p:txBody>
      </p:sp>
    </p:spTree>
    <p:extLst>
      <p:ext uri="{BB962C8B-B14F-4D97-AF65-F5344CB8AC3E}">
        <p14:creationId xmlns:p14="http://schemas.microsoft.com/office/powerpoint/2010/main" val="1337131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C69F4C-E24D-4F9B-8582-493D252B856F}"/>
              </a:ext>
            </a:extLst>
          </p:cNvPr>
          <p:cNvSpPr>
            <a:spLocks noGrp="1"/>
          </p:cNvSpPr>
          <p:nvPr>
            <p:ph type="title"/>
          </p:nvPr>
        </p:nvSpPr>
        <p:spPr/>
        <p:txBody>
          <a:bodyPr/>
          <a:lstStyle/>
          <a:p>
            <a:r>
              <a:rPr lang="ru-RU" dirty="0"/>
              <a:t>Случайный лес — </a:t>
            </a:r>
          </a:p>
        </p:txBody>
      </p:sp>
      <p:sp>
        <p:nvSpPr>
          <p:cNvPr id="3" name="Объект 2">
            <a:extLst>
              <a:ext uri="{FF2B5EF4-FFF2-40B4-BE49-F238E27FC236}">
                <a16:creationId xmlns:a16="http://schemas.microsoft.com/office/drawing/2014/main" id="{19850E80-03ED-42CE-AE7F-B185DDF43CEF}"/>
              </a:ext>
            </a:extLst>
          </p:cNvPr>
          <p:cNvSpPr>
            <a:spLocks noGrp="1"/>
          </p:cNvSpPr>
          <p:nvPr>
            <p:ph idx="1"/>
          </p:nvPr>
        </p:nvSpPr>
        <p:spPr>
          <a:xfrm>
            <a:off x="838200" y="1825625"/>
            <a:ext cx="10515600" cy="4908550"/>
          </a:xfrm>
        </p:spPr>
        <p:txBody>
          <a:bodyPr>
            <a:normAutofit/>
          </a:bodyPr>
          <a:lstStyle/>
          <a:p>
            <a:pPr marL="0" indent="0">
              <a:buNone/>
            </a:pPr>
            <a:r>
              <a:rPr lang="ru-RU" sz="3600" dirty="0"/>
              <a:t>популярный алгоритм контролируемого обучения, заключающийся в использовании комитета (ансамбля) решающих деревьев. «Ансамбль» означает, что он берет кучу «слабых учеников» и объединяет их, чтобы сформировать один сильный предиктор. «Слабые ученики» — это все случайные реализации деревьев решений, которые объединяются для формирования сильного предсказателя — случайного леса. </a:t>
            </a:r>
          </a:p>
        </p:txBody>
      </p:sp>
    </p:spTree>
    <p:extLst>
      <p:ext uri="{BB962C8B-B14F-4D97-AF65-F5344CB8AC3E}">
        <p14:creationId xmlns:p14="http://schemas.microsoft.com/office/powerpoint/2010/main" val="3256640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D364C2-AB47-4E05-8AF0-8A4ED1D6DA29}"/>
              </a:ext>
            </a:extLst>
          </p:cNvPr>
          <p:cNvSpPr>
            <a:spLocks noGrp="1"/>
          </p:cNvSpPr>
          <p:nvPr>
            <p:ph type="title"/>
          </p:nvPr>
        </p:nvSpPr>
        <p:spPr/>
        <p:txBody>
          <a:bodyPr/>
          <a:lstStyle/>
          <a:p>
            <a:r>
              <a:rPr lang="ru-RU" dirty="0"/>
              <a:t>Класс </a:t>
            </a:r>
            <a:r>
              <a:rPr lang="en-US" dirty="0" err="1"/>
              <a:t>sklearn.ensemble.RandomForestClassifier</a:t>
            </a:r>
            <a:r>
              <a:rPr lang="ru-RU" dirty="0"/>
              <a:t> </a:t>
            </a:r>
          </a:p>
        </p:txBody>
      </p:sp>
      <p:sp>
        <p:nvSpPr>
          <p:cNvPr id="3" name="Объект 2">
            <a:extLst>
              <a:ext uri="{FF2B5EF4-FFF2-40B4-BE49-F238E27FC236}">
                <a16:creationId xmlns:a16="http://schemas.microsoft.com/office/drawing/2014/main" id="{E29D7CE9-46F5-40E1-A808-2C66B9398F8C}"/>
              </a:ext>
            </a:extLst>
          </p:cNvPr>
          <p:cNvSpPr>
            <a:spLocks noGrp="1"/>
          </p:cNvSpPr>
          <p:nvPr>
            <p:ph idx="1"/>
          </p:nvPr>
        </p:nvSpPr>
        <p:spPr/>
        <p:txBody>
          <a:bodyPr/>
          <a:lstStyle/>
          <a:p>
            <a:pPr marL="0" indent="0">
              <a:buNone/>
            </a:pPr>
            <a:r>
              <a:rPr lang="en-US" dirty="0">
                <a:hlinkClick r:id="rId2"/>
              </a:rPr>
              <a:t>https://scikit-learn.org/0.20/modules/generated/sklearn.ensemble.RandomForestClassifier.html</a:t>
            </a:r>
            <a:r>
              <a:rPr lang="ru-RU" dirty="0"/>
              <a:t> </a:t>
            </a:r>
          </a:p>
        </p:txBody>
      </p:sp>
    </p:spTree>
    <p:extLst>
      <p:ext uri="{BB962C8B-B14F-4D97-AF65-F5344CB8AC3E}">
        <p14:creationId xmlns:p14="http://schemas.microsoft.com/office/powerpoint/2010/main" val="352388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9F7241-0A0D-49B6-B3C8-597C129CAD89}"/>
              </a:ext>
            </a:extLst>
          </p:cNvPr>
          <p:cNvSpPr>
            <a:spLocks noGrp="1"/>
          </p:cNvSpPr>
          <p:nvPr>
            <p:ph type="title"/>
          </p:nvPr>
        </p:nvSpPr>
        <p:spPr/>
        <p:txBody>
          <a:bodyPr/>
          <a:lstStyle/>
          <a:p>
            <a:r>
              <a:rPr lang="ru-RU" dirty="0"/>
              <a:t>Метрики</a:t>
            </a:r>
          </a:p>
        </p:txBody>
      </p:sp>
      <p:sp>
        <p:nvSpPr>
          <p:cNvPr id="3" name="Объект 2">
            <a:extLst>
              <a:ext uri="{FF2B5EF4-FFF2-40B4-BE49-F238E27FC236}">
                <a16:creationId xmlns:a16="http://schemas.microsoft.com/office/drawing/2014/main" id="{134837B0-465C-4E3D-81C5-F324A400CED1}"/>
              </a:ext>
            </a:extLst>
          </p:cNvPr>
          <p:cNvSpPr>
            <a:spLocks noGrp="1"/>
          </p:cNvSpPr>
          <p:nvPr>
            <p:ph idx="1"/>
          </p:nvPr>
        </p:nvSpPr>
        <p:spPr/>
        <p:txBody>
          <a:bodyPr>
            <a:normAutofit/>
          </a:bodyPr>
          <a:lstStyle/>
          <a:p>
            <a:pPr marL="0" indent="0">
              <a:buNone/>
            </a:pPr>
            <a:r>
              <a:rPr lang="ru-RU" dirty="0" err="1"/>
              <a:t>accuracy</a:t>
            </a:r>
            <a:r>
              <a:rPr lang="ru-RU" dirty="0"/>
              <a:t> — это главная метрика, которая показывает долю правильных ответов модели. Ее значение равно отношению числа правильных ответов, которые дала модель, к числу всех объектов. </a:t>
            </a:r>
          </a:p>
        </p:txBody>
      </p:sp>
    </p:spTree>
    <p:extLst>
      <p:ext uri="{BB962C8B-B14F-4D97-AF65-F5344CB8AC3E}">
        <p14:creationId xmlns:p14="http://schemas.microsoft.com/office/powerpoint/2010/main" val="261240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5790C3-6657-44FA-9BB1-1193488AD6B4}"/>
              </a:ext>
            </a:extLst>
          </p:cNvPr>
          <p:cNvSpPr>
            <a:spLocks noGrp="1"/>
          </p:cNvSpPr>
          <p:nvPr>
            <p:ph type="title"/>
          </p:nvPr>
        </p:nvSpPr>
        <p:spPr>
          <a:xfrm>
            <a:off x="904875" y="18256"/>
            <a:ext cx="10515600" cy="662782"/>
          </a:xfrm>
        </p:spPr>
        <p:txBody>
          <a:bodyPr>
            <a:normAutofit fontScale="90000"/>
          </a:bodyPr>
          <a:lstStyle/>
          <a:p>
            <a:r>
              <a:rPr lang="ru-RU" dirty="0"/>
              <a:t>Определение машинного обучения</a:t>
            </a:r>
          </a:p>
        </p:txBody>
      </p:sp>
      <p:sp>
        <p:nvSpPr>
          <p:cNvPr id="3" name="Объект 2">
            <a:extLst>
              <a:ext uri="{FF2B5EF4-FFF2-40B4-BE49-F238E27FC236}">
                <a16:creationId xmlns:a16="http://schemas.microsoft.com/office/drawing/2014/main" id="{3874A98B-69C7-4824-9284-D894B019D105}"/>
              </a:ext>
            </a:extLst>
          </p:cNvPr>
          <p:cNvSpPr>
            <a:spLocks noGrp="1"/>
          </p:cNvSpPr>
          <p:nvPr>
            <p:ph idx="1"/>
          </p:nvPr>
        </p:nvSpPr>
        <p:spPr>
          <a:xfrm>
            <a:off x="209551" y="681037"/>
            <a:ext cx="11820524" cy="6053137"/>
          </a:xfrm>
        </p:spPr>
        <p:txBody>
          <a:bodyPr>
            <a:normAutofit/>
          </a:bodyPr>
          <a:lstStyle/>
          <a:p>
            <a:pPr marL="0" indent="0">
              <a:buNone/>
            </a:pPr>
            <a:r>
              <a:rPr lang="ru-RU" dirty="0"/>
              <a:t>"говорят, что компьютерная программа обучается при решении какой-то задачи из класса T, если ее производительность, согласно метрике P, улучшается при накоплении опыта E</a:t>
            </a:r>
          </a:p>
          <a:p>
            <a:pPr marL="0" indent="0">
              <a:buNone/>
            </a:pPr>
            <a:r>
              <a:rPr lang="ru-RU" dirty="0"/>
              <a:t>(</a:t>
            </a:r>
            <a:r>
              <a:rPr lang="en-US" dirty="0"/>
              <a:t>T. Mitchell "Machine learning", 1997)</a:t>
            </a:r>
            <a:endParaRPr lang="ru-RU" dirty="0"/>
          </a:p>
          <a:p>
            <a:pPr marL="0" indent="0">
              <a:buNone/>
            </a:pPr>
            <a:r>
              <a:rPr lang="ru-RU" dirty="0"/>
              <a:t>Под опытом E понимаются данные. </a:t>
            </a:r>
          </a:p>
          <a:p>
            <a:pPr marL="0" indent="0">
              <a:buNone/>
            </a:pPr>
            <a:r>
              <a:rPr lang="ru-RU" dirty="0"/>
              <a:t>Алгоритмы машинного обучения могут быть поделены на обучение с учителем и без учителя. </a:t>
            </a:r>
          </a:p>
          <a:p>
            <a:pPr marL="0" indent="0">
              <a:buNone/>
            </a:pPr>
            <a:r>
              <a:rPr lang="ru-RU" dirty="0"/>
              <a:t>В задачах обучения без учителя имеется выборка, состоящая из объектов с набором признаков.</a:t>
            </a:r>
          </a:p>
          <a:p>
            <a:pPr marL="0" indent="0">
              <a:buNone/>
            </a:pPr>
            <a:r>
              <a:rPr lang="ru-RU" dirty="0"/>
              <a:t>В задачах обучения с учителем вдобавок к этому для каждого объекта некоторой выборки, называемой обучающей, известен целевой признак – по сути это то, что хотелось бы прогнозировать для прочих объектов, не из обучающей выборки.</a:t>
            </a:r>
          </a:p>
        </p:txBody>
      </p:sp>
    </p:spTree>
    <p:extLst>
      <p:ext uri="{BB962C8B-B14F-4D97-AF65-F5344CB8AC3E}">
        <p14:creationId xmlns:p14="http://schemas.microsoft.com/office/powerpoint/2010/main" val="4131264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17B876-C4E1-46F3-B96A-389D370D6F8F}"/>
              </a:ext>
            </a:extLst>
          </p:cNvPr>
          <p:cNvSpPr>
            <a:spLocks noGrp="1"/>
          </p:cNvSpPr>
          <p:nvPr>
            <p:ph type="title"/>
          </p:nvPr>
        </p:nvSpPr>
        <p:spPr/>
        <p:txBody>
          <a:bodyPr/>
          <a:lstStyle/>
          <a:p>
            <a:r>
              <a:rPr lang="ru-RU" dirty="0"/>
              <a:t>Метрики </a:t>
            </a:r>
            <a:r>
              <a:rPr lang="ru-RU" dirty="0" err="1"/>
              <a:t>precision</a:t>
            </a:r>
            <a:r>
              <a:rPr lang="ru-RU" dirty="0"/>
              <a:t> (точность)</a:t>
            </a:r>
          </a:p>
        </p:txBody>
      </p:sp>
      <p:sp>
        <p:nvSpPr>
          <p:cNvPr id="3" name="Объект 2">
            <a:extLst>
              <a:ext uri="{FF2B5EF4-FFF2-40B4-BE49-F238E27FC236}">
                <a16:creationId xmlns:a16="http://schemas.microsoft.com/office/drawing/2014/main" id="{EC115939-2B37-41AD-B58B-0C122163EFB8}"/>
              </a:ext>
            </a:extLst>
          </p:cNvPr>
          <p:cNvSpPr>
            <a:spLocks noGrp="1"/>
          </p:cNvSpPr>
          <p:nvPr>
            <p:ph idx="1"/>
          </p:nvPr>
        </p:nvSpPr>
        <p:spPr/>
        <p:txBody>
          <a:bodyPr/>
          <a:lstStyle/>
          <a:p>
            <a:pPr marL="0" indent="0">
              <a:buNone/>
            </a:pPr>
            <a:r>
              <a:rPr lang="ru-RU" dirty="0"/>
              <a:t>— эта метрика показывает, насколько мы можем доверять модели, другими словами, какое у нас количество «ложных срабатываний». Значение метрики равно отношению числа ответов, которые модель считает правильными, и они действительно были правильными (это число обозначается «</a:t>
            </a:r>
            <a:r>
              <a:rPr lang="ru-RU" dirty="0" err="1"/>
              <a:t>true</a:t>
            </a:r>
            <a:r>
              <a:rPr lang="ru-RU" dirty="0"/>
              <a:t> </a:t>
            </a:r>
            <a:r>
              <a:rPr lang="ru-RU" dirty="0" err="1"/>
              <a:t>positives</a:t>
            </a:r>
            <a:r>
              <a:rPr lang="ru-RU" dirty="0"/>
              <a:t>») к сумме «</a:t>
            </a:r>
            <a:r>
              <a:rPr lang="ru-RU" dirty="0" err="1"/>
              <a:t>true</a:t>
            </a:r>
            <a:r>
              <a:rPr lang="ru-RU" dirty="0"/>
              <a:t> </a:t>
            </a:r>
            <a:r>
              <a:rPr lang="ru-RU" dirty="0" err="1"/>
              <a:t>positives</a:t>
            </a:r>
            <a:r>
              <a:rPr lang="ru-RU" dirty="0"/>
              <a:t>» и числа объектов которые модель посчитала правильными, а на самом деле они были неправильные (это число обозначается «</a:t>
            </a:r>
            <a:r>
              <a:rPr lang="ru-RU" dirty="0" err="1"/>
              <a:t>false</a:t>
            </a:r>
            <a:r>
              <a:rPr lang="ru-RU" dirty="0"/>
              <a:t> </a:t>
            </a:r>
            <a:r>
              <a:rPr lang="ru-RU" dirty="0" err="1"/>
              <a:t>positives</a:t>
            </a:r>
            <a:r>
              <a:rPr lang="ru-RU" dirty="0"/>
              <a:t>»). В виде формулы: </a:t>
            </a:r>
            <a:r>
              <a:rPr lang="ru-RU" dirty="0" err="1"/>
              <a:t>precision</a:t>
            </a:r>
            <a:r>
              <a:rPr lang="ru-RU" dirty="0"/>
              <a:t> = «</a:t>
            </a:r>
            <a:r>
              <a:rPr lang="ru-RU" dirty="0" err="1"/>
              <a:t>true</a:t>
            </a:r>
            <a:r>
              <a:rPr lang="ru-RU" dirty="0"/>
              <a:t> </a:t>
            </a:r>
            <a:r>
              <a:rPr lang="ru-RU" dirty="0" err="1"/>
              <a:t>positives</a:t>
            </a:r>
            <a:r>
              <a:rPr lang="ru-RU" dirty="0"/>
              <a:t>» / («</a:t>
            </a:r>
            <a:r>
              <a:rPr lang="ru-RU" dirty="0" err="1"/>
              <a:t>true</a:t>
            </a:r>
            <a:r>
              <a:rPr lang="ru-RU" dirty="0"/>
              <a:t> </a:t>
            </a:r>
            <a:r>
              <a:rPr lang="ru-RU" dirty="0" err="1"/>
              <a:t>positives</a:t>
            </a:r>
            <a:r>
              <a:rPr lang="ru-RU" dirty="0"/>
              <a:t>» + «</a:t>
            </a:r>
            <a:r>
              <a:rPr lang="ru-RU" dirty="0" err="1"/>
              <a:t>false</a:t>
            </a:r>
            <a:r>
              <a:rPr lang="ru-RU" dirty="0"/>
              <a:t> </a:t>
            </a:r>
            <a:r>
              <a:rPr lang="ru-RU" dirty="0" err="1"/>
              <a:t>positives</a:t>
            </a:r>
            <a:r>
              <a:rPr lang="ru-RU" dirty="0"/>
              <a:t>»)</a:t>
            </a:r>
          </a:p>
          <a:p>
            <a:pPr marL="0" indent="0">
              <a:buNone/>
            </a:pPr>
            <a:endParaRPr lang="ru-RU" dirty="0"/>
          </a:p>
        </p:txBody>
      </p:sp>
    </p:spTree>
    <p:extLst>
      <p:ext uri="{BB962C8B-B14F-4D97-AF65-F5344CB8AC3E}">
        <p14:creationId xmlns:p14="http://schemas.microsoft.com/office/powerpoint/2010/main" val="175230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FF7A61-2623-4841-8BA9-BA420F9B2DD2}"/>
              </a:ext>
            </a:extLst>
          </p:cNvPr>
          <p:cNvSpPr>
            <a:spLocks noGrp="1"/>
          </p:cNvSpPr>
          <p:nvPr>
            <p:ph type="title"/>
          </p:nvPr>
        </p:nvSpPr>
        <p:spPr/>
        <p:txBody>
          <a:bodyPr/>
          <a:lstStyle/>
          <a:p>
            <a:r>
              <a:rPr lang="ru-RU" dirty="0"/>
              <a:t>Метрики </a:t>
            </a:r>
            <a:r>
              <a:rPr lang="ru-RU" dirty="0" err="1"/>
              <a:t>recall</a:t>
            </a:r>
            <a:r>
              <a:rPr lang="ru-RU" dirty="0"/>
              <a:t> (полнота)</a:t>
            </a:r>
          </a:p>
        </p:txBody>
      </p:sp>
      <p:sp>
        <p:nvSpPr>
          <p:cNvPr id="3" name="Объект 2">
            <a:extLst>
              <a:ext uri="{FF2B5EF4-FFF2-40B4-BE49-F238E27FC236}">
                <a16:creationId xmlns:a16="http://schemas.microsoft.com/office/drawing/2014/main" id="{03CEA11B-73A2-404D-B5EB-2CF2BBCC568E}"/>
              </a:ext>
            </a:extLst>
          </p:cNvPr>
          <p:cNvSpPr>
            <a:spLocks noGrp="1"/>
          </p:cNvSpPr>
          <p:nvPr>
            <p:ph idx="1"/>
          </p:nvPr>
        </p:nvSpPr>
        <p:spPr/>
        <p:txBody>
          <a:bodyPr/>
          <a:lstStyle/>
          <a:p>
            <a:pPr marL="0" indent="0">
              <a:buNone/>
            </a:pPr>
            <a:r>
              <a:rPr lang="ru-RU" dirty="0"/>
              <a:t>— эта метрика показывает насколько модель может вообще обнаруживать правильные ответы, другими словами, какое у нас количество «ложных пропусков». Ее численное значение равно отношению ответов, которые модель считает правильными, и они действительно были правильными к числу всех правильных ответов в выборке. В виде формулы: </a:t>
            </a:r>
            <a:r>
              <a:rPr lang="ru-RU" dirty="0" err="1"/>
              <a:t>recall</a:t>
            </a:r>
            <a:r>
              <a:rPr lang="ru-RU" dirty="0"/>
              <a:t> = «</a:t>
            </a:r>
            <a:r>
              <a:rPr lang="ru-RU" dirty="0" err="1"/>
              <a:t>true</a:t>
            </a:r>
            <a:r>
              <a:rPr lang="ru-RU" dirty="0"/>
              <a:t> </a:t>
            </a:r>
            <a:r>
              <a:rPr lang="ru-RU" dirty="0" err="1"/>
              <a:t>positives</a:t>
            </a:r>
            <a:r>
              <a:rPr lang="ru-RU" dirty="0"/>
              <a:t>» / «</a:t>
            </a:r>
            <a:r>
              <a:rPr lang="ru-RU" dirty="0" err="1"/>
              <a:t>all</a:t>
            </a:r>
            <a:r>
              <a:rPr lang="ru-RU" dirty="0"/>
              <a:t> </a:t>
            </a:r>
            <a:r>
              <a:rPr lang="ru-RU" dirty="0" err="1"/>
              <a:t>positives</a:t>
            </a:r>
            <a:r>
              <a:rPr lang="ru-RU" dirty="0"/>
              <a:t>»</a:t>
            </a:r>
          </a:p>
          <a:p>
            <a:pPr marL="0" indent="0">
              <a:buNone/>
            </a:pPr>
            <a:r>
              <a:rPr lang="ru-RU" dirty="0"/>
              <a:t>Если </a:t>
            </a:r>
            <a:r>
              <a:rPr lang="ru-RU" dirty="0" err="1"/>
              <a:t>accuracy</a:t>
            </a:r>
            <a:r>
              <a:rPr lang="ru-RU" dirty="0"/>
              <a:t>, </a:t>
            </a:r>
            <a:r>
              <a:rPr lang="ru-RU" dirty="0" err="1"/>
              <a:t>precision</a:t>
            </a:r>
            <a:r>
              <a:rPr lang="ru-RU" dirty="0"/>
              <a:t> и </a:t>
            </a:r>
            <a:r>
              <a:rPr lang="ru-RU" dirty="0" err="1"/>
              <a:t>recall</a:t>
            </a:r>
            <a:r>
              <a:rPr lang="ru-RU" dirty="0"/>
              <a:t> больше 0.85, то это хорошая модель, если больше 0.95, то отличная.</a:t>
            </a:r>
          </a:p>
          <a:p>
            <a:pPr marL="0" indent="0">
              <a:buNone/>
            </a:pPr>
            <a:r>
              <a:rPr lang="en-US" dirty="0">
                <a:hlinkClick r:id="rId2"/>
              </a:rPr>
              <a:t>https://habr.com/ru/company/ods/blog/328372/</a:t>
            </a:r>
            <a:r>
              <a:rPr lang="ru-RU" dirty="0"/>
              <a:t> </a:t>
            </a:r>
          </a:p>
          <a:p>
            <a:pPr marL="0" indent="0">
              <a:buNone/>
            </a:pPr>
            <a:endParaRPr lang="ru-RU" dirty="0"/>
          </a:p>
        </p:txBody>
      </p:sp>
    </p:spTree>
    <p:extLst>
      <p:ext uri="{BB962C8B-B14F-4D97-AF65-F5344CB8AC3E}">
        <p14:creationId xmlns:p14="http://schemas.microsoft.com/office/powerpoint/2010/main" val="31714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074EFE-1741-40AE-AAD8-057E0F23618F}"/>
              </a:ext>
            </a:extLst>
          </p:cNvPr>
          <p:cNvSpPr>
            <a:spLocks noGrp="1"/>
          </p:cNvSpPr>
          <p:nvPr>
            <p:ph type="title"/>
          </p:nvPr>
        </p:nvSpPr>
        <p:spPr/>
        <p:txBody>
          <a:bodyPr/>
          <a:lstStyle/>
          <a:p>
            <a:r>
              <a:rPr lang="ru-RU" dirty="0"/>
              <a:t>Набор данных </a:t>
            </a:r>
            <a:r>
              <a:rPr lang="ru-RU" dirty="0" err="1"/>
              <a:t>lris</a:t>
            </a:r>
            <a:br>
              <a:rPr lang="ru-RU" dirty="0"/>
            </a:br>
            <a:endParaRPr lang="ru-RU" dirty="0"/>
          </a:p>
        </p:txBody>
      </p:sp>
      <p:sp>
        <p:nvSpPr>
          <p:cNvPr id="3" name="Объект 2">
            <a:extLst>
              <a:ext uri="{FF2B5EF4-FFF2-40B4-BE49-F238E27FC236}">
                <a16:creationId xmlns:a16="http://schemas.microsoft.com/office/drawing/2014/main" id="{4F7EBB20-1661-4527-95A1-AB806C30E763}"/>
              </a:ext>
            </a:extLst>
          </p:cNvPr>
          <p:cNvSpPr>
            <a:spLocks noGrp="1"/>
          </p:cNvSpPr>
          <p:nvPr>
            <p:ph idx="1"/>
          </p:nvPr>
        </p:nvSpPr>
        <p:spPr/>
        <p:txBody>
          <a:bodyPr>
            <a:normAutofit fontScale="92500" lnSpcReduction="10000"/>
          </a:bodyPr>
          <a:lstStyle/>
          <a:p>
            <a:pPr marL="0" indent="0">
              <a:buNone/>
            </a:pPr>
            <a:r>
              <a:rPr lang="ru-RU" dirty="0" err="1"/>
              <a:t>Iris</a:t>
            </a:r>
            <a:r>
              <a:rPr lang="ru-RU" dirty="0"/>
              <a:t> - классический набор данных, созданный еще в 1930-х годах; это</a:t>
            </a:r>
          </a:p>
          <a:p>
            <a:pPr marL="0" indent="0">
              <a:buNone/>
            </a:pPr>
            <a:r>
              <a:rPr lang="ru-RU" dirty="0"/>
              <a:t>один из первых современных примеров статистической классификации.</a:t>
            </a:r>
          </a:p>
          <a:p>
            <a:pPr marL="0" indent="0">
              <a:buNone/>
            </a:pPr>
            <a:r>
              <a:rPr lang="ru-RU" dirty="0"/>
              <a:t>Он представляет собой собрание морфологических измерений нескольких сортов ирисов. Эти измерения позволяют различить, разные</a:t>
            </a:r>
          </a:p>
          <a:p>
            <a:pPr marL="0" indent="0">
              <a:buNone/>
            </a:pPr>
            <a:r>
              <a:rPr lang="ru-RU" dirty="0"/>
              <a:t>сорта цветов.</a:t>
            </a:r>
          </a:p>
          <a:p>
            <a:pPr marL="0" indent="0">
              <a:buNone/>
            </a:pPr>
            <a:r>
              <a:rPr lang="ru-RU" dirty="0"/>
              <a:t>Для каждого растения измерялись четыре характеристики:</a:t>
            </a:r>
          </a:p>
          <a:p>
            <a:pPr marL="0" indent="0">
              <a:buNone/>
            </a:pPr>
            <a:r>
              <a:rPr lang="ru-RU" dirty="0"/>
              <a:t>длина чашелистика (</a:t>
            </a:r>
            <a:r>
              <a:rPr lang="en-US" dirty="0"/>
              <a:t>sepal length</a:t>
            </a:r>
            <a:r>
              <a:rPr lang="ru-RU" dirty="0"/>
              <a:t>);</a:t>
            </a:r>
            <a:endParaRPr lang="en-US" dirty="0"/>
          </a:p>
          <a:p>
            <a:pPr marL="0" indent="0">
              <a:buNone/>
            </a:pPr>
            <a:r>
              <a:rPr lang="ru-RU" dirty="0"/>
              <a:t>ширина чашелистика (</a:t>
            </a:r>
            <a:r>
              <a:rPr lang="en-US" dirty="0"/>
              <a:t>sepal width</a:t>
            </a:r>
            <a:r>
              <a:rPr lang="ru-RU" dirty="0"/>
              <a:t>);</a:t>
            </a:r>
          </a:p>
          <a:p>
            <a:pPr marL="0" indent="0">
              <a:buNone/>
            </a:pPr>
            <a:r>
              <a:rPr lang="ru-RU" dirty="0"/>
              <a:t>длина лепестка (</a:t>
            </a:r>
            <a:r>
              <a:rPr lang="en-US" dirty="0"/>
              <a:t>petal length</a:t>
            </a:r>
            <a:r>
              <a:rPr lang="ru-RU" dirty="0"/>
              <a:t>);</a:t>
            </a:r>
          </a:p>
          <a:p>
            <a:pPr marL="0" indent="0">
              <a:buNone/>
            </a:pPr>
            <a:r>
              <a:rPr lang="ru-RU" dirty="0"/>
              <a:t>ширина лепестка (</a:t>
            </a:r>
            <a:r>
              <a:rPr lang="en-US" dirty="0"/>
              <a:t>petal width</a:t>
            </a:r>
            <a:r>
              <a:rPr lang="ru-RU" dirty="0"/>
              <a:t>).</a:t>
            </a:r>
          </a:p>
        </p:txBody>
      </p:sp>
    </p:spTree>
    <p:extLst>
      <p:ext uri="{BB962C8B-B14F-4D97-AF65-F5344CB8AC3E}">
        <p14:creationId xmlns:p14="http://schemas.microsoft.com/office/powerpoint/2010/main" val="768285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A8B52-7AF9-4894-9B43-E49339E290DC}"/>
              </a:ext>
            </a:extLst>
          </p:cNvPr>
          <p:cNvSpPr>
            <a:spLocks noGrp="1"/>
          </p:cNvSpPr>
          <p:nvPr>
            <p:ph type="title"/>
          </p:nvPr>
        </p:nvSpPr>
        <p:spPr/>
        <p:txBody>
          <a:bodyPr/>
          <a:lstStyle/>
          <a:p>
            <a:r>
              <a:rPr lang="ru-RU" dirty="0"/>
              <a:t>Задание</a:t>
            </a:r>
          </a:p>
        </p:txBody>
      </p:sp>
      <p:sp>
        <p:nvSpPr>
          <p:cNvPr id="3" name="Объект 2">
            <a:extLst>
              <a:ext uri="{FF2B5EF4-FFF2-40B4-BE49-F238E27FC236}">
                <a16:creationId xmlns:a16="http://schemas.microsoft.com/office/drawing/2014/main" id="{0A157C1D-5C72-446F-8FCB-B88EFC1591BA}"/>
              </a:ext>
            </a:extLst>
          </p:cNvPr>
          <p:cNvSpPr>
            <a:spLocks noGrp="1"/>
          </p:cNvSpPr>
          <p:nvPr>
            <p:ph idx="1"/>
          </p:nvPr>
        </p:nvSpPr>
        <p:spPr/>
        <p:txBody>
          <a:bodyPr/>
          <a:lstStyle/>
          <a:p>
            <a:pPr marL="0" indent="0">
              <a:buNone/>
            </a:pPr>
            <a:r>
              <a:rPr lang="ru-RU" dirty="0"/>
              <a:t>Провести первичный анализ данных из набора </a:t>
            </a:r>
            <a:r>
              <a:rPr lang="en-US" dirty="0"/>
              <a:t>Iris.</a:t>
            </a:r>
          </a:p>
          <a:p>
            <a:pPr marL="0" indent="0">
              <a:buNone/>
            </a:pPr>
            <a:r>
              <a:rPr lang="ru-RU" dirty="0"/>
              <a:t>Провести классификацию данных из набора </a:t>
            </a:r>
            <a:r>
              <a:rPr lang="en-US" dirty="0"/>
              <a:t>Iris.</a:t>
            </a:r>
          </a:p>
          <a:p>
            <a:pPr marL="0" indent="0">
              <a:buNone/>
            </a:pPr>
            <a:endParaRPr lang="ru-RU" dirty="0"/>
          </a:p>
        </p:txBody>
      </p:sp>
    </p:spTree>
    <p:extLst>
      <p:ext uri="{BB962C8B-B14F-4D97-AF65-F5344CB8AC3E}">
        <p14:creationId xmlns:p14="http://schemas.microsoft.com/office/powerpoint/2010/main" val="253887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D04D03-5408-44F7-96BA-CD653C4076E7}"/>
              </a:ext>
            </a:extLst>
          </p:cNvPr>
          <p:cNvSpPr>
            <a:spLocks noGrp="1"/>
          </p:cNvSpPr>
          <p:nvPr>
            <p:ph type="title"/>
          </p:nvPr>
        </p:nvSpPr>
        <p:spPr/>
        <p:txBody>
          <a:bodyPr/>
          <a:lstStyle/>
          <a:p>
            <a:r>
              <a:rPr lang="ru-RU" dirty="0"/>
              <a:t>Задачи машинного обучения</a:t>
            </a:r>
          </a:p>
        </p:txBody>
      </p:sp>
      <p:sp>
        <p:nvSpPr>
          <p:cNvPr id="3" name="Объект 2">
            <a:extLst>
              <a:ext uri="{FF2B5EF4-FFF2-40B4-BE49-F238E27FC236}">
                <a16:creationId xmlns:a16="http://schemas.microsoft.com/office/drawing/2014/main" id="{0DB9CEAE-C398-41EA-AEB7-88937713E5AA}"/>
              </a:ext>
            </a:extLst>
          </p:cNvPr>
          <p:cNvSpPr>
            <a:spLocks noGrp="1"/>
          </p:cNvSpPr>
          <p:nvPr>
            <p:ph idx="1"/>
          </p:nvPr>
        </p:nvSpPr>
        <p:spPr/>
        <p:txBody>
          <a:bodyPr/>
          <a:lstStyle/>
          <a:p>
            <a:r>
              <a:rPr lang="ru-RU" dirty="0"/>
              <a:t>классификация – отнесение объекта к одной из категорий на основании его признаков</a:t>
            </a:r>
          </a:p>
          <a:p>
            <a:r>
              <a:rPr lang="ru-RU" dirty="0"/>
              <a:t>регрессия – прогнозирование количественного признака объекта на основании прочих его признаков</a:t>
            </a:r>
          </a:p>
          <a:p>
            <a:r>
              <a:rPr lang="ru-RU" dirty="0"/>
              <a:t>кластеризация – разбиение множества объектов на группы на основании признаков этих объектов так, чтобы внутри групп объекты были похожи между собой, а вне одной группы – менее похожи</a:t>
            </a:r>
          </a:p>
        </p:txBody>
      </p:sp>
    </p:spTree>
    <p:extLst>
      <p:ext uri="{BB962C8B-B14F-4D97-AF65-F5344CB8AC3E}">
        <p14:creationId xmlns:p14="http://schemas.microsoft.com/office/powerpoint/2010/main" val="109000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411E93-2528-4614-8948-A3D81658A2B7}"/>
              </a:ext>
            </a:extLst>
          </p:cNvPr>
          <p:cNvSpPr>
            <a:spLocks noGrp="1"/>
          </p:cNvSpPr>
          <p:nvPr>
            <p:ph type="title"/>
          </p:nvPr>
        </p:nvSpPr>
        <p:spPr>
          <a:xfrm>
            <a:off x="838200" y="365126"/>
            <a:ext cx="10515600" cy="315912"/>
          </a:xfrm>
        </p:spPr>
        <p:txBody>
          <a:bodyPr>
            <a:normAutofit fontScale="90000"/>
          </a:bodyPr>
          <a:lstStyle/>
          <a:p>
            <a:r>
              <a:rPr lang="ru-RU" dirty="0"/>
              <a:t>Задачи классификации и регрессии – это задачи обучения с учителем.</a:t>
            </a:r>
          </a:p>
        </p:txBody>
      </p:sp>
      <p:sp>
        <p:nvSpPr>
          <p:cNvPr id="3" name="Объект 2">
            <a:extLst>
              <a:ext uri="{FF2B5EF4-FFF2-40B4-BE49-F238E27FC236}">
                <a16:creationId xmlns:a16="http://schemas.microsoft.com/office/drawing/2014/main" id="{5BB613CD-A080-4A17-BDCB-05AA2833217A}"/>
              </a:ext>
            </a:extLst>
          </p:cNvPr>
          <p:cNvSpPr>
            <a:spLocks noGrp="1"/>
          </p:cNvSpPr>
          <p:nvPr>
            <p:ph idx="1"/>
          </p:nvPr>
        </p:nvSpPr>
        <p:spPr>
          <a:xfrm>
            <a:off x="838200" y="1015999"/>
            <a:ext cx="10515600" cy="5680075"/>
          </a:xfrm>
        </p:spPr>
        <p:txBody>
          <a:bodyPr>
            <a:normAutofit/>
          </a:bodyPr>
          <a:lstStyle/>
          <a:p>
            <a:pPr marL="0" indent="0">
              <a:buNone/>
            </a:pPr>
            <a:r>
              <a:rPr lang="ru-RU" dirty="0"/>
              <a:t>Пример: кредитный скоринг — система оценки кредитоспособности (кредитных рисков) лица, основанная на численных статистических методах.</a:t>
            </a:r>
          </a:p>
          <a:p>
            <a:pPr marL="0" indent="0">
              <a:buNone/>
            </a:pPr>
            <a:r>
              <a:rPr lang="ru-RU" dirty="0"/>
              <a:t>E – это имеющаяся обучающая выборка: набор объектов (людей), каждый из которых характеризуется набором признаков (таких как возраст, зарплата, тип кредита, невозвраты в прошлом и т.д.), а также целевым признаком.</a:t>
            </a:r>
          </a:p>
          <a:p>
            <a:pPr marL="0" indent="0">
              <a:buNone/>
            </a:pPr>
            <a:r>
              <a:rPr lang="ru-RU" dirty="0"/>
              <a:t>Если целевой признак – просто факт невозврата кредита (1 или 0, т.е. банк знает о своих клиентах, кто вернул кредит, а кто – нет), то это задача (бинарной) классификации.</a:t>
            </a:r>
          </a:p>
          <a:p>
            <a:pPr marL="0" indent="0">
              <a:buNone/>
            </a:pPr>
            <a:r>
              <a:rPr lang="ru-RU" dirty="0"/>
              <a:t>Если известно, на сколько по времени клиент затянул с возвратом кредита и хочется то же самое прогнозировать для новых клиентов, то это будет задачей регрессии.</a:t>
            </a:r>
          </a:p>
        </p:txBody>
      </p:sp>
    </p:spTree>
    <p:extLst>
      <p:ext uri="{BB962C8B-B14F-4D97-AF65-F5344CB8AC3E}">
        <p14:creationId xmlns:p14="http://schemas.microsoft.com/office/powerpoint/2010/main" val="263622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FC371C-288B-4BD9-878C-3D87C98C3819}"/>
              </a:ext>
            </a:extLst>
          </p:cNvPr>
          <p:cNvSpPr>
            <a:spLocks noGrp="1"/>
          </p:cNvSpPr>
          <p:nvPr>
            <p:ph type="title"/>
          </p:nvPr>
        </p:nvSpPr>
        <p:spPr>
          <a:xfrm>
            <a:off x="85725" y="0"/>
            <a:ext cx="11830050" cy="615950"/>
          </a:xfrm>
        </p:spPr>
        <p:txBody>
          <a:bodyPr>
            <a:normAutofit/>
          </a:bodyPr>
          <a:lstStyle/>
          <a:p>
            <a:r>
              <a:rPr lang="ru-RU" sz="3600" dirty="0"/>
              <a:t>Пример бинарной классификации. Пространство признаков</a:t>
            </a:r>
          </a:p>
        </p:txBody>
      </p:sp>
      <p:pic>
        <p:nvPicPr>
          <p:cNvPr id="4" name="Рисунок 3">
            <a:extLst>
              <a:ext uri="{FF2B5EF4-FFF2-40B4-BE49-F238E27FC236}">
                <a16:creationId xmlns:a16="http://schemas.microsoft.com/office/drawing/2014/main" id="{8D53812A-DCA2-43BE-A736-AC2552402F98}"/>
              </a:ext>
            </a:extLst>
          </p:cNvPr>
          <p:cNvPicPr>
            <a:picLocks noChangeAspect="1"/>
          </p:cNvPicPr>
          <p:nvPr/>
        </p:nvPicPr>
        <p:blipFill>
          <a:blip r:embed="rId2"/>
          <a:stretch>
            <a:fillRect/>
          </a:stretch>
        </p:blipFill>
        <p:spPr>
          <a:xfrm>
            <a:off x="1028700" y="615950"/>
            <a:ext cx="9573654" cy="5800725"/>
          </a:xfrm>
          <a:prstGeom prst="rect">
            <a:avLst/>
          </a:prstGeom>
        </p:spPr>
      </p:pic>
    </p:spTree>
    <p:extLst>
      <p:ext uri="{BB962C8B-B14F-4D97-AF65-F5344CB8AC3E}">
        <p14:creationId xmlns:p14="http://schemas.microsoft.com/office/powerpoint/2010/main" val="318447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66911D-031A-4EBC-A6C8-0A7F1CBF5210}"/>
              </a:ext>
            </a:extLst>
          </p:cNvPr>
          <p:cNvSpPr>
            <a:spLocks noGrp="1"/>
          </p:cNvSpPr>
          <p:nvPr>
            <p:ph type="title"/>
          </p:nvPr>
        </p:nvSpPr>
        <p:spPr/>
        <p:txBody>
          <a:bodyPr/>
          <a:lstStyle/>
          <a:p>
            <a:r>
              <a:rPr lang="ru-RU" dirty="0"/>
              <a:t>Введем ряд обозначений.</a:t>
            </a:r>
          </a:p>
        </p:txBody>
      </p:sp>
      <p:sp>
        <p:nvSpPr>
          <p:cNvPr id="9" name="Объект 8">
            <a:extLst>
              <a:ext uri="{FF2B5EF4-FFF2-40B4-BE49-F238E27FC236}">
                <a16:creationId xmlns:a16="http://schemas.microsoft.com/office/drawing/2014/main" id="{624CB4F8-E78A-460F-A33F-B26F390105BF}"/>
              </a:ext>
            </a:extLst>
          </p:cNvPr>
          <p:cNvSpPr>
            <a:spLocks noGrp="1"/>
          </p:cNvSpPr>
          <p:nvPr>
            <p:ph idx="1"/>
          </p:nvPr>
        </p:nvSpPr>
        <p:spPr>
          <a:xfrm>
            <a:off x="628650" y="2122487"/>
            <a:ext cx="10515600" cy="4351338"/>
          </a:xfrm>
        </p:spPr>
        <p:txBody>
          <a:bodyPr/>
          <a:lstStyle/>
          <a:p>
            <a:pPr marL="0" indent="0">
              <a:buNone/>
            </a:pPr>
            <a:r>
              <a:rPr lang="ru-RU" dirty="0"/>
              <a:t>множество признаков</a:t>
            </a:r>
          </a:p>
          <a:p>
            <a:pPr marL="0" indent="0">
              <a:buNone/>
            </a:pPr>
            <a:endParaRPr lang="ru-RU" dirty="0"/>
          </a:p>
          <a:p>
            <a:pPr marL="0" indent="0">
              <a:buNone/>
            </a:pPr>
            <a:r>
              <a:rPr lang="ru-RU" dirty="0"/>
              <a:t>вероятность k-ого класса в некотором подмножестве обучающего множества</a:t>
            </a:r>
          </a:p>
          <a:p>
            <a:pPr marL="0" indent="0">
              <a:buNone/>
            </a:pPr>
            <a:endParaRPr lang="ru-RU" dirty="0"/>
          </a:p>
          <a:p>
            <a:pPr marL="0" indent="0">
              <a:buNone/>
            </a:pPr>
            <a:r>
              <a:rPr lang="ru-RU" dirty="0"/>
              <a:t>мерой </a:t>
            </a:r>
            <a:r>
              <a:rPr lang="ru-RU" i="1" dirty="0"/>
              <a:t>неоднородности</a:t>
            </a:r>
            <a:r>
              <a:rPr lang="ru-RU" dirty="0"/>
              <a:t> этого подмножества будем называть функцию следующего вида, где </a:t>
            </a:r>
            <a:r>
              <a:rPr lang="ru-RU" b="1" dirty="0"/>
              <a:t>K(A)</a:t>
            </a:r>
            <a:r>
              <a:rPr lang="ru-RU" dirty="0"/>
              <a:t> — общее количество меток подмножества </a:t>
            </a:r>
            <a:r>
              <a:rPr lang="ru-RU" b="1" dirty="0"/>
              <a:t>A</a:t>
            </a:r>
            <a:r>
              <a:rPr lang="ru-RU" dirty="0"/>
              <a:t>:</a:t>
            </a:r>
          </a:p>
          <a:p>
            <a:pPr marL="0" indent="0">
              <a:buNone/>
            </a:pPr>
            <a:endParaRPr lang="ru-RU" dirty="0"/>
          </a:p>
          <a:p>
            <a:pPr marL="0" indent="0">
              <a:buNone/>
            </a:pPr>
            <a:endParaRPr lang="ru-RU" dirty="0"/>
          </a:p>
          <a:p>
            <a:pPr marL="0" indent="0">
              <a:buNone/>
            </a:pPr>
            <a:endParaRPr lang="ru-RU" dirty="0"/>
          </a:p>
        </p:txBody>
      </p:sp>
      <p:pic>
        <p:nvPicPr>
          <p:cNvPr id="1026" name="Picture 2" descr="https://habrastorage.org/getpro/habr/post_images/29f/817/af4/29f817af4c1da4e21c903de9d54e4505.gif">
            <a:extLst>
              <a:ext uri="{FF2B5EF4-FFF2-40B4-BE49-F238E27FC236}">
                <a16:creationId xmlns:a16="http://schemas.microsoft.com/office/drawing/2014/main" id="{80DC6CF0-FA01-443E-ADA0-3ED92BD4A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699" y="1825625"/>
            <a:ext cx="2613227" cy="5000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abrastorage.org/getpro/habr/post_images/b25/19d/1af/b2519d1af8448b6317200e7d0ebd94c7.gif">
            <a:extLst>
              <a:ext uri="{FF2B5EF4-FFF2-40B4-BE49-F238E27FC236}">
                <a16:creationId xmlns:a16="http://schemas.microsoft.com/office/drawing/2014/main" id="{E360EE33-E881-4B8C-AF49-36AF567E5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3620689"/>
            <a:ext cx="4867270" cy="5000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C5DEDFF4-9D28-4158-A8B5-790EC5F4C94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222222"/>
                </a:solidFill>
                <a:effectLst/>
                <a:latin typeface="-apple-system"/>
              </a:rPr>
              <a:t>Мерой </a:t>
            </a:r>
            <a:r>
              <a:rPr kumimoji="0" lang="ru-RU" altLang="ru-RU" sz="1200" b="0" i="1" u="none" strike="noStrike" cap="none" normalizeH="0" baseline="0">
                <a:ln>
                  <a:noFill/>
                </a:ln>
                <a:solidFill>
                  <a:srgbClr val="222222"/>
                </a:solidFill>
                <a:effectLst/>
                <a:latin typeface="-apple-system"/>
              </a:rPr>
              <a:t>неоднородности</a:t>
            </a:r>
            <a:r>
              <a:rPr kumimoji="0" lang="ru-RU" altLang="ru-RU" sz="1200" b="0" i="0" u="none" strike="noStrike" cap="none" normalizeH="0" baseline="0">
                <a:ln>
                  <a:noFill/>
                </a:ln>
                <a:solidFill>
                  <a:srgbClr val="222222"/>
                </a:solidFill>
                <a:effectLst/>
                <a:latin typeface="-apple-system"/>
              </a:rPr>
              <a:t> этого подмножества будем называть функцию следующего вида, где </a:t>
            </a:r>
            <a:r>
              <a:rPr kumimoji="0" lang="ru-RU" altLang="ru-RU" sz="1200" b="1" i="0" u="none" strike="noStrike" cap="none" normalizeH="0" baseline="0">
                <a:ln>
                  <a:noFill/>
                </a:ln>
                <a:solidFill>
                  <a:srgbClr val="222222"/>
                </a:solidFill>
                <a:effectLst/>
                <a:latin typeface="-apple-system"/>
              </a:rPr>
              <a:t>K(A)</a:t>
            </a:r>
            <a:r>
              <a:rPr kumimoji="0" lang="ru-RU" altLang="ru-RU" sz="1200" b="0" i="0" u="none" strike="noStrike" cap="none" normalizeH="0" baseline="0">
                <a:ln>
                  <a:noFill/>
                </a:ln>
                <a:solidFill>
                  <a:srgbClr val="222222"/>
                </a:solidFill>
                <a:effectLst/>
                <a:latin typeface="-apple-system"/>
              </a:rPr>
              <a:t> — общее количество меток подмножества </a:t>
            </a:r>
            <a:r>
              <a:rPr kumimoji="0" lang="ru-RU" altLang="ru-RU" sz="1200" b="1" i="0" u="none" strike="noStrike" cap="none" normalizeH="0" baseline="0">
                <a:ln>
                  <a:noFill/>
                </a:ln>
                <a:solidFill>
                  <a:srgbClr val="222222"/>
                </a:solidFill>
                <a:effectLst/>
                <a:latin typeface="-apple-system"/>
              </a:rPr>
              <a:t>A</a:t>
            </a:r>
            <a:r>
              <a:rPr kumimoji="0" lang="ru-RU" altLang="ru-RU" sz="1200" b="0" i="0" u="none" strike="noStrike" cap="none" normalizeH="0" baseline="0">
                <a:ln>
                  <a:noFill/>
                </a:ln>
                <a:solidFill>
                  <a:srgbClr val="222222"/>
                </a:solidFill>
                <a:effectLst/>
                <a:latin typeface="-apple-system"/>
              </a:rPr>
              <a:t>:</a:t>
            </a:r>
            <a:br>
              <a:rPr kumimoji="0" lang="ru-RU" altLang="ru-RU" sz="800" b="0" i="0" u="none" strike="noStrike" cap="none" normalizeH="0" baseline="0">
                <a:ln>
                  <a:noFill/>
                </a:ln>
                <a:solidFill>
                  <a:schemeClr val="tx1"/>
                </a:solidFill>
                <a:effectLst/>
              </a:rPr>
            </a:br>
            <a:r>
              <a:rPr kumimoji="0" lang="ru-RU" altLang="ru-RU" sz="1800" b="0" i="0" u="none" strike="noStrike" cap="none" normalizeH="0" baseline="0">
                <a:ln>
                  <a:noFill/>
                </a:ln>
                <a:solidFill>
                  <a:schemeClr val="tx1"/>
                </a:solidFill>
                <a:effectLst/>
                <a:latin typeface="Arial" panose="020B0604020202020204" pitchFamily="34" charset="0"/>
              </a:rPr>
              <a:t>  </a:t>
            </a:r>
            <a:r>
              <a:rPr kumimoji="0" lang="ru-RU" altLang="ru-RU" sz="2200" b="0" i="0" u="none" strike="noStrike" cap="none" normalizeH="0" baseline="0">
                <a:ln>
                  <a:noFill/>
                </a:ln>
                <a:solidFill>
                  <a:schemeClr val="tx1"/>
                </a:solidFill>
                <a:effectLst/>
                <a:latin typeface="Arial" panose="020B0604020202020204" pitchFamily="34" charset="0"/>
              </a:rPr>
              <a:t>                          </a:t>
            </a:r>
            <a:r>
              <a:rPr kumimoji="0" lang="ru-RU" altLang="ru-RU" sz="1800" b="0" i="0" u="none" strike="noStrike" cap="none" normalizeH="0" baseline="0">
                <a:ln>
                  <a:noFill/>
                </a:ln>
                <a:solidFill>
                  <a:schemeClr val="tx1"/>
                </a:solidFill>
                <a:effectLst/>
                <a:latin typeface="Arial" panose="020B0604020202020204" pitchFamily="34" charset="0"/>
              </a:rPr>
              <a:t> </a:t>
            </a:r>
          </a:p>
        </p:txBody>
      </p:sp>
      <p:pic>
        <p:nvPicPr>
          <p:cNvPr id="1032" name="Picture 8" descr="https://habrastorage.org/getpro/habr/post_images/4e8/eda/b08/4e8edab08834bedbd845060e99490365.gif">
            <a:extLst>
              <a:ext uri="{FF2B5EF4-FFF2-40B4-BE49-F238E27FC236}">
                <a16:creationId xmlns:a16="http://schemas.microsoft.com/office/drawing/2014/main" id="{796CA831-5CB1-4CD4-98EB-D62DB977B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925" y="5415754"/>
            <a:ext cx="3833936" cy="70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34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8F15C-9C2E-4AAB-AD48-872561945A30}"/>
              </a:ext>
            </a:extLst>
          </p:cNvPr>
          <p:cNvSpPr>
            <a:spLocks noGrp="1"/>
          </p:cNvSpPr>
          <p:nvPr>
            <p:ph type="title"/>
          </p:nvPr>
        </p:nvSpPr>
        <p:spPr/>
        <p:txBody>
          <a:bodyPr/>
          <a:lstStyle/>
          <a:p>
            <a:r>
              <a:rPr lang="ru-RU" dirty="0"/>
              <a:t>Примеры мер неоднородности</a:t>
            </a:r>
          </a:p>
        </p:txBody>
      </p:sp>
      <p:sp>
        <p:nvSpPr>
          <p:cNvPr id="3" name="Объект 2">
            <a:extLst>
              <a:ext uri="{FF2B5EF4-FFF2-40B4-BE49-F238E27FC236}">
                <a16:creationId xmlns:a16="http://schemas.microsoft.com/office/drawing/2014/main" id="{7B551531-D019-41E8-B87E-420FFC2BFB1A}"/>
              </a:ext>
            </a:extLst>
          </p:cNvPr>
          <p:cNvSpPr>
            <a:spLocks noGrp="1"/>
          </p:cNvSpPr>
          <p:nvPr>
            <p:ph idx="1"/>
          </p:nvPr>
        </p:nvSpPr>
        <p:spPr>
          <a:xfrm>
            <a:off x="838200" y="1790699"/>
            <a:ext cx="10515600" cy="4351338"/>
          </a:xfrm>
        </p:spPr>
        <p:txBody>
          <a:bodyPr/>
          <a:lstStyle/>
          <a:p>
            <a:pPr marL="0" indent="0">
              <a:buNone/>
            </a:pPr>
            <a:r>
              <a:rPr lang="en-US" dirty="0"/>
              <a:t>Misclassification error</a:t>
            </a:r>
            <a:endParaRPr lang="ru-RU" dirty="0"/>
          </a:p>
          <a:p>
            <a:pPr marL="0" indent="0">
              <a:buNone/>
            </a:pPr>
            <a:endParaRPr lang="ru-RU" dirty="0"/>
          </a:p>
          <a:p>
            <a:pPr marL="0" indent="0">
              <a:buNone/>
            </a:pPr>
            <a:r>
              <a:rPr lang="en-US" dirty="0"/>
              <a:t>Gini impurity:</a:t>
            </a:r>
            <a:endParaRPr lang="ru-RU" dirty="0"/>
          </a:p>
          <a:p>
            <a:pPr marL="0" indent="0">
              <a:buNone/>
            </a:pPr>
            <a:endParaRPr lang="ru-RU" dirty="0"/>
          </a:p>
          <a:p>
            <a:pPr marL="0" indent="0">
              <a:buNone/>
            </a:pPr>
            <a:endParaRPr lang="ru-RU" dirty="0"/>
          </a:p>
          <a:p>
            <a:pPr marL="0" indent="0">
              <a:buNone/>
            </a:pPr>
            <a:endParaRPr lang="ru-RU" dirty="0"/>
          </a:p>
          <a:p>
            <a:pPr marL="0" indent="0">
              <a:buNone/>
            </a:pPr>
            <a:r>
              <a:rPr lang="en-US" dirty="0"/>
              <a:t>Cross-entropy</a:t>
            </a:r>
            <a:endParaRPr lang="ru-RU" dirty="0"/>
          </a:p>
        </p:txBody>
      </p:sp>
      <p:pic>
        <p:nvPicPr>
          <p:cNvPr id="2050" name="Picture 2" descr="https://habrastorage.org/getpro/habr/post_images/011/706/9b3/0117069b35a016710a84b14e5801c036.gif">
            <a:extLst>
              <a:ext uri="{FF2B5EF4-FFF2-40B4-BE49-F238E27FC236}">
                <a16:creationId xmlns:a16="http://schemas.microsoft.com/office/drawing/2014/main" id="{5D489C59-FE6B-4595-B6A6-768F4997C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799" y="1668659"/>
            <a:ext cx="4664075" cy="619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habrastorage.org/getpro/habr/post_images/7f1/52f/c30/7f152fc308c9005d8f6c099874db0bd6.gif">
            <a:extLst>
              <a:ext uri="{FF2B5EF4-FFF2-40B4-BE49-F238E27FC236}">
                <a16:creationId xmlns:a16="http://schemas.microsoft.com/office/drawing/2014/main" id="{112A69D8-DA2F-48AC-89C2-E57DC8447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2784870"/>
            <a:ext cx="3949246" cy="12537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habrastorage.org/getpro/habr/post_images/f46/b81/0b3/f46b810b322faeecdae706e86ab61b0b.gif">
            <a:extLst>
              <a:ext uri="{FF2B5EF4-FFF2-40B4-BE49-F238E27FC236}">
                <a16:creationId xmlns:a16="http://schemas.microsoft.com/office/drawing/2014/main" id="{1207BD61-0D9C-466A-A772-73480D586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12" y="4214018"/>
            <a:ext cx="5655581" cy="168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60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1A2F20-8AA4-4F1B-B5C9-E4CBE31D4036}"/>
              </a:ext>
            </a:extLst>
          </p:cNvPr>
          <p:cNvSpPr>
            <a:spLocks noGrp="1"/>
          </p:cNvSpPr>
          <p:nvPr>
            <p:ph type="title"/>
          </p:nvPr>
        </p:nvSpPr>
        <p:spPr>
          <a:xfrm>
            <a:off x="190500" y="365125"/>
            <a:ext cx="11677650" cy="1325563"/>
          </a:xfrm>
        </p:spPr>
        <p:txBody>
          <a:bodyPr>
            <a:normAutofit fontScale="90000"/>
          </a:bodyPr>
          <a:lstStyle/>
          <a:p>
            <a:r>
              <a:rPr lang="ru-RU" dirty="0"/>
              <a:t>Алгоритм построения бинарного дерева решений работает по схеме «жадного алгоритма»:</a:t>
            </a:r>
          </a:p>
        </p:txBody>
      </p:sp>
      <p:sp>
        <p:nvSpPr>
          <p:cNvPr id="3" name="Объект 2">
            <a:extLst>
              <a:ext uri="{FF2B5EF4-FFF2-40B4-BE49-F238E27FC236}">
                <a16:creationId xmlns:a16="http://schemas.microsoft.com/office/drawing/2014/main" id="{46862844-4CF8-4AD7-9D79-CD6EDD51C262}"/>
              </a:ext>
            </a:extLst>
          </p:cNvPr>
          <p:cNvSpPr>
            <a:spLocks noGrp="1"/>
          </p:cNvSpPr>
          <p:nvPr>
            <p:ph idx="1"/>
          </p:nvPr>
        </p:nvSpPr>
        <p:spPr>
          <a:xfrm>
            <a:off x="838200" y="2141537"/>
            <a:ext cx="10515600" cy="4351338"/>
          </a:xfrm>
        </p:spPr>
        <p:txBody>
          <a:bodyPr>
            <a:normAutofit lnSpcReduction="10000"/>
          </a:bodyPr>
          <a:lstStyle/>
          <a:p>
            <a:pPr marL="0" indent="0">
              <a:buNone/>
            </a:pPr>
            <a:r>
              <a:rPr lang="ru-RU" sz="3600" dirty="0"/>
              <a:t>на каждой итерации для входного подмножества обучающего множества строится такое разбиение пространства гиперплоскостью (ортогональной одной их осей координат), которое минимизировало бы среднюю меру неоднородности двух полученных подмножеств. Данная процедура выполняется рекурсивно для каждого полученного подмножества до тех пор, пока не будут достигнуты критерии остановки. </a:t>
            </a:r>
          </a:p>
        </p:txBody>
      </p:sp>
    </p:spTree>
    <p:extLst>
      <p:ext uri="{BB962C8B-B14F-4D97-AF65-F5344CB8AC3E}">
        <p14:creationId xmlns:p14="http://schemas.microsoft.com/office/powerpoint/2010/main" val="27612502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1715</Words>
  <Application>Microsoft Office PowerPoint</Application>
  <PresentationFormat>Широкоэкранный</PresentationFormat>
  <Paragraphs>118</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-apple-system</vt:lpstr>
      <vt:lpstr>Arial</vt:lpstr>
      <vt:lpstr>Calibri</vt:lpstr>
      <vt:lpstr>Calibri Light</vt:lpstr>
      <vt:lpstr>Fira Sans</vt:lpstr>
      <vt:lpstr>Тема Office</vt:lpstr>
      <vt:lpstr>Вводный курс по Big Data </vt:lpstr>
      <vt:lpstr>Термины</vt:lpstr>
      <vt:lpstr>Определение машинного обучения</vt:lpstr>
      <vt:lpstr>Задачи машинного обучения</vt:lpstr>
      <vt:lpstr>Задачи классификации и регрессии – это задачи обучения с учителем.</vt:lpstr>
      <vt:lpstr>Пример бинарной классификации. Пространство признаков</vt:lpstr>
      <vt:lpstr>Введем ряд обозначений.</vt:lpstr>
      <vt:lpstr>Примеры мер неоднородности</vt:lpstr>
      <vt:lpstr>Алгоритм построения бинарного дерева решений работает по схеме «жадного алгоритма»:</vt:lpstr>
      <vt:lpstr>Для входного множества A найдем пару &lt;признак, значение признака&gt;, так что мера неоднородности будет минимальна: </vt:lpstr>
      <vt:lpstr>множество выше линии y=2.840789 полностью состоит из синих меток, таким образом имеет смыл разбивать далее только второе множество</vt:lpstr>
      <vt:lpstr>Второе разбиение по линии x=2.976719</vt:lpstr>
      <vt:lpstr>Презентация PowerPoint</vt:lpstr>
      <vt:lpstr>Дерево получено, как же принять на нем решение? </vt:lpstr>
      <vt:lpstr>Отличия линейных моделей и деревьев</vt:lpstr>
      <vt:lpstr>Как дерево решений работает с количественными признаками?</vt:lpstr>
      <vt:lpstr>Класс DecisionTreeClassifier в Scikit-learn </vt:lpstr>
      <vt:lpstr> Основные параметры дерева</vt:lpstr>
      <vt:lpstr>Пример переобученного дерева</vt:lpstr>
      <vt:lpstr>Основные способы борьбы с переобучением в случае деревьев решений:</vt:lpstr>
      <vt:lpstr>Дерево решений в задаче регрессии </vt:lpstr>
      <vt:lpstr>Пример</vt:lpstr>
      <vt:lpstr>Метод ближайших соседей  (k Nearest Neighbors, или kNN)</vt:lpstr>
      <vt:lpstr>Класс KNeighborsClassifier в Scikit-learn</vt:lpstr>
      <vt:lpstr>Выбор параметров модели  отложенная выборка (held-out/hold-out set)</vt:lpstr>
      <vt:lpstr>K-fold кросс-валидация</vt:lpstr>
      <vt:lpstr>Случайный лес — </vt:lpstr>
      <vt:lpstr>Класс sklearn.ensemble.RandomForestClassifier </vt:lpstr>
      <vt:lpstr>Метрики</vt:lpstr>
      <vt:lpstr>Метрики precision (точность)</vt:lpstr>
      <vt:lpstr>Метрики recall (полнота)</vt:lpstr>
      <vt:lpstr>Набор данных lris </vt:lpstr>
      <vt:lpstr>Задание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Юрий Дашко</dc:creator>
  <cp:lastModifiedBy>Юрий Дашко</cp:lastModifiedBy>
  <cp:revision>29</cp:revision>
  <dcterms:created xsi:type="dcterms:W3CDTF">2019-03-20T07:24:21Z</dcterms:created>
  <dcterms:modified xsi:type="dcterms:W3CDTF">2019-03-22T09:49:02Z</dcterms:modified>
</cp:coreProperties>
</file>