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7" r:id="rId12"/>
    <p:sldId id="268" r:id="rId13"/>
    <p:sldId id="266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рий Дашко" initials="ЮД" lastIdx="1" clrIdx="0">
    <p:extLst>
      <p:ext uri="{19B8F6BF-5375-455C-9EA6-DF929625EA0E}">
        <p15:presenceInfo xmlns:p15="http://schemas.microsoft.com/office/powerpoint/2012/main" xmlns="" userId="9f0d580c0eb815e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-514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3F3C32C-6974-4485-8584-13F418F5E4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E7E44B90-A9CB-46ED-A977-F86885BF76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272E361A-475E-4AB8-B54E-19F80D5F8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D71F-ECF5-4ED2-82CA-4221C9A78D97}" type="datetimeFigureOut">
              <a:rPr lang="ru-RU" smtClean="0"/>
              <a:pPr/>
              <a:t>20.02.2020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8DE0D111-ADDC-4CC3-AA0C-863B8A400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4710C672-658D-4B8F-B36D-464FD0F02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A763A-C4E1-4FE7-9934-C0E2711AEE4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071251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7E93A94-7052-4E67-AC26-4AD5E1665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37C1EE91-3B08-4D5C-91B6-DEABF912D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90571BEF-52C4-4B2D-876D-707ABDDED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D71F-ECF5-4ED2-82CA-4221C9A78D97}" type="datetimeFigureOut">
              <a:rPr lang="ru-RU" smtClean="0"/>
              <a:pPr/>
              <a:t>20.02.2020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ECF94E37-FAB2-4760-938C-1F654F646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EA4AD544-1022-4A5C-9C1A-1D22960AF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A763A-C4E1-4FE7-9934-C0E2711AEE4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638854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9CB52641-2F45-4898-B66A-B08BC75E32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A7087825-E602-4245-A2F0-AAA04CA39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93AB53B9-0459-410C-B2B2-DE641B82A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D71F-ECF5-4ED2-82CA-4221C9A78D97}" type="datetimeFigureOut">
              <a:rPr lang="ru-RU" smtClean="0"/>
              <a:pPr/>
              <a:t>20.02.2020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DBCEE4CC-D95B-46DA-9B42-2BAEFE6C2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C43AE448-3452-47AF-BB1A-D6588A32C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A763A-C4E1-4FE7-9934-C0E2711AEE4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39302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E147251-B83C-4604-AAC5-2C5052C27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3C05187-86EB-4267-B648-796D9E2CB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F7F38080-325B-486F-B021-25C0434A5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D71F-ECF5-4ED2-82CA-4221C9A78D97}" type="datetimeFigureOut">
              <a:rPr lang="ru-RU" smtClean="0"/>
              <a:pPr/>
              <a:t>20.02.2020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B1293C8E-A4EB-4FC6-8763-515EAFE52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8D514D59-C710-4975-A79A-1ACB5722B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A763A-C4E1-4FE7-9934-C0E2711AEE4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453204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24FA596-1DEA-450A-9A04-D76189872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D599CEB8-9CFE-4B61-9132-D53D5DC5C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94902FC5-F52F-4606-A1ED-BA19495B5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D71F-ECF5-4ED2-82CA-4221C9A78D97}" type="datetimeFigureOut">
              <a:rPr lang="ru-RU" smtClean="0"/>
              <a:pPr/>
              <a:t>20.02.2020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77E03052-79D7-48A7-A78C-815B48861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248AB936-7421-4831-8816-5A82339F4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A763A-C4E1-4FE7-9934-C0E2711AEE4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909698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1C1B7B2-C19C-4D10-84EA-BA82CF256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947DEBCA-D67E-42AB-946F-E7ACFDF18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07A521BA-1FAA-4F1C-A12F-22EA0BA31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85666647-2402-498D-A310-7B2E10CB3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D71F-ECF5-4ED2-82CA-4221C9A78D97}" type="datetimeFigureOut">
              <a:rPr lang="ru-RU" smtClean="0"/>
              <a:pPr/>
              <a:t>20.02.2020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877215BD-E0B4-492E-9671-C7612DB27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1C087C2C-EB28-4CA3-8768-BFEE73BC5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A763A-C4E1-4FE7-9934-C0E2711AEE4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663963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9920F67-3BBE-482D-B38B-FED749056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87D03C16-AE17-44F7-8B15-9D78A1E26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14C1E572-CF0A-4309-B893-DCE7365A0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B4139574-1E0B-494E-9CA5-A2DB6A4BBB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CF6B6D8E-3A07-42AE-8E77-C22BD9D39C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868B9EE2-5B48-44C2-A9C3-58C58975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D71F-ECF5-4ED2-82CA-4221C9A78D97}" type="datetimeFigureOut">
              <a:rPr lang="ru-RU" smtClean="0"/>
              <a:pPr/>
              <a:t>20.02.2020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C197EAD7-E786-4A53-9270-5B0CE4F3C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851F7B9E-FA39-4FB8-8E77-DD6696BB8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A763A-C4E1-4FE7-9934-C0E2711AEE4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83757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0878FED-C64B-4462-A301-364B9D4E6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4BD6C25A-64CF-4EFA-A536-895D6EBD2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D71F-ECF5-4ED2-82CA-4221C9A78D97}" type="datetimeFigureOut">
              <a:rPr lang="ru-RU" smtClean="0"/>
              <a:pPr/>
              <a:t>20.02.2020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F5E319C4-C99D-406E-ABAD-75CF2BA65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9346AD13-0820-4D91-9319-303DC6C9C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A763A-C4E1-4FE7-9934-C0E2711AEE4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569923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26BE4E8C-9163-46B9-A2D8-BE3346450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D71F-ECF5-4ED2-82CA-4221C9A78D97}" type="datetimeFigureOut">
              <a:rPr lang="ru-RU" smtClean="0"/>
              <a:pPr/>
              <a:t>20.02.2020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3FAE4EFA-7D84-4698-93BD-706F62E4A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EFE606A9-508C-47BE-90BC-DB07C1041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A763A-C4E1-4FE7-9934-C0E2711AEE4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01047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21C5533-C265-4FD5-9C1F-DABAFCEC3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B2F09A7A-A377-4173-B70F-43ECC2F10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4176C02F-3C0B-48EA-B308-298FE4527A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CB1B90AF-F6DB-4539-B767-482C06961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D71F-ECF5-4ED2-82CA-4221C9A78D97}" type="datetimeFigureOut">
              <a:rPr lang="ru-RU" smtClean="0"/>
              <a:pPr/>
              <a:t>20.02.2020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2BD6BCE8-9A32-4595-B918-1AB7C8FA6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8072B57D-4F60-48CE-94ED-DDC933D2D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A763A-C4E1-4FE7-9934-C0E2711AEE4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8117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321DA16-7D4B-4CE3-AF77-4BB1424CA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183DBDFA-BD2B-4E0D-B55D-3DACAF9D3D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2AD403BD-800A-4D9C-8502-D6FB5784D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59EBE494-09FE-4AC0-8F98-98594CC35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D71F-ECF5-4ED2-82CA-4221C9A78D97}" type="datetimeFigureOut">
              <a:rPr lang="ru-RU" smtClean="0"/>
              <a:pPr/>
              <a:t>20.02.2020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F3A3EDAF-EDA5-4C0E-B5DE-C3DF5CE51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96BF0ED1-F3E2-4CBD-8E0F-385B03748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A763A-C4E1-4FE7-9934-C0E2711AEE4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62587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353667C-1A6B-4743-8FE0-A79697F11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6F6422E1-3245-4A55-A556-B6C244849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C78D7915-915C-43B8-858B-DE2A15C1C1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4D71F-ECF5-4ED2-82CA-4221C9A78D97}" type="datetimeFigureOut">
              <a:rPr lang="ru-RU" smtClean="0"/>
              <a:pPr/>
              <a:t>20.02.2020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F1BD734C-3BFA-4349-8B7B-FE660BF878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D1B206AA-EE29-4BB1-94D7-1D032D7C1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A763A-C4E1-4FE7-9934-C0E2711AEE4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04170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&#1044;&#1080;&#1072;&#1075;&#1088;&#1072;&#1084;&#1084;&#1072;_&#1088;&#1072;&#1089;&#1089;&#1077;&#1103;&#1085;&#1080;&#1103;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seaborn.pydata.org/generated/seaborn.jointplot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&#1071;&#1076;&#1077;&#1088;&#1085;&#1072;&#1103;_&#1086;&#1094;&#1077;&#1085;&#1082;&#1072;_&#1087;&#1083;&#1086;&#1090;&#1085;&#1086;&#1089;&#1090;&#1080;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ru.wikipedia.org/wiki/&#1071;&#1097;&#1080;&#1082;_&#1089;_&#1091;&#1089;&#1072;&#1084;&#1080;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pandas.pydata.org/pandas-docs/stable/reference/api/pandas.pivot_table.html" TargetMode="External"/><Relationship Id="rId2" Type="http://schemas.openxmlformats.org/officeDocument/2006/relationships/hyperlink" Target="http://seaborn.pydata.org/generated/seaborn.heatmap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plot.ly/pytho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plot.ly/python/" TargetMode="External"/><Relationship Id="rId3" Type="http://schemas.openxmlformats.org/officeDocument/2006/relationships/hyperlink" Target="http://seaborn.pydata.org/" TargetMode="External"/><Relationship Id="rId7" Type="http://schemas.openxmlformats.org/officeDocument/2006/relationships/hyperlink" Target="https://plot.ly/python/reference/" TargetMode="External"/><Relationship Id="rId2" Type="http://schemas.openxmlformats.org/officeDocument/2006/relationships/hyperlink" Target="https://matplotlib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tplotlib.org/gallery.html" TargetMode="External"/><Relationship Id="rId5" Type="http://schemas.openxmlformats.org/officeDocument/2006/relationships/hyperlink" Target="https://matplotlib.org/api/pyplot_summary.html" TargetMode="External"/><Relationship Id="rId10" Type="http://schemas.openxmlformats.org/officeDocument/2006/relationships/hyperlink" Target="https://habr.com/ru/post/308162/" TargetMode="External"/><Relationship Id="rId4" Type="http://schemas.openxmlformats.org/officeDocument/2006/relationships/hyperlink" Target="http://seaborn.pydata.org/examples/index.html" TargetMode="External"/><Relationship Id="rId9" Type="http://schemas.openxmlformats.org/officeDocument/2006/relationships/hyperlink" Target="https://github.com/whitehorn/Scientific_graphics_in_python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6125EE7-E562-4B9D-BA35-F69F5C87EE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Занятие 2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93ECF170-8E11-452F-AF92-91234DA7CA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31837"/>
          </a:xfrm>
        </p:spPr>
        <p:txBody>
          <a:bodyPr>
            <a:normAutofit/>
          </a:bodyPr>
          <a:lstStyle/>
          <a:p>
            <a:r>
              <a:rPr lang="ru-RU" sz="3600" dirty="0"/>
              <a:t>Визуальный анализ данных</a:t>
            </a:r>
          </a:p>
        </p:txBody>
      </p:sp>
    </p:spTree>
    <p:extLst>
      <p:ext uri="{BB962C8B-B14F-4D97-AF65-F5344CB8AC3E}">
        <p14:creationId xmlns:p14="http://schemas.microsoft.com/office/powerpoint/2010/main" xmlns="" val="3580088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4271912-FB35-4FF1-83EB-BF16F2813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1" y="381000"/>
            <a:ext cx="11982449" cy="219075"/>
          </a:xfrm>
        </p:spPr>
        <p:txBody>
          <a:bodyPr>
            <a:noAutofit/>
          </a:bodyPr>
          <a:lstStyle/>
          <a:p>
            <a:r>
              <a:rPr lang="ru-RU" sz="2800" dirty="0" err="1"/>
              <a:t>Figure</a:t>
            </a:r>
            <a:r>
              <a:rPr lang="ru-RU" sz="2800" dirty="0"/>
              <a:t>(Рисунок) -&gt; </a:t>
            </a:r>
            <a:r>
              <a:rPr lang="ru-RU" sz="2800" dirty="0" err="1"/>
              <a:t>Axes</a:t>
            </a:r>
            <a:r>
              <a:rPr lang="ru-RU" sz="2800" dirty="0"/>
              <a:t>(Область рисования) -&gt; </a:t>
            </a:r>
            <a:r>
              <a:rPr lang="ru-RU" sz="2800" dirty="0" err="1"/>
              <a:t>Axis</a:t>
            </a:r>
            <a:r>
              <a:rPr lang="ru-RU" sz="2800" dirty="0"/>
              <a:t>(Координатная ось)</a:t>
            </a:r>
            <a:br>
              <a:rPr lang="ru-RU" sz="2800" dirty="0"/>
            </a:br>
            <a:endParaRPr lang="ru-RU" sz="2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88E0A1FD-A755-4D00-9FCF-D0261EFD3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51" y="600075"/>
            <a:ext cx="11896724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Рисунок является объектом самого верхнего уровня, на котором располагаются одна или несколько областей рисования (</a:t>
            </a:r>
            <a:r>
              <a:rPr lang="ru-RU" dirty="0" err="1"/>
              <a:t>Axes</a:t>
            </a:r>
            <a:r>
              <a:rPr lang="ru-RU" dirty="0"/>
              <a:t>), элементы рисунка </a:t>
            </a:r>
            <a:r>
              <a:rPr lang="ru-RU" dirty="0" err="1"/>
              <a:t>Artisits</a:t>
            </a:r>
            <a:r>
              <a:rPr lang="ru-RU" dirty="0"/>
              <a:t> (заголовки, легенда и т.д.) и основа-холст (</a:t>
            </a:r>
            <a:r>
              <a:rPr lang="ru-RU" dirty="0" err="1"/>
              <a:t>Canvas</a:t>
            </a:r>
            <a:r>
              <a:rPr lang="ru-RU" dirty="0"/>
              <a:t>). На рисунке может быть несколько областей рисования </a:t>
            </a:r>
            <a:r>
              <a:rPr lang="ru-RU" dirty="0" err="1"/>
              <a:t>Axes</a:t>
            </a:r>
            <a:r>
              <a:rPr lang="ru-RU" dirty="0"/>
              <a:t>, но данная область рисования </a:t>
            </a:r>
            <a:r>
              <a:rPr lang="ru-RU" dirty="0" err="1"/>
              <a:t>Axes</a:t>
            </a:r>
            <a:r>
              <a:rPr lang="ru-RU" dirty="0"/>
              <a:t> может принадлежать только одному рисунку </a:t>
            </a:r>
            <a:r>
              <a:rPr lang="ru-RU" dirty="0" err="1"/>
              <a:t>Figure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844310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2D1AC31-A49D-46B3-8F61-3A9F49759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рассеяния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4BE7E296-934B-4DF8-9146-D5C13370F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(также точечная диаграмма, англ. </a:t>
            </a:r>
            <a:r>
              <a:rPr lang="ru-RU" dirty="0" err="1"/>
              <a:t>scatter</a:t>
            </a:r>
            <a:r>
              <a:rPr lang="ru-RU" dirty="0"/>
              <a:t> </a:t>
            </a:r>
            <a:r>
              <a:rPr lang="ru-RU" dirty="0" err="1"/>
              <a:t>plot</a:t>
            </a:r>
            <a:r>
              <a:rPr lang="ru-RU" dirty="0"/>
              <a:t>) — математическая диаграмма, изображающая значения двух переменных в виде точек на декартовой плоскости.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https://ru.wikipedia.org/wiki/</a:t>
            </a:r>
            <a:r>
              <a:rPr lang="ru-RU" dirty="0" err="1">
                <a:hlinkClick r:id="rId2"/>
              </a:rPr>
              <a:t>Диаграмма_рассеяния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592448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D772F5F-3F1D-40A9-BE11-25CCD8AFD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seaborn.jointplot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6C9D5D76-8606-4724-B312-125202A93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— это гибрид </a:t>
            </a:r>
            <a:r>
              <a:rPr lang="en-US" dirty="0"/>
              <a:t>scatter plot </a:t>
            </a:r>
            <a:r>
              <a:rPr lang="ru-RU" dirty="0"/>
              <a:t>и </a:t>
            </a:r>
            <a:r>
              <a:rPr lang="en-US" dirty="0"/>
              <a:t>histogram.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http://seaborn.pydata.org/generated/seaborn.jointplot.html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107823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2296269-14B9-4179-9664-A7AF78FF8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Ядерная оценка плотности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F3DDF925-FBD5-4766-B29B-05C06A330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(ЯОП, англ. </a:t>
            </a:r>
            <a:r>
              <a:rPr lang="ru-RU" dirty="0" err="1"/>
              <a:t>Kernel</a:t>
            </a:r>
            <a:r>
              <a:rPr lang="ru-RU" dirty="0"/>
              <a:t> </a:t>
            </a:r>
            <a:r>
              <a:rPr lang="ru-RU" dirty="0" err="1"/>
              <a:t>Density</a:t>
            </a:r>
            <a:r>
              <a:rPr lang="ru-RU" dirty="0"/>
              <a:t> </a:t>
            </a:r>
            <a:r>
              <a:rPr lang="ru-RU" dirty="0" err="1"/>
              <a:t>Estimation</a:t>
            </a:r>
            <a:r>
              <a:rPr lang="ru-RU" dirty="0"/>
              <a:t>, KDE) — это непараметрический способ оценки[</a:t>
            </a:r>
            <a:r>
              <a:rPr lang="ru-RU" dirty="0" err="1"/>
              <a:t>en</a:t>
            </a:r>
            <a:r>
              <a:rPr lang="ru-RU" dirty="0"/>
              <a:t>] плотности случайной величины. Ядерная оценка плотности является задачей сглаживания данных, когда делается заключение о совокупности, основываясь на конечных выборках данных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https://ru.wikipedia.org/wiki/</a:t>
            </a:r>
            <a:r>
              <a:rPr lang="ru-RU" dirty="0" err="1">
                <a:hlinkClick r:id="rId2"/>
              </a:rPr>
              <a:t>Ядерная_оценка_плотности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104588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9E2D0AA-16E4-4B07-ADAA-AC2539F45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6349" y="0"/>
            <a:ext cx="2390775" cy="425450"/>
          </a:xfrm>
        </p:spPr>
        <p:txBody>
          <a:bodyPr>
            <a:normAutofit fontScale="90000"/>
          </a:bodyPr>
          <a:lstStyle/>
          <a:p>
            <a:r>
              <a:rPr lang="en-US" dirty="0"/>
              <a:t>box plot –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B3ED8CE3-E083-428B-A7CA-BD907FD2B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6492" y="425450"/>
            <a:ext cx="4495007" cy="6070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Ящик с усами, диаграмма размаха (англ. </a:t>
            </a:r>
            <a:r>
              <a:rPr lang="ru-RU" dirty="0" err="1"/>
              <a:t>box-and-whiskers</a:t>
            </a:r>
            <a:r>
              <a:rPr lang="ru-RU" dirty="0"/>
              <a:t> </a:t>
            </a:r>
            <a:r>
              <a:rPr lang="ru-RU" dirty="0" err="1"/>
              <a:t>diagram</a:t>
            </a:r>
            <a:r>
              <a:rPr lang="ru-RU" dirty="0"/>
              <a:t> </a:t>
            </a:r>
            <a:r>
              <a:rPr lang="ru-RU" dirty="0" err="1"/>
              <a:t>or</a:t>
            </a:r>
            <a:r>
              <a:rPr lang="ru-RU" dirty="0"/>
              <a:t> </a:t>
            </a:r>
            <a:r>
              <a:rPr lang="ru-RU" dirty="0" err="1"/>
              <a:t>plot</a:t>
            </a:r>
            <a:r>
              <a:rPr lang="ru-RU" dirty="0"/>
              <a:t>, </a:t>
            </a:r>
            <a:r>
              <a:rPr lang="ru-RU" dirty="0" err="1"/>
              <a:t>box</a:t>
            </a:r>
            <a:r>
              <a:rPr lang="ru-RU" dirty="0"/>
              <a:t> </a:t>
            </a:r>
            <a:r>
              <a:rPr lang="ru-RU" dirty="0" err="1"/>
              <a:t>plot</a:t>
            </a:r>
            <a:r>
              <a:rPr lang="ru-RU" dirty="0"/>
              <a:t>) — график, использующийся в описательной статистике, компактно изображающий одномерное распределение вероятностей.</a:t>
            </a:r>
          </a:p>
          <a:p>
            <a:pPr marL="0" indent="0">
              <a:buNone/>
            </a:pPr>
            <a:r>
              <a:rPr lang="ru-RU" dirty="0"/>
              <a:t>Коробка показывает интерквантильный размах распределения, 25% (Q1) и 75% (Q3) </a:t>
            </a:r>
            <a:r>
              <a:rPr lang="ru-RU" dirty="0" err="1"/>
              <a:t>процентили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IQR = Q3 - Q1 - интерквантильный размах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https://ru.wikipedia.org/wiki/</a:t>
            </a:r>
            <a:r>
              <a:rPr lang="ru-RU" dirty="0" err="1">
                <a:hlinkClick r:id="rId2"/>
              </a:rPr>
              <a:t>Ящик_с_усами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52F0580C-93F8-4966-AED9-226121AD7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63" y="0"/>
            <a:ext cx="6297437" cy="686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80528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C0A6E60-691E-4C6F-8A78-CEE26C3AE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Heat</a:t>
            </a:r>
            <a:r>
              <a:rPr lang="ru-RU" dirty="0"/>
              <a:t> </a:t>
            </a:r>
            <a:r>
              <a:rPr lang="ru-RU" dirty="0" err="1"/>
              <a:t>map</a:t>
            </a:r>
            <a:r>
              <a:rPr lang="ru-RU" dirty="0"/>
              <a:t>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677D585F-7762-4874-965A-F0FBC3207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позволяет посмотреть на распределение какого-то численного признака по двум категориальным.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Http://seaborn.pydata.org/generated/seaborn.heatmap.html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Сводная таблица (англ. </a:t>
            </a:r>
            <a:r>
              <a:rPr lang="ru-RU" dirty="0" err="1"/>
              <a:t>Pivot</a:t>
            </a:r>
            <a:r>
              <a:rPr lang="ru-RU" dirty="0"/>
              <a:t> </a:t>
            </a:r>
            <a:r>
              <a:rPr lang="ru-RU" dirty="0" err="1"/>
              <a:t>table</a:t>
            </a:r>
            <a:r>
              <a:rPr lang="ru-RU" dirty="0"/>
              <a:t>) — инструмент обработки данных, служащий для их обобщения.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http://pandas.pydata.org/pandas-docs/stable/reference/api/pandas.pivot_table.html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041209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24F837E-4A8E-4400-8CB8-0F15A770E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Plotly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8114DBC5-1725-4A2F-8E26-D1896BD57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— это </a:t>
            </a:r>
            <a:r>
              <a:rPr lang="ru-RU" dirty="0" err="1"/>
              <a:t>open-source</a:t>
            </a:r>
            <a:r>
              <a:rPr lang="ru-RU" dirty="0"/>
              <a:t> библиотека, которая позволяет строить интерактивные графики в </a:t>
            </a:r>
            <a:r>
              <a:rPr lang="ru-RU" dirty="0" err="1"/>
              <a:t>jupyter.notebook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https://plot.ly/python/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029175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02ED660-2608-4DCA-B633-32176A619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занятия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FA0AAC53-666E-4CDC-8C4E-D6BCE4460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Основные возможности библиотек </a:t>
            </a:r>
            <a:r>
              <a:rPr lang="ru-RU" dirty="0" err="1"/>
              <a:t>Seaborn</a:t>
            </a:r>
            <a:r>
              <a:rPr lang="ru-RU" dirty="0"/>
              <a:t> и </a:t>
            </a:r>
            <a:r>
              <a:rPr lang="ru-RU" dirty="0" err="1"/>
              <a:t>Plotly</a:t>
            </a:r>
            <a:endParaRPr lang="ru-RU" dirty="0"/>
          </a:p>
          <a:p>
            <a:r>
              <a:rPr lang="ru-RU" dirty="0"/>
              <a:t>Пример визуального анализа </a:t>
            </a:r>
            <a:r>
              <a:rPr lang="ru-RU" dirty="0" err="1"/>
              <a:t>Big</a:t>
            </a:r>
            <a:r>
              <a:rPr lang="ru-RU" dirty="0"/>
              <a:t> </a:t>
            </a:r>
            <a:r>
              <a:rPr lang="ru-RU" dirty="0" err="1"/>
              <a:t>Data</a:t>
            </a:r>
            <a:endParaRPr lang="ru-RU" dirty="0"/>
          </a:p>
          <a:p>
            <a:r>
              <a:rPr lang="ru-RU" dirty="0"/>
              <a:t>Представление n-мерных данных на плоскости</a:t>
            </a:r>
          </a:p>
          <a:p>
            <a:r>
              <a:rPr lang="ru-RU" dirty="0"/>
              <a:t>Домашнее задание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068956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5F3E075-196C-47FE-9563-FC0AAB41A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117476"/>
            <a:ext cx="10515600" cy="520700"/>
          </a:xfrm>
        </p:spPr>
        <p:txBody>
          <a:bodyPr>
            <a:normAutofit fontScale="90000"/>
          </a:bodyPr>
          <a:lstStyle/>
          <a:p>
            <a:r>
              <a:rPr lang="ru-RU" dirty="0"/>
              <a:t>Литература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D87DDD35-187D-4DFC-ADC2-E9695BA54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875" y="638176"/>
            <a:ext cx="10515600" cy="6029324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Литература к занятию 1</a:t>
            </a:r>
          </a:p>
          <a:p>
            <a:r>
              <a:rPr lang="ru-RU" dirty="0"/>
              <a:t>Официальная документация  </a:t>
            </a:r>
            <a:r>
              <a:rPr lang="ru-RU" dirty="0" err="1"/>
              <a:t>matplotlib</a:t>
            </a:r>
            <a:r>
              <a:rPr lang="ru-RU" dirty="0"/>
              <a:t> </a:t>
            </a:r>
            <a:r>
              <a:rPr lang="ru-RU" dirty="0">
                <a:hlinkClick r:id="rId2"/>
              </a:rPr>
              <a:t>https://matplotlib.org</a:t>
            </a:r>
            <a:endParaRPr lang="ru-RU" dirty="0"/>
          </a:p>
          <a:p>
            <a:r>
              <a:rPr lang="ru-RU" dirty="0"/>
              <a:t>Официальная документация  </a:t>
            </a:r>
            <a:r>
              <a:rPr lang="en-US" dirty="0"/>
              <a:t>seaborn </a:t>
            </a:r>
            <a:r>
              <a:rPr lang="en-US" dirty="0">
                <a:hlinkClick r:id="rId3"/>
              </a:rPr>
              <a:t>http://seaborn.pydata.org/</a:t>
            </a:r>
            <a:endParaRPr lang="ru-RU" dirty="0"/>
          </a:p>
          <a:p>
            <a:r>
              <a:rPr lang="ru-RU" dirty="0"/>
              <a:t> Галерея примеров различных графиков для </a:t>
            </a:r>
            <a:r>
              <a:rPr lang="ru-RU" dirty="0" err="1"/>
              <a:t>seaborn</a:t>
            </a:r>
            <a:r>
              <a:rPr lang="ru-RU" dirty="0"/>
              <a:t> </a:t>
            </a:r>
            <a:r>
              <a:rPr lang="en-US" dirty="0">
                <a:hlinkClick r:id="rId4"/>
              </a:rPr>
              <a:t>http://seaborn.pydata.org/examples/index.html</a:t>
            </a:r>
            <a:endParaRPr lang="ru-RU" dirty="0"/>
          </a:p>
          <a:p>
            <a:r>
              <a:rPr lang="ru-RU" dirty="0"/>
              <a:t>Полный список команд для </a:t>
            </a:r>
            <a:r>
              <a:rPr lang="ru-RU" dirty="0" err="1"/>
              <a:t>pyplot</a:t>
            </a:r>
            <a:r>
              <a:rPr lang="en-US" dirty="0"/>
              <a:t> </a:t>
            </a:r>
            <a:r>
              <a:rPr lang="en-US" dirty="0">
                <a:hlinkClick r:id="rId5"/>
              </a:rPr>
              <a:t>https://matplotlib.org/api/pyplot_summary.html</a:t>
            </a:r>
            <a:endParaRPr lang="en-US" dirty="0"/>
          </a:p>
          <a:p>
            <a:r>
              <a:rPr lang="ru-RU" dirty="0"/>
              <a:t>Галерея примеров различной графики в </a:t>
            </a:r>
            <a:r>
              <a:rPr lang="ru-RU" dirty="0" err="1"/>
              <a:t>matplotlib</a:t>
            </a:r>
            <a:r>
              <a:rPr lang="en-US" dirty="0"/>
              <a:t> </a:t>
            </a:r>
            <a:r>
              <a:rPr lang="en-US" dirty="0">
                <a:hlinkClick r:id="rId6"/>
              </a:rPr>
              <a:t>https://matplotlib.org/gallery.html</a:t>
            </a:r>
            <a:endParaRPr lang="ru-RU" dirty="0"/>
          </a:p>
          <a:p>
            <a:r>
              <a:rPr lang="ru-RU" dirty="0"/>
              <a:t>Работа с </a:t>
            </a:r>
            <a:r>
              <a:rPr lang="en-US" dirty="0" err="1"/>
              <a:t>plotly</a:t>
            </a:r>
            <a:r>
              <a:rPr lang="ru-RU" dirty="0"/>
              <a:t> </a:t>
            </a:r>
            <a:r>
              <a:rPr lang="en-US" dirty="0">
                <a:hlinkClick r:id="rId7"/>
              </a:rPr>
              <a:t>https://plot.ly/python/reference/</a:t>
            </a:r>
            <a:r>
              <a:rPr lang="ru-RU" dirty="0"/>
              <a:t>  </a:t>
            </a:r>
            <a:r>
              <a:rPr lang="en-US" dirty="0">
                <a:hlinkClick r:id="rId8"/>
              </a:rPr>
              <a:t>https://plot.ly/python/</a:t>
            </a:r>
            <a:r>
              <a:rPr lang="ru-RU" dirty="0"/>
              <a:t> </a:t>
            </a:r>
          </a:p>
          <a:p>
            <a:r>
              <a:rPr lang="ru-RU" dirty="0"/>
              <a:t>П. Шабанов электронный учебник "</a:t>
            </a:r>
            <a:r>
              <a:rPr lang="ru-RU" dirty="0">
                <a:hlinkClick r:id="rId9"/>
              </a:rPr>
              <a:t>Научная графика в </a:t>
            </a:r>
            <a:r>
              <a:rPr lang="ru-RU" dirty="0" err="1">
                <a:hlinkClick r:id="rId9"/>
              </a:rPr>
              <a:t>Python</a:t>
            </a:r>
            <a:r>
              <a:rPr lang="ru-RU" dirty="0"/>
              <a:t>«</a:t>
            </a:r>
          </a:p>
          <a:p>
            <a:r>
              <a:rPr lang="ru-RU" dirty="0"/>
              <a:t>Немного про кино или как делать интерактивные визуализации в </a:t>
            </a:r>
            <a:r>
              <a:rPr lang="ru-RU" dirty="0" err="1"/>
              <a:t>python</a:t>
            </a:r>
            <a:r>
              <a:rPr lang="ru-RU" dirty="0"/>
              <a:t> </a:t>
            </a:r>
            <a:r>
              <a:rPr lang="en-US" dirty="0">
                <a:hlinkClick r:id="rId10"/>
              </a:rPr>
              <a:t>https://habr.com/ru/post/308162/</a:t>
            </a:r>
            <a:r>
              <a:rPr lang="ru-RU" dirty="0"/>
              <a:t> </a:t>
            </a:r>
          </a:p>
          <a:p>
            <a:r>
              <a:rPr lang="ru-RU" dirty="0" err="1"/>
              <a:t>Нейтан</a:t>
            </a:r>
            <a:r>
              <a:rPr lang="ru-RU" dirty="0"/>
              <a:t> </a:t>
            </a:r>
            <a:r>
              <a:rPr lang="ru-RU" dirty="0" err="1"/>
              <a:t>Яу</a:t>
            </a:r>
            <a:r>
              <a:rPr lang="ru-RU" dirty="0"/>
              <a:t>. Искусство визуализации в бизнесе. – М.: Манн, Иванов и Фербер, 2013.</a:t>
            </a:r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394468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062976E-4E4E-435F-A57A-D5BF22D76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62" y="0"/>
            <a:ext cx="11877675" cy="406400"/>
          </a:xfrm>
        </p:spPr>
        <p:txBody>
          <a:bodyPr>
            <a:normAutofit fontScale="90000"/>
          </a:bodyPr>
          <a:lstStyle/>
          <a:p>
            <a:r>
              <a:rPr lang="en-US" sz="2800" dirty="0" err="1"/>
              <a:t>numpy.linspace</a:t>
            </a:r>
            <a:r>
              <a:rPr lang="en-US" sz="2800" dirty="0"/>
              <a:t>(start, stop, num=50, endpoint=</a:t>
            </a:r>
            <a:r>
              <a:rPr lang="en-US" sz="2400" dirty="0"/>
              <a:t>True</a:t>
            </a:r>
            <a:r>
              <a:rPr lang="en-US" sz="2800" dirty="0"/>
              <a:t>, </a:t>
            </a:r>
            <a:r>
              <a:rPr lang="en-US" sz="2800" dirty="0" err="1"/>
              <a:t>retstep</a:t>
            </a:r>
            <a:r>
              <a:rPr lang="en-US" sz="2800" dirty="0"/>
              <a:t>=False, </a:t>
            </a:r>
            <a:r>
              <a:rPr lang="en-US" sz="2800" dirty="0" err="1"/>
              <a:t>dtype</a:t>
            </a:r>
            <a:r>
              <a:rPr lang="en-US" sz="2800" dirty="0"/>
              <a:t>=None)</a:t>
            </a:r>
            <a:endParaRPr lang="ru-RU" sz="2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B7F3309D-AB81-44A5-895F-B4A114879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62" y="406400"/>
            <a:ext cx="12034838" cy="64516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Функция </a:t>
            </a:r>
            <a:r>
              <a:rPr lang="ru-RU" dirty="0" err="1"/>
              <a:t>numpy.linspace</a:t>
            </a:r>
            <a:r>
              <a:rPr lang="ru-RU" dirty="0"/>
              <a:t>() возвращает одномерный массив из указанного количества элементов, значения которых равномерно </a:t>
            </a:r>
            <a:r>
              <a:rPr lang="ru-RU" dirty="0" err="1"/>
              <a:t>распределенны</a:t>
            </a:r>
            <a:r>
              <a:rPr lang="ru-RU" dirty="0"/>
              <a:t> внутри заданного интервала.</a:t>
            </a:r>
          </a:p>
          <a:p>
            <a:pPr marL="0" indent="0">
              <a:buNone/>
            </a:pPr>
            <a:r>
              <a:rPr lang="ru-RU" dirty="0" err="1"/>
              <a:t>start</a:t>
            </a:r>
            <a:r>
              <a:rPr lang="ru-RU" dirty="0"/>
              <a:t> -число, которое является началом последовательности.</a:t>
            </a:r>
          </a:p>
          <a:p>
            <a:pPr marL="0" indent="0">
              <a:buNone/>
            </a:pPr>
            <a:r>
              <a:rPr lang="ru-RU" dirty="0" err="1"/>
              <a:t>stop</a:t>
            </a:r>
            <a:r>
              <a:rPr lang="ru-RU" dirty="0"/>
              <a:t> - число, которое является концом последовательности, если </a:t>
            </a:r>
            <a:r>
              <a:rPr lang="ru-RU" dirty="0" err="1"/>
              <a:t>endpoint</a:t>
            </a:r>
            <a:r>
              <a:rPr lang="ru-RU" dirty="0"/>
              <a:t>=</a:t>
            </a:r>
            <a:r>
              <a:rPr lang="ru-RU" dirty="0" err="1"/>
              <a:t>True</a:t>
            </a:r>
            <a:r>
              <a:rPr lang="ru-RU" dirty="0"/>
              <a:t>. Если </a:t>
            </a:r>
            <a:r>
              <a:rPr lang="ru-RU" dirty="0" err="1"/>
              <a:t>endpoint</a:t>
            </a:r>
            <a:r>
              <a:rPr lang="ru-RU" dirty="0"/>
              <a:t>=</a:t>
            </a:r>
            <a:r>
              <a:rPr lang="ru-RU" dirty="0" err="1"/>
              <a:t>False</a:t>
            </a:r>
            <a:r>
              <a:rPr lang="ru-RU" dirty="0"/>
              <a:t> то данное число не включается в интервал, при этом значение шага между элементами последовательности изменяется.</a:t>
            </a:r>
          </a:p>
          <a:p>
            <a:pPr marL="0" indent="0">
              <a:buNone/>
            </a:pPr>
            <a:r>
              <a:rPr lang="ru-RU" dirty="0" err="1"/>
              <a:t>num</a:t>
            </a:r>
            <a:r>
              <a:rPr lang="ru-RU" dirty="0"/>
              <a:t> - целое положительное число (необязательный)</a:t>
            </a:r>
          </a:p>
          <a:p>
            <a:pPr marL="0" indent="0">
              <a:buNone/>
            </a:pPr>
            <a:r>
              <a:rPr lang="ru-RU" dirty="0"/>
              <a:t>Определяет количество элементов последовательности. По умолчанию </a:t>
            </a:r>
            <a:r>
              <a:rPr lang="ru-RU" dirty="0" err="1"/>
              <a:t>num</a:t>
            </a:r>
            <a:r>
              <a:rPr lang="ru-RU" dirty="0"/>
              <a:t> = 50.</a:t>
            </a:r>
          </a:p>
          <a:p>
            <a:pPr marL="0" indent="0">
              <a:buNone/>
            </a:pPr>
            <a:r>
              <a:rPr lang="ru-RU" dirty="0" err="1"/>
              <a:t>endpoint</a:t>
            </a:r>
            <a:r>
              <a:rPr lang="ru-RU" dirty="0"/>
              <a:t> - </a:t>
            </a:r>
            <a:r>
              <a:rPr lang="ru-RU" dirty="0" err="1"/>
              <a:t>True</a:t>
            </a:r>
            <a:r>
              <a:rPr lang="ru-RU" dirty="0"/>
              <a:t> или </a:t>
            </a:r>
            <a:r>
              <a:rPr lang="ru-RU" dirty="0" err="1"/>
              <a:t>False</a:t>
            </a:r>
            <a:r>
              <a:rPr lang="ru-RU" dirty="0"/>
              <a:t> (необязательный)</a:t>
            </a:r>
          </a:p>
          <a:p>
            <a:pPr marL="0" indent="0">
              <a:buNone/>
            </a:pPr>
            <a:r>
              <a:rPr lang="ru-RU" dirty="0"/>
              <a:t>Если </a:t>
            </a:r>
            <a:r>
              <a:rPr lang="ru-RU" dirty="0" err="1"/>
              <a:t>endpoint</a:t>
            </a:r>
            <a:r>
              <a:rPr lang="ru-RU" dirty="0"/>
              <a:t> = </a:t>
            </a:r>
            <a:r>
              <a:rPr lang="ru-RU" dirty="0" err="1"/>
              <a:t>True</a:t>
            </a:r>
            <a:r>
              <a:rPr lang="ru-RU" dirty="0"/>
              <a:t>, то значение </a:t>
            </a:r>
            <a:r>
              <a:rPr lang="ru-RU" dirty="0" err="1"/>
              <a:t>stop</a:t>
            </a:r>
            <a:r>
              <a:rPr lang="ru-RU" dirty="0"/>
              <a:t> включается в интервал и является последним. В противном случае </a:t>
            </a:r>
            <a:r>
              <a:rPr lang="ru-RU" dirty="0" err="1"/>
              <a:t>stop</a:t>
            </a:r>
            <a:r>
              <a:rPr lang="ru-RU" dirty="0"/>
              <a:t> не входит в интервал. По умолчанию </a:t>
            </a:r>
            <a:r>
              <a:rPr lang="ru-RU" dirty="0" err="1"/>
              <a:t>endpoint</a:t>
            </a:r>
            <a:r>
              <a:rPr lang="ru-RU" dirty="0"/>
              <a:t> = </a:t>
            </a:r>
            <a:r>
              <a:rPr lang="ru-RU" dirty="0" err="1"/>
              <a:t>True</a:t>
            </a:r>
            <a:endParaRPr lang="ru-RU" dirty="0"/>
          </a:p>
          <a:p>
            <a:pPr marL="0" indent="0">
              <a:buNone/>
            </a:pPr>
            <a:r>
              <a:rPr lang="ru-RU" dirty="0" err="1"/>
              <a:t>retstep</a:t>
            </a:r>
            <a:r>
              <a:rPr lang="ru-RU" dirty="0"/>
              <a:t> - </a:t>
            </a:r>
            <a:r>
              <a:rPr lang="ru-RU" dirty="0" err="1"/>
              <a:t>True</a:t>
            </a:r>
            <a:r>
              <a:rPr lang="ru-RU" dirty="0"/>
              <a:t> или </a:t>
            </a:r>
            <a:r>
              <a:rPr lang="ru-RU" dirty="0" err="1"/>
              <a:t>False</a:t>
            </a:r>
            <a:r>
              <a:rPr lang="ru-RU" dirty="0"/>
              <a:t> (необязательный)</a:t>
            </a:r>
          </a:p>
          <a:p>
            <a:pPr marL="0" indent="0">
              <a:buNone/>
            </a:pPr>
            <a:r>
              <a:rPr lang="ru-RU" dirty="0"/>
              <a:t>Если </a:t>
            </a:r>
            <a:r>
              <a:rPr lang="ru-RU" dirty="0" err="1"/>
              <a:t>retstep</a:t>
            </a:r>
            <a:r>
              <a:rPr lang="ru-RU" dirty="0"/>
              <a:t> = </a:t>
            </a:r>
            <a:r>
              <a:rPr lang="ru-RU" dirty="0" err="1"/>
              <a:t>True</a:t>
            </a:r>
            <a:r>
              <a:rPr lang="ru-RU" dirty="0"/>
              <a:t>, то будет возвращено значение шага между элементами.</a:t>
            </a:r>
          </a:p>
          <a:p>
            <a:pPr marL="0" indent="0">
              <a:buNone/>
            </a:pPr>
            <a:r>
              <a:rPr lang="ru-RU" dirty="0" err="1"/>
              <a:t>dtype</a:t>
            </a:r>
            <a:r>
              <a:rPr lang="ru-RU" dirty="0"/>
              <a:t> - тип данных </a:t>
            </a:r>
            <a:r>
              <a:rPr lang="ru-RU" dirty="0" err="1"/>
              <a:t>NumPy</a:t>
            </a:r>
            <a:r>
              <a:rPr lang="ru-RU" dirty="0"/>
              <a:t> (необязательный)</a:t>
            </a:r>
          </a:p>
          <a:p>
            <a:pPr marL="0" indent="0">
              <a:buNone/>
            </a:pPr>
            <a:r>
              <a:rPr lang="ru-RU" dirty="0"/>
              <a:t>Определяет тип данных выходного массива. Если этот параметр не указан, то он будет определен автоматически на основе других параметров.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805275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B8EDE25-72E6-4F3B-BE23-8D7C94670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1650"/>
          </a:xfrm>
        </p:spPr>
        <p:txBody>
          <a:bodyPr>
            <a:normAutofit fontScale="90000"/>
          </a:bodyPr>
          <a:lstStyle/>
          <a:p>
            <a:r>
              <a:rPr lang="ru-RU" dirty="0"/>
              <a:t>Иерархия объектов в </a:t>
            </a:r>
            <a:r>
              <a:rPr lang="en-US" dirty="0"/>
              <a:t>Matplotlib</a:t>
            </a:r>
            <a:r>
              <a:rPr lang="ru-RU" dirty="0"/>
              <a:t>  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1B4C84D5-ED19-4568-8424-A8440D402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49" y="866776"/>
            <a:ext cx="5900505" cy="601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35525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874D3AF-B565-4D7E-BD3D-C474C5F78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Иерархия объектов в </a:t>
            </a:r>
            <a:r>
              <a:rPr lang="en-US" dirty="0"/>
              <a:t>Matplotlib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3BFE39D2-C8F3-4498-BD27-970D73067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Объект </a:t>
            </a:r>
            <a:r>
              <a:rPr lang="ru-RU" dirty="0" err="1"/>
              <a:t>Figure</a:t>
            </a:r>
            <a:r>
              <a:rPr lang="ru-RU" dirty="0"/>
              <a:t> – это самый важный внешний контейнер для графики </a:t>
            </a:r>
            <a:r>
              <a:rPr lang="ru-RU" dirty="0" err="1"/>
              <a:t>matplotlib</a:t>
            </a:r>
            <a:r>
              <a:rPr lang="ru-RU" dirty="0"/>
              <a:t>, который может включать в себя несколько объектов </a:t>
            </a:r>
            <a:r>
              <a:rPr lang="ru-RU" dirty="0" err="1"/>
              <a:t>Axes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 err="1"/>
              <a:t>Axes</a:t>
            </a:r>
            <a:r>
              <a:rPr lang="ru-RU" dirty="0"/>
              <a:t> (оси), на самом деле, являются индивидуальным графиком или диаграммой (а не множественное число «оси», как можно ожидать).</a:t>
            </a:r>
          </a:p>
          <a:p>
            <a:pPr marL="0" indent="0">
              <a:buNone/>
            </a:pPr>
            <a:r>
              <a:rPr lang="ru-RU" dirty="0"/>
              <a:t>Под объектами </a:t>
            </a:r>
            <a:r>
              <a:rPr lang="ru-RU" dirty="0" err="1"/>
              <a:t>Axes</a:t>
            </a:r>
            <a:r>
              <a:rPr lang="ru-RU" dirty="0"/>
              <a:t>, в порядке иерархии расположены меньшие объекты, такие как индивидуальные линии, отметки, легенды и текстовые боксы.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279767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7B267D7-1B7B-45BF-B750-A90B9A8A1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Три интерфейса для работы с </a:t>
            </a:r>
            <a:r>
              <a:rPr lang="en-US" dirty="0" err="1"/>
              <a:t>mathplotlib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2EB3DAB-4F38-4C88-B2DA-83C70B540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Pylab</a:t>
            </a:r>
            <a:r>
              <a:rPr lang="en-US" dirty="0"/>
              <a:t> – </a:t>
            </a:r>
            <a:r>
              <a:rPr lang="ru-RU" dirty="0"/>
              <a:t>свободно распространяемый аналог </a:t>
            </a:r>
            <a:r>
              <a:rPr lang="en-US" dirty="0" err="1"/>
              <a:t>mathlab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Pyplot</a:t>
            </a:r>
            <a:r>
              <a:rPr lang="en-US" dirty="0"/>
              <a:t> – </a:t>
            </a:r>
            <a:r>
              <a:rPr lang="ru-RU" dirty="0"/>
              <a:t>высокоуровневый интерфейс </a:t>
            </a:r>
            <a:r>
              <a:rPr lang="en-US" dirty="0" err="1"/>
              <a:t>mathplotlib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Объектно-ориентированный стиль использования </a:t>
            </a:r>
            <a:r>
              <a:rPr lang="en-US" dirty="0" err="1"/>
              <a:t>mathplotlib</a:t>
            </a:r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xmlns="" id="{22DBC166-FEC4-40F1-8FEB-EC876A47657B}"/>
              </a:ext>
            </a:extLst>
          </p:cNvPr>
          <p:cNvSpPr txBox="1">
            <a:spLocks/>
          </p:cNvSpPr>
          <p:nvPr/>
        </p:nvSpPr>
        <p:spPr>
          <a:xfrm>
            <a:off x="723900" y="30797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Три контекста  для работы с </a:t>
            </a:r>
            <a:r>
              <a:rPr lang="en-US" dirty="0" err="1"/>
              <a:t>mathplotlib</a:t>
            </a:r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xmlns="" id="{1AE9AB0B-A1A5-4ED7-A24E-C2BC7BA65DCC}"/>
              </a:ext>
            </a:extLst>
          </p:cNvPr>
          <p:cNvSpPr txBox="1">
            <a:spLocks/>
          </p:cNvSpPr>
          <p:nvPr/>
        </p:nvSpPr>
        <p:spPr>
          <a:xfrm>
            <a:off x="838200" y="4311650"/>
            <a:ext cx="10515600" cy="16033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использование </a:t>
            </a:r>
            <a:r>
              <a:rPr lang="en-US" dirty="0"/>
              <a:t>Matplotlib </a:t>
            </a:r>
            <a:endParaRPr lang="ru-RU" dirty="0"/>
          </a:p>
          <a:p>
            <a:r>
              <a:rPr lang="ru-RU" dirty="0"/>
              <a:t>в сценарии</a:t>
            </a:r>
          </a:p>
          <a:p>
            <a:r>
              <a:rPr lang="ru-RU" dirty="0"/>
              <a:t>в терминале оболочки </a:t>
            </a:r>
            <a:r>
              <a:rPr lang="en-US" dirty="0"/>
              <a:t>Anaconda</a:t>
            </a:r>
          </a:p>
          <a:p>
            <a:r>
              <a:rPr lang="ru-RU" dirty="0"/>
              <a:t>в блокноте </a:t>
            </a:r>
            <a:r>
              <a:rPr lang="en-US" dirty="0"/>
              <a:t>Anaconda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712114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4D5CF09-39B7-4B7A-9F8F-07A25C580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Стандартные сокращения для импортов библиотеки </a:t>
            </a:r>
            <a:r>
              <a:rPr lang="ru-RU" dirty="0" err="1"/>
              <a:t>Matplotlib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A2C2B62-6D9D-4FE5-AB4F-13456703A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import matplotlib as </a:t>
            </a:r>
            <a:r>
              <a:rPr lang="en-US" dirty="0" err="1"/>
              <a:t>mpl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096536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DF1C5E20-4ADD-47C9-A74E-A360919E6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Интерактивное построение графиков в блокноте </a:t>
            </a:r>
            <a:r>
              <a:rPr lang="ru-RU" dirty="0" err="1"/>
              <a:t>IPython</a:t>
            </a:r>
            <a:r>
              <a:rPr lang="ru-RU" dirty="0"/>
              <a:t> возможно с помощью команды %</a:t>
            </a:r>
            <a:r>
              <a:rPr lang="ru-RU" dirty="0" err="1"/>
              <a:t>matplotlib</a:t>
            </a:r>
            <a:r>
              <a:rPr lang="ru-RU" dirty="0"/>
              <a:t>. Имеется две альтернативы:</a:t>
            </a:r>
          </a:p>
          <a:p>
            <a:pPr marL="0" indent="0">
              <a:buNone/>
            </a:pPr>
            <a:r>
              <a:rPr lang="ru-RU" dirty="0"/>
              <a:t>использование команды %</a:t>
            </a:r>
            <a:r>
              <a:rPr lang="ru-RU" dirty="0" err="1"/>
              <a:t>matplotlib</a:t>
            </a:r>
            <a:r>
              <a:rPr lang="ru-RU" dirty="0"/>
              <a:t> </a:t>
            </a:r>
            <a:r>
              <a:rPr lang="ru-RU" dirty="0" err="1"/>
              <a:t>notebook</a:t>
            </a:r>
            <a:r>
              <a:rPr lang="ru-RU" dirty="0"/>
              <a:t> приведет к включению в блокнот интерактивных графиков;</a:t>
            </a:r>
          </a:p>
          <a:p>
            <a:pPr marL="0" indent="0">
              <a:buNone/>
            </a:pPr>
            <a:r>
              <a:rPr lang="ru-RU" dirty="0"/>
              <a:t>выполнение команды %</a:t>
            </a:r>
            <a:r>
              <a:rPr lang="ru-RU" dirty="0" err="1"/>
              <a:t>matplotlib</a:t>
            </a:r>
            <a:r>
              <a:rPr lang="ru-RU" dirty="0"/>
              <a:t> </a:t>
            </a:r>
            <a:r>
              <a:rPr lang="ru-RU" dirty="0" err="1"/>
              <a:t>inline</a:t>
            </a:r>
            <a:r>
              <a:rPr lang="ru-RU" dirty="0"/>
              <a:t> приведет к включению в блокнот статических изображений графиков.</a:t>
            </a:r>
          </a:p>
        </p:txBody>
      </p:sp>
    </p:spTree>
    <p:extLst>
      <p:ext uri="{BB962C8B-B14F-4D97-AF65-F5344CB8AC3E}">
        <p14:creationId xmlns:p14="http://schemas.microsoft.com/office/powerpoint/2010/main" xmlns="" val="26675906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3209</TotalTime>
  <Words>751</Words>
  <Application>Microsoft Office PowerPoint</Application>
  <PresentationFormat>Произвольный</PresentationFormat>
  <Paragraphs>77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 Office</vt:lpstr>
      <vt:lpstr>Занятие 2</vt:lpstr>
      <vt:lpstr>План занятия</vt:lpstr>
      <vt:lpstr>Литература</vt:lpstr>
      <vt:lpstr>numpy.linspace(start, stop, num=50, endpoint=True, retstep=False, dtype=None)</vt:lpstr>
      <vt:lpstr>Иерархия объектов в Matplotlib   </vt:lpstr>
      <vt:lpstr>Иерархия объектов в Matplotlib </vt:lpstr>
      <vt:lpstr>Три интерфейса для работы с mathplotlib</vt:lpstr>
      <vt:lpstr>Стандартные сокращения для импортов библиотеки Matplotlib</vt:lpstr>
      <vt:lpstr>Слайд 9</vt:lpstr>
      <vt:lpstr>Figure(Рисунок) -&gt; Axes(Область рисования) -&gt; Axis(Координатная ось) </vt:lpstr>
      <vt:lpstr>Диаграмма рассеяния </vt:lpstr>
      <vt:lpstr>seaborn.jointplot</vt:lpstr>
      <vt:lpstr>Ядерная оценка плотности </vt:lpstr>
      <vt:lpstr>box plot – </vt:lpstr>
      <vt:lpstr>Heat map </vt:lpstr>
      <vt:lpstr>Plotly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Юрий Дашко</dc:creator>
  <cp:lastModifiedBy>Ольга</cp:lastModifiedBy>
  <cp:revision>28</cp:revision>
  <dcterms:created xsi:type="dcterms:W3CDTF">2019-02-25T17:19:59Z</dcterms:created>
  <dcterms:modified xsi:type="dcterms:W3CDTF">2020-02-20T20:22:10Z</dcterms:modified>
</cp:coreProperties>
</file>