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87" r:id="rId3"/>
    <p:sldId id="288" r:id="rId4"/>
    <p:sldId id="289" r:id="rId5"/>
    <p:sldId id="259" r:id="rId6"/>
    <p:sldId id="265" r:id="rId7"/>
    <p:sldId id="266" r:id="rId8"/>
    <p:sldId id="267" r:id="rId9"/>
    <p:sldId id="261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6AB20-81FD-46D9-855B-CA35DDE98405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6D9D0-BEDF-40A2-A89C-CCDFC2C006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884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938DCD-CA7F-4306-9A9E-00D7043D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8059EF3-1CFF-4940-BBFC-C67CF4D2F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FEF6D58-9921-425F-9D35-03050536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FBCEA62-2A1C-4DD6-B208-AB4D8D07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B6CA68C-4C45-489F-B6FE-4B5DEAA1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3765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255E19-D927-4DF3-980F-ACB58F48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26DA71A-D07A-4953-98C7-3569A8B3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7709ABE-E0F0-4A77-8104-83C6425D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50C5CC9-08BD-4769-843C-A74D01F7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362B0CA-10AF-49D5-A84E-868C18AE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0406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BEA87FB-1BE7-4098-B464-A23C08CCE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E3BC897-1212-440E-A1AC-1E5DBAFD7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821E0EC-8501-44B9-B6D9-CA1078AD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4B6E6E-0171-4AA1-A179-27324B89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704787B-B08C-4687-853C-295836B1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0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AC9D40-AA5B-4DF7-9D46-9D572CAA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59AEAD4-DB6B-4852-A143-C716E871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7CFB5F-698E-40E8-8A50-A50AAA4E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7360B1F-EC0E-4F94-9538-4E6DB05D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AE9AA09-63BA-4616-ACBC-8839C7D0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476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C42AE0-C344-4F6F-8049-C6162074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405C356-7F09-421D-885D-5D45CB7CA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713FBFB-9FD2-442D-91B9-431108A2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8150670-BAD3-4F99-9FF2-C9969BA6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D7B5D9-3394-4797-A65A-4C4F434C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44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24DB78-4BCD-4BEF-A7B7-E0FAB1BC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786DB2E-DF04-483C-8412-11635B1FD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7DF9ED3-CCE9-4713-ACBE-B66B418C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C40E696-63E8-4C32-A492-A6FCF5D3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C77D90E-7340-4CA3-8EAE-EE8F02DF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32C0EBF-46F0-4541-82DE-4310B4C4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68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E27BAA-41E6-450B-9DD3-96B1A355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4320AE2-0092-4B42-B181-3400C14F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1FED4E9-222C-40DF-92A9-1D729FED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BB9A746-DE97-49AF-8D17-EB92099CC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2657904-86C8-4EA9-B95E-AB5B56D19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575EEBB-9510-4F12-B572-9ED7623E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9534F82-277A-4027-BA47-AEAE10D0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D1FB1B4-6EBC-4858-9AD5-82FC557B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03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7CC34D-2636-4253-B337-35679F62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ABDBCE1-339F-45E1-93EB-C3B2D51A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2E01A06-D169-4570-850C-507B0C65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6A2F27A-1509-4FC2-BC34-9E7D5C80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820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999C5A4-ABD6-4CF5-A9B4-0D8A8E55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D1DF32D-DF7F-4BD3-B9B2-AEF175A8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1202BF5-8C06-4759-8524-878988C6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213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AE7EF0-CF6A-41AF-AFA8-19D87605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B1C678-C797-47C7-92EE-2B402AE2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C671E2E-8FF9-4AF9-8C21-09615422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7410C5D-096E-4316-B80C-6099CE21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77865E5-217E-4F39-B6DB-97F6D663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EE45FA3-2A9F-42BC-BA60-CA63AAD8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56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80E94E-B493-46A5-A77C-F73E10AB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17D434C-8B04-4D85-BAE5-F9F33E0B7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564E8DB-8DF4-44C6-8E97-A4504324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FB0D03C-60CF-48F2-9A8A-6F5CD0F6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C08C73D-7EED-4034-82CF-9DDBC4B2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EB06932-BB61-4C6A-85AA-C8C20A53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47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9D9912-B44F-46C6-87EF-4CA161A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29B3887-9C91-4C16-9573-AA1C5D7A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FE8AD7A-F4D7-4BD6-8E75-3351F154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6D33-CE2E-467C-B775-54C23FDAEE80}" type="datetimeFigureOut">
              <a:rPr lang="ru-RU" smtClean="0"/>
              <a:pPr/>
              <a:t>17.02.2020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F72C7FD-6D91-4EB7-BAC1-785AAFCC2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1938F6E-1216-439F-9934-9FF1A28DB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EFF4-915D-4E94-BEB0-BDBB17D47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067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4E19FC-0DE9-4901-8C8D-37F01279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1. Первичный анализ данных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11E1568-9487-4A8D-A05D-3E767ADF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 математике и языке </a:t>
            </a:r>
            <a:r>
              <a:rPr lang="ru-RU" dirty="0" smtClean="0"/>
              <a:t>Питон. Машинное обучение.</a:t>
            </a:r>
            <a:endParaRPr lang="ru-RU" dirty="0"/>
          </a:p>
          <a:p>
            <a:r>
              <a:rPr lang="ru-RU" dirty="0"/>
              <a:t>Какое ПО нужно. Знакомство с </a:t>
            </a:r>
            <a:r>
              <a:rPr lang="ru-RU" dirty="0" err="1"/>
              <a:t>Anaconda</a:t>
            </a:r>
            <a:r>
              <a:rPr lang="ru-RU" dirty="0"/>
              <a:t> и </a:t>
            </a:r>
            <a:r>
              <a:rPr lang="ru-RU" dirty="0" err="1"/>
              <a:t>Jupyter</a:t>
            </a:r>
            <a:r>
              <a:rPr lang="ru-RU" dirty="0"/>
              <a:t> </a:t>
            </a:r>
            <a:r>
              <a:rPr lang="ru-RU" dirty="0" err="1"/>
              <a:t>Notebook</a:t>
            </a:r>
            <a:endParaRPr lang="ru-RU" dirty="0"/>
          </a:p>
          <a:p>
            <a:r>
              <a:rPr lang="ru-RU" dirty="0"/>
              <a:t>Ссылки на образовательные ресурсы</a:t>
            </a:r>
          </a:p>
          <a:p>
            <a:r>
              <a:rPr lang="ru-RU" dirty="0"/>
              <a:t>Основные методы библиотеки </a:t>
            </a:r>
            <a:r>
              <a:rPr lang="en-US" dirty="0"/>
              <a:t>NumPy</a:t>
            </a:r>
            <a:endParaRPr lang="ru-RU" dirty="0"/>
          </a:p>
          <a:p>
            <a:r>
              <a:rPr lang="ru-RU" dirty="0"/>
              <a:t>Основные методы библиотеки </a:t>
            </a:r>
            <a:r>
              <a:rPr lang="ru-RU" dirty="0" err="1"/>
              <a:t>Pandas</a:t>
            </a:r>
            <a:endParaRPr lang="ru-RU" dirty="0"/>
          </a:p>
          <a:p>
            <a:r>
              <a:rPr lang="ru-RU" dirty="0"/>
              <a:t>Примеры первичного анализа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9331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A978ED-8B42-4AD7-8CD1-150F5EA4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Имеется массив значений и необходимо вычислить обратную величину каждого из них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53C6B2-5ECA-40CA-B496-7EE9EB3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343818"/>
            <a:ext cx="10515600" cy="53821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random</a:t>
            </a:r>
          </a:p>
          <a:p>
            <a:pPr marL="0" indent="0">
              <a:buNone/>
            </a:pPr>
            <a:r>
              <a:rPr lang="en-US" dirty="0" err="1"/>
              <a:t>np.random.seed</a:t>
            </a:r>
            <a:r>
              <a:rPr lang="en-US" dirty="0"/>
              <a:t>(0) 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compute_reciprocals</a:t>
            </a:r>
            <a:r>
              <a:rPr lang="en-US" dirty="0"/>
              <a:t>(values): </a:t>
            </a:r>
          </a:p>
          <a:p>
            <a:pPr marL="0" indent="0">
              <a:buNone/>
            </a:pPr>
            <a:r>
              <a:rPr lang="en-US" dirty="0"/>
              <a:t>    output = </a:t>
            </a:r>
            <a:r>
              <a:rPr lang="en-US" dirty="0" err="1"/>
              <a:t>np.empty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(values)) 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(values)): </a:t>
            </a:r>
          </a:p>
          <a:p>
            <a:pPr marL="0" indent="0">
              <a:buNone/>
            </a:pPr>
            <a:r>
              <a:rPr lang="en-US" dirty="0"/>
              <a:t>        output[</a:t>
            </a:r>
            <a:r>
              <a:rPr lang="en-US" dirty="0" err="1"/>
              <a:t>i</a:t>
            </a:r>
            <a:r>
              <a:rPr lang="en-US" dirty="0"/>
              <a:t>] = 1.0 / values[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    return output </a:t>
            </a:r>
          </a:p>
          <a:p>
            <a:pPr marL="0" indent="0">
              <a:buNone/>
            </a:pPr>
            <a:r>
              <a:rPr lang="en-US" dirty="0" err="1"/>
              <a:t>big_array</a:t>
            </a:r>
            <a:r>
              <a:rPr lang="en-US" dirty="0"/>
              <a:t> = </a:t>
            </a:r>
            <a:r>
              <a:rPr lang="en-US" dirty="0" err="1"/>
              <a:t>np.random.randint</a:t>
            </a:r>
            <a:r>
              <a:rPr lang="en-US" dirty="0"/>
              <a:t>(1, 100, size=10) 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timeit</a:t>
            </a:r>
            <a:r>
              <a:rPr lang="en-US" dirty="0"/>
              <a:t> </a:t>
            </a:r>
            <a:r>
              <a:rPr lang="en-US" dirty="0" err="1"/>
              <a:t>compute_reciprocals</a:t>
            </a:r>
            <a:r>
              <a:rPr lang="en-US" dirty="0"/>
              <a:t>(</a:t>
            </a:r>
            <a:r>
              <a:rPr lang="en-US" dirty="0" err="1"/>
              <a:t>big_array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timeit</a:t>
            </a:r>
            <a:r>
              <a:rPr lang="en-US" dirty="0"/>
              <a:t> 1.0 / </a:t>
            </a:r>
            <a:r>
              <a:rPr lang="en-US" dirty="0" err="1"/>
              <a:t>big_array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5386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16410F-EBB8-4C81-9B41-5AA631AD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611665"/>
          </a:xfrm>
        </p:spPr>
        <p:txBody>
          <a:bodyPr>
            <a:normAutofit fontScale="90000"/>
          </a:bodyPr>
          <a:lstStyle/>
          <a:p>
            <a:r>
              <a:rPr lang="ru-RU" dirty="0"/>
              <a:t>Универсальные функции </a:t>
            </a:r>
            <a:r>
              <a:rPr lang="ru-RU" dirty="0" err="1"/>
              <a:t>NumPy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F2D020D-5C38-4605-91EE-588C2925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20" y="2325370"/>
            <a:ext cx="11663680" cy="2856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главная задача - быстрое выполнение повторяющихся операций над значениями из массивов библиотеки </a:t>
            </a:r>
            <a:r>
              <a:rPr lang="ru-RU" dirty="0" err="1"/>
              <a:t>NumPy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Основа универсальной функции - векторизованная операция.</a:t>
            </a:r>
          </a:p>
          <a:p>
            <a:pPr marL="0" indent="0">
              <a:buNone/>
            </a:pPr>
            <a:r>
              <a:rPr lang="ru-RU" dirty="0"/>
              <a:t>Достаточно выполнить операцию с массивом, которая затем будет применена для каждого из его элементов. </a:t>
            </a:r>
          </a:p>
        </p:txBody>
      </p:sp>
    </p:spTree>
    <p:extLst>
      <p:ext uri="{BB962C8B-B14F-4D97-AF65-F5344CB8AC3E}">
        <p14:creationId xmlns:p14="http://schemas.microsoft.com/office/powerpoint/2010/main" xmlns="" val="24136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BABC48-8C3F-4AE9-9157-D7249D95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ru-RU" dirty="0"/>
              <a:t>Арифметические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DB3F3E-7B32-4C95-A5EB-2EE00CCE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875"/>
            <a:ext cx="10515600" cy="1181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(4)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-(0.5*x + 1) ** 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F29B0602-DC44-4DD9-876A-6815279466F5}"/>
              </a:ext>
            </a:extLst>
          </p:cNvPr>
          <p:cNvSpPr/>
          <p:nvPr/>
        </p:nvSpPr>
        <p:spPr>
          <a:xfrm>
            <a:off x="162560" y="1930400"/>
            <a:ext cx="11846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PetersburgC"/>
              </a:rPr>
              <a:t>+	</a:t>
            </a:r>
            <a:r>
              <a:rPr lang="ru-RU" sz="2800" dirty="0" err="1">
                <a:solidFill>
                  <a:srgbClr val="000000"/>
                </a:solidFill>
                <a:latin typeface="PetersburgC"/>
              </a:rPr>
              <a:t>np.add</a:t>
            </a:r>
            <a:r>
              <a:rPr lang="ru-RU" sz="2800" dirty="0">
                <a:solidFill>
                  <a:srgbClr val="000000"/>
                </a:solidFill>
                <a:latin typeface="PetersburgC"/>
              </a:rPr>
              <a:t>		Сложение 	</a:t>
            </a:r>
          </a:p>
          <a:p>
            <a:r>
              <a:rPr lang="ru-RU" sz="2800" dirty="0">
                <a:solidFill>
                  <a:srgbClr val="000000"/>
                </a:solidFill>
                <a:latin typeface="PetersburgC"/>
              </a:rPr>
              <a:t>–	</a:t>
            </a:r>
            <a:r>
              <a:rPr lang="ru-RU" sz="2800" dirty="0" err="1">
                <a:solidFill>
                  <a:srgbClr val="000000"/>
                </a:solidFill>
                <a:latin typeface="PetersburgC"/>
              </a:rPr>
              <a:t>np.subtract</a:t>
            </a:r>
            <a:r>
              <a:rPr lang="ru-RU" sz="2800" dirty="0">
                <a:solidFill>
                  <a:srgbClr val="000000"/>
                </a:solidFill>
                <a:latin typeface="PetersburgC"/>
              </a:rPr>
              <a:t>		Вычитание 	</a:t>
            </a:r>
          </a:p>
          <a:p>
            <a:r>
              <a:rPr lang="ru-RU" sz="2800" dirty="0">
                <a:solidFill>
                  <a:srgbClr val="000000"/>
                </a:solidFill>
                <a:latin typeface="PetersburgC"/>
              </a:rPr>
              <a:t>–	</a:t>
            </a:r>
            <a:r>
              <a:rPr lang="ru-RU" sz="2800" dirty="0" err="1">
                <a:solidFill>
                  <a:srgbClr val="000000"/>
                </a:solidFill>
                <a:latin typeface="PetersburgC"/>
              </a:rPr>
              <a:t>np.negative</a:t>
            </a:r>
            <a:r>
              <a:rPr lang="ru-RU" sz="2800" dirty="0">
                <a:solidFill>
                  <a:srgbClr val="000000"/>
                </a:solidFill>
                <a:latin typeface="PetersburgC"/>
              </a:rPr>
              <a:t>		Унарная операция изменения знака 	</a:t>
            </a:r>
            <a:r>
              <a:rPr lang="ru-RU" sz="2800" dirty="0" err="1">
                <a:solidFill>
                  <a:srgbClr val="000000"/>
                </a:solidFill>
                <a:latin typeface="PetersburgC"/>
              </a:rPr>
              <a:t>np.multiply</a:t>
            </a:r>
            <a:r>
              <a:rPr lang="ru-RU" sz="2800" dirty="0">
                <a:solidFill>
                  <a:srgbClr val="000000"/>
                </a:solidFill>
                <a:latin typeface="PetersburgC"/>
              </a:rPr>
              <a:t>		Умножение 	</a:t>
            </a:r>
          </a:p>
          <a:p>
            <a:r>
              <a:rPr lang="ru-RU" sz="2800" dirty="0">
                <a:solidFill>
                  <a:srgbClr val="000000"/>
                </a:solidFill>
                <a:latin typeface="PetersburgC"/>
              </a:rPr>
              <a:t>/	</a:t>
            </a:r>
            <a:r>
              <a:rPr lang="ru-RU" sz="2800" dirty="0" err="1">
                <a:solidFill>
                  <a:srgbClr val="000000"/>
                </a:solidFill>
                <a:latin typeface="PetersburgC"/>
              </a:rPr>
              <a:t>np.divide</a:t>
            </a:r>
            <a:r>
              <a:rPr lang="ru-RU" sz="2800" dirty="0">
                <a:solidFill>
                  <a:srgbClr val="000000"/>
                </a:solidFill>
                <a:latin typeface="PetersburgC"/>
              </a:rPr>
              <a:t>		Деление 	</a:t>
            </a:r>
          </a:p>
          <a:p>
            <a:r>
              <a:rPr lang="ru-RU" sz="2800" dirty="0">
                <a:solidFill>
                  <a:srgbClr val="000000"/>
                </a:solidFill>
                <a:latin typeface="PetersburgC"/>
              </a:rPr>
              <a:t>//	</a:t>
            </a:r>
            <a:r>
              <a:rPr lang="ru-RU" sz="2800" dirty="0" err="1">
                <a:solidFill>
                  <a:srgbClr val="000000"/>
                </a:solidFill>
                <a:latin typeface="PetersburgC"/>
              </a:rPr>
              <a:t>np.floor_divide</a:t>
            </a:r>
            <a:r>
              <a:rPr lang="ru-RU" sz="2800" dirty="0">
                <a:solidFill>
                  <a:srgbClr val="000000"/>
                </a:solidFill>
                <a:latin typeface="PetersburgC"/>
              </a:rPr>
              <a:t>	Деление с округлением в меньшую сторону 	</a:t>
            </a:r>
          </a:p>
          <a:p>
            <a:r>
              <a:rPr lang="ru-RU" sz="2800" dirty="0">
                <a:solidFill>
                  <a:srgbClr val="000000"/>
                </a:solidFill>
                <a:latin typeface="PetersburgC"/>
              </a:rPr>
              <a:t>**	</a:t>
            </a:r>
            <a:r>
              <a:rPr lang="ru-RU" sz="2800" dirty="0" err="1">
                <a:solidFill>
                  <a:srgbClr val="000000"/>
                </a:solidFill>
                <a:latin typeface="PetersburgC"/>
              </a:rPr>
              <a:t>np.power</a:t>
            </a:r>
            <a:r>
              <a:rPr lang="ru-RU" sz="2800" dirty="0">
                <a:solidFill>
                  <a:srgbClr val="000000"/>
                </a:solidFill>
                <a:latin typeface="PetersburgC"/>
              </a:rPr>
              <a:t>		Возведение в степень 	</a:t>
            </a:r>
          </a:p>
          <a:p>
            <a:r>
              <a:rPr lang="ru-RU" sz="2800" dirty="0">
                <a:solidFill>
                  <a:srgbClr val="000000"/>
                </a:solidFill>
                <a:latin typeface="PetersburgC"/>
              </a:rPr>
              <a:t>%	np.mod		Остаток </a:t>
            </a:r>
          </a:p>
          <a:p>
            <a:r>
              <a:rPr lang="en-US" sz="2800" dirty="0">
                <a:solidFill>
                  <a:srgbClr val="000000"/>
                </a:solidFill>
                <a:latin typeface="PetersburgC"/>
              </a:rPr>
              <a:t>abs(x)</a:t>
            </a:r>
            <a:r>
              <a:rPr lang="ru-RU" sz="2800" dirty="0">
                <a:solidFill>
                  <a:srgbClr val="000000"/>
                </a:solidFill>
                <a:latin typeface="PetersburgC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PetersburgC"/>
              </a:rPr>
              <a:t>np.absolute</a:t>
            </a:r>
            <a:r>
              <a:rPr lang="en-US" sz="2800" dirty="0">
                <a:solidFill>
                  <a:srgbClr val="000000"/>
                </a:solidFill>
                <a:latin typeface="PetersburgC"/>
              </a:rPr>
              <a:t>(x)</a:t>
            </a:r>
            <a:r>
              <a:rPr lang="ru-RU" sz="2800" dirty="0">
                <a:solidFill>
                  <a:srgbClr val="000000"/>
                </a:solidFill>
                <a:latin typeface="PetersburgC"/>
              </a:rPr>
              <a:t>	Абсолютное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204671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CAA6A1-DCCB-475B-823D-6CD6905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-173355"/>
            <a:ext cx="10693400" cy="1325563"/>
          </a:xfrm>
        </p:spPr>
        <p:txBody>
          <a:bodyPr/>
          <a:lstStyle/>
          <a:p>
            <a:r>
              <a:rPr lang="ru-RU" dirty="0"/>
              <a:t>Чему равен средний рост президентов США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59C5F2-7E34-4F09-A964-D7679F43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962024"/>
            <a:ext cx="10515600" cy="581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('president_heights.csv')</a:t>
            </a:r>
          </a:p>
          <a:p>
            <a:pPr marL="0" indent="0">
              <a:buNone/>
            </a:pPr>
            <a:r>
              <a:rPr lang="en-US" dirty="0"/>
              <a:t>heights = </a:t>
            </a:r>
            <a:r>
              <a:rPr lang="en-US" dirty="0" err="1"/>
              <a:t>np.array</a:t>
            </a:r>
            <a:r>
              <a:rPr lang="en-US" dirty="0"/>
              <a:t>(data['height(cm)'])</a:t>
            </a:r>
          </a:p>
          <a:p>
            <a:pPr marL="0" indent="0">
              <a:buNone/>
            </a:pPr>
            <a:r>
              <a:rPr lang="en-US" dirty="0"/>
              <a:t>print(heights)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print("Mean height: ", </a:t>
            </a:r>
            <a:r>
              <a:rPr lang="en-US" dirty="0" err="1"/>
              <a:t>heights.mean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print("Standard deviation:", </a:t>
            </a:r>
            <a:r>
              <a:rPr lang="en-US" dirty="0" err="1"/>
              <a:t>heights.std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print("Minimum height: ", </a:t>
            </a:r>
            <a:r>
              <a:rPr lang="en-US" dirty="0" err="1"/>
              <a:t>heights.min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print("Maximum height: ", </a:t>
            </a:r>
            <a:r>
              <a:rPr lang="en-US" dirty="0" err="1"/>
              <a:t>heights.max</a:t>
            </a:r>
            <a:r>
              <a:rPr lang="en-US" dirty="0"/>
              <a:t>())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print("25th percentile: ", </a:t>
            </a:r>
            <a:r>
              <a:rPr lang="en-US" dirty="0" err="1"/>
              <a:t>np.percentile</a:t>
            </a:r>
            <a:r>
              <a:rPr lang="en-US" dirty="0"/>
              <a:t>(heights, 25))</a:t>
            </a:r>
          </a:p>
          <a:p>
            <a:pPr marL="0" indent="0">
              <a:buNone/>
            </a:pPr>
            <a:r>
              <a:rPr lang="en-US" dirty="0"/>
              <a:t>print("Median: ", </a:t>
            </a:r>
            <a:r>
              <a:rPr lang="en-US" dirty="0" err="1"/>
              <a:t>np.median</a:t>
            </a:r>
            <a:r>
              <a:rPr lang="en-US" dirty="0"/>
              <a:t>(heights))</a:t>
            </a:r>
          </a:p>
          <a:p>
            <a:pPr marL="0" indent="0">
              <a:buNone/>
            </a:pPr>
            <a:r>
              <a:rPr lang="en-US" dirty="0"/>
              <a:t>print("75th percentile: ", </a:t>
            </a:r>
            <a:r>
              <a:rPr lang="en-US" dirty="0" err="1"/>
              <a:t>np.percentile</a:t>
            </a:r>
            <a:r>
              <a:rPr lang="en-US" dirty="0"/>
              <a:t>(heights, 75))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5214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569D66-F58F-489A-9C63-640E46F2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ru-RU" dirty="0"/>
              <a:t>Чему равен средний рост президентов США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5F05756-64F7-4FAA-9D07-7F687CA5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825625"/>
            <a:ext cx="118262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%matplotlib inline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seaborn; </a:t>
            </a:r>
            <a:r>
              <a:rPr lang="en-US" dirty="0" err="1"/>
              <a:t>seaborn.set</a:t>
            </a:r>
            <a:r>
              <a:rPr lang="en-US" dirty="0"/>
              <a:t>() # </a:t>
            </a:r>
            <a:r>
              <a:rPr lang="ru-RU" dirty="0"/>
              <a:t>задает стиль графика</a:t>
            </a:r>
          </a:p>
          <a:p>
            <a:pPr marL="0" indent="0">
              <a:buNone/>
            </a:pPr>
            <a:r>
              <a:rPr lang="en-US" dirty="0" err="1"/>
              <a:t>plt.hist</a:t>
            </a:r>
            <a:r>
              <a:rPr lang="en-US" dirty="0"/>
              <a:t>(heights)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('Height Distribution of US Presidents') # </a:t>
            </a:r>
            <a:r>
              <a:rPr lang="ru-RU" dirty="0"/>
              <a:t>Распределение роста</a:t>
            </a:r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('height (cm)') # </a:t>
            </a:r>
            <a:r>
              <a:rPr lang="ru-RU" dirty="0"/>
              <a:t>Рост, см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('number'); # </a:t>
            </a:r>
            <a:r>
              <a:rPr lang="ru-RU" dirty="0"/>
              <a:t>Количество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4517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204135-0370-42C1-98DB-5D0E2C7E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</a:t>
            </a:r>
            <a:r>
              <a:rPr lang="ru-RU" dirty="0" smtClean="0"/>
              <a:t>е</a:t>
            </a:r>
            <a:r>
              <a:rPr lang="ru-RU" dirty="0" smtClean="0"/>
              <a:t> структуры </a:t>
            </a:r>
            <a:r>
              <a:rPr lang="ru-RU" dirty="0"/>
              <a:t>данных в </a:t>
            </a:r>
            <a:r>
              <a:rPr lang="ru-RU" dirty="0" err="1"/>
              <a:t>Pandas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1493E22-EE1E-438D-AD8C-F5D52A20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Series </a:t>
            </a:r>
            <a:r>
              <a:rPr lang="ru-RU" dirty="0"/>
              <a:t>представляет собой одномерный индексированный массив данных некоторого фиксированного типа. </a:t>
            </a:r>
            <a:endParaRPr lang="en-US" dirty="0"/>
          </a:p>
          <a:p>
            <a:pPr marL="0" indent="0">
              <a:buNone/>
            </a:pPr>
            <a:r>
              <a:rPr lang="ru-RU" dirty="0" err="1"/>
              <a:t>DataFrame</a:t>
            </a:r>
            <a:r>
              <a:rPr lang="ru-RU" dirty="0"/>
              <a:t> - это двухмерная структура данных, представляющая собой таблицу, каждый столбец которой содержит данные одного типа.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Можно представлять </a:t>
            </a:r>
            <a:r>
              <a:rPr lang="ru-RU" dirty="0" err="1"/>
              <a:t>DataFrame</a:t>
            </a:r>
            <a:r>
              <a:rPr lang="ru-RU" dirty="0"/>
              <a:t> как словарь объектов типа </a:t>
            </a:r>
            <a:r>
              <a:rPr lang="ru-RU" dirty="0" err="1"/>
              <a:t>Series</a:t>
            </a:r>
            <a:r>
              <a:rPr lang="ru-RU" dirty="0"/>
              <a:t>. Структура </a:t>
            </a:r>
            <a:r>
              <a:rPr lang="ru-RU" dirty="0" err="1"/>
              <a:t>DataFrame</a:t>
            </a:r>
            <a:r>
              <a:rPr lang="ru-RU" dirty="0"/>
              <a:t> отлично подходит для представления реальных данных: строки соответствуют признаковым описаниям отдельных объектов, а столбцы соответствуют признакам.</a:t>
            </a:r>
          </a:p>
        </p:txBody>
      </p:sp>
    </p:spTree>
    <p:extLst>
      <p:ext uri="{BB962C8B-B14F-4D97-AF65-F5344CB8AC3E}">
        <p14:creationId xmlns:p14="http://schemas.microsoft.com/office/powerpoint/2010/main" xmlns="" val="974638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CA2CCB-AD4B-42EE-B76F-4129ED59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объекта </a:t>
            </a:r>
            <a:r>
              <a:rPr lang="en-US" dirty="0"/>
              <a:t>Series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34D864-1DB9-49E9-9D97-873B6437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pd.Series</a:t>
            </a:r>
            <a:r>
              <a:rPr lang="en-US" dirty="0"/>
              <a:t>([0.25, 0.5, 0.75, 1.0])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data.values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data.index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data[1]</a:t>
            </a:r>
          </a:p>
          <a:p>
            <a:pPr marL="0" indent="0">
              <a:buNone/>
            </a:pPr>
            <a:r>
              <a:rPr lang="en-US" dirty="0"/>
              <a:t>data[1:3]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7311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443CF9-2BB9-4D11-9EAB-2F715F95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Series</a:t>
            </a:r>
            <a:r>
              <a:rPr lang="ru-RU" dirty="0"/>
              <a:t> как обобщенный массив </a:t>
            </a:r>
            <a:r>
              <a:rPr lang="ru-RU" dirty="0" err="1"/>
              <a:t>NumPy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AE3F18-870A-4045-8FDD-F35BD21B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Основное различие между </a:t>
            </a:r>
            <a:r>
              <a:rPr lang="ru-RU" dirty="0" err="1"/>
              <a:t>Series</a:t>
            </a:r>
            <a:r>
              <a:rPr lang="en-US" dirty="0"/>
              <a:t> </a:t>
            </a:r>
            <a:r>
              <a:rPr lang="ru-RU" dirty="0"/>
              <a:t>и массивом </a:t>
            </a:r>
            <a:r>
              <a:rPr lang="en-US" dirty="0"/>
              <a:t>NumPy</a:t>
            </a:r>
            <a:r>
              <a:rPr lang="ru-RU" dirty="0"/>
              <a:t>— индекс. В то время как индекс массива </a:t>
            </a:r>
            <a:r>
              <a:rPr lang="ru-RU" dirty="0" err="1"/>
              <a:t>NumPy</a:t>
            </a:r>
            <a:r>
              <a:rPr lang="ru-RU" dirty="0"/>
              <a:t>, используемый для доступа к значениям, — целочисленный и описывается неявно, индекс объекта </a:t>
            </a:r>
            <a:r>
              <a:rPr lang="ru-RU" dirty="0" err="1"/>
              <a:t>Series</a:t>
            </a:r>
            <a:r>
              <a:rPr lang="ru-RU" dirty="0"/>
              <a:t> библиотеки </a:t>
            </a:r>
            <a:r>
              <a:rPr lang="ru-RU" dirty="0" err="1"/>
              <a:t>Pandas</a:t>
            </a:r>
            <a:r>
              <a:rPr lang="ru-RU" dirty="0"/>
              <a:t> описывается явно и связывается со значениями.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pd.Series</a:t>
            </a:r>
            <a:r>
              <a:rPr lang="en-US" dirty="0"/>
              <a:t>([0.25, 0.5, 0.75, 1.0],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-US" dirty="0"/>
              <a:t>index=['a', 'b', 'c', 'd'])</a:t>
            </a:r>
          </a:p>
          <a:p>
            <a:pPr marL="0" indent="0">
              <a:buNone/>
            </a:pPr>
            <a:r>
              <a:rPr lang="en-US" dirty="0"/>
              <a:t>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0318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BDD0CE-612C-474E-94BB-B5B09A63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511805-AAFB-4888-B4A6-40A31361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df1 = pd.DataFrame(np.random.rand(5,3), </a:t>
            </a:r>
          </a:p>
          <a:p>
            <a:pPr marL="0" indent="0">
              <a:buNone/>
            </a:pPr>
            <a:r>
              <a:rPr lang="pt-BR" dirty="0"/>
              <a:t>                   index=['o1', 'o2', 'o3', 'o4', 'o5'], </a:t>
            </a:r>
          </a:p>
          <a:p>
            <a:pPr marL="0" indent="0">
              <a:buNone/>
            </a:pPr>
            <a:r>
              <a:rPr lang="pt-BR" dirty="0"/>
              <a:t>                   columns=['f1', 'f2', 'f3’])</a:t>
            </a:r>
          </a:p>
          <a:p>
            <a:pPr marL="0" indent="0">
              <a:buNone/>
            </a:pPr>
            <a:r>
              <a:rPr lang="pt-BR" dirty="0"/>
              <a:t>df1</a:t>
            </a:r>
          </a:p>
          <a:p>
            <a:pPr marL="0" indent="0">
              <a:buNone/>
            </a:pPr>
            <a:r>
              <a:rPr lang="en-US" dirty="0"/>
              <a:t>df2 = </a:t>
            </a:r>
            <a:r>
              <a:rPr lang="en-US" dirty="0" err="1"/>
              <a:t>pd.DataFrame</a:t>
            </a:r>
            <a:r>
              <a:rPr lang="en-US" dirty="0"/>
              <a:t>({'A': </a:t>
            </a:r>
            <a:r>
              <a:rPr lang="en-US" dirty="0" err="1"/>
              <a:t>np.random.random</a:t>
            </a:r>
            <a:r>
              <a:rPr lang="en-US" dirty="0"/>
              <a:t>(5), </a:t>
            </a:r>
          </a:p>
          <a:p>
            <a:pPr marL="0" indent="0">
              <a:buNone/>
            </a:pPr>
            <a:r>
              <a:rPr lang="en-US" dirty="0"/>
              <a:t>                    'B': ['a', 'b', 'c', 'd', 'e'], </a:t>
            </a:r>
          </a:p>
          <a:p>
            <a:pPr marL="0" indent="0">
              <a:buNone/>
            </a:pPr>
            <a:r>
              <a:rPr lang="en-US" dirty="0"/>
              <a:t>                    'C': </a:t>
            </a:r>
            <a:r>
              <a:rPr lang="en-US" dirty="0" err="1"/>
              <a:t>np.arange</a:t>
            </a:r>
            <a:r>
              <a:rPr lang="en-US" dirty="0"/>
              <a:t>(5) &gt; 2})</a:t>
            </a:r>
          </a:p>
          <a:p>
            <a:pPr marL="0" indent="0">
              <a:buNone/>
            </a:pPr>
            <a:r>
              <a:rPr lang="en-US" dirty="0"/>
              <a:t>df2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7771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A39D46-BBF9-45C1-B7E8-827B926E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24175" cy="1325563"/>
          </a:xfrm>
        </p:spPr>
        <p:txBody>
          <a:bodyPr/>
          <a:lstStyle/>
          <a:p>
            <a:r>
              <a:rPr lang="ru-RU" dirty="0"/>
              <a:t>Термины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00C4D48-1974-493F-9589-2576701E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14312"/>
            <a:ext cx="6643688" cy="66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30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5790C3-6657-44FA-9BB1-1193488A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Определение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74A98B-69C7-4824-9284-D894B019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681037"/>
            <a:ext cx="11820524" cy="6053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"говорят, что компьютерная программа обучается при решении какой-то задачи из класса T, если ее производительность, согласно метрике P, улучшается при накоплении опыта E</a:t>
            </a:r>
          </a:p>
          <a:p>
            <a:pPr marL="0" indent="0">
              <a:buNone/>
            </a:pPr>
            <a:r>
              <a:rPr lang="ru-RU" dirty="0"/>
              <a:t>(</a:t>
            </a:r>
            <a:r>
              <a:rPr lang="en-US" dirty="0"/>
              <a:t>T. Mitchell "Machine learning", 1997)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Под опытом E понимаются данные. </a:t>
            </a:r>
          </a:p>
          <a:p>
            <a:pPr marL="0" indent="0">
              <a:buNone/>
            </a:pPr>
            <a:r>
              <a:rPr lang="ru-RU" dirty="0"/>
              <a:t>Алгоритмы машинного обучения могут быть поделены на обучение с учителем и без учителя. </a:t>
            </a:r>
          </a:p>
          <a:p>
            <a:pPr marL="0" indent="0">
              <a:buNone/>
            </a:pPr>
            <a:r>
              <a:rPr lang="ru-RU" dirty="0"/>
              <a:t>В задачах обучения без учителя имеется выборка, состоящая из объектов с набором признаков.</a:t>
            </a:r>
          </a:p>
          <a:p>
            <a:pPr marL="0" indent="0">
              <a:buNone/>
            </a:pPr>
            <a:r>
              <a:rPr lang="ru-RU" dirty="0"/>
              <a:t>В задачах обучения с учителем вдобавок к этому для каждого объекта некоторой выборки, называемой обучающей, известен целевой признак – по сути это то, что хотелось бы прогнозировать для прочих объектов, не из обучающей выборки.</a:t>
            </a:r>
          </a:p>
        </p:txBody>
      </p:sp>
    </p:spTree>
    <p:extLst>
      <p:ext uri="{BB962C8B-B14F-4D97-AF65-F5344CB8AC3E}">
        <p14:creationId xmlns:p14="http://schemas.microsoft.com/office/powerpoint/2010/main" xmlns="" val="413126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D04D03-5408-44F7-96BA-CD653C40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B9CEAE-C398-41EA-AEB7-88937713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классификация – отнесение объекта к одной из категорий на основании его признаков</a:t>
            </a:r>
          </a:p>
          <a:p>
            <a:r>
              <a:rPr lang="ru-RU" dirty="0"/>
              <a:t>регрессия – прогнозирование количественного признака объекта на основании прочих его признаков</a:t>
            </a:r>
          </a:p>
          <a:p>
            <a:r>
              <a:rPr lang="ru-RU" dirty="0"/>
              <a:t>кластеризация – разбиение множества объектов на группы на основании признаков этих объектов так, чтобы внутри групп объекты были похожи между собой, а вне одной группы – менее похожи</a:t>
            </a:r>
          </a:p>
        </p:txBody>
      </p:sp>
    </p:spTree>
    <p:extLst>
      <p:ext uri="{BB962C8B-B14F-4D97-AF65-F5344CB8AC3E}">
        <p14:creationId xmlns:p14="http://schemas.microsoft.com/office/powerpoint/2010/main" xmlns="" val="109000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20F40F-84AC-4212-92C5-250BA5F2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FA256C-5B38-493C-9B95-B46FCABB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документация </a:t>
            </a:r>
            <a:r>
              <a:rPr lang="en-US" dirty="0"/>
              <a:t>pandas </a:t>
            </a:r>
            <a:r>
              <a:rPr lang="en-US" dirty="0">
                <a:hlinkClick r:id="rId2"/>
              </a:rPr>
              <a:t>http://pandas.pydata.org/</a:t>
            </a:r>
            <a:r>
              <a:rPr lang="en-US" dirty="0"/>
              <a:t> (10 Minutes to pandas)</a:t>
            </a:r>
          </a:p>
          <a:p>
            <a:r>
              <a:rPr lang="ru-RU" dirty="0"/>
              <a:t>Официальная документация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>
                <a:solidFill>
                  <a:prstClr val="black"/>
                </a:solidFill>
              </a:rPr>
              <a:t>Официальная документация  </a:t>
            </a:r>
            <a:r>
              <a:rPr lang="en-US" dirty="0">
                <a:solidFill>
                  <a:prstClr val="black"/>
                </a:solidFill>
              </a:rPr>
              <a:t>matplotlib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hlinkClick r:id="rId4"/>
              </a:rPr>
              <a:t>https://matplotlib.org</a:t>
            </a:r>
            <a:r>
              <a:rPr lang="ru-RU" dirty="0"/>
              <a:t> </a:t>
            </a:r>
          </a:p>
          <a:p>
            <a:r>
              <a:rPr lang="ru-RU" dirty="0"/>
              <a:t>Уэс </a:t>
            </a:r>
            <a:r>
              <a:rPr lang="ru-RU" dirty="0" err="1"/>
              <a:t>Маккинли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 и анализ данных/ Пер. с англ. </a:t>
            </a:r>
            <a:r>
              <a:rPr lang="ru-RU" dirty="0" err="1"/>
              <a:t>Слинкин</a:t>
            </a:r>
            <a:r>
              <a:rPr lang="ru-RU" dirty="0"/>
              <a:t> А. А. - М.: ДМК Пресс,2015. - 482 с.: ил.</a:t>
            </a:r>
          </a:p>
          <a:p>
            <a:r>
              <a:rPr lang="ru-RU" dirty="0" err="1"/>
              <a:t>Майл</a:t>
            </a:r>
            <a:r>
              <a:rPr lang="ru-RU" dirty="0"/>
              <a:t> </a:t>
            </a:r>
            <a:r>
              <a:rPr lang="ru-RU" dirty="0" err="1"/>
              <a:t>Хейдт</a:t>
            </a:r>
            <a:r>
              <a:rPr lang="ru-RU" dirty="0"/>
              <a:t> Изучаем </a:t>
            </a:r>
            <a:r>
              <a:rPr lang="en-US" dirty="0"/>
              <a:t>pandas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2263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17CD4C-7B6B-435E-AB62-4A6349E0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</a:t>
            </a:r>
            <a:r>
              <a:rPr lang="en-US" dirty="0"/>
              <a:t>Python </a:t>
            </a:r>
            <a:r>
              <a:rPr lang="ru-RU" dirty="0"/>
              <a:t>для </a:t>
            </a:r>
            <a:r>
              <a:rPr lang="en-US" dirty="0"/>
              <a:t>Big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38CE488-18A9-495A-96B4-5F732377A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NumPy </a:t>
            </a:r>
            <a:r>
              <a:rPr lang="ru-RU" dirty="0"/>
              <a:t>- работа с массивами и линейная алгебра</a:t>
            </a:r>
          </a:p>
          <a:p>
            <a:r>
              <a:rPr lang="en-US" dirty="0"/>
              <a:t>SciPy </a:t>
            </a:r>
            <a:r>
              <a:rPr lang="ru-RU" dirty="0"/>
              <a:t>- численные алгоритмы, оптимизация, статистика</a:t>
            </a:r>
          </a:p>
          <a:p>
            <a:r>
              <a:rPr lang="en-US" dirty="0"/>
              <a:t>Pandas</a:t>
            </a:r>
            <a:r>
              <a:rPr lang="ru-RU" dirty="0"/>
              <a:t> – анализ структурированных данных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ru-RU" dirty="0"/>
              <a:t> –</a:t>
            </a:r>
            <a:r>
              <a:rPr lang="en-US" dirty="0"/>
              <a:t> ML, </a:t>
            </a:r>
            <a:r>
              <a:rPr lang="ru-RU" dirty="0"/>
              <a:t>классификация, кластеризация</a:t>
            </a:r>
          </a:p>
          <a:p>
            <a:r>
              <a:rPr lang="en-US" dirty="0"/>
              <a:t>Matplotlib</a:t>
            </a:r>
            <a:r>
              <a:rPr lang="ru-RU" dirty="0"/>
              <a:t> – графики и диаграммы</a:t>
            </a:r>
          </a:p>
          <a:p>
            <a:r>
              <a:rPr lang="en-US" dirty="0"/>
              <a:t>Seaborn</a:t>
            </a:r>
            <a:r>
              <a:rPr lang="ru-RU" dirty="0"/>
              <a:t> – расширение </a:t>
            </a:r>
            <a:r>
              <a:rPr lang="en-US" dirty="0"/>
              <a:t>Matplotlib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5924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4AE2D2-0B03-403B-920E-100E6493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(этот процесс итерируется)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962305-FDC7-4B5F-8673-AF3ADD05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Формулировка гипотезы</a:t>
            </a:r>
          </a:p>
          <a:p>
            <a:r>
              <a:rPr lang="ru-RU" dirty="0"/>
              <a:t>Сбор данных</a:t>
            </a:r>
          </a:p>
          <a:p>
            <a:r>
              <a:rPr lang="ru-RU" dirty="0"/>
              <a:t>Подготовка данных</a:t>
            </a:r>
          </a:p>
          <a:p>
            <a:r>
              <a:rPr lang="ru-RU" dirty="0"/>
              <a:t>Исследование данных</a:t>
            </a:r>
          </a:p>
          <a:p>
            <a:r>
              <a:rPr lang="ru-RU" dirty="0"/>
              <a:t>Моделирование данных</a:t>
            </a:r>
          </a:p>
          <a:p>
            <a:r>
              <a:rPr lang="ru-RU" dirty="0"/>
              <a:t>Представление результатов</a:t>
            </a:r>
          </a:p>
          <a:p>
            <a:r>
              <a:rPr lang="ru-RU" dirty="0"/>
              <a:t>Обмен и воспроизведение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xmlns="" val="32127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16B45C-FCB9-4A6F-9E06-B71D850F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77A80B-4B8F-405C-B2B8-2C9623B9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CSV-</a:t>
            </a:r>
            <a:r>
              <a:rPr lang="ru-RU" dirty="0"/>
              <a:t>файл (</a:t>
            </a:r>
            <a:r>
              <a:rPr lang="en-US" dirty="0"/>
              <a:t>Comma-Separated Values</a:t>
            </a:r>
            <a:r>
              <a:rPr lang="ru-RU" dirty="0"/>
              <a:t>), текстовый файл, данные разделены запятым (; или </a:t>
            </a:r>
            <a:r>
              <a:rPr lang="en-US" dirty="0"/>
              <a:t>TAB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JSON-</a:t>
            </a:r>
            <a:r>
              <a:rPr lang="ru-RU" dirty="0"/>
              <a:t>файл</a:t>
            </a:r>
            <a:r>
              <a:rPr lang="en-US" dirty="0"/>
              <a:t> (</a:t>
            </a:r>
            <a:r>
              <a:rPr lang="en-US" i="1" dirty="0"/>
              <a:t>JavaScript Object Notation</a:t>
            </a:r>
            <a:r>
              <a:rPr lang="en-US" dirty="0"/>
              <a:t>)</a:t>
            </a:r>
            <a:r>
              <a:rPr lang="ru-RU" dirty="0"/>
              <a:t>, текстовый файл, в котором данные представлены либо как упорядоченный набор значений, либо как набор пар ключ – значения</a:t>
            </a:r>
          </a:p>
          <a:p>
            <a:r>
              <a:rPr lang="en-US" dirty="0"/>
              <a:t>XLS-</a:t>
            </a:r>
            <a:r>
              <a:rPr lang="ru-RU" dirty="0"/>
              <a:t>файл, заархивированный файл формата </a:t>
            </a:r>
            <a:r>
              <a:rPr lang="en-US" dirty="0"/>
              <a:t>XML</a:t>
            </a:r>
            <a:r>
              <a:rPr lang="ru-RU" dirty="0"/>
              <a:t> для работы с </a:t>
            </a:r>
            <a:r>
              <a:rPr lang="en-US" dirty="0"/>
              <a:t>MS Excel</a:t>
            </a:r>
          </a:p>
          <a:p>
            <a:r>
              <a:rPr lang="ru-RU" dirty="0"/>
              <a:t>Данные будем брать с </a:t>
            </a:r>
            <a:r>
              <a:rPr lang="en-US" dirty="0">
                <a:hlinkClick r:id="rId2"/>
              </a:rPr>
              <a:t>https://www.kaggle.com</a:t>
            </a:r>
            <a:r>
              <a:rPr lang="ru-RU" dirty="0"/>
              <a:t>, </a:t>
            </a:r>
            <a:r>
              <a:rPr lang="en-US" dirty="0">
                <a:hlinkClick r:id="rId3"/>
              </a:rPr>
              <a:t>https://github.com</a:t>
            </a:r>
            <a:r>
              <a:rPr lang="en-US" dirty="0"/>
              <a:t> </a:t>
            </a:r>
            <a:r>
              <a:rPr lang="ru-RU" dirty="0"/>
              <a:t>или со специализированных сайтов.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048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BE2427-D8EE-4D68-B8A9-EC2C2FC6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целыми числами в языках C и </a:t>
            </a:r>
            <a:r>
              <a:rPr lang="ru-RU" dirty="0" err="1"/>
              <a:t>Python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F44BF85-528D-4C83-83B4-11B6919E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79" y="2399640"/>
            <a:ext cx="8031474" cy="36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3933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10095</TotalTime>
  <Words>875</Words>
  <Application>Microsoft Office PowerPoint</Application>
  <PresentationFormat>Произвольный</PresentationFormat>
  <Paragraphs>120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Занятие 1. Первичный анализ данных </vt:lpstr>
      <vt:lpstr>Термины</vt:lpstr>
      <vt:lpstr>Определение машинного обучения</vt:lpstr>
      <vt:lpstr>Задачи машинного обучения</vt:lpstr>
      <vt:lpstr>Книги и ресурсы</vt:lpstr>
      <vt:lpstr>Библиотеки Python для Big Data</vt:lpstr>
      <vt:lpstr>Анализ данных (этот процесс итерируется)</vt:lpstr>
      <vt:lpstr>Источники данных</vt:lpstr>
      <vt:lpstr>Разница между целыми числами в языках C и Python</vt:lpstr>
      <vt:lpstr>Имеется массив значений и необходимо вычислить обратную величину каждого из них </vt:lpstr>
      <vt:lpstr>Универсальные функции NumPy</vt:lpstr>
      <vt:lpstr>Арифметические функции</vt:lpstr>
      <vt:lpstr>Чему равен средний рост президентов США</vt:lpstr>
      <vt:lpstr>Чему равен средний рост президентов США</vt:lpstr>
      <vt:lpstr>Основные структуры данных в Pandas </vt:lpstr>
      <vt:lpstr>Создание объекта Series</vt:lpstr>
      <vt:lpstr>Объект Series как обобщенный массив NumPy</vt:lpstr>
      <vt:lpstr>DataFrame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Дашко</dc:creator>
  <cp:lastModifiedBy>Ольга</cp:lastModifiedBy>
  <cp:revision>50</cp:revision>
  <dcterms:created xsi:type="dcterms:W3CDTF">2019-02-18T09:02:40Z</dcterms:created>
  <dcterms:modified xsi:type="dcterms:W3CDTF">2020-02-17T19:42:50Z</dcterms:modified>
</cp:coreProperties>
</file>