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85" r:id="rId4"/>
    <p:sldId id="286" r:id="rId5"/>
    <p:sldId id="289" r:id="rId6"/>
    <p:sldId id="288" r:id="rId7"/>
    <p:sldId id="291" r:id="rId8"/>
    <p:sldId id="293" r:id="rId9"/>
    <p:sldId id="292" r:id="rId10"/>
    <p:sldId id="287" r:id="rId11"/>
    <p:sldId id="29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DF630-C969-4C4F-B092-2E8FCACCB33F}" v="14" dt="2024-07-18T08:31:59.881"/>
    <p1510:client id="{723FF4C6-CB56-460C-9BA7-99CF302CAF15}" v="265" dt="2024-07-19T03:11:44.874"/>
    <p1510:client id="{A799D9B5-B550-43DD-A149-0C24B07F9D82}" v="45" dt="2024-07-19T08:07:34.204"/>
    <p1510:client id="{AF8A4E70-BBF0-4BCE-873A-799EE765F1ED}" v="112" dt="2024-07-19T02:53:09.761"/>
    <p1510:client id="{C868CB97-E93E-44AC-B247-67994E7F28C7}" v="59" dt="2024-07-18T10:04:2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909240"/>
            <a:ext cx="7886700" cy="899510"/>
          </a:xfrm>
        </p:spPr>
        <p:txBody>
          <a:bodyPr/>
          <a:lstStyle/>
          <a:p>
            <a:r>
              <a:rPr lang="en-US" altLang="zh-CN" sz="4400"/>
              <a:t>《</a:t>
            </a:r>
            <a:r>
              <a:rPr lang="zh-CN" altLang="en-US" sz="4400"/>
              <a:t>课程设计</a:t>
            </a:r>
            <a:r>
              <a:rPr lang="en-US" altLang="zh-CN" sz="4400"/>
              <a:t>》</a:t>
            </a:r>
            <a:r>
              <a:rPr lang="zh-CN" altLang="en-US" sz="4400"/>
              <a:t>中期答辩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7973" y="4805717"/>
            <a:ext cx="8958261" cy="9002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项目名称：基于华为昇腾NPU的PowerInfer端侧大模型推理系统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项目成员：高健翔  陈一鸣  唐正  章程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+mn-ea"/>
              </a:rPr>
              <a:t>正确性验证</a:t>
            </a:r>
          </a:p>
          <a:p>
            <a:pPr lvl="1">
              <a:buFont typeface="Calibri"/>
              <a:buChar char="▪"/>
            </a:pPr>
            <a:r>
              <a:rPr lang="zh-CN" altLang="en-US" dirty="0">
                <a:latin typeface="+mn-ea"/>
              </a:rPr>
              <a:t>模型在NPU上运行，有时会生成乱码</a:t>
            </a:r>
          </a:p>
          <a:p>
            <a:pPr lvl="2">
              <a:buFont typeface="Wingdings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需要利用已实现的GPU/CPU算子，进一步编写测试用例，验证算子正确性</a:t>
            </a:r>
          </a:p>
          <a:p>
            <a:r>
              <a:rPr lang="zh-CN" altLang="en-US" dirty="0">
                <a:latin typeface="+mn-ea"/>
              </a:rPr>
              <a:t>性能优化</a:t>
            </a:r>
          </a:p>
          <a:p>
            <a:pPr lvl="1"/>
            <a:r>
              <a:rPr lang="en-US" altLang="zh-CN" dirty="0" err="1">
                <a:latin typeface="+mn-ea"/>
              </a:rPr>
              <a:t>在单ggml算子内，组合多个acl算子，引入大量LaunchKernel开销</a:t>
            </a:r>
            <a:endParaRPr lang="en-US" altLang="zh-CN" dirty="0">
              <a:latin typeface="+mn-ea"/>
            </a:endParaRP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考虑</a:t>
            </a:r>
            <a:r>
              <a:rPr lang="zh-CN" dirty="0">
                <a:latin typeface="+mn-ea"/>
              </a:rPr>
              <a:t>手动编写核函数，将组合</a:t>
            </a:r>
            <a:r>
              <a:rPr lang="zh-CN" altLang="en-US" dirty="0">
                <a:latin typeface="+mn-ea"/>
              </a:rPr>
              <a:t>逻辑</a:t>
            </a:r>
            <a:r>
              <a:rPr lang="zh-CN" dirty="0">
                <a:latin typeface="+mn-ea"/>
              </a:rPr>
              <a:t>合并</a:t>
            </a:r>
            <a:r>
              <a:rPr lang="zh-CN" altLang="en-US" dirty="0">
                <a:latin typeface="+mn-ea"/>
              </a:rPr>
              <a:t>进</a:t>
            </a:r>
            <a:r>
              <a:rPr lang="zh-CN" dirty="0">
                <a:latin typeface="+mn-ea"/>
              </a:rPr>
              <a:t>单个</a:t>
            </a:r>
            <a:r>
              <a:rPr lang="zh-CN" altLang="en-US" dirty="0">
                <a:latin typeface="+mn-ea"/>
              </a:rPr>
              <a:t>核</a:t>
            </a:r>
            <a:r>
              <a:rPr lang="zh-CN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由于未知原因，调用NPU异步API后显式执行同步会引发错误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目前通过将异步调用换为同步调用解决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尝试寻找产生问题的原因，重新修改为异步调用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下阶段规划</a:t>
            </a:r>
          </a:p>
        </p:txBody>
      </p:sp>
    </p:spTree>
    <p:extLst>
      <p:ext uri="{BB962C8B-B14F-4D97-AF65-F5344CB8AC3E}">
        <p14:creationId xmlns:p14="http://schemas.microsoft.com/office/powerpoint/2010/main" val="146933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767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03624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44391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00742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项目概述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95621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6388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92740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目前进度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876191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838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8473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下阶段规划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+mn-ea"/>
              </a:rPr>
              <a:t>项目目标：将llama.cpp推理框架移植到昇腾NPU，打通相关生态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项目总体规划：</a:t>
            </a:r>
          </a:p>
          <a:p>
            <a:pPr lvl="1"/>
            <a:r>
              <a:rPr lang="zh-CN" altLang="en-US" dirty="0">
                <a:latin typeface="+mn-ea"/>
              </a:rPr>
              <a:t>NPU开发的环境准备</a:t>
            </a:r>
          </a:p>
          <a:p>
            <a:pPr lvl="2">
              <a:buFont typeface="Wingdings" panose="020F0502020204030204" pitchFamily="34" charset="0"/>
              <a:buChar char="§"/>
            </a:pPr>
            <a:r>
              <a:rPr lang="zh-CN" dirty="0">
                <a:latin typeface="+mn-ea"/>
              </a:rPr>
              <a:t>Atlas </a:t>
            </a:r>
            <a:r>
              <a:rPr lang="en-US" altLang="zh-CN" dirty="0">
                <a:latin typeface="+mn-ea"/>
              </a:rPr>
              <a:t>31</a:t>
            </a:r>
            <a:r>
              <a:rPr lang="zh-CN" dirty="0">
                <a:latin typeface="+mn-ea"/>
              </a:rPr>
              <a:t>0P及其驱动，安装</a:t>
            </a:r>
            <a:r>
              <a:rPr lang="zh-CN" altLang="en-US" dirty="0">
                <a:latin typeface="+mn-ea"/>
              </a:rPr>
              <a:t>ASCEND C算子开发环境与AOL算子加速库</a:t>
            </a:r>
          </a:p>
          <a:p>
            <a:pPr lvl="1"/>
            <a:r>
              <a:rPr lang="zh-CN" altLang="en-US" dirty="0">
                <a:latin typeface="+mn-ea"/>
              </a:rPr>
              <a:t>模型准备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选择</a:t>
            </a:r>
            <a:r>
              <a:rPr lang="en-US" altLang="en-US" dirty="0">
                <a:latin typeface="+mn-ea"/>
              </a:rPr>
              <a:t>L</a:t>
            </a:r>
            <a:r>
              <a:rPr lang="zh-CN" dirty="0">
                <a:latin typeface="+mn-ea"/>
              </a:rPr>
              <a:t>lama2-7b</a:t>
            </a:r>
            <a:r>
              <a:rPr lang="zh-CN" altLang="en-US" dirty="0">
                <a:latin typeface="+mn-ea"/>
              </a:rPr>
              <a:t>，适应NPU的内存限制</a:t>
            </a:r>
            <a:endParaRPr 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源码适配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dirty="0">
                <a:latin typeface="+mn-ea"/>
              </a:rPr>
              <a:t>阅读llama.cpp源码，并实现新的</a:t>
            </a:r>
            <a:r>
              <a:rPr lang="zh-CN" altLang="en-US" dirty="0">
                <a:latin typeface="+mn-ea"/>
              </a:rPr>
              <a:t>后端接口</a:t>
            </a:r>
            <a:r>
              <a:rPr lang="zh-CN" dirty="0">
                <a:latin typeface="+mn-ea"/>
              </a:rPr>
              <a:t>和算子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性能优化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调整模型加载与执行策略，优化计算图和数据流</a:t>
            </a:r>
          </a:p>
          <a:p>
            <a:pPr lvl="1"/>
            <a:r>
              <a:rPr lang="zh-CN" altLang="en-US" dirty="0">
                <a:latin typeface="+mn-ea"/>
              </a:rPr>
              <a:t>测试与验证</a:t>
            </a:r>
          </a:p>
          <a:p>
            <a:pPr lvl="2">
              <a:buFont typeface="Wingdings,Sans-Serif" panose="020F0502020204030204" pitchFamily="34" charset="0"/>
              <a:buChar char="§"/>
            </a:pPr>
            <a:r>
              <a:rPr lang="zh-CN" altLang="en-US" dirty="0">
                <a:latin typeface="+mn-ea"/>
              </a:rPr>
              <a:t>在NPU上实际运行llama.cpp，进行实验检测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242413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55D05FDA-0D69-50FB-FED0-1F33B1D83114}"/>
              </a:ext>
            </a:extLst>
          </p:cNvPr>
          <p:cNvSpPr/>
          <p:nvPr/>
        </p:nvSpPr>
        <p:spPr>
          <a:xfrm>
            <a:off x="492713" y="4757907"/>
            <a:ext cx="8372163" cy="1253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FD7E2-0B64-7E12-2079-CFD774B1F75A}"/>
              </a:ext>
            </a:extLst>
          </p:cNvPr>
          <p:cNvSpPr/>
          <p:nvPr/>
        </p:nvSpPr>
        <p:spPr>
          <a:xfrm>
            <a:off x="494024" y="3524248"/>
            <a:ext cx="8372163" cy="1253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72D5B0-2ED0-38B7-885F-20EA8AE6EEEC}"/>
              </a:ext>
            </a:extLst>
          </p:cNvPr>
          <p:cNvSpPr/>
          <p:nvPr/>
        </p:nvSpPr>
        <p:spPr>
          <a:xfrm>
            <a:off x="494024" y="2272003"/>
            <a:ext cx="8372163" cy="1253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510383"/>
          </a:xfrm>
        </p:spPr>
        <p:txBody>
          <a:bodyPr>
            <a:normAutofit/>
          </a:bodyPr>
          <a:lstStyle/>
          <a:p>
            <a:r>
              <a:rPr lang="en-US" altLang="zh-CN"/>
              <a:t>NPU</a:t>
            </a:r>
            <a:r>
              <a:rPr lang="zh-CN" altLang="en-US"/>
              <a:t>后端接口的实现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D6432F4-EAAA-D8FE-146C-25B0883A5BCD}"/>
              </a:ext>
            </a:extLst>
          </p:cNvPr>
          <p:cNvSpPr/>
          <p:nvPr/>
        </p:nvSpPr>
        <p:spPr>
          <a:xfrm>
            <a:off x="4988169" y="2535601"/>
            <a:ext cx="1746739" cy="6799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llama.cpp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FAAC6D-A800-42B6-4DE3-FC83EBF01BA7}"/>
              </a:ext>
            </a:extLst>
          </p:cNvPr>
          <p:cNvSpPr/>
          <p:nvPr/>
        </p:nvSpPr>
        <p:spPr>
          <a:xfrm>
            <a:off x="4939965" y="3821723"/>
            <a:ext cx="1846386" cy="6799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ggml_backend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A6208A-2E40-AE2C-EBD3-D68A6162182A}"/>
              </a:ext>
            </a:extLst>
          </p:cNvPr>
          <p:cNvSpPr/>
          <p:nvPr/>
        </p:nvSpPr>
        <p:spPr>
          <a:xfrm>
            <a:off x="3259018" y="5107845"/>
            <a:ext cx="1804742" cy="6799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cuda_backend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D53E42-AD2D-E301-E772-952B456DF26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61389" y="4501662"/>
            <a:ext cx="1307428" cy="606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2926BE-599C-97D6-7B30-23E8F17B71BC}"/>
              </a:ext>
            </a:extLst>
          </p:cNvPr>
          <p:cNvSpPr/>
          <p:nvPr/>
        </p:nvSpPr>
        <p:spPr>
          <a:xfrm>
            <a:off x="6615357" y="5107845"/>
            <a:ext cx="2024552" cy="6799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ascend_backend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1CE058-FFAC-D7C4-5C07-4105212B8D1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57499" y="4501662"/>
            <a:ext cx="1370134" cy="606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19939C8-54D6-1A3C-7B03-293B71533EF8}"/>
              </a:ext>
            </a:extLst>
          </p:cNvPr>
          <p:cNvSpPr/>
          <p:nvPr/>
        </p:nvSpPr>
        <p:spPr>
          <a:xfrm>
            <a:off x="5341481" y="5107844"/>
            <a:ext cx="1043355" cy="6799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……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DACF00-FD65-6C8E-83EE-117734D32ABE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5863158" y="4501662"/>
            <a:ext cx="1" cy="60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8C070E-7D5B-DAA2-53F7-96C39450CCD2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5861539" y="3215540"/>
            <a:ext cx="1619" cy="606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E749575-5C1E-65B2-0BBF-F9CA68747EF2}"/>
              </a:ext>
            </a:extLst>
          </p:cNvPr>
          <p:cNvSpPr txBox="1"/>
          <p:nvPr/>
        </p:nvSpPr>
        <p:spPr>
          <a:xfrm>
            <a:off x="7154062" y="6059666"/>
            <a:ext cx="116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+mj-lt"/>
              </a:rPr>
              <a:t>our work</a:t>
            </a:r>
            <a:endParaRPr lang="zh-CN" altLang="en-US" b="1">
              <a:latin typeface="+mj-lt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90AF13A2-5D8D-CEDB-08B4-8125501B15F1}"/>
              </a:ext>
            </a:extLst>
          </p:cNvPr>
          <p:cNvSpPr/>
          <p:nvPr/>
        </p:nvSpPr>
        <p:spPr>
          <a:xfrm>
            <a:off x="7502771" y="5873972"/>
            <a:ext cx="351692" cy="2483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8B82DD-424A-2D34-D099-BCEC9EB766DE}"/>
              </a:ext>
            </a:extLst>
          </p:cNvPr>
          <p:cNvSpPr txBox="1"/>
          <p:nvPr/>
        </p:nvSpPr>
        <p:spPr>
          <a:xfrm>
            <a:off x="866231" y="2457930"/>
            <a:ext cx="287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应用层：</a:t>
            </a:r>
            <a:endParaRPr lang="en-US" altLang="zh-CN" b="1"/>
          </a:p>
          <a:p>
            <a:r>
              <a:rPr lang="zh-CN" altLang="en-US" b="1"/>
              <a:t>进行模型加载，卸载，</a:t>
            </a:r>
            <a:endParaRPr lang="en-US" altLang="zh-CN" b="1"/>
          </a:p>
          <a:p>
            <a:r>
              <a:rPr lang="zh-CN" altLang="en-US" b="1"/>
              <a:t>计算图构建与推理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1C265A-5EF1-907E-E630-7E8F262CAFA1}"/>
              </a:ext>
            </a:extLst>
          </p:cNvPr>
          <p:cNvSpPr txBox="1"/>
          <p:nvPr/>
        </p:nvSpPr>
        <p:spPr>
          <a:xfrm>
            <a:off x="869164" y="3679413"/>
            <a:ext cx="322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接口层：</a:t>
            </a:r>
            <a:endParaRPr lang="en-US" altLang="zh-CN" b="1"/>
          </a:p>
          <a:p>
            <a:r>
              <a:rPr lang="zh-CN" altLang="en-US" b="1"/>
              <a:t>定义内存管理，设备管理，</a:t>
            </a:r>
            <a:endParaRPr lang="en-US" altLang="zh-CN" b="1"/>
          </a:p>
          <a:p>
            <a:r>
              <a:rPr lang="zh-CN" altLang="en-US" b="1"/>
              <a:t>前向传播等通用操作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F9DBF2-A68C-993F-F177-182FD4EF2C7B}"/>
              </a:ext>
            </a:extLst>
          </p:cNvPr>
          <p:cNvSpPr txBox="1"/>
          <p:nvPr/>
        </p:nvSpPr>
        <p:spPr>
          <a:xfrm>
            <a:off x="866231" y="4930673"/>
            <a:ext cx="231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实现层：</a:t>
            </a:r>
            <a:endParaRPr lang="en-US" altLang="zh-CN" b="1"/>
          </a:p>
          <a:p>
            <a:r>
              <a:rPr lang="zh-CN" altLang="en-US" b="1"/>
              <a:t>接口针对不同</a:t>
            </a:r>
            <a:endParaRPr lang="en-US" altLang="zh-CN" b="1"/>
          </a:p>
          <a:p>
            <a:r>
              <a:rPr lang="zh-CN" altLang="en-US" b="1"/>
              <a:t>设备的具体实现</a:t>
            </a:r>
          </a:p>
        </p:txBody>
      </p:sp>
    </p:spTree>
    <p:extLst>
      <p:ext uri="{BB962C8B-B14F-4D97-AF65-F5344CB8AC3E}">
        <p14:creationId xmlns:p14="http://schemas.microsoft.com/office/powerpoint/2010/main" val="428756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NPU</a:t>
            </a:r>
            <a:r>
              <a:rPr lang="zh-CN" altLang="en-US"/>
              <a:t>后端接口的实现</a:t>
            </a:r>
          </a:p>
          <a:p>
            <a:pPr lvl="1">
              <a:buFont typeface="Courier New" panose="020F0502020204030204" pitchFamily="34" charset="0"/>
              <a:buChar char="o"/>
            </a:pPr>
            <a:r>
              <a:rPr lang="zh-CN" altLang="en-US"/>
              <a:t>将llama.cpp对后端的调用重定向到NPU接口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29AD3B-3DD9-84E2-705A-21EB0768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9" y="2773209"/>
            <a:ext cx="8197746" cy="29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ggml</a:t>
            </a:r>
            <a:r>
              <a:rPr lang="zh-CN" altLang="en-US"/>
              <a:t>算子的</a:t>
            </a:r>
            <a:r>
              <a:rPr lang="en-US" altLang="zh-CN"/>
              <a:t>NPU</a:t>
            </a:r>
            <a:r>
              <a:rPr lang="zh-CN" altLang="en-US"/>
              <a:t>版本实现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F4C8AD-E29B-601B-630B-D556424010C8}"/>
              </a:ext>
            </a:extLst>
          </p:cNvPr>
          <p:cNvSpPr/>
          <p:nvPr/>
        </p:nvSpPr>
        <p:spPr>
          <a:xfrm>
            <a:off x="1086928" y="2869722"/>
            <a:ext cx="7269194" cy="506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lt"/>
              </a:rPr>
              <a:t>GGML Tensor Library</a:t>
            </a:r>
            <a:endParaRPr lang="zh-CN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FC99A2-8142-D153-AFD8-E33CD6DE65AA}"/>
              </a:ext>
            </a:extLst>
          </p:cNvPr>
          <p:cNvSpPr/>
          <p:nvPr/>
        </p:nvSpPr>
        <p:spPr>
          <a:xfrm>
            <a:off x="1086928" y="3375805"/>
            <a:ext cx="2421147" cy="960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lt"/>
              </a:rPr>
              <a:t>GGML </a:t>
            </a:r>
            <a:r>
              <a:rPr lang="en-US" altLang="zh-CN" b="1" err="1">
                <a:solidFill>
                  <a:schemeClr val="tx1"/>
                </a:solidFill>
                <a:latin typeface="+mj-lt"/>
              </a:rPr>
              <a:t>Cuda</a:t>
            </a:r>
            <a:r>
              <a:rPr lang="en-US" altLang="zh-CN" b="1">
                <a:solidFill>
                  <a:schemeClr val="tx1"/>
                </a:solidFill>
                <a:latin typeface="+mj-lt"/>
              </a:rPr>
              <a:t> Ops</a:t>
            </a:r>
            <a:endParaRPr lang="zh-CN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BEBA3C-DBB0-81DE-1496-5326E90B61E6}"/>
              </a:ext>
            </a:extLst>
          </p:cNvPr>
          <p:cNvSpPr/>
          <p:nvPr/>
        </p:nvSpPr>
        <p:spPr>
          <a:xfrm>
            <a:off x="3508075" y="3375805"/>
            <a:ext cx="2421147" cy="9604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lt"/>
              </a:rPr>
              <a:t>GGML </a:t>
            </a:r>
            <a:r>
              <a:rPr lang="en-US" altLang="zh-CN" b="1" err="1">
                <a:solidFill>
                  <a:schemeClr val="tx1"/>
                </a:solidFill>
                <a:latin typeface="+mj-lt"/>
              </a:rPr>
              <a:t>Sycl</a:t>
            </a:r>
            <a:r>
              <a:rPr lang="en-US" altLang="zh-CN" b="1">
                <a:solidFill>
                  <a:schemeClr val="tx1"/>
                </a:solidFill>
                <a:latin typeface="+mj-lt"/>
              </a:rPr>
              <a:t> Ops</a:t>
            </a:r>
            <a:endParaRPr lang="zh-CN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B50EE7-2F32-A536-2ACD-ED7D6E90B010}"/>
              </a:ext>
            </a:extLst>
          </p:cNvPr>
          <p:cNvSpPr/>
          <p:nvPr/>
        </p:nvSpPr>
        <p:spPr>
          <a:xfrm>
            <a:off x="5929222" y="3375805"/>
            <a:ext cx="2421147" cy="960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lt"/>
              </a:rPr>
              <a:t>GGML Ascend Ops</a:t>
            </a:r>
            <a:endParaRPr lang="zh-CN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59FA6F-D1EF-8B69-D2FC-DAF994824ED4}"/>
              </a:ext>
            </a:extLst>
          </p:cNvPr>
          <p:cNvSpPr txBox="1"/>
          <p:nvPr/>
        </p:nvSpPr>
        <p:spPr>
          <a:xfrm>
            <a:off x="6583941" y="4568927"/>
            <a:ext cx="116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+mj-lt"/>
              </a:rPr>
              <a:t>our work</a:t>
            </a:r>
            <a:endParaRPr lang="zh-CN" altLang="en-US" b="1">
              <a:latin typeface="+mj-lt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B152A5C-7A19-8389-6114-F60E29B2ED50}"/>
              </a:ext>
            </a:extLst>
          </p:cNvPr>
          <p:cNvSpPr/>
          <p:nvPr/>
        </p:nvSpPr>
        <p:spPr>
          <a:xfrm>
            <a:off x="6939178" y="4394735"/>
            <a:ext cx="351692" cy="2483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等线 Light"/>
              </a:rPr>
              <a:t>GGML算子移植示例：ggml_ascend</a:t>
            </a:r>
            <a:r>
              <a:rPr lang="en-US" altLang="zh-CN">
                <a:solidFill>
                  <a:srgbClr val="000000"/>
                </a:solidFill>
                <a:latin typeface="等线 Light"/>
              </a:rPr>
              <a:t>_s</a:t>
            </a:r>
            <a:r>
              <a:rPr lang="zh-CN" altLang="en-US">
                <a:solidFill>
                  <a:srgbClr val="000000"/>
                </a:solidFill>
                <a:latin typeface="等线 Light"/>
              </a:rPr>
              <a:t>ilu（单acl算子组成）</a:t>
            </a:r>
          </a:p>
          <a:p>
            <a:r>
              <a:rPr lang="zh-CN" altLang="en-US"/>
              <a:t>ggml_cuda算子功能：输出输入矩阵的silu函数值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acl算子接口的参数传递：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pic>
        <p:nvPicPr>
          <p:cNvPr id="2" name="图片 1" descr="文本&#10;&#10;已自动生成说明">
            <a:extLst>
              <a:ext uri="{FF2B5EF4-FFF2-40B4-BE49-F238E27FC236}">
                <a16:creationId xmlns:a16="http://schemas.microsoft.com/office/drawing/2014/main" id="{14469694-55A9-8AD7-1542-78024C7B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7" y="2591944"/>
            <a:ext cx="6417937" cy="1551421"/>
          </a:xfrm>
          <a:prstGeom prst="rect">
            <a:avLst/>
          </a:prstGeom>
        </p:spPr>
      </p:pic>
      <p:pic>
        <p:nvPicPr>
          <p:cNvPr id="4" name="图片 3" descr="图形用户界面, 文本&#10;&#10;已自动生成说明">
            <a:extLst>
              <a:ext uri="{FF2B5EF4-FFF2-40B4-BE49-F238E27FC236}">
                <a16:creationId xmlns:a16="http://schemas.microsoft.com/office/drawing/2014/main" id="{E7A351B0-62A0-E8B8-5E48-2A62B81E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88" y="4517057"/>
            <a:ext cx="6975659" cy="20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等线 Light"/>
              </a:rPr>
              <a:t>GGML算子移植示例：ggml_ascend</a:t>
            </a:r>
            <a:r>
              <a:rPr lang="en-US" altLang="zh-CN">
                <a:solidFill>
                  <a:srgbClr val="000000"/>
                </a:solidFill>
                <a:latin typeface="等线 Light"/>
              </a:rPr>
              <a:t>_rope</a:t>
            </a:r>
            <a:r>
              <a:rPr lang="zh-CN" altLang="en-US">
                <a:solidFill>
                  <a:srgbClr val="000000"/>
                </a:solidFill>
                <a:latin typeface="等线 Light"/>
              </a:rPr>
              <a:t>（复合acl算子组成）</a:t>
            </a:r>
          </a:p>
          <a:p>
            <a:r>
              <a:rPr lang="zh-CN" altLang="en-US"/>
              <a:t>ggml_cuda算子功能：旋转位置嵌入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acl算子接口的构成组合：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pic>
        <p:nvPicPr>
          <p:cNvPr id="2" name="图片 1" descr="图示">
            <a:extLst>
              <a:ext uri="{FF2B5EF4-FFF2-40B4-BE49-F238E27FC236}">
                <a16:creationId xmlns:a16="http://schemas.microsoft.com/office/drawing/2014/main" id="{D96B0BE3-ED23-5453-883F-E1FD39F2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7" y="4590649"/>
            <a:ext cx="8072978" cy="2116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F02E1D-0F6C-E41D-DDE9-FE1666B3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18" y="2684934"/>
            <a:ext cx="5353050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5C9937-E1E8-A1A8-F0BB-1B52F4C6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1" y="3543684"/>
            <a:ext cx="35052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F58FDA-84B6-63D2-1D5B-F8CE5FF02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28" y="3121561"/>
            <a:ext cx="2933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运行结果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目前进度</a:t>
            </a:r>
          </a:p>
        </p:txBody>
      </p:sp>
      <p:pic>
        <p:nvPicPr>
          <p:cNvPr id="2" name="图片 1" descr="图片包含 文本&#10;&#10;已自动生成说明">
            <a:extLst>
              <a:ext uri="{FF2B5EF4-FFF2-40B4-BE49-F238E27FC236}">
                <a16:creationId xmlns:a16="http://schemas.microsoft.com/office/drawing/2014/main" id="{C919FEEC-3A60-E6C2-D85A-6ECB0AACF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147264"/>
            <a:ext cx="7796893" cy="44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2613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69</TotalTime>
  <Words>426</Words>
  <Application>Microsoft Office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Wingdings,Sans-Serif</vt:lpstr>
      <vt:lpstr>等线</vt:lpstr>
      <vt:lpstr>等线 Light</vt:lpstr>
      <vt:lpstr>微软雅黑</vt:lpstr>
      <vt:lpstr>Arial</vt:lpstr>
      <vt:lpstr>Calibri</vt:lpstr>
      <vt:lpstr>Consolas</vt:lpstr>
      <vt:lpstr>Courier New</vt:lpstr>
      <vt:lpstr>Wingdings</vt:lpstr>
      <vt:lpstr>2016-VI主题-蓝</vt:lpstr>
      <vt:lpstr>《课程设计》中期答辩</vt:lpstr>
      <vt:lpstr>目录 Contents</vt:lpstr>
      <vt:lpstr>项目概述</vt:lpstr>
      <vt:lpstr>目前进度</vt:lpstr>
      <vt:lpstr>目前进度</vt:lpstr>
      <vt:lpstr>目前进度</vt:lpstr>
      <vt:lpstr>目前进度</vt:lpstr>
      <vt:lpstr>目前进度</vt:lpstr>
      <vt:lpstr>目前进度</vt:lpstr>
      <vt:lpstr>下阶段规划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JX G</cp:lastModifiedBy>
  <cp:revision>29</cp:revision>
  <dcterms:created xsi:type="dcterms:W3CDTF">2016-04-20T02:59:17Z</dcterms:created>
  <dcterms:modified xsi:type="dcterms:W3CDTF">2024-07-19T09:31:57Z</dcterms:modified>
</cp:coreProperties>
</file>