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96" r:id="rId4"/>
    <p:sldId id="295" r:id="rId5"/>
    <p:sldId id="302" r:id="rId6"/>
    <p:sldId id="301" r:id="rId7"/>
    <p:sldId id="303" r:id="rId8"/>
    <p:sldId id="299" r:id="rId9"/>
    <p:sldId id="300" r:id="rId10"/>
    <p:sldId id="292" r:id="rId11"/>
    <p:sldId id="287" r:id="rId12"/>
    <p:sldId id="29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B8943-9593-5A4A-0714-9FD0EA514EAA}" v="281" dt="2024-08-05T07:20:42.218"/>
    <p1510:client id="{37DD7906-7AA9-4F0A-BBD1-B472DE7F07ED}" v="53" dt="2024-08-05T02:00:01.027"/>
    <p1510:client id="{388C2CB6-03AD-D063-CA25-D6F5ABECBF5C}" v="17" dt="2024-08-05T03:49:43.968"/>
    <p1510:client id="{50A4F814-9284-4E00-8935-C52181CC9C11}" v="955" dt="2024-08-05T06:01:40.125"/>
    <p1510:client id="{D2490B1F-291F-4F7F-BBB5-6A36754B767D}" v="1" dt="2024-08-05T06:41:49.759"/>
    <p1510:client id="{EC130E16-667A-46FA-AACE-F66698796FCF}" v="501" dt="2024-08-05T04:17:13.011"/>
    <p1510:client id="{FCAA1733-58A2-42D5-B83E-32C371760B90}" v="94" dt="2024-08-05T06:27:57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4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3909240"/>
            <a:ext cx="7886700" cy="899510"/>
          </a:xfrm>
        </p:spPr>
        <p:txBody>
          <a:bodyPr/>
          <a:lstStyle/>
          <a:p>
            <a:r>
              <a:rPr lang="en-US" altLang="zh-CN" sz="4400"/>
              <a:t>《</a:t>
            </a:r>
            <a:r>
              <a:rPr lang="zh-CN" altLang="en-US" sz="4400"/>
              <a:t>课程设计</a:t>
            </a:r>
            <a:r>
              <a:rPr lang="en-US" altLang="zh-CN" sz="4400"/>
              <a:t>》</a:t>
            </a:r>
            <a:r>
              <a:rPr lang="zh-CN" altLang="en-US" sz="4400"/>
              <a:t>答辩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7973" y="4805717"/>
            <a:ext cx="8958261" cy="9002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项目名称：基于华为昇腾NPU的PowerInfer端侧大模型推理系统</a:t>
            </a:r>
          </a:p>
          <a:p>
            <a:pPr>
              <a:lnSpc>
                <a:spcPct val="100000"/>
              </a:lnSpc>
            </a:pPr>
            <a:r>
              <a:rPr lang="zh-CN" altLang="en-US"/>
              <a:t>项目成员：高健翔  陈一鸣  唐正  章程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修改前运行效果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修改后运行结果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目前进度</a:t>
            </a:r>
          </a:p>
        </p:txBody>
      </p:sp>
      <p:pic>
        <p:nvPicPr>
          <p:cNvPr id="6" name="图片 5" descr="文本, 信件&#10;&#10;已自动生成说明">
            <a:extLst>
              <a:ext uri="{FF2B5EF4-FFF2-40B4-BE49-F238E27FC236}">
                <a16:creationId xmlns:a16="http://schemas.microsoft.com/office/drawing/2014/main" id="{7BF654CB-C1DA-D3FC-F464-0B92A25C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8953"/>
            <a:ext cx="9144000" cy="1009548"/>
          </a:xfrm>
          <a:prstGeom prst="rect">
            <a:avLst/>
          </a:prstGeom>
        </p:spPr>
      </p:pic>
      <p:pic>
        <p:nvPicPr>
          <p:cNvPr id="8" name="图片 7" descr="图片包含 文本&#10;&#10;已自动生成说明">
            <a:extLst>
              <a:ext uri="{FF2B5EF4-FFF2-40B4-BE49-F238E27FC236}">
                <a16:creationId xmlns:a16="http://schemas.microsoft.com/office/drawing/2014/main" id="{D04E5D73-520F-2967-5723-931E87582C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714" r="-74"/>
          <a:stretch/>
        </p:blipFill>
        <p:spPr>
          <a:xfrm>
            <a:off x="387495" y="2389718"/>
            <a:ext cx="7802670" cy="10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9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/>
              <a:buChar char="▪"/>
            </a:pPr>
            <a:r>
              <a:rPr lang="zh-CN">
                <a:latin typeface="+mn-ea"/>
              </a:rPr>
              <a:t>性能优化</a:t>
            </a:r>
            <a:endParaRPr lang="zh-CN">
              <a:latin typeface="等线 Light"/>
              <a:cs typeface="Arial"/>
            </a:endParaRPr>
          </a:p>
          <a:p>
            <a:pPr lvl="1" indent="-285750">
              <a:buFont typeface="Calibri"/>
              <a:buChar char="▪"/>
            </a:pPr>
            <a:r>
              <a:rPr lang="zh-CN" altLang="en-US">
                <a:latin typeface="Arial"/>
                <a:cs typeface="Arial"/>
              </a:rPr>
              <a:t>算子融合</a:t>
            </a:r>
          </a:p>
          <a:p>
            <a:pPr lvl="2" indent="-285750">
              <a:buFont typeface="Wingdings,Sans-Serif"/>
              <a:buChar char="§"/>
            </a:pPr>
            <a:r>
              <a:rPr lang="zh-CN" altLang="en-US">
                <a:latin typeface="Arial"/>
                <a:cs typeface="Arial"/>
              </a:rPr>
              <a:t>由于时间问题，仍然采用在算子组合基础上进行优化</a:t>
            </a:r>
            <a:endParaRPr lang="zh-CN" altLang="en-US">
              <a:latin typeface="+mn-ea"/>
            </a:endParaRPr>
          </a:p>
          <a:p>
            <a:pPr lvl="2" indent="-285750">
              <a:buFont typeface="Wingdings,Sans-Serif"/>
              <a:buChar char="§"/>
            </a:pPr>
            <a:r>
              <a:rPr lang="zh-CN">
                <a:latin typeface="+mn-ea"/>
              </a:rPr>
              <a:t>将组合逻辑合并进单个核函数，减少</a:t>
            </a:r>
            <a:r>
              <a:rPr lang="en-US" altLang="zh-CN" err="1">
                <a:latin typeface="+mn-ea"/>
              </a:rPr>
              <a:t>launch次数</a:t>
            </a:r>
            <a:endParaRPr lang="zh-CN" altLang="en-US" err="1">
              <a:latin typeface="等线"/>
            </a:endParaRPr>
          </a:p>
          <a:p>
            <a:r>
              <a:rPr lang="zh-CN" altLang="en-US">
                <a:latin typeface="等线"/>
              </a:rPr>
              <a:t>量化支持</a:t>
            </a:r>
            <a:endParaRPr lang="zh-CN">
              <a:latin typeface="等线"/>
            </a:endParaRPr>
          </a:p>
          <a:p>
            <a:pPr lvl="1" indent="-285750"/>
            <a:r>
              <a:rPr lang="zh-CN" altLang="en-US">
                <a:latin typeface="等线"/>
              </a:rPr>
              <a:t>对于Q8模型的支持</a:t>
            </a:r>
          </a:p>
          <a:p>
            <a:pPr lvl="2" indent="-285750">
              <a:buFont typeface="Wingdings,Sans-Serif" panose="020F0502020204030204" pitchFamily="34" charset="0"/>
              <a:buChar char="§"/>
            </a:pPr>
            <a:r>
              <a:rPr lang="zh-CN" altLang="en-US">
                <a:latin typeface="等线"/>
              </a:rPr>
              <a:t>CANN提供了对于int8类型的量化与反量化接口</a:t>
            </a:r>
          </a:p>
          <a:p>
            <a:pPr lvl="2" indent="-285750">
              <a:buFont typeface="Wingdings,Sans-Serif" panose="020F0502020204030204" pitchFamily="34" charset="0"/>
              <a:buChar char="§"/>
            </a:pPr>
            <a:r>
              <a:rPr lang="zh-CN" altLang="en-US">
                <a:latin typeface="等线"/>
              </a:rPr>
              <a:t>某些算子提供了量化版本，int8量化的tensor可以直接作为输入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改进和展望</a:t>
            </a:r>
          </a:p>
        </p:txBody>
      </p:sp>
    </p:spTree>
    <p:extLst>
      <p:ext uri="{BB962C8B-B14F-4D97-AF65-F5344CB8AC3E}">
        <p14:creationId xmlns:p14="http://schemas.microsoft.com/office/powerpoint/2010/main" val="146933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47675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203624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44391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007429"/>
            <a:ext cx="438739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sz="2400"/>
              <a:t>进度回顾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956218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36388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927402"/>
            <a:ext cx="438739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sz="2400"/>
              <a:t>项目进展​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876191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428385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847375"/>
            <a:ext cx="438739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sz="2400"/>
              <a:t>改进和展望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latin typeface="+mn-ea"/>
              </a:rPr>
              <a:t>项目目标：将llama.cpp推理框架移植到昇腾NPU，打通相关生态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进度回顾：</a:t>
            </a:r>
          </a:p>
          <a:p>
            <a:pPr lvl="1"/>
            <a:r>
              <a:rPr lang="zh-CN" altLang="en-US">
                <a:latin typeface="+mn-ea"/>
              </a:rPr>
              <a:t>NPU开发的环境准备</a:t>
            </a:r>
          </a:p>
          <a:p>
            <a:pPr lvl="2">
              <a:buFont typeface="Wingdings" panose="020F0502020204030204" pitchFamily="34" charset="0"/>
              <a:buChar char="§"/>
            </a:pPr>
            <a:r>
              <a:rPr lang="zh-CN">
                <a:latin typeface="+mn-ea"/>
              </a:rPr>
              <a:t>Atlas </a:t>
            </a:r>
            <a:r>
              <a:rPr lang="en-US" altLang="zh-CN">
                <a:latin typeface="+mn-ea"/>
              </a:rPr>
              <a:t>31</a:t>
            </a:r>
            <a:r>
              <a:rPr lang="zh-CN">
                <a:latin typeface="+mn-ea"/>
              </a:rPr>
              <a:t>0P及其驱动，安装</a:t>
            </a:r>
            <a:r>
              <a:rPr lang="zh-CN" altLang="en-US">
                <a:latin typeface="+mn-ea"/>
              </a:rPr>
              <a:t>ASCEND C算子开发环境与AOL算子加速库</a:t>
            </a:r>
          </a:p>
          <a:p>
            <a:pPr lvl="1"/>
            <a:r>
              <a:rPr lang="zh-CN" altLang="en-US">
                <a:latin typeface="+mn-ea"/>
              </a:rPr>
              <a:t>模型准备</a:t>
            </a:r>
          </a:p>
          <a:p>
            <a:pPr lvl="2">
              <a:buFont typeface="Wingdings,Sans-Serif" panose="020F0502020204030204" pitchFamily="34" charset="0"/>
              <a:buChar char="§"/>
            </a:pPr>
            <a:r>
              <a:rPr lang="zh-CN" altLang="en-US">
                <a:latin typeface="+mn-ea"/>
              </a:rPr>
              <a:t>选择</a:t>
            </a:r>
            <a:r>
              <a:rPr lang="en-US" altLang="en-US">
                <a:latin typeface="+mn-ea"/>
              </a:rPr>
              <a:t>L</a:t>
            </a:r>
            <a:r>
              <a:rPr lang="zh-CN">
                <a:latin typeface="+mn-ea"/>
              </a:rPr>
              <a:t>lama2-7b</a:t>
            </a:r>
            <a:r>
              <a:rPr lang="zh-CN" altLang="en-US">
                <a:latin typeface="+mn-ea"/>
              </a:rPr>
              <a:t>，适应NPU的内存限制</a:t>
            </a:r>
            <a:endParaRPr lang="zh-CN">
              <a:latin typeface="+mn-ea"/>
            </a:endParaRPr>
          </a:p>
          <a:p>
            <a:pPr lvl="1"/>
            <a:r>
              <a:rPr lang="zh-CN" altLang="en-US">
                <a:latin typeface="+mn-ea"/>
              </a:rPr>
              <a:t>源码适配</a:t>
            </a:r>
          </a:p>
          <a:p>
            <a:pPr lvl="2">
              <a:buFont typeface="Wingdings,Sans-Serif" panose="020F0502020204030204" pitchFamily="34" charset="0"/>
              <a:buChar char="§"/>
            </a:pPr>
            <a:r>
              <a:rPr lang="zh-CN">
                <a:latin typeface="+mn-ea"/>
              </a:rPr>
              <a:t>阅读llama.cpp源码，</a:t>
            </a:r>
            <a:r>
              <a:rPr lang="zh-CN" altLang="en-US">
                <a:latin typeface="+mn-ea"/>
              </a:rPr>
              <a:t>初步</a:t>
            </a:r>
            <a:r>
              <a:rPr lang="zh-CN">
                <a:latin typeface="+mn-ea"/>
              </a:rPr>
              <a:t>实现新的</a:t>
            </a:r>
            <a:r>
              <a:rPr lang="zh-CN" altLang="en-US">
                <a:latin typeface="+mn-ea"/>
              </a:rPr>
              <a:t>后端接口</a:t>
            </a:r>
            <a:r>
              <a:rPr lang="zh-CN">
                <a:latin typeface="+mn-ea"/>
              </a:rPr>
              <a:t>和算子</a:t>
            </a:r>
            <a:endParaRPr lang="zh-CN" altLang="en-US">
              <a:latin typeface="+mn-ea"/>
            </a:endParaRPr>
          </a:p>
          <a:p>
            <a:pPr lvl="1"/>
            <a:r>
              <a:rPr lang="zh-CN" altLang="en-US">
                <a:latin typeface="+mn-ea"/>
              </a:rPr>
              <a:t>测试与验证</a:t>
            </a:r>
          </a:p>
          <a:p>
            <a:pPr lvl="2">
              <a:buFont typeface="Wingdings,Sans-Serif" panose="020F0502020204030204" pitchFamily="34" charset="0"/>
              <a:buChar char="§"/>
            </a:pPr>
            <a:r>
              <a:rPr lang="zh-CN" altLang="en-US">
                <a:latin typeface="+mn-ea"/>
              </a:rPr>
              <a:t>在NPU上实际运行llama.cpp，进行实验检测</a:t>
            </a:r>
          </a:p>
          <a:p>
            <a:pPr marL="457200" lvl="1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项目进度回顾</a:t>
            </a:r>
          </a:p>
        </p:txBody>
      </p:sp>
    </p:spTree>
    <p:extLst>
      <p:ext uri="{BB962C8B-B14F-4D97-AF65-F5344CB8AC3E}">
        <p14:creationId xmlns:p14="http://schemas.microsoft.com/office/powerpoint/2010/main" val="223838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510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正确性验证和性能提升具体步骤</a:t>
            </a:r>
            <a:endParaRPr lang="en-US" altLang="zh-CN" err="1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项目进展</a:t>
            </a:r>
          </a:p>
        </p:txBody>
      </p:sp>
      <p:pic>
        <p:nvPicPr>
          <p:cNvPr id="2" name="图片 1" descr="图片包含 图示&#10;&#10;已自动生成说明">
            <a:extLst>
              <a:ext uri="{FF2B5EF4-FFF2-40B4-BE49-F238E27FC236}">
                <a16:creationId xmlns:a16="http://schemas.microsoft.com/office/drawing/2014/main" id="{DBA2F488-2C8B-FF74-4C5D-C912F1D0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2" y="2788949"/>
            <a:ext cx="90582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8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ggml_ascend_mul_mat的实现逻辑：</a:t>
            </a:r>
            <a:endParaRPr lang="zh-CN"/>
          </a:p>
          <a:p>
            <a:endParaRPr lang="zh-CN" altLang="en-US"/>
          </a:p>
          <a:p>
            <a:r>
              <a:rPr lang="zh-CN" altLang="en-US"/>
              <a:t>项目原先实现为aclnnPermute和aclnnBatchMatMul的组合，然而根据cpu和npu的中间结果输出可以发现，输出的逻辑存在问题。因而舍弃了aclnnPermute作为转置方法，而是根据非连续aclTensor的存储结构，在aclCreateTensor时通过指定ne和nb进行数据的转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项目进展：算子正确性验证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180D6B-D025-D574-7630-FD892E38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86" t="-3774" r="-82" b="2830"/>
          <a:stretch/>
        </p:blipFill>
        <p:spPr>
          <a:xfrm>
            <a:off x="2867025" y="2092552"/>
            <a:ext cx="3409966" cy="6118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D405AD-9629-711B-2681-F497F573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" y="4149044"/>
            <a:ext cx="4601029" cy="24642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BACD96-75F9-8FA4-72B6-ACBFDA4FC7D5}"/>
              </a:ext>
            </a:extLst>
          </p:cNvPr>
          <p:cNvSpPr txBox="1"/>
          <p:nvPr/>
        </p:nvSpPr>
        <p:spPr>
          <a:xfrm>
            <a:off x="5823857" y="4552042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/>
              <a:t>从更改后的代码结构可以看出，新的算子不仅实现了正确性，同时也简化了算子内结构，优化了算子性能</a:t>
            </a:r>
          </a:p>
        </p:txBody>
      </p:sp>
    </p:spTree>
    <p:extLst>
      <p:ext uri="{BB962C8B-B14F-4D97-AF65-F5344CB8AC3E}">
        <p14:creationId xmlns:p14="http://schemas.microsoft.com/office/powerpoint/2010/main" val="424032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ggml_ascend_get_rows</a:t>
            </a:r>
            <a:endParaRPr lang="zh-CN"/>
          </a:p>
          <a:p>
            <a:r>
              <a:rPr lang="zh-CN" altLang="en-US"/>
              <a:t>旧算子支持多维度src1，需要对src1进行一定的预处理，包括生成offset矩阵，并将其与初始src1相加，</a:t>
            </a:r>
            <a:r>
              <a:rPr lang="zh-CN">
                <a:ea typeface="等线 Light"/>
              </a:rPr>
              <a:t>为add和indexSelect算子的组合算子实现，</a:t>
            </a:r>
            <a:r>
              <a:rPr lang="zh-CN" altLang="en-US"/>
              <a:t>涉及host内存与device内存之间的多次拷贝。有一定的性能损耗。</a:t>
            </a:r>
          </a:p>
          <a:p>
            <a:r>
              <a:rPr lang="zh-CN" altLang="en-US"/>
              <a:t>经过实际dump运行数据，并对计算图进行分析后发现，src1上四个维度大小始终都是1。因此可以省去get_rows                                                                           算子对多维度src1的支持，原先的</a:t>
            </a:r>
            <a:r>
              <a:rPr lang="zh-CN">
                <a:ea typeface="等线 Light"/>
              </a:rPr>
              <a:t>组合</a:t>
            </a:r>
            <a:r>
              <a:rPr lang="zh-CN" altLang="en-US"/>
              <a:t>算                                                                         子实现变成单算子实现，使得get_rows单                                                                       个算子的运行速率提升了近一倍。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项目进展：算子性能优化</a:t>
            </a:r>
          </a:p>
        </p:txBody>
      </p:sp>
      <p:pic>
        <p:nvPicPr>
          <p:cNvPr id="7" name="图片 6" descr="文本, 信件&#10;&#10;已自动生成说明">
            <a:extLst>
              <a:ext uri="{FF2B5EF4-FFF2-40B4-BE49-F238E27FC236}">
                <a16:creationId xmlns:a16="http://schemas.microsoft.com/office/drawing/2014/main" id="{0F8A34B5-3447-6024-6270-A0CA115B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04" y="3971715"/>
            <a:ext cx="3414974" cy="24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5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5" y="1714706"/>
            <a:ext cx="8372163" cy="489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ggml_rope的实现逻辑：</a:t>
            </a:r>
          </a:p>
          <a:p>
            <a:endParaRPr lang="zh-CN" altLang="en-US"/>
          </a:p>
          <a:p>
            <a:r>
              <a:rPr lang="zh-CN">
                <a:ea typeface="+mn-lt"/>
                <a:cs typeface="+mn-lt"/>
              </a:rPr>
              <a:t>起初错误地理解了ggml中rope算子的算法，实现的算子并没有考虑到pos参数的正确broadcast维度，错误使用aclMalloc 和 aclrtMemcpy 反复对参数进行拷贝，不仅对结果正确性产生了较大影响，同时显著降低了性能</a:t>
            </a:r>
            <a:r>
              <a:rPr lang="zh-CN" altLang="en-US">
                <a:ea typeface="+mn-lt"/>
                <a:cs typeface="+mn-lt"/>
              </a:rPr>
              <a:t>。</a:t>
            </a:r>
          </a:p>
          <a:p>
            <a:r>
              <a:rPr lang="zh-CN" altLang="en-US">
                <a:ea typeface="等线 Light"/>
              </a:rPr>
              <a:t>因而使用aclnnRepeat替代：</a:t>
            </a:r>
          </a:p>
          <a:p>
            <a:pPr lvl="1">
              <a:buFont typeface="Courier New" panose="020F0502020204030204" pitchFamily="34" charset="0"/>
              <a:buChar char="o"/>
            </a:pPr>
            <a:r>
              <a:rPr lang="zh-CN" altLang="en-US">
                <a:ea typeface="等线 Light"/>
              </a:rPr>
              <a:t>确保了拷贝的正确性</a:t>
            </a:r>
          </a:p>
          <a:p>
            <a:pPr lvl="1">
              <a:buFont typeface="Courier New" panose="020F0502020204030204" pitchFamily="34" charset="0"/>
              <a:buChar char="o"/>
            </a:pPr>
            <a:r>
              <a:rPr lang="zh-CN" altLang="en-US">
                <a:ea typeface="等线 Light"/>
              </a:rPr>
              <a:t>优化了性能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项目进展：算子正确性验证和性能优化</a:t>
            </a:r>
          </a:p>
        </p:txBody>
      </p:sp>
      <p:pic>
        <p:nvPicPr>
          <p:cNvPr id="2" name="图片 1" descr="文本&#10;&#10;已自动生成说明">
            <a:extLst>
              <a:ext uri="{FF2B5EF4-FFF2-40B4-BE49-F238E27FC236}">
                <a16:creationId xmlns:a16="http://schemas.microsoft.com/office/drawing/2014/main" id="{8C050FAF-6838-8F19-6FA0-9DEC853D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94" y="2114323"/>
            <a:ext cx="2393498" cy="619126"/>
          </a:xfrm>
          <a:prstGeom prst="rect">
            <a:avLst/>
          </a:prstGeom>
        </p:spPr>
      </p:pic>
      <p:pic>
        <p:nvPicPr>
          <p:cNvPr id="7" name="图片 6" descr="文本&#10;&#10;已自动生成说明">
            <a:extLst>
              <a:ext uri="{FF2B5EF4-FFF2-40B4-BE49-F238E27FC236}">
                <a16:creationId xmlns:a16="http://schemas.microsoft.com/office/drawing/2014/main" id="{46FEF2C3-AC81-8E72-1D86-58B73321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019" y="3993469"/>
            <a:ext cx="4627790" cy="1374775"/>
          </a:xfrm>
          <a:prstGeom prst="rect">
            <a:avLst/>
          </a:prstGeom>
        </p:spPr>
      </p:pic>
      <p:pic>
        <p:nvPicPr>
          <p:cNvPr id="8" name="图片 7" descr="文本&#10;&#10;已自动生成说明">
            <a:extLst>
              <a:ext uri="{FF2B5EF4-FFF2-40B4-BE49-F238E27FC236}">
                <a16:creationId xmlns:a16="http://schemas.microsoft.com/office/drawing/2014/main" id="{3C3E5F58-2542-0DE9-02AE-F4DC4345C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754" y="5821364"/>
            <a:ext cx="5220609" cy="687161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844037DE-CECA-5184-0C85-AA5C7DED1C7D}"/>
              </a:ext>
            </a:extLst>
          </p:cNvPr>
          <p:cNvSpPr/>
          <p:nvPr/>
        </p:nvSpPr>
        <p:spPr>
          <a:xfrm>
            <a:off x="6187513" y="5363681"/>
            <a:ext cx="484632" cy="45589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文本&#10;&#10;已自动生成说明">
            <a:extLst>
              <a:ext uri="{FF2B5EF4-FFF2-40B4-BE49-F238E27FC236}">
                <a16:creationId xmlns:a16="http://schemas.microsoft.com/office/drawing/2014/main" id="{DA57687F-2013-3446-FAEE-9BE661F06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939" y="2105479"/>
            <a:ext cx="2793093" cy="629558"/>
          </a:xfrm>
          <a:prstGeom prst="rect">
            <a:avLst/>
          </a:prstGeom>
        </p:spPr>
      </p:pic>
      <p:pic>
        <p:nvPicPr>
          <p:cNvPr id="13" name="图片 12" descr="查看源图像">
            <a:extLst>
              <a:ext uri="{FF2B5EF4-FFF2-40B4-BE49-F238E27FC236}">
                <a16:creationId xmlns:a16="http://schemas.microsoft.com/office/drawing/2014/main" id="{F3F11888-9CDF-8047-B99F-8662F5EC471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9664" b="725"/>
          <a:stretch/>
        </p:blipFill>
        <p:spPr>
          <a:xfrm>
            <a:off x="3755117" y="1934708"/>
            <a:ext cx="662673" cy="811451"/>
          </a:xfrm>
          <a:prstGeom prst="rect">
            <a:avLst/>
          </a:prstGeom>
        </p:spPr>
      </p:pic>
      <p:pic>
        <p:nvPicPr>
          <p:cNvPr id="14" name="图片 13" descr="查看源图像">
            <a:extLst>
              <a:ext uri="{FF2B5EF4-FFF2-40B4-BE49-F238E27FC236}">
                <a16:creationId xmlns:a16="http://schemas.microsoft.com/office/drawing/2014/main" id="{C312C20E-4312-4564-46F7-421F33D26C3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0157" r="-449" b="725"/>
          <a:stretch/>
        </p:blipFill>
        <p:spPr>
          <a:xfrm>
            <a:off x="7672886" y="1934708"/>
            <a:ext cx="661947" cy="8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5168" y="1547792"/>
            <a:ext cx="8372163" cy="49214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通过设置top-k  1，top-p 1来验证cpu和npu上的框架内模型运行正确性</a:t>
            </a:r>
          </a:p>
          <a:p>
            <a:r>
              <a:rPr lang="zh-CN" altLang="en-US"/>
              <a:t>卸载cpu上效果：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卸载npu上效果：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项目进展：框架正确性验证</a:t>
            </a:r>
          </a:p>
        </p:txBody>
      </p:sp>
      <p:pic>
        <p:nvPicPr>
          <p:cNvPr id="2" name="图片 1" descr="图片包含 文本&#10;&#10;已自动生成说明">
            <a:extLst>
              <a:ext uri="{FF2B5EF4-FFF2-40B4-BE49-F238E27FC236}">
                <a16:creationId xmlns:a16="http://schemas.microsoft.com/office/drawing/2014/main" id="{BD1F6528-A18A-CF14-6EA6-6DDBFEF8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1978"/>
            <a:ext cx="9144000" cy="642615"/>
          </a:xfrm>
          <a:prstGeom prst="rect">
            <a:avLst/>
          </a:prstGeom>
        </p:spPr>
      </p:pic>
      <p:pic>
        <p:nvPicPr>
          <p:cNvPr id="4" name="图片 3" descr="文本&#10;&#10;已自动生成说明">
            <a:extLst>
              <a:ext uri="{FF2B5EF4-FFF2-40B4-BE49-F238E27FC236}">
                <a16:creationId xmlns:a16="http://schemas.microsoft.com/office/drawing/2014/main" id="{4EF12E9F-9C10-BE71-11A6-AF67DDE56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5260"/>
            <a:ext cx="9144000" cy="1170337"/>
          </a:xfrm>
          <a:prstGeom prst="rect">
            <a:avLst/>
          </a:prstGeom>
        </p:spPr>
      </p:pic>
      <p:pic>
        <p:nvPicPr>
          <p:cNvPr id="6" name="图片 5" descr="图片包含 徽标&#10;&#10;已自动生成说明">
            <a:extLst>
              <a:ext uri="{FF2B5EF4-FFF2-40B4-BE49-F238E27FC236}">
                <a16:creationId xmlns:a16="http://schemas.microsoft.com/office/drawing/2014/main" id="{AC6BD195-0509-F958-BC94-526B9E376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4232"/>
            <a:ext cx="9144000" cy="609995"/>
          </a:xfrm>
          <a:prstGeom prst="rect">
            <a:avLst/>
          </a:prstGeom>
        </p:spPr>
      </p:pic>
      <p:pic>
        <p:nvPicPr>
          <p:cNvPr id="7" name="图片 6" descr="文本, 信件&#10;&#10;已自动生成说明">
            <a:extLst>
              <a:ext uri="{FF2B5EF4-FFF2-40B4-BE49-F238E27FC236}">
                <a16:creationId xmlns:a16="http://schemas.microsoft.com/office/drawing/2014/main" id="{3A565908-421D-C413-221F-B56C93E68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24013"/>
            <a:ext cx="9144000" cy="11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8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在计算中间结果的存放和CANN算子接口所需空间的分配与释放都通过aclrtMalloc与aclttFree来完成</a:t>
            </a:r>
          </a:p>
          <a:p>
            <a:pPr lvl="1">
              <a:buFont typeface="Courier New" panose="020F0502020204030204" pitchFamily="34" charset="0"/>
              <a:buChar char="o"/>
            </a:pPr>
            <a:r>
              <a:rPr lang="zh-CN" altLang="en-US"/>
              <a:t>内存的分配与释放过于频繁，直接调用设备接口使得内存成为性能瓶颈。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使用内存池进行优化</a:t>
            </a:r>
          </a:p>
          <a:p>
            <a:pPr lvl="1">
              <a:buFont typeface="Courier New" panose="020F0502020204030204" pitchFamily="34" charset="0"/>
              <a:buChar char="o"/>
            </a:pPr>
            <a:r>
              <a:rPr lang="zh-CN" altLang="en-US"/>
              <a:t>申请大量内存，通过指针的运算确保内存的分配。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项目进展：框架性能优化</a:t>
            </a:r>
          </a:p>
        </p:txBody>
      </p:sp>
      <p:pic>
        <p:nvPicPr>
          <p:cNvPr id="2" name="图片 1" descr="表格&#10;&#10;已自动生成说明">
            <a:extLst>
              <a:ext uri="{FF2B5EF4-FFF2-40B4-BE49-F238E27FC236}">
                <a16:creationId xmlns:a16="http://schemas.microsoft.com/office/drawing/2014/main" id="{118090C7-DBA1-9559-AFC5-E93C023DB4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2" b="21200"/>
          <a:stretch/>
        </p:blipFill>
        <p:spPr>
          <a:xfrm>
            <a:off x="796513" y="2830453"/>
            <a:ext cx="7560392" cy="1668963"/>
          </a:xfrm>
          <a:prstGeom prst="rect">
            <a:avLst/>
          </a:prstGeom>
        </p:spPr>
      </p:pic>
      <p:pic>
        <p:nvPicPr>
          <p:cNvPr id="4" name="图片 3" descr="图形用户界面, 文本, 应用程序&#10;&#10;已自动生成说明">
            <a:extLst>
              <a:ext uri="{FF2B5EF4-FFF2-40B4-BE49-F238E27FC236}">
                <a16:creationId xmlns:a16="http://schemas.microsoft.com/office/drawing/2014/main" id="{C719677B-DD5C-DA99-F1DE-84CF4C5F5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265" y="5207706"/>
            <a:ext cx="651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38926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0</TotalTime>
  <Words>650</Words>
  <Application>Microsoft Office PowerPoint</Application>
  <PresentationFormat>全屏显示(4:3)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Wingdings,Sans-Serif</vt:lpstr>
      <vt:lpstr>等线</vt:lpstr>
      <vt:lpstr>等线 Light</vt:lpstr>
      <vt:lpstr>微软雅黑</vt:lpstr>
      <vt:lpstr>Arial</vt:lpstr>
      <vt:lpstr>Calibri</vt:lpstr>
      <vt:lpstr>Courier New</vt:lpstr>
      <vt:lpstr>Wingdings</vt:lpstr>
      <vt:lpstr>2016-VI主题-蓝</vt:lpstr>
      <vt:lpstr>《课程设计》答辩</vt:lpstr>
      <vt:lpstr>目录 Contents</vt:lpstr>
      <vt:lpstr>项目进度回顾</vt:lpstr>
      <vt:lpstr>项目进展</vt:lpstr>
      <vt:lpstr>项目进展：算子正确性验证</vt:lpstr>
      <vt:lpstr>项目进展：算子性能优化</vt:lpstr>
      <vt:lpstr>项目进展：算子正确性验证和性能优化</vt:lpstr>
      <vt:lpstr>项目进展：框架正确性验证</vt:lpstr>
      <vt:lpstr>项目进展：框架性能优化</vt:lpstr>
      <vt:lpstr>目前进度</vt:lpstr>
      <vt:lpstr>改进和展望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3576311038@qq.com</cp:lastModifiedBy>
  <cp:revision>1</cp:revision>
  <dcterms:created xsi:type="dcterms:W3CDTF">2016-04-20T02:59:17Z</dcterms:created>
  <dcterms:modified xsi:type="dcterms:W3CDTF">2024-08-05T08:20:14Z</dcterms:modified>
</cp:coreProperties>
</file>