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69" r:id="rId5"/>
    <p:sldId id="264" r:id="rId6"/>
    <p:sldId id="268" r:id="rId7"/>
    <p:sldId id="267" r:id="rId8"/>
    <p:sldId id="266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A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579B5-980E-4FAC-B3CB-26450BA5F0DD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240E1-90A9-4E5C-A015-1FFFDE5F9389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5AE0-C1DA-4D79-9CA2-AE51279CBCA9}" type="datetimeFigureOut">
              <a:rPr lang="bg-BG" smtClean="0"/>
              <a:pPr/>
              <a:t>13.10.2016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83E5-B080-45C7-A3D6-1CB3A9FE0243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1183" y="550011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68579" y="0"/>
                </a:moveTo>
                <a:lnTo>
                  <a:pt x="41887" y="5393"/>
                </a:lnTo>
                <a:lnTo>
                  <a:pt x="20088" y="20097"/>
                </a:lnTo>
                <a:lnTo>
                  <a:pt x="5389" y="41898"/>
                </a:lnTo>
                <a:lnTo>
                  <a:pt x="0" y="68580"/>
                </a:lnTo>
                <a:lnTo>
                  <a:pt x="5389" y="95272"/>
                </a:lnTo>
                <a:lnTo>
                  <a:pt x="20088" y="117071"/>
                </a:lnTo>
                <a:lnTo>
                  <a:pt x="41887" y="131770"/>
                </a:lnTo>
                <a:lnTo>
                  <a:pt x="68579" y="137160"/>
                </a:lnTo>
                <a:lnTo>
                  <a:pt x="95272" y="131770"/>
                </a:lnTo>
                <a:lnTo>
                  <a:pt x="117071" y="117071"/>
                </a:lnTo>
                <a:lnTo>
                  <a:pt x="131770" y="95272"/>
                </a:lnTo>
                <a:lnTo>
                  <a:pt x="137159" y="68580"/>
                </a:lnTo>
                <a:lnTo>
                  <a:pt x="131770" y="41898"/>
                </a:lnTo>
                <a:lnTo>
                  <a:pt x="117071" y="20097"/>
                </a:lnTo>
                <a:lnTo>
                  <a:pt x="95272" y="5393"/>
                </a:lnTo>
                <a:lnTo>
                  <a:pt x="6857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928794" y="357166"/>
            <a:ext cx="198310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80" dirty="0">
                <a:solidFill>
                  <a:srgbClr val="0D0D0D"/>
                </a:solidFill>
                <a:latin typeface="Georgia"/>
                <a:cs typeface="Georgia"/>
              </a:rPr>
              <a:t>J</a:t>
            </a:r>
            <a:r>
              <a:rPr sz="2850" b="1" spc="15" dirty="0">
                <a:solidFill>
                  <a:srgbClr val="0D0D0D"/>
                </a:solidFill>
                <a:latin typeface="Georgia"/>
                <a:cs typeface="Georgia"/>
              </a:rPr>
              <a:t>AV</a:t>
            </a:r>
            <a:r>
              <a:rPr sz="2850" b="1" spc="20" dirty="0">
                <a:solidFill>
                  <a:srgbClr val="0D0D0D"/>
                </a:solidFill>
                <a:latin typeface="Georgia"/>
                <a:cs typeface="Georgia"/>
              </a:rPr>
              <a:t>A</a:t>
            </a:r>
            <a:r>
              <a:rPr sz="2850" b="1" spc="3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3600" b="1" spc="140" dirty="0">
                <a:solidFill>
                  <a:srgbClr val="0D0D0D"/>
                </a:solidFill>
                <a:latin typeface="Georgia"/>
                <a:cs typeface="Georgia"/>
              </a:rPr>
              <a:t>EE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1802" y="1357626"/>
            <a:ext cx="5143536" cy="285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370" dirty="0">
                <a:latin typeface="Tahoma"/>
                <a:cs typeface="Tahoma"/>
              </a:rPr>
              <a:t>Г</a:t>
            </a:r>
            <a:r>
              <a:rPr sz="2250" b="1" spc="170" dirty="0">
                <a:latin typeface="Tahoma"/>
                <a:cs typeface="Tahoma"/>
              </a:rPr>
              <a:t>РУПОВ</a:t>
            </a:r>
            <a:r>
              <a:rPr sz="2250" b="1" spc="130" dirty="0">
                <a:latin typeface="Tahoma"/>
                <a:cs typeface="Tahoma"/>
              </a:rPr>
              <a:t> </a:t>
            </a:r>
            <a:r>
              <a:rPr sz="2250" b="1" spc="229" dirty="0">
                <a:latin typeface="Tahoma"/>
                <a:cs typeface="Tahoma"/>
              </a:rPr>
              <a:t>ПРОЕКТ</a:t>
            </a:r>
            <a:endParaRPr sz="2250" dirty="0">
              <a:latin typeface="Tahoma"/>
              <a:cs typeface="Tahoma"/>
            </a:endParaRPr>
          </a:p>
          <a:p>
            <a:pPr marR="60960" algn="ctr">
              <a:lnSpc>
                <a:spcPct val="100000"/>
              </a:lnSpc>
              <a:spcBef>
                <a:spcPts val="1975"/>
              </a:spcBef>
            </a:pPr>
            <a:r>
              <a:rPr sz="1800" dirty="0" err="1">
                <a:latin typeface="Georgia"/>
                <a:cs typeface="Georgia"/>
              </a:rPr>
              <a:t>изготв</a:t>
            </a:r>
            <a:r>
              <a:rPr sz="1800" spc="30" dirty="0" err="1">
                <a:latin typeface="Georgia"/>
                <a:cs typeface="Georgia"/>
              </a:rPr>
              <a:t>ен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25" dirty="0" err="1" smtClean="0">
                <a:latin typeface="Georgia"/>
                <a:cs typeface="Georgia"/>
              </a:rPr>
              <a:t>от</a:t>
            </a:r>
            <a:endParaRPr lang="en-US" sz="1800" spc="-25" dirty="0" smtClean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24485" marR="5080">
              <a:lnSpc>
                <a:spcPct val="100000"/>
              </a:lnSpc>
            </a:pPr>
            <a:r>
              <a:rPr lang="bg-BG" sz="3600" spc="95" dirty="0" smtClean="0">
                <a:latin typeface="Georgia"/>
                <a:cs typeface="Georgia"/>
              </a:rPr>
              <a:t>Георги Чочов</a:t>
            </a:r>
            <a:endParaRPr lang="en-US" sz="3600" spc="95" dirty="0" smtClean="0">
              <a:latin typeface="Georgia"/>
              <a:cs typeface="Georgia"/>
            </a:endParaRPr>
          </a:p>
          <a:p>
            <a:pPr marL="324485" marR="5080"/>
            <a:r>
              <a:rPr lang="bg-BG" sz="3600" spc="25" dirty="0" smtClean="0">
                <a:latin typeface="Georgia"/>
                <a:cs typeface="Georgia"/>
              </a:rPr>
              <a:t>Христо Ангелов</a:t>
            </a:r>
            <a:endParaRPr lang="bg-BG" sz="3600" dirty="0" smtClean="0">
              <a:latin typeface="Georgia"/>
              <a:cs typeface="Georgia"/>
            </a:endParaRPr>
          </a:p>
          <a:p>
            <a:pPr marL="324485" marR="5080"/>
            <a:r>
              <a:rPr lang="bg-BG" sz="3600" spc="95" dirty="0" smtClean="0">
                <a:latin typeface="Georgia"/>
                <a:cs typeface="Georgia"/>
              </a:rPr>
              <a:t>Калоян</a:t>
            </a:r>
            <a:r>
              <a:rPr lang="bg-BG" sz="3600" spc="114" dirty="0" smtClean="0">
                <a:latin typeface="Georgia"/>
                <a:cs typeface="Georgia"/>
              </a:rPr>
              <a:t> </a:t>
            </a:r>
            <a:r>
              <a:rPr lang="bg-BG" sz="3600" spc="70" dirty="0" smtClean="0">
                <a:latin typeface="Georgia"/>
                <a:cs typeface="Georgia"/>
              </a:rPr>
              <a:t>Цве</a:t>
            </a:r>
            <a:r>
              <a:rPr lang="bg-BG" sz="3600" spc="40" dirty="0" smtClean="0">
                <a:latin typeface="Georgia"/>
                <a:cs typeface="Georgia"/>
              </a:rPr>
              <a:t>т</a:t>
            </a:r>
            <a:r>
              <a:rPr lang="bg-BG" sz="3600" spc="5" dirty="0" smtClean="0">
                <a:latin typeface="Georgia"/>
                <a:cs typeface="Georgia"/>
              </a:rPr>
              <a:t>ков</a:t>
            </a:r>
            <a:endParaRPr lang="bg-BG" sz="3600" spc="5" dirty="0" smtClean="0">
              <a:latin typeface="Georgia"/>
              <a:cs typeface="Georgia"/>
            </a:endParaRPr>
          </a:p>
        </p:txBody>
      </p:sp>
      <p:pic>
        <p:nvPicPr>
          <p:cNvPr id="25" name="Картина 24" descr="logo-bl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4929198"/>
            <a:ext cx="38100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1183" y="550011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68579" y="0"/>
                </a:moveTo>
                <a:lnTo>
                  <a:pt x="41887" y="5393"/>
                </a:lnTo>
                <a:lnTo>
                  <a:pt x="20088" y="20097"/>
                </a:lnTo>
                <a:lnTo>
                  <a:pt x="5389" y="41898"/>
                </a:lnTo>
                <a:lnTo>
                  <a:pt x="0" y="68580"/>
                </a:lnTo>
                <a:lnTo>
                  <a:pt x="5389" y="95272"/>
                </a:lnTo>
                <a:lnTo>
                  <a:pt x="20088" y="117071"/>
                </a:lnTo>
                <a:lnTo>
                  <a:pt x="41887" y="131770"/>
                </a:lnTo>
                <a:lnTo>
                  <a:pt x="68579" y="137160"/>
                </a:lnTo>
                <a:lnTo>
                  <a:pt x="95272" y="131770"/>
                </a:lnTo>
                <a:lnTo>
                  <a:pt x="117071" y="117071"/>
                </a:lnTo>
                <a:lnTo>
                  <a:pt x="131770" y="95272"/>
                </a:lnTo>
                <a:lnTo>
                  <a:pt x="137159" y="68580"/>
                </a:lnTo>
                <a:lnTo>
                  <a:pt x="131770" y="41898"/>
                </a:lnTo>
                <a:lnTo>
                  <a:pt x="117071" y="20097"/>
                </a:lnTo>
                <a:lnTo>
                  <a:pt x="95272" y="5393"/>
                </a:lnTo>
                <a:lnTo>
                  <a:pt x="6857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"/>
          <p:cNvSpPr txBox="1">
            <a:spLocks/>
          </p:cNvSpPr>
          <p:nvPr/>
        </p:nvSpPr>
        <p:spPr>
          <a:xfrm>
            <a:off x="457200" y="525089"/>
            <a:ext cx="8229600" cy="642098"/>
          </a:xfrm>
          <a:prstGeom prst="rect">
            <a:avLst/>
          </a:prstGeom>
        </p:spPr>
        <p:txBody>
          <a:bodyPr vert="horz" wrap="square" lIns="0" tIns="87248" rIns="0" bIns="0" rtlCol="0" anchor="ctr">
            <a:spAutoFit/>
          </a:bodyPr>
          <a:lstStyle/>
          <a:p>
            <a:pPr marL="233172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1" u="none" strike="noStrike" kern="1200" cap="none" spc="-2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З</a:t>
            </a:r>
            <a:r>
              <a:rPr kumimoji="0" lang="bg-BG" sz="3600" b="1" i="1" u="none" strike="noStrike" kern="1200" cap="none" spc="-8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АД</a:t>
            </a:r>
            <a:r>
              <a:rPr kumimoji="0" lang="bg-BG" sz="3600" b="1" i="1" u="none" strike="noStrike" kern="1200" cap="none" spc="-9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А</a:t>
            </a:r>
            <a:r>
              <a:rPr kumimoji="0" lang="bg-BG" sz="3600" b="1" i="1" u="none" strike="noStrike" kern="1200" cap="none" spc="7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Н</a:t>
            </a:r>
            <a:r>
              <a:rPr kumimoji="0" lang="bg-BG" sz="3600" b="1" i="1" u="none" strike="noStrike" kern="1200" cap="none" spc="6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И</a:t>
            </a:r>
            <a:r>
              <a:rPr kumimoji="0" lang="bg-BG" sz="3600" b="1" i="1" u="none" strike="noStrike" kern="1200" cap="none" spc="14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Е</a:t>
            </a:r>
            <a:endParaRPr kumimoji="0" lang="bg-BG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1357290" y="1785926"/>
            <a:ext cx="7296784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2055"/>
              </a:lnSpc>
            </a:pPr>
            <a:r>
              <a:rPr lang="bg-BG" sz="1800" dirty="0" smtClean="0">
                <a:latin typeface="Calibri"/>
                <a:cs typeface="Calibri"/>
              </a:rPr>
              <a:t>Да се</a:t>
            </a:r>
            <a:r>
              <a:rPr lang="bg-BG" sz="1800" spc="10" dirty="0" smtClean="0">
                <a:latin typeface="Calibri"/>
                <a:cs typeface="Calibri"/>
              </a:rPr>
              <a:t> </a:t>
            </a:r>
            <a:r>
              <a:rPr lang="bg-BG" sz="1800" dirty="0" smtClean="0">
                <a:latin typeface="Calibri"/>
                <a:cs typeface="Calibri"/>
              </a:rPr>
              <a:t>разраб</a:t>
            </a:r>
            <a:r>
              <a:rPr lang="bg-BG" sz="1800" spc="-20" dirty="0" smtClean="0">
                <a:latin typeface="Calibri"/>
                <a:cs typeface="Calibri"/>
              </a:rPr>
              <a:t>о</a:t>
            </a:r>
            <a:r>
              <a:rPr lang="bg-BG" sz="1800" dirty="0" smtClean="0">
                <a:latin typeface="Calibri"/>
                <a:cs typeface="Calibri"/>
              </a:rPr>
              <a:t>ти</a:t>
            </a:r>
            <a:r>
              <a:rPr lang="bg-BG" sz="1800" spc="15" dirty="0" smtClean="0">
                <a:latin typeface="Calibri"/>
                <a:cs typeface="Calibri"/>
              </a:rPr>
              <a:t> </a:t>
            </a:r>
            <a:r>
              <a:rPr lang="bg-BG" sz="1800" spc="-10" dirty="0" smtClean="0">
                <a:latin typeface="Calibri"/>
                <a:cs typeface="Calibri"/>
              </a:rPr>
              <a:t>с</a:t>
            </a:r>
            <a:r>
              <a:rPr lang="bg-BG" sz="1800" dirty="0" smtClean="0">
                <a:latin typeface="Calibri"/>
                <a:cs typeface="Calibri"/>
              </a:rPr>
              <a:t>айт</a:t>
            </a:r>
            <a:r>
              <a:rPr lang="bg-BG" sz="1800" spc="15" dirty="0" smtClean="0">
                <a:latin typeface="Calibri"/>
                <a:cs typeface="Calibri"/>
              </a:rPr>
              <a:t> </a:t>
            </a:r>
            <a:r>
              <a:rPr lang="bg-BG" sz="1800" spc="15" dirty="0" smtClean="0">
                <a:latin typeface="Calibri"/>
                <a:cs typeface="Calibri"/>
              </a:rPr>
              <a:t>за </a:t>
            </a:r>
          </a:p>
          <a:p>
            <a:pPr marL="12700" algn="ctr">
              <a:lnSpc>
                <a:spcPts val="2055"/>
              </a:lnSpc>
            </a:pPr>
            <a:r>
              <a:rPr lang="bg-BG" sz="1800" spc="15" dirty="0" smtClean="0">
                <a:latin typeface="Calibri"/>
                <a:cs typeface="Calibri"/>
              </a:rPr>
              <a:t>съхранение и възпроизвеждане </a:t>
            </a:r>
          </a:p>
          <a:p>
            <a:pPr marL="12700" algn="ctr">
              <a:lnSpc>
                <a:spcPts val="2055"/>
              </a:lnSpc>
            </a:pPr>
            <a:r>
              <a:rPr lang="bg-BG" sz="1800" spc="15" dirty="0" smtClean="0">
                <a:latin typeface="Calibri"/>
                <a:cs typeface="Calibri"/>
              </a:rPr>
              <a:t>на видео клипове. </a:t>
            </a:r>
          </a:p>
          <a:p>
            <a:pPr marL="12700" algn="ctr">
              <a:lnSpc>
                <a:spcPts val="2055"/>
              </a:lnSpc>
            </a:pPr>
            <a:r>
              <a:rPr lang="en-US" sz="1800" dirty="0" smtClean="0">
                <a:latin typeface="Calibri"/>
                <a:cs typeface="Calibri"/>
              </a:rPr>
              <a:t>T</a:t>
            </a:r>
            <a:r>
              <a:rPr lang="bg-BG" sz="1800" dirty="0" err="1" smtClean="0">
                <a:latin typeface="Calibri"/>
                <a:cs typeface="Calibri"/>
              </a:rPr>
              <a:t>ип</a:t>
            </a:r>
            <a:r>
              <a:rPr lang="bg-BG" sz="1800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You Tube</a:t>
            </a:r>
            <a:r>
              <a:rPr lang="en-US" dirty="0" smtClean="0">
                <a:latin typeface="Calibri"/>
                <a:cs typeface="Calibri"/>
              </a:rPr>
              <a:t>.</a:t>
            </a:r>
            <a:endParaRPr lang="bg-BG" sz="1800" dirty="0" smtClean="0">
              <a:latin typeface="Calibri"/>
              <a:cs typeface="Calibri"/>
            </a:endParaRPr>
          </a:p>
        </p:txBody>
      </p:sp>
      <p:pic>
        <p:nvPicPr>
          <p:cNvPr id="26" name="Картина 25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3857628"/>
            <a:ext cx="3235718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kaloian\Desktop\mysql-logo-300x2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928670"/>
            <a:ext cx="2143140" cy="1558984"/>
          </a:xfrm>
          <a:prstGeom prst="rect">
            <a:avLst/>
          </a:prstGeom>
          <a:noFill/>
        </p:spPr>
      </p:pic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"/>
          <p:cNvSpPr txBox="1">
            <a:spLocks noGrp="1"/>
          </p:cNvSpPr>
          <p:nvPr>
            <p:ph type="title"/>
          </p:nvPr>
        </p:nvSpPr>
        <p:spPr>
          <a:xfrm>
            <a:off x="2285984" y="214290"/>
            <a:ext cx="486029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solidFill>
                  <a:srgbClr val="252525"/>
                </a:solidFill>
              </a:rPr>
              <a:t>И</a:t>
            </a:r>
            <a:r>
              <a:rPr sz="2400" spc="70" dirty="0">
                <a:solidFill>
                  <a:srgbClr val="252525"/>
                </a:solidFill>
              </a:rPr>
              <a:t>З</a:t>
            </a:r>
            <a:r>
              <a:rPr sz="2400" spc="95" dirty="0">
                <a:solidFill>
                  <a:srgbClr val="252525"/>
                </a:solidFill>
              </a:rPr>
              <a:t>П</a:t>
            </a:r>
            <a:r>
              <a:rPr sz="2400" spc="114" dirty="0">
                <a:solidFill>
                  <a:srgbClr val="252525"/>
                </a:solidFill>
              </a:rPr>
              <a:t>ОЛ</a:t>
            </a:r>
            <a:r>
              <a:rPr sz="2400" spc="100" dirty="0">
                <a:solidFill>
                  <a:srgbClr val="252525"/>
                </a:solidFill>
              </a:rPr>
              <a:t>З</a:t>
            </a:r>
            <a:r>
              <a:rPr sz="2400" spc="140" dirty="0">
                <a:solidFill>
                  <a:srgbClr val="252525"/>
                </a:solidFill>
              </a:rPr>
              <a:t>В</a:t>
            </a:r>
            <a:r>
              <a:rPr sz="2400" spc="130" dirty="0">
                <a:solidFill>
                  <a:srgbClr val="252525"/>
                </a:solidFill>
              </a:rPr>
              <a:t>А</a:t>
            </a:r>
            <a:r>
              <a:rPr sz="2400" spc="50" dirty="0">
                <a:solidFill>
                  <a:srgbClr val="252525"/>
                </a:solidFill>
              </a:rPr>
              <a:t>НИ</a:t>
            </a:r>
            <a:r>
              <a:rPr sz="2400" spc="250" dirty="0">
                <a:solidFill>
                  <a:srgbClr val="252525"/>
                </a:solidFill>
              </a:rPr>
              <a:t> </a:t>
            </a:r>
            <a:r>
              <a:rPr sz="2400" spc="135" dirty="0">
                <a:solidFill>
                  <a:srgbClr val="252525"/>
                </a:solidFill>
              </a:rPr>
              <a:t>Т</a:t>
            </a:r>
            <a:r>
              <a:rPr sz="2400" spc="130" dirty="0">
                <a:solidFill>
                  <a:srgbClr val="252525"/>
                </a:solidFill>
              </a:rPr>
              <a:t>Е</a:t>
            </a:r>
            <a:r>
              <a:rPr sz="2400" spc="10" dirty="0">
                <a:solidFill>
                  <a:srgbClr val="252525"/>
                </a:solidFill>
              </a:rPr>
              <a:t>ХН</a:t>
            </a:r>
            <a:r>
              <a:rPr sz="2400" spc="100" dirty="0">
                <a:solidFill>
                  <a:srgbClr val="252525"/>
                </a:solidFill>
              </a:rPr>
              <a:t>ОЛ</a:t>
            </a:r>
            <a:r>
              <a:rPr sz="2400" spc="105" dirty="0">
                <a:solidFill>
                  <a:srgbClr val="252525"/>
                </a:solidFill>
              </a:rPr>
              <a:t>О</a:t>
            </a:r>
            <a:r>
              <a:rPr sz="2400" spc="70" dirty="0">
                <a:solidFill>
                  <a:srgbClr val="252525"/>
                </a:solidFill>
              </a:rPr>
              <a:t>ГИИ</a:t>
            </a:r>
            <a:endParaRPr sz="2400" dirty="0"/>
          </a:p>
        </p:txBody>
      </p:sp>
      <p:sp>
        <p:nvSpPr>
          <p:cNvPr id="41" name="object 4"/>
          <p:cNvSpPr/>
          <p:nvPr/>
        </p:nvSpPr>
        <p:spPr>
          <a:xfrm>
            <a:off x="1862170" y="3737990"/>
            <a:ext cx="3512820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Картина 32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68" y="285728"/>
            <a:ext cx="1428750" cy="485775"/>
          </a:xfrm>
          <a:prstGeom prst="rect">
            <a:avLst/>
          </a:prstGeom>
        </p:spPr>
      </p:pic>
      <p:pic>
        <p:nvPicPr>
          <p:cNvPr id="1027" name="Picture 3" descr="C:\Users\kaloian\Desktop\изтеглен файл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4929198"/>
            <a:ext cx="1965838" cy="1044578"/>
          </a:xfrm>
          <a:prstGeom prst="rect">
            <a:avLst/>
          </a:prstGeom>
          <a:noFill/>
        </p:spPr>
      </p:pic>
      <p:pic>
        <p:nvPicPr>
          <p:cNvPr id="1028" name="Picture 4" descr="C:\Users\kaloian\Desktop\web-logo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5000636"/>
            <a:ext cx="2118008" cy="1241020"/>
          </a:xfrm>
          <a:prstGeom prst="rect">
            <a:avLst/>
          </a:prstGeom>
          <a:noFill/>
        </p:spPr>
      </p:pic>
      <p:pic>
        <p:nvPicPr>
          <p:cNvPr id="1029" name="Picture 5" descr="C:\Users\kaloian\Desktop\jstl_jsp-825x38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43372" y="3429000"/>
            <a:ext cx="2843441" cy="989023"/>
          </a:xfrm>
          <a:prstGeom prst="rect">
            <a:avLst/>
          </a:prstGeom>
          <a:noFill/>
        </p:spPr>
      </p:pic>
      <p:pic>
        <p:nvPicPr>
          <p:cNvPr id="1030" name="Picture 6" descr="C:\Users\kaloian\Desktop\spring-hibern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1538" y="1357298"/>
            <a:ext cx="2000264" cy="1427089"/>
          </a:xfrm>
          <a:prstGeom prst="rect">
            <a:avLst/>
          </a:prstGeom>
          <a:noFill/>
        </p:spPr>
      </p:pic>
      <p:sp>
        <p:nvSpPr>
          <p:cNvPr id="40" name="Стрелка надолу 39"/>
          <p:cNvSpPr/>
          <p:nvPr/>
        </p:nvSpPr>
        <p:spPr>
          <a:xfrm>
            <a:off x="1857356" y="2714620"/>
            <a:ext cx="285752" cy="5715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Текстово поле 49"/>
          <p:cNvSpPr txBox="1"/>
          <p:nvPr/>
        </p:nvSpPr>
        <p:spPr>
          <a:xfrm>
            <a:off x="1357290" y="335756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chemeClr val="accent6">
                    <a:lumMod val="75000"/>
                  </a:schemeClr>
                </a:solidFill>
              </a:rPr>
              <a:t>EHCache</a:t>
            </a:r>
            <a:endParaRPr lang="bg-B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Стрелка надясно 50"/>
          <p:cNvSpPr/>
          <p:nvPr/>
        </p:nvSpPr>
        <p:spPr>
          <a:xfrm rot="20529871">
            <a:off x="3109977" y="1379165"/>
            <a:ext cx="1143008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Стрелка надясно 51"/>
          <p:cNvSpPr/>
          <p:nvPr/>
        </p:nvSpPr>
        <p:spPr>
          <a:xfrm rot="558034">
            <a:off x="3170364" y="2018348"/>
            <a:ext cx="1143008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Текстово поле 52"/>
          <p:cNvSpPr txBox="1"/>
          <p:nvPr/>
        </p:nvSpPr>
        <p:spPr>
          <a:xfrm>
            <a:off x="4429124" y="107154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64AA34"/>
                </a:solidFill>
              </a:rPr>
              <a:t>MVC</a:t>
            </a:r>
            <a:endParaRPr lang="bg-BG" sz="3600" b="1" dirty="0">
              <a:solidFill>
                <a:srgbClr val="64AA34"/>
              </a:solidFill>
            </a:endParaRPr>
          </a:p>
        </p:txBody>
      </p:sp>
      <p:sp>
        <p:nvSpPr>
          <p:cNvPr id="55" name="Текстово поле 54"/>
          <p:cNvSpPr txBox="1"/>
          <p:nvPr/>
        </p:nvSpPr>
        <p:spPr>
          <a:xfrm>
            <a:off x="4357686" y="2129845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64AA34"/>
                </a:solidFill>
              </a:rPr>
              <a:t>Security</a:t>
            </a:r>
            <a:endParaRPr lang="bg-BG" sz="3200" b="1" dirty="0">
              <a:solidFill>
                <a:srgbClr val="64A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"/>
          <p:cNvSpPr txBox="1">
            <a:spLocks noGrp="1"/>
          </p:cNvSpPr>
          <p:nvPr>
            <p:ph type="title"/>
          </p:nvPr>
        </p:nvSpPr>
        <p:spPr>
          <a:xfrm>
            <a:off x="2285984" y="214290"/>
            <a:ext cx="486029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solidFill>
                  <a:srgbClr val="252525"/>
                </a:solidFill>
              </a:rPr>
              <a:t>И</a:t>
            </a:r>
            <a:r>
              <a:rPr sz="2400" spc="70" dirty="0">
                <a:solidFill>
                  <a:srgbClr val="252525"/>
                </a:solidFill>
              </a:rPr>
              <a:t>З</a:t>
            </a:r>
            <a:r>
              <a:rPr sz="2400" spc="95" dirty="0">
                <a:solidFill>
                  <a:srgbClr val="252525"/>
                </a:solidFill>
              </a:rPr>
              <a:t>П</a:t>
            </a:r>
            <a:r>
              <a:rPr sz="2400" spc="114" dirty="0">
                <a:solidFill>
                  <a:srgbClr val="252525"/>
                </a:solidFill>
              </a:rPr>
              <a:t>ОЛ</a:t>
            </a:r>
            <a:r>
              <a:rPr sz="2400" spc="100" dirty="0">
                <a:solidFill>
                  <a:srgbClr val="252525"/>
                </a:solidFill>
              </a:rPr>
              <a:t>З</a:t>
            </a:r>
            <a:r>
              <a:rPr sz="2400" spc="140" dirty="0">
                <a:solidFill>
                  <a:srgbClr val="252525"/>
                </a:solidFill>
              </a:rPr>
              <a:t>В</a:t>
            </a:r>
            <a:r>
              <a:rPr sz="2400" spc="130" dirty="0">
                <a:solidFill>
                  <a:srgbClr val="252525"/>
                </a:solidFill>
              </a:rPr>
              <a:t>А</a:t>
            </a:r>
            <a:r>
              <a:rPr sz="2400" spc="50" dirty="0">
                <a:solidFill>
                  <a:srgbClr val="252525"/>
                </a:solidFill>
              </a:rPr>
              <a:t>НИ</a:t>
            </a:r>
            <a:r>
              <a:rPr sz="2400" spc="250" dirty="0">
                <a:solidFill>
                  <a:srgbClr val="252525"/>
                </a:solidFill>
              </a:rPr>
              <a:t> </a:t>
            </a:r>
            <a:r>
              <a:rPr sz="2400" spc="135" dirty="0">
                <a:solidFill>
                  <a:srgbClr val="252525"/>
                </a:solidFill>
              </a:rPr>
              <a:t>Т</a:t>
            </a:r>
            <a:r>
              <a:rPr sz="2400" spc="130" dirty="0">
                <a:solidFill>
                  <a:srgbClr val="252525"/>
                </a:solidFill>
              </a:rPr>
              <a:t>Е</a:t>
            </a:r>
            <a:r>
              <a:rPr sz="2400" spc="10" dirty="0">
                <a:solidFill>
                  <a:srgbClr val="252525"/>
                </a:solidFill>
              </a:rPr>
              <a:t>ХН</a:t>
            </a:r>
            <a:r>
              <a:rPr sz="2400" spc="100" dirty="0">
                <a:solidFill>
                  <a:srgbClr val="252525"/>
                </a:solidFill>
              </a:rPr>
              <a:t>ОЛ</a:t>
            </a:r>
            <a:r>
              <a:rPr sz="2400" spc="105" dirty="0">
                <a:solidFill>
                  <a:srgbClr val="252525"/>
                </a:solidFill>
              </a:rPr>
              <a:t>О</a:t>
            </a:r>
            <a:r>
              <a:rPr sz="2400" spc="70" dirty="0">
                <a:solidFill>
                  <a:srgbClr val="252525"/>
                </a:solidFill>
              </a:rPr>
              <a:t>ГИИ</a:t>
            </a:r>
            <a:endParaRPr sz="2400" dirty="0"/>
          </a:p>
        </p:txBody>
      </p:sp>
      <p:pic>
        <p:nvPicPr>
          <p:cNvPr id="33" name="Картина 32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68" y="285728"/>
            <a:ext cx="1428750" cy="485775"/>
          </a:xfrm>
          <a:prstGeom prst="rect">
            <a:avLst/>
          </a:prstGeom>
        </p:spPr>
      </p:pic>
      <p:pic>
        <p:nvPicPr>
          <p:cNvPr id="19" name="Картина 18" descr="aeb-architecture_crossaw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428736"/>
            <a:ext cx="5572132" cy="4527357"/>
          </a:xfrm>
          <a:prstGeom prst="rect">
            <a:avLst/>
          </a:prstGeom>
        </p:spPr>
      </p:pic>
      <p:pic>
        <p:nvPicPr>
          <p:cNvPr id="1026" name="Picture 2" descr="C:\Users\kaloian\Desktop\aws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1142984"/>
            <a:ext cx="1979959" cy="798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Картина 29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785794"/>
            <a:ext cx="7358114" cy="598092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"/>
          <p:cNvSpPr txBox="1">
            <a:spLocks/>
          </p:cNvSpPr>
          <p:nvPr/>
        </p:nvSpPr>
        <p:spPr>
          <a:xfrm>
            <a:off x="-1000164" y="71414"/>
            <a:ext cx="8358246" cy="641329"/>
          </a:xfrm>
          <a:prstGeom prst="rect">
            <a:avLst/>
          </a:prstGeom>
        </p:spPr>
        <p:txBody>
          <a:bodyPr vert="horz" wrap="square" lIns="0" tIns="147447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201035"/>
            <a:r>
              <a:rPr lang="bg-BG" sz="3200" b="1" kern="0" spc="215" dirty="0" smtClean="0">
                <a:solidFill>
                  <a:srgbClr val="C00000"/>
                </a:solidFill>
                <a:latin typeface="Cambria"/>
                <a:cs typeface="Cambria"/>
              </a:rPr>
              <a:t>Използвани таблици</a:t>
            </a:r>
            <a:endParaRPr lang="en-US" sz="3200" b="1" kern="0" spc="215" dirty="0">
              <a:solidFill>
                <a:srgbClr val="C00000"/>
              </a:solidFill>
              <a:latin typeface="Cambria"/>
              <a:cs typeface="Cambria"/>
            </a:endParaRPr>
          </a:p>
        </p:txBody>
      </p:sp>
      <p:pic>
        <p:nvPicPr>
          <p:cNvPr id="25" name="Картина 2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428604"/>
            <a:ext cx="14287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"/>
          <p:cNvSpPr txBox="1">
            <a:spLocks noGrp="1"/>
          </p:cNvSpPr>
          <p:nvPr>
            <p:ph type="title"/>
          </p:nvPr>
        </p:nvSpPr>
        <p:spPr>
          <a:xfrm>
            <a:off x="2071670" y="214290"/>
            <a:ext cx="474408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95"/>
              </a:lnSpc>
              <a:tabLst>
                <a:tab pos="2231390" algn="l"/>
              </a:tabLst>
            </a:pPr>
            <a:r>
              <a:rPr sz="7200" spc="93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5750" spc="615" dirty="0">
                <a:solidFill>
                  <a:srgbClr val="C00000"/>
                </a:solidFill>
                <a:latin typeface="Cambria"/>
                <a:cs typeface="Cambria"/>
              </a:rPr>
              <a:t>IV</a:t>
            </a:r>
            <a:r>
              <a:rPr sz="5750" spc="77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5750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7200" spc="835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5750" spc="770" dirty="0">
                <a:solidFill>
                  <a:srgbClr val="C00000"/>
                </a:solidFill>
                <a:latin typeface="Cambria"/>
                <a:cs typeface="Cambria"/>
              </a:rPr>
              <a:t>EMO</a:t>
            </a:r>
            <a:endParaRPr sz="5750" dirty="0">
              <a:solidFill>
                <a:srgbClr val="C00000"/>
              </a:solidFill>
              <a:latin typeface="Cambria"/>
              <a:cs typeface="Cambria"/>
            </a:endParaRPr>
          </a:p>
        </p:txBody>
      </p:sp>
      <p:pic>
        <p:nvPicPr>
          <p:cNvPr id="22" name="Картина 21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68" y="285728"/>
            <a:ext cx="1428750" cy="485775"/>
          </a:xfrm>
          <a:prstGeom prst="rect">
            <a:avLst/>
          </a:prstGeom>
        </p:spPr>
      </p:pic>
      <p:pic>
        <p:nvPicPr>
          <p:cNvPr id="23" name="Картина 22" descr="изтеглен файл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3174" y="2000240"/>
            <a:ext cx="4228482" cy="3386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928662" y="71414"/>
            <a:ext cx="7000924" cy="1285884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Планирани разширения</a:t>
            </a:r>
            <a:endParaRPr lang="bg-BG" sz="4000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00166" y="1428736"/>
            <a:ext cx="6234130" cy="4318019"/>
          </a:xfrm>
        </p:spPr>
        <p:txBody>
          <a:bodyPr>
            <a:normAutofit/>
          </a:bodyPr>
          <a:lstStyle/>
          <a:p>
            <a:r>
              <a:rPr lang="bg-BG" sz="2800" dirty="0" smtClean="0"/>
              <a:t> </a:t>
            </a:r>
            <a:endParaRPr lang="en-US" sz="2800" dirty="0" smtClean="0"/>
          </a:p>
          <a:p>
            <a:r>
              <a:rPr lang="bg-BG" sz="2800" dirty="0" smtClean="0"/>
              <a:t> </a:t>
            </a:r>
            <a:endParaRPr lang="en-US" sz="2800" dirty="0" smtClean="0"/>
          </a:p>
          <a:p>
            <a:r>
              <a:rPr lang="bg-BG" sz="2800" dirty="0" smtClean="0"/>
              <a:t> </a:t>
            </a:r>
            <a:endParaRPr lang="en-US" sz="2800" dirty="0" smtClean="0"/>
          </a:p>
          <a:p>
            <a:r>
              <a:rPr lang="bg-BG" sz="2800" dirty="0" smtClean="0"/>
              <a:t> </a:t>
            </a:r>
            <a:endParaRPr lang="en-US" sz="2800" dirty="0" smtClean="0"/>
          </a:p>
          <a:p>
            <a:r>
              <a:rPr lang="bg-BG" sz="2800" dirty="0" smtClean="0"/>
              <a:t> </a:t>
            </a:r>
            <a:endParaRPr lang="en-US" sz="2800" dirty="0" smtClean="0"/>
          </a:p>
          <a:p>
            <a:pPr marL="0" indent="0">
              <a:buNone/>
            </a:pPr>
            <a:endParaRPr lang="bg-BG" sz="2800" dirty="0"/>
          </a:p>
        </p:txBody>
      </p:sp>
      <p:pic>
        <p:nvPicPr>
          <p:cNvPr id="26" name="Картина 25" descr="Header_expansion_Web27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6893" y="4071942"/>
            <a:ext cx="4316596" cy="2638304"/>
          </a:xfrm>
          <a:prstGeom prst="rect">
            <a:avLst/>
          </a:prstGeom>
        </p:spPr>
      </p:pic>
      <p:pic>
        <p:nvPicPr>
          <p:cNvPr id="27" name="Картина 26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85728"/>
            <a:ext cx="14287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авоъгълник 17"/>
          <p:cNvSpPr/>
          <p:nvPr/>
        </p:nvSpPr>
        <p:spPr>
          <a:xfrm>
            <a:off x="1658105" y="4857760"/>
            <a:ext cx="66322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bg-BG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…</a:t>
            </a:r>
            <a:r>
              <a:rPr lang="en-US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and </a:t>
            </a:r>
            <a:r>
              <a:rPr lang="en-US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watch </a:t>
            </a:r>
            <a:r>
              <a:rPr lang="en-US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youPlay </a:t>
            </a:r>
            <a:r>
              <a:rPr lang="en-US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videos at</a:t>
            </a:r>
            <a:endParaRPr lang="bg-BG" sz="4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7" name="Картина 16" descr="thank_you_minion_by_cluny91-d901j8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357166"/>
            <a:ext cx="6368642" cy="450362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Картина 1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85728"/>
            <a:ext cx="1428750" cy="485775"/>
          </a:xfrm>
          <a:prstGeom prst="rect">
            <a:avLst/>
          </a:prstGeom>
        </p:spPr>
      </p:pic>
      <p:sp>
        <p:nvSpPr>
          <p:cNvPr id="19" name="Текстово поле 18"/>
          <p:cNvSpPr txBox="1"/>
          <p:nvPr/>
        </p:nvSpPr>
        <p:spPr>
          <a:xfrm>
            <a:off x="3571868" y="5786454"/>
            <a:ext cx="22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Тук ще сложим линка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57</Words>
  <Application>Microsoft Office PowerPoint</Application>
  <PresentationFormat>Презентация на цял екран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Office тема</vt:lpstr>
      <vt:lpstr>JAVA EE</vt:lpstr>
      <vt:lpstr>Слайд 2</vt:lpstr>
      <vt:lpstr>ИЗПОЛЗВАНИ ТЕХНОЛОГИИ</vt:lpstr>
      <vt:lpstr>ИЗПОЛЗВАНИ ТЕХНОЛОГИИ</vt:lpstr>
      <vt:lpstr>Слайд 5</vt:lpstr>
      <vt:lpstr>LIVE DEMO</vt:lpstr>
      <vt:lpstr>Планирани разширения</vt:lpstr>
      <vt:lpstr>Слайд 8</vt:lpstr>
    </vt:vector>
  </TitlesOfParts>
  <Company>Tsvetkov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Kaloyan</dc:creator>
  <cp:lastModifiedBy>Kaloyan</cp:lastModifiedBy>
  <cp:revision>20</cp:revision>
  <dcterms:created xsi:type="dcterms:W3CDTF">2016-09-18T18:12:45Z</dcterms:created>
  <dcterms:modified xsi:type="dcterms:W3CDTF">2016-10-13T18:52:07Z</dcterms:modified>
</cp:coreProperties>
</file>