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1"/>
  </p:notesMasterIdLst>
  <p:sldIdLst>
    <p:sldId id="258" r:id="rId2"/>
    <p:sldId id="257" r:id="rId3"/>
    <p:sldId id="260" r:id="rId4"/>
    <p:sldId id="267" r:id="rId5"/>
    <p:sldId id="261" r:id="rId6"/>
    <p:sldId id="262" r:id="rId7"/>
    <p:sldId id="263" r:id="rId8"/>
    <p:sldId id="264" r:id="rId9"/>
    <p:sldId id="265" r:id="rId10"/>
    <p:sldId id="268" r:id="rId11"/>
    <p:sldId id="272" r:id="rId12"/>
    <p:sldId id="273" r:id="rId13"/>
    <p:sldId id="269" r:id="rId14"/>
    <p:sldId id="270" r:id="rId15"/>
    <p:sldId id="274" r:id="rId16"/>
    <p:sldId id="275" r:id="rId17"/>
    <p:sldId id="271" r:id="rId18"/>
    <p:sldId id="276" r:id="rId19"/>
    <p:sldId id="26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863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536" y="7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E16272-617E-4DAF-98A7-1E249FC6E62B}" type="datetimeFigureOut">
              <a:rPr lang="en-US" smtClean="0"/>
              <a:pPr/>
              <a:t>7/8/2025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3306E6-DC10-44A3-83DD-EDA3C03FF55B}" type="slidenum">
              <a:rPr lang="en-US" smtClean="0"/>
              <a:pPr/>
              <a:t>‹#›</a:t>
            </a:fld>
            <a:endParaRPr lang="en-US" dirty="0"/>
          </a:p>
        </p:txBody>
      </p:sp>
    </p:spTree>
    <p:extLst>
      <p:ext uri="{BB962C8B-B14F-4D97-AF65-F5344CB8AC3E}">
        <p14:creationId xmlns:p14="http://schemas.microsoft.com/office/powerpoint/2010/main" val="3216031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r>
              <a:rPr lang="en-US" dirty="0"/>
              <a:t>CS-FYP    Hamdard University </a:t>
            </a: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US" dirty="0"/>
              <a:t>Project Name Here</a:t>
            </a: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9EBC64C3-3FC7-4C40-910B-2643F037F02C}"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dirty="0"/>
              <a:t>CS-FYP    Hamdard University </a:t>
            </a:r>
          </a:p>
        </p:txBody>
      </p:sp>
      <p:sp>
        <p:nvSpPr>
          <p:cNvPr id="5" name="Footer Placeholder 4"/>
          <p:cNvSpPr>
            <a:spLocks noGrp="1"/>
          </p:cNvSpPr>
          <p:nvPr>
            <p:ph type="ftr" sz="quarter" idx="11"/>
          </p:nvPr>
        </p:nvSpPr>
        <p:spPr/>
        <p:txBody>
          <a:bodyPr/>
          <a:lstStyle/>
          <a:p>
            <a:r>
              <a:rPr lang="en-US" dirty="0"/>
              <a:t>Project Name Here</a:t>
            </a:r>
          </a:p>
        </p:txBody>
      </p:sp>
      <p:sp>
        <p:nvSpPr>
          <p:cNvPr id="6" name="Slide Number Placeholder 5"/>
          <p:cNvSpPr>
            <a:spLocks noGrp="1"/>
          </p:cNvSpPr>
          <p:nvPr>
            <p:ph type="sldNum" sz="quarter" idx="12"/>
          </p:nvPr>
        </p:nvSpPr>
        <p:spPr/>
        <p:txBody>
          <a:bodyPr/>
          <a:lstStyle/>
          <a:p>
            <a:fld id="{9EBC64C3-3FC7-4C40-910B-2643F037F02C}"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r>
              <a:rPr lang="en-US" dirty="0"/>
              <a:t>CS-FYP    Hamdard University </a:t>
            </a:r>
          </a:p>
        </p:txBody>
      </p:sp>
      <p:sp>
        <p:nvSpPr>
          <p:cNvPr id="5" name="Footer Placeholder 4"/>
          <p:cNvSpPr>
            <a:spLocks noGrp="1"/>
          </p:cNvSpPr>
          <p:nvPr>
            <p:ph type="ftr" sz="quarter" idx="11"/>
          </p:nvPr>
        </p:nvSpPr>
        <p:spPr>
          <a:xfrm>
            <a:off x="457201" y="6248207"/>
            <a:ext cx="5573483" cy="365125"/>
          </a:xfrm>
        </p:spPr>
        <p:txBody>
          <a:bodyPr/>
          <a:lstStyle/>
          <a:p>
            <a:r>
              <a:rPr lang="en-US" dirty="0"/>
              <a:t>Project Name Here</a:t>
            </a: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6" name="Slide Number Placeholder 5"/>
          <p:cNvSpPr>
            <a:spLocks noGrp="1"/>
          </p:cNvSpPr>
          <p:nvPr>
            <p:ph type="sldNum" sz="quarter" idx="12"/>
          </p:nvPr>
        </p:nvSpPr>
        <p:spPr>
          <a:xfrm rot="5400000">
            <a:off x="5989638" y="144462"/>
            <a:ext cx="533400" cy="244476"/>
          </a:xfrm>
        </p:spPr>
        <p:txBody>
          <a:bodyPr/>
          <a:lstStyle/>
          <a:p>
            <a:fld id="{9EBC64C3-3FC7-4C40-910B-2643F037F02C}"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7616952" cy="990600"/>
          </a:xfrm>
        </p:spPr>
        <p:txBody>
          <a:bodyPr/>
          <a:lstStyle/>
          <a:p>
            <a:r>
              <a:rPr kumimoji="0" lang="en-US"/>
              <a:t>Click to edit Master title style</a:t>
            </a:r>
          </a:p>
        </p:txBody>
      </p:sp>
      <p:sp>
        <p:nvSpPr>
          <p:cNvPr id="4" name="Date Placeholder 3"/>
          <p:cNvSpPr>
            <a:spLocks noGrp="1"/>
          </p:cNvSpPr>
          <p:nvPr>
            <p:ph type="dt" sz="half" idx="10"/>
          </p:nvPr>
        </p:nvSpPr>
        <p:spPr>
          <a:xfrm>
            <a:off x="6248400" y="6400800"/>
            <a:ext cx="2514600" cy="304800"/>
          </a:xfrm>
          <a:solidFill>
            <a:srgbClr val="008000"/>
          </a:solidFill>
        </p:spPr>
        <p:txBody>
          <a:bodyPr/>
          <a:lstStyle>
            <a:lvl1pPr algn="r">
              <a:defRPr b="0">
                <a:solidFill>
                  <a:schemeClr val="bg1"/>
                </a:solidFill>
              </a:defRPr>
            </a:lvl1pPr>
          </a:lstStyle>
          <a:p>
            <a:r>
              <a:rPr lang="en-US" dirty="0"/>
              <a:t>CS-FYP    Hamdard University </a:t>
            </a:r>
          </a:p>
        </p:txBody>
      </p:sp>
      <p:sp>
        <p:nvSpPr>
          <p:cNvPr id="5" name="Footer Placeholder 4"/>
          <p:cNvSpPr>
            <a:spLocks noGrp="1"/>
          </p:cNvSpPr>
          <p:nvPr>
            <p:ph type="ftr" sz="quarter" idx="11"/>
          </p:nvPr>
        </p:nvSpPr>
        <p:spPr>
          <a:xfrm>
            <a:off x="609601" y="6400800"/>
            <a:ext cx="5410200" cy="288925"/>
          </a:xfrm>
          <a:solidFill>
            <a:srgbClr val="F86308"/>
          </a:solidFill>
        </p:spPr>
        <p:txBody>
          <a:bodyPr/>
          <a:lstStyle>
            <a:lvl1pPr algn="l">
              <a:defRPr b="0">
                <a:solidFill>
                  <a:schemeClr val="bg1"/>
                </a:solidFill>
              </a:defRPr>
            </a:lvl1pPr>
          </a:lstStyle>
          <a:p>
            <a:r>
              <a:rPr lang="en-US" dirty="0"/>
              <a:t>Project Name Here</a:t>
            </a:r>
          </a:p>
        </p:txBody>
      </p:sp>
      <p:sp>
        <p:nvSpPr>
          <p:cNvPr id="6" name="Slide Number Placeholder 5"/>
          <p:cNvSpPr>
            <a:spLocks noGrp="1"/>
          </p:cNvSpPr>
          <p:nvPr>
            <p:ph type="sldNum" sz="quarter" idx="12"/>
          </p:nvPr>
        </p:nvSpPr>
        <p:spPr>
          <a:xfrm>
            <a:off x="0" y="1279524"/>
            <a:ext cx="533400" cy="244476"/>
          </a:xfrm>
          <a:solidFill>
            <a:srgbClr val="008000"/>
          </a:solidFill>
        </p:spPr>
        <p:txBody>
          <a:bodyPr>
            <a:noAutofit/>
          </a:bodyPr>
          <a:lstStyle>
            <a:lvl1pPr>
              <a:defRPr sz="1800" b="1">
                <a:solidFill>
                  <a:srgbClr val="FFFFFF"/>
                </a:solidFill>
              </a:defRPr>
            </a:lvl1pPr>
          </a:lstStyle>
          <a:p>
            <a:fld id="{9EBC64C3-3FC7-4C40-910B-2643F037F02C}" type="slidenum">
              <a:rPr lang="en-US" smtClean="0"/>
              <a:pPr/>
              <a:t>‹#›</a:t>
            </a:fld>
            <a:endParaRPr lang="en-US" dirty="0"/>
          </a:p>
        </p:txBody>
      </p:sp>
      <p:sp>
        <p:nvSpPr>
          <p:cNvPr id="8" name="Content Placeholder 7"/>
          <p:cNvSpPr>
            <a:spLocks noGrp="1"/>
          </p:cNvSpPr>
          <p:nvPr>
            <p:ph sz="quarter" idx="1"/>
          </p:nvPr>
        </p:nvSpPr>
        <p:spPr>
          <a:xfrm>
            <a:off x="612648" y="1600200"/>
            <a:ext cx="8153400" cy="4495800"/>
          </a:xfrm>
        </p:spPr>
        <p:txBody>
          <a:bodyPr/>
          <a:lstStyle>
            <a:lvl1pPr>
              <a:buClr>
                <a:srgbClr val="008000"/>
              </a:buClr>
              <a:defRPr/>
            </a:lvl1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05800" y="381000"/>
            <a:ext cx="732241" cy="638664"/>
          </a:xfrm>
          <a:prstGeom prst="rect">
            <a:avLst/>
          </a:prstGeom>
        </p:spPr>
      </p:pic>
      <p:sp>
        <p:nvSpPr>
          <p:cNvPr id="7" name="Rectangle 6"/>
          <p:cNvSpPr/>
          <p:nvPr userDrawn="1"/>
        </p:nvSpPr>
        <p:spPr>
          <a:xfrm>
            <a:off x="609600" y="1295400"/>
            <a:ext cx="8534400" cy="228600"/>
          </a:xfrm>
          <a:prstGeom prst="rect">
            <a:avLst/>
          </a:prstGeom>
          <a:solidFill>
            <a:srgbClr val="F86308"/>
          </a:solidFill>
          <a:ln>
            <a:solidFill>
              <a:srgbClr val="F863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52599" y="2743200"/>
            <a:ext cx="6742113" cy="1676400"/>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600200"/>
            <a:ext cx="1295400" cy="990600"/>
          </a:xfrm>
          <a:prstGeom prst="rect">
            <a:avLst/>
          </a:prstGeom>
          <a:solidFill>
            <a:srgbClr val="008000"/>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1371600" y="1600200"/>
            <a:ext cx="7772400" cy="990600"/>
          </a:xfrm>
          <a:prstGeom prst="rect">
            <a:avLst/>
          </a:prstGeom>
          <a:solidFill>
            <a:srgbClr val="F86308"/>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a:solidFill>
            <a:srgbClr val="008000"/>
          </a:solidFill>
        </p:spPr>
        <p:txBody>
          <a:bodyPr/>
          <a:lstStyle>
            <a:lvl1pPr algn="r">
              <a:defRPr>
                <a:solidFill>
                  <a:schemeClr val="bg1"/>
                </a:solidFill>
              </a:defRPr>
            </a:lvl1pPr>
          </a:lstStyle>
          <a:p>
            <a:r>
              <a:rPr lang="en-US" dirty="0"/>
              <a:t>CS-FYP    Hamdard University </a:t>
            </a:r>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9EBC64C3-3FC7-4C40-910B-2643F037F02C}" type="slidenum">
              <a:rPr lang="en-US" smtClean="0"/>
              <a:pPr/>
              <a:t>‹#›</a:t>
            </a:fld>
            <a:endParaRPr lang="en-US" dirty="0"/>
          </a:p>
        </p:txBody>
      </p:sp>
      <p:sp>
        <p:nvSpPr>
          <p:cNvPr id="14" name="Footer Placeholder 13"/>
          <p:cNvSpPr>
            <a:spLocks noGrp="1"/>
          </p:cNvSpPr>
          <p:nvPr>
            <p:ph type="ftr" sz="quarter" idx="12"/>
          </p:nvPr>
        </p:nvSpPr>
        <p:spPr>
          <a:solidFill>
            <a:srgbClr val="F86308"/>
          </a:solidFill>
        </p:spPr>
        <p:txBody>
          <a:bodyPr/>
          <a:lstStyle>
            <a:lvl1pPr algn="l">
              <a:defRPr>
                <a:solidFill>
                  <a:schemeClr val="bg1"/>
                </a:solidFill>
              </a:defRPr>
            </a:lvl1pPr>
          </a:lstStyle>
          <a:p>
            <a:r>
              <a:rPr lang="en-US" dirty="0"/>
              <a:t>Project Name Here</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601" y="3899346"/>
            <a:ext cx="1295400" cy="1129854"/>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Slide Number Placeholder 9"/>
          <p:cNvSpPr>
            <a:spLocks noGrp="1"/>
          </p:cNvSpPr>
          <p:nvPr>
            <p:ph type="sldNum" sz="quarter" idx="16"/>
          </p:nvPr>
        </p:nvSpPr>
        <p:spPr/>
        <p:txBody>
          <a:bodyPr rtlCol="0"/>
          <a:lstStyle/>
          <a:p>
            <a:fld id="{9EBC64C3-3FC7-4C40-910B-2643F037F02C}" type="slidenum">
              <a:rPr lang="en-US" smtClean="0"/>
              <a:pPr/>
              <a:t>‹#›</a:t>
            </a:fld>
            <a:endParaRPr lang="en-US" dirty="0"/>
          </a:p>
        </p:txBody>
      </p:sp>
      <p:sp>
        <p:nvSpPr>
          <p:cNvPr id="13" name="Footer Placeholder 13"/>
          <p:cNvSpPr txBox="1">
            <a:spLocks/>
          </p:cNvSpPr>
          <p:nvPr userDrawn="1"/>
        </p:nvSpPr>
        <p:spPr>
          <a:xfrm>
            <a:off x="609600" y="6400606"/>
            <a:ext cx="5421083" cy="365125"/>
          </a:xfrm>
          <a:prstGeom prst="rect">
            <a:avLst/>
          </a:prstGeom>
          <a:solidFill>
            <a:srgbClr val="F86308"/>
          </a:solidFill>
        </p:spPr>
        <p:txBody>
          <a:bodyPr vert="horz" anchor="ctr"/>
          <a:lstStyle>
            <a:defPPr>
              <a:defRPr lang="en-US"/>
            </a:defPPr>
            <a:lvl1pPr marL="0" algn="l" defTabSz="914400" rtl="0" eaLnBrk="1" latinLnBrk="0" hangingPunct="1">
              <a:defRPr kumimoji="0" sz="14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Project name here</a:t>
            </a:r>
          </a:p>
        </p:txBody>
      </p:sp>
      <p:sp>
        <p:nvSpPr>
          <p:cNvPr id="15" name="Date Placeholder 11"/>
          <p:cNvSpPr>
            <a:spLocks noGrp="1"/>
          </p:cNvSpPr>
          <p:nvPr>
            <p:ph type="dt" sz="half" idx="10"/>
          </p:nvPr>
        </p:nvSpPr>
        <p:spPr>
          <a:xfrm>
            <a:off x="6096000" y="6416675"/>
            <a:ext cx="2667000" cy="365125"/>
          </a:xfrm>
          <a:solidFill>
            <a:srgbClr val="008000"/>
          </a:solidFill>
        </p:spPr>
        <p:txBody>
          <a:bodyPr/>
          <a:lstStyle>
            <a:lvl1pPr algn="r">
              <a:defRPr>
                <a:solidFill>
                  <a:schemeClr val="bg1"/>
                </a:solidFill>
              </a:defRPr>
            </a:lvl1pPr>
          </a:lstStyle>
          <a:p>
            <a:r>
              <a:rPr lang="en-US" dirty="0"/>
              <a:t>CS-FYP    Hamdard University </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r>
              <a:rPr lang="en-US" dirty="0"/>
              <a:t>CS-FYP    Hamdard University </a:t>
            </a:r>
          </a:p>
        </p:txBody>
      </p:sp>
      <p:sp>
        <p:nvSpPr>
          <p:cNvPr id="12" name="Slide Number Placeholder 11"/>
          <p:cNvSpPr>
            <a:spLocks noGrp="1"/>
          </p:cNvSpPr>
          <p:nvPr>
            <p:ph type="sldNum" sz="quarter" idx="16"/>
          </p:nvPr>
        </p:nvSpPr>
        <p:spPr/>
        <p:txBody>
          <a:bodyPr rtlCol="0"/>
          <a:lstStyle/>
          <a:p>
            <a:fld id="{9EBC64C3-3FC7-4C40-910B-2643F037F02C}" type="slidenum">
              <a:rPr lang="en-US" smtClean="0"/>
              <a:pPr/>
              <a:t>‹#›</a:t>
            </a:fld>
            <a:endParaRPr lang="en-US" dirty="0"/>
          </a:p>
        </p:txBody>
      </p:sp>
      <p:sp>
        <p:nvSpPr>
          <p:cNvPr id="14" name="Footer Placeholder 13"/>
          <p:cNvSpPr>
            <a:spLocks noGrp="1"/>
          </p:cNvSpPr>
          <p:nvPr>
            <p:ph type="ftr" sz="quarter" idx="17"/>
          </p:nvPr>
        </p:nvSpPr>
        <p:spPr/>
        <p:txBody>
          <a:bodyPr rtlCol="0"/>
          <a:lstStyle/>
          <a:p>
            <a:r>
              <a:rPr lang="en-US" dirty="0"/>
              <a:t>Project Name Here</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r>
              <a:rPr lang="en-US" dirty="0"/>
              <a:t>CS-FYP    Hamdard University </a:t>
            </a:r>
          </a:p>
        </p:txBody>
      </p:sp>
      <p:sp>
        <p:nvSpPr>
          <p:cNvPr id="4" name="Footer Placeholder 3"/>
          <p:cNvSpPr>
            <a:spLocks noGrp="1"/>
          </p:cNvSpPr>
          <p:nvPr>
            <p:ph type="ftr" sz="quarter" idx="11"/>
          </p:nvPr>
        </p:nvSpPr>
        <p:spPr/>
        <p:txBody>
          <a:bodyPr/>
          <a:lstStyle/>
          <a:p>
            <a:r>
              <a:rPr lang="en-US" dirty="0"/>
              <a:t>Project Name Here</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9EBC64C3-3FC7-4C40-910B-2643F037F02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CS-FYP    Hamdard University </a:t>
            </a:r>
          </a:p>
        </p:txBody>
      </p:sp>
      <p:sp>
        <p:nvSpPr>
          <p:cNvPr id="3" name="Footer Placeholder 2"/>
          <p:cNvSpPr>
            <a:spLocks noGrp="1"/>
          </p:cNvSpPr>
          <p:nvPr>
            <p:ph type="ftr" sz="quarter" idx="11"/>
          </p:nvPr>
        </p:nvSpPr>
        <p:spPr/>
        <p:txBody>
          <a:bodyPr/>
          <a:lstStyle/>
          <a:p>
            <a:r>
              <a:rPr lang="en-US" dirty="0"/>
              <a:t>Project Name Here</a:t>
            </a: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9EBC64C3-3FC7-4C40-910B-2643F037F02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r>
              <a:rPr lang="en-US" dirty="0"/>
              <a:t>CS-FYP    Hamdard University </a:t>
            </a:r>
          </a:p>
        </p:txBody>
      </p:sp>
      <p:sp>
        <p:nvSpPr>
          <p:cNvPr id="6" name="Footer Placeholder 5"/>
          <p:cNvSpPr>
            <a:spLocks noGrp="1"/>
          </p:cNvSpPr>
          <p:nvPr>
            <p:ph type="ftr" sz="quarter" idx="11"/>
          </p:nvPr>
        </p:nvSpPr>
        <p:spPr/>
        <p:txBody>
          <a:bodyPr/>
          <a:lstStyle/>
          <a:p>
            <a:r>
              <a:rPr lang="en-US" dirty="0"/>
              <a:t>Project Name Here</a:t>
            </a:r>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9EBC64C3-3FC7-4C40-910B-2643F037F02C}" type="slidenum">
              <a:rPr lang="en-US" smtClean="0"/>
              <a:pPr/>
              <a:t>‹#›</a:t>
            </a:fld>
            <a:endParaRPr lang="en-US" dirty="0"/>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Date Placeholder 11"/>
          <p:cNvSpPr>
            <a:spLocks noGrp="1"/>
          </p:cNvSpPr>
          <p:nvPr>
            <p:ph type="dt" sz="half" idx="10"/>
          </p:nvPr>
        </p:nvSpPr>
        <p:spPr>
          <a:xfrm>
            <a:off x="6248400" y="6248400"/>
            <a:ext cx="2667000" cy="365125"/>
          </a:xfrm>
        </p:spPr>
        <p:txBody>
          <a:bodyPr rtlCol="0"/>
          <a:lstStyle/>
          <a:p>
            <a:r>
              <a:rPr lang="en-US" dirty="0"/>
              <a:t>CS-FYP    Hamdard University </a:t>
            </a:r>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9EBC64C3-3FC7-4C40-910B-2643F037F02C}" type="slidenum">
              <a:rPr lang="en-US" smtClean="0"/>
              <a:pPr/>
              <a:t>‹#›</a:t>
            </a:fld>
            <a:endParaRPr lang="en-US" dirty="0"/>
          </a:p>
        </p:txBody>
      </p:sp>
      <p:sp>
        <p:nvSpPr>
          <p:cNvPr id="14" name="Footer Placeholder 13"/>
          <p:cNvSpPr>
            <a:spLocks noGrp="1"/>
          </p:cNvSpPr>
          <p:nvPr>
            <p:ph type="ftr" sz="quarter" idx="12"/>
          </p:nvPr>
        </p:nvSpPr>
        <p:spPr>
          <a:xfrm>
            <a:off x="1600200" y="6248206"/>
            <a:ext cx="4572000" cy="365125"/>
          </a:xfrm>
        </p:spPr>
        <p:txBody>
          <a:bodyPr rtlCol="0"/>
          <a:lstStyle/>
          <a:p>
            <a:r>
              <a:rPr lang="en-US" dirty="0"/>
              <a:t>Project Name Here</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dirty="0"/>
              <a:t>Click icon to add picture</a:t>
            </a: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r>
              <a:rPr lang="en-US" dirty="0"/>
              <a:t>CS-FYP    Hamdard University </a:t>
            </a: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dirty="0"/>
              <a:t>Project Name Here</a:t>
            </a: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9EBC64C3-3FC7-4C40-910B-2643F037F02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EBC64C3-3FC7-4C40-910B-2643F037F02C}" type="slidenum">
              <a:rPr lang="en-US" smtClean="0"/>
              <a:pPr/>
              <a:t>1</a:t>
            </a:fld>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04436" y="2133600"/>
            <a:ext cx="6339563" cy="2320117"/>
          </a:xfrm>
          <a:prstGeom prst="rect">
            <a:avLst/>
          </a:prstGeom>
        </p:spPr>
      </p:pic>
      <p:sp>
        <p:nvSpPr>
          <p:cNvPr id="6" name="Rectangle 5"/>
          <p:cNvSpPr/>
          <p:nvPr/>
        </p:nvSpPr>
        <p:spPr>
          <a:xfrm>
            <a:off x="2833934" y="1066800"/>
            <a:ext cx="6339563" cy="10668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Smart Paw</a:t>
            </a:r>
          </a:p>
        </p:txBody>
      </p:sp>
      <p:sp>
        <p:nvSpPr>
          <p:cNvPr id="7" name="TextBox 6"/>
          <p:cNvSpPr txBox="1"/>
          <p:nvPr/>
        </p:nvSpPr>
        <p:spPr>
          <a:xfrm>
            <a:off x="0" y="6020076"/>
            <a:ext cx="5465618" cy="830997"/>
          </a:xfrm>
          <a:prstGeom prst="rect">
            <a:avLst/>
          </a:prstGeom>
          <a:solidFill>
            <a:srgbClr val="008000"/>
          </a:solidFill>
        </p:spPr>
        <p:txBody>
          <a:bodyPr wrap="square" rtlCol="0">
            <a:spAutoFit/>
          </a:bodyPr>
          <a:lstStyle/>
          <a:p>
            <a:pPr algn="ctr"/>
            <a:r>
              <a:rPr lang="en-US" sz="2000" dirty="0">
                <a:solidFill>
                  <a:schemeClr val="bg1"/>
                </a:solidFill>
              </a:rPr>
              <a:t>Department of Computing, FEST</a:t>
            </a:r>
          </a:p>
          <a:p>
            <a:pPr algn="ctr"/>
            <a:r>
              <a:rPr lang="en-US" sz="2800" dirty="0">
                <a:solidFill>
                  <a:schemeClr val="bg1"/>
                </a:solidFill>
              </a:rPr>
              <a:t>Hamdard</a:t>
            </a:r>
            <a:r>
              <a:rPr lang="en-US" sz="2800" baseline="0" dirty="0">
                <a:solidFill>
                  <a:schemeClr val="bg1"/>
                </a:solidFill>
              </a:rPr>
              <a:t> University </a:t>
            </a:r>
            <a:r>
              <a:rPr lang="en-US" sz="2800" dirty="0">
                <a:solidFill>
                  <a:schemeClr val="bg1"/>
                </a:solidFill>
              </a:rPr>
              <a:t>  </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6027" y="3124200"/>
            <a:ext cx="1572567" cy="1371600"/>
          </a:xfrm>
          <a:prstGeom prst="rect">
            <a:avLst/>
          </a:prstGeom>
        </p:spPr>
      </p:pic>
      <p:sp>
        <p:nvSpPr>
          <p:cNvPr id="9" name="TextBox 8"/>
          <p:cNvSpPr txBox="1"/>
          <p:nvPr/>
        </p:nvSpPr>
        <p:spPr>
          <a:xfrm>
            <a:off x="5465618" y="4724401"/>
            <a:ext cx="3962400" cy="1938992"/>
          </a:xfrm>
          <a:prstGeom prst="rect">
            <a:avLst/>
          </a:prstGeom>
          <a:noFill/>
        </p:spPr>
        <p:txBody>
          <a:bodyPr wrap="square" rtlCol="0">
            <a:spAutoFit/>
          </a:bodyPr>
          <a:lstStyle/>
          <a:p>
            <a:pPr fontAlgn="t"/>
            <a:r>
              <a:rPr lang="en-US" sz="2000" dirty="0"/>
              <a:t>SUBHAN (571-2019)</a:t>
            </a:r>
          </a:p>
          <a:p>
            <a:pPr fontAlgn="t"/>
            <a:r>
              <a:rPr lang="en-US" sz="2000" dirty="0"/>
              <a:t>HARIS BIN MOHSIN (1516-2020)</a:t>
            </a:r>
          </a:p>
          <a:p>
            <a:pPr fontAlgn="t"/>
            <a:r>
              <a:rPr lang="en-US" sz="2000" dirty="0"/>
              <a:t>M.ASAAD IBRAHIM (2602-2021)</a:t>
            </a:r>
          </a:p>
          <a:p>
            <a:endParaRPr lang="en-US" sz="2000" dirty="0"/>
          </a:p>
          <a:p>
            <a:pPr fontAlgn="t"/>
            <a:r>
              <a:rPr lang="en-US" sz="2000" b="1" dirty="0"/>
              <a:t>Supervisor</a:t>
            </a:r>
            <a:br>
              <a:rPr lang="en-US" sz="2000" dirty="0"/>
            </a:br>
            <a:r>
              <a:rPr lang="en-US" sz="2000" dirty="0"/>
              <a:t>SIR ABDUL RAZZAQUE</a:t>
            </a:r>
          </a:p>
        </p:txBody>
      </p:sp>
      <p:sp>
        <p:nvSpPr>
          <p:cNvPr id="10" name="Isosceles Triangle 9"/>
          <p:cNvSpPr/>
          <p:nvPr/>
        </p:nvSpPr>
        <p:spPr>
          <a:xfrm flipV="1">
            <a:off x="2209800" y="1066800"/>
            <a:ext cx="1143000" cy="10668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0" y="0"/>
            <a:ext cx="2424622" cy="523220"/>
          </a:xfrm>
          <a:prstGeom prst="rect">
            <a:avLst/>
          </a:prstGeom>
          <a:solidFill>
            <a:srgbClr val="F86308"/>
          </a:solidFill>
        </p:spPr>
        <p:txBody>
          <a:bodyPr wrap="square" rtlCol="0">
            <a:spAutoFit/>
          </a:bodyPr>
          <a:lstStyle/>
          <a:p>
            <a:pPr algn="ctr"/>
            <a:r>
              <a:rPr lang="en-US" sz="2800" b="1" dirty="0">
                <a:solidFill>
                  <a:schemeClr val="bg1"/>
                </a:solidFill>
                <a:latin typeface="Calibri" pitchFamily="34" charset="0"/>
              </a:rPr>
              <a:t>FYP</a:t>
            </a:r>
          </a:p>
        </p:txBody>
      </p:sp>
    </p:spTree>
    <p:extLst>
      <p:ext uri="{BB962C8B-B14F-4D97-AF65-F5344CB8AC3E}">
        <p14:creationId xmlns:p14="http://schemas.microsoft.com/office/powerpoint/2010/main" val="2080624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B254B5-0E0D-E7DA-AAA7-93779CCAED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41A595-0BE1-0916-7B58-3573ADF584DD}"/>
              </a:ext>
            </a:extLst>
          </p:cNvPr>
          <p:cNvSpPr>
            <a:spLocks noGrp="1"/>
          </p:cNvSpPr>
          <p:nvPr>
            <p:ph type="title"/>
          </p:nvPr>
        </p:nvSpPr>
        <p:spPr/>
        <p:txBody>
          <a:bodyPr/>
          <a:lstStyle/>
          <a:p>
            <a:r>
              <a:rPr lang="en-US" dirty="0"/>
              <a:t>Literature Review</a:t>
            </a:r>
          </a:p>
        </p:txBody>
      </p:sp>
      <p:sp>
        <p:nvSpPr>
          <p:cNvPr id="3" name="Content Placeholder 2">
            <a:extLst>
              <a:ext uri="{FF2B5EF4-FFF2-40B4-BE49-F238E27FC236}">
                <a16:creationId xmlns:a16="http://schemas.microsoft.com/office/drawing/2014/main" id="{238C9D91-A2C5-4CFA-68B5-ED67D813EEA3}"/>
              </a:ext>
            </a:extLst>
          </p:cNvPr>
          <p:cNvSpPr>
            <a:spLocks noGrp="1"/>
          </p:cNvSpPr>
          <p:nvPr>
            <p:ph sz="quarter" idx="1"/>
          </p:nvPr>
        </p:nvSpPr>
        <p:spPr/>
        <p:txBody>
          <a:bodyPr>
            <a:normAutofit fontScale="77500" lnSpcReduction="20000"/>
          </a:bodyPr>
          <a:lstStyle/>
          <a:p>
            <a:r>
              <a:rPr lang="en-US" b="1" dirty="0"/>
              <a:t>AI in Health (Human &amp; Veterinary):</a:t>
            </a:r>
            <a:br>
              <a:rPr lang="en-US" dirty="0"/>
            </a:br>
            <a:r>
              <a:rPr lang="en-US" dirty="0"/>
              <a:t>AI, especially CNNs and LSTMs, has advanced human diagnostics but is underutilized in veterinary care. There’s a lack of systems combining image and text for pet disease prediction.</a:t>
            </a:r>
          </a:p>
          <a:p>
            <a:r>
              <a:rPr lang="en-US" b="1" dirty="0"/>
              <a:t>Deep Learning for Image Diagnosis:</a:t>
            </a:r>
            <a:br>
              <a:rPr lang="en-US" dirty="0"/>
            </a:br>
            <a:r>
              <a:rPr lang="en-US" dirty="0"/>
              <a:t>CNNs excel in medical imaging (e.g., skin, X-rays). Their success in human health supports their use in pet symptom image analysis. Smart Paw uses this for real-time photo-based detection.</a:t>
            </a:r>
          </a:p>
          <a:p>
            <a:r>
              <a:rPr lang="en-US" b="1" dirty="0"/>
              <a:t>Text-Based Symptom Analysis:</a:t>
            </a:r>
            <a:br>
              <a:rPr lang="en-US" dirty="0"/>
            </a:br>
            <a:r>
              <a:rPr lang="en-US" dirty="0"/>
              <a:t>Platforms like Ada and Babylon use NLP and LSTMs for human health inputs. Smart Paw applies similar models to understand pet symptom descriptions in natural language.</a:t>
            </a:r>
          </a:p>
          <a:p>
            <a:r>
              <a:rPr lang="en-US" b="1" dirty="0"/>
              <a:t>Multimodal AI in Healthcare:</a:t>
            </a:r>
            <a:br>
              <a:rPr lang="en-US" dirty="0"/>
            </a:br>
            <a:r>
              <a:rPr lang="en-US" dirty="0"/>
              <a:t>Combining image and text input improves diagnostic accuracy. Smart Paw integrates both for a holistic pet health assessment.</a:t>
            </a:r>
          </a:p>
          <a:p>
            <a:endParaRPr lang="en-US" dirty="0"/>
          </a:p>
        </p:txBody>
      </p:sp>
      <p:sp>
        <p:nvSpPr>
          <p:cNvPr id="4" name="Footer Placeholder 3">
            <a:extLst>
              <a:ext uri="{FF2B5EF4-FFF2-40B4-BE49-F238E27FC236}">
                <a16:creationId xmlns:a16="http://schemas.microsoft.com/office/drawing/2014/main" id="{EA53D2C2-53FC-8CD8-BAB4-05A87E3D90A9}"/>
              </a:ext>
            </a:extLst>
          </p:cNvPr>
          <p:cNvSpPr>
            <a:spLocks noGrp="1"/>
          </p:cNvSpPr>
          <p:nvPr>
            <p:ph type="ftr" sz="quarter" idx="11"/>
          </p:nvPr>
        </p:nvSpPr>
        <p:spPr/>
        <p:txBody>
          <a:bodyPr/>
          <a:lstStyle/>
          <a:p>
            <a:r>
              <a:rPr lang="en-US" dirty="0"/>
              <a:t>Project Name Here</a:t>
            </a:r>
          </a:p>
        </p:txBody>
      </p:sp>
      <p:sp>
        <p:nvSpPr>
          <p:cNvPr id="5" name="Slide Number Placeholder 4">
            <a:extLst>
              <a:ext uri="{FF2B5EF4-FFF2-40B4-BE49-F238E27FC236}">
                <a16:creationId xmlns:a16="http://schemas.microsoft.com/office/drawing/2014/main" id="{0A58433C-3C21-EAC2-80B7-7F921FB19F81}"/>
              </a:ext>
            </a:extLst>
          </p:cNvPr>
          <p:cNvSpPr>
            <a:spLocks noGrp="1"/>
          </p:cNvSpPr>
          <p:nvPr>
            <p:ph type="sldNum" sz="quarter" idx="12"/>
          </p:nvPr>
        </p:nvSpPr>
        <p:spPr/>
        <p:txBody>
          <a:bodyPr>
            <a:normAutofit fontScale="62500" lnSpcReduction="20000"/>
          </a:bodyPr>
          <a:lstStyle/>
          <a:p>
            <a:fld id="{9EBC64C3-3FC7-4C40-910B-2643F037F02C}" type="slidenum">
              <a:rPr lang="en-US" smtClean="0"/>
              <a:pPr/>
              <a:t>10</a:t>
            </a:fld>
            <a:endParaRPr lang="en-US" dirty="0"/>
          </a:p>
        </p:txBody>
      </p:sp>
      <p:sp>
        <p:nvSpPr>
          <p:cNvPr id="6" name="Date Placeholder 5">
            <a:extLst>
              <a:ext uri="{FF2B5EF4-FFF2-40B4-BE49-F238E27FC236}">
                <a16:creationId xmlns:a16="http://schemas.microsoft.com/office/drawing/2014/main" id="{41089FE8-FB93-D0E9-D495-2CE1E321A1FD}"/>
              </a:ext>
            </a:extLst>
          </p:cNvPr>
          <p:cNvSpPr>
            <a:spLocks noGrp="1"/>
          </p:cNvSpPr>
          <p:nvPr>
            <p:ph type="dt" sz="half" idx="10"/>
          </p:nvPr>
        </p:nvSpPr>
        <p:spPr/>
        <p:txBody>
          <a:bodyPr/>
          <a:lstStyle/>
          <a:p>
            <a:r>
              <a:rPr lang="en-US" dirty="0"/>
              <a:t>CS-FYP    Hamdard University </a:t>
            </a:r>
          </a:p>
        </p:txBody>
      </p:sp>
    </p:spTree>
    <p:extLst>
      <p:ext uri="{BB962C8B-B14F-4D97-AF65-F5344CB8AC3E}">
        <p14:creationId xmlns:p14="http://schemas.microsoft.com/office/powerpoint/2010/main" val="972612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32AC53-0E78-A5D5-570A-DD9F2DE4D1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91A20D-58C5-0A4E-76C4-ED77DD598A7C}"/>
              </a:ext>
            </a:extLst>
          </p:cNvPr>
          <p:cNvSpPr>
            <a:spLocks noGrp="1"/>
          </p:cNvSpPr>
          <p:nvPr>
            <p:ph type="title"/>
          </p:nvPr>
        </p:nvSpPr>
        <p:spPr/>
        <p:txBody>
          <a:bodyPr/>
          <a:lstStyle/>
          <a:p>
            <a:r>
              <a:rPr lang="en-US" dirty="0"/>
              <a:t>Literature Review</a:t>
            </a:r>
          </a:p>
        </p:txBody>
      </p:sp>
      <p:sp>
        <p:nvSpPr>
          <p:cNvPr id="3" name="Content Placeholder 2">
            <a:extLst>
              <a:ext uri="{FF2B5EF4-FFF2-40B4-BE49-F238E27FC236}">
                <a16:creationId xmlns:a16="http://schemas.microsoft.com/office/drawing/2014/main" id="{0733EB07-FCB5-D0A4-4738-DA51CA67EC8D}"/>
              </a:ext>
            </a:extLst>
          </p:cNvPr>
          <p:cNvSpPr>
            <a:spLocks noGrp="1"/>
          </p:cNvSpPr>
          <p:nvPr>
            <p:ph sz="quarter" idx="1"/>
          </p:nvPr>
        </p:nvSpPr>
        <p:spPr/>
        <p:txBody>
          <a:bodyPr>
            <a:normAutofit fontScale="92500" lnSpcReduction="20000"/>
          </a:bodyPr>
          <a:lstStyle/>
          <a:p>
            <a:pPr marL="0" indent="0">
              <a:buNone/>
            </a:pPr>
            <a:r>
              <a:rPr lang="en-US" b="1" dirty="0"/>
              <a:t>Gaps Identified:</a:t>
            </a:r>
            <a:br>
              <a:rPr lang="en-US" b="1" dirty="0"/>
            </a:br>
            <a:endParaRPr lang="en-US" b="1" u="sng" dirty="0"/>
          </a:p>
          <a:p>
            <a:r>
              <a:rPr lang="en-US" b="1" dirty="0"/>
              <a:t>Unexplored:</a:t>
            </a:r>
            <a:r>
              <a:rPr lang="en-US" dirty="0"/>
              <a:t> Few AI-based apps offer real-time pet disease prediction using user-generated data.</a:t>
            </a:r>
          </a:p>
          <a:p>
            <a:r>
              <a:rPr lang="en-US" b="1" dirty="0"/>
              <a:t>Underexplored:</a:t>
            </a:r>
            <a:r>
              <a:rPr lang="en-US" dirty="0"/>
              <a:t> Most pet apps focus on reminders, not diagnosis using deep learning.</a:t>
            </a:r>
          </a:p>
          <a:p>
            <a:r>
              <a:rPr lang="en-US" b="1" dirty="0"/>
              <a:t>Methodological Gap:</a:t>
            </a:r>
            <a:r>
              <a:rPr lang="en-US" dirty="0"/>
              <a:t> Lack of comparative analysis of CNNs and LSTMs in vet care.</a:t>
            </a:r>
          </a:p>
          <a:p>
            <a:r>
              <a:rPr lang="en-US" b="1" dirty="0"/>
              <a:t>Contextual Gap:</a:t>
            </a:r>
            <a:r>
              <a:rPr lang="en-US" dirty="0"/>
              <a:t> Existing studies are region-specific. Smart Paw aims for global adaptability.</a:t>
            </a:r>
          </a:p>
          <a:p>
            <a:r>
              <a:rPr lang="en-US" b="1" dirty="0"/>
              <a:t>Temporal Gap:</a:t>
            </a:r>
            <a:r>
              <a:rPr lang="en-US" dirty="0"/>
              <a:t> Many models use outdated data. Smart Paw learns dynamically from real-time inputs.</a:t>
            </a:r>
          </a:p>
          <a:p>
            <a:endParaRPr lang="en-US" dirty="0"/>
          </a:p>
        </p:txBody>
      </p:sp>
      <p:sp>
        <p:nvSpPr>
          <p:cNvPr id="4" name="Footer Placeholder 3">
            <a:extLst>
              <a:ext uri="{FF2B5EF4-FFF2-40B4-BE49-F238E27FC236}">
                <a16:creationId xmlns:a16="http://schemas.microsoft.com/office/drawing/2014/main" id="{0E778372-07FB-F28D-34EE-774D783A8C60}"/>
              </a:ext>
            </a:extLst>
          </p:cNvPr>
          <p:cNvSpPr>
            <a:spLocks noGrp="1"/>
          </p:cNvSpPr>
          <p:nvPr>
            <p:ph type="ftr" sz="quarter" idx="11"/>
          </p:nvPr>
        </p:nvSpPr>
        <p:spPr/>
        <p:txBody>
          <a:bodyPr/>
          <a:lstStyle/>
          <a:p>
            <a:r>
              <a:rPr lang="en-US" dirty="0"/>
              <a:t>Project Name Here</a:t>
            </a:r>
          </a:p>
        </p:txBody>
      </p:sp>
      <p:sp>
        <p:nvSpPr>
          <p:cNvPr id="5" name="Slide Number Placeholder 4">
            <a:extLst>
              <a:ext uri="{FF2B5EF4-FFF2-40B4-BE49-F238E27FC236}">
                <a16:creationId xmlns:a16="http://schemas.microsoft.com/office/drawing/2014/main" id="{CED47EAC-8A8B-D78A-AFD7-0E41757D42F3}"/>
              </a:ext>
            </a:extLst>
          </p:cNvPr>
          <p:cNvSpPr>
            <a:spLocks noGrp="1"/>
          </p:cNvSpPr>
          <p:nvPr>
            <p:ph type="sldNum" sz="quarter" idx="12"/>
          </p:nvPr>
        </p:nvSpPr>
        <p:spPr/>
        <p:txBody>
          <a:bodyPr>
            <a:normAutofit fontScale="62500" lnSpcReduction="20000"/>
          </a:bodyPr>
          <a:lstStyle/>
          <a:p>
            <a:fld id="{9EBC64C3-3FC7-4C40-910B-2643F037F02C}" type="slidenum">
              <a:rPr lang="en-US" smtClean="0"/>
              <a:pPr/>
              <a:t>11</a:t>
            </a:fld>
            <a:endParaRPr lang="en-US" dirty="0"/>
          </a:p>
        </p:txBody>
      </p:sp>
      <p:sp>
        <p:nvSpPr>
          <p:cNvPr id="6" name="Date Placeholder 5">
            <a:extLst>
              <a:ext uri="{FF2B5EF4-FFF2-40B4-BE49-F238E27FC236}">
                <a16:creationId xmlns:a16="http://schemas.microsoft.com/office/drawing/2014/main" id="{35EDA9BB-AA97-F63F-21A4-B11AB50E22D8}"/>
              </a:ext>
            </a:extLst>
          </p:cNvPr>
          <p:cNvSpPr>
            <a:spLocks noGrp="1"/>
          </p:cNvSpPr>
          <p:nvPr>
            <p:ph type="dt" sz="half" idx="10"/>
          </p:nvPr>
        </p:nvSpPr>
        <p:spPr/>
        <p:txBody>
          <a:bodyPr/>
          <a:lstStyle/>
          <a:p>
            <a:r>
              <a:rPr lang="en-US" dirty="0"/>
              <a:t>CS-FYP    Hamdard University </a:t>
            </a:r>
          </a:p>
        </p:txBody>
      </p:sp>
    </p:spTree>
    <p:extLst>
      <p:ext uri="{BB962C8B-B14F-4D97-AF65-F5344CB8AC3E}">
        <p14:creationId xmlns:p14="http://schemas.microsoft.com/office/powerpoint/2010/main" val="2334156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6201B8-C141-A247-270D-1EE685EA47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A1A109-C64E-9BB5-CD3B-AFFFFAFC35D3}"/>
              </a:ext>
            </a:extLst>
          </p:cNvPr>
          <p:cNvSpPr>
            <a:spLocks noGrp="1"/>
          </p:cNvSpPr>
          <p:nvPr>
            <p:ph type="title"/>
          </p:nvPr>
        </p:nvSpPr>
        <p:spPr/>
        <p:txBody>
          <a:bodyPr/>
          <a:lstStyle/>
          <a:p>
            <a:r>
              <a:rPr lang="en-US" dirty="0"/>
              <a:t>Demo of 100% of Work</a:t>
            </a:r>
          </a:p>
        </p:txBody>
      </p:sp>
      <p:sp>
        <p:nvSpPr>
          <p:cNvPr id="4" name="Footer Placeholder 3">
            <a:extLst>
              <a:ext uri="{FF2B5EF4-FFF2-40B4-BE49-F238E27FC236}">
                <a16:creationId xmlns:a16="http://schemas.microsoft.com/office/drawing/2014/main" id="{EBB2313F-63B6-B3C1-9F33-6EEE56CE5A10}"/>
              </a:ext>
            </a:extLst>
          </p:cNvPr>
          <p:cNvSpPr>
            <a:spLocks noGrp="1"/>
          </p:cNvSpPr>
          <p:nvPr>
            <p:ph type="ftr" sz="quarter" idx="11"/>
          </p:nvPr>
        </p:nvSpPr>
        <p:spPr/>
        <p:txBody>
          <a:bodyPr/>
          <a:lstStyle/>
          <a:p>
            <a:r>
              <a:rPr lang="en-US" dirty="0"/>
              <a:t>Project Name Here</a:t>
            </a:r>
          </a:p>
        </p:txBody>
      </p:sp>
      <p:sp>
        <p:nvSpPr>
          <p:cNvPr id="5" name="Slide Number Placeholder 4">
            <a:extLst>
              <a:ext uri="{FF2B5EF4-FFF2-40B4-BE49-F238E27FC236}">
                <a16:creationId xmlns:a16="http://schemas.microsoft.com/office/drawing/2014/main" id="{3E6F9E64-C2EC-C075-00ED-D7E8D71ED228}"/>
              </a:ext>
            </a:extLst>
          </p:cNvPr>
          <p:cNvSpPr>
            <a:spLocks noGrp="1"/>
          </p:cNvSpPr>
          <p:nvPr>
            <p:ph type="sldNum" sz="quarter" idx="12"/>
          </p:nvPr>
        </p:nvSpPr>
        <p:spPr/>
        <p:txBody>
          <a:bodyPr>
            <a:normAutofit fontScale="62500" lnSpcReduction="20000"/>
          </a:bodyPr>
          <a:lstStyle/>
          <a:p>
            <a:fld id="{9EBC64C3-3FC7-4C40-910B-2643F037F02C}" type="slidenum">
              <a:rPr lang="en-US" smtClean="0"/>
              <a:pPr/>
              <a:t>12</a:t>
            </a:fld>
            <a:endParaRPr lang="en-US" dirty="0"/>
          </a:p>
        </p:txBody>
      </p:sp>
      <p:sp>
        <p:nvSpPr>
          <p:cNvPr id="6" name="Date Placeholder 5">
            <a:extLst>
              <a:ext uri="{FF2B5EF4-FFF2-40B4-BE49-F238E27FC236}">
                <a16:creationId xmlns:a16="http://schemas.microsoft.com/office/drawing/2014/main" id="{52B5EF4B-63A9-A65C-8A61-E36C2A81DB7D}"/>
              </a:ext>
            </a:extLst>
          </p:cNvPr>
          <p:cNvSpPr>
            <a:spLocks noGrp="1"/>
          </p:cNvSpPr>
          <p:nvPr>
            <p:ph type="dt" sz="half" idx="10"/>
          </p:nvPr>
        </p:nvSpPr>
        <p:spPr/>
        <p:txBody>
          <a:bodyPr/>
          <a:lstStyle/>
          <a:p>
            <a:r>
              <a:rPr lang="en-US" dirty="0"/>
              <a:t>CS-FYP    Hamdard University </a:t>
            </a:r>
          </a:p>
        </p:txBody>
      </p:sp>
      <p:pic>
        <p:nvPicPr>
          <p:cNvPr id="11" name="Content Placeholder 10">
            <a:extLst>
              <a:ext uri="{FF2B5EF4-FFF2-40B4-BE49-F238E27FC236}">
                <a16:creationId xmlns:a16="http://schemas.microsoft.com/office/drawing/2014/main" id="{33275E7F-4C13-7EF6-9519-AD5973C65649}"/>
              </a:ext>
            </a:extLst>
          </p:cNvPr>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2133600" y="1657965"/>
            <a:ext cx="2077972" cy="4495800"/>
          </a:xfrm>
        </p:spPr>
      </p:pic>
      <p:pic>
        <p:nvPicPr>
          <p:cNvPr id="13" name="Picture 12">
            <a:extLst>
              <a:ext uri="{FF2B5EF4-FFF2-40B4-BE49-F238E27FC236}">
                <a16:creationId xmlns:a16="http://schemas.microsoft.com/office/drawing/2014/main" id="{F343384E-CDAC-3BE2-9706-82C5050C2D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44933" y="1657965"/>
            <a:ext cx="2077973" cy="4495801"/>
          </a:xfrm>
          <a:prstGeom prst="rect">
            <a:avLst/>
          </a:prstGeom>
        </p:spPr>
      </p:pic>
    </p:spTree>
    <p:extLst>
      <p:ext uri="{BB962C8B-B14F-4D97-AF65-F5344CB8AC3E}">
        <p14:creationId xmlns:p14="http://schemas.microsoft.com/office/powerpoint/2010/main" val="3204967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E28049-3C23-E759-1271-1F151B6151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E44E8E-EAE8-110C-B0D8-ECAC3C292DA1}"/>
              </a:ext>
            </a:extLst>
          </p:cNvPr>
          <p:cNvSpPr>
            <a:spLocks noGrp="1"/>
          </p:cNvSpPr>
          <p:nvPr>
            <p:ph type="title"/>
          </p:nvPr>
        </p:nvSpPr>
        <p:spPr/>
        <p:txBody>
          <a:bodyPr/>
          <a:lstStyle/>
          <a:p>
            <a:r>
              <a:rPr lang="en-US" dirty="0"/>
              <a:t>Demo of 100% of Work</a:t>
            </a:r>
          </a:p>
        </p:txBody>
      </p:sp>
      <p:pic>
        <p:nvPicPr>
          <p:cNvPr id="8" name="Content Placeholder 7">
            <a:extLst>
              <a:ext uri="{FF2B5EF4-FFF2-40B4-BE49-F238E27FC236}">
                <a16:creationId xmlns:a16="http://schemas.microsoft.com/office/drawing/2014/main" id="{CF93290E-82E3-151C-E56F-83C87E4F3F6D}"/>
              </a:ext>
            </a:extLst>
          </p:cNvPr>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762000" y="1676400"/>
            <a:ext cx="2077972" cy="4495800"/>
          </a:xfrm>
        </p:spPr>
      </p:pic>
      <p:sp>
        <p:nvSpPr>
          <p:cNvPr id="4" name="Footer Placeholder 3">
            <a:extLst>
              <a:ext uri="{FF2B5EF4-FFF2-40B4-BE49-F238E27FC236}">
                <a16:creationId xmlns:a16="http://schemas.microsoft.com/office/drawing/2014/main" id="{377D837E-1E14-BDE9-617D-BEF368C4B642}"/>
              </a:ext>
            </a:extLst>
          </p:cNvPr>
          <p:cNvSpPr>
            <a:spLocks noGrp="1"/>
          </p:cNvSpPr>
          <p:nvPr>
            <p:ph type="ftr" sz="quarter" idx="11"/>
          </p:nvPr>
        </p:nvSpPr>
        <p:spPr/>
        <p:txBody>
          <a:bodyPr/>
          <a:lstStyle/>
          <a:p>
            <a:r>
              <a:rPr lang="en-US" dirty="0"/>
              <a:t>Project Name Here</a:t>
            </a:r>
          </a:p>
        </p:txBody>
      </p:sp>
      <p:sp>
        <p:nvSpPr>
          <p:cNvPr id="5" name="Slide Number Placeholder 4">
            <a:extLst>
              <a:ext uri="{FF2B5EF4-FFF2-40B4-BE49-F238E27FC236}">
                <a16:creationId xmlns:a16="http://schemas.microsoft.com/office/drawing/2014/main" id="{82ABE682-0AEB-4C89-5BCF-5FE9F27884D6}"/>
              </a:ext>
            </a:extLst>
          </p:cNvPr>
          <p:cNvSpPr>
            <a:spLocks noGrp="1"/>
          </p:cNvSpPr>
          <p:nvPr>
            <p:ph type="sldNum" sz="quarter" idx="12"/>
          </p:nvPr>
        </p:nvSpPr>
        <p:spPr/>
        <p:txBody>
          <a:bodyPr>
            <a:normAutofit fontScale="62500" lnSpcReduction="20000"/>
          </a:bodyPr>
          <a:lstStyle/>
          <a:p>
            <a:fld id="{9EBC64C3-3FC7-4C40-910B-2643F037F02C}" type="slidenum">
              <a:rPr lang="en-US" smtClean="0"/>
              <a:pPr/>
              <a:t>13</a:t>
            </a:fld>
            <a:endParaRPr lang="en-US" dirty="0"/>
          </a:p>
        </p:txBody>
      </p:sp>
      <p:sp>
        <p:nvSpPr>
          <p:cNvPr id="6" name="Date Placeholder 5">
            <a:extLst>
              <a:ext uri="{FF2B5EF4-FFF2-40B4-BE49-F238E27FC236}">
                <a16:creationId xmlns:a16="http://schemas.microsoft.com/office/drawing/2014/main" id="{961DCAC2-9BEE-E5D7-8D1F-F14E78B5E123}"/>
              </a:ext>
            </a:extLst>
          </p:cNvPr>
          <p:cNvSpPr>
            <a:spLocks noGrp="1"/>
          </p:cNvSpPr>
          <p:nvPr>
            <p:ph type="dt" sz="half" idx="10"/>
          </p:nvPr>
        </p:nvSpPr>
        <p:spPr/>
        <p:txBody>
          <a:bodyPr/>
          <a:lstStyle/>
          <a:p>
            <a:r>
              <a:rPr lang="en-US" dirty="0"/>
              <a:t>CS-FYP    Hamdard University </a:t>
            </a:r>
          </a:p>
        </p:txBody>
      </p:sp>
      <p:pic>
        <p:nvPicPr>
          <p:cNvPr id="10" name="Picture 9">
            <a:extLst>
              <a:ext uri="{FF2B5EF4-FFF2-40B4-BE49-F238E27FC236}">
                <a16:creationId xmlns:a16="http://schemas.microsoft.com/office/drawing/2014/main" id="{1D419CF2-AFBA-4640-4D4C-512A112A3E5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00400" y="1688690"/>
            <a:ext cx="2077972" cy="4495801"/>
          </a:xfrm>
          <a:prstGeom prst="rect">
            <a:avLst/>
          </a:prstGeom>
        </p:spPr>
      </p:pic>
      <p:pic>
        <p:nvPicPr>
          <p:cNvPr id="12" name="Picture 11">
            <a:extLst>
              <a:ext uri="{FF2B5EF4-FFF2-40B4-BE49-F238E27FC236}">
                <a16:creationId xmlns:a16="http://schemas.microsoft.com/office/drawing/2014/main" id="{D99BF692-4A22-176C-1DB2-28D8BE7E7A0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67400" y="1691149"/>
            <a:ext cx="2077972" cy="4495800"/>
          </a:xfrm>
          <a:prstGeom prst="rect">
            <a:avLst/>
          </a:prstGeom>
        </p:spPr>
      </p:pic>
    </p:spTree>
    <p:extLst>
      <p:ext uri="{BB962C8B-B14F-4D97-AF65-F5344CB8AC3E}">
        <p14:creationId xmlns:p14="http://schemas.microsoft.com/office/powerpoint/2010/main" val="81323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0A4218-791E-0B61-ACE7-1CF9C7CB11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E92C40-79B7-B5FD-DE62-4C3165514122}"/>
              </a:ext>
            </a:extLst>
          </p:cNvPr>
          <p:cNvSpPr>
            <a:spLocks noGrp="1"/>
          </p:cNvSpPr>
          <p:nvPr>
            <p:ph type="title"/>
          </p:nvPr>
        </p:nvSpPr>
        <p:spPr/>
        <p:txBody>
          <a:bodyPr>
            <a:normAutofit fontScale="90000"/>
          </a:bodyPr>
          <a:lstStyle/>
          <a:p>
            <a:r>
              <a:rPr lang="en-US" dirty="0"/>
              <a:t>Experimental Evaluations &amp; Results</a:t>
            </a:r>
          </a:p>
        </p:txBody>
      </p:sp>
      <p:sp>
        <p:nvSpPr>
          <p:cNvPr id="3" name="Content Placeholder 2">
            <a:extLst>
              <a:ext uri="{FF2B5EF4-FFF2-40B4-BE49-F238E27FC236}">
                <a16:creationId xmlns:a16="http://schemas.microsoft.com/office/drawing/2014/main" id="{C9E8D5E5-C410-0640-FDF9-731653518CD9}"/>
              </a:ext>
            </a:extLst>
          </p:cNvPr>
          <p:cNvSpPr>
            <a:spLocks noGrp="1"/>
          </p:cNvSpPr>
          <p:nvPr>
            <p:ph sz="quarter" idx="1"/>
          </p:nvPr>
        </p:nvSpPr>
        <p:spPr/>
        <p:txBody>
          <a:bodyPr/>
          <a:lstStyle/>
          <a:p>
            <a:r>
              <a:rPr lang="en-US" dirty="0"/>
              <a:t>Test Model Training:</a:t>
            </a:r>
            <a:br>
              <a:rPr lang="en-US" dirty="0"/>
            </a:br>
            <a:endParaRPr lang="en-US" dirty="0"/>
          </a:p>
        </p:txBody>
      </p:sp>
      <p:sp>
        <p:nvSpPr>
          <p:cNvPr id="4" name="Footer Placeholder 3">
            <a:extLst>
              <a:ext uri="{FF2B5EF4-FFF2-40B4-BE49-F238E27FC236}">
                <a16:creationId xmlns:a16="http://schemas.microsoft.com/office/drawing/2014/main" id="{0EA1940C-B8E2-0A4F-42D8-DEED2E581725}"/>
              </a:ext>
            </a:extLst>
          </p:cNvPr>
          <p:cNvSpPr>
            <a:spLocks noGrp="1"/>
          </p:cNvSpPr>
          <p:nvPr>
            <p:ph type="ftr" sz="quarter" idx="11"/>
          </p:nvPr>
        </p:nvSpPr>
        <p:spPr/>
        <p:txBody>
          <a:bodyPr/>
          <a:lstStyle/>
          <a:p>
            <a:r>
              <a:rPr lang="en-US" dirty="0"/>
              <a:t>Project Name Here</a:t>
            </a:r>
          </a:p>
        </p:txBody>
      </p:sp>
      <p:sp>
        <p:nvSpPr>
          <p:cNvPr id="5" name="Slide Number Placeholder 4">
            <a:extLst>
              <a:ext uri="{FF2B5EF4-FFF2-40B4-BE49-F238E27FC236}">
                <a16:creationId xmlns:a16="http://schemas.microsoft.com/office/drawing/2014/main" id="{DB34E641-254D-2C20-E6F9-CDB73BF0E91A}"/>
              </a:ext>
            </a:extLst>
          </p:cNvPr>
          <p:cNvSpPr>
            <a:spLocks noGrp="1"/>
          </p:cNvSpPr>
          <p:nvPr>
            <p:ph type="sldNum" sz="quarter" idx="12"/>
          </p:nvPr>
        </p:nvSpPr>
        <p:spPr/>
        <p:txBody>
          <a:bodyPr>
            <a:normAutofit fontScale="62500" lnSpcReduction="20000"/>
          </a:bodyPr>
          <a:lstStyle/>
          <a:p>
            <a:fld id="{9EBC64C3-3FC7-4C40-910B-2643F037F02C}" type="slidenum">
              <a:rPr lang="en-US" smtClean="0"/>
              <a:pPr/>
              <a:t>14</a:t>
            </a:fld>
            <a:endParaRPr lang="en-US" dirty="0"/>
          </a:p>
        </p:txBody>
      </p:sp>
      <p:sp>
        <p:nvSpPr>
          <p:cNvPr id="6" name="Date Placeholder 5">
            <a:extLst>
              <a:ext uri="{FF2B5EF4-FFF2-40B4-BE49-F238E27FC236}">
                <a16:creationId xmlns:a16="http://schemas.microsoft.com/office/drawing/2014/main" id="{34184363-9858-004E-DEDE-D5DCA338F9CE}"/>
              </a:ext>
            </a:extLst>
          </p:cNvPr>
          <p:cNvSpPr>
            <a:spLocks noGrp="1"/>
          </p:cNvSpPr>
          <p:nvPr>
            <p:ph type="dt" sz="half" idx="10"/>
          </p:nvPr>
        </p:nvSpPr>
        <p:spPr/>
        <p:txBody>
          <a:bodyPr/>
          <a:lstStyle/>
          <a:p>
            <a:r>
              <a:rPr lang="en-US" dirty="0"/>
              <a:t>CS-FYP    Hamdard University </a:t>
            </a:r>
          </a:p>
        </p:txBody>
      </p:sp>
      <p:pic>
        <p:nvPicPr>
          <p:cNvPr id="8" name="Picture 7">
            <a:extLst>
              <a:ext uri="{FF2B5EF4-FFF2-40B4-BE49-F238E27FC236}">
                <a16:creationId xmlns:a16="http://schemas.microsoft.com/office/drawing/2014/main" id="{C6A90CFE-7DAE-5019-3B4F-A052013E8B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1354" y="2156460"/>
            <a:ext cx="6479540" cy="4091940"/>
          </a:xfrm>
          <a:prstGeom prst="rect">
            <a:avLst/>
          </a:prstGeom>
        </p:spPr>
      </p:pic>
    </p:spTree>
    <p:extLst>
      <p:ext uri="{BB962C8B-B14F-4D97-AF65-F5344CB8AC3E}">
        <p14:creationId xmlns:p14="http://schemas.microsoft.com/office/powerpoint/2010/main" val="1599187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5191FA-E562-A224-D0D9-5D6A50C1F0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36DFC7-6DDB-929C-CD8A-C5369FED454C}"/>
              </a:ext>
            </a:extLst>
          </p:cNvPr>
          <p:cNvSpPr>
            <a:spLocks noGrp="1"/>
          </p:cNvSpPr>
          <p:nvPr>
            <p:ph type="title"/>
          </p:nvPr>
        </p:nvSpPr>
        <p:spPr/>
        <p:txBody>
          <a:bodyPr>
            <a:normAutofit fontScale="90000"/>
          </a:bodyPr>
          <a:lstStyle/>
          <a:p>
            <a:r>
              <a:rPr lang="en-US" dirty="0"/>
              <a:t>Experimental Evaluations &amp; Results</a:t>
            </a:r>
          </a:p>
        </p:txBody>
      </p:sp>
      <p:sp>
        <p:nvSpPr>
          <p:cNvPr id="3" name="Content Placeholder 2">
            <a:extLst>
              <a:ext uri="{FF2B5EF4-FFF2-40B4-BE49-F238E27FC236}">
                <a16:creationId xmlns:a16="http://schemas.microsoft.com/office/drawing/2014/main" id="{15BFDF3C-C940-ED06-6D82-DAE85F732003}"/>
              </a:ext>
            </a:extLst>
          </p:cNvPr>
          <p:cNvSpPr>
            <a:spLocks noGrp="1"/>
          </p:cNvSpPr>
          <p:nvPr>
            <p:ph sz="quarter" idx="1"/>
          </p:nvPr>
        </p:nvSpPr>
        <p:spPr/>
        <p:txBody>
          <a:bodyPr/>
          <a:lstStyle/>
          <a:p>
            <a:r>
              <a:rPr lang="en-US" dirty="0"/>
              <a:t>Test Model Training:</a:t>
            </a:r>
            <a:br>
              <a:rPr lang="en-US" dirty="0"/>
            </a:br>
            <a:endParaRPr lang="en-US" dirty="0"/>
          </a:p>
        </p:txBody>
      </p:sp>
      <p:sp>
        <p:nvSpPr>
          <p:cNvPr id="4" name="Footer Placeholder 3">
            <a:extLst>
              <a:ext uri="{FF2B5EF4-FFF2-40B4-BE49-F238E27FC236}">
                <a16:creationId xmlns:a16="http://schemas.microsoft.com/office/drawing/2014/main" id="{461BA84C-3976-8412-9026-70BAE94826B0}"/>
              </a:ext>
            </a:extLst>
          </p:cNvPr>
          <p:cNvSpPr>
            <a:spLocks noGrp="1"/>
          </p:cNvSpPr>
          <p:nvPr>
            <p:ph type="ftr" sz="quarter" idx="11"/>
          </p:nvPr>
        </p:nvSpPr>
        <p:spPr/>
        <p:txBody>
          <a:bodyPr/>
          <a:lstStyle/>
          <a:p>
            <a:r>
              <a:rPr lang="en-US" dirty="0"/>
              <a:t>Project Name Here</a:t>
            </a:r>
          </a:p>
        </p:txBody>
      </p:sp>
      <p:sp>
        <p:nvSpPr>
          <p:cNvPr id="5" name="Slide Number Placeholder 4">
            <a:extLst>
              <a:ext uri="{FF2B5EF4-FFF2-40B4-BE49-F238E27FC236}">
                <a16:creationId xmlns:a16="http://schemas.microsoft.com/office/drawing/2014/main" id="{2A1FE9F3-B50A-C44F-E7E4-D6B92721590D}"/>
              </a:ext>
            </a:extLst>
          </p:cNvPr>
          <p:cNvSpPr>
            <a:spLocks noGrp="1"/>
          </p:cNvSpPr>
          <p:nvPr>
            <p:ph type="sldNum" sz="quarter" idx="12"/>
          </p:nvPr>
        </p:nvSpPr>
        <p:spPr/>
        <p:txBody>
          <a:bodyPr>
            <a:normAutofit fontScale="62500" lnSpcReduction="20000"/>
          </a:bodyPr>
          <a:lstStyle/>
          <a:p>
            <a:fld id="{9EBC64C3-3FC7-4C40-910B-2643F037F02C}" type="slidenum">
              <a:rPr lang="en-US" smtClean="0"/>
              <a:pPr/>
              <a:t>15</a:t>
            </a:fld>
            <a:endParaRPr lang="en-US" dirty="0"/>
          </a:p>
        </p:txBody>
      </p:sp>
      <p:sp>
        <p:nvSpPr>
          <p:cNvPr id="6" name="Date Placeholder 5">
            <a:extLst>
              <a:ext uri="{FF2B5EF4-FFF2-40B4-BE49-F238E27FC236}">
                <a16:creationId xmlns:a16="http://schemas.microsoft.com/office/drawing/2014/main" id="{55C542C3-43A5-28E9-7968-C81E06193F1E}"/>
              </a:ext>
            </a:extLst>
          </p:cNvPr>
          <p:cNvSpPr>
            <a:spLocks noGrp="1"/>
          </p:cNvSpPr>
          <p:nvPr>
            <p:ph type="dt" sz="half" idx="10"/>
          </p:nvPr>
        </p:nvSpPr>
        <p:spPr/>
        <p:txBody>
          <a:bodyPr/>
          <a:lstStyle/>
          <a:p>
            <a:r>
              <a:rPr lang="en-US" dirty="0"/>
              <a:t>CS-FYP    Hamdard University </a:t>
            </a:r>
          </a:p>
        </p:txBody>
      </p:sp>
      <p:pic>
        <p:nvPicPr>
          <p:cNvPr id="7" name="Picture 6">
            <a:extLst>
              <a:ext uri="{FF2B5EF4-FFF2-40B4-BE49-F238E27FC236}">
                <a16:creationId xmlns:a16="http://schemas.microsoft.com/office/drawing/2014/main" id="{B43A1992-8054-A387-F030-20611AEBC8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6741" y="2212340"/>
            <a:ext cx="6628765" cy="3883660"/>
          </a:xfrm>
          <a:prstGeom prst="rect">
            <a:avLst/>
          </a:prstGeom>
        </p:spPr>
      </p:pic>
    </p:spTree>
    <p:extLst>
      <p:ext uri="{BB962C8B-B14F-4D97-AF65-F5344CB8AC3E}">
        <p14:creationId xmlns:p14="http://schemas.microsoft.com/office/powerpoint/2010/main" val="1315749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83992D-C7FE-E095-DCA1-0153A622F6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FB25C4-CE5E-3F20-EA24-6013D653107D}"/>
              </a:ext>
            </a:extLst>
          </p:cNvPr>
          <p:cNvSpPr>
            <a:spLocks noGrp="1"/>
          </p:cNvSpPr>
          <p:nvPr>
            <p:ph type="title"/>
          </p:nvPr>
        </p:nvSpPr>
        <p:spPr/>
        <p:txBody>
          <a:bodyPr>
            <a:normAutofit fontScale="90000"/>
          </a:bodyPr>
          <a:lstStyle/>
          <a:p>
            <a:r>
              <a:rPr lang="en-US" dirty="0"/>
              <a:t>Experimental Evaluations &amp; Results</a:t>
            </a:r>
          </a:p>
        </p:txBody>
      </p:sp>
      <p:sp>
        <p:nvSpPr>
          <p:cNvPr id="3" name="Content Placeholder 2">
            <a:extLst>
              <a:ext uri="{FF2B5EF4-FFF2-40B4-BE49-F238E27FC236}">
                <a16:creationId xmlns:a16="http://schemas.microsoft.com/office/drawing/2014/main" id="{17F3E5F3-0C79-26A1-D444-A0D1E0BDDFFA}"/>
              </a:ext>
            </a:extLst>
          </p:cNvPr>
          <p:cNvSpPr>
            <a:spLocks noGrp="1"/>
          </p:cNvSpPr>
          <p:nvPr>
            <p:ph sz="quarter" idx="1"/>
          </p:nvPr>
        </p:nvSpPr>
        <p:spPr/>
        <p:txBody>
          <a:bodyPr/>
          <a:lstStyle/>
          <a:p>
            <a:pPr marL="365760" lvl="1" indent="0">
              <a:buNone/>
            </a:pPr>
            <a:r>
              <a:rPr lang="en-US" sz="2800" b="1" dirty="0"/>
              <a:t>Image Model Training:</a:t>
            </a:r>
            <a:br>
              <a:rPr lang="en-US" sz="2800" b="1" dirty="0"/>
            </a:br>
            <a:endParaRPr lang="en-US" sz="1800" dirty="0"/>
          </a:p>
        </p:txBody>
      </p:sp>
      <p:sp>
        <p:nvSpPr>
          <p:cNvPr id="4" name="Footer Placeholder 3">
            <a:extLst>
              <a:ext uri="{FF2B5EF4-FFF2-40B4-BE49-F238E27FC236}">
                <a16:creationId xmlns:a16="http://schemas.microsoft.com/office/drawing/2014/main" id="{38FEB4FB-8376-2805-8375-1FDE1EDC536B}"/>
              </a:ext>
            </a:extLst>
          </p:cNvPr>
          <p:cNvSpPr>
            <a:spLocks noGrp="1"/>
          </p:cNvSpPr>
          <p:nvPr>
            <p:ph type="ftr" sz="quarter" idx="11"/>
          </p:nvPr>
        </p:nvSpPr>
        <p:spPr/>
        <p:txBody>
          <a:bodyPr/>
          <a:lstStyle/>
          <a:p>
            <a:r>
              <a:rPr lang="en-US" dirty="0"/>
              <a:t>Project Name Here</a:t>
            </a:r>
          </a:p>
        </p:txBody>
      </p:sp>
      <p:sp>
        <p:nvSpPr>
          <p:cNvPr id="5" name="Slide Number Placeholder 4">
            <a:extLst>
              <a:ext uri="{FF2B5EF4-FFF2-40B4-BE49-F238E27FC236}">
                <a16:creationId xmlns:a16="http://schemas.microsoft.com/office/drawing/2014/main" id="{EB0150D7-19C9-4E84-B40C-4806B73B05E3}"/>
              </a:ext>
            </a:extLst>
          </p:cNvPr>
          <p:cNvSpPr>
            <a:spLocks noGrp="1"/>
          </p:cNvSpPr>
          <p:nvPr>
            <p:ph type="sldNum" sz="quarter" idx="12"/>
          </p:nvPr>
        </p:nvSpPr>
        <p:spPr/>
        <p:txBody>
          <a:bodyPr>
            <a:normAutofit fontScale="62500" lnSpcReduction="20000"/>
          </a:bodyPr>
          <a:lstStyle/>
          <a:p>
            <a:fld id="{9EBC64C3-3FC7-4C40-910B-2643F037F02C}" type="slidenum">
              <a:rPr lang="en-US" smtClean="0"/>
              <a:pPr/>
              <a:t>16</a:t>
            </a:fld>
            <a:endParaRPr lang="en-US" dirty="0"/>
          </a:p>
        </p:txBody>
      </p:sp>
      <p:sp>
        <p:nvSpPr>
          <p:cNvPr id="6" name="Date Placeholder 5">
            <a:extLst>
              <a:ext uri="{FF2B5EF4-FFF2-40B4-BE49-F238E27FC236}">
                <a16:creationId xmlns:a16="http://schemas.microsoft.com/office/drawing/2014/main" id="{7E422F51-5ADF-4A8F-F7D5-3CA9619B328B}"/>
              </a:ext>
            </a:extLst>
          </p:cNvPr>
          <p:cNvSpPr>
            <a:spLocks noGrp="1"/>
          </p:cNvSpPr>
          <p:nvPr>
            <p:ph type="dt" sz="half" idx="10"/>
          </p:nvPr>
        </p:nvSpPr>
        <p:spPr/>
        <p:txBody>
          <a:bodyPr/>
          <a:lstStyle/>
          <a:p>
            <a:r>
              <a:rPr lang="en-US" dirty="0"/>
              <a:t>CS-FYP    Hamdard University </a:t>
            </a:r>
          </a:p>
        </p:txBody>
      </p:sp>
      <p:pic>
        <p:nvPicPr>
          <p:cNvPr id="8" name="Picture 7">
            <a:extLst>
              <a:ext uri="{FF2B5EF4-FFF2-40B4-BE49-F238E27FC236}">
                <a16:creationId xmlns:a16="http://schemas.microsoft.com/office/drawing/2014/main" id="{2AEF95A4-8B03-94B5-8DCF-E16D1C562B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6645" y="2438400"/>
            <a:ext cx="6950710" cy="3449320"/>
          </a:xfrm>
          <a:prstGeom prst="rect">
            <a:avLst/>
          </a:prstGeom>
        </p:spPr>
      </p:pic>
    </p:spTree>
    <p:extLst>
      <p:ext uri="{BB962C8B-B14F-4D97-AF65-F5344CB8AC3E}">
        <p14:creationId xmlns:p14="http://schemas.microsoft.com/office/powerpoint/2010/main" val="15944358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E78C6B-27BC-7FC4-1A06-8C044B48B7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9A5DA0-0662-E19B-FBEE-BE8105A09110}"/>
              </a:ext>
            </a:extLst>
          </p:cNvPr>
          <p:cNvSpPr>
            <a:spLocks noGrp="1"/>
          </p:cNvSpPr>
          <p:nvPr>
            <p:ph type="title"/>
          </p:nvPr>
        </p:nvSpPr>
        <p:spPr/>
        <p:txBody>
          <a:bodyPr>
            <a:normAutofit/>
          </a:bodyPr>
          <a:lstStyle/>
          <a:p>
            <a:r>
              <a:rPr lang="en-US" dirty="0"/>
              <a:t>Test Plan &amp; Test Cases</a:t>
            </a:r>
          </a:p>
        </p:txBody>
      </p:sp>
      <p:sp>
        <p:nvSpPr>
          <p:cNvPr id="4" name="Footer Placeholder 3">
            <a:extLst>
              <a:ext uri="{FF2B5EF4-FFF2-40B4-BE49-F238E27FC236}">
                <a16:creationId xmlns:a16="http://schemas.microsoft.com/office/drawing/2014/main" id="{1E7190C4-3FAE-133E-553B-679A096AFDE5}"/>
              </a:ext>
            </a:extLst>
          </p:cNvPr>
          <p:cNvSpPr>
            <a:spLocks noGrp="1"/>
          </p:cNvSpPr>
          <p:nvPr>
            <p:ph type="ftr" sz="quarter" idx="11"/>
          </p:nvPr>
        </p:nvSpPr>
        <p:spPr/>
        <p:txBody>
          <a:bodyPr/>
          <a:lstStyle/>
          <a:p>
            <a:r>
              <a:rPr lang="en-US" dirty="0"/>
              <a:t>Project Name Here</a:t>
            </a:r>
          </a:p>
        </p:txBody>
      </p:sp>
      <p:sp>
        <p:nvSpPr>
          <p:cNvPr id="5" name="Slide Number Placeholder 4">
            <a:extLst>
              <a:ext uri="{FF2B5EF4-FFF2-40B4-BE49-F238E27FC236}">
                <a16:creationId xmlns:a16="http://schemas.microsoft.com/office/drawing/2014/main" id="{2A90A686-A57E-889C-FFFC-EFA8B2998DFC}"/>
              </a:ext>
            </a:extLst>
          </p:cNvPr>
          <p:cNvSpPr>
            <a:spLocks noGrp="1"/>
          </p:cNvSpPr>
          <p:nvPr>
            <p:ph type="sldNum" sz="quarter" idx="12"/>
          </p:nvPr>
        </p:nvSpPr>
        <p:spPr/>
        <p:txBody>
          <a:bodyPr>
            <a:normAutofit fontScale="62500" lnSpcReduction="20000"/>
          </a:bodyPr>
          <a:lstStyle/>
          <a:p>
            <a:fld id="{9EBC64C3-3FC7-4C40-910B-2643F037F02C}" type="slidenum">
              <a:rPr lang="en-US" smtClean="0"/>
              <a:pPr/>
              <a:t>17</a:t>
            </a:fld>
            <a:endParaRPr lang="en-US" dirty="0"/>
          </a:p>
        </p:txBody>
      </p:sp>
      <p:sp>
        <p:nvSpPr>
          <p:cNvPr id="6" name="Date Placeholder 5">
            <a:extLst>
              <a:ext uri="{FF2B5EF4-FFF2-40B4-BE49-F238E27FC236}">
                <a16:creationId xmlns:a16="http://schemas.microsoft.com/office/drawing/2014/main" id="{EE58C66E-4400-01CD-BDDA-A884FA3B8EA7}"/>
              </a:ext>
            </a:extLst>
          </p:cNvPr>
          <p:cNvSpPr>
            <a:spLocks noGrp="1"/>
          </p:cNvSpPr>
          <p:nvPr>
            <p:ph type="dt" sz="half" idx="10"/>
          </p:nvPr>
        </p:nvSpPr>
        <p:spPr/>
        <p:txBody>
          <a:bodyPr/>
          <a:lstStyle/>
          <a:p>
            <a:r>
              <a:rPr lang="en-US" dirty="0"/>
              <a:t>CS-FYP    Hamdard University </a:t>
            </a:r>
          </a:p>
        </p:txBody>
      </p:sp>
      <p:sp>
        <p:nvSpPr>
          <p:cNvPr id="9" name="Content Placeholder 8">
            <a:extLst>
              <a:ext uri="{FF2B5EF4-FFF2-40B4-BE49-F238E27FC236}">
                <a16:creationId xmlns:a16="http://schemas.microsoft.com/office/drawing/2014/main" id="{B17F2936-5DC1-875F-16A2-5DF161207606}"/>
              </a:ext>
            </a:extLst>
          </p:cNvPr>
          <p:cNvSpPr>
            <a:spLocks noGrp="1"/>
          </p:cNvSpPr>
          <p:nvPr>
            <p:ph sz="quarter" idx="1"/>
          </p:nvPr>
        </p:nvSpPr>
        <p:spPr/>
        <p:txBody>
          <a:bodyPr/>
          <a:lstStyle/>
          <a:p>
            <a:r>
              <a:rPr lang="en-US" dirty="0"/>
              <a:t>Test Plan:</a:t>
            </a:r>
            <a:br>
              <a:rPr lang="en-US" dirty="0"/>
            </a:br>
            <a:endParaRPr lang="en-US" dirty="0"/>
          </a:p>
        </p:txBody>
      </p:sp>
      <p:graphicFrame>
        <p:nvGraphicFramePr>
          <p:cNvPr id="10" name="Table 9">
            <a:extLst>
              <a:ext uri="{FF2B5EF4-FFF2-40B4-BE49-F238E27FC236}">
                <a16:creationId xmlns:a16="http://schemas.microsoft.com/office/drawing/2014/main" id="{1FAAB873-CB34-25DE-5603-40B1A6348F47}"/>
              </a:ext>
            </a:extLst>
          </p:cNvPr>
          <p:cNvGraphicFramePr>
            <a:graphicFrameLocks noGrp="1"/>
          </p:cNvGraphicFramePr>
          <p:nvPr>
            <p:extLst>
              <p:ext uri="{D42A27DB-BD31-4B8C-83A1-F6EECF244321}">
                <p14:modId xmlns:p14="http://schemas.microsoft.com/office/powerpoint/2010/main" val="2151970406"/>
              </p:ext>
            </p:extLst>
          </p:nvPr>
        </p:nvGraphicFramePr>
        <p:xfrm>
          <a:off x="609601" y="2209800"/>
          <a:ext cx="8153401" cy="3962400"/>
        </p:xfrm>
        <a:graphic>
          <a:graphicData uri="http://schemas.openxmlformats.org/drawingml/2006/table">
            <a:tbl>
              <a:tblPr>
                <a:tableStyleId>{5C22544A-7EE6-4342-B048-85BDC9FD1C3A}</a:tableStyleId>
              </a:tblPr>
              <a:tblGrid>
                <a:gridCol w="1318610">
                  <a:extLst>
                    <a:ext uri="{9D8B030D-6E8A-4147-A177-3AD203B41FA5}">
                      <a16:colId xmlns:a16="http://schemas.microsoft.com/office/drawing/2014/main" val="4088528433"/>
                    </a:ext>
                  </a:extLst>
                </a:gridCol>
                <a:gridCol w="2747103">
                  <a:extLst>
                    <a:ext uri="{9D8B030D-6E8A-4147-A177-3AD203B41FA5}">
                      <a16:colId xmlns:a16="http://schemas.microsoft.com/office/drawing/2014/main" val="4007766280"/>
                    </a:ext>
                  </a:extLst>
                </a:gridCol>
                <a:gridCol w="2351520">
                  <a:extLst>
                    <a:ext uri="{9D8B030D-6E8A-4147-A177-3AD203B41FA5}">
                      <a16:colId xmlns:a16="http://schemas.microsoft.com/office/drawing/2014/main" val="1676005142"/>
                    </a:ext>
                  </a:extLst>
                </a:gridCol>
                <a:gridCol w="1736168">
                  <a:extLst>
                    <a:ext uri="{9D8B030D-6E8A-4147-A177-3AD203B41FA5}">
                      <a16:colId xmlns:a16="http://schemas.microsoft.com/office/drawing/2014/main" val="1614384066"/>
                    </a:ext>
                  </a:extLst>
                </a:gridCol>
              </a:tblGrid>
              <a:tr h="330201">
                <a:tc>
                  <a:txBody>
                    <a:bodyPr/>
                    <a:lstStyle/>
                    <a:p>
                      <a:pPr algn="l" fontAlgn="ctr">
                        <a:buNone/>
                      </a:pPr>
                      <a:r>
                        <a:rPr lang="en-US" sz="1100" u="none" strike="noStrike">
                          <a:effectLst/>
                        </a:rPr>
                        <a:t>S.No</a:t>
                      </a:r>
                      <a:endParaRPr lang="en-US" sz="1100" b="1" i="0" u="none" strike="noStrike">
                        <a:solidFill>
                          <a:srgbClr val="000000"/>
                        </a:solidFill>
                        <a:effectLst/>
                        <a:latin typeface="Calibri" panose="020F0502020204030204" pitchFamily="34" charset="0"/>
                      </a:endParaRPr>
                    </a:p>
                  </a:txBody>
                  <a:tcPr marL="9429" marR="9429" marT="9429" marB="0" anchor="ctr"/>
                </a:tc>
                <a:tc>
                  <a:txBody>
                    <a:bodyPr/>
                    <a:lstStyle/>
                    <a:p>
                      <a:pPr algn="l" fontAlgn="ctr">
                        <a:buNone/>
                      </a:pPr>
                      <a:r>
                        <a:rPr lang="en-US" sz="1100" u="none" strike="noStrike">
                          <a:effectLst/>
                        </a:rPr>
                        <a:t>Feature</a:t>
                      </a:r>
                      <a:endParaRPr lang="en-US" sz="1100" b="1" i="0" u="none" strike="noStrike">
                        <a:solidFill>
                          <a:srgbClr val="000000"/>
                        </a:solidFill>
                        <a:effectLst/>
                        <a:latin typeface="Calibri" panose="020F0502020204030204" pitchFamily="34" charset="0"/>
                      </a:endParaRPr>
                    </a:p>
                  </a:txBody>
                  <a:tcPr marL="9429" marR="9429" marT="9429" marB="0" anchor="ctr"/>
                </a:tc>
                <a:tc>
                  <a:txBody>
                    <a:bodyPr/>
                    <a:lstStyle/>
                    <a:p>
                      <a:pPr algn="l" fontAlgn="ctr">
                        <a:buNone/>
                      </a:pPr>
                      <a:r>
                        <a:rPr lang="en-US" sz="1100" u="none" strike="noStrike">
                          <a:effectLst/>
                        </a:rPr>
                        <a:t>Test Engineer</a:t>
                      </a:r>
                      <a:endParaRPr lang="en-US" sz="1100" b="1" i="0" u="none" strike="noStrike">
                        <a:solidFill>
                          <a:srgbClr val="000000"/>
                        </a:solidFill>
                        <a:effectLst/>
                        <a:latin typeface="Calibri" panose="020F0502020204030204" pitchFamily="34" charset="0"/>
                      </a:endParaRPr>
                    </a:p>
                  </a:txBody>
                  <a:tcPr marL="9429" marR="9429" marT="9429" marB="0" anchor="ctr"/>
                </a:tc>
                <a:tc>
                  <a:txBody>
                    <a:bodyPr/>
                    <a:lstStyle/>
                    <a:p>
                      <a:pPr algn="l" fontAlgn="ctr">
                        <a:buNone/>
                      </a:pPr>
                      <a:r>
                        <a:rPr lang="en-US" sz="1100" u="none" strike="noStrike">
                          <a:effectLst/>
                        </a:rPr>
                        <a:t>Date</a:t>
                      </a:r>
                      <a:endParaRPr lang="en-US" sz="1100" b="1" i="0" u="none" strike="noStrike">
                        <a:solidFill>
                          <a:srgbClr val="000000"/>
                        </a:solidFill>
                        <a:effectLst/>
                        <a:latin typeface="Calibri" panose="020F0502020204030204" pitchFamily="34" charset="0"/>
                      </a:endParaRPr>
                    </a:p>
                  </a:txBody>
                  <a:tcPr marL="9429" marR="9429" marT="9429" marB="0" anchor="ctr"/>
                </a:tc>
                <a:extLst>
                  <a:ext uri="{0D108BD9-81ED-4DB2-BD59-A6C34878D82A}">
                    <a16:rowId xmlns:a16="http://schemas.microsoft.com/office/drawing/2014/main" val="303574114"/>
                  </a:ext>
                </a:extLst>
              </a:tr>
              <a:tr h="330201">
                <a:tc>
                  <a:txBody>
                    <a:bodyPr/>
                    <a:lstStyle/>
                    <a:p>
                      <a:pPr algn="l" fontAlgn="ctr">
                        <a:buNone/>
                      </a:pPr>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429" marR="9429" marT="9429" marB="0" anchor="ctr"/>
                </a:tc>
                <a:tc>
                  <a:txBody>
                    <a:bodyPr/>
                    <a:lstStyle/>
                    <a:p>
                      <a:pPr algn="l" fontAlgn="ctr">
                        <a:buNone/>
                      </a:pPr>
                      <a:r>
                        <a:rPr lang="en-US" sz="1100" u="none" strike="noStrike">
                          <a:effectLst/>
                        </a:rPr>
                        <a:t>Login Screen</a:t>
                      </a:r>
                      <a:endParaRPr lang="en-US" sz="1100" b="0" i="0" u="none" strike="noStrike">
                        <a:solidFill>
                          <a:srgbClr val="000000"/>
                        </a:solidFill>
                        <a:effectLst/>
                        <a:latin typeface="Calibri" panose="020F0502020204030204" pitchFamily="34" charset="0"/>
                      </a:endParaRPr>
                    </a:p>
                  </a:txBody>
                  <a:tcPr marL="9429" marR="9429" marT="9429" marB="0" anchor="ctr"/>
                </a:tc>
                <a:tc>
                  <a:txBody>
                    <a:bodyPr/>
                    <a:lstStyle/>
                    <a:p>
                      <a:pPr algn="l" fontAlgn="ctr">
                        <a:buNone/>
                      </a:pPr>
                      <a:r>
                        <a:rPr lang="en-US" sz="1100" u="none" strike="noStrike">
                          <a:effectLst/>
                        </a:rPr>
                        <a:t>M Asad Ibrahim</a:t>
                      </a:r>
                      <a:endParaRPr lang="en-US" sz="1100" b="0" i="0" u="none" strike="noStrike">
                        <a:solidFill>
                          <a:srgbClr val="000000"/>
                        </a:solidFill>
                        <a:effectLst/>
                        <a:latin typeface="Calibri" panose="020F0502020204030204" pitchFamily="34" charset="0"/>
                      </a:endParaRPr>
                    </a:p>
                  </a:txBody>
                  <a:tcPr marL="9429" marR="9429" marT="9429" marB="0" anchor="ctr"/>
                </a:tc>
                <a:tc>
                  <a:txBody>
                    <a:bodyPr/>
                    <a:lstStyle/>
                    <a:p>
                      <a:pPr algn="l" fontAlgn="ctr">
                        <a:buNone/>
                      </a:pPr>
                      <a:r>
                        <a:rPr lang="en-US" sz="1100" u="none" strike="noStrike">
                          <a:effectLst/>
                        </a:rPr>
                        <a:t>3-May-25</a:t>
                      </a:r>
                      <a:endParaRPr lang="en-US" sz="1100" b="0" i="0" u="none" strike="noStrike">
                        <a:solidFill>
                          <a:srgbClr val="000000"/>
                        </a:solidFill>
                        <a:effectLst/>
                        <a:latin typeface="Calibri" panose="020F0502020204030204" pitchFamily="34" charset="0"/>
                      </a:endParaRPr>
                    </a:p>
                  </a:txBody>
                  <a:tcPr marL="9429" marR="9429" marT="9429" marB="0" anchor="ctr"/>
                </a:tc>
                <a:extLst>
                  <a:ext uri="{0D108BD9-81ED-4DB2-BD59-A6C34878D82A}">
                    <a16:rowId xmlns:a16="http://schemas.microsoft.com/office/drawing/2014/main" val="3553498078"/>
                  </a:ext>
                </a:extLst>
              </a:tr>
              <a:tr h="495299">
                <a:tc>
                  <a:txBody>
                    <a:bodyPr/>
                    <a:lstStyle/>
                    <a:p>
                      <a:pPr algn="l" fontAlgn="ctr">
                        <a:buNone/>
                      </a:pPr>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429" marR="9429" marT="9429" marB="0" anchor="ctr"/>
                </a:tc>
                <a:tc>
                  <a:txBody>
                    <a:bodyPr/>
                    <a:lstStyle/>
                    <a:p>
                      <a:pPr algn="l" fontAlgn="ctr">
                        <a:buNone/>
                      </a:pPr>
                      <a:r>
                        <a:rPr lang="en-US" sz="1100" u="none" strike="noStrike">
                          <a:effectLst/>
                        </a:rPr>
                        <a:t>Registration Screen</a:t>
                      </a:r>
                      <a:endParaRPr lang="en-US" sz="1100" b="0" i="0" u="none" strike="noStrike">
                        <a:solidFill>
                          <a:srgbClr val="000000"/>
                        </a:solidFill>
                        <a:effectLst/>
                        <a:latin typeface="Calibri" panose="020F0502020204030204" pitchFamily="34" charset="0"/>
                      </a:endParaRPr>
                    </a:p>
                  </a:txBody>
                  <a:tcPr marL="9429" marR="9429" marT="9429" marB="0" anchor="ctr"/>
                </a:tc>
                <a:tc>
                  <a:txBody>
                    <a:bodyPr/>
                    <a:lstStyle/>
                    <a:p>
                      <a:pPr algn="l" fontAlgn="ctr">
                        <a:buNone/>
                      </a:pPr>
                      <a:r>
                        <a:rPr lang="en-US" sz="1100" u="none" strike="noStrike" dirty="0">
                          <a:effectLst/>
                        </a:rPr>
                        <a:t>M Asad Ibrahim</a:t>
                      </a:r>
                      <a:endParaRPr lang="en-US" sz="1100" b="0" i="0" u="none" strike="noStrike" dirty="0">
                        <a:solidFill>
                          <a:srgbClr val="000000"/>
                        </a:solidFill>
                        <a:effectLst/>
                        <a:latin typeface="Calibri" panose="020F0502020204030204" pitchFamily="34" charset="0"/>
                      </a:endParaRPr>
                    </a:p>
                  </a:txBody>
                  <a:tcPr marL="9429" marR="9429" marT="9429" marB="0" anchor="ctr"/>
                </a:tc>
                <a:tc>
                  <a:txBody>
                    <a:bodyPr/>
                    <a:lstStyle/>
                    <a:p>
                      <a:pPr algn="l" fontAlgn="ctr">
                        <a:buNone/>
                      </a:pPr>
                      <a:r>
                        <a:rPr lang="en-US" sz="1100" u="none" strike="noStrike">
                          <a:effectLst/>
                        </a:rPr>
                        <a:t>3-May-25</a:t>
                      </a:r>
                      <a:endParaRPr lang="en-US" sz="1100" b="0" i="0" u="none" strike="noStrike">
                        <a:solidFill>
                          <a:srgbClr val="000000"/>
                        </a:solidFill>
                        <a:effectLst/>
                        <a:latin typeface="Calibri" panose="020F0502020204030204" pitchFamily="34" charset="0"/>
                      </a:endParaRPr>
                    </a:p>
                  </a:txBody>
                  <a:tcPr marL="9429" marR="9429" marT="9429" marB="0" anchor="ctr"/>
                </a:tc>
                <a:extLst>
                  <a:ext uri="{0D108BD9-81ED-4DB2-BD59-A6C34878D82A}">
                    <a16:rowId xmlns:a16="http://schemas.microsoft.com/office/drawing/2014/main" val="403292603"/>
                  </a:ext>
                </a:extLst>
              </a:tr>
              <a:tr h="660400">
                <a:tc>
                  <a:txBody>
                    <a:bodyPr/>
                    <a:lstStyle/>
                    <a:p>
                      <a:pPr algn="l" fontAlgn="ctr">
                        <a:buNone/>
                      </a:pPr>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429" marR="9429" marT="9429" marB="0" anchor="ctr"/>
                </a:tc>
                <a:tc>
                  <a:txBody>
                    <a:bodyPr/>
                    <a:lstStyle/>
                    <a:p>
                      <a:pPr algn="l" fontAlgn="ctr">
                        <a:buNone/>
                      </a:pPr>
                      <a:r>
                        <a:rPr lang="en-US" sz="1100" u="none" strike="noStrike">
                          <a:effectLst/>
                        </a:rPr>
                        <a:t>Dashboard Navigation</a:t>
                      </a:r>
                      <a:endParaRPr lang="en-US" sz="1100" b="0" i="0" u="none" strike="noStrike">
                        <a:solidFill>
                          <a:srgbClr val="000000"/>
                        </a:solidFill>
                        <a:effectLst/>
                        <a:latin typeface="Calibri" panose="020F0502020204030204" pitchFamily="34" charset="0"/>
                      </a:endParaRPr>
                    </a:p>
                  </a:txBody>
                  <a:tcPr marL="9429" marR="9429" marT="9429" marB="0" anchor="ctr"/>
                </a:tc>
                <a:tc>
                  <a:txBody>
                    <a:bodyPr/>
                    <a:lstStyle/>
                    <a:p>
                      <a:pPr algn="l" fontAlgn="ctr">
                        <a:buNone/>
                      </a:pPr>
                      <a:r>
                        <a:rPr lang="en-US" sz="1100" u="none" strike="noStrike" dirty="0">
                          <a:effectLst/>
                        </a:rPr>
                        <a:t>Subhan</a:t>
                      </a:r>
                      <a:endParaRPr lang="en-US" sz="1100" b="0" i="0" u="none" strike="noStrike" dirty="0">
                        <a:solidFill>
                          <a:srgbClr val="000000"/>
                        </a:solidFill>
                        <a:effectLst/>
                        <a:latin typeface="Calibri" panose="020F0502020204030204" pitchFamily="34" charset="0"/>
                      </a:endParaRPr>
                    </a:p>
                  </a:txBody>
                  <a:tcPr marL="9429" marR="9429" marT="9429" marB="0" anchor="ctr"/>
                </a:tc>
                <a:tc>
                  <a:txBody>
                    <a:bodyPr/>
                    <a:lstStyle/>
                    <a:p>
                      <a:pPr algn="l" fontAlgn="ctr">
                        <a:buNone/>
                      </a:pPr>
                      <a:r>
                        <a:rPr lang="en-US" sz="1100" u="none" strike="noStrike">
                          <a:effectLst/>
                        </a:rPr>
                        <a:t>4-May-25</a:t>
                      </a:r>
                      <a:endParaRPr lang="en-US" sz="1100" b="0" i="0" u="none" strike="noStrike">
                        <a:solidFill>
                          <a:srgbClr val="000000"/>
                        </a:solidFill>
                        <a:effectLst/>
                        <a:latin typeface="Calibri" panose="020F0502020204030204" pitchFamily="34" charset="0"/>
                      </a:endParaRPr>
                    </a:p>
                  </a:txBody>
                  <a:tcPr marL="9429" marR="9429" marT="9429" marB="0" anchor="ctr"/>
                </a:tc>
                <a:extLst>
                  <a:ext uri="{0D108BD9-81ED-4DB2-BD59-A6C34878D82A}">
                    <a16:rowId xmlns:a16="http://schemas.microsoft.com/office/drawing/2014/main" val="313477128"/>
                  </a:ext>
                </a:extLst>
              </a:tr>
              <a:tr h="330201">
                <a:tc>
                  <a:txBody>
                    <a:bodyPr/>
                    <a:lstStyle/>
                    <a:p>
                      <a:pPr algn="l" fontAlgn="ctr">
                        <a:buNone/>
                      </a:pPr>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429" marR="9429" marT="9429" marB="0" anchor="ctr"/>
                </a:tc>
                <a:tc>
                  <a:txBody>
                    <a:bodyPr/>
                    <a:lstStyle/>
                    <a:p>
                      <a:pPr algn="l" fontAlgn="ctr">
                        <a:buNone/>
                      </a:pPr>
                      <a:r>
                        <a:rPr lang="en-US" sz="1100" u="none" strike="noStrike">
                          <a:effectLst/>
                        </a:rPr>
                        <a:t>Add Pet</a:t>
                      </a:r>
                      <a:endParaRPr lang="en-US" sz="1100" b="0" i="0" u="none" strike="noStrike">
                        <a:solidFill>
                          <a:srgbClr val="000000"/>
                        </a:solidFill>
                        <a:effectLst/>
                        <a:latin typeface="Calibri" panose="020F0502020204030204" pitchFamily="34" charset="0"/>
                      </a:endParaRPr>
                    </a:p>
                  </a:txBody>
                  <a:tcPr marL="9429" marR="9429" marT="9429" marB="0" anchor="ctr"/>
                </a:tc>
                <a:tc>
                  <a:txBody>
                    <a:bodyPr/>
                    <a:lstStyle/>
                    <a:p>
                      <a:pPr algn="l" fontAlgn="ctr">
                        <a:buNone/>
                      </a:pPr>
                      <a:r>
                        <a:rPr lang="en-US" sz="1100" u="none" strike="noStrike" dirty="0">
                          <a:effectLst/>
                        </a:rPr>
                        <a:t>Haris Bin Mohsin</a:t>
                      </a:r>
                      <a:endParaRPr lang="en-US" sz="1100" b="0" i="0" u="none" strike="noStrike" dirty="0">
                        <a:solidFill>
                          <a:srgbClr val="000000"/>
                        </a:solidFill>
                        <a:effectLst/>
                        <a:latin typeface="Calibri" panose="020F0502020204030204" pitchFamily="34" charset="0"/>
                      </a:endParaRPr>
                    </a:p>
                  </a:txBody>
                  <a:tcPr marL="9429" marR="9429" marT="9429" marB="0" anchor="ctr"/>
                </a:tc>
                <a:tc>
                  <a:txBody>
                    <a:bodyPr/>
                    <a:lstStyle/>
                    <a:p>
                      <a:pPr algn="l" fontAlgn="ctr">
                        <a:buNone/>
                      </a:pPr>
                      <a:r>
                        <a:rPr lang="en-US" sz="1100" u="none" strike="noStrike">
                          <a:effectLst/>
                        </a:rPr>
                        <a:t>5-May-25</a:t>
                      </a:r>
                      <a:endParaRPr lang="en-US" sz="1100" b="0" i="0" u="none" strike="noStrike">
                        <a:solidFill>
                          <a:srgbClr val="000000"/>
                        </a:solidFill>
                        <a:effectLst/>
                        <a:latin typeface="Calibri" panose="020F0502020204030204" pitchFamily="34" charset="0"/>
                      </a:endParaRPr>
                    </a:p>
                  </a:txBody>
                  <a:tcPr marL="9429" marR="9429" marT="9429" marB="0" anchor="ctr"/>
                </a:tc>
                <a:extLst>
                  <a:ext uri="{0D108BD9-81ED-4DB2-BD59-A6C34878D82A}">
                    <a16:rowId xmlns:a16="http://schemas.microsoft.com/office/drawing/2014/main" val="3401701557"/>
                  </a:ext>
                </a:extLst>
              </a:tr>
              <a:tr h="330201">
                <a:tc>
                  <a:txBody>
                    <a:bodyPr/>
                    <a:lstStyle/>
                    <a:p>
                      <a:pPr algn="l" fontAlgn="ctr">
                        <a:buNone/>
                      </a:pPr>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429" marR="9429" marT="9429" marB="0" anchor="ctr"/>
                </a:tc>
                <a:tc>
                  <a:txBody>
                    <a:bodyPr/>
                    <a:lstStyle/>
                    <a:p>
                      <a:pPr algn="l" fontAlgn="ctr">
                        <a:buNone/>
                      </a:pPr>
                      <a:r>
                        <a:rPr lang="en-US" sz="1100" u="none" strike="noStrike">
                          <a:effectLst/>
                        </a:rPr>
                        <a:t>Community Blog</a:t>
                      </a:r>
                      <a:endParaRPr lang="en-US" sz="1100" b="0" i="0" u="none" strike="noStrike">
                        <a:solidFill>
                          <a:srgbClr val="000000"/>
                        </a:solidFill>
                        <a:effectLst/>
                        <a:latin typeface="Calibri" panose="020F0502020204030204" pitchFamily="34" charset="0"/>
                      </a:endParaRPr>
                    </a:p>
                  </a:txBody>
                  <a:tcPr marL="9429" marR="9429" marT="9429" marB="0" anchor="ctr"/>
                </a:tc>
                <a:tc>
                  <a:txBody>
                    <a:bodyPr/>
                    <a:lstStyle/>
                    <a:p>
                      <a:pPr algn="l" fontAlgn="ctr">
                        <a:buNone/>
                      </a:pPr>
                      <a:r>
                        <a:rPr lang="en-US" sz="1100" u="none" strike="noStrike">
                          <a:effectLst/>
                        </a:rPr>
                        <a:t>Haris Bin Mohsin</a:t>
                      </a:r>
                      <a:endParaRPr lang="en-US" sz="1100" b="0" i="0" u="none" strike="noStrike">
                        <a:solidFill>
                          <a:srgbClr val="000000"/>
                        </a:solidFill>
                        <a:effectLst/>
                        <a:latin typeface="Calibri" panose="020F0502020204030204" pitchFamily="34" charset="0"/>
                      </a:endParaRPr>
                    </a:p>
                  </a:txBody>
                  <a:tcPr marL="9429" marR="9429" marT="9429" marB="0" anchor="ctr"/>
                </a:tc>
                <a:tc>
                  <a:txBody>
                    <a:bodyPr/>
                    <a:lstStyle/>
                    <a:p>
                      <a:pPr algn="l" fontAlgn="ctr">
                        <a:buNone/>
                      </a:pPr>
                      <a:r>
                        <a:rPr lang="en-US" sz="1100" u="none" strike="noStrike">
                          <a:effectLst/>
                        </a:rPr>
                        <a:t>6-May-25</a:t>
                      </a:r>
                      <a:endParaRPr lang="en-US" sz="1100" b="0" i="0" u="none" strike="noStrike">
                        <a:solidFill>
                          <a:srgbClr val="000000"/>
                        </a:solidFill>
                        <a:effectLst/>
                        <a:latin typeface="Calibri" panose="020F0502020204030204" pitchFamily="34" charset="0"/>
                      </a:endParaRPr>
                    </a:p>
                  </a:txBody>
                  <a:tcPr marL="9429" marR="9429" marT="9429" marB="0" anchor="ctr"/>
                </a:tc>
                <a:extLst>
                  <a:ext uri="{0D108BD9-81ED-4DB2-BD59-A6C34878D82A}">
                    <a16:rowId xmlns:a16="http://schemas.microsoft.com/office/drawing/2014/main" val="4199647704"/>
                  </a:ext>
                </a:extLst>
              </a:tr>
              <a:tr h="495299">
                <a:tc>
                  <a:txBody>
                    <a:bodyPr/>
                    <a:lstStyle/>
                    <a:p>
                      <a:pPr algn="l" fontAlgn="ctr">
                        <a:buNone/>
                      </a:pPr>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429" marR="9429" marT="9429" marB="0" anchor="ctr"/>
                </a:tc>
                <a:tc>
                  <a:txBody>
                    <a:bodyPr/>
                    <a:lstStyle/>
                    <a:p>
                      <a:pPr algn="l" fontAlgn="ctr">
                        <a:buNone/>
                      </a:pPr>
                      <a:r>
                        <a:rPr lang="en-US" sz="1100" u="none" strike="noStrike">
                          <a:effectLst/>
                        </a:rPr>
                        <a:t>Doctor Consultation</a:t>
                      </a:r>
                      <a:endParaRPr lang="en-US" sz="1100" b="0" i="0" u="none" strike="noStrike">
                        <a:solidFill>
                          <a:srgbClr val="000000"/>
                        </a:solidFill>
                        <a:effectLst/>
                        <a:latin typeface="Calibri" panose="020F0502020204030204" pitchFamily="34" charset="0"/>
                      </a:endParaRPr>
                    </a:p>
                  </a:txBody>
                  <a:tcPr marL="9429" marR="9429" marT="9429" marB="0" anchor="ctr"/>
                </a:tc>
                <a:tc>
                  <a:txBody>
                    <a:bodyPr/>
                    <a:lstStyle/>
                    <a:p>
                      <a:pPr algn="l" fontAlgn="ctr">
                        <a:buNone/>
                      </a:pPr>
                      <a:r>
                        <a:rPr lang="en-US" sz="1100" u="none" strike="noStrike">
                          <a:effectLst/>
                        </a:rPr>
                        <a:t>Subhan</a:t>
                      </a:r>
                      <a:endParaRPr lang="en-US" sz="1100" b="0" i="0" u="none" strike="noStrike">
                        <a:solidFill>
                          <a:srgbClr val="000000"/>
                        </a:solidFill>
                        <a:effectLst/>
                        <a:latin typeface="Calibri" panose="020F0502020204030204" pitchFamily="34" charset="0"/>
                      </a:endParaRPr>
                    </a:p>
                  </a:txBody>
                  <a:tcPr marL="9429" marR="9429" marT="9429" marB="0" anchor="ctr"/>
                </a:tc>
                <a:tc>
                  <a:txBody>
                    <a:bodyPr/>
                    <a:lstStyle/>
                    <a:p>
                      <a:pPr algn="l" fontAlgn="ctr">
                        <a:buNone/>
                      </a:pPr>
                      <a:r>
                        <a:rPr lang="en-US" sz="1100" u="none" strike="noStrike" dirty="0">
                          <a:effectLst/>
                        </a:rPr>
                        <a:t>7-May-25</a:t>
                      </a:r>
                      <a:endParaRPr lang="en-US" sz="1100" b="0" i="0" u="none" strike="noStrike" dirty="0">
                        <a:solidFill>
                          <a:srgbClr val="000000"/>
                        </a:solidFill>
                        <a:effectLst/>
                        <a:latin typeface="Calibri" panose="020F0502020204030204" pitchFamily="34" charset="0"/>
                      </a:endParaRPr>
                    </a:p>
                  </a:txBody>
                  <a:tcPr marL="9429" marR="9429" marT="9429" marB="0" anchor="ctr"/>
                </a:tc>
                <a:extLst>
                  <a:ext uri="{0D108BD9-81ED-4DB2-BD59-A6C34878D82A}">
                    <a16:rowId xmlns:a16="http://schemas.microsoft.com/office/drawing/2014/main" val="2767666684"/>
                  </a:ext>
                </a:extLst>
              </a:tr>
              <a:tr h="495299">
                <a:tc>
                  <a:txBody>
                    <a:bodyPr/>
                    <a:lstStyle/>
                    <a:p>
                      <a:pPr algn="l" fontAlgn="ctr">
                        <a:buNone/>
                      </a:pPr>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429" marR="9429" marT="9429" marB="0" anchor="ctr"/>
                </a:tc>
                <a:tc>
                  <a:txBody>
                    <a:bodyPr/>
                    <a:lstStyle/>
                    <a:p>
                      <a:pPr algn="l" fontAlgn="ctr">
                        <a:buNone/>
                      </a:pPr>
                      <a:r>
                        <a:rPr lang="en-US" sz="1100" u="none" strike="noStrike">
                          <a:effectLst/>
                        </a:rPr>
                        <a:t>Push Notifications</a:t>
                      </a:r>
                      <a:endParaRPr lang="en-US" sz="1100" b="0" i="0" u="none" strike="noStrike">
                        <a:solidFill>
                          <a:srgbClr val="000000"/>
                        </a:solidFill>
                        <a:effectLst/>
                        <a:latin typeface="Calibri" panose="020F0502020204030204" pitchFamily="34" charset="0"/>
                      </a:endParaRPr>
                    </a:p>
                  </a:txBody>
                  <a:tcPr marL="9429" marR="9429" marT="9429" marB="0" anchor="ctr"/>
                </a:tc>
                <a:tc>
                  <a:txBody>
                    <a:bodyPr/>
                    <a:lstStyle/>
                    <a:p>
                      <a:pPr algn="l" fontAlgn="ctr">
                        <a:buNone/>
                      </a:pPr>
                      <a:r>
                        <a:rPr lang="en-US" sz="1100" u="none" strike="noStrike">
                          <a:effectLst/>
                        </a:rPr>
                        <a:t>M Asad Ibrahim</a:t>
                      </a:r>
                      <a:endParaRPr lang="en-US" sz="1100" b="0" i="0" u="none" strike="noStrike">
                        <a:solidFill>
                          <a:srgbClr val="000000"/>
                        </a:solidFill>
                        <a:effectLst/>
                        <a:latin typeface="Calibri" panose="020F0502020204030204" pitchFamily="34" charset="0"/>
                      </a:endParaRPr>
                    </a:p>
                  </a:txBody>
                  <a:tcPr marL="9429" marR="9429" marT="9429" marB="0" anchor="ctr"/>
                </a:tc>
                <a:tc>
                  <a:txBody>
                    <a:bodyPr/>
                    <a:lstStyle/>
                    <a:p>
                      <a:pPr algn="l" fontAlgn="ctr">
                        <a:buNone/>
                      </a:pPr>
                      <a:r>
                        <a:rPr lang="en-US" sz="1100" u="none" strike="noStrike" dirty="0">
                          <a:effectLst/>
                        </a:rPr>
                        <a:t>8-May-25</a:t>
                      </a:r>
                      <a:endParaRPr lang="en-US" sz="1100" b="0" i="0" u="none" strike="noStrike" dirty="0">
                        <a:solidFill>
                          <a:srgbClr val="000000"/>
                        </a:solidFill>
                        <a:effectLst/>
                        <a:latin typeface="Calibri" panose="020F0502020204030204" pitchFamily="34" charset="0"/>
                      </a:endParaRPr>
                    </a:p>
                  </a:txBody>
                  <a:tcPr marL="9429" marR="9429" marT="9429" marB="0" anchor="ctr"/>
                </a:tc>
                <a:extLst>
                  <a:ext uri="{0D108BD9-81ED-4DB2-BD59-A6C34878D82A}">
                    <a16:rowId xmlns:a16="http://schemas.microsoft.com/office/drawing/2014/main" val="1827000377"/>
                  </a:ext>
                </a:extLst>
              </a:tr>
              <a:tr h="495299">
                <a:tc>
                  <a:txBody>
                    <a:bodyPr/>
                    <a:lstStyle/>
                    <a:p>
                      <a:pPr algn="l" fontAlgn="ctr">
                        <a:buNone/>
                      </a:pPr>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429" marR="9429" marT="9429" marB="0" anchor="ctr"/>
                </a:tc>
                <a:tc>
                  <a:txBody>
                    <a:bodyPr/>
                    <a:lstStyle/>
                    <a:p>
                      <a:pPr algn="l" fontAlgn="ctr">
                        <a:buNone/>
                      </a:pPr>
                      <a:r>
                        <a:rPr lang="en-US" sz="1100" u="none" strike="noStrike">
                          <a:effectLst/>
                        </a:rPr>
                        <a:t>Disease Prediction</a:t>
                      </a:r>
                      <a:endParaRPr lang="en-US" sz="1100" b="0" i="0" u="none" strike="noStrike">
                        <a:solidFill>
                          <a:srgbClr val="000000"/>
                        </a:solidFill>
                        <a:effectLst/>
                        <a:latin typeface="Calibri" panose="020F0502020204030204" pitchFamily="34" charset="0"/>
                      </a:endParaRPr>
                    </a:p>
                  </a:txBody>
                  <a:tcPr marL="9429" marR="9429" marT="9429" marB="0" anchor="ctr"/>
                </a:tc>
                <a:tc>
                  <a:txBody>
                    <a:bodyPr/>
                    <a:lstStyle/>
                    <a:p>
                      <a:pPr algn="l" fontAlgn="ctr">
                        <a:buNone/>
                      </a:pPr>
                      <a:r>
                        <a:rPr lang="en-US" sz="1100" u="none" strike="noStrike">
                          <a:effectLst/>
                        </a:rPr>
                        <a:t>Haris Bin Mohsin</a:t>
                      </a:r>
                      <a:endParaRPr lang="en-US" sz="1100" b="0" i="0" u="none" strike="noStrike">
                        <a:solidFill>
                          <a:srgbClr val="000000"/>
                        </a:solidFill>
                        <a:effectLst/>
                        <a:latin typeface="Calibri" panose="020F0502020204030204" pitchFamily="34" charset="0"/>
                      </a:endParaRPr>
                    </a:p>
                  </a:txBody>
                  <a:tcPr marL="9429" marR="9429" marT="9429" marB="0" anchor="ctr"/>
                </a:tc>
                <a:tc>
                  <a:txBody>
                    <a:bodyPr/>
                    <a:lstStyle/>
                    <a:p>
                      <a:pPr algn="l" fontAlgn="ctr">
                        <a:buNone/>
                      </a:pPr>
                      <a:r>
                        <a:rPr lang="en-US" sz="1100" u="none" strike="noStrike" dirty="0">
                          <a:effectLst/>
                        </a:rPr>
                        <a:t>9-May-25</a:t>
                      </a:r>
                      <a:endParaRPr lang="en-US" sz="1100" b="0" i="0" u="none" strike="noStrike" dirty="0">
                        <a:solidFill>
                          <a:srgbClr val="000000"/>
                        </a:solidFill>
                        <a:effectLst/>
                        <a:latin typeface="Calibri" panose="020F0502020204030204" pitchFamily="34" charset="0"/>
                      </a:endParaRPr>
                    </a:p>
                  </a:txBody>
                  <a:tcPr marL="9429" marR="9429" marT="9429" marB="0" anchor="ctr"/>
                </a:tc>
                <a:extLst>
                  <a:ext uri="{0D108BD9-81ED-4DB2-BD59-A6C34878D82A}">
                    <a16:rowId xmlns:a16="http://schemas.microsoft.com/office/drawing/2014/main" val="3370149416"/>
                  </a:ext>
                </a:extLst>
              </a:tr>
            </a:tbl>
          </a:graphicData>
        </a:graphic>
      </p:graphicFrame>
    </p:spTree>
    <p:extLst>
      <p:ext uri="{BB962C8B-B14F-4D97-AF65-F5344CB8AC3E}">
        <p14:creationId xmlns:p14="http://schemas.microsoft.com/office/powerpoint/2010/main" val="604140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315055-E98C-016B-D738-00D8F29C5F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425366-1EC9-71D5-268D-246FEA148816}"/>
              </a:ext>
            </a:extLst>
          </p:cNvPr>
          <p:cNvSpPr>
            <a:spLocks noGrp="1"/>
          </p:cNvSpPr>
          <p:nvPr>
            <p:ph type="title"/>
          </p:nvPr>
        </p:nvSpPr>
        <p:spPr/>
        <p:txBody>
          <a:bodyPr>
            <a:normAutofit/>
          </a:bodyPr>
          <a:lstStyle/>
          <a:p>
            <a:r>
              <a:rPr lang="en-US" dirty="0"/>
              <a:t>Test Plan &amp; Test Cases</a:t>
            </a:r>
          </a:p>
        </p:txBody>
      </p:sp>
      <p:sp>
        <p:nvSpPr>
          <p:cNvPr id="4" name="Footer Placeholder 3">
            <a:extLst>
              <a:ext uri="{FF2B5EF4-FFF2-40B4-BE49-F238E27FC236}">
                <a16:creationId xmlns:a16="http://schemas.microsoft.com/office/drawing/2014/main" id="{9DC1A0F8-D548-203E-83F3-04F07E0C7A11}"/>
              </a:ext>
            </a:extLst>
          </p:cNvPr>
          <p:cNvSpPr>
            <a:spLocks noGrp="1"/>
          </p:cNvSpPr>
          <p:nvPr>
            <p:ph type="ftr" sz="quarter" idx="11"/>
          </p:nvPr>
        </p:nvSpPr>
        <p:spPr/>
        <p:txBody>
          <a:bodyPr/>
          <a:lstStyle/>
          <a:p>
            <a:r>
              <a:rPr lang="en-US" dirty="0"/>
              <a:t>Project Name Here</a:t>
            </a:r>
          </a:p>
        </p:txBody>
      </p:sp>
      <p:sp>
        <p:nvSpPr>
          <p:cNvPr id="5" name="Slide Number Placeholder 4">
            <a:extLst>
              <a:ext uri="{FF2B5EF4-FFF2-40B4-BE49-F238E27FC236}">
                <a16:creationId xmlns:a16="http://schemas.microsoft.com/office/drawing/2014/main" id="{374FD545-07BE-BDB3-69D8-655E44AF322E}"/>
              </a:ext>
            </a:extLst>
          </p:cNvPr>
          <p:cNvSpPr>
            <a:spLocks noGrp="1"/>
          </p:cNvSpPr>
          <p:nvPr>
            <p:ph type="sldNum" sz="quarter" idx="12"/>
          </p:nvPr>
        </p:nvSpPr>
        <p:spPr/>
        <p:txBody>
          <a:bodyPr>
            <a:normAutofit fontScale="62500" lnSpcReduction="20000"/>
          </a:bodyPr>
          <a:lstStyle/>
          <a:p>
            <a:fld id="{9EBC64C3-3FC7-4C40-910B-2643F037F02C}" type="slidenum">
              <a:rPr lang="en-US" smtClean="0"/>
              <a:pPr/>
              <a:t>18</a:t>
            </a:fld>
            <a:endParaRPr lang="en-US" dirty="0"/>
          </a:p>
        </p:txBody>
      </p:sp>
      <p:sp>
        <p:nvSpPr>
          <p:cNvPr id="6" name="Date Placeholder 5">
            <a:extLst>
              <a:ext uri="{FF2B5EF4-FFF2-40B4-BE49-F238E27FC236}">
                <a16:creationId xmlns:a16="http://schemas.microsoft.com/office/drawing/2014/main" id="{5EED9A18-B5B8-BDC9-DD79-214B033720FA}"/>
              </a:ext>
            </a:extLst>
          </p:cNvPr>
          <p:cNvSpPr>
            <a:spLocks noGrp="1"/>
          </p:cNvSpPr>
          <p:nvPr>
            <p:ph type="dt" sz="half" idx="10"/>
          </p:nvPr>
        </p:nvSpPr>
        <p:spPr/>
        <p:txBody>
          <a:bodyPr/>
          <a:lstStyle/>
          <a:p>
            <a:r>
              <a:rPr lang="en-US" dirty="0"/>
              <a:t>CS-FYP    Hamdard University </a:t>
            </a:r>
          </a:p>
        </p:txBody>
      </p:sp>
      <p:sp>
        <p:nvSpPr>
          <p:cNvPr id="9" name="Content Placeholder 8">
            <a:extLst>
              <a:ext uri="{FF2B5EF4-FFF2-40B4-BE49-F238E27FC236}">
                <a16:creationId xmlns:a16="http://schemas.microsoft.com/office/drawing/2014/main" id="{78E0BB8D-DEFE-2C0B-2D8A-EAADDCBC7569}"/>
              </a:ext>
            </a:extLst>
          </p:cNvPr>
          <p:cNvSpPr>
            <a:spLocks noGrp="1"/>
          </p:cNvSpPr>
          <p:nvPr>
            <p:ph sz="quarter" idx="1"/>
          </p:nvPr>
        </p:nvSpPr>
        <p:spPr/>
        <p:txBody>
          <a:bodyPr/>
          <a:lstStyle/>
          <a:p>
            <a:r>
              <a:rPr lang="en-US" dirty="0"/>
              <a:t>Test Case:</a:t>
            </a:r>
            <a:br>
              <a:rPr lang="en-US" dirty="0"/>
            </a:br>
            <a:br>
              <a:rPr lang="en-US" dirty="0"/>
            </a:br>
            <a:endParaRPr lang="en-US" dirty="0"/>
          </a:p>
        </p:txBody>
      </p:sp>
      <p:graphicFrame>
        <p:nvGraphicFramePr>
          <p:cNvPr id="3" name="Table 2">
            <a:extLst>
              <a:ext uri="{FF2B5EF4-FFF2-40B4-BE49-F238E27FC236}">
                <a16:creationId xmlns:a16="http://schemas.microsoft.com/office/drawing/2014/main" id="{D78456FD-E59B-C02E-F0CE-44EBADC39B48}"/>
              </a:ext>
            </a:extLst>
          </p:cNvPr>
          <p:cNvGraphicFramePr>
            <a:graphicFrameLocks noGrp="1"/>
          </p:cNvGraphicFramePr>
          <p:nvPr>
            <p:extLst>
              <p:ext uri="{D42A27DB-BD31-4B8C-83A1-F6EECF244321}">
                <p14:modId xmlns:p14="http://schemas.microsoft.com/office/powerpoint/2010/main" val="3897645733"/>
              </p:ext>
            </p:extLst>
          </p:nvPr>
        </p:nvGraphicFramePr>
        <p:xfrm>
          <a:off x="758953" y="2286002"/>
          <a:ext cx="8004047" cy="3962398"/>
        </p:xfrm>
        <a:graphic>
          <a:graphicData uri="http://schemas.openxmlformats.org/drawingml/2006/table">
            <a:tbl>
              <a:tblPr>
                <a:tableStyleId>{5C22544A-7EE6-4342-B048-85BDC9FD1C3A}</a:tableStyleId>
              </a:tblPr>
              <a:tblGrid>
                <a:gridCol w="866864">
                  <a:extLst>
                    <a:ext uri="{9D8B030D-6E8A-4147-A177-3AD203B41FA5}">
                      <a16:colId xmlns:a16="http://schemas.microsoft.com/office/drawing/2014/main" val="4162900680"/>
                    </a:ext>
                  </a:extLst>
                </a:gridCol>
                <a:gridCol w="1805967">
                  <a:extLst>
                    <a:ext uri="{9D8B030D-6E8A-4147-A177-3AD203B41FA5}">
                      <a16:colId xmlns:a16="http://schemas.microsoft.com/office/drawing/2014/main" val="3245374619"/>
                    </a:ext>
                  </a:extLst>
                </a:gridCol>
                <a:gridCol w="1545908">
                  <a:extLst>
                    <a:ext uri="{9D8B030D-6E8A-4147-A177-3AD203B41FA5}">
                      <a16:colId xmlns:a16="http://schemas.microsoft.com/office/drawing/2014/main" val="2241710699"/>
                    </a:ext>
                  </a:extLst>
                </a:gridCol>
                <a:gridCol w="1141372">
                  <a:extLst>
                    <a:ext uri="{9D8B030D-6E8A-4147-A177-3AD203B41FA5}">
                      <a16:colId xmlns:a16="http://schemas.microsoft.com/office/drawing/2014/main" val="1643058414"/>
                    </a:ext>
                  </a:extLst>
                </a:gridCol>
                <a:gridCol w="693491">
                  <a:extLst>
                    <a:ext uri="{9D8B030D-6E8A-4147-A177-3AD203B41FA5}">
                      <a16:colId xmlns:a16="http://schemas.microsoft.com/office/drawing/2014/main" val="2106387983"/>
                    </a:ext>
                  </a:extLst>
                </a:gridCol>
                <a:gridCol w="1950445">
                  <a:extLst>
                    <a:ext uri="{9D8B030D-6E8A-4147-A177-3AD203B41FA5}">
                      <a16:colId xmlns:a16="http://schemas.microsoft.com/office/drawing/2014/main" val="793012060"/>
                    </a:ext>
                  </a:extLst>
                </a:gridCol>
              </a:tblGrid>
              <a:tr h="220134">
                <a:tc>
                  <a:txBody>
                    <a:bodyPr/>
                    <a:lstStyle/>
                    <a:p>
                      <a:pPr algn="l" fontAlgn="ctr">
                        <a:buNone/>
                      </a:pPr>
                      <a:r>
                        <a:rPr lang="en-US" sz="1100" u="none" strike="noStrike">
                          <a:effectLst/>
                        </a:rPr>
                        <a:t>TC ID</a:t>
                      </a:r>
                      <a:endParaRPr lang="en-US" sz="11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buNone/>
                      </a:pPr>
                      <a:r>
                        <a:rPr lang="en-US" sz="1100" u="none" strike="noStrike">
                          <a:effectLst/>
                        </a:rPr>
                        <a:t>Description</a:t>
                      </a:r>
                      <a:endParaRPr lang="en-US" sz="11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buNone/>
                      </a:pPr>
                      <a:r>
                        <a:rPr lang="en-US" sz="1100" u="none" strike="noStrike">
                          <a:effectLst/>
                        </a:rPr>
                        <a:t>Module</a:t>
                      </a:r>
                      <a:endParaRPr lang="en-US" sz="11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buNone/>
                      </a:pPr>
                      <a:r>
                        <a:rPr lang="en-US" sz="1100" u="none" strike="noStrike">
                          <a:effectLst/>
                        </a:rPr>
                        <a:t>Test Engineer</a:t>
                      </a:r>
                      <a:endParaRPr lang="en-US" sz="11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buNone/>
                      </a:pPr>
                      <a:r>
                        <a:rPr lang="en-US" sz="1100" u="none" strike="noStrike">
                          <a:effectLst/>
                        </a:rPr>
                        <a:t>Date</a:t>
                      </a:r>
                      <a:endParaRPr lang="en-US" sz="11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buNone/>
                      </a:pPr>
                      <a:r>
                        <a:rPr lang="en-US" sz="1100" u="none" strike="noStrike">
                          <a:effectLst/>
                        </a:rPr>
                        <a:t>Status</a:t>
                      </a:r>
                      <a:endParaRPr lang="en-US" sz="1100" b="1"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698503093"/>
                  </a:ext>
                </a:extLst>
              </a:tr>
              <a:tr h="220134">
                <a:tc>
                  <a:txBody>
                    <a:bodyPr/>
                    <a:lstStyle/>
                    <a:p>
                      <a:pPr algn="l" fontAlgn="ctr">
                        <a:buNone/>
                      </a:pPr>
                      <a:r>
                        <a:rPr lang="en-US" sz="1100" u="none" strike="noStrike">
                          <a:effectLst/>
                        </a:rPr>
                        <a:t>TC-1</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buNone/>
                      </a:pPr>
                      <a:r>
                        <a:rPr lang="en-US" sz="1100" u="none" strike="noStrike">
                          <a:effectLst/>
                        </a:rPr>
                        <a:t>User Login Verification</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buNone/>
                      </a:pPr>
                      <a:r>
                        <a:rPr lang="en-US" sz="1100" u="none" strike="noStrike">
                          <a:effectLst/>
                        </a:rPr>
                        <a:t>User Authentication</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buNone/>
                      </a:pPr>
                      <a:r>
                        <a:rPr lang="en-US" sz="1100" u="none" strike="noStrike">
                          <a:effectLst/>
                        </a:rPr>
                        <a:t>M Asad Ibrahim</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buNone/>
                      </a:pPr>
                      <a:r>
                        <a:rPr lang="en-US" sz="1100" u="none" strike="noStrike">
                          <a:effectLst/>
                        </a:rPr>
                        <a:t>3-May-25</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buNone/>
                      </a:pPr>
                      <a:r>
                        <a:rPr lang="en-US" sz="1100" u="none" strike="noStrike">
                          <a:effectLst/>
                        </a:rPr>
                        <a:t>✅ Pass</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339196065"/>
                  </a:ext>
                </a:extLst>
              </a:tr>
              <a:tr h="440266">
                <a:tc>
                  <a:txBody>
                    <a:bodyPr/>
                    <a:lstStyle/>
                    <a:p>
                      <a:pPr algn="l" fontAlgn="ctr">
                        <a:buNone/>
                      </a:pPr>
                      <a:r>
                        <a:rPr lang="en-US" sz="1100" u="none" strike="noStrike">
                          <a:effectLst/>
                        </a:rPr>
                        <a:t>TC-2</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buNone/>
                      </a:pPr>
                      <a:r>
                        <a:rPr lang="en-US" sz="1100" u="none" strike="noStrike">
                          <a:effectLst/>
                        </a:rPr>
                        <a:t>Add Pet Functionality</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buNone/>
                      </a:pPr>
                      <a:r>
                        <a:rPr lang="en-US" sz="1100" u="none" strike="noStrike">
                          <a:effectLst/>
                        </a:rPr>
                        <a:t>Pet Management</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buNone/>
                      </a:pPr>
                      <a:r>
                        <a:rPr lang="en-US" sz="1100" u="none" strike="noStrike">
                          <a:effectLst/>
                        </a:rPr>
                        <a:t>Haris Bin Mohsin</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buNone/>
                      </a:pPr>
                      <a:r>
                        <a:rPr lang="en-US" sz="1100" u="none" strike="noStrike">
                          <a:effectLst/>
                        </a:rPr>
                        <a:t>5-May-25</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buNone/>
                      </a:pPr>
                      <a:r>
                        <a:rPr lang="en-US" sz="1100" u="none" strike="noStrike">
                          <a:effectLst/>
                        </a:rPr>
                        <a:t>✅ Pass</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712951630"/>
                  </a:ext>
                </a:extLst>
              </a:tr>
              <a:tr h="1100666">
                <a:tc>
                  <a:txBody>
                    <a:bodyPr/>
                    <a:lstStyle/>
                    <a:p>
                      <a:pPr algn="l" fontAlgn="ctr">
                        <a:buNone/>
                      </a:pPr>
                      <a:r>
                        <a:rPr lang="en-US" sz="1100" u="none" strike="noStrike">
                          <a:effectLst/>
                        </a:rPr>
                        <a:t>TC-3</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buNone/>
                      </a:pPr>
                      <a:r>
                        <a:rPr lang="en-US" sz="1100" u="none" strike="noStrike">
                          <a:effectLst/>
                        </a:rPr>
                        <a:t>Community Blog Post Creation</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buNone/>
                      </a:pPr>
                      <a:r>
                        <a:rPr lang="en-US" sz="1100" u="none" strike="noStrike">
                          <a:effectLst/>
                        </a:rPr>
                        <a:t>Community Features</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buNone/>
                      </a:pPr>
                      <a:r>
                        <a:rPr lang="en-US" sz="1100" u="none" strike="noStrike">
                          <a:effectLst/>
                        </a:rPr>
                        <a:t>Haris Bin Mohsin</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buNone/>
                      </a:pPr>
                      <a:r>
                        <a:rPr lang="en-US" sz="1100" u="none" strike="noStrike">
                          <a:effectLst/>
                        </a:rPr>
                        <a:t>6-May-25</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buNone/>
                      </a:pPr>
                      <a:r>
                        <a:rPr lang="en-US" sz="1100" u="none" strike="noStrike">
                          <a:effectLst/>
                        </a:rPr>
                        <a:t>⚠️ 1 Fail (Blog Title), others Pass</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889116886"/>
                  </a:ext>
                </a:extLst>
              </a:tr>
              <a:tr h="1100666">
                <a:tc>
                  <a:txBody>
                    <a:bodyPr/>
                    <a:lstStyle/>
                    <a:p>
                      <a:pPr algn="l" fontAlgn="ctr">
                        <a:buNone/>
                      </a:pPr>
                      <a:r>
                        <a:rPr lang="en-US" sz="1100" u="none" strike="noStrike">
                          <a:effectLst/>
                        </a:rPr>
                        <a:t>TC-4</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buNone/>
                      </a:pPr>
                      <a:r>
                        <a:rPr lang="en-US" sz="1100" u="none" strike="noStrike">
                          <a:effectLst/>
                        </a:rPr>
                        <a:t>Meal Reminder Push Notification</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buNone/>
                      </a:pPr>
                      <a:r>
                        <a:rPr lang="en-US" sz="1100" u="none" strike="noStrike">
                          <a:effectLst/>
                        </a:rPr>
                        <a:t>Notification System</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buNone/>
                      </a:pPr>
                      <a:r>
                        <a:rPr lang="en-US" sz="1100" u="none" strike="noStrike">
                          <a:effectLst/>
                        </a:rPr>
                        <a:t>M Asad Ibrahim</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buNone/>
                      </a:pPr>
                      <a:r>
                        <a:rPr lang="en-US" sz="1100" u="none" strike="noStrike">
                          <a:effectLst/>
                        </a:rPr>
                        <a:t>8-May-25</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buNone/>
                      </a:pPr>
                      <a:r>
                        <a:rPr lang="en-US" sz="1100" u="none" strike="noStrike">
                          <a:effectLst/>
                        </a:rPr>
                        <a:t>⚠️ 1 Fail (Meal Setting), others Pass</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829347369"/>
                  </a:ext>
                </a:extLst>
              </a:tr>
              <a:tr h="440266">
                <a:tc>
                  <a:txBody>
                    <a:bodyPr/>
                    <a:lstStyle/>
                    <a:p>
                      <a:pPr algn="l" fontAlgn="ctr">
                        <a:buNone/>
                      </a:pPr>
                      <a:r>
                        <a:rPr lang="en-US" sz="1100" u="none" strike="noStrike">
                          <a:effectLst/>
                        </a:rPr>
                        <a:t>TC-5</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buNone/>
                      </a:pPr>
                      <a:r>
                        <a:rPr lang="en-US" sz="1100" u="none" strike="noStrike">
                          <a:effectLst/>
                        </a:rPr>
                        <a:t>View Emergency Doctor List</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buNone/>
                      </a:pPr>
                      <a:r>
                        <a:rPr lang="en-US" sz="1100" u="none" strike="noStrike">
                          <a:effectLst/>
                        </a:rPr>
                        <a:t>Doctor Consultation</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buNone/>
                      </a:pPr>
                      <a:r>
                        <a:rPr lang="en-US" sz="1100" u="none" strike="noStrike">
                          <a:effectLst/>
                        </a:rPr>
                        <a:t>Subhan</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buNone/>
                      </a:pPr>
                      <a:r>
                        <a:rPr lang="en-US" sz="1100" u="none" strike="noStrike">
                          <a:effectLst/>
                        </a:rPr>
                        <a:t>7-May-25</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buNone/>
                      </a:pPr>
                      <a:r>
                        <a:rPr lang="en-US" sz="1100" u="none" strike="noStrike">
                          <a:effectLst/>
                        </a:rPr>
                        <a:t>✅ Pass</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373912711"/>
                  </a:ext>
                </a:extLst>
              </a:tr>
              <a:tr h="440266">
                <a:tc>
                  <a:txBody>
                    <a:bodyPr/>
                    <a:lstStyle/>
                    <a:p>
                      <a:pPr algn="l" fontAlgn="ctr">
                        <a:buNone/>
                      </a:pPr>
                      <a:r>
                        <a:rPr lang="en-US" sz="1100" u="none" strike="noStrike">
                          <a:effectLst/>
                        </a:rPr>
                        <a:t>TC-6</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buNone/>
                      </a:pPr>
                      <a:r>
                        <a:rPr lang="en-US" sz="1100" u="none" strike="noStrike" dirty="0">
                          <a:effectLst/>
                        </a:rPr>
                        <a:t>Disease Prediction Result Display</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buNone/>
                      </a:pPr>
                      <a:r>
                        <a:rPr lang="en-US" sz="1100" u="none" strike="noStrike">
                          <a:effectLst/>
                        </a:rPr>
                        <a:t>AI Prediction System</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buNone/>
                      </a:pPr>
                      <a:r>
                        <a:rPr lang="en-US" sz="1100" u="none" strike="noStrike">
                          <a:effectLst/>
                        </a:rPr>
                        <a:t>Haris Bin Mohsin</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buNone/>
                      </a:pPr>
                      <a:r>
                        <a:rPr lang="en-US" sz="1100" u="none" strike="noStrike">
                          <a:effectLst/>
                        </a:rPr>
                        <a:t>9-May-25</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buNone/>
                      </a:pPr>
                      <a:r>
                        <a:rPr lang="en-US" sz="1100" u="none" strike="noStrike" dirty="0">
                          <a:effectLst/>
                        </a:rPr>
                        <a:t>✅ Pass</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855043406"/>
                  </a:ext>
                </a:extLst>
              </a:tr>
            </a:tbl>
          </a:graphicData>
        </a:graphic>
      </p:graphicFrame>
    </p:spTree>
    <p:extLst>
      <p:ext uri="{BB962C8B-B14F-4D97-AF65-F5344CB8AC3E}">
        <p14:creationId xmlns:p14="http://schemas.microsoft.com/office/powerpoint/2010/main" val="3253938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a:t>
            </a:r>
          </a:p>
        </p:txBody>
      </p:sp>
      <p:sp>
        <p:nvSpPr>
          <p:cNvPr id="3" name="Content Placeholder 2"/>
          <p:cNvSpPr>
            <a:spLocks noGrp="1"/>
          </p:cNvSpPr>
          <p:nvPr>
            <p:ph sz="quarter" idx="1"/>
          </p:nvPr>
        </p:nvSpPr>
        <p:spPr/>
        <p:txBody>
          <a:bodyPr>
            <a:normAutofit fontScale="62500" lnSpcReduction="20000"/>
          </a:bodyPr>
          <a:lstStyle/>
          <a:p>
            <a:r>
              <a:rPr lang="en-US" dirty="0"/>
              <a:t>·  Russell, Stuart J., and </a:t>
            </a:r>
            <a:r>
              <a:rPr lang="en-US" dirty="0" err="1"/>
              <a:t>Norvig</a:t>
            </a:r>
            <a:r>
              <a:rPr lang="en-US" dirty="0"/>
              <a:t>, Peter. </a:t>
            </a:r>
            <a:r>
              <a:rPr lang="en-US" i="1" dirty="0"/>
              <a:t>Artificial Intelligence: A Modern Approach</a:t>
            </a:r>
            <a:r>
              <a:rPr lang="en-US" dirty="0"/>
              <a:t>. 4th ed., Upper Saddle River: Prentice Hall, 2021, pp. 500-520.</a:t>
            </a:r>
          </a:p>
          <a:p>
            <a:r>
              <a:rPr lang="en-US" dirty="0"/>
              <a:t>·  King, Mary. "AI-Powered Pet Care: The Future of Veterinary Medicine." </a:t>
            </a:r>
            <a:r>
              <a:rPr lang="en-US" i="1" dirty="0"/>
              <a:t>Tech Innovations Magazine</a:t>
            </a:r>
            <a:r>
              <a:rPr lang="en-US" dirty="0"/>
              <a:t>, March 2024, pp. 35-38.</a:t>
            </a:r>
          </a:p>
          <a:p>
            <a:r>
              <a:rPr lang="en-US" dirty="0"/>
              <a:t>·  Smith, John. "The Use of AI in Pet Healthcare: Trends and Challenges." </a:t>
            </a:r>
            <a:r>
              <a:rPr lang="en-US" i="1" dirty="0"/>
              <a:t>Journal of Veterinary Science</a:t>
            </a:r>
            <a:r>
              <a:rPr lang="en-US" dirty="0"/>
              <a:t>, June 2023, pp. 102-115.</a:t>
            </a:r>
          </a:p>
          <a:p>
            <a:r>
              <a:rPr lang="en-US" dirty="0"/>
              <a:t>·  </a:t>
            </a:r>
            <a:r>
              <a:rPr lang="en-US" dirty="0" err="1"/>
              <a:t>PetMD</a:t>
            </a:r>
            <a:r>
              <a:rPr lang="en-US" dirty="0"/>
              <a:t>. "Common Pet Diseases and Symptoms." 2022. </a:t>
            </a:r>
            <a:r>
              <a:rPr lang="en-US" i="1" dirty="0"/>
              <a:t>Chewy Inc.</a:t>
            </a:r>
            <a:r>
              <a:rPr lang="en-US" dirty="0"/>
              <a:t> Accessed September 30, 2024. https://www.petmd.com/dog/conditions.</a:t>
            </a:r>
          </a:p>
          <a:p>
            <a:r>
              <a:rPr lang="en-US" dirty="0"/>
              <a:t>·  Jones, Alice. "AI Tools for Pet Disease Diagnosis." </a:t>
            </a:r>
            <a:r>
              <a:rPr lang="en-US" i="1" dirty="0"/>
              <a:t>Pet Health Weekly</a:t>
            </a:r>
            <a:r>
              <a:rPr lang="en-US" dirty="0"/>
              <a:t>, May 2023. Reproduced in ProQuest Database. National Library of Medicine, Washington, D.C. Accessed September 30, 2024.</a:t>
            </a:r>
          </a:p>
          <a:p>
            <a:r>
              <a:rPr lang="en-US" dirty="0"/>
              <a:t>·  Briggs, Thomas. "Virtual Reality and AI in Modern Pet Care." </a:t>
            </a:r>
            <a:r>
              <a:rPr lang="en-US" i="1" dirty="0"/>
              <a:t>Pet Care Today</a:t>
            </a:r>
            <a:r>
              <a:rPr lang="en-US" dirty="0"/>
              <a:t>, February 2024, pp. 24-30.</a:t>
            </a:r>
          </a:p>
          <a:p>
            <a:r>
              <a:rPr lang="en-US" dirty="0"/>
              <a:t>·  Veterinary AI Lab. "AI and Machine Learning Applications in Veterinary Diagnostics." </a:t>
            </a:r>
            <a:r>
              <a:rPr lang="en-US" i="1" dirty="0" err="1"/>
              <a:t>VetTech</a:t>
            </a:r>
            <a:r>
              <a:rPr lang="en-US" i="1" dirty="0"/>
              <a:t> Innovations Blog</a:t>
            </a:r>
            <a:r>
              <a:rPr lang="en-US" dirty="0"/>
              <a:t>. 2023. Accessed September 30, 2024. https://vettechinnovations.com/ai-diagnostics.</a:t>
            </a:r>
          </a:p>
          <a:p>
            <a:pPr marL="0" indent="0">
              <a:buNone/>
            </a:pPr>
            <a:endParaRPr lang="en-US" dirty="0"/>
          </a:p>
        </p:txBody>
      </p:sp>
      <p:sp>
        <p:nvSpPr>
          <p:cNvPr id="4" name="Footer Placeholder 3"/>
          <p:cNvSpPr>
            <a:spLocks noGrp="1"/>
          </p:cNvSpPr>
          <p:nvPr>
            <p:ph type="ftr" sz="quarter" idx="11"/>
          </p:nvPr>
        </p:nvSpPr>
        <p:spPr/>
        <p:txBody>
          <a:bodyPr/>
          <a:lstStyle/>
          <a:p>
            <a:r>
              <a:rPr lang="en-US" dirty="0"/>
              <a:t>Project Name Here</a:t>
            </a:r>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19</a:t>
            </a:fld>
            <a:endParaRPr lang="en-US" dirty="0"/>
          </a:p>
        </p:txBody>
      </p:sp>
      <p:sp>
        <p:nvSpPr>
          <p:cNvPr id="6" name="Date Placeholder 5"/>
          <p:cNvSpPr>
            <a:spLocks noGrp="1"/>
          </p:cNvSpPr>
          <p:nvPr>
            <p:ph type="dt" sz="half" idx="10"/>
          </p:nvPr>
        </p:nvSpPr>
        <p:spPr/>
        <p:txBody>
          <a:bodyPr/>
          <a:lstStyle/>
          <a:p>
            <a:r>
              <a:rPr lang="en-US" dirty="0"/>
              <a:t>CS-FYP    Hamdard University </a:t>
            </a:r>
          </a:p>
        </p:txBody>
      </p:sp>
    </p:spTree>
    <p:extLst>
      <p:ext uri="{BB962C8B-B14F-4D97-AF65-F5344CB8AC3E}">
        <p14:creationId xmlns:p14="http://schemas.microsoft.com/office/powerpoint/2010/main" val="850711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a:t>
            </a:r>
          </a:p>
        </p:txBody>
      </p:sp>
      <p:sp>
        <p:nvSpPr>
          <p:cNvPr id="3" name="Content Placeholder 2"/>
          <p:cNvSpPr>
            <a:spLocks noGrp="1"/>
          </p:cNvSpPr>
          <p:nvPr>
            <p:ph sz="quarter" idx="1"/>
          </p:nvPr>
        </p:nvSpPr>
        <p:spPr/>
        <p:txBody>
          <a:bodyPr>
            <a:normAutofit fontScale="77500" lnSpcReduction="20000"/>
          </a:bodyPr>
          <a:lstStyle/>
          <a:p>
            <a:r>
              <a:rPr lang="en-US" dirty="0">
                <a:solidFill>
                  <a:srgbClr val="FF0000"/>
                </a:solidFill>
              </a:rPr>
              <a:t>Problem Statement </a:t>
            </a:r>
          </a:p>
          <a:p>
            <a:r>
              <a:rPr lang="en-US" dirty="0">
                <a:solidFill>
                  <a:srgbClr val="FF0000"/>
                </a:solidFill>
              </a:rPr>
              <a:t>Objective</a:t>
            </a:r>
          </a:p>
          <a:p>
            <a:r>
              <a:rPr lang="en-US" dirty="0">
                <a:solidFill>
                  <a:srgbClr val="FF0000"/>
                </a:solidFill>
              </a:rPr>
              <a:t>FYP Scope</a:t>
            </a:r>
          </a:p>
          <a:p>
            <a:r>
              <a:rPr lang="en-US" dirty="0">
                <a:solidFill>
                  <a:srgbClr val="FF0000"/>
                </a:solidFill>
              </a:rPr>
              <a:t>Our methodology</a:t>
            </a:r>
          </a:p>
          <a:p>
            <a:r>
              <a:rPr lang="en-US" dirty="0">
                <a:solidFill>
                  <a:srgbClr val="FF0000"/>
                </a:solidFill>
              </a:rPr>
              <a:t>Our Project Plan (Time lines)</a:t>
            </a:r>
          </a:p>
          <a:p>
            <a:r>
              <a:rPr lang="en-US" dirty="0">
                <a:solidFill>
                  <a:srgbClr val="FF0000"/>
                </a:solidFill>
              </a:rPr>
              <a:t>Budget / Costing (if any)</a:t>
            </a:r>
          </a:p>
          <a:p>
            <a:r>
              <a:rPr lang="en-US" dirty="0">
                <a:solidFill>
                  <a:srgbClr val="FF0000"/>
                </a:solidFill>
              </a:rPr>
              <a:t>FYP Deliverables </a:t>
            </a:r>
          </a:p>
          <a:p>
            <a:r>
              <a:rPr lang="en-US" dirty="0"/>
              <a:t>Literature Review</a:t>
            </a:r>
          </a:p>
          <a:p>
            <a:r>
              <a:rPr lang="en-US" dirty="0"/>
              <a:t>Demo of 100% of Work</a:t>
            </a:r>
          </a:p>
          <a:p>
            <a:r>
              <a:rPr lang="en-US" dirty="0"/>
              <a:t>Experimental Evaluations &amp; Results</a:t>
            </a:r>
          </a:p>
          <a:p>
            <a:r>
              <a:rPr lang="en-US" dirty="0"/>
              <a:t>Test Plan &amp; Test Cases</a:t>
            </a:r>
          </a:p>
          <a:p>
            <a:r>
              <a:rPr lang="en-US" dirty="0"/>
              <a:t>References </a:t>
            </a:r>
          </a:p>
        </p:txBody>
      </p:sp>
      <p:sp>
        <p:nvSpPr>
          <p:cNvPr id="4" name="Footer Placeholder 3"/>
          <p:cNvSpPr>
            <a:spLocks noGrp="1"/>
          </p:cNvSpPr>
          <p:nvPr>
            <p:ph type="ftr" sz="quarter" idx="11"/>
          </p:nvPr>
        </p:nvSpPr>
        <p:spPr/>
        <p:txBody>
          <a:bodyPr/>
          <a:lstStyle/>
          <a:p>
            <a:r>
              <a:rPr lang="en-US" dirty="0"/>
              <a:t>Project Name Here</a:t>
            </a:r>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2</a:t>
            </a:fld>
            <a:endParaRPr lang="en-US" dirty="0"/>
          </a:p>
        </p:txBody>
      </p:sp>
      <p:sp>
        <p:nvSpPr>
          <p:cNvPr id="6" name="Date Placeholder 5"/>
          <p:cNvSpPr>
            <a:spLocks noGrp="1"/>
          </p:cNvSpPr>
          <p:nvPr>
            <p:ph type="dt" sz="half" idx="10"/>
          </p:nvPr>
        </p:nvSpPr>
        <p:spPr/>
        <p:txBody>
          <a:bodyPr/>
          <a:lstStyle/>
          <a:p>
            <a:r>
              <a:rPr lang="en-US" dirty="0"/>
              <a:t>CS-FYP    Hamdard University </a:t>
            </a:r>
          </a:p>
        </p:txBody>
      </p:sp>
    </p:spTree>
    <p:extLst>
      <p:ext uri="{BB962C8B-B14F-4D97-AF65-F5344CB8AC3E}">
        <p14:creationId xmlns:p14="http://schemas.microsoft.com/office/powerpoint/2010/main" val="3066281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 </a:t>
            </a:r>
          </a:p>
        </p:txBody>
      </p:sp>
      <p:sp>
        <p:nvSpPr>
          <p:cNvPr id="3" name="Content Placeholder 2"/>
          <p:cNvSpPr>
            <a:spLocks noGrp="1"/>
          </p:cNvSpPr>
          <p:nvPr>
            <p:ph sz="quarter" idx="1"/>
          </p:nvPr>
        </p:nvSpPr>
        <p:spPr/>
        <p:txBody>
          <a:bodyPr>
            <a:normAutofit fontScale="77500" lnSpcReduction="20000"/>
          </a:bodyPr>
          <a:lstStyle/>
          <a:p>
            <a:pPr marL="0" lvl="0" indent="0">
              <a:buNone/>
            </a:pPr>
            <a:r>
              <a:rPr lang="en-US" b="1" dirty="0"/>
              <a:t>Problem Description</a:t>
            </a:r>
          </a:p>
          <a:p>
            <a:r>
              <a:rPr lang="en-US" b="1" dirty="0"/>
              <a:t>What:</a:t>
            </a:r>
            <a:r>
              <a:rPr lang="en-US" dirty="0"/>
              <a:t> The Smart Paw is designed to address the challenges faced by pet owners in managing their pet’s health and well-being. The app will offer features such as health monitoring, personalized care schedules, community engagement, and an AI-driven disease detection tool that analyzes symptoms and provides potential diagnoses based on user input.</a:t>
            </a:r>
          </a:p>
          <a:p>
            <a:r>
              <a:rPr lang="en-US" b="1" dirty="0"/>
              <a:t>Why:</a:t>
            </a:r>
            <a:r>
              <a:rPr lang="en-US" dirty="0"/>
              <a:t> Pet owners often struggle to keep track of their pets' health needs due to busy lifestyles or lack of knowledge. This can lead to missed appointments, overlooked symptoms, and delayed veterinary care, ultimately affecting the pet’s quality of life. Moreover, many owners may not recognize early warning signs of illness, making timely intervention difficult. The incorporation of AI can empower pet owners with early disease detection, increasing the chances of successful treatment and improved health outcomes.</a:t>
            </a:r>
          </a:p>
          <a:p>
            <a:endParaRPr lang="en-US" dirty="0"/>
          </a:p>
        </p:txBody>
      </p:sp>
      <p:sp>
        <p:nvSpPr>
          <p:cNvPr id="4" name="Footer Placeholder 3"/>
          <p:cNvSpPr>
            <a:spLocks noGrp="1"/>
          </p:cNvSpPr>
          <p:nvPr>
            <p:ph type="ftr" sz="quarter" idx="11"/>
          </p:nvPr>
        </p:nvSpPr>
        <p:spPr/>
        <p:txBody>
          <a:bodyPr/>
          <a:lstStyle/>
          <a:p>
            <a:r>
              <a:rPr lang="en-US" dirty="0"/>
              <a:t>Project Name Here</a:t>
            </a:r>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3</a:t>
            </a:fld>
            <a:endParaRPr lang="en-US" dirty="0"/>
          </a:p>
        </p:txBody>
      </p:sp>
      <p:sp>
        <p:nvSpPr>
          <p:cNvPr id="6" name="Date Placeholder 5"/>
          <p:cNvSpPr>
            <a:spLocks noGrp="1"/>
          </p:cNvSpPr>
          <p:nvPr>
            <p:ph type="dt" sz="half" idx="10"/>
          </p:nvPr>
        </p:nvSpPr>
        <p:spPr/>
        <p:txBody>
          <a:bodyPr/>
          <a:lstStyle/>
          <a:p>
            <a:r>
              <a:rPr lang="en-US" dirty="0"/>
              <a:t>CS-FYP    Hamdard University </a:t>
            </a:r>
          </a:p>
        </p:txBody>
      </p:sp>
    </p:spTree>
    <p:extLst>
      <p:ext uri="{BB962C8B-B14F-4D97-AF65-F5344CB8AC3E}">
        <p14:creationId xmlns:p14="http://schemas.microsoft.com/office/powerpoint/2010/main" val="353555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p>
        </p:txBody>
      </p:sp>
      <p:sp>
        <p:nvSpPr>
          <p:cNvPr id="3" name="Content Placeholder 2"/>
          <p:cNvSpPr>
            <a:spLocks noGrp="1"/>
          </p:cNvSpPr>
          <p:nvPr>
            <p:ph sz="quarter" idx="1"/>
          </p:nvPr>
        </p:nvSpPr>
        <p:spPr/>
        <p:txBody>
          <a:bodyPr>
            <a:normAutofit fontScale="70000" lnSpcReduction="20000"/>
          </a:bodyPr>
          <a:lstStyle/>
          <a:p>
            <a:pPr marL="0" lvl="0" indent="0">
              <a:buNone/>
            </a:pPr>
            <a:r>
              <a:rPr lang="en-US" b="1" dirty="0"/>
              <a:t>Objective </a:t>
            </a:r>
          </a:p>
          <a:p>
            <a:r>
              <a:rPr lang="en-US" dirty="0"/>
              <a:t>To develop a user-friendly mobile application that assists pet owners in managing their pet care tasks, accessing resources, and leveraging AI technology to detect potential diseases in their pets early on..</a:t>
            </a:r>
          </a:p>
          <a:p>
            <a:pPr marL="0" indent="0">
              <a:buNone/>
            </a:pPr>
            <a:r>
              <a:rPr lang="en-US" b="1" dirty="0"/>
              <a:t>Validation and Verification</a:t>
            </a:r>
          </a:p>
          <a:p>
            <a:r>
              <a:rPr lang="en-US" dirty="0"/>
              <a:t>To tackle these challenges, we will adopt an agile development methodology, allowing for iterative enhancements based on user feedback. The application will be built using Kotlin, and java for Android development, with Firebase as the backend to handle data storage and real-time synchronization. Key features will include algorithms for personalized reminders and notifications based on user input and pet health data. For the AI disease detection tool, we will utilize machine learning models trained on veterinary data to analyze symptoms and provide potential diagnoses. Third-party libraries such as Retrofit will be utilized for networking, while the Room library will be implemented for local database management</a:t>
            </a:r>
          </a:p>
        </p:txBody>
      </p:sp>
      <p:sp>
        <p:nvSpPr>
          <p:cNvPr id="4" name="Footer Placeholder 3"/>
          <p:cNvSpPr>
            <a:spLocks noGrp="1"/>
          </p:cNvSpPr>
          <p:nvPr>
            <p:ph type="ftr" sz="quarter" idx="11"/>
          </p:nvPr>
        </p:nvSpPr>
        <p:spPr/>
        <p:txBody>
          <a:bodyPr/>
          <a:lstStyle/>
          <a:p>
            <a:r>
              <a:rPr lang="en-US" dirty="0"/>
              <a:t>Project Name Here</a:t>
            </a:r>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4</a:t>
            </a:fld>
            <a:endParaRPr lang="en-US" dirty="0"/>
          </a:p>
        </p:txBody>
      </p:sp>
      <p:sp>
        <p:nvSpPr>
          <p:cNvPr id="6" name="Date Placeholder 5"/>
          <p:cNvSpPr>
            <a:spLocks noGrp="1"/>
          </p:cNvSpPr>
          <p:nvPr>
            <p:ph type="dt" sz="half" idx="10"/>
          </p:nvPr>
        </p:nvSpPr>
        <p:spPr/>
        <p:txBody>
          <a:bodyPr/>
          <a:lstStyle/>
          <a:p>
            <a:r>
              <a:rPr lang="en-US" dirty="0"/>
              <a:t>CS-FYP    Hamdard University </a:t>
            </a:r>
          </a:p>
        </p:txBody>
      </p:sp>
    </p:spTree>
    <p:extLst>
      <p:ext uri="{BB962C8B-B14F-4D97-AF65-F5344CB8AC3E}">
        <p14:creationId xmlns:p14="http://schemas.microsoft.com/office/powerpoint/2010/main" val="718122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FYP Scope </a:t>
            </a:r>
          </a:p>
        </p:txBody>
      </p:sp>
      <p:sp>
        <p:nvSpPr>
          <p:cNvPr id="3" name="Content Placeholder 2"/>
          <p:cNvSpPr>
            <a:spLocks noGrp="1"/>
          </p:cNvSpPr>
          <p:nvPr>
            <p:ph sz="quarter" idx="1"/>
          </p:nvPr>
        </p:nvSpPr>
        <p:spPr/>
        <p:txBody>
          <a:bodyPr>
            <a:normAutofit fontScale="92500" lnSpcReduction="20000"/>
          </a:bodyPr>
          <a:lstStyle/>
          <a:p>
            <a:pPr marL="320040" marR="0" lvl="0" indent="-320040" algn="l" defTabSz="914400" rtl="0" eaLnBrk="1" fontAlgn="auto" latinLnBrk="0" hangingPunct="1">
              <a:lnSpc>
                <a:spcPct val="100000"/>
              </a:lnSpc>
              <a:spcBef>
                <a:spcPts val="700"/>
              </a:spcBef>
              <a:spcAft>
                <a:spcPts val="0"/>
              </a:spcAft>
              <a:buClr>
                <a:srgbClr val="008000"/>
              </a:buClr>
              <a:buSzPct val="60000"/>
              <a:buFont typeface="Wingdings"/>
              <a:buChar char=""/>
              <a:tabLst/>
              <a:defRPr/>
            </a:pPr>
            <a:r>
              <a:rPr kumimoji="0" lang="en-US" sz="1800" b="0" i="0" u="none" strike="noStrike" kern="1200" cap="none" spc="0" normalizeH="0" baseline="0" noProof="0" dirty="0">
                <a:ln>
                  <a:noFill/>
                </a:ln>
                <a:solidFill>
                  <a:prstClr val="black"/>
                </a:solidFill>
                <a:effectLst/>
                <a:uLnTx/>
                <a:uFillTx/>
                <a:latin typeface="Tw Cen MT"/>
                <a:ea typeface="+mn-ea"/>
                <a:cs typeface="+mn-cs"/>
              </a:rPr>
              <a:t>The project will focus on developing a pet care app with core features like pet health monitoring, care scheduling, community engagement, and AI-driven disease detection. Users will be able to track their pets' well-being through updates and alerts, manage appointments and care routines, and connect with other pet owners for advice and support. </a:t>
            </a:r>
          </a:p>
          <a:p>
            <a:pPr marL="320040" marR="0" lvl="0" indent="-320040" algn="l" defTabSz="914400" rtl="0" eaLnBrk="1" fontAlgn="auto" latinLnBrk="0" hangingPunct="1">
              <a:lnSpc>
                <a:spcPct val="100000"/>
              </a:lnSpc>
              <a:spcBef>
                <a:spcPts val="700"/>
              </a:spcBef>
              <a:spcAft>
                <a:spcPts val="0"/>
              </a:spcAft>
              <a:buClr>
                <a:srgbClr val="008000"/>
              </a:buClr>
              <a:buSzPct val="60000"/>
              <a:buFont typeface="Wingdings"/>
              <a:buChar char=""/>
              <a:tabLst/>
              <a:defRPr/>
            </a:pPr>
            <a:endParaRPr kumimoji="0" lang="en-US" sz="1800" b="0" i="0" u="none" strike="noStrike" kern="1200" cap="none" spc="0" normalizeH="0" baseline="0" noProof="0" dirty="0">
              <a:ln>
                <a:noFill/>
              </a:ln>
              <a:solidFill>
                <a:prstClr val="black"/>
              </a:solidFill>
              <a:effectLst/>
              <a:uLnTx/>
              <a:uFillTx/>
              <a:latin typeface="Tw Cen MT"/>
              <a:ea typeface="+mn-ea"/>
              <a:cs typeface="+mn-cs"/>
            </a:endParaRPr>
          </a:p>
          <a:p>
            <a:pPr marL="320040" marR="0" lvl="0" indent="-320040" algn="l" defTabSz="914400" rtl="0" eaLnBrk="1" fontAlgn="auto" latinLnBrk="0" hangingPunct="1">
              <a:lnSpc>
                <a:spcPct val="100000"/>
              </a:lnSpc>
              <a:spcBef>
                <a:spcPts val="700"/>
              </a:spcBef>
              <a:spcAft>
                <a:spcPts val="0"/>
              </a:spcAft>
              <a:buClr>
                <a:srgbClr val="008000"/>
              </a:buClr>
              <a:buSzPct val="60000"/>
              <a:buFont typeface="Wingdings"/>
              <a:buChar char=""/>
              <a:tabLst/>
              <a:defRPr/>
            </a:pPr>
            <a:r>
              <a:rPr kumimoji="0" lang="en-US" sz="1800" b="0" i="0" u="none" strike="noStrike" kern="1200" cap="none" spc="0" normalizeH="0" baseline="0" noProof="0" dirty="0">
                <a:ln>
                  <a:noFill/>
                </a:ln>
                <a:solidFill>
                  <a:prstClr val="black"/>
                </a:solidFill>
                <a:effectLst/>
                <a:uLnTx/>
                <a:uFillTx/>
                <a:latin typeface="Tw Cen MT"/>
                <a:ea typeface="+mn-ea"/>
                <a:cs typeface="+mn-cs"/>
              </a:rPr>
              <a:t>A key feature is the AI-driven disease detection tool, which will analyze pet images to identify potential health issues. Users can upload photos of their pets, and the AI will use image recognition techniques and deep learning models to detect visible symptoms like rashes, swelling, or hair loss. Based on these signs, the AI will classify possible diseases such as skin infections, allergies, or tumors and provide detailed reports and next-step recommendations, such as consulting a vet. The AI system will improve over time with more data, becoming more accurate.</a:t>
            </a:r>
          </a:p>
          <a:p>
            <a:pPr marL="320040" marR="0" lvl="0" indent="-320040" algn="l" defTabSz="914400" rtl="0" eaLnBrk="1" fontAlgn="auto" latinLnBrk="0" hangingPunct="1">
              <a:lnSpc>
                <a:spcPct val="100000"/>
              </a:lnSpc>
              <a:spcBef>
                <a:spcPts val="700"/>
              </a:spcBef>
              <a:spcAft>
                <a:spcPts val="0"/>
              </a:spcAft>
              <a:buClr>
                <a:srgbClr val="008000"/>
              </a:buClr>
              <a:buSzPct val="60000"/>
              <a:buFont typeface="Wingdings"/>
              <a:buChar char=""/>
              <a:tabLst/>
              <a:defRPr/>
            </a:pPr>
            <a:endParaRPr kumimoji="0" lang="en-US" sz="1800" b="0" i="0" u="none" strike="noStrike" kern="1200" cap="none" spc="0" normalizeH="0" baseline="0" noProof="0" dirty="0">
              <a:ln>
                <a:noFill/>
              </a:ln>
              <a:solidFill>
                <a:prstClr val="black"/>
              </a:solidFill>
              <a:effectLst/>
              <a:uLnTx/>
              <a:uFillTx/>
              <a:latin typeface="Tw Cen MT"/>
              <a:ea typeface="+mn-ea"/>
              <a:cs typeface="+mn-cs"/>
            </a:endParaRPr>
          </a:p>
          <a:p>
            <a:pPr marL="320040" marR="0" lvl="0" indent="-320040" algn="l" defTabSz="914400" rtl="0" eaLnBrk="1" fontAlgn="auto" latinLnBrk="0" hangingPunct="1">
              <a:lnSpc>
                <a:spcPct val="100000"/>
              </a:lnSpc>
              <a:spcBef>
                <a:spcPts val="700"/>
              </a:spcBef>
              <a:spcAft>
                <a:spcPts val="0"/>
              </a:spcAft>
              <a:buClr>
                <a:srgbClr val="008000"/>
              </a:buClr>
              <a:buSzPct val="60000"/>
              <a:buFont typeface="Wingdings"/>
              <a:buChar char=""/>
              <a:tabLst/>
              <a:defRPr/>
            </a:pPr>
            <a:r>
              <a:rPr kumimoji="0" lang="en-US" sz="1800" b="0" i="0" u="none" strike="noStrike" kern="1200" cap="none" spc="0" normalizeH="0" baseline="0" noProof="0" dirty="0">
                <a:ln>
                  <a:noFill/>
                </a:ln>
                <a:solidFill>
                  <a:prstClr val="black"/>
                </a:solidFill>
                <a:effectLst/>
                <a:uLnTx/>
                <a:uFillTx/>
                <a:latin typeface="Tw Cen MT"/>
                <a:ea typeface="+mn-ea"/>
                <a:cs typeface="+mn-cs"/>
              </a:rPr>
              <a:t>The app will rely on cloud-based resources and require an internet connection, with basic security measures in place, though detailed encryption will not be included initially. Future updates may add advanced features like telemedicine or wearable device integration, but these are beyond the current scope.</a:t>
            </a:r>
          </a:p>
        </p:txBody>
      </p:sp>
      <p:sp>
        <p:nvSpPr>
          <p:cNvPr id="4" name="Footer Placeholder 3"/>
          <p:cNvSpPr>
            <a:spLocks noGrp="1"/>
          </p:cNvSpPr>
          <p:nvPr>
            <p:ph type="ftr" sz="quarter" idx="11"/>
          </p:nvPr>
        </p:nvSpPr>
        <p:spPr/>
        <p:txBody>
          <a:bodyPr/>
          <a:lstStyle/>
          <a:p>
            <a:r>
              <a:rPr lang="en-US" dirty="0"/>
              <a:t>Project Name Here</a:t>
            </a:r>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5</a:t>
            </a:fld>
            <a:endParaRPr lang="en-US" dirty="0"/>
          </a:p>
        </p:txBody>
      </p:sp>
      <p:sp>
        <p:nvSpPr>
          <p:cNvPr id="6" name="Date Placeholder 5"/>
          <p:cNvSpPr>
            <a:spLocks noGrp="1"/>
          </p:cNvSpPr>
          <p:nvPr>
            <p:ph type="dt" sz="half" idx="10"/>
          </p:nvPr>
        </p:nvSpPr>
        <p:spPr/>
        <p:txBody>
          <a:bodyPr/>
          <a:lstStyle/>
          <a:p>
            <a:r>
              <a:rPr lang="en-US" dirty="0"/>
              <a:t>CS-FYP    Hamdard University </a:t>
            </a:r>
          </a:p>
        </p:txBody>
      </p:sp>
    </p:spTree>
    <p:extLst>
      <p:ext uri="{BB962C8B-B14F-4D97-AF65-F5344CB8AC3E}">
        <p14:creationId xmlns:p14="http://schemas.microsoft.com/office/powerpoint/2010/main" val="3381969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Methodology </a:t>
            </a:r>
          </a:p>
        </p:txBody>
      </p:sp>
      <p:sp>
        <p:nvSpPr>
          <p:cNvPr id="3" name="Content Placeholder 2"/>
          <p:cNvSpPr>
            <a:spLocks noGrp="1"/>
          </p:cNvSpPr>
          <p:nvPr>
            <p:ph sz="quarter" idx="1"/>
          </p:nvPr>
        </p:nvSpPr>
        <p:spPr/>
        <p:txBody>
          <a:bodyPr>
            <a:normAutofit fontScale="85000" lnSpcReduction="10000"/>
          </a:bodyPr>
          <a:lstStyle/>
          <a:p>
            <a:r>
              <a:rPr lang="en-US" sz="3200" dirty="0"/>
              <a:t>The project will involve developing a mobile application using agile methodologies, ensuring adaptability and user feedback incorporation. Machine learning algorithms will be employed to create the AI tool that analyzes symptoms reported by users. This system will be designed with a focus on user-friendly interfaces, robust data security, and seamless connectivity to foster a supportive community among pet owners. Special attention will be given to ensuring the AI tool's reliability and accuracy to instill trust in users while adhering to ethical guidelines for data usage.</a:t>
            </a:r>
          </a:p>
          <a:p>
            <a:endParaRPr lang="en-US" dirty="0"/>
          </a:p>
        </p:txBody>
      </p:sp>
      <p:sp>
        <p:nvSpPr>
          <p:cNvPr id="4" name="Footer Placeholder 3"/>
          <p:cNvSpPr>
            <a:spLocks noGrp="1"/>
          </p:cNvSpPr>
          <p:nvPr>
            <p:ph type="ftr" sz="quarter" idx="11"/>
          </p:nvPr>
        </p:nvSpPr>
        <p:spPr/>
        <p:txBody>
          <a:bodyPr/>
          <a:lstStyle/>
          <a:p>
            <a:r>
              <a:rPr lang="en-US" dirty="0"/>
              <a:t>Project Name Here</a:t>
            </a:r>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6</a:t>
            </a:fld>
            <a:endParaRPr lang="en-US" dirty="0"/>
          </a:p>
        </p:txBody>
      </p:sp>
      <p:sp>
        <p:nvSpPr>
          <p:cNvPr id="6" name="Date Placeholder 5"/>
          <p:cNvSpPr>
            <a:spLocks noGrp="1"/>
          </p:cNvSpPr>
          <p:nvPr>
            <p:ph type="dt" sz="half" idx="10"/>
          </p:nvPr>
        </p:nvSpPr>
        <p:spPr/>
        <p:txBody>
          <a:bodyPr/>
          <a:lstStyle/>
          <a:p>
            <a:r>
              <a:rPr lang="en-US" dirty="0"/>
              <a:t>CS-FYP    Hamdard University </a:t>
            </a:r>
          </a:p>
        </p:txBody>
      </p:sp>
    </p:spTree>
    <p:extLst>
      <p:ext uri="{BB962C8B-B14F-4D97-AF65-F5344CB8AC3E}">
        <p14:creationId xmlns:p14="http://schemas.microsoft.com/office/powerpoint/2010/main" val="1123375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Project Plan  </a:t>
            </a:r>
          </a:p>
        </p:txBody>
      </p:sp>
      <p:sp>
        <p:nvSpPr>
          <p:cNvPr id="4" name="Footer Placeholder 3"/>
          <p:cNvSpPr>
            <a:spLocks noGrp="1"/>
          </p:cNvSpPr>
          <p:nvPr>
            <p:ph type="ftr" sz="quarter" idx="11"/>
          </p:nvPr>
        </p:nvSpPr>
        <p:spPr/>
        <p:txBody>
          <a:bodyPr/>
          <a:lstStyle/>
          <a:p>
            <a:r>
              <a:rPr lang="en-US" dirty="0"/>
              <a:t>Project Name Here</a:t>
            </a:r>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7</a:t>
            </a:fld>
            <a:endParaRPr lang="en-US" dirty="0"/>
          </a:p>
        </p:txBody>
      </p:sp>
      <p:sp>
        <p:nvSpPr>
          <p:cNvPr id="6" name="Date Placeholder 5"/>
          <p:cNvSpPr>
            <a:spLocks noGrp="1"/>
          </p:cNvSpPr>
          <p:nvPr>
            <p:ph type="dt" sz="half" idx="10"/>
          </p:nvPr>
        </p:nvSpPr>
        <p:spPr/>
        <p:txBody>
          <a:bodyPr/>
          <a:lstStyle/>
          <a:p>
            <a:r>
              <a:rPr lang="en-US" dirty="0"/>
              <a:t>CS-FYP    Hamdard University </a:t>
            </a:r>
          </a:p>
        </p:txBody>
      </p:sp>
      <p:pic>
        <p:nvPicPr>
          <p:cNvPr id="7" name="Content Placeholder 7">
            <a:extLst>
              <a:ext uri="{FF2B5EF4-FFF2-40B4-BE49-F238E27FC236}">
                <a16:creationId xmlns:a16="http://schemas.microsoft.com/office/drawing/2014/main" id="{C8F71936-F67D-45B5-930D-2683ED4CAB9E}"/>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788810" y="1600200"/>
            <a:ext cx="5801329" cy="4495800"/>
          </a:xfrm>
        </p:spPr>
      </p:pic>
    </p:spTree>
    <p:extLst>
      <p:ext uri="{BB962C8B-B14F-4D97-AF65-F5344CB8AC3E}">
        <p14:creationId xmlns:p14="http://schemas.microsoft.com/office/powerpoint/2010/main" val="656654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Budget / Costing </a:t>
            </a:r>
          </a:p>
        </p:txBody>
      </p:sp>
      <p:graphicFrame>
        <p:nvGraphicFramePr>
          <p:cNvPr id="7" name="Content Placeholder 6">
            <a:extLst>
              <a:ext uri="{FF2B5EF4-FFF2-40B4-BE49-F238E27FC236}">
                <a16:creationId xmlns:a16="http://schemas.microsoft.com/office/drawing/2014/main" id="{7F91F9C4-0419-425A-9B17-5E625D6059A0}"/>
              </a:ext>
            </a:extLst>
          </p:cNvPr>
          <p:cNvGraphicFramePr>
            <a:graphicFrameLocks noGrp="1"/>
          </p:cNvGraphicFramePr>
          <p:nvPr>
            <p:ph sz="quarter" idx="1"/>
            <p:extLst>
              <p:ext uri="{D42A27DB-BD31-4B8C-83A1-F6EECF244321}">
                <p14:modId xmlns:p14="http://schemas.microsoft.com/office/powerpoint/2010/main" val="937830436"/>
              </p:ext>
            </p:extLst>
          </p:nvPr>
        </p:nvGraphicFramePr>
        <p:xfrm>
          <a:off x="1066800" y="1905000"/>
          <a:ext cx="6525861" cy="3530601"/>
        </p:xfrm>
        <a:graphic>
          <a:graphicData uri="http://schemas.openxmlformats.org/drawingml/2006/table">
            <a:tbl>
              <a:tblPr>
                <a:tableStyleId>{5C22544A-7EE6-4342-B048-85BDC9FD1C3A}</a:tableStyleId>
              </a:tblPr>
              <a:tblGrid>
                <a:gridCol w="1040355">
                  <a:extLst>
                    <a:ext uri="{9D8B030D-6E8A-4147-A177-3AD203B41FA5}">
                      <a16:colId xmlns:a16="http://schemas.microsoft.com/office/drawing/2014/main" val="2777602441"/>
                    </a:ext>
                  </a:extLst>
                </a:gridCol>
                <a:gridCol w="4029010">
                  <a:extLst>
                    <a:ext uri="{9D8B030D-6E8A-4147-A177-3AD203B41FA5}">
                      <a16:colId xmlns:a16="http://schemas.microsoft.com/office/drawing/2014/main" val="3034034945"/>
                    </a:ext>
                  </a:extLst>
                </a:gridCol>
                <a:gridCol w="1456496">
                  <a:extLst>
                    <a:ext uri="{9D8B030D-6E8A-4147-A177-3AD203B41FA5}">
                      <a16:colId xmlns:a16="http://schemas.microsoft.com/office/drawing/2014/main" val="440863669"/>
                    </a:ext>
                  </a:extLst>
                </a:gridCol>
              </a:tblGrid>
              <a:tr h="583800">
                <a:tc>
                  <a:txBody>
                    <a:bodyPr/>
                    <a:lstStyle/>
                    <a:p>
                      <a:pPr algn="just" fontAlgn="ctr"/>
                      <a:r>
                        <a:rPr lang="en-US" sz="1100" u="none" strike="noStrike" dirty="0">
                          <a:effectLst/>
                        </a:rPr>
                        <a:t>S No</a:t>
                      </a:r>
                      <a:endParaRPr lang="en-US" sz="1100" b="1"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just" fontAlgn="ctr"/>
                      <a:r>
                        <a:rPr lang="en-US" sz="1100" u="none" strike="noStrike" dirty="0">
                          <a:effectLst/>
                        </a:rPr>
                        <a:t>Product Name</a:t>
                      </a:r>
                      <a:endParaRPr lang="en-US" sz="1100" b="1"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just" fontAlgn="ctr"/>
                      <a:r>
                        <a:rPr lang="en-US" sz="1100" u="none" strike="noStrike" dirty="0">
                          <a:effectLst/>
                        </a:rPr>
                        <a:t>Price*</a:t>
                      </a:r>
                      <a:endParaRPr lang="en-US" sz="1100" b="1" i="0" u="none" strike="noStrike" dirty="0">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1791154556"/>
                  </a:ext>
                </a:extLst>
              </a:tr>
              <a:tr h="583800">
                <a:tc>
                  <a:txBody>
                    <a:bodyPr/>
                    <a:lstStyle/>
                    <a:p>
                      <a:pPr algn="just" fontAlgn="ctr"/>
                      <a:r>
                        <a:rPr lang="en-US" sz="1100" u="none" strike="noStrike" dirty="0">
                          <a:effectLst/>
                        </a:rPr>
                        <a:t>1</a:t>
                      </a:r>
                      <a:endParaRPr lang="en-US" sz="1100" b="1" i="0" u="none" strike="noStrike" dirty="0">
                        <a:solidFill>
                          <a:srgbClr val="161616"/>
                        </a:solidFill>
                        <a:effectLst/>
                        <a:latin typeface="Times New Roman" panose="02020603050405020304" pitchFamily="18" charset="0"/>
                      </a:endParaRPr>
                    </a:p>
                  </a:txBody>
                  <a:tcPr marL="9525" marR="9525" marT="9525" marB="0" anchor="ctr"/>
                </a:tc>
                <a:tc>
                  <a:txBody>
                    <a:bodyPr/>
                    <a:lstStyle/>
                    <a:p>
                      <a:pPr algn="just" fontAlgn="ctr"/>
                      <a:r>
                        <a:rPr lang="en-US" sz="1100" u="none" strike="noStrike" dirty="0">
                          <a:effectLst/>
                        </a:rPr>
                        <a:t>Laptop</a:t>
                      </a:r>
                      <a:endParaRPr lang="en-US" sz="1100" b="0" i="0" u="none" strike="noStrike" dirty="0">
                        <a:solidFill>
                          <a:srgbClr val="161616"/>
                        </a:solidFill>
                        <a:effectLst/>
                        <a:latin typeface="Times New Roman" panose="02020603050405020304" pitchFamily="18" charset="0"/>
                      </a:endParaRPr>
                    </a:p>
                  </a:txBody>
                  <a:tcPr marL="9525" marR="9525" marT="9525" marB="0" anchor="ctr"/>
                </a:tc>
                <a:tc>
                  <a:txBody>
                    <a:bodyPr/>
                    <a:lstStyle/>
                    <a:p>
                      <a:pPr algn="just" fontAlgn="ctr"/>
                      <a:r>
                        <a:rPr lang="en-US" sz="1100" u="none" strike="noStrike" dirty="0">
                          <a:effectLst/>
                        </a:rPr>
                        <a:t>50,000</a:t>
                      </a:r>
                      <a:endParaRPr lang="en-US" sz="1100" b="0" i="0" u="none" strike="noStrike" dirty="0">
                        <a:solidFill>
                          <a:srgbClr val="161616"/>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792306803"/>
                  </a:ext>
                </a:extLst>
              </a:tr>
              <a:tr h="583800">
                <a:tc>
                  <a:txBody>
                    <a:bodyPr/>
                    <a:lstStyle/>
                    <a:p>
                      <a:pPr algn="just" fontAlgn="ctr"/>
                      <a:r>
                        <a:rPr lang="en-US" sz="1100" u="none" strike="noStrike" dirty="0">
                          <a:effectLst/>
                        </a:rPr>
                        <a:t>2</a:t>
                      </a:r>
                      <a:endParaRPr lang="en-US" sz="1100" b="1" i="0" u="none" strike="noStrike" dirty="0">
                        <a:solidFill>
                          <a:srgbClr val="161616"/>
                        </a:solidFill>
                        <a:effectLst/>
                        <a:latin typeface="Times New Roman" panose="02020603050405020304" pitchFamily="18" charset="0"/>
                      </a:endParaRPr>
                    </a:p>
                  </a:txBody>
                  <a:tcPr marL="9525" marR="9525" marT="9525" marB="0" anchor="ctr"/>
                </a:tc>
                <a:tc>
                  <a:txBody>
                    <a:bodyPr/>
                    <a:lstStyle/>
                    <a:p>
                      <a:pPr algn="just" fontAlgn="ctr"/>
                      <a:r>
                        <a:rPr lang="en-US" sz="1100" u="none" strike="noStrike" dirty="0">
                          <a:effectLst/>
                        </a:rPr>
                        <a:t>Mobile</a:t>
                      </a:r>
                      <a:endParaRPr lang="en-US" sz="1100" b="0" i="0" u="none" strike="noStrike" dirty="0">
                        <a:solidFill>
                          <a:srgbClr val="161616"/>
                        </a:solidFill>
                        <a:effectLst/>
                        <a:latin typeface="Times New Roman" panose="02020603050405020304" pitchFamily="18" charset="0"/>
                      </a:endParaRPr>
                    </a:p>
                  </a:txBody>
                  <a:tcPr marL="9525" marR="9525" marT="9525" marB="0" anchor="ctr"/>
                </a:tc>
                <a:tc>
                  <a:txBody>
                    <a:bodyPr/>
                    <a:lstStyle/>
                    <a:p>
                      <a:pPr algn="just" fontAlgn="ctr"/>
                      <a:r>
                        <a:rPr lang="en-US" sz="1100" u="none" strike="noStrike" dirty="0">
                          <a:effectLst/>
                        </a:rPr>
                        <a:t>30,000</a:t>
                      </a:r>
                      <a:endParaRPr lang="en-US" sz="1100" b="0" i="0" u="none" strike="noStrike" dirty="0">
                        <a:solidFill>
                          <a:srgbClr val="161616"/>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2064762012"/>
                  </a:ext>
                </a:extLst>
              </a:tr>
              <a:tr h="583800">
                <a:tc>
                  <a:txBody>
                    <a:bodyPr/>
                    <a:lstStyle/>
                    <a:p>
                      <a:pPr algn="just" fontAlgn="ctr"/>
                      <a:r>
                        <a:rPr lang="en-US" sz="1100" u="none" strike="noStrike" dirty="0">
                          <a:effectLst/>
                        </a:rPr>
                        <a:t>3</a:t>
                      </a:r>
                      <a:endParaRPr lang="en-US" sz="1100" b="1" i="0" u="none" strike="noStrike" dirty="0">
                        <a:solidFill>
                          <a:srgbClr val="161616"/>
                        </a:solidFill>
                        <a:effectLst/>
                        <a:latin typeface="Times New Roman" panose="02020603050405020304" pitchFamily="18" charset="0"/>
                      </a:endParaRPr>
                    </a:p>
                  </a:txBody>
                  <a:tcPr marL="9525" marR="9525" marT="9525" marB="0" anchor="ctr"/>
                </a:tc>
                <a:tc>
                  <a:txBody>
                    <a:bodyPr/>
                    <a:lstStyle/>
                    <a:p>
                      <a:pPr algn="just" fontAlgn="ctr"/>
                      <a:r>
                        <a:rPr lang="en-US" sz="1100" u="none" strike="noStrike" dirty="0">
                          <a:effectLst/>
                        </a:rPr>
                        <a:t>Developer</a:t>
                      </a:r>
                      <a:endParaRPr lang="en-US" sz="1100" b="0" i="0" u="none" strike="noStrike" dirty="0">
                        <a:solidFill>
                          <a:srgbClr val="161616"/>
                        </a:solidFill>
                        <a:effectLst/>
                        <a:latin typeface="Times New Roman" panose="02020603050405020304" pitchFamily="18" charset="0"/>
                      </a:endParaRPr>
                    </a:p>
                  </a:txBody>
                  <a:tcPr marL="9525" marR="9525" marT="9525" marB="0" anchor="ctr"/>
                </a:tc>
                <a:tc>
                  <a:txBody>
                    <a:bodyPr/>
                    <a:lstStyle/>
                    <a:p>
                      <a:pPr algn="just" fontAlgn="ctr"/>
                      <a:r>
                        <a:rPr lang="en-US" sz="1100" u="none" strike="noStrike" dirty="0">
                          <a:effectLst/>
                        </a:rPr>
                        <a:t>180,000</a:t>
                      </a:r>
                      <a:endParaRPr lang="en-US" sz="1100" b="0" i="0" u="none" strike="noStrike" dirty="0">
                        <a:solidFill>
                          <a:srgbClr val="161616"/>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3446678208"/>
                  </a:ext>
                </a:extLst>
              </a:tr>
              <a:tr h="583800">
                <a:tc>
                  <a:txBody>
                    <a:bodyPr/>
                    <a:lstStyle/>
                    <a:p>
                      <a:pPr algn="just" fontAlgn="ctr"/>
                      <a:r>
                        <a:rPr lang="en-US" sz="1100" u="none" strike="noStrike" dirty="0">
                          <a:effectLst/>
                        </a:rPr>
                        <a:t>4</a:t>
                      </a:r>
                      <a:endParaRPr lang="en-US" sz="1100" b="1" i="0" u="none" strike="noStrike" dirty="0">
                        <a:solidFill>
                          <a:srgbClr val="161616"/>
                        </a:solidFill>
                        <a:effectLst/>
                        <a:latin typeface="Times New Roman" panose="02020603050405020304" pitchFamily="18" charset="0"/>
                      </a:endParaRPr>
                    </a:p>
                  </a:txBody>
                  <a:tcPr marL="9525" marR="9525" marT="9525" marB="0" anchor="ctr"/>
                </a:tc>
                <a:tc>
                  <a:txBody>
                    <a:bodyPr/>
                    <a:lstStyle/>
                    <a:p>
                      <a:pPr algn="just" fontAlgn="ctr"/>
                      <a:r>
                        <a:rPr lang="en-US" sz="1100" u="none" strike="noStrike" dirty="0">
                          <a:effectLst/>
                        </a:rPr>
                        <a:t>Miscellaneous expenses</a:t>
                      </a:r>
                      <a:endParaRPr lang="en-US" sz="11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just" fontAlgn="ctr"/>
                      <a:r>
                        <a:rPr lang="en-US" sz="1100" u="none" strike="noStrike" dirty="0">
                          <a:effectLst/>
                        </a:rPr>
                        <a:t>10,000</a:t>
                      </a:r>
                      <a:endParaRPr lang="en-US" sz="1100" b="0" i="0" u="none" strike="noStrike" dirty="0">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868847244"/>
                  </a:ext>
                </a:extLst>
              </a:tr>
              <a:tr h="611601">
                <a:tc>
                  <a:txBody>
                    <a:bodyPr/>
                    <a:lstStyle/>
                    <a:p>
                      <a:pPr algn="just" fontAlgn="ctr"/>
                      <a:r>
                        <a:rPr lang="en-US" sz="1200" u="none" strike="noStrike" dirty="0">
                          <a:effectLst/>
                        </a:rPr>
                        <a:t> </a:t>
                      </a:r>
                      <a:endParaRPr lang="en-US" sz="12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just" fontAlgn="ctr"/>
                      <a:r>
                        <a:rPr lang="en-US" sz="1100" u="none" strike="noStrike" dirty="0">
                          <a:effectLst/>
                        </a:rPr>
                        <a:t>Total</a:t>
                      </a:r>
                      <a:endParaRPr lang="en-US" sz="1100" b="1"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just" fontAlgn="ctr"/>
                      <a:r>
                        <a:rPr lang="en-US" sz="1100" u="none" strike="noStrike" dirty="0">
                          <a:effectLst/>
                        </a:rPr>
                        <a:t>270,000</a:t>
                      </a:r>
                      <a:endParaRPr lang="en-US" sz="1100" b="1" i="0" u="none" strike="noStrike" dirty="0">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3037305503"/>
                  </a:ext>
                </a:extLst>
              </a:tr>
            </a:tbl>
          </a:graphicData>
        </a:graphic>
      </p:graphicFrame>
      <p:sp>
        <p:nvSpPr>
          <p:cNvPr id="4" name="Footer Placeholder 3"/>
          <p:cNvSpPr>
            <a:spLocks noGrp="1"/>
          </p:cNvSpPr>
          <p:nvPr>
            <p:ph type="ftr" sz="quarter" idx="11"/>
          </p:nvPr>
        </p:nvSpPr>
        <p:spPr/>
        <p:txBody>
          <a:bodyPr/>
          <a:lstStyle/>
          <a:p>
            <a:r>
              <a:rPr lang="en-US" dirty="0"/>
              <a:t>Project Name Here</a:t>
            </a:r>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8</a:t>
            </a:fld>
            <a:endParaRPr lang="en-US" dirty="0"/>
          </a:p>
        </p:txBody>
      </p:sp>
      <p:sp>
        <p:nvSpPr>
          <p:cNvPr id="6" name="Date Placeholder 5"/>
          <p:cNvSpPr>
            <a:spLocks noGrp="1"/>
          </p:cNvSpPr>
          <p:nvPr>
            <p:ph type="dt" sz="half" idx="10"/>
          </p:nvPr>
        </p:nvSpPr>
        <p:spPr/>
        <p:txBody>
          <a:bodyPr/>
          <a:lstStyle/>
          <a:p>
            <a:r>
              <a:rPr lang="en-US" dirty="0"/>
              <a:t>CS-FYP    Hamdard University </a:t>
            </a:r>
          </a:p>
        </p:txBody>
      </p:sp>
    </p:spTree>
    <p:extLst>
      <p:ext uri="{BB962C8B-B14F-4D97-AF65-F5344CB8AC3E}">
        <p14:creationId xmlns:p14="http://schemas.microsoft.com/office/powerpoint/2010/main" val="88316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FYP  Deliverables </a:t>
            </a:r>
          </a:p>
        </p:txBody>
      </p:sp>
      <p:graphicFrame>
        <p:nvGraphicFramePr>
          <p:cNvPr id="8" name="Content Placeholder 7">
            <a:extLst>
              <a:ext uri="{FF2B5EF4-FFF2-40B4-BE49-F238E27FC236}">
                <a16:creationId xmlns:a16="http://schemas.microsoft.com/office/drawing/2014/main" id="{5863E743-280B-48C9-96E4-8769DF014B7F}"/>
              </a:ext>
            </a:extLst>
          </p:cNvPr>
          <p:cNvGraphicFramePr>
            <a:graphicFrameLocks noGrp="1"/>
          </p:cNvGraphicFramePr>
          <p:nvPr>
            <p:ph sz="quarter" idx="1"/>
            <p:extLst>
              <p:ext uri="{D42A27DB-BD31-4B8C-83A1-F6EECF244321}">
                <p14:modId xmlns:p14="http://schemas.microsoft.com/office/powerpoint/2010/main" val="1286335499"/>
              </p:ext>
            </p:extLst>
          </p:nvPr>
        </p:nvGraphicFramePr>
        <p:xfrm>
          <a:off x="762000" y="1905000"/>
          <a:ext cx="7772400" cy="3962400"/>
        </p:xfrm>
        <a:graphic>
          <a:graphicData uri="http://schemas.openxmlformats.org/drawingml/2006/table">
            <a:tbl>
              <a:tblPr>
                <a:tableStyleId>{5C22544A-7EE6-4342-B048-85BDC9FD1C3A}</a:tableStyleId>
              </a:tblPr>
              <a:tblGrid>
                <a:gridCol w="4287092">
                  <a:extLst>
                    <a:ext uri="{9D8B030D-6E8A-4147-A177-3AD203B41FA5}">
                      <a16:colId xmlns:a16="http://schemas.microsoft.com/office/drawing/2014/main" val="1674511201"/>
                    </a:ext>
                  </a:extLst>
                </a:gridCol>
                <a:gridCol w="3485308">
                  <a:extLst>
                    <a:ext uri="{9D8B030D-6E8A-4147-A177-3AD203B41FA5}">
                      <a16:colId xmlns:a16="http://schemas.microsoft.com/office/drawing/2014/main" val="2963972515"/>
                    </a:ext>
                  </a:extLst>
                </a:gridCol>
              </a:tblGrid>
              <a:tr h="767162">
                <a:tc>
                  <a:txBody>
                    <a:bodyPr/>
                    <a:lstStyle/>
                    <a:p>
                      <a:pPr algn="l" fontAlgn="ctr"/>
                      <a:r>
                        <a:rPr lang="en-US" sz="1350" u="none" strike="noStrike" dirty="0">
                          <a:effectLst/>
                        </a:rPr>
                        <a:t>FYP 1 Deliverables</a:t>
                      </a:r>
                      <a:endParaRPr lang="en-US" sz="1350" b="1"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350" u="none" strike="noStrike" dirty="0">
                          <a:effectLst/>
                        </a:rPr>
                        <a:t>FYP 2 Deliverables</a:t>
                      </a:r>
                      <a:endParaRPr lang="en-US" sz="135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294381751"/>
                  </a:ext>
                </a:extLst>
              </a:tr>
              <a:tr h="639299">
                <a:tc>
                  <a:txBody>
                    <a:bodyPr/>
                    <a:lstStyle/>
                    <a:p>
                      <a:pPr algn="l" fontAlgn="ctr"/>
                      <a:r>
                        <a:rPr lang="en-US" sz="2000" u="none" strike="noStrike" dirty="0">
                          <a:effectLst/>
                        </a:rPr>
                        <a:t>Project Plan</a:t>
                      </a:r>
                      <a:endParaRPr lang="en-US" sz="2000" b="0" i="0" u="none" strike="noStrike" dirty="0">
                        <a:solidFill>
                          <a:srgbClr val="000000"/>
                        </a:solidFill>
                        <a:effectLst/>
                        <a:latin typeface="Calibri" panose="020F0502020204030204" pitchFamily="34" charset="0"/>
                      </a:endParaRPr>
                    </a:p>
                  </a:txBody>
                  <a:tcPr marL="85725" marR="9525" marT="9525" marB="0" anchor="ctr"/>
                </a:tc>
                <a:tc>
                  <a:txBody>
                    <a:bodyPr/>
                    <a:lstStyle/>
                    <a:p>
                      <a:pPr algn="l" fontAlgn="ctr"/>
                      <a:r>
                        <a:rPr lang="en-US" sz="1800" u="none" strike="noStrike" dirty="0">
                          <a:effectLst/>
                        </a:rPr>
                        <a:t>Mobile App Development</a:t>
                      </a:r>
                      <a:endParaRPr lang="en-US" sz="1800" b="0" i="0" u="none" strike="noStrike" dirty="0">
                        <a:solidFill>
                          <a:srgbClr val="000000"/>
                        </a:solidFill>
                        <a:effectLst/>
                        <a:latin typeface="Calibri" panose="020F0502020204030204" pitchFamily="34" charset="0"/>
                      </a:endParaRPr>
                    </a:p>
                  </a:txBody>
                  <a:tcPr marL="85725" marR="9525" marT="9525" marB="0" anchor="ctr"/>
                </a:tc>
                <a:extLst>
                  <a:ext uri="{0D108BD9-81ED-4DB2-BD59-A6C34878D82A}">
                    <a16:rowId xmlns:a16="http://schemas.microsoft.com/office/drawing/2014/main" val="2405359536"/>
                  </a:ext>
                </a:extLst>
              </a:tr>
              <a:tr h="639299">
                <a:tc>
                  <a:txBody>
                    <a:bodyPr/>
                    <a:lstStyle/>
                    <a:p>
                      <a:pPr algn="l" fontAlgn="ctr"/>
                      <a:r>
                        <a:rPr lang="en-US" sz="1800" u="none" strike="noStrike" dirty="0">
                          <a:effectLst/>
                        </a:rPr>
                        <a:t>Documentation (FYP 1 Report)</a:t>
                      </a:r>
                      <a:endParaRPr lang="en-US" sz="1800" b="0" i="0" u="none" strike="noStrike" dirty="0">
                        <a:solidFill>
                          <a:srgbClr val="000000"/>
                        </a:solidFill>
                        <a:effectLst/>
                        <a:latin typeface="Calibri" panose="020F0502020204030204" pitchFamily="34" charset="0"/>
                      </a:endParaRPr>
                    </a:p>
                  </a:txBody>
                  <a:tcPr marL="85725" marR="9525" marT="9525" marB="0" anchor="ctr"/>
                </a:tc>
                <a:tc>
                  <a:txBody>
                    <a:bodyPr/>
                    <a:lstStyle/>
                    <a:p>
                      <a:pPr algn="l" fontAlgn="ctr"/>
                      <a:r>
                        <a:rPr lang="en-US" sz="1800" u="none" strike="noStrike" dirty="0">
                          <a:effectLst/>
                        </a:rPr>
                        <a:t>AI Tool (Final Model)</a:t>
                      </a:r>
                      <a:endParaRPr lang="en-US" sz="1800" b="0" i="0" u="none" strike="noStrike" dirty="0">
                        <a:solidFill>
                          <a:srgbClr val="000000"/>
                        </a:solidFill>
                        <a:effectLst/>
                        <a:latin typeface="Calibri" panose="020F0502020204030204" pitchFamily="34" charset="0"/>
                      </a:endParaRPr>
                    </a:p>
                  </a:txBody>
                  <a:tcPr marL="85725" marR="9525" marT="9525" marB="0" anchor="ctr"/>
                </a:tc>
                <a:extLst>
                  <a:ext uri="{0D108BD9-81ED-4DB2-BD59-A6C34878D82A}">
                    <a16:rowId xmlns:a16="http://schemas.microsoft.com/office/drawing/2014/main" val="3714668322"/>
                  </a:ext>
                </a:extLst>
              </a:tr>
              <a:tr h="639299">
                <a:tc>
                  <a:txBody>
                    <a:bodyPr/>
                    <a:lstStyle/>
                    <a:p>
                      <a:pPr algn="l" fontAlgn="ctr"/>
                      <a:r>
                        <a:rPr lang="en-US" sz="1800" u="none" strike="noStrike" dirty="0">
                          <a:effectLst/>
                        </a:rPr>
                        <a:t>Data Set Collection &amp; Preprocessing</a:t>
                      </a:r>
                      <a:endParaRPr lang="en-US" sz="1800" b="0" i="0" u="none" strike="noStrike" dirty="0">
                        <a:solidFill>
                          <a:srgbClr val="000000"/>
                        </a:solidFill>
                        <a:effectLst/>
                        <a:latin typeface="Calibri" panose="020F0502020204030204" pitchFamily="34" charset="0"/>
                      </a:endParaRPr>
                    </a:p>
                  </a:txBody>
                  <a:tcPr marL="85725" marR="9525" marT="9525" marB="0" anchor="ctr"/>
                </a:tc>
                <a:tc>
                  <a:txBody>
                    <a:bodyPr/>
                    <a:lstStyle/>
                    <a:p>
                      <a:pPr algn="l" fontAlgn="ctr"/>
                      <a:r>
                        <a:rPr lang="en-US" sz="1800" u="none" strike="noStrike" dirty="0">
                          <a:effectLst/>
                        </a:rPr>
                        <a:t>Documentation (FYP 2 Report)</a:t>
                      </a:r>
                      <a:endParaRPr lang="en-US" sz="1800" b="0" i="0" u="none" strike="noStrike" dirty="0">
                        <a:solidFill>
                          <a:srgbClr val="000000"/>
                        </a:solidFill>
                        <a:effectLst/>
                        <a:latin typeface="Calibri" panose="020F0502020204030204" pitchFamily="34" charset="0"/>
                      </a:endParaRPr>
                    </a:p>
                  </a:txBody>
                  <a:tcPr marL="85725" marR="9525" marT="9525" marB="0" anchor="ctr"/>
                </a:tc>
                <a:extLst>
                  <a:ext uri="{0D108BD9-81ED-4DB2-BD59-A6C34878D82A}">
                    <a16:rowId xmlns:a16="http://schemas.microsoft.com/office/drawing/2014/main" val="3172828495"/>
                  </a:ext>
                </a:extLst>
              </a:tr>
              <a:tr h="638042">
                <a:tc>
                  <a:txBody>
                    <a:bodyPr/>
                    <a:lstStyle/>
                    <a:p>
                      <a:pPr algn="l" fontAlgn="ctr"/>
                      <a:r>
                        <a:rPr lang="en-US" sz="1800" u="none" strike="noStrike" dirty="0">
                          <a:effectLst/>
                        </a:rPr>
                        <a:t>AI Tool (Initial Model)</a:t>
                      </a:r>
                      <a:endParaRPr lang="en-US" sz="1800" b="0" i="0" u="none" strike="noStrike" dirty="0">
                        <a:solidFill>
                          <a:srgbClr val="000000"/>
                        </a:solidFill>
                        <a:effectLst/>
                        <a:latin typeface="Calibri" panose="020F0502020204030204" pitchFamily="34" charset="0"/>
                      </a:endParaRPr>
                    </a:p>
                  </a:txBody>
                  <a:tcPr marL="85725" marR="9525" marT="9525" marB="0" anchor="ctr"/>
                </a:tc>
                <a:tc>
                  <a:txBody>
                    <a:bodyPr/>
                    <a:lstStyle/>
                    <a:p>
                      <a:pPr algn="l" fontAlgn="ctr"/>
                      <a:r>
                        <a:rPr lang="en-US" sz="1800" u="none" strike="noStrike" dirty="0">
                          <a:effectLst/>
                        </a:rPr>
                        <a:t>Source Code</a:t>
                      </a:r>
                      <a:endParaRPr lang="en-US" sz="1800" b="0" i="0" u="none" strike="noStrike" dirty="0">
                        <a:solidFill>
                          <a:srgbClr val="000000"/>
                        </a:solidFill>
                        <a:effectLst/>
                        <a:latin typeface="Calibri" panose="020F0502020204030204" pitchFamily="34" charset="0"/>
                      </a:endParaRPr>
                    </a:p>
                  </a:txBody>
                  <a:tcPr marL="85725" marR="9525" marT="9525" marB="0" anchor="ctr"/>
                </a:tc>
                <a:extLst>
                  <a:ext uri="{0D108BD9-81ED-4DB2-BD59-A6C34878D82A}">
                    <a16:rowId xmlns:a16="http://schemas.microsoft.com/office/drawing/2014/main" val="4058552978"/>
                  </a:ext>
                </a:extLst>
              </a:tr>
              <a:tr h="639299">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ctr"/>
                      <a:r>
                        <a:rPr lang="en-US" sz="1800" u="none" strike="noStrike" dirty="0">
                          <a:effectLst/>
                        </a:rPr>
                        <a:t>Final Presentation &amp; Demo</a:t>
                      </a:r>
                      <a:endParaRPr lang="en-US" sz="1800" b="0" i="0" u="none" strike="noStrike" dirty="0">
                        <a:solidFill>
                          <a:srgbClr val="000000"/>
                        </a:solidFill>
                        <a:effectLst/>
                        <a:latin typeface="Calibri" panose="020F0502020204030204" pitchFamily="34" charset="0"/>
                      </a:endParaRPr>
                    </a:p>
                  </a:txBody>
                  <a:tcPr marL="85725" marR="9525" marT="9525" marB="0" anchor="ctr"/>
                </a:tc>
                <a:extLst>
                  <a:ext uri="{0D108BD9-81ED-4DB2-BD59-A6C34878D82A}">
                    <a16:rowId xmlns:a16="http://schemas.microsoft.com/office/drawing/2014/main" val="1830399752"/>
                  </a:ext>
                </a:extLst>
              </a:tr>
            </a:tbl>
          </a:graphicData>
        </a:graphic>
      </p:graphicFrame>
      <p:sp>
        <p:nvSpPr>
          <p:cNvPr id="4" name="Footer Placeholder 3"/>
          <p:cNvSpPr>
            <a:spLocks noGrp="1"/>
          </p:cNvSpPr>
          <p:nvPr>
            <p:ph type="ftr" sz="quarter" idx="11"/>
          </p:nvPr>
        </p:nvSpPr>
        <p:spPr/>
        <p:txBody>
          <a:bodyPr/>
          <a:lstStyle/>
          <a:p>
            <a:r>
              <a:rPr lang="en-US" dirty="0"/>
              <a:t>Project Name Here</a:t>
            </a:r>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9</a:t>
            </a:fld>
            <a:endParaRPr lang="en-US" dirty="0"/>
          </a:p>
        </p:txBody>
      </p:sp>
      <p:sp>
        <p:nvSpPr>
          <p:cNvPr id="6" name="Date Placeholder 5"/>
          <p:cNvSpPr>
            <a:spLocks noGrp="1"/>
          </p:cNvSpPr>
          <p:nvPr>
            <p:ph type="dt" sz="half" idx="10"/>
          </p:nvPr>
        </p:nvSpPr>
        <p:spPr/>
        <p:txBody>
          <a:bodyPr/>
          <a:lstStyle/>
          <a:p>
            <a:r>
              <a:rPr lang="en-US" dirty="0"/>
              <a:t>CS-FYP    Hamdard University </a:t>
            </a:r>
          </a:p>
        </p:txBody>
      </p:sp>
    </p:spTree>
    <p:extLst>
      <p:ext uri="{BB962C8B-B14F-4D97-AF65-F5344CB8AC3E}">
        <p14:creationId xmlns:p14="http://schemas.microsoft.com/office/powerpoint/2010/main" val="160184283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188</TotalTime>
  <Words>1562</Words>
  <Application>Microsoft Office PowerPoint</Application>
  <PresentationFormat>On-screen Show (4:3)</PresentationFormat>
  <Paragraphs>236</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Calibri</vt:lpstr>
      <vt:lpstr>Times New Roman</vt:lpstr>
      <vt:lpstr>Tw Cen MT</vt:lpstr>
      <vt:lpstr>Wingdings</vt:lpstr>
      <vt:lpstr>Wingdings 2</vt:lpstr>
      <vt:lpstr>Median</vt:lpstr>
      <vt:lpstr>PowerPoint Presentation</vt:lpstr>
      <vt:lpstr>Summary </vt:lpstr>
      <vt:lpstr>Problem Statement </vt:lpstr>
      <vt:lpstr>Objective</vt:lpstr>
      <vt:lpstr>FYP Scope </vt:lpstr>
      <vt:lpstr>Our Methodology </vt:lpstr>
      <vt:lpstr>Our Project Plan  </vt:lpstr>
      <vt:lpstr>Budget / Costing </vt:lpstr>
      <vt:lpstr>FYP  Deliverables </vt:lpstr>
      <vt:lpstr>Literature Review</vt:lpstr>
      <vt:lpstr>Literature Review</vt:lpstr>
      <vt:lpstr>Demo of 100% of Work</vt:lpstr>
      <vt:lpstr>Demo of 100% of Work</vt:lpstr>
      <vt:lpstr>Experimental Evaluations &amp; Results</vt:lpstr>
      <vt:lpstr>Experimental Evaluations &amp; Results</vt:lpstr>
      <vt:lpstr>Experimental Evaluations &amp; Results</vt:lpstr>
      <vt:lpstr>Test Plan &amp; Test Cases</vt:lpstr>
      <vt:lpstr>Test Plan &amp; Test Cases</vt:lpstr>
      <vt:lpstr>Reference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Asad Ur Rehman</dc:creator>
  <cp:lastModifiedBy>Muhammad Ali</cp:lastModifiedBy>
  <cp:revision>48</cp:revision>
  <dcterms:created xsi:type="dcterms:W3CDTF">2015-09-23T05:32:20Z</dcterms:created>
  <dcterms:modified xsi:type="dcterms:W3CDTF">2025-07-07T22:35:56Z</dcterms:modified>
</cp:coreProperties>
</file>