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p:cViewPr>
        <p:scale>
          <a:sx n="70" d="100"/>
          <a:sy n="70" d="100"/>
        </p:scale>
        <p:origin x="-1156"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B5CB93-7B85-4BD6-992B-0B1FBD90A993}" type="datetimeFigureOut">
              <a:rPr lang="en-US" smtClean="0"/>
              <a:t>1/10/2024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4CBE27-565A-46A3-99BF-7537ECA25752}" type="slidenum">
              <a:rPr lang="en-US" smtClean="0"/>
              <a:t>‹#›</a:t>
            </a:fld>
            <a:endParaRPr lang="en-US"/>
          </a:p>
        </p:txBody>
      </p:sp>
    </p:spTree>
    <p:extLst>
      <p:ext uri="{BB962C8B-B14F-4D97-AF65-F5344CB8AC3E}">
        <p14:creationId xmlns:p14="http://schemas.microsoft.com/office/powerpoint/2010/main" val="126573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4CBE27-565A-46A3-99BF-7537ECA25752}" type="slidenum">
              <a:rPr lang="en-US" smtClean="0"/>
              <a:t>1</a:t>
            </a:fld>
            <a:endParaRPr lang="en-US"/>
          </a:p>
        </p:txBody>
      </p:sp>
    </p:spTree>
    <p:extLst>
      <p:ext uri="{BB962C8B-B14F-4D97-AF65-F5344CB8AC3E}">
        <p14:creationId xmlns:p14="http://schemas.microsoft.com/office/powerpoint/2010/main" val="873511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A6FFB-AC67-4B88-9961-B166790DB6F7}"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AA6FFB-AC67-4B88-9961-B166790DB6F7}"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AA6FFB-AC67-4B88-9961-B166790DB6F7}" type="datetimeFigureOut">
              <a:rPr lang="en-US" smtClean="0"/>
              <a:t>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AA6FFB-AC67-4B88-9961-B166790DB6F7}" type="datetimeFigureOut">
              <a:rPr lang="en-US" smtClean="0"/>
              <a:t>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A6FFB-AC67-4B88-9961-B166790DB6F7}" type="datetimeFigureOut">
              <a:rPr lang="en-US" smtClean="0"/>
              <a:t>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9686C-28ED-4721-AFDA-1AA426E3716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A6FFB-AC67-4B88-9961-B166790DB6F7}" type="datetimeFigureOut">
              <a:rPr lang="en-US" smtClean="0"/>
              <a:t>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9686C-28ED-4721-AFDA-1AA426E37163}"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2AA6FFB-AC67-4B88-9961-B166790DB6F7}" type="datetimeFigureOut">
              <a:rPr lang="en-US" smtClean="0"/>
              <a:t>1/10/2024</a:t>
            </a:fld>
            <a:endParaRPr lang="en-US"/>
          </a:p>
        </p:txBody>
      </p:sp>
      <p:sp>
        <p:nvSpPr>
          <p:cNvPr id="9" name="Slide Number Placeholder 8"/>
          <p:cNvSpPr>
            <a:spLocks noGrp="1"/>
          </p:cNvSpPr>
          <p:nvPr>
            <p:ph type="sldNum" sz="quarter" idx="11"/>
          </p:nvPr>
        </p:nvSpPr>
        <p:spPr/>
        <p:txBody>
          <a:bodyPr/>
          <a:lstStyle/>
          <a:p>
            <a:fld id="{E829686C-28ED-4721-AFDA-1AA426E3716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829686C-28ED-4721-AFDA-1AA426E37163}"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2AA6FFB-AC67-4B88-9961-B166790DB6F7}" type="datetimeFigureOut">
              <a:rPr lang="en-US" smtClean="0"/>
              <a:t>1/10/2024</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1"/>
            <a:ext cx="8077200" cy="762000"/>
          </a:xfrm>
        </p:spPr>
        <p:txBody>
          <a:bodyPr>
            <a:normAutofit fontScale="90000"/>
          </a:bodyPr>
          <a:lstStyle/>
          <a:p>
            <a:r>
              <a:rPr lang="en-US" dirty="0" smtClean="0"/>
              <a:t/>
            </a:r>
            <a:br>
              <a:rPr lang="en-US" dirty="0" smtClean="0"/>
            </a:b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100" b="1" dirty="0">
                <a:solidFill>
                  <a:schemeClr val="tx1"/>
                </a:solidFill>
                <a:latin typeface="Times New Roman" pitchFamily="18" charset="0"/>
                <a:cs typeface="Times New Roman" pitchFamily="18" charset="0"/>
              </a:rPr>
              <a:t>Transfer Learning using ResNet50</a:t>
            </a:r>
          </a:p>
        </p:txBody>
      </p:sp>
      <p:sp>
        <p:nvSpPr>
          <p:cNvPr id="3" name="Subtitle 2"/>
          <p:cNvSpPr>
            <a:spLocks noGrp="1"/>
          </p:cNvSpPr>
          <p:nvPr>
            <p:ph type="subTitle" idx="1"/>
          </p:nvPr>
        </p:nvSpPr>
        <p:spPr>
          <a:xfrm>
            <a:off x="381000" y="1219200"/>
            <a:ext cx="8077200" cy="5105400"/>
          </a:xfrm>
        </p:spPr>
        <p:txBody>
          <a:bodyPr>
            <a:normAutofit/>
          </a:bodyPr>
          <a:lstStyle/>
          <a:p>
            <a:pPr algn="just"/>
            <a:r>
              <a:rPr lang="en-US" sz="1900" b="1" dirty="0" smtClean="0">
                <a:solidFill>
                  <a:schemeClr val="tx1"/>
                </a:solidFill>
                <a:latin typeface="Times New Roman" pitchFamily="18" charset="0"/>
                <a:cs typeface="Times New Roman" pitchFamily="18" charset="0"/>
              </a:rPr>
              <a:t>Application of the data</a:t>
            </a:r>
          </a:p>
          <a:p>
            <a:pPr algn="just"/>
            <a:r>
              <a:rPr lang="en-US" sz="1900" dirty="0">
                <a:solidFill>
                  <a:schemeClr val="tx1"/>
                </a:solidFill>
                <a:latin typeface="Times New Roman" pitchFamily="18" charset="0"/>
                <a:cs typeface="Times New Roman" pitchFamily="18" charset="0"/>
              </a:rPr>
              <a:t>Here in this study, we used the CIFAR-10 dataset to explore the application of transfer learning using ResNet50</a:t>
            </a:r>
            <a:r>
              <a:rPr lang="en-US" sz="1900" dirty="0" smtClean="0">
                <a:solidFill>
                  <a:schemeClr val="tx1"/>
                </a:solidFill>
                <a:latin typeface="Times New Roman" pitchFamily="18" charset="0"/>
                <a:cs typeface="Times New Roman" pitchFamily="18" charset="0"/>
              </a:rPr>
              <a:t>.</a:t>
            </a:r>
          </a:p>
          <a:p>
            <a:pPr algn="just"/>
            <a:r>
              <a:rPr lang="en-US" sz="1900" dirty="0">
                <a:solidFill>
                  <a:schemeClr val="tx1"/>
                </a:solidFill>
                <a:latin typeface="Times New Roman" pitchFamily="18" charset="0"/>
                <a:cs typeface="Times New Roman" pitchFamily="18" charset="0"/>
              </a:rPr>
              <a:t>This dataset is widely used in machine learning benchmarks for image classification tasks. Its popularity is due to</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Simplicity</a:t>
            </a:r>
            <a:r>
              <a:rPr lang="en-US" sz="1900" b="1" dirty="0" smtClean="0">
                <a:solidFill>
                  <a:schemeClr val="tx1"/>
                </a:solidFill>
                <a:latin typeface="Times New Roman" pitchFamily="18" charset="0"/>
                <a:cs typeface="Times New Roman" pitchFamily="18" charset="0"/>
              </a:rPr>
              <a:t>:</a:t>
            </a:r>
            <a:r>
              <a:rPr lang="en-US" sz="1900" b="1" dirty="0" smtClean="0"/>
              <a:t> </a:t>
            </a:r>
            <a:r>
              <a:rPr lang="en-US" sz="1900" dirty="0" smtClean="0">
                <a:solidFill>
                  <a:schemeClr val="tx1"/>
                </a:solidFill>
                <a:latin typeface="Times New Roman" pitchFamily="18" charset="0"/>
                <a:cs typeface="Times New Roman" pitchFamily="18" charset="0"/>
              </a:rPr>
              <a:t>It </a:t>
            </a:r>
            <a:r>
              <a:rPr lang="en-US" sz="1900" dirty="0">
                <a:solidFill>
                  <a:schemeClr val="tx1"/>
                </a:solidFill>
                <a:latin typeface="Times New Roman" pitchFamily="18" charset="0"/>
                <a:cs typeface="Times New Roman" pitchFamily="18" charset="0"/>
              </a:rPr>
              <a:t>consists of 60,000 small (32x32 pixels) color images representing 10 distinct classes of everyday objects, such as airplanes, cars, and animals</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Accessibility: </a:t>
            </a:r>
            <a:r>
              <a:rPr lang="en-US" sz="1900" dirty="0">
                <a:solidFill>
                  <a:schemeClr val="tx1"/>
                </a:solidFill>
                <a:latin typeface="Times New Roman" pitchFamily="18" charset="0"/>
                <a:cs typeface="Times New Roman" pitchFamily="18" charset="0"/>
              </a:rPr>
              <a:t>The dataset is publicly available and easy to work with, making it an ideal choice for both research and educational purposes</a:t>
            </a:r>
            <a:r>
              <a:rPr lang="en-US" sz="1900" dirty="0" smtClean="0">
                <a:solidFill>
                  <a:schemeClr val="tx1"/>
                </a:solidFill>
                <a:latin typeface="Times New Roman" pitchFamily="18" charset="0"/>
                <a:cs typeface="Times New Roman" pitchFamily="18" charset="0"/>
              </a:rPr>
              <a:t>.</a:t>
            </a:r>
          </a:p>
          <a:p>
            <a:pPr algn="just"/>
            <a:r>
              <a:rPr lang="en-US" sz="1900" b="1" dirty="0" smtClean="0">
                <a:solidFill>
                  <a:schemeClr val="tx1"/>
                </a:solidFill>
                <a:latin typeface="Times New Roman" pitchFamily="18" charset="0"/>
                <a:cs typeface="Times New Roman" pitchFamily="18" charset="0"/>
              </a:rPr>
              <a:t>Challenge:</a:t>
            </a:r>
            <a:r>
              <a:rPr lang="en-US" sz="1900" dirty="0" smtClean="0">
                <a:solidFill>
                  <a:schemeClr val="tx1"/>
                </a:solidFill>
                <a:latin typeface="Times New Roman" pitchFamily="18" charset="0"/>
                <a:cs typeface="Times New Roman" pitchFamily="18" charset="0"/>
              </a:rPr>
              <a:t> Although </a:t>
            </a:r>
            <a:r>
              <a:rPr lang="en-US" sz="1900" dirty="0">
                <a:solidFill>
                  <a:schemeClr val="tx1"/>
                </a:solidFill>
                <a:latin typeface="Times New Roman" pitchFamily="18" charset="0"/>
                <a:cs typeface="Times New Roman" pitchFamily="18" charset="0"/>
              </a:rPr>
              <a:t>seemingly straightforward, CIFAR-10 presents considerable complexity to test and compare the performance of different machine learning algorithms</a:t>
            </a:r>
            <a:r>
              <a:rPr lang="en-US" sz="1900" dirty="0" smtClean="0">
                <a:solidFill>
                  <a:schemeClr val="tx1"/>
                </a:solidFill>
                <a:latin typeface="Times New Roman" pitchFamily="18" charset="0"/>
                <a:cs typeface="Times New Roman" pitchFamily="18" charset="0"/>
              </a:rPr>
              <a:t>.</a:t>
            </a:r>
          </a:p>
          <a:p>
            <a:pPr algn="just"/>
            <a:r>
              <a:rPr lang="en-US" sz="1900" b="1" dirty="0">
                <a:solidFill>
                  <a:schemeClr val="tx1"/>
                </a:solidFill>
                <a:latin typeface="Times New Roman" pitchFamily="18" charset="0"/>
                <a:cs typeface="Times New Roman" pitchFamily="18" charset="0"/>
              </a:rPr>
              <a:t>Balanced: </a:t>
            </a:r>
            <a:r>
              <a:rPr lang="en-US" sz="1900" dirty="0">
                <a:solidFill>
                  <a:schemeClr val="tx1"/>
                </a:solidFill>
                <a:latin typeface="Times New Roman" pitchFamily="18" charset="0"/>
                <a:cs typeface="Times New Roman" pitchFamily="18" charset="0"/>
              </a:rPr>
              <a:t>While containing 5,000 images per class, the dataset shows a slight imbalance in </a:t>
            </a:r>
            <a:r>
              <a:rPr lang="en-US" sz="1900" dirty="0" err="1">
                <a:solidFill>
                  <a:schemeClr val="tx1"/>
                </a:solidFill>
                <a:latin typeface="Times New Roman" pitchFamily="18" charset="0"/>
                <a:cs typeface="Times New Roman" pitchFamily="18" charset="0"/>
              </a:rPr>
              <a:t>favour</a:t>
            </a:r>
            <a:r>
              <a:rPr lang="en-US" sz="1900" dirty="0">
                <a:solidFill>
                  <a:schemeClr val="tx1"/>
                </a:solidFill>
                <a:latin typeface="Times New Roman" pitchFamily="18" charset="0"/>
                <a:cs typeface="Times New Roman" pitchFamily="18" charset="0"/>
              </a:rPr>
              <a:t> of common objects such as </a:t>
            </a:r>
            <a:r>
              <a:rPr lang="en-US" sz="1900" dirty="0" err="1">
                <a:solidFill>
                  <a:schemeClr val="tx1"/>
                </a:solidFill>
                <a:latin typeface="Times New Roman" pitchFamily="18" charset="0"/>
                <a:cs typeface="Times New Roman" pitchFamily="18" charset="0"/>
              </a:rPr>
              <a:t>aeroplanes</a:t>
            </a:r>
            <a:r>
              <a:rPr lang="en-US" sz="1900" dirty="0">
                <a:solidFill>
                  <a:schemeClr val="tx1"/>
                </a:solidFill>
                <a:latin typeface="Times New Roman" pitchFamily="18" charset="0"/>
                <a:cs typeface="Times New Roman" pitchFamily="18" charset="0"/>
              </a:rPr>
              <a:t>, forcing algorithms to learn effectively from limited examples of rarer classes like frogs or trucks</a:t>
            </a:r>
            <a:r>
              <a:rPr lang="en-US" sz="1900" dirty="0" smtClean="0">
                <a:solidFill>
                  <a:schemeClr val="tx1"/>
                </a:solidFill>
                <a:latin typeface="Times New Roman" pitchFamily="18" charset="0"/>
                <a:cs typeface="Times New Roman" pitchFamily="18" charset="0"/>
              </a:rPr>
              <a:t>.</a:t>
            </a: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a:p>
            <a:pPr algn="just"/>
            <a:endParaRPr lang="en-US" sz="1900" dirty="0" smtClean="0">
              <a:solidFill>
                <a:schemeClr val="tx1"/>
              </a:solidFill>
              <a:latin typeface="Times New Roman" pitchFamily="18" charset="0"/>
              <a:cs typeface="Times New Roman" pitchFamily="18" charset="0"/>
            </a:endParaRPr>
          </a:p>
          <a:p>
            <a:pPr algn="just"/>
            <a:endParaRPr lang="en-US" sz="19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1381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chemeClr val="tx1"/>
                </a:solidFill>
                <a:latin typeface="Times New Roman" pitchFamily="18" charset="0"/>
                <a:cs typeface="Times New Roman" pitchFamily="18" charset="0"/>
              </a:rPr>
              <a:t>Comparison of models</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752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15962"/>
          </a:xfrm>
        </p:spPr>
        <p:txBody>
          <a:bodyPr/>
          <a:lstStyle/>
          <a:p>
            <a:r>
              <a:rPr lang="en-US" sz="2800" b="1" dirty="0" smtClean="0">
                <a:solidFill>
                  <a:schemeClr val="tx1"/>
                </a:solidFill>
                <a:latin typeface="Times New Roman" pitchFamily="18" charset="0"/>
                <a:cs typeface="Times New Roman" pitchFamily="18" charset="0"/>
              </a:rPr>
              <a:t>Preprocessing of  the dataset-CIFAR-10</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7620000" cy="5334000"/>
          </a:xfrm>
        </p:spPr>
        <p:txBody>
          <a:bodyPr>
            <a:normAutofit/>
          </a:bodyPr>
          <a:lstStyle/>
          <a:p>
            <a:pPr marL="114300" indent="0" algn="just">
              <a:buNone/>
            </a:pPr>
            <a:r>
              <a:rPr lang="en-US" sz="1900" b="1" dirty="0">
                <a:latin typeface="Times New Roman" pitchFamily="18" charset="0"/>
                <a:cs typeface="Times New Roman" pitchFamily="18" charset="0"/>
              </a:rPr>
              <a:t>Normalization: </a:t>
            </a:r>
            <a:r>
              <a:rPr lang="en-US" sz="1900" dirty="0">
                <a:latin typeface="Times New Roman" pitchFamily="18" charset="0"/>
                <a:cs typeface="Times New Roman" pitchFamily="18" charset="0"/>
              </a:rPr>
              <a:t>We normalize pixel values ​​to a constant range (0 to 1), ensuring that all features contribute equally during training. This prevents features with large numerical ranges from dominating characteristics with small ranges, causing model learning bias. It also shrinks the range of values ​​and improves the performance of gradient descent, resulting in faster convergence and potentially better generalization</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Categorization: </a:t>
            </a:r>
            <a:r>
              <a:rPr lang="en-US" sz="1900" dirty="0">
                <a:latin typeface="Times New Roman" pitchFamily="18" charset="0"/>
                <a:cs typeface="Times New Roman" pitchFamily="18" charset="0"/>
              </a:rPr>
              <a:t>By converting classical class labels (</a:t>
            </a:r>
            <a:r>
              <a:rPr lang="en-US" sz="1900" dirty="0" smtClean="0">
                <a:latin typeface="Times New Roman" pitchFamily="18" charset="0"/>
                <a:cs typeface="Times New Roman" pitchFamily="18" charset="0"/>
              </a:rPr>
              <a:t>e.g., “airplane</a:t>
            </a:r>
            <a:r>
              <a:rPr lang="en-US" sz="1900" dirty="0">
                <a:latin typeface="Times New Roman" pitchFamily="18" charset="0"/>
                <a:cs typeface="Times New Roman" pitchFamily="18" charset="0"/>
              </a:rPr>
              <a:t>", "cat", "truck") into binary vectors where each vector contains a single 1 and </a:t>
            </a:r>
            <a:r>
              <a:rPr lang="en-US" sz="1900" dirty="0" smtClean="0">
                <a:latin typeface="Times New Roman" pitchFamily="18" charset="0"/>
                <a:cs typeface="Times New Roman" pitchFamily="18" charset="0"/>
              </a:rPr>
              <a:t>0 </a:t>
            </a:r>
            <a:r>
              <a:rPr lang="en-US" sz="1900" dirty="0">
                <a:latin typeface="Times New Roman" pitchFamily="18" charset="0"/>
                <a:cs typeface="Times New Roman" pitchFamily="18" charset="0"/>
              </a:rPr>
              <a:t>for other classes. This format is often preferred by neural networks for multi-class classification. The categorical_crossentropy loss function, commonly used in multi-class classification, expects labels in this binary format for accurate loss calculation and model optimization</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Training: </a:t>
            </a:r>
            <a:r>
              <a:rPr lang="en-US" sz="1900" dirty="0">
                <a:latin typeface="Times New Roman" pitchFamily="18" charset="0"/>
                <a:cs typeface="Times New Roman" pitchFamily="18" charset="0"/>
              </a:rPr>
              <a:t>We are training a ResNet50 model from scratch for image classification on the CIFAR-10 dataset. This differs from the previous approach of fixing pre-trained weights, allowing for a deeper understanding of the model's learning process and its adaptation to smaller datasets.</a:t>
            </a:r>
          </a:p>
          <a:p>
            <a:endParaRPr lang="en-US" sz="1900" dirty="0"/>
          </a:p>
        </p:txBody>
      </p:sp>
    </p:spTree>
    <p:extLst>
      <p:ext uri="{BB962C8B-B14F-4D97-AF65-F5344CB8AC3E}">
        <p14:creationId xmlns:p14="http://schemas.microsoft.com/office/powerpoint/2010/main" val="179593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b="1" dirty="0" smtClean="0">
                <a:solidFill>
                  <a:schemeClr val="tx1"/>
                </a:solidFill>
                <a:latin typeface="Times New Roman" pitchFamily="18" charset="0"/>
                <a:cs typeface="Times New Roman" pitchFamily="18" charset="0"/>
              </a:rPr>
              <a:t>Transfer</a:t>
            </a:r>
            <a:r>
              <a:rPr lang="en-US" sz="3200" b="1" dirty="0" smtClean="0">
                <a:solidFill>
                  <a:schemeClr val="tx1"/>
                </a:solidFill>
                <a:latin typeface="Times New Roman" pitchFamily="18" charset="0"/>
                <a:cs typeface="Times New Roman" pitchFamily="18" charset="0"/>
              </a:rPr>
              <a:t> learning and its importance</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14400"/>
            <a:ext cx="8153400" cy="5867400"/>
          </a:xfrm>
        </p:spPr>
        <p:txBody>
          <a:bodyPr>
            <a:noAutofit/>
          </a:bodyPr>
          <a:lstStyle/>
          <a:p>
            <a:pPr marL="114300" indent="0" algn="just">
              <a:buNone/>
            </a:pPr>
            <a:r>
              <a:rPr lang="en-US" sz="1900" dirty="0">
                <a:latin typeface="Times New Roman" pitchFamily="18" charset="0"/>
                <a:cs typeface="Times New Roman" pitchFamily="18" charset="0"/>
              </a:rPr>
              <a:t>Transfer learning is a powerful machine learning technique that leverages knowledge gained from solving a problem to tackle a new, related problem.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Traditional </a:t>
            </a:r>
            <a:r>
              <a:rPr lang="en-US" sz="1900" dirty="0">
                <a:latin typeface="Times New Roman" pitchFamily="18" charset="0"/>
                <a:cs typeface="Times New Roman" pitchFamily="18" charset="0"/>
              </a:rPr>
              <a:t>machine learning involves training models tailored for different tasks, which often lack adaptation to novel, unpredictable challenges. Transfer learning seeks to use the insights gained from solving one problem to increase skill in solving a separate but related problem</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empowers </a:t>
            </a:r>
            <a:r>
              <a:rPr lang="en-US" sz="1900" dirty="0">
                <a:latin typeface="Times New Roman" pitchFamily="18" charset="0"/>
                <a:cs typeface="Times New Roman" pitchFamily="18" charset="0"/>
              </a:rPr>
              <a:t>models to use understandings from an expansive dataset in a task, to increase performance on a related task, even with limited data, and to overcome the challenges of impractical or expensive data collection</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Fixing a pre-trained model on a new task is faster due to the learned features, and is beneficial for rapid deployment or iteration</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yields </a:t>
            </a:r>
            <a:r>
              <a:rPr lang="en-US" sz="1900" dirty="0">
                <a:latin typeface="Times New Roman" pitchFamily="18" charset="0"/>
                <a:cs typeface="Times New Roman" pitchFamily="18" charset="0"/>
              </a:rPr>
              <a:t>models with better generalization to new data, as the pre-trained model learns valuable general features across tasks, enhancing pattern recognition in new data</a:t>
            </a:r>
            <a:r>
              <a:rPr lang="en-US" sz="1900" dirty="0" smtClean="0">
                <a:latin typeface="Times New Roman" pitchFamily="18" charset="0"/>
                <a:cs typeface="Times New Roman" pitchFamily="18" charset="0"/>
              </a:rPr>
              <a:t>.</a:t>
            </a:r>
          </a:p>
          <a:p>
            <a:pPr algn="just"/>
            <a:r>
              <a:rPr lang="en-US" sz="1900" dirty="0" smtClean="0">
                <a:latin typeface="Times New Roman" pitchFamily="18" charset="0"/>
                <a:cs typeface="Times New Roman" pitchFamily="18" charset="0"/>
              </a:rPr>
              <a:t>It achieves </a:t>
            </a:r>
            <a:r>
              <a:rPr lang="en-US" sz="1900" dirty="0">
                <a:latin typeface="Times New Roman" pitchFamily="18" charset="0"/>
                <a:cs typeface="Times New Roman" pitchFamily="18" charset="0"/>
              </a:rPr>
              <a:t>superior performance on a target task, leveraging pre-trained models to learn relevant patterns and representations</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It features transfer learning using pre-trained models, pre-trained </a:t>
            </a:r>
            <a:r>
              <a:rPr lang="en-US" sz="1900" dirty="0" err="1">
                <a:latin typeface="Times New Roman" pitchFamily="18" charset="0"/>
                <a:cs typeface="Times New Roman" pitchFamily="18" charset="0"/>
              </a:rPr>
              <a:t>embeddings</a:t>
            </a:r>
            <a:r>
              <a:rPr lang="en-US" sz="1900" dirty="0">
                <a:latin typeface="Times New Roman" pitchFamily="18" charset="0"/>
                <a:cs typeface="Times New Roman" pitchFamily="18" charset="0"/>
              </a:rPr>
              <a:t>, and feature extraction, improving resourceful adaptation to new machine learning challenges.</a:t>
            </a:r>
            <a:endParaRPr lang="en-US" sz="1900" dirty="0" smtClean="0">
              <a:latin typeface="Times New Roman" pitchFamily="18" charset="0"/>
              <a:cs typeface="Times New Roman" pitchFamily="18" charset="0"/>
            </a:endParaRPr>
          </a:p>
          <a:p>
            <a:pPr marL="457200" indent="-342900" algn="just">
              <a:buFont typeface="+mj-lt"/>
              <a:buAutoNum type="arabicPeriod"/>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51399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2800" b="1" dirty="0" err="1" smtClean="0">
                <a:solidFill>
                  <a:schemeClr val="tx1"/>
                </a:solidFill>
                <a:latin typeface="Times New Roman" pitchFamily="18" charset="0"/>
                <a:cs typeface="Times New Roman" pitchFamily="18" charset="0"/>
              </a:rPr>
              <a:t>Keras</a:t>
            </a:r>
            <a:endParaRPr lang="en-US" sz="28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305800" cy="5334000"/>
          </a:xfrm>
        </p:spPr>
        <p:txBody>
          <a:bodyPr>
            <a:normAutofit/>
          </a:bodyPr>
          <a:lstStyle/>
          <a:p>
            <a:pPr algn="just"/>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is a popular deep learning library, makes it easy to utilize the power of transfer learning.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provides built-in access to a wide range of pre-trained models, like ResNet50, trained on massive datasets like </a:t>
            </a:r>
            <a:r>
              <a:rPr lang="en-US" sz="1900" dirty="0" err="1">
                <a:latin typeface="Times New Roman" pitchFamily="18" charset="0"/>
                <a:cs typeface="Times New Roman" pitchFamily="18" charset="0"/>
              </a:rPr>
              <a:t>ImageNet</a:t>
            </a:r>
            <a:r>
              <a:rPr lang="en-US" sz="1900" dirty="0">
                <a:latin typeface="Times New Roman" pitchFamily="18" charset="0"/>
                <a:cs typeface="Times New Roman" pitchFamily="18" charset="0"/>
              </a:rPr>
              <a:t>. These models can be seamlessly integrated into your own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code, allowing you to:</a:t>
            </a:r>
          </a:p>
          <a:p>
            <a:pPr algn="just"/>
            <a:r>
              <a:rPr lang="en-US" sz="1900" dirty="0">
                <a:latin typeface="Times New Roman" pitchFamily="18" charset="0"/>
                <a:cs typeface="Times New Roman" pitchFamily="18" charset="0"/>
              </a:rPr>
              <a:t>Simply import the desired model from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Applications and specify the pre-trained weights to load </a:t>
            </a:r>
            <a:r>
              <a:rPr lang="en-US" sz="1900" dirty="0" err="1">
                <a:latin typeface="Times New Roman" pitchFamily="18" charset="0"/>
                <a:cs typeface="Times New Roman" pitchFamily="18" charset="0"/>
              </a:rPr>
              <a:t>Load</a:t>
            </a:r>
            <a:r>
              <a:rPr lang="en-US" sz="1900" dirty="0">
                <a:latin typeface="Times New Roman" pitchFamily="18" charset="0"/>
                <a:cs typeface="Times New Roman" pitchFamily="18" charset="0"/>
              </a:rPr>
              <a:t> pre-trained models. </a:t>
            </a:r>
            <a:endParaRPr lang="en-US" sz="1900" dirty="0" smtClean="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Prevent pre-trained weights from being updated during training, by freezing the base model layers and focusing on adapting the top layers of the model to your specific task</a:t>
            </a:r>
            <a:r>
              <a:rPr lang="en-US" sz="1900" dirty="0" smtClean="0">
                <a:latin typeface="Times New Roman" pitchFamily="18" charset="0"/>
                <a:cs typeface="Times New Roman" pitchFamily="18" charset="0"/>
              </a:rPr>
              <a:t>.</a:t>
            </a:r>
          </a:p>
          <a:p>
            <a:pPr algn="just"/>
            <a:r>
              <a:rPr lang="en-US" sz="1900" dirty="0">
                <a:latin typeface="Times New Roman" pitchFamily="18" charset="0"/>
                <a:cs typeface="Times New Roman" pitchFamily="18" charset="0"/>
              </a:rPr>
              <a:t>Build your neural network layers on top of a pre-trained base model to tailor its outputs to your specific needs. By providing a user-friendly interface and powerful building blocks, </a:t>
            </a:r>
            <a:r>
              <a:rPr lang="en-US" sz="1900" dirty="0" err="1">
                <a:latin typeface="Times New Roman" pitchFamily="18" charset="0"/>
                <a:cs typeface="Times New Roman" pitchFamily="18" charset="0"/>
              </a:rPr>
              <a:t>Keras</a:t>
            </a:r>
            <a:r>
              <a:rPr lang="en-US" sz="1900" dirty="0">
                <a:latin typeface="Times New Roman" pitchFamily="18" charset="0"/>
                <a:cs typeface="Times New Roman" pitchFamily="18" charset="0"/>
              </a:rPr>
              <a:t> allows developers of all skill levels to take advantage of the benefits of transfer learning</a:t>
            </a:r>
            <a:r>
              <a:rPr lang="en-US" sz="1900" dirty="0" smtClean="0">
                <a:latin typeface="Times New Roman" pitchFamily="18" charset="0"/>
                <a:cs typeface="Times New Roman" pitchFamily="18" charset="0"/>
              </a:rPr>
              <a:t>.</a:t>
            </a:r>
          </a:p>
          <a:p>
            <a:pPr algn="just"/>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38908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20000" cy="533400"/>
          </a:xfrm>
        </p:spPr>
        <p:txBody>
          <a:bodyPr/>
          <a:lstStyle/>
          <a:p>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
            </a:r>
            <a:br>
              <a:rPr lang="en-US" sz="2200" b="1" dirty="0">
                <a:latin typeface="Times New Roman" pitchFamily="18" charset="0"/>
                <a:cs typeface="Times New Roman" pitchFamily="18" charset="0"/>
              </a:rPr>
            </a:br>
            <a:r>
              <a:rPr lang="en-US" sz="2800" b="1" dirty="0" smtClean="0">
                <a:solidFill>
                  <a:schemeClr val="tx1"/>
                </a:solidFill>
                <a:latin typeface="Times New Roman" pitchFamily="18" charset="0"/>
                <a:cs typeface="Times New Roman" pitchFamily="18" charset="0"/>
              </a:rPr>
              <a:t>ResNet50 and its detailed </a:t>
            </a:r>
            <a:r>
              <a:rPr lang="en-US" sz="2800" b="1" dirty="0">
                <a:solidFill>
                  <a:schemeClr val="tx1"/>
                </a:solidFill>
                <a:latin typeface="Times New Roman" pitchFamily="18" charset="0"/>
                <a:cs typeface="Times New Roman" pitchFamily="18" charset="0"/>
              </a:rPr>
              <a:t>breakdown of its layers:</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3" name="Content Placeholder 2"/>
          <p:cNvSpPr>
            <a:spLocks noGrp="1"/>
          </p:cNvSpPr>
          <p:nvPr>
            <p:ph idx="1"/>
          </p:nvPr>
        </p:nvSpPr>
        <p:spPr>
          <a:xfrm>
            <a:off x="152400" y="914400"/>
            <a:ext cx="8305800" cy="5638800"/>
          </a:xfrm>
        </p:spPr>
        <p:txBody>
          <a:bodyPr>
            <a:noAutofit/>
          </a:bodyPr>
          <a:lstStyle/>
          <a:p>
            <a:pPr marL="114300" indent="0" algn="just">
              <a:buNone/>
            </a:pPr>
            <a:r>
              <a:rPr lang="en-US" sz="1900" dirty="0">
                <a:latin typeface="Times New Roman" pitchFamily="18" charset="0"/>
                <a:cs typeface="Times New Roman" pitchFamily="18" charset="0"/>
              </a:rPr>
              <a:t>In this study, we used ResNet50, a large 50-layer deep learning model that rocked the deep learning world with its performance in classification tasks. The secret lies in these intelligent residual blocks that bypass traditional layers and add direct information flow for better learning. ResNet50's imaginative block shortcuts increase signal strength, overcome the vanishing gradient problem and enable high image accuracy in deep networks</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1 </a:t>
            </a:r>
            <a:r>
              <a:rPr lang="en-US" sz="1900" dirty="0">
                <a:latin typeface="Times New Roman" pitchFamily="18" charset="0"/>
                <a:cs typeface="Times New Roman" pitchFamily="18" charset="0"/>
              </a:rPr>
              <a:t>In the initial step, a 224x224x3 RGB image undergoes a 7x7 convolutional operation with 64 filters and 2 additions, resulting in reduced sample dimensions. Then, maximum pooling with increments of 2 is applied, further reducing the spatial dimensions of the processed data</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2</a:t>
            </a:r>
            <a:r>
              <a:rPr lang="en-US" sz="1900" dirty="0">
                <a:latin typeface="Times New Roman" pitchFamily="18" charset="0"/>
                <a:cs typeface="Times New Roman" pitchFamily="18" charset="0"/>
              </a:rPr>
              <a:t> In this step, residual blocks of three constraints are used, each consisting of 3x3 convolutions with 64 filters. These blocks add identity connections to secure the flow of information across the network</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3</a:t>
            </a:r>
            <a:r>
              <a:rPr lang="en-US" sz="1900" dirty="0">
                <a:latin typeface="Times New Roman" pitchFamily="18" charset="0"/>
                <a:cs typeface="Times New Roman" pitchFamily="18" charset="0"/>
              </a:rPr>
              <a:t> In the third step, residual blocks of four constraints are implemented, with each block using 128 filters with 3x3 convolutions. This phase introduces identity-leaving connections to protect information and increase complexity in the network architecture</a:t>
            </a:r>
            <a:r>
              <a:rPr lang="en-US" sz="1900" dirty="0" smtClean="0">
                <a:latin typeface="Times New Roman" pitchFamily="18" charset="0"/>
                <a:cs typeface="Times New Roman" pitchFamily="18" charset="0"/>
              </a:rPr>
              <a:t>.</a:t>
            </a:r>
          </a:p>
          <a:p>
            <a:pPr marL="114300" indent="0" algn="just">
              <a:buNone/>
            </a:pP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58474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153400" cy="5105400"/>
          </a:xfrm>
        </p:spPr>
        <p:txBody>
          <a:bodyPr>
            <a:normAutofit/>
          </a:bodyPr>
          <a:lstStyle/>
          <a:p>
            <a:pPr marL="114300" indent="0" algn="just">
              <a:buNone/>
            </a:pPr>
            <a:r>
              <a:rPr lang="en-US" sz="1900" b="1" dirty="0">
                <a:latin typeface="Times New Roman" pitchFamily="18" charset="0"/>
                <a:cs typeface="Times New Roman" pitchFamily="18" charset="0"/>
              </a:rPr>
              <a:t>Step 4 </a:t>
            </a:r>
            <a:r>
              <a:rPr lang="en-US" sz="1900" dirty="0">
                <a:latin typeface="Times New Roman" pitchFamily="18" charset="0"/>
                <a:cs typeface="Times New Roman" pitchFamily="18" charset="0"/>
              </a:rPr>
              <a:t>In step 4, residual blocks of six constraints are deployed, including 3x3 convolutions using 256 filters. This step involves a higher level of complexity, facilitating the extraction of deeper features in the network architecture</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Step 5 </a:t>
            </a:r>
            <a:r>
              <a:rPr lang="en-US" sz="1900" dirty="0">
                <a:latin typeface="Times New Roman" pitchFamily="18" charset="0"/>
                <a:cs typeface="Times New Roman" pitchFamily="18" charset="0"/>
              </a:rPr>
              <a:t>In this fifth and final step, residual blocks of three constraints are used, adding 3x3 convolutions with 512 filters. This step achieves the peak of feature extraction by enabling the creation of complex representations within the </a:t>
            </a:r>
            <a:r>
              <a:rPr lang="en-US" sz="1900" dirty="0" smtClean="0">
                <a:latin typeface="Times New Roman" pitchFamily="18" charset="0"/>
                <a:cs typeface="Times New Roman" pitchFamily="18" charset="0"/>
              </a:rPr>
              <a:t>network </a:t>
            </a:r>
            <a:r>
              <a:rPr lang="en-US" sz="1900" dirty="0">
                <a:latin typeface="Times New Roman" pitchFamily="18" charset="0"/>
                <a:cs typeface="Times New Roman" pitchFamily="18" charset="0"/>
              </a:rPr>
              <a:t>architecture</a:t>
            </a:r>
            <a:r>
              <a:rPr lang="en-US" sz="1900" dirty="0" smtClean="0">
                <a:latin typeface="Times New Roman" pitchFamily="18" charset="0"/>
                <a:cs typeface="Times New Roman" pitchFamily="18" charset="0"/>
              </a:rPr>
              <a:t>.</a:t>
            </a:r>
          </a:p>
          <a:p>
            <a:pPr marL="114300" indent="0" algn="just">
              <a:buNone/>
            </a:pPr>
            <a:r>
              <a:rPr lang="en-US" sz="1900" b="1" dirty="0">
                <a:latin typeface="Times New Roman" pitchFamily="18" charset="0"/>
                <a:cs typeface="Times New Roman" pitchFamily="18" charset="0"/>
              </a:rPr>
              <a:t>Output:</a:t>
            </a:r>
          </a:p>
          <a:p>
            <a:pPr marL="114300" indent="0" algn="just">
              <a:buNone/>
            </a:pPr>
            <a:r>
              <a:rPr lang="en-US" sz="1900" dirty="0">
                <a:latin typeface="Times New Roman" pitchFamily="18" charset="0"/>
                <a:cs typeface="Times New Roman" pitchFamily="18" charset="0"/>
              </a:rPr>
              <a:t>In the output stage, a global average pooling layer is applied, followed by a 1000-neuron fully connected layer designed for the specific task of classifying images into 1000 classes defined by the </a:t>
            </a:r>
            <a:r>
              <a:rPr lang="en-US" sz="1900" dirty="0" err="1">
                <a:latin typeface="Times New Roman" pitchFamily="18" charset="0"/>
                <a:cs typeface="Times New Roman" pitchFamily="18" charset="0"/>
              </a:rPr>
              <a:t>ImageNet</a:t>
            </a:r>
            <a:r>
              <a:rPr lang="en-US" sz="1900" dirty="0">
                <a:latin typeface="Times New Roman" pitchFamily="18" charset="0"/>
                <a:cs typeface="Times New Roman" pitchFamily="18" charset="0"/>
              </a:rPr>
              <a:t> dataset. has been done The final predictions are generated using the </a:t>
            </a:r>
            <a:r>
              <a:rPr lang="en-US" sz="1900" dirty="0" err="1">
                <a:latin typeface="Times New Roman" pitchFamily="18" charset="0"/>
                <a:cs typeface="Times New Roman" pitchFamily="18" charset="0"/>
              </a:rPr>
              <a:t>softmax</a:t>
            </a:r>
            <a:r>
              <a:rPr lang="en-US" sz="1900" dirty="0">
                <a:latin typeface="Times New Roman" pitchFamily="18" charset="0"/>
                <a:cs typeface="Times New Roman" pitchFamily="18" charset="0"/>
              </a:rPr>
              <a:t> activation function, which yields the class probabilities.</a:t>
            </a:r>
          </a:p>
        </p:txBody>
      </p:sp>
    </p:spTree>
    <p:extLst>
      <p:ext uri="{BB962C8B-B14F-4D97-AF65-F5344CB8AC3E}">
        <p14:creationId xmlns:p14="http://schemas.microsoft.com/office/powerpoint/2010/main" val="282465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r>
              <a:rPr lang="en-US" sz="2800" b="1" dirty="0" smtClean="0">
                <a:solidFill>
                  <a:schemeClr val="tx1"/>
                </a:solidFill>
                <a:latin typeface="Times New Roman" pitchFamily="18" charset="0"/>
                <a:cs typeface="Times New Roman" pitchFamily="18" charset="0"/>
              </a:rPr>
              <a:t>Model Architect</a:t>
            </a:r>
            <a:r>
              <a:rPr lang="en-US" b="1" dirty="0" smtClean="0">
                <a:solidFill>
                  <a:schemeClr val="tx1"/>
                </a:solidFill>
              </a:rPr>
              <a:t> </a:t>
            </a:r>
            <a:endParaRPr lang="en-US" b="1" dirty="0">
              <a:solidFill>
                <a:schemeClr val="tx1"/>
              </a:solidFill>
            </a:endParaRPr>
          </a:p>
        </p:txBody>
      </p:sp>
      <p:sp>
        <p:nvSpPr>
          <p:cNvPr id="3" name="Content Placeholder 2"/>
          <p:cNvSpPr>
            <a:spLocks noGrp="1"/>
          </p:cNvSpPr>
          <p:nvPr>
            <p:ph idx="1"/>
          </p:nvPr>
        </p:nvSpPr>
        <p:spPr>
          <a:xfrm>
            <a:off x="152400" y="1143000"/>
            <a:ext cx="8305800" cy="5410200"/>
          </a:xfrm>
        </p:spPr>
        <p:txBody>
          <a:bodyPr/>
          <a:lstStyle/>
          <a:p>
            <a:pPr marL="114300" indent="0">
              <a:buNone/>
            </a:pPr>
            <a:endParaRPr lang="en-US" dirty="0"/>
          </a:p>
        </p:txBody>
      </p:sp>
      <p:pic>
        <p:nvPicPr>
          <p:cNvPr id="1026" name="Picture 2" descr="C:\Users\HP\Desktop\model archt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23950"/>
            <a:ext cx="8001000" cy="535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21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868362"/>
          </a:xfrm>
        </p:spPr>
        <p:txBody>
          <a:bodyPr/>
          <a:lstStyle/>
          <a:p>
            <a:r>
              <a:rPr lang="en-US" sz="2800" b="1" dirty="0">
                <a:solidFill>
                  <a:schemeClr val="tx1"/>
                </a:solidFill>
                <a:latin typeface="Times New Roman" pitchFamily="18" charset="0"/>
                <a:cs typeface="Times New Roman" pitchFamily="18" charset="0"/>
              </a:rPr>
              <a:t>Bottleneck Residual Blocks in ResNet50:</a:t>
            </a:r>
          </a:p>
        </p:txBody>
      </p:sp>
      <p:sp>
        <p:nvSpPr>
          <p:cNvPr id="3" name="Content Placeholder 2"/>
          <p:cNvSpPr>
            <a:spLocks noGrp="1"/>
          </p:cNvSpPr>
          <p:nvPr>
            <p:ph idx="1"/>
          </p:nvPr>
        </p:nvSpPr>
        <p:spPr>
          <a:xfrm>
            <a:off x="457200" y="1600200"/>
            <a:ext cx="8001000" cy="4800600"/>
          </a:xfrm>
        </p:spPr>
        <p:txBody>
          <a:bodyPr>
            <a:normAutofit/>
          </a:bodyPr>
          <a:lstStyle/>
          <a:p>
            <a:pPr marL="114300" indent="0">
              <a:buNone/>
            </a:pPr>
            <a:r>
              <a:rPr lang="en-US" sz="1800" dirty="0">
                <a:latin typeface="Times New Roman" pitchFamily="18" charset="0"/>
                <a:cs typeface="Times New Roman" pitchFamily="18" charset="0"/>
              </a:rPr>
              <a:t>These are the main architectural elements of ResNet50. These include:</a:t>
            </a:r>
          </a:p>
          <a:p>
            <a:r>
              <a:rPr lang="en-US" sz="1800" dirty="0" smtClean="0">
                <a:latin typeface="Times New Roman" pitchFamily="18" charset="0"/>
                <a:cs typeface="Times New Roman" pitchFamily="18" charset="0"/>
              </a:rPr>
              <a:t>1x1 </a:t>
            </a:r>
            <a:r>
              <a:rPr lang="en-US" sz="1800" dirty="0">
                <a:latin typeface="Times New Roman" pitchFamily="18" charset="0"/>
                <a:cs typeface="Times New Roman" pitchFamily="18" charset="0"/>
              </a:rPr>
              <a:t>convolution to reduce channels</a:t>
            </a:r>
          </a:p>
          <a:p>
            <a:r>
              <a:rPr lang="en-US" sz="1800" dirty="0" smtClean="0">
                <a:latin typeface="Times New Roman" pitchFamily="18" charset="0"/>
                <a:cs typeface="Times New Roman" pitchFamily="18" charset="0"/>
              </a:rPr>
              <a:t>3x3 </a:t>
            </a:r>
            <a:r>
              <a:rPr lang="en-US" sz="1900" dirty="0">
                <a:latin typeface="Times New Roman" pitchFamily="18" charset="0"/>
                <a:cs typeface="Times New Roman" pitchFamily="18" charset="0"/>
              </a:rPr>
              <a:t>convolution</a:t>
            </a:r>
            <a:r>
              <a:rPr lang="en-US" sz="1800" dirty="0">
                <a:latin typeface="Times New Roman" pitchFamily="18" charset="0"/>
                <a:cs typeface="Times New Roman" pitchFamily="18" charset="0"/>
              </a:rPr>
              <a:t> with enhanced filters for feature extraction</a:t>
            </a:r>
          </a:p>
          <a:p>
            <a:r>
              <a:rPr lang="en-US" sz="1800" dirty="0" smtClean="0">
                <a:latin typeface="Times New Roman" pitchFamily="18" charset="0"/>
                <a:cs typeface="Times New Roman" pitchFamily="18" charset="0"/>
              </a:rPr>
              <a:t>1x1 </a:t>
            </a:r>
            <a:r>
              <a:rPr lang="en-US" sz="1800" dirty="0">
                <a:latin typeface="Times New Roman" pitchFamily="18" charset="0"/>
                <a:cs typeface="Times New Roman" pitchFamily="18" charset="0"/>
              </a:rPr>
              <a:t>convolution to stretch the channels to match the input</a:t>
            </a:r>
          </a:p>
          <a:p>
            <a:r>
              <a:rPr lang="en-US" sz="1800" dirty="0" smtClean="0">
                <a:latin typeface="Times New Roman" pitchFamily="18" charset="0"/>
                <a:cs typeface="Times New Roman" pitchFamily="18" charset="0"/>
              </a:rPr>
              <a:t>Skip </a:t>
            </a:r>
            <a:r>
              <a:rPr lang="en-US" sz="1800" dirty="0">
                <a:latin typeface="Times New Roman" pitchFamily="18" charset="0"/>
                <a:cs typeface="Times New Roman" pitchFamily="18" charset="0"/>
              </a:rPr>
              <a:t>the connection adding the input directly to the output.</a:t>
            </a:r>
          </a:p>
          <a:p>
            <a:r>
              <a:rPr lang="en-US" sz="1800" dirty="0" smtClean="0">
                <a:latin typeface="Times New Roman" pitchFamily="18" charset="0"/>
                <a:cs typeface="Times New Roman" pitchFamily="18" charset="0"/>
              </a:rPr>
              <a:t>Non-linear </a:t>
            </a:r>
            <a:r>
              <a:rPr lang="en-US" sz="1800" dirty="0">
                <a:latin typeface="Times New Roman" pitchFamily="18" charset="0"/>
                <a:cs typeface="Times New Roman" pitchFamily="18" charset="0"/>
              </a:rPr>
              <a:t>activation (</a:t>
            </a:r>
            <a:r>
              <a:rPr lang="en-US" sz="1800" dirty="0" err="1">
                <a:latin typeface="Times New Roman" pitchFamily="18" charset="0"/>
                <a:cs typeface="Times New Roman" pitchFamily="18" charset="0"/>
              </a:rPr>
              <a:t>ReLU</a:t>
            </a:r>
            <a:r>
              <a:rPr lang="en-US" sz="1800" dirty="0">
                <a:latin typeface="Times New Roman" pitchFamily="18" charset="0"/>
                <a:cs typeface="Times New Roman" pitchFamily="18" charset="0"/>
              </a:rPr>
              <a:t>) after each </a:t>
            </a:r>
            <a:r>
              <a:rPr lang="en-US" sz="1800" dirty="0" smtClean="0">
                <a:latin typeface="Times New Roman" pitchFamily="18" charset="0"/>
                <a:cs typeface="Times New Roman" pitchFamily="18" charset="0"/>
              </a:rPr>
              <a:t>convolution</a:t>
            </a:r>
          </a:p>
          <a:p>
            <a:pPr marL="114300" indent="0">
              <a:buNone/>
            </a:pPr>
            <a:r>
              <a:rPr lang="en-US" sz="1800" dirty="0">
                <a:latin typeface="Times New Roman" pitchFamily="18" charset="0"/>
                <a:cs typeface="Times New Roman" pitchFamily="18" charset="0"/>
              </a:rPr>
              <a:t>This architectural configuration facilitates the construction of deep neural networks by reducing the vanishing gradient problem, thus contributing to the outstanding performance of ResNet50</a:t>
            </a:r>
            <a:r>
              <a:rPr lang="en-US" sz="1800" dirty="0" smtClean="0">
                <a:latin typeface="Times New Roman" pitchFamily="18" charset="0"/>
                <a:cs typeface="Times New Roman" pitchFamily="18" charset="0"/>
              </a:rPr>
              <a:t>.</a:t>
            </a:r>
          </a:p>
          <a:p>
            <a:pPr marL="114300" indent="0" algn="just">
              <a:buNone/>
            </a:pPr>
            <a:r>
              <a:rPr lang="en-US" sz="1800" b="1" dirty="0">
                <a:latin typeface="Times New Roman" pitchFamily="18" charset="0"/>
                <a:cs typeface="Times New Roman" pitchFamily="18" charset="0"/>
              </a:rPr>
              <a:t>Reference:</a:t>
            </a:r>
          </a:p>
          <a:p>
            <a:pPr algn="just"/>
            <a:r>
              <a:rPr lang="en-US" sz="1800" dirty="0">
                <a:latin typeface="Times New Roman" pitchFamily="18" charset="0"/>
                <a:cs typeface="Times New Roman" pitchFamily="18" charset="0"/>
              </a:rPr>
              <a:t>Wang, </a:t>
            </a:r>
            <a:r>
              <a:rPr lang="en-US" sz="1800" dirty="0" err="1">
                <a:latin typeface="Times New Roman" pitchFamily="18" charset="0"/>
                <a:cs typeface="Times New Roman" pitchFamily="18" charset="0"/>
              </a:rPr>
              <a:t>Shuai</a:t>
            </a:r>
            <a:r>
              <a:rPr lang="en-US" sz="1800" dirty="0">
                <a:latin typeface="Times New Roman" pitchFamily="18" charset="0"/>
                <a:cs typeface="Times New Roman" pitchFamily="18" charset="0"/>
              </a:rPr>
              <a:t> &amp; Xia, </a:t>
            </a:r>
            <a:r>
              <a:rPr lang="en-US" sz="1800" dirty="0" err="1">
                <a:latin typeface="Times New Roman" pitchFamily="18" charset="0"/>
                <a:cs typeface="Times New Roman" pitchFamily="18" charset="0"/>
              </a:rPr>
              <a:t>Xiaojun</a:t>
            </a:r>
            <a:r>
              <a:rPr lang="en-US" sz="1800" dirty="0">
                <a:latin typeface="Times New Roman" pitchFamily="18" charset="0"/>
                <a:cs typeface="Times New Roman" pitchFamily="18" charset="0"/>
              </a:rPr>
              <a:t> &amp; Ye, </a:t>
            </a:r>
            <a:r>
              <a:rPr lang="en-US" sz="1800" dirty="0" err="1">
                <a:latin typeface="Times New Roman" pitchFamily="18" charset="0"/>
                <a:cs typeface="Times New Roman" pitchFamily="18" charset="0"/>
              </a:rPr>
              <a:t>Lanqing</a:t>
            </a:r>
            <a:r>
              <a:rPr lang="en-US" sz="1800" dirty="0">
                <a:latin typeface="Times New Roman" pitchFamily="18" charset="0"/>
                <a:cs typeface="Times New Roman" pitchFamily="18" charset="0"/>
              </a:rPr>
              <a:t> &amp; Yang, </a:t>
            </a:r>
            <a:r>
              <a:rPr lang="en-US" sz="1800" dirty="0" err="1">
                <a:latin typeface="Times New Roman" pitchFamily="18" charset="0"/>
                <a:cs typeface="Times New Roman" pitchFamily="18" charset="0"/>
              </a:rPr>
              <a:t>Binbin</a:t>
            </a:r>
            <a:r>
              <a:rPr lang="en-US" sz="1800" dirty="0">
                <a:latin typeface="Times New Roman" pitchFamily="18" charset="0"/>
                <a:cs typeface="Times New Roman" pitchFamily="18" charset="0"/>
              </a:rPr>
              <a:t>. (2021). Automatic Detection and Classification of Steel Surface Defect Using Deep Convolutional Neural Networks. Metals. 11. 388. 10.3390/met11030388.</a:t>
            </a:r>
          </a:p>
          <a:p>
            <a:pPr marL="11430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52325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153400" cy="6477000"/>
          </a:xfrm>
        </p:spPr>
        <p:txBody>
          <a:bodyPr>
            <a:normAutofit/>
          </a:bodyPr>
          <a:lstStyle/>
          <a:p>
            <a:pPr marL="114300" indent="0">
              <a:buNone/>
            </a:pPr>
            <a:r>
              <a:rPr lang="en-US" sz="1800" b="1" dirty="0">
                <a:latin typeface="Times New Roman" pitchFamily="18" charset="0"/>
                <a:cs typeface="Times New Roman" pitchFamily="18" charset="0"/>
              </a:rPr>
              <a:t>Evaluation of the ResNet50 </a:t>
            </a:r>
            <a:r>
              <a:rPr lang="en-US" sz="1800" b="1" dirty="0" smtClean="0">
                <a:latin typeface="Times New Roman" pitchFamily="18" charset="0"/>
                <a:cs typeface="Times New Roman" pitchFamily="18" charset="0"/>
              </a:rPr>
              <a:t>Model: </a:t>
            </a:r>
            <a:r>
              <a:rPr lang="en-US" sz="1800" dirty="0" smtClean="0">
                <a:latin typeface="Times New Roman" pitchFamily="18" charset="0"/>
                <a:cs typeface="Times New Roman" pitchFamily="18" charset="0"/>
              </a:rPr>
              <a:t>After </a:t>
            </a:r>
            <a:r>
              <a:rPr lang="en-US" sz="1800" dirty="0">
                <a:latin typeface="Times New Roman" pitchFamily="18" charset="0"/>
                <a:cs typeface="Times New Roman" pitchFamily="18" charset="0"/>
              </a:rPr>
              <a:t>completion of the training phase, the model is tested, showing an admirable accuracy rate of 93% during testing</a:t>
            </a:r>
            <a:r>
              <a:rPr lang="en-US" sz="1800" dirty="0" smtClean="0">
                <a:latin typeface="Times New Roman" pitchFamily="18" charset="0"/>
                <a:cs typeface="Times New Roman" pitchFamily="18" charset="0"/>
              </a:rPr>
              <a:t>.</a:t>
            </a:r>
          </a:p>
          <a:p>
            <a:pPr marL="114300" indent="0" algn="just">
              <a:buNone/>
            </a:pPr>
            <a:r>
              <a:rPr lang="en-US" sz="1800" b="1" dirty="0">
                <a:latin typeface="Times New Roman" pitchFamily="18" charset="0"/>
                <a:cs typeface="Times New Roman" pitchFamily="18" charset="0"/>
              </a:rPr>
              <a:t>Plotting Confusion </a:t>
            </a:r>
            <a:r>
              <a:rPr lang="en-US" sz="1800" b="1" dirty="0">
                <a:latin typeface="Times New Roman" pitchFamily="18" charset="0"/>
                <a:cs typeface="Times New Roman" pitchFamily="18" charset="0"/>
              </a:rPr>
              <a:t>Matrix: </a:t>
            </a:r>
            <a:r>
              <a:rPr lang="en-US" sz="1800" dirty="0">
                <a:latin typeface="Times New Roman" pitchFamily="18" charset="0"/>
                <a:cs typeface="Times New Roman" pitchFamily="18" charset="0"/>
              </a:rPr>
              <a:t>Using a </a:t>
            </a:r>
            <a:r>
              <a:rPr lang="en-US" sz="1800" dirty="0" smtClean="0">
                <a:latin typeface="Times New Roman" pitchFamily="18" charset="0"/>
                <a:cs typeface="Times New Roman" pitchFamily="18" charset="0"/>
              </a:rPr>
              <a:t>heat map </a:t>
            </a:r>
            <a:r>
              <a:rPr lang="en-US" sz="1800" dirty="0">
                <a:latin typeface="Times New Roman" pitchFamily="18" charset="0"/>
                <a:cs typeface="Times New Roman" pitchFamily="18" charset="0"/>
              </a:rPr>
              <a:t>is a better way to display the confusion matrix, as it allows a clearer visualization of the classes in our model that are often confused. For example, if the model predicts the class of dog as cat 107 times, examining the </a:t>
            </a:r>
            <a:r>
              <a:rPr lang="en-US" sz="1800" dirty="0" err="1">
                <a:latin typeface="Times New Roman" pitchFamily="18" charset="0"/>
                <a:cs typeface="Times New Roman" pitchFamily="18" charset="0"/>
              </a:rPr>
              <a:t>heatmap</a:t>
            </a:r>
            <a:r>
              <a:rPr lang="en-US" sz="1800" dirty="0">
                <a:latin typeface="Times New Roman" pitchFamily="18" charset="0"/>
                <a:cs typeface="Times New Roman" pitchFamily="18" charset="0"/>
              </a:rPr>
              <a:t> reveals that particular misclassification. Such faults can have various causes, such as both cats and dogs having four legs and two pointed ears.</a:t>
            </a:r>
            <a:endParaRPr lang="en-US" sz="1800" dirty="0" smtClean="0">
              <a:latin typeface="Times New Roman" pitchFamily="18" charset="0"/>
              <a:cs typeface="Times New Roman" pitchFamily="18" charset="0"/>
            </a:endParaRPr>
          </a:p>
          <a:p>
            <a:pPr marL="114300" indent="0">
              <a:buNone/>
            </a:pPr>
            <a:endParaRPr lang="en-US" sz="1800" dirty="0">
              <a:latin typeface="Times New Roman" pitchFamily="18" charset="0"/>
              <a:cs typeface="Times New Roman" pitchFamily="18" charset="0"/>
            </a:endParaRPr>
          </a:p>
        </p:txBody>
      </p:sp>
      <p:pic>
        <p:nvPicPr>
          <p:cNvPr id="2050" name="Picture 2" descr="C:\Users\HP\Desktop\c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6629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053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319</TotalTime>
  <Words>1302</Words>
  <Application>Microsoft Office PowerPoint</Application>
  <PresentationFormat>On-screen Show (4:3)</PresentationFormat>
  <Paragraphs>80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  Transfer Learning using ResNet50</vt:lpstr>
      <vt:lpstr>Preprocessing of  the dataset-CIFAR-10</vt:lpstr>
      <vt:lpstr>Transfer learning and its importance</vt:lpstr>
      <vt:lpstr>Keras</vt:lpstr>
      <vt:lpstr>  ResNet50 and its detailed breakdown of its layers: </vt:lpstr>
      <vt:lpstr>PowerPoint Presentation</vt:lpstr>
      <vt:lpstr>Model Architect </vt:lpstr>
      <vt:lpstr>Bottleneck Residual Blocks in ResNet50:</vt:lpstr>
      <vt:lpstr>PowerPoint Presentation</vt:lpstr>
      <vt:lpstr>Comparison of models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using ResNet50</dc:title>
  <dc:creator>HP</dc:creator>
  <cp:lastModifiedBy>HP</cp:lastModifiedBy>
  <cp:revision>63</cp:revision>
  <dcterms:created xsi:type="dcterms:W3CDTF">2024-01-09T14:36:31Z</dcterms:created>
  <dcterms:modified xsi:type="dcterms:W3CDTF">2024-01-10T03:12:26Z</dcterms:modified>
</cp:coreProperties>
</file>