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67" r:id="rId4"/>
    <p:sldId id="258" r:id="rId5"/>
    <p:sldId id="259" r:id="rId6"/>
    <p:sldId id="262" r:id="rId7"/>
    <p:sldId id="266" r:id="rId8"/>
    <p:sldId id="269" r:id="rId9"/>
    <p:sldId id="263" r:id="rId10"/>
    <p:sldId id="270" r:id="rId11"/>
    <p:sldId id="268"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602" autoAdjust="0"/>
  </p:normalViewPr>
  <p:slideViewPr>
    <p:cSldViewPr>
      <p:cViewPr>
        <p:scale>
          <a:sx n="75" d="100"/>
          <a:sy n="75" d="100"/>
        </p:scale>
        <p:origin x="1020" y="-280"/>
      </p:cViewPr>
      <p:guideLst>
        <p:guide orient="horz" pos="2160"/>
        <p:guide pos="2880"/>
      </p:guideLst>
    </p:cSldViewPr>
  </p:slideViewPr>
  <p:outlineViewPr>
    <p:cViewPr>
      <p:scale>
        <a:sx n="33" d="100"/>
        <a:sy n="33" d="100"/>
      </p:scale>
      <p:origin x="48" y="7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B59F2A-7A44-49B0-BEFB-81BC361F8C92}" type="datetimeFigureOut">
              <a:rPr lang="en-US" smtClean="0"/>
              <a:t>1/10/2024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6D6B7F-2024-4086-BC3F-D087D1A0C59C}" type="slidenum">
              <a:rPr lang="en-US" smtClean="0"/>
              <a:t>‹#›</a:t>
            </a:fld>
            <a:endParaRPr lang="en-US"/>
          </a:p>
        </p:txBody>
      </p:sp>
    </p:spTree>
    <p:extLst>
      <p:ext uri="{BB962C8B-B14F-4D97-AF65-F5344CB8AC3E}">
        <p14:creationId xmlns:p14="http://schemas.microsoft.com/office/powerpoint/2010/main" val="1573965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6D6B7F-2024-4086-BC3F-D087D1A0C59C}" type="slidenum">
              <a:rPr lang="en-US" smtClean="0"/>
              <a:t>5</a:t>
            </a:fld>
            <a:endParaRPr lang="en-US"/>
          </a:p>
        </p:txBody>
      </p:sp>
    </p:spTree>
    <p:extLst>
      <p:ext uri="{BB962C8B-B14F-4D97-AF65-F5344CB8AC3E}">
        <p14:creationId xmlns:p14="http://schemas.microsoft.com/office/powerpoint/2010/main" val="1204493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14957B39-CABC-4DFF-AC5B-0C2743D371A9}" type="datetimeFigureOut">
              <a:rPr lang="en-US" smtClean="0"/>
              <a:t>1/10/2024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C1D42AC-9C40-4EC6-86B7-C49BB2C81988}"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957B39-CABC-4DFF-AC5B-0C2743D371A9}"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42AC-9C40-4EC6-86B7-C49BB2C8198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957B39-CABC-4DFF-AC5B-0C2743D371A9}"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42AC-9C40-4EC6-86B7-C49BB2C8198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957B39-CABC-4DFF-AC5B-0C2743D371A9}"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42AC-9C40-4EC6-86B7-C49BB2C8198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957B39-CABC-4DFF-AC5B-0C2743D371A9}"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D42AC-9C40-4EC6-86B7-C49BB2C81988}"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957B39-CABC-4DFF-AC5B-0C2743D371A9}"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D42AC-9C40-4EC6-86B7-C49BB2C8198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4957B39-CABC-4DFF-AC5B-0C2743D371A9}" type="datetimeFigureOut">
              <a:rPr lang="en-US" smtClean="0"/>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1D42AC-9C40-4EC6-86B7-C49BB2C8198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957B39-CABC-4DFF-AC5B-0C2743D371A9}"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1D42AC-9C40-4EC6-86B7-C49BB2C8198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4957B39-CABC-4DFF-AC5B-0C2743D371A9}" type="datetimeFigureOut">
              <a:rPr lang="en-US" smtClean="0"/>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1D42AC-9C40-4EC6-86B7-C49BB2C81988}"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957B39-CABC-4DFF-AC5B-0C2743D371A9}"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D42AC-9C40-4EC6-86B7-C49BB2C8198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4957B39-CABC-4DFF-AC5B-0C2743D371A9}"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D42AC-9C40-4EC6-86B7-C49BB2C81988}"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4957B39-CABC-4DFF-AC5B-0C2743D371A9}" type="datetimeFigureOut">
              <a:rPr lang="en-US" smtClean="0"/>
              <a:t>1/10/2024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C1D42AC-9C40-4EC6-86B7-C49BB2C81988}"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04800"/>
            <a:ext cx="7620000" cy="838200"/>
          </a:xfrm>
        </p:spPr>
        <p:txBody>
          <a:bodyPr>
            <a:noAutofit/>
          </a:bodyPr>
          <a:lstStyle/>
          <a:p>
            <a:pPr algn="ct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t/>
            </a:r>
            <a:br>
              <a:rPr lang="en-US" sz="2800" dirty="0"/>
            </a:br>
            <a:r>
              <a:rPr lang="en-US" sz="2800" dirty="0">
                <a:latin typeface="Times New Roman" pitchFamily="18" charset="0"/>
                <a:cs typeface="Times New Roman" pitchFamily="18" charset="0"/>
              </a:rPr>
              <a:t>Application of the transfer learning in the field of image classification by using the VGG16 model</a:t>
            </a:r>
            <a:endParaRPr lang="en-US" sz="2800" dirty="0"/>
          </a:p>
        </p:txBody>
      </p:sp>
      <p:sp>
        <p:nvSpPr>
          <p:cNvPr id="3" name="Subtitle 2"/>
          <p:cNvSpPr>
            <a:spLocks noGrp="1"/>
          </p:cNvSpPr>
          <p:nvPr>
            <p:ph type="subTitle" idx="1"/>
          </p:nvPr>
        </p:nvSpPr>
        <p:spPr>
          <a:xfrm>
            <a:off x="990600" y="1219200"/>
            <a:ext cx="7848600" cy="5334000"/>
          </a:xfrm>
        </p:spPr>
        <p:txBody>
          <a:bodyPr>
            <a:normAutofit/>
          </a:bodyPr>
          <a:lstStyle/>
          <a:p>
            <a:pPr algn="just"/>
            <a:r>
              <a:rPr lang="en-US" sz="2400" b="1" dirty="0" smtClean="0">
                <a:latin typeface="Times New Roman" pitchFamily="18" charset="0"/>
                <a:cs typeface="Times New Roman" pitchFamily="18" charset="0"/>
              </a:rPr>
              <a:t>Used Data set in this study </a:t>
            </a:r>
            <a:r>
              <a:rPr lang="en-US" sz="2400" b="1" dirty="0">
                <a:latin typeface="Times New Roman" pitchFamily="18" charset="0"/>
                <a:cs typeface="Times New Roman" pitchFamily="18" charset="0"/>
              </a:rPr>
              <a:t>: </a:t>
            </a:r>
            <a:r>
              <a:rPr lang="en-US" sz="1900" dirty="0">
                <a:solidFill>
                  <a:schemeClr val="tx1"/>
                </a:solidFill>
                <a:latin typeface="Times New Roman" pitchFamily="18" charset="0"/>
                <a:cs typeface="Times New Roman" pitchFamily="18" charset="0"/>
              </a:rPr>
              <a:t>The CIFAR-10 dataset plays an important role in this study as it provides a diverse and challenging set of 60,000 labeled images divided into 10 classes. Its value lies in presenting a representative range of real-world scenarios, allowing the VGG16 model to be effectively generalized. By leveraging transfer learning on CIFAR-10, the model gains robustness, enabling practical applications in various image classification tasks</a:t>
            </a:r>
            <a:r>
              <a:rPr lang="en-US" sz="1900" dirty="0">
                <a:solidFill>
                  <a:schemeClr val="tx1"/>
                </a:solidFill>
                <a:latin typeface="Times New Roman" pitchFamily="18" charset="0"/>
                <a:cs typeface="Times New Roman" pitchFamily="18" charset="0"/>
              </a:rPr>
              <a:t>.</a:t>
            </a:r>
          </a:p>
          <a:p>
            <a:pPr marL="370332" indent="-342900" algn="just">
              <a:buFont typeface="Arial" pitchFamily="34" charset="0"/>
              <a:buChar char="•"/>
            </a:pPr>
            <a:r>
              <a:rPr lang="en-US" sz="1600" b="1" dirty="0">
                <a:solidFill>
                  <a:schemeClr val="tx1"/>
                </a:solidFill>
                <a:latin typeface="Times New Roman" pitchFamily="18" charset="0"/>
                <a:cs typeface="Times New Roman" pitchFamily="18" charset="0"/>
              </a:rPr>
              <a:t>Diversity of </a:t>
            </a:r>
            <a:r>
              <a:rPr lang="en-US" sz="1600" b="1" dirty="0">
                <a:solidFill>
                  <a:schemeClr val="tx1"/>
                </a:solidFill>
                <a:latin typeface="Times New Roman" pitchFamily="18" charset="0"/>
                <a:cs typeface="Times New Roman" pitchFamily="18" charset="0"/>
              </a:rPr>
              <a:t>Classes: </a:t>
            </a:r>
            <a:r>
              <a:rPr lang="en-US" sz="1800" dirty="0">
                <a:solidFill>
                  <a:schemeClr val="tx1"/>
                </a:solidFill>
                <a:latin typeface="Times New Roman" pitchFamily="18" charset="0"/>
                <a:cs typeface="Times New Roman" pitchFamily="18" charset="0"/>
              </a:rPr>
              <a:t>It </a:t>
            </a:r>
            <a:r>
              <a:rPr lang="en-US" sz="1800" dirty="0">
                <a:solidFill>
                  <a:schemeClr val="tx1"/>
                </a:solidFill>
                <a:latin typeface="Times New Roman" pitchFamily="18" charset="0"/>
                <a:cs typeface="Times New Roman" pitchFamily="18" charset="0"/>
              </a:rPr>
              <a:t>consists of a diverse array of 10 classes, including common objects such as animals, vehicles and everyday objects. This diversity ensures that the model is exposed to a wide range of visual features</a:t>
            </a:r>
            <a:r>
              <a:rPr lang="en-US" sz="1800" dirty="0">
                <a:solidFill>
                  <a:schemeClr val="tx1"/>
                </a:solidFill>
                <a:latin typeface="Times New Roman" pitchFamily="18" charset="0"/>
                <a:cs typeface="Times New Roman" pitchFamily="18" charset="0"/>
              </a:rPr>
              <a:t>.</a:t>
            </a:r>
          </a:p>
          <a:p>
            <a:pPr marL="370332" indent="-342900" algn="just">
              <a:buFont typeface="Arial" pitchFamily="34" charset="0"/>
              <a:buChar char="•"/>
            </a:pPr>
            <a:r>
              <a:rPr lang="en-US" sz="1600" b="1" dirty="0">
                <a:solidFill>
                  <a:schemeClr val="tx1"/>
                </a:solidFill>
                <a:latin typeface="Times New Roman" pitchFamily="18" charset="0"/>
                <a:cs typeface="Times New Roman" pitchFamily="18" charset="0"/>
              </a:rPr>
              <a:t>Benchmarking </a:t>
            </a:r>
            <a:r>
              <a:rPr lang="en-US" sz="1600" b="1" dirty="0">
                <a:solidFill>
                  <a:schemeClr val="tx1"/>
                </a:solidFill>
                <a:latin typeface="Times New Roman" pitchFamily="18" charset="0"/>
                <a:cs typeface="Times New Roman" pitchFamily="18" charset="0"/>
              </a:rPr>
              <a:t>Criteria: </a:t>
            </a:r>
            <a:r>
              <a:rPr lang="en-US" sz="1800" dirty="0">
                <a:solidFill>
                  <a:schemeClr val="tx1"/>
                </a:solidFill>
                <a:latin typeface="Times New Roman" pitchFamily="18" charset="0"/>
                <a:cs typeface="Times New Roman" pitchFamily="18" charset="0"/>
              </a:rPr>
              <a:t>This </a:t>
            </a:r>
            <a:r>
              <a:rPr lang="en-US" sz="1800" dirty="0">
                <a:solidFill>
                  <a:schemeClr val="tx1"/>
                </a:solidFill>
                <a:latin typeface="Times New Roman" pitchFamily="18" charset="0"/>
                <a:cs typeface="Times New Roman" pitchFamily="18" charset="0"/>
              </a:rPr>
              <a:t>dataset has become a standard in the field of computer vision, facilitating fair comparisons and evaluations of model performance. Using this dataset increases the credibility of the VGG16 model evaluation.</a:t>
            </a:r>
            <a:endParaRPr lang="en-US" sz="1800" dirty="0">
              <a:solidFill>
                <a:schemeClr val="tx1"/>
              </a:solidFill>
              <a:latin typeface="Times New Roman" pitchFamily="18" charset="0"/>
              <a:cs typeface="Times New Roman" pitchFamily="18" charset="0"/>
            </a:endParaRPr>
          </a:p>
          <a:p>
            <a:pPr marL="370332" indent="-342900" algn="just">
              <a:buFont typeface="Arial" pitchFamily="34" charset="0"/>
              <a:buChar char="•"/>
            </a:pPr>
            <a:r>
              <a:rPr lang="en-US" sz="1600" b="1" dirty="0">
                <a:solidFill>
                  <a:schemeClr val="tx1"/>
                </a:solidFill>
                <a:latin typeface="Times New Roman" pitchFamily="18" charset="0"/>
                <a:cs typeface="Times New Roman" pitchFamily="18" charset="0"/>
              </a:rPr>
              <a:t>Challenging </a:t>
            </a:r>
            <a:r>
              <a:rPr lang="en-US" sz="1600" b="1" dirty="0">
                <a:solidFill>
                  <a:schemeClr val="tx1"/>
                </a:solidFill>
                <a:latin typeface="Times New Roman" pitchFamily="18" charset="0"/>
                <a:cs typeface="Times New Roman" pitchFamily="18" charset="0"/>
              </a:rPr>
              <a:t>variation: </a:t>
            </a:r>
            <a:r>
              <a:rPr lang="en-US" sz="1600" dirty="0">
                <a:solidFill>
                  <a:schemeClr val="tx1"/>
                </a:solidFill>
                <a:latin typeface="Times New Roman" pitchFamily="18" charset="0"/>
                <a:cs typeface="Times New Roman" pitchFamily="18" charset="0"/>
              </a:rPr>
              <a:t>It </a:t>
            </a:r>
            <a:r>
              <a:rPr lang="en-US" sz="1600" dirty="0">
                <a:solidFill>
                  <a:schemeClr val="tx1"/>
                </a:solidFill>
                <a:latin typeface="Times New Roman" pitchFamily="18" charset="0"/>
                <a:cs typeface="Times New Roman" pitchFamily="18" charset="0"/>
              </a:rPr>
              <a:t>includes images with variations in illumination, angles, and background, similar to the challenges faced in real-world image classification problems. Training on such diverse data helps to generalize the model effectively.</a:t>
            </a:r>
          </a:p>
        </p:txBody>
      </p:sp>
    </p:spTree>
    <p:extLst>
      <p:ext uri="{BB962C8B-B14F-4D97-AF65-F5344CB8AC3E}">
        <p14:creationId xmlns:p14="http://schemas.microsoft.com/office/powerpoint/2010/main" val="1779366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latin typeface="Times New Roman" pitchFamily="18" charset="0"/>
                <a:cs typeface="Times New Roman" pitchFamily="18" charset="0"/>
              </a:rPr>
              <a:t>Fine-Tuned VGG-16 Results</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900" dirty="0">
                <a:latin typeface="Times New Roman" pitchFamily="18" charset="0"/>
                <a:cs typeface="Times New Roman" pitchFamily="18" charset="0"/>
              </a:rPr>
              <a:t>On fine-tuned model we got the accuracy of 91% on the test dataset</a:t>
            </a:r>
            <a:endParaRPr lang="en-US" sz="1900"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00" y="1981200"/>
            <a:ext cx="4740096" cy="3962400"/>
          </a:xfrm>
          <a:prstGeom prst="rect">
            <a:avLst/>
          </a:prstGeom>
        </p:spPr>
      </p:pic>
    </p:spTree>
    <p:extLst>
      <p:ext uri="{BB962C8B-B14F-4D97-AF65-F5344CB8AC3E}">
        <p14:creationId xmlns:p14="http://schemas.microsoft.com/office/powerpoint/2010/main" val="4043389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latin typeface="Times New Roman" pitchFamily="18" charset="0"/>
                <a:cs typeface="Times New Roman" pitchFamily="18" charset="0"/>
              </a:rPr>
              <a:t>Training from </a:t>
            </a:r>
            <a:r>
              <a:rPr lang="en-US" sz="2800" dirty="0" smtClean="0">
                <a:effectLst/>
                <a:latin typeface="Times New Roman" pitchFamily="18" charset="0"/>
                <a:cs typeface="Times New Roman" pitchFamily="18" charset="0"/>
              </a:rPr>
              <a:t>Scratch Model </a:t>
            </a:r>
            <a:r>
              <a:rPr lang="en-US" sz="2800" dirty="0">
                <a:effectLst/>
                <a:latin typeface="Times New Roman" pitchFamily="18" charset="0"/>
                <a:cs typeface="Times New Roman" pitchFamily="18" charset="0"/>
              </a:rPr>
              <a:t>Results</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1600" dirty="0">
                <a:latin typeface="Times New Roman" pitchFamily="18" charset="0"/>
                <a:cs typeface="Times New Roman" pitchFamily="18" charset="0"/>
              </a:rPr>
              <a:t>When we trained the same model but from scratch using cifar10 dataset, we got model that is a lot less accurate than the model that used the pre-trained weights</a:t>
            </a:r>
            <a:r>
              <a:rPr lang="en-US" sz="1600" dirty="0">
                <a:latin typeface="Times New Roman" pitchFamily="18" charset="0"/>
                <a:cs typeface="Times New Roman" pitchFamily="18" charset="0"/>
              </a:rPr>
              <a:t>. We got the accuracy of only 65% on the test dataset.</a:t>
            </a:r>
          </a:p>
          <a:p>
            <a:endParaRPr lang="en-US" dirty="0"/>
          </a:p>
        </p:txBody>
      </p:sp>
      <p:sp>
        <p:nvSpPr>
          <p:cNvPr id="4" name="AutoShape 2" descr="data:image/png;base64,iVBORw0KGgoAAAANSUhEUgAAAtEAAALqCAYAAADzdAhpAAAAOXRFWHRTb2Z0d2FyZQBNYXRwbG90bGliIHZlcnNpb24zLjcuMSwgaHR0cHM6Ly9tYXRwbG90bGliLm9yZy/bCgiHAAAACXBIWXMAAA9hAAAPYQGoP6dpAAEAAElEQVR4nOzdd1RURxvA4d/SOyigAqKAFBF7V6yxt9gSS0wssSb2HnsXNfYWe++JJcYWu8bEqLELFlQUCyqCgHSE/f7gc80GUFYMF8z7nLPnsHNn575z77I7++7cWZVarVYjhBBCCCGEyDQ9pQMQQgghhBAit5FBtBBCCCGEEDqSQbQQQgghhBA6kkG0EEIIIYQQOpJBtBBCCCGEEDqSQbQQQgghhBA6kkG0EEIIIYQQOpJBtBBCCCGEEDqSQbQQQgghhBA6kkG0EEJxtWrVolatWtm6z+PHj6NSqTh+/Hi27vd9BAYGUr9+faytrVGpVOzateuDtn/v3j1UKhVr1qz5oO3mZko8J4UQuYsMooXIQe7cuUPPnj1xc3PDxMQEKysrfH19mTdvHnFxcf/KPjdt2sTcuXP/lbY/Jkqcm9c6derE1atXmTJlCuvXr6d8+fL/6v6yU+fOnVGpVFhZWaV7HAMDA1GpVKhUKmbOnKlz+48fP2b8+PFcunTpA0QrhBBvGCgdgBAi1d69e/n8888xNjamY8eOFC9enMTERE6dOsXQoUPx9/dn2bJlH3y/mzZt4tq1awwYMOCDt51ZBw8eVGzfmaHUuQGIi4vj9OnTjBo1ij59+vwr+yhcuDBxcXEYGhr+K+2/i4GBAbGxsfzyyy+0adNGa9vGjRsxMTEhPj7+vdp+/PgxEyZMwMXFhdKlS2f6cTn9OSmEUJ4MooXIAYKCgmjXrh2FCxfm6NGjODg4aLb17t2b27dvs3fvXgUj/HcZGRkpHUKGlD43oaGhANjY2Pxr+1CpVJiYmPxr7b+LsbExvr6+bN68Oc0getOmTTRp0oTt27dnSyyxsbGYmZnl6OekECJnkOkcQuQAM2bMIDo6mpUrV2oN0l5zd3enf//+wNvnr6pUKsaPH6+5//LlSwYMGICLiwvGxsbky5ePevXqceHCBSB13ufevXu5f/++5itzFxcXzeOfPXtG165dyZ8/PyYmJpQqVYq1a9dq7fN1PDNnzmTRokW4ublhZmZG/fr1efDgAWq1mkmTJlGwYEFMTU1p3rw54eHhWm38c/6pi4uLJp5/3v4+h/nRo0d8/fXX5M+fH2NjY3x8fFi1alWa4/Lw4UNatGiBubk5+fLlY+DAgSQkJGR0OrTocm4AXr16xaRJkyhSpAjGxsa4uLgwcuTINPtzcXGhadOmnDp1iooVK2JiYoKbmxvr1q3T1Bk/fjyFCxcGYOjQoVrnp3Pnzlrn6u+PUalUWmWHDh2iWrVq2NjYYGFhgZeXFyNHjtRsz+g5dfToUapXr465uTk2NjY0b96c69evp7u/27dv07lzZ2xsbLC2tqZLly7ExsZmfGD/4YsvvmD//v1ERERoys6dO0dgYCBffPFFmvrh4eEMGTKEEiVKYGFhgZWVFY0aNeLy5cuaOsePH6dChQoAdOnSRfMcet3PWrVqUbx4cc6fP0+NGjUwMzPTHJd/Pic7deqEiYlJmv43aNCAPHny8Pjx40z3VQjxcZBMtBA5wC+//IKbmxtVq1b9oO326tWLn376iT59+lCsWDHCwsI4deoU169fp2zZsowaNYrIyEgePnzInDlzALCwsABSpxHUqlWL27dv06dPH1xdXfnxxx/p3LkzERERWgNHSP3aPTExkb59+xIeHs6MGTNo06YNn3zyCcePH2f48OHcvn2bBQsWMGTIkHQHu6/NnTuX6OhorbI5c+Zw6dIlbG1tAXj69CmVK1dGpVLRp08f7O3t2b9/P127diUqKkozPSUuLo46deoQHBxMv379cHR0ZP369Rw9ejRTx1DXc9OtWzfWrl3LZ599xuDBgzlz5gx+fn5cv36dnTt3atW9ffs2n332GV27dqVTp06sWrWKzp07U65cOXx8fGjVqhU2NjYMHDiQ9u3b07hxY835ySx/f3+aNm1KyZIlmThxIsbGxty+fZvff//9rY87fPgwjRo1ws3NjfHjxxMXF8eCBQvw9fXlwoULaQbwbdq0wdXVFT8/Py5cuMCKFSvIly8f06dPz1ScrVq1olevXuzYsYOvv/4aSM1CFy1alLJly6apf/fuXXbt2sXnn3+Oq6srT58+ZenSpdSsWZOAgAAcHR3x9vZm4sSJjB07lh49elC9enUArXMZFhZGo0aNaNeuHV9++SX58+dPN7558+Zx9OhROnXqxOnTp9HX12fp0qUcPHiQ9evX4+jomKl+CiE+ImohhKIiIyPVgLp58+aZqh8UFKQG1KtXr06zDVCPGzdOc9/a2lrdu3fvt7bXpEkTdeHChdOUz507Vw2oN2zYoClLTExUV6lSRW1hYaGOiorSisfe3l4dERGhqTtixAg1oC5VqpQ6KSlJU96+fXu1kZGROj4+XlNWs2ZNdc2aNTOMcdu2bWpAPXHiRE1Z165d1Q4ODurnz59r1W3Xrp3a2tpaHRsbq9WPbdu2aerExMSo3d3d1YD62LFjGe5X13Nz6dIlNaDu1q2bVvmQIUPUgPro0aOassKFC6sB9cmTJzVlz549UxsbG6sHDx6sKXt9fL///nutNjt16pTueRs3bpz67y/tc+bMUQPq0NDQDONO7zlVunRpdb58+dRhYWGassuXL6v19PTUHTt2TLO/r7/+WqvNli1bqm1tbTPc59/7YW5urlar1erPPvtMXadOHbVarVYnJyerCxQooJ4wYUK6xyA+Pl6dnJycph/GxsZaz5Nz585l+P9Ss2ZNNaBesmRJutv++Zz89ddf1YB68uTJ6rt376otLCzULVq0eGcfhRAfJ5nOIYTCoqKiALC0tPzgbdvY2HDmzJn3+qp53759FChQgPbt22vKDA0N6devH9HR0Zw4cUKr/ueff461tbXmfqVKlQD48ssvMTAw0CpPTEzk0aNHmYojICCAr7/+mubNmzN69GgA1Go127dvp1mzZqjVap4/f665NWjQgMjISM2UlX379uHg4MBnn32madPMzIwePXq8c9+6npt9+/YBMGjQIK3ywYMHA6SZO12sWDFNdhTA3t4eLy8v7t69m6n9ZcbrudQ///wzKSkpmXpMSEgIly5donPnzuTNm1dTXrJkSerVq6fp59/16tVL63716tUJCwvTHMPM+OKLLzh+/DhPnjzh6NGjPHnyJN2pHJA6j1pPL/UtLDk5mbCwMM1UldfnPjOMjY3p0qVLpurWr1+fnj17MnHiRFq1aoWJiQlLly7N9L6EEB8XGUQLoTArKysgdf7yhzZjxgyuXbuGs7MzFStWZPz48ZkeoN2/fx8PDw/NQOU1b29vzfa/K1SokNb91wNqZ2fndMtfvHjxzhiioqJo1aoVTk5OrFu3TjPXNzQ0lIiICJYtW4a9vb3W7fWA6NmzZ5o43d3d08wT9vLyeuf+dT039+/fR09PD3d3d63yAgUKYGNj885jBpAnT55MHZvMatu2Lb6+vnTr1o38+fPTrl07tm3b9tYB9es40ztG3t7ePH/+nJiYGK3yf/YlT548QObO82uNGzfG0tKSrVu3snHjRipUqJDmWL6WkpLCnDlz8PDwwNjYGDs7O+zt7bly5QqRkZGZ3qeTk5NOFxHOnDmTvHnzcunSJebPn0++fPky/VghxMdFBtFCKMzKygpHR0euXbuWqfr/HAy+lpycnKasTZs23L17lwULFuDo6Mj333+Pj48P+/fvz1LM6dHX19epXK1Wv7PNzp078/jxY3bt2qUZ0AKaAeCXX37JoUOH0r35+vq+Ry+06XpuXsvoHP1TVo5NZp8HpqamnDx5ksOHD/PVV19x5coV2rZtS7169dJ9zryvrPTlNWNjY1q1asXatWvZuXNnhllogKlTpzJo0CBq1KjBhg0b+PXXXzl06BA+Pj6ZzrhD6vHRxcWLFzUf0K5evarTY4UQHxcZRAuRAzRt2pQ7d+5w+vTpd9Z9neH7+yoGkDYz/JqDgwPffvstu3btIigoCFtbW6ZMmaLZntFgrHDhwgQGBqYZkNy4cUOz/d80bdo0du3axbp16yhatKjWNnt7eywtLUlOTqZu3brp3l5nCAsXLsydO3fSDOZu3ryZqTh0OTeFCxcmJSWFwMBArfKnT58SERHxQY9Znjx50jwHIP3ngZ6eHnXq1GH27NkEBAQwZcoUjh49yrFjx9Jt+3Wc6R2jGzduYGdnh7m5edY6kIEvvviCixcv8vLlS9q1a5dhvZ9++onatWuzcuVK2rVrR/369albt26aY5LZDzSZERMTQ5cuXShWrBg9evRgxowZnDt37oO1L4TIXWQQLUQOMGzYMMzNzenWrRtPnz5Ns/3OnTvMmzcPSM2O2tnZcfLkSa06ixcv1rqfnJyc5mvtfPny4ejoqLXcmrm5ebpffzdu3JgnT56wdetWTdmrV69YsGABFhYW1KxZU/eOZtLhw4cZPXo0o0aNokWLFmm26+vr07p1a7Zv355ulvj12sqQ2o/Hjx/z008/acpiY2Mz/eMoupybxo0bA6T5BcjZs2cD0KRJk0ztMzOKFClCZGQkV65c0ZSFhISkWQHkn8sJApofHclomT8HBwdKly7N2rVrtQal165d4+DBg5p+/htq167NpEmTWLhwIQUKFMiwnr6+fpoPRj/++GOaufavB/vpfeDQ1fDhwwkODmbt2rXMnj0bFxcXOnXqlOnlEoUQHxdZ4k6IHKBIkSJs2rSJtm3b4u3trfWreH/88YdmabnXunXrxrRp0+jWrRvly5fn5MmT3Lp1S6vNly9fUrBgQT777DNKlSqFhYUFhw8f5ty5c8yaNUtTr1y5cmzdupVBgwZRoUIFLCwsaNasGT169GDp0qV07tyZ8+fP4+Liwk8//cTvv//O3Llz/5ULIV9r37499vb2eHh4sGHDBq1t9erVI3/+/EybNo1jx45RqVIlunfvTrFixQgPD+fChQscPnxYM3js3r07CxcupGPHjpw/fx4HBwfWr1+PmZlZpmLR5dyUKlWKTp06sWzZMiIiIqhZsyZnz55l7dq1tGjRgtq1a3+wY9SuXTuGDx9Oy5Yt6devH7Gxsfzwww94enpqXVg3ceJETp48SZMmTShcuDDPnj1j8eLFFCxYkGrVqmXY/vfff0+jRo2oUqUKXbt21SxxZ21trbUW+Yemp6enuYD0bZo2bcrEiRPp0qULVatW5erVq2zcuBE3NzetekWKFMHGxoYlS5ZgaWmJubk5lSpVwtXVVae4jh49yuLFixk3bpxmyb3Vq1dTq1YtxowZw4wZM3RqTwjxEVBwZRAhxD/cunVL3b17d7WLi4vayMhIbWlpqfb19VUvWLBAa0m42NhYddeuXdXW1tZqS0tLdZs2bdTPnj3TWuIuISFBPXToUHWpUqXUlpaWanNzc3WpUqXUixcv1tpndHS0+osvvlDb2NioAa1l054+faru0qWL2s7OTm1kZKQuUaJEmqXCMlqC7dixY2pA/eOPP2qVr169Wg2oz507pyn753JiQIa3vy9J9/TpU3Xv3r3Vzs7OakNDQ3WBAgXUderUUS9btkxrn/fv31d/+umnajMzM7WdnZ26f//+6gMHDrxzibu/y+y5SUpKUk+YMEHt6uqqNjQ0VDs7O6tHjBihVUetTl3irkmTJmn2889jkdHxVavV6oMHD6qLFy+uNjIyUnt5eak3bNiQZom7I0eOqJs3b652dHRUGxkZqR0dHdXt27dX37p1K80+/nluDx8+rPb19VWbmpqqrays1M2aNVMHBARo1Xm9v38uoff6PAcFBWV4TNVq7SXuMpLREneDBw9WOzg4qE1NTdW+vr7q06dPp7s03c8//6wuVqyY2sDAQKufNWvWVPv4+KS7z7+3ExUVpS5cuLC6bNmyWss1qtVq9cCBA9V6enrq06dPv7UPQoiPj0qt1uGqDyGEEEIIIYTMiRZCCCGEEEJXMogWQgghhBBCRzKIFkIIIYQQQkcyiBZCCCGEEEJHMogWQgghhBBCRzKIFkIIIYQQQkcyiBZCCCGEEEJH8ouFQgghhBC5kGmh9ortOy54s2L7zilkEJ2DeFZbonQIWXbrVC8Sks8qHUaWGOtXRM11pcPIMhXewK131sv5PFFzU+kgskSFFx/Pucjd/xsqvElRBygdRpbpqYrxMumI0mFkmaVhnY/iPUP8N8kgWgghhBAiF1KpZFaukuToCyGEEEIIoSMZRAshhBBCCKEjmc4hhBBCCJELqSQXqig5+kIIIYQQQuhIMtFCCCGEELmQXFioLDn6QgghhBBC6Egy0UIIIYQQuZBkopUlR18IIYQQQggdySBaCCGEEEIIHcl0DiGEEEKIXEilUikdwn+aZKKFEEIIIYTQkWSihRBCCCFyJcmFKkmOvhBCCCGEEDqSQbQQQgghhBA6kukcQgghhBC5kKwTrSw5+kIIIYQQQuhIMtFCCCGEELmQZKKVJUdfCCGEEEIIHUkmWgghhBAiF1JJLlRRcvSFEEIIIYTQkQyihRBCCCGE0FGOH0Tfu3cPlUrFpUuXstxW586dadGiRZbbEUIIIYRQmkqlp9hN5II50c7OzoSEhGBnZ6d0KDnO0R87UNDBMk35xh3XmDD7FHZ5TRn+bRWqViiIuZkhQcER/LDuAgdPBKV5jKGhHj8ta4W3hx3NO//I9dth2dGFdC1euIMli3dqlbm4OrB77wwAEhISmTljEwf2nSExMYmq1UowekxnbO2slQhXJ9HRccyft5HDh88QFhaJdzFXRo3sRomSHkqHppONG/eycuUOQkNfULSoK2PG9KRkSU+lw3pvy5b9xOxZ6+jYsRkjR3VXOhyd5abzce6cPytX7sT/2h1CQ1+wcNF31K1bWbNdrVazYP5mfvzxEFFRMZQtW5Rx43vh4uKoYNRpnTvnz6qVu/D3T+3HgoXfUbduJc32gwdPs3XLr/j73yEyMpodO2fj7e2qYMRpJSensGzxXvbvOUvY8yjs7K1p1qIyXXs2QqVSATB+1Dr2/Pyn1uOq+BZjwdI+SoT8TiuX/8K8Odvo8FUDho/4kkePQmlUb1C6dWfO7kP9hpXS3SZEZuT4QbS+vj4FChTIcLtarSY5ORkDgxzflQ+udfft6OupNPc93fKyZm4z9h+7C8CM0Z9gZWHMN98d4EVkHE3reTBvYj1addvO9UDtQfKwb6vw7Hks3jlkLFfE3YnlK7/T3Nc30Nf8PWPaRn47cZmZc/pgaWnG1MnrGNh/Hus2jlUiVJ2MGb2QwMBgps8YQL58edm9+zhduoxj774F5M9vq3R4mbJv32/4+a1gwoTelCrlydq1u+nadSwHDizB1tZG6fB0dvVKIFu3HMDLy0XpUN5LbjsfcbHxFPVypXXruvTtMy3N9hXLd7J+/R6mTetPwYL5mTdvE926TmDvvgUYGxspEHH64uLi8SrqQqvWdejXd3o62xMoW86bho18GTtmsQIRvtvalQf5aetJJkzpiJu7IwH+95k4ej0WFqa0+7K2pl7VasUYO/krzX0jQ0Mlwn2na1fv8uO2o3h6OWvKChSw5eiJBVr1fvrxGGtW7aNa9VLZHeIHJxlhZeWIo3/gwAGqVauGjY0Ntra2NG3alDt37gBpp3McP34clUrF/v37KVeuHMbGxpw6dYrx48dTunRpli5dirOzM2ZmZrRp04bIyMj32u/f971jxw5q166NmZkZpUqV4vTp01rtnDp1iurVq2NqaoqzszP9+vUjJibmwx+of3gREc/z8DjNrVbVwtx/GMnZi48BKFO8AOu3X+XK9Wc8ePySH9ZeICo6keJe9lrt1KjsTLUKBZm26HR6u1GEgb4+dvY2mluePKkZ95cvY9m5/QRDhn9Bpco+FPNxZdKU7ly6GMjly7cVjvrt4uMTOHjwNEOGdqJCBR8KF3agb9/2FCpcgM2bDigdXqatXr2LNm0a0Lp1XdzdCzFhwreYmBizffshpUPTWUxMHEOGzmLS5D5YWVsoHc57yW3no0bNcgwY2IF69Sqn2aZWq1m37hd6fdOGOnUr4VXUhekz+vPsWTiHD59RINqM1ahRjgED0u8HQPPmtejduy1Vq+TcgdqVS3epWbsk1WqWwNHJlrr1y1Kpqjf+V+9p1TM0MsDOzlpzs7I2Uybgt4iNiWfEsB8YP6ErVlbmmnJ9fT2t9xI7exuOHj5Pg4YVMTM3UTBi8THIEYPomJgYBg0axF9//cWRI0fQ09OjZcuWpKSkZPiY7777jmnTpnH9+nVKliwJwO3bt9m2bRu//PILBw4c4OLFi3z77bdZ3u+oUaMYMmQIly5dwtPTk/bt2/Pq1SsA7ty5Q8OGDWndujVXrlxh69atnDp1ij59sverLkMDPZrX92D73huasovXntD4E3esLY1RqaBJnSIYG+lz5v+DbADbPKZMHlaToZOOEh//Kltjfpv7wU+oU7MvjeoP4ruhiwl5/ByAAP8gXr1KpnIVH01dVzdHHBxsuXIpUKlwM+XVqxSSk1MwNtbO4pgYG3P+QoBCUekmMTEJf//bVK36ZmCgp6dH1aqluXjxpoKRvZ+JE5dQq2Z5qlYtrXQo7+VjOx8PHz4lNPQFVauW1JRZWppTspQnl3Jhf3K6kqXdOHfmJvfvPQXg1o2HXL5wh6rVfbTqnT8XSL0aw2jVdDx+EzcTERGtRLhvNWXyWqrXLEXlqsXfWi/AP4gbN+7TsnXNbIpMfMxyxByI1q1ba91ftWoV9vb2BAQEYGGRfnZo4sSJ1KtXT6ssPj6edevW4eTkBMCCBQto0qQJs2bNSndKyNv2W7z4m3/EIUOG0KRJEwAmTJiAj48Pt2/fpmjRovj5+dGhQwcGDBgAgIeHB/Pnz6dmzZr88MMPmJhkzyfdujVcsbQwZse+N280/cceYu6Eepzb34WkV8nEx7+i98hfCX4UpakzfVRtNv8cwLWboTgVSDu/WgklShZh8pQeuLg6EBoawZLFO+n81WR27Pbj+fNIDA0NtDINALZ21jx/nvG3DjmBhYUppct4sXjxNtzcnLGzs2bvnt+4dOkmhQplPGUpJ3nxIork5BRsbfNoldva2nD37kOFono/e/eeJCDgLj/9NEvpUN7bx3Q+AEJDIwDSTEOxs7Xm+fMX2R/QR65zt/rExMTzWbOJ6OmrSElW822/ZjRqWlFTp4pvMWrXLY2Tky0PH4SyaN5u+vVaxOqNQ9HXzxF5OPbvO831gHts3jbhnXV3bD+Bm5sjpcvkzGsGdCXTOZSVIwbRgYGBjB07ljNnzvD8+XNNJjg4OJhixYql+5jy5cunKStUqJBmAA1QpUoVUlJSuHnzZrqD6Lft9++D6NeZbgAHBwcAnj17RtGiRbl8+TJXrlxh48aNmjpqtZqUlBSCgoLw9vZOs9+EhAQSEhK0yoyNjdPtZ2Z91qQoJ88E8ywsVlM2oFsFrCyN6NT/F15ExlO3ugvzJtbji94/c+tuOF99VhxzM0OWrr+YpX1/aNVrvMmqeXoVokTJIjSsO5BfD5zJUXMi38eMGQMYOXIhNWt8jb6+HsWKFaFJk+r4+99594PFBxMSEsrUKctZtWpirn9OCfG+Dh24wIE9Z5k8vQtF3B24eeMhs6f/hH0+G5o2T52m0qDxm/dad08n3D0L0qLRWM6fu0XFykWVCl3jSUgY0/02sGzF8Hf+L8fHJ7J/72l69GqeTdGJj12OGEQ3a9aMwoULs3z5chwdHUlJSaF48eIkJiZm+Bhzc/MMt33o/Rr+7SKK11csvx5wR0dH07NnT/r165em/UKFCqW7Xz8/PyZM0P7EPG7cOOD9spGO+S2oWt6JPqMOasqcHa346rMSNP5qK7eDUjM4N26HUb6UAx1a+TBu5m9UKetEaZ/8XDuqvRrB9hWt+eVQIMOnHHuveD40KytzCrsU4MH9p1SuWpykpFdERcVoZaPDnkdilwtW5yhUyIENG6YQGxtPdHQs+fLlZeCA73F2zq90aJmSJ48V+vp6hIVpZwXDwiKws8uTwaNyHn//O4SFRdKq1UBNWXJyCn+d82fjxr1cubodfX39t7SQM3ws5+M1e3sbIDX+fPnyasqfh0XiXTRnrWzxMZg/awedujXQDJTdPZ0ICQln9YpfNYPofyrobIdNHgseBIfmiEF0gH8Q4WFRtP1sjKYsOTmF83/dZMumQ/x1abUmY37o4Fni4hJo1ryaUuF+cCpU764k/jWKD6LDwsK4efMmy5cvp3r16kDqhXrvIzg4mMePH+PomLoU0p9//omenh5eXl7/2n7Lli1LQEAA7u7umX7MiBEjGDRIe8kdY2NjNh1erfP+AVo3KUrYiziOn76vKTM1ST216hS1Vt3kZDV6/1/RY9K835mz/KxmWz47c1bPacqAcYe4HPDsvWL5N8TGxPMg+BlNm/lSzMcVAwN9zvwZQL36FQAICgohJCSMkqVzyNIimWBmZoKZmQmRkdGcOnWRIUM7KR1SphgZGeLj487p01eoW7cKkPqB8vTpy3z5ZROFo8u8ypVLsvsX7Sv2R46Yh5tbQbp1b50rBtDw8ZyP1woWzI+9fR5On76Ct7cbANHRsVy5fIv27RsqHN3HJz4+CT2V9iBMX0+V5n3j754+eUFkRAx29jkjaVGpig/bf56qVTZ21HJcXR3p0q2J1pSTndtPUOuTsuTNa5XdYYqPlOKD6Dx58mBra8uyZctwcHAgODiY77777t0PTIeJiQmdOnVi5syZREVF0a9fP9q0aZPuVI4Ptd/hw4dTuXJl+vTpQ7du3TA3NycgIIBDhw6xcOHCdB9jbGyc5ekbr6lU0KqxF7sO3CI5+c0L3937Edx7EMnEoTWYvuhPXkTGU6+GC74VCtJz2H4AQp5qXxwSG5d6YeGDR1E8Df33VxfJyMwZm6hVuwwOjnaEPnvB4oU70NfXo1GTKlhamtGydU1mTt+ItbU5Fham+E1ZR6nS7pQqlfkPMkr57beLoFbj6urE/eAQvp+xBje3grRqVUfp0DKtS5cWDB8+h+LF3SlZ0pO1a38mLi6eVq3qKh1apllYmOHpWVirzNTMBBsbyzTlOV1uOx8xMXEEB4do7j98+Izr1+9ibW2Jo6M9HTs2Y8kPP+JS2BGngvmYP28T+fLl1VqDOSdI7ccTzf2HD59y/XoQ1tYWODraExHxkpCQ5zx7Fg5AUNAjAOzsbLC3zxnfElSvVYJVyw9QwCEPbu6O3Lz+gI3rjvJpy9QPZLGx8SxfvI9P6pXB1s6Khw9CmT97J86F7Knim3aqohLMzU3x8HDWKjM1NcbaxkKrPPj+U87/dZNFS4Zkd4j/KpkTrSzFB9F6enps2bKFfv36Ubx4cby8vJg/fz61atXSuS13d3datWpF48aNCQ8Pp2nTpixenP76nB9qvyVLluTEiROMGjWK6tWro1arKVKkCG3bttU5/vdRtXxBnApY8tPfVuUAeJWcQveh+xjSqxJLpjfEzNSQ4EeRDJ9ylBN/BmdLbO/r2dNwhg9ZTERENHnyWlK2rCcbNo/TZA+GfdcBPT0Vg/rPJzEpCV/fkowakzsyudEvY5g9ez1PnoRhY2NJvfpVGDiwA4aGiv8rZlrjxtUJD49k/vyNhIa+wNvbjRUrJuTK6QMfg9x2Pq5du02njm++ep/mtwqAFi1rM21af7p1b0lcXDxjxy4mKiqGcuW8Wb5ibI6bu+5/7Q6dOr3px/Rpqd8ktmhRG79p/Th29BwjR775tmPwoNQLWHv3bkufvu2yN9gMDB3ZhiULfmHa5K28CH+Jnb01rT6vRvdvGgOp75OBtx6xZ/efvIyKwz6fNZWretOrTzOMjHLmWtEZ2bnjBPnz56Wq79tX7xBCFyq1Wp3x9za5yPjx49m1a9cH+XlwpXhWW6J0CFl261QvEpLPvrtiDmasXxE115UOI8tUeAO3lA7jA/BETe5e3kyFFx/Pucjd/xsqvElR544lJd9GT1WMl0lHlA4jyywN63wU7xlKyVd0sGL7fnYj965s9KHknvSXEEIIIYTQkOkcypKjL4QQQgghhI4+mkH0+PHjc/VUDiGEEEIIXahUeordxEc0iBZCCCGEECK7yCBaCCGEEEIIHcmFhUIIIYQQuZLkQpUkR18IIYQQQggdSSZaCCGEECIXkgv8lCVHXwghhBBCCB1JJloIIYQQIheSTLSy5OgLIYQQQgihIxlECyGEEEIIoSOZziGEEEIIkQupJBeqKDn6QgghhBBC6Egy0UIIIYQQuZBcWKgsOfpCCCGEEELoSAbRQgghhBBC6EimcwghhBBC5EIqlUrpEP7TJBMthBBCCCGEjiQTLYQQQgiRC8mFhcqSoy+EEEIIIYSOZBAthBBCCCGEjmQ6hxBCCCFELiS/WKgsOfpCCCGEEELoSDLRQgghhBC5kFxYqCyVWq1WKx2EEEIIIYTQjUvpaYrt+96l7xTbd04hmegcJEUdoHQIWaanKkZejz5Kh5El4YELgVtKh/EBeCL9yCk+hj4AeKLmptJBZIkKLz6Wc5Gi9lc6iCzTU/nwMumI0mFkiaVhHcX2LZloZcnRF0IIIYQQQkcyiBZCCCGEEEJHMp1DCCGEECIXkiXulCVHXwghhBBCCB1JJloIIYQQIjeSCwsVJUdfCCGEEEIIHckgWgghhBBCCB3JdA4hhBBCiFxI1olWlhx9IYQQQgghdCSZaCGEEEKIXEilUikdwn+aZKKFEEIIIYTQkWSihRBCCCFyIfmxFWXJ0RdCCCGEEEJHMogWQgghhBD/muTkZMaMGYOrqyumpqYUKVKESZMmoVarNXXUajVjx47FwcEBU1NT6tatS2BgoFY74eHhdOjQASsrK2xsbOjatSvR0dHZ3R0NGUQLIYQQQuRCKpWeYjddTJ8+nR9++IGFCxdy/fp1pk+fzowZM1iwYIGmzowZM5g/fz5LlizhzJkzmJub06BBA+Lj4zV1OnTogL+/P4cOHWLPnj2cPHmSHj16fLDjqSuZEy2EEEIIIf41f/zxB82bN6dJkyYAuLi4sHnzZs6ePQukZqHnzp3L6NGjad68OQDr1q0jf/787Nq1i3bt2nH9+nUOHDjAuXPnKF++PAALFiygcePGzJw5E0dHx2zvl2SihRBCCCFyI5VKsVtCQgJRUVFat4SEhHTDrFq1KkeOHOHWrVsAXL58mVOnTtGoUSMAgoKCePLkCXXr1tU8xtramkqVKnH69GkATp8+jY2NjWYADVC3bl309PQ4c+bMv3WE30oG0UIIIYQQQid+fn5YW1tr3fz8/NKt+91339GuXTuKFi2KoaEhZcqUYcCAAXTo0AGAJ0+eAJA/f36tx+XPn1+z7cmTJ+TLl09ru4GBAXnz5tXUyW4ynUMIIYQQQuhkxIgRDBo0SKvM2Ng43brbtm1j48aNbNq0CR8fHy5dusSAAQNwdHSkU6dO2RHuv0IG0UIIIYQQuZGC8wmMjY0zHDT/09ChQzXZaIASJUpw//59/Pz86NSpEwUKFADg6dOnODg4aB739OlTSpcuDUCBAgV49uyZVruvXr0iPDxc8/jsJtM5hBBCCCHEvyY2NhY9Pe0hp76+PikpKQC4urpSoEABjhw5otkeFRXFmTNnqFKlCgBVqlQhIiKC8+fPa+ocPXqUlJQUKlWqlA29SEsy0UIIIYQQuZFKpXQEmdKsWTOmTJlCoUKF8PHx4eLFi8yePZuvv/4aAJVKxYABA5g8eTIeHh64uroyZswYHB0dadGiBQDe3t40bNiQ7t27s2TJEpKSkujTpw/t2rVTZGUOkEG0EEIIIYT4Fy1YsIAxY8bw7bff8uzZMxwdHenZsydjx47V1Bk2bBgxMTH06NGDiIgIqlWrxoEDBzAxMdHU2bhxI3369KFOnTro6enRunVr5s+fr0SXAFCp//5zMf9Ba9asYcCAAURERGRYZ/z48ezatYtLly4B0LlzZyIiIti1a9cHjSVFHfBB21OCnqoYeT36KB1GloQHLgRuKR3GB+CJ9COn+Bj6AOCJmptKB5ElKrz4WM5Fitpf6SCyTE/lw8ukI++umINZGtZRbN+eVZcotu9bf/RSbN85RbbPiV6zZg02NjbZvdssGTJkiNY8nZzs3Dl/vuk1hRrVv8a7aEsOH9ZeO/HgwdN0/Xo8lSt9hXfRlly/HqRMoP+np6di5IAmXDw6nkdXZ3P+yDiG9G6oVcfczIjpYz/n2m+TeHR1Nqf3j6Jz+2padTq19WX3hv7cv/g94YELsbI0zc5u6GTjxr188klXSpRoxeefD+bKldz3hv4x9AGkHznF06dhDB0yi0qVOlCq5Gc0a9aXq1cD3/3AHOTcuWv06jWRatU64eXVjMOHTysdUqakvmdMpUb1rngXbZXmPWPEdwvwLtpK69a920SFok1fcnIKPyz4hU8bjMG3XH+aNxzLiiX7+GeOMOhOCAP7/EDNyoOoVmEAHdtO40lIuEJRi4+BXFiYCRYWFtja2iodRqbExcXjVdSFMWPT/xnMuLgEypbzZvCQjtkcWfr696hHl/bVGTbxRyo3nMyE73+mb7e69OhYU1Nn8ojW1KlRjJ6D11G54WSWrDnOjLGf0/CTEpo6pqaGHDkZwOwfDirRjUzbt+83/PxW0Lt3e3bunEvRoq507TqWsLAIpUPLtI+hDyD9yCkiI6Np3344BoYGLF8+jr17FzJ8+NdYW1soHZpOYmPj8fJyZdy43JWdi4tL+P97RvcM61SvXoaTv63U3GbOGpRhXSWsXXmQn7aeZNjINvy4eyx9B7Vg3apDbN14XFPnYXAo3TrOxsU1P0tXD2TL9lF07dUYIyND5QIXuZ7Og+gDBw5QrVo1bGxssLW1pWnTpty5cweA48ePo1KptKZGXLp0CZVKxb179zh+/DhdunQhMjISlUqFSqVi/PjxALx48YKOHTuSJ08ezMzMaNSoEYGBbzIRrzPYe/bswcvLCzMzMz777DNiY2NZu3YtLi4u5MmTh379+pGcnKx53LvafW3Xrl14eHhgYmJCgwYNePDggWbb+PHjNUuspCclJQU/Pz9cXV0xNTWlVKlS/PTTT7oe2g+iRo1yDBjQgXr1Kqe7vXnzWvTu3ZaqVUplc2Tpq1jWjf1HrnDouD8PHoWz+8Aljv9+g7IlC/+tjitbdp7h97OBPHgUztqtv3PtxiPKlnpTZ8ma48xbdoi/Lt1ToBeZt3r1Ltq0aUDr1nVxdy/EhAnfYmJizPbth5QOLdM+hj6A9COnWLF8Ow4F7PDz60/Jkp4UdC5AtWplKFTI4d0PzkFq1izPwIFfUa9eFaVD0UmNGmUZMOCLDN8zAIyMDLG3z6O55bQPOFcu3aVm7ZJUq1kCRydb6tYvS6Wq3vhfvaeps2j+bqpW96H/4FYU9XamYCF7atYuSV5bS+UC/xD0FLwJ3Q9DTEwMgwYN4q+//uLIkSPo6enRsmVLzTIlb1O1alXmzp2LlZUVISEhhISEMGTIECB1nvFff/3F7t27OX36NGq1msaNG5OUlKR5fGxsLPPnz2fLli0cOHCA48eP07JlS/bt28e+fftYv349S5cu1RrAZrbdKVOmsG7dOn7//XciIiI0axlmhp+fH+vWrWPJkiX4+/szcOBAvvzyS06cOJHpNv6rzl64S40qXhRxSf0VIp+iTlQq58bhkwF/qxNEw09K4JDfGoBqlTwo4pKPY6euKxLz+0pMTMLf/zZVq775AKOnp0fVqqW5eDF3zDP9GPoA0o+c5OjRsxQv7k7/ftOoWuUrWrboz7Ztvyodlvibs2ev4Vu1M40a9mH8+KW8ePFS6ZC0lCztxrkzN7l/7ykAt2485PKFO1St7gOkJrp+P3mNwi756NNjAfVqDKNT+xkcP3JJwajFx0Dn1Tlat26tdX/VqlXY29sTEPDui+KMjIywtrZGpVJpLYwdGBjI7t27+f3336latSqQegWms7Mzu3bt4vPPPwcgKSmJH374gSJFigDw2WefsX79ep4+fYqFhQXFihWjdu3aHDt2jLZt2+rU7sKFCzXrDK5duxZvb2/Onj1LxYoV39qnhIQEpk6dyuHDhzVrGbq5uXHq1CmWLl1KzZo1033MP39f3tjYGEOjdx7Cj87cpYewtDDhzK+jSU5Wo6+vYvLsPfy0+y9NneGTfmTOpPb4n5pCUlIyKeoUBozazOlzdxSMXHcvXkSRnJyCrW0erXJbWxvu3n2oUFS6+Rj6ANKPnOTBgyds3ryfzl2a07PX51y9GsiUycsxNDSgZUvlLtgSqapVL0O9+pUo6JSf4AdPmDtnIz17TGLzFj/09fWVDg+Azt3qExMTz2fNJqKnryIlWc23/ZrRqGnq+3d4+EtiYxNYs/Ig3/RtRt9BLTh9KoChA5azZFV/ylXwVLgH70+dS5a4+1jpPIgODAxk7NixnDlzhufPn2sy0MHBwZiZmb1XENevX8fAwEBrsWxbW1u8vLy4fv1NttHMzEwzgIbU31R3cXHBwsJCq+z1L9pktl0DAwMqVKiguV+0aFFsbGy4fv36OwfRt2/fJjY2lnr16mmVJyYmUqZMmXQf4+fnx4QJE7TKxo0bx9hxbd66r49Ry8Zl+fzTCvQYtJbrgSGU8HZi6qjPePIski07Uy9w6fFVTcqXdqF9zyU8eBRO1QruzBjXhifPIjnxR+7Itgkh0qdWq/Ep7s6gQanXaRQrVoTAwGC2bDkgg+gcoEmTNxdxe3oVxsurMPXrfcvZs/5UqVJSwcjeOHTgAgf2nGXy9C4UcXfg5o2HzJ7+E/b5bGjavDLqlNQLDGvWLkmHjqnPKa+izly+dJft207l6kG0UJbOg+hmzZpRuHBhli9fjqOjIykpKRQvXpzExETNYPbvV8T+fdpEVhkaal8AoFKp0i3LzNSSDyU6OhqAvXv34uTkpLUto5/DzPj35nNXZvVDmDC8BXOXHmLH3tRfILp+6zHOTnkZ0LMeW3aewcTYkNGDmvFV7+UcOp66nFPAzceU8C5In651ctUgOk8eK/T19QgLe6FVHhYWgZ1dngwelbN8DH0A6UdOYm+fB/cizlplRdwKcvDXPxSKSLyNs3MB8uSxIvh+SI4ZRM+ftYNO3RrQoHF5ANw9nQgJCWf1il9p2rwyNnks0DfQw7WI9jx7V7cCXLrw33vfFR+OTnOiw8LCuHnzJqNHj6ZOnTp4e3vz4sWbF297e3sAQkJCNGWv11Z+zcjISOvCP0j9FZpXr15x5sybpXVe76tYsWK6hPhe7b569Yq//nozfeDmzZtERETg7e39zn0UK1YMY2NjgoODcXd317o5Ozun+xhjY2OsrKy0bpn9/fmPjamJESlq7Q89yclqzc+DGhrqY2RkoMkkaOqkpKCnl7u+xjIyMsTHx53Tp69oylJSUjh9+jJlyngpGFnmfQx9AOlHTlKmrDdBQY+0yu7de4yjUz6FIhJv8+TJcyIiXmKfL+d8SIuPT0LvH9Ma9PVUmvcNQ0MDfHwKcz/oqVad4HvPcHDMm21x/itUCt6EbpnoPHnyYGtry7Jly3BwcCA4OJjvvvtOs/31wHH8+PFMmTKFW7duMWvWLK02XFxciI6O5siRI5QqVQozMzM8PDxo3rw53bt3Z+nSpVhaWvLdd9/h5ORE8+bN37tzmW3X0NCQvn37Mn/+fAwMDOjTpw+VK1d+51QOAEtLS4YMGcLAgQNJSUmhWrVqREZG8vvvv2NlZUWnTp3eO/73ERMTR3DwE839hw+fcv16ENbWFjg62hMR8ZKQkOc8e5a6NubrNy87Oxvs7bP/RfHAsasM/qYBDx+/4EZgCCWLFeTbr2uz8ac/AXgZHc+pM4FMGN6CuPgkHjwOx7eiO21bVGS03w5NO/nsLMlnb4VbYTsAink5Eh0Tz8PHL4iIjM32fmWkS5cWDB8+h+LF3SlZ0pO1a38mLi6eVq3qKh1apn0MfQDpR07RuVNz2rcfxpIl22jUqBpXrgSybduvTJzYW+nQdJL62vsmgZT62nv3/6+9OfcDQdr3jGea9wxrawsWL9pGvfqVsbfLQ/CDJ8z8fh2FCqWuoJJTVK9VglXLD1DAIQ9u7o7cvP6AjeuO8mnLNyulfNWlHiOGrKRseXfKV/Tkj1MB/HbiKktXD1AucJHr6TSI1tPTY8uWLfTr14/ixYvj5eXF/PnzqVWrFpA6GN28eTPffPMNJUuWpEKFCkyePFlzAR+krtDRq1cv2rZtS1hYGOPGjWP8+PGsXr2a/v3707RpUxITE6lRowb79u1LM11DV5lp18zMjOHDh/PFF1/w6NEjqlevzsqVKzO9j0mTJmFvb4+fnx93797FxsaGsmXLMnLkyCzF/j78r92hU6cxmvvTp60GoEWL2vhN68exo+cYOXKBZvvgQakfcnr3bkufvplfkeRD+W7ij4wc0JSZ49tiZ2vBk2eRrNnyO98v3K+p023AKsYOac7SWZ3IY2PGg0fhTJm9h9WbTmnqdGlfneH9Gmvu79s8EIDew9ezeYf2jwcoqXHj6oSHRzJ//kZCQ1/g7e3GihUTcs1X7/Bx9AGkHzlFiZIeLFg4ktmz17F40VYKFszPiJHdaPZpLaVD08m1a7fp2PHNa76fX+p7SMuWnzBt2kClwnqn1PeMNz+9/Pf3jHHje3Dz5n127TrGy5ex2Nvnwde3NP36t89R6ysPHdmGJQt+YdrkrbwIf4mdvTWtPq9G92/evCfUrluaEWPbs2bFr8z0+5HCLvmZPqc7pcu6Kxj5B5DLvpH92Pznf/Y7J5Gf/c4Z5Ge/c5qPoR8fQx9AfvY7J5Gf/c4plPzZb49ayxTbd+Dx9H/U7b9E5wsLhRBCCCFEDiBL3ClKfnNGCCGEEEIIHckgWgghhBBCCB3JdA4hhBBCiNxIZnMoSjLRQgghhBBC6Egy0UIIIYQQuZEscacoyUQLIYQQQgihIxlECyGEEEIIoSOZziGEEEIIkRvJOtGKkky0EEIIIYQQOpJMtBBCCCFEbiSJaEVJJloIIYQQQggdSSZaCCGEECI3kiXuFCWZaCGEEEIIIXQkg2ghhBBCCCF0JNM5hBBCCCFyI5nNoSjJRAshhBBCCKEjyUQLIYQQQuRCavmxFUVJJloIIYQQQggdySBaCCGEEEIIHcl0DiGEEEKI3EjWiVaUZKKFEEIIIYTQkWSihRBCCCFyI0lEK0oy0UIIIYQQQuhIMtFCCCGEELmRLHGnKJVarVYrHYQQQgghhNCN+6drFdv37d2dFNt3TiGZ6Bzk7stflA4hy9wsm5GsvqJ0GFmiryrJgD+PKh1Gls2t/AnJ6mtKh5Fl+qriRCUdVjqMLLEyrEuKOkDpMLJMT1WMS2F7lA4jS0rbNiUx5S+lw8gyI73yvEq5rHQYWWagVyrXnw8jvfJKhyAUIoNoIYQQQojcSJa4U5RcWCiEEEIIIYSOJBMthBBCCJEbSSJaUZKJFkIIIYQQQkcyiBZCCCGEEEJHMp1DCCGEECI3knWiFSWZaCGEEEIIIXQkmWghhBBCiNxIMtGKkky0EEIIIYQQOpJBtBBCCCGEEDqS6RxCCCGEELmRpEIVJYdfCCGEEEIIHUkmWgghhBAiN5ILCxUlmWghhBBCCCF0JJloIYQQQojcSBLRipJMtBBCCCGEEDqSQbQQQgghhBA6kukcQgghhBC5kFpP5nMoSTLRQgghhBBC6Egy0UIIIYQQuZEscacoyUQLIYQQQgihIxlECyGEEEIIoaP/9CC6Vq1aDBgwIMPtLi4uzJ07V+d2x48fT+nSpd87LiGEEEKId1IpeBMyJ/ptzp07h7m5udJhZOjqhTv8tP44t68/Ivx5FGNmdqZqreJadYKDnrJq/l6uXrhLcnIyhdzyM3pGJ/IVyAPAsB6LuXrhrtZjGreqTN+Rn2VXN9JYtnQnhw+d4e7dR5iYGFG6jBeDB3fA1c1JU2fc2KX8efoqz56FY2ZmklpnyJe4/a1Odrp/5AQPjv5G7PMwACydHHBv3hj7UsWJDQ3jxJDR6T6udO9uOFQsB8D+Tt+k2V7qm69xrFzh3wv8HZYt3cHhQ3/+41x8pXUutm09yN49pwgIuEtMTBx/nl2HlVXO+r9JTk5h2eK9HNhzjrDnUdjZW9O0RWW69myI6v9zCsOeR7Fgzi7O/HGDly9jKVPOnaEj21CocD6Fo3/j3Dl/Vq3chb//HUJDX7Bg4XfUrVtJs/3gwdNs3fIr/v53iIyMZsfO2Xh7uyoW7851Rzh7/CqPg59hZGSIZ4nCdPi2KY5/O6aJCUmsX7CbPw5fIinpFaUqedF1SGts8lpq6twOCGbzD3u5e/MhKpWKIt7OdOjdDBcPRyW6lcaK5buZN3srX37VkOEjvyIyIppFC7dz+verhIQ8J09eKz6pU44+/T7H0tJM6XA1li/byaFDZwnS/H97Mmjwl7i6ah/XSxdvMW/eZq5euY2enh5Fi7qwbMUoTEyMFIo8Y/88FwAJCYl8P30jB/b9SWJSEr6+JRk1tgt2dtYKRytyOxlEv4W9vf1btyclJWFoaJhN0aQVH5eIm4cj9T+tyOSha9Nsf/zwOUO6LaLBpxX5smcDzCyMCb7zFCMj7dPesGUlvurZQHPfWOEXxr/O+dP+iwYUL+FOcnIyc+dsolu3yfyyZw5mZiYA+Pi40axZdRwc7IiMjGbRwm106zqJQ4cXoa+vn+0xm+TNg2ebFpjnzweoeXTqT87PW4LvxJFYOBbgk3nTtOoHHz9F0P5D2Jf00Sov0a0j9iWKae4bmCn7hpt6Lhr+/1ykMHfORrp1m8gve+ZpzkV8fCLVqpemWvXSzJm9UdF4M7Ju5UG2b/2N8VM64ubuwHX/+0wcvQELCxPafVkbtVrN0P7LMDDQY+b8nphbmLBp3RF6d5vPtp/HYGpmrHQXAIiLi8erqAutWtehX9/p6WxPoGw5bxo28mXsmMUKRKjt+sU7NGhdlSLehUhOTmHLkn1MGbCMWZuGYmKaekzXzf+ZC39cZ+DkjphZmLBq1k5mjVjDpKV9AYiPTcBv0HLKVfOh65DWJCen8OOKX5k6cBmLd43BwCD7/9//7trVO/y09SieXoU0Zc+evSD02QsGD/uCIkWcePz4OZPGryL02QtmzxugXLD/cO5cAO2/aECJ4kV4lZzMvDmb6d51Mrv3zNb8f1+6eIuePabQrUdLRo36Gn0DfW7euIdeDlxaLb1zATDDbwMnT15i1tx+WFiaMXXSGgb2m8P6TeOVCfRDyoHn4b/kPz2dA+DVq1f06dMHa2tr7OzsGDNmDGq1Gkg7nUOlUvHDDz/w6aefYm5uzpQpUwCYNm0a+fPnx9LSkq5duxIfH58tsVfw9abTt43wrV0i3e1rFx2gQtWidO3fFPeiTjgWtKNyTR+tDA+kDprz2llpbuYWJtkRfoaWrRhNy1a18fBwpmhRF6b69Sbk8XMC/N9kzNu0rUf5CsVwKpiPYj5u9BvQnichYTx6FKpIzPnLlCRfqeKYF8iHeYH8eH7WHAMTYyLuBKHS08PYxlrr9vT8JRwqlsPARPtYG5qZatXTN1LuQxrAshVjaNnqEzw8Cv3/XPT5/7m4o6nTsVNTuvdoRalSngpG+nZXLgVRs3ZJqtUsjqOTLXXql6VSVW/8r94HIPj+M65eDmL4mHb4lCiMi2t+vhvTjoSEJH7d95fC0b9Ro0Y5BgzoQL16ldPd3rx5LXr3bkvVKqWyObL0jZzTg1pNKuLsVgAXD0e+Hd2O509fcPfGQwBio+M4+stZOvb9lOLlPXAr6sw3o9py6+o9bl1LPTeP7j8jOiqWNt0b4Fg4H85uBfisa30iw1/y/MkLJbtHbEw83w1dzLiJ3bS+ffHwdGbO/AHUql0W50L5qVTZh74D2nD82EVevUpWMGJty5aPomXLWrj//7V2il9vQkK0X2unT1tLhy8b0b17C9w9nHF1daRho6oYKfza9E8ZnYuXL2PZseM4Q4d3oFJlH3x8XJk0tSeXLgZy+VKgghGLj8F/fhC9du1aDAwMOHv2LPPmzWP27NmsWLEiw/rjx4+nZcuWXL16la+//ppt27Yxfvx4pk6dyl9//YWDgwOLFyufAUpJSeHc79dxKmzPqD7LaFdvHAM6zeOP49fS1D22/wJt64ylV5vvWb1wH/HxiQpEnLGXL2MBsLa2SHd7bGw8O3cco2DBfBQoYJudoaVLnZLC4z/P8SohERt3tzTbI4Pu8zL4IQVrVE2zzX/dFg73HsIf46fx4OQfmg90OcWbc2H5jpo5S8nSrpw7c5P7954CcOvGQy5fuEPV6qlZ/6TEVwAY/21goKenh6GhAZcu3knboHgvsTGpCQYLq9RvWO7eeEjyq2RKVHjzAczJJT92+fMQeO0eAI6F7LG0NuPYL2d5lfSKxIQkjv5yBieX/Nj/f1qaUqZMWkP1mqWpUrX4O+tGv4zFwsJU8cz52/zztTYsLJIrVwKxtbWmQ/vR1KjWnU5fjeP8+RtKhpmujM5FgH8Qr5KSqVzlTbmbmyMODrZcvnQ7u8P88FQq5W5CpnM4OzszZ84cVCoVXl5eXL16lTlz5tC9e/d063/xxRd06dJFc79du3Z07dqVrl27AjB58mQOHz6cbdnojESERxMXm8C2NUfp9E0jvu7bhPOnbzJ56FqmLelFyXJFAKjVsCz5HfKQ196KoMAQVi3Yy8P7zxjzfWdF438tJSWFaVPXULasFx6e2l/Rbd70KzNnricuNgFXV0dWrBqjaHbk5YNHnJ70PSlJSeibGFO2X08snRzS1Ht48g/MHQuQx6OIVrlHq2bYenuhZ2zE82sBBKzbTHJ8PC71P8muLrxV6rlYTdmyRdOci5yuU7f6RMfE83mzSejpq0hJVvNNv2Y0aloRABfXAhRwyMOieT8zYuwXmJoZsWndUZ49jSAsNErh6D8OKSkprJ27C6+SLhQqkvp/ERH+EgNDfcwtTbXqWue1ICLsJQCm5iaMXfgtM79bzfY1hwBwKGjHyDk90FdwQLp/72kCAoLY8uOkd9Z98eIlS3/YyWdtcsb/cnpSUlKY7reGMn97rX34IPVD56KFPzJ02FcULerCzz+foGuXify8exaFXdK+vinhbefi+fMIDA0N0lynYWtnzfPnEdkUofhY/ecH0ZUrV9ZcWARQpUoVZs2aRXJy+l+5lS9fXuv+9evX6dWrl1ZZlSpVOHbsWIb7TEhIICEhQavM2PjDzrl8ncGsUrM4LTvUAKCIlxMBl++xb/tpzSC6cas3Xwu7ujuQ186SEd8s5fHD5zgWtPugMb2PSRNXEBj4gA2b0r44Nm1WjSpVS/I89AWrV+1m0IDZbNw8GWNjZeZ0mzvkx3fSSF7FxvHk3EWuLF9LpRGDtAbSyYmJPP7zHO6fNk7zePfmb8qsCzuTnJBI0P7DOWYQPWnicgIDg9mwaYrSoejs8IELHNhzjsnTO+Pm7sCtGw+ZPX079vmsadq8MgaG+syY24NJYzdQx3co+vp6VKjsRdXqxchhXwbkWqtm7eDB3SdMWNJHp8clJiSx1G8bXiVd6TfhS1JS1OzZdJxpQ1bit2oARsbZ/8H5SUgY0/zWsWzliHe+3kRHx9K71/e4uTvxTe9W2RSh7iZPXElg4APWb5yoKUv5/5O/Tdu6tGxVGwDvYq6c+fMaO3YcY+CgLxSJ9e90ORdCfGj/+UG0rj7Eah1+fn5MmDBBq2zcuHF0HFwuy22/ZmVjjr6+HoVc82uVO7vmI+DSvQwfV7R4agYi5EGY4oPoyRNXcOL4BdZtmJDuNA1LS3MsLc1xcXGgZCkPqlTqwuFDZ2nStJoC0YKegcH/LywEa9fCRAbd4/7BoxTv0kFT58m5iyQnJOLoWymjZjRs3Fy48/M+kpOS0FfwAlaAyROXc+L4edZtmJQjpszoat6snXTqVp/6jVM/BLt7OhESEs6aFQdp2jz1g6S3TyE2bR9J9Ms4kpJekSevJZ3bz8Dbp7CSoX8UVs3awYXfAxi/uDe2+Ww05TZ5LXmVlEzMyzitbHRkeDQ2tqlThk4dvEBoSDiTlvVFTy91BmK/CR34usEYzp28hm+9MtnaFwB//yDCw6Jo23qUpiw5OYXzf91g86aDnL+8Fn19PWJi4ujVfQZmZibMWzAQQ8Oc+ZY7edJKTpy4wNr12q+19vap02WKFCmoVd/NzYmQkOfZGmNG3nUuliwfTlLSK6KiYrSy0WHPI7Gzs1Eg4g9MZlUoKmf+R2ejM2fOaN3/888/8fDwyPQKD97e3pw5c4aOHTtqtfE2I0aMYNCgQVplxsbGPEo8mMmo383Q0ABPH2ce3n+mVf4o+Dn5HDKeR3jn5mMA8topN+dVrVYzZdJKDh8+y5p1EyhYMP+7H/T/xyUmJv3L0WWeWq0m5dUrrbKHJ38nX5mSGFu9+/hGBT/E0NxM0QF06rlYofO5yGkS4pPQ+8ccPj09PdQpadPMFv8fzAXff8Z1/2B69WmWLTF+jNRqNatn7+TsiauMW/Qt+Ry1P4C5FS2IvoE+1/4KpFLtkgA8vv+M509f4FHcBYCE+ERUeiqtbwxVKhWoUOyagcpVfNjxs/aKO2NGLcPV1YGvuzVDX1+P6OhYenabjpGRIQsWD86RWVK1Ws2Uyas4cvgsa9aOp2BB7eUcnZzsyZcvD0FBj7XK790PoXr10tkYacbedS4KONhiYKjPmT/9qVc/dfpWUNBjQkLCKFXaXYmQxUfkPz+IDg4OZtCgQfTs2ZMLFy6wYMECZs2alenH9+/fn86dO1O+fHl8fX3ZuHEj/v7+uLmlvaDsNWNj4/Snb+h4PV9cbAKPH7zJBjx9FM6dm4+wtDYjX4E8tP6qFtNGbKB4WTdKlXfnrz9ucOa3AKYvTV2P+PHD5xw/cJEKvt5YWZsRFBjC0tm7KV7WDVcF11+dNHEFe/ecYuGiYZibmxAamnoFvqWlGSYmxjx48JT9+/7A17ckefJa8fRJOCuW78TY2IgaNcsqEvPNbbuwL+mDiW1ekuPjeXz6HOE3AqkwpK+mTszTZ4TfvE35Qb3TPP7pxSskRkZh4+6KnqEhz69d5+4vB3BtVDc7u5HGpInL2bvnNxYu+g5zc9M05wIgNPQFz59HEBz8BIBbt+5jbm6Kg4MdNjY54wLEarWKs3r5rxRwyIubuwM3rz9g07qjfNqyiqbO4V8vkCePBfkd8nIn8BGzpv1EzU9KUdnXW8HItcXExGmOM8DDh0+5fj0Ia2sLHB3tiYh4SUjIc549CwcgKOgRAHZ2NpqsYnZaOXMHvx+6wNDpX2NqZkxEWOr8cjMLU4yMDTGzMOWTZhVZN3835lZmmJkbs3r2TjyLF8azeOo3ACUreLJx0R5WztxBw8+roU5R8/P6o+jr6+FTVplBkLm5KR6ezlplpqbG2NhY4uHpnDqA7jqNuPhEps34lpjoOGKi4wDIk9cKff2ccU3/pIkr2bf3FAsWDsPM3JTQ0Ajg9f+3ESqVii5ff8qihdvwKuqSOid613GC7j5iztxBb288m7zrXAC0alWL76dtwNraHHMLM/wmr6VUaQ9KlfZQIuQPS5a4U9R/fhDdsWNH4uLiqFixIvr6+vTv358ePXpk+vFt27blzp07DBs2jPj4eFq3bs0333zDr7/++i9GnSow4AHDey3R3F82ZzcAdZuWZ/D4dvjWLkGfEa3ZtuYoS2buomDhfIye3pHipVN/fMHQwICLZwPZtfk34uMSsc9vQ7VPStCuq7IDty2bUzPynTqO1yqfMvVbWraqjbGRIefPX2f9ur1ERkVjZ2tDufLebNo8GVtbZRbPT3z5kivL1xAfEYWhqQmWzk5UGNIXu+JvBmAPT/6BSR4brbLX9PT1uX/kBNc3/wRqMMtvT9EvPsO5pm92diONLZtTn8edOo7VKp8ytTctW6XO1d665SCLF23TbOv45Zg0dZQ2dGQblizYw/TJW3gRHo2dvTWtPq9Gt28aaeo8D41kzozthIe9xM7eisafVqJbr0ZvaTX7+V+7Q6dOYzT3p09bDUCLFrXxm9aPY0fPMXLkAs32wYNSEwK9e7elT9922RsscGjnHwBM6K29YtE3o9pSq0lqVrBjv+aoVCpmj1zDq6RkSlbyotuQN3OHnVzyM2zG1/y06iBjesxHpVLh6unEiNk9yGNnlX2d0cH1gHtcuZK6qkvjBtqDzQOH5+Lk9PbfIMguW7ekvtZ27jReq3zy1G9p2bIWAB07NSEhMYkZ09YSGRmNl1dhlq8cQ6FCBbI32CwYNuJLVHoqBvafR1LiK6r6lmD02C7vfqAQ76BS57Q1tP7D7r78RekQsszNshnJ6itKh5El+qqSDPjzqNJhZNncyp+QrE67pGFuo68qTlTSYaXDyBIrw7qkqAOUDiPL9FTFuBS2R+kwsqS0bVMSU3LO2t/vy0ivPK9SLisdRpYZ6JXK9efDSK/8uyv9S4p02fbuSv+SO6vbKLbvnOI/n4kWQgghhMiVZDqHonLGxCwhhBBCCCFyEclECyGEEELkQmpJRCtKMtFCCCGEEELoSDLRQgghhBC5kcyJVpRkooUQQgghhNCRDKKFEEIIIYTQkUznEEIIIYTIjVQynUNJkokWQgghhBBCR5KJFkIIIYTIjeTCQkVJJloIIYQQQggdySBaCCGEEEIIHcl0DiGEEEKI3EhSoYqSwy+EEEIIIYSOJBMthBBCCJEbyRJ3ipJMtBBCCCGEEDqSTLQQQgghRG4kS9wpSjLRQgghhBBC6EgG0UIIIYQQQuhIpnMIIYQQQuRCarmwUFGSiRZCCCGEEEJHkokWQgghhMiNJBWqKDn8QgghhBBC6EgG0UIIIYQQQuhIpnMIIYQQQuRGsk60oiQTLYQQQgghhI5UarVarXQQQgghhBBCN65DflFs30Ezmym275xCpnPkIIkpfykdQpYZ6ZXP9f0w0itPUsolpcPIMkO90vz2ZK/SYWRZ9QJNiHl1QukwssTcoCaJKeeVDiPLjPTKMefaIaXDyJKBxeuRkHxO6TCyzFi/Ai+TjigdRpZZGtYhKumw0mFkiZVhXaVDEAqRQbQQQgghRG4kc6IVJXOihRBCCCGE0JEMooUQQgghhNCRTOcQQgghhMiNZDaHoiQTLYQQQgghhI4kEy2EEEIIkQup5cJCRUkmWgghhBBCCB3JIFoIIYQQQggdyXQOIYQQQojcSKZzKEoy0UIIIYQQQuhIMtFCCCGEELmRSjLRSpJMtBBCCCGEEDqSTLQQQgghRG4kqVBFyeEXQgghhBBCRzKIFkIIIYQQQkcynUMIIYQQIjeSCwsVJZloIYQQQgghdCSZaCGEEEKI3Eh+bEVRkokWQgghhBBCRzKIFkIIIYQQQkcynUMIIYQQIjeS6RyKkky0EEIIIYQQOpJMtBBCCCFELqSWJe4UJYPoD2z8+PHs2rWLS5cuKR0KK5bvZt7srXz5VUOGj/wKgAnjVvLn6WuEPnuBmZkJpcp4MHBwe9zcHBWONmPp9SMhIZHvp2/kwL4/SUxKwte3JKPGdsHOzlrhaFMtX7aTw4fOEnT3MSYmRpQu48nAwR1wdX1znIODnzBzxgYuXrhBYuIrqlUvxYhRXbCzs1Es7n0bDnPh5FVCgp9hZGxIkeIufNazKQUK5UtTV61WM2/Ycq6dvUHvyV0oU72EZlvY0xdsmP0TNy/extjUmKoNy9OqexP0DfSzszsaTeqNIORxWJryz9vVYsSYL+jeeSbnz93S2ta6TQ1Gjfsyu0J8p62bD7F1y2EeP3oOQBF3J3p924rqNUpr6ly6eIsF87Zx9cod9PT08CpamKUrvsPExEihqMH/wG/4//obL0PDAcjrXIBynzeiUFkf4l/G8NfWvTy4fIPo5y8wtbLApWJJKrRrirG5qaaNl6Hh/LZsK4+v3cLAxBivWpWo9OWn6Okr83z6p5XLdzNvzjY6fNWA4SNSX6O+7jSZv87d0Kr3eZtPGDP+ayVCTFdycgrLFu9l/56zhD2Pws7emmYtKtO1ZyNU/x+cjR+1jj0//6n1uCq+xViwtI8SIafrdT8O7Dmn6UfTFpXp2rOhph8VivdO97H9BrXgq6/rZWe4/1mPHj1i+PDh7N+/n9jYWNzd3Vm9ejXly5cHUt9Txo0bx/Lly4mIiMDX15cffvgBDw8PTRvh4eH07duXX375BT09PVq3bs28efOwsLBQpE8yiP5IXbt6h5+2HsXTq5BWeTEfV5o0rYqDox2REdH8sGgHPbtN48Chuejr57zZPRn1Y4bfBk6evMSsuf2wsDRj6qQ1DOw3h/WbxisT6D/8de467b9oQPHiRXiVnMy8OVvo0XUKP++ZhZmZCbGx8fToNhUvr0KsXDMWgIXzt9Ln2xls2jIZPT1lzsXNy3eo3dIXl6KFSElOZsfyfcwespRJa4dhbGqsVffQjychnSRISnIK84cvxyqvFd8t6kdkWBQrp25CX1+fVj2aZFNPtG3YOpLk5BTN/Tu3H/FNt7nUa1BOU9bys+p80+dTzX0TU+UGnunJXyAvAwa1o3DhAqjVsPvnk/TrM4sft/vh7lGQSxdv8U2P6XTt0ZwRozqjb6DHzRvB6Ck8Z9Lc1oZKXzbH2sEeUHPz2BkOTF/GZ99/B6iJCY+kSseW5HEuQHRoOCeXbiE2PJL6Q7sBqc+n/VN/wNTGihZTBxP7IpKjC9ajZ6BPpQ6fvnXf2eHa1Tv8uO1YmtcogNaf16Z3n9aa+zntObV25UF+2nqSCVM64ubuSID/fSaOXo+FhSntvqytqVe1WjHGTv5Kc9/I0FCJcDO0buVBtm/9jfFTOuLm7sB1//tMHL0BCwsTTT/2H5+q9Zg/fgtg8tiN1K5XRomQ/3NevHiBr68vtWvXZv/+/djb2xMYGEiePHk0dWbMmMH8+fNZu3Ytrq6ujBkzhgYNGhAQEICJiQkAHTp0ICQkhEOHDpGUlESXLl3o0aMHmzZtUqRfOW/UlAOkpKQwY8YM3N3dMTY2plChQkyZMgWA4cOH4+npiZmZGW5ubowZM4akpCQA1qxZw4QJE7h8+TIqlQqVSsWaNWuyPf7YmHi+G7qYcRO7YWVlrrXt8zafUL6CN05O9hTzcaVP/895EhLG40eh2R7nu2TUj5cvY9mx4zhDh3egUmUffHxcmTS1J5cuBnL5UqCCEb+xdPlIWrSshbuHM0WLujDF71tCQp4T4H8XgIsXb/L40TOm+H2Lp2chPD0LMcWvN/7X7nLmz2uKxT3w+574NqqIk2sBnN2d+HpEe8KfvuD+rYda9YIDH3Fo23G6DG+Xpg3/czd5fP8p3UZ3oJCHEyUqe9OiayOO7fqdV0mvsqsrWvLktcTO3lpzO3n8KgWd7SlXwVNTx8TESKuOhYXpW1rMfrVql6NGzTIUdnHAxdWBfgPaYmZmwpXLqc/576dt4IsvG9Ct+6e4exTE1dWRho0qY2Sk7IDHpUIJCpfzwcYxHzaO+anU4VMMTYx5eiuIvIUcaTCsOy4VSmBdwB6nEl5U/KIZ9/66RkpyMgAPL1/nxcMn1OnfCTvXghQq60OFdk3wP3CSZIWeT6/FxsQzYtgPjJ/QFSsrszTbU59TNpqbhUXaOkq6cukuNWuXpFrNEjg62VK3flkqVfXG/+o9rXqGRgbY2VlrblbWOa0fQf/vR3EcnWypo+nHfU2dv8dvZ2fNyWNXKFfRg4LOdgpG/gHoKXjTwfTp03F2dmb16tVUrFgRV1dX6tevT5EiRYDULPTcuXMZPXo0zZs3p2TJkqxbt47Hjx+za9cuAK5fv86BAwdYsWIFlSpVolq1aixYsIAtW7bw+PFjnQ/dhyCD6HSMGDGCadOmMWbMGAICAti0aRP58+cHwNLSkjVr1hAQEMC8efNYvnw5c+bMAaBt27YMHjwYHx8fQkJCCAkJoW3bttke/5RJa6heszRVqhZ/a73Y2Hh27TiBU0F7ChSwzaboMi+jfgT4B/EqKZnKVd6Uu7k54uBgy+VLt7M7zEyJfhkLgLV16ldOSYmvUKlUWgMcY2ND9PRUXLhwU5EY0xMbHQeAueWbN82E+ESWT9rAFwNaY21rleYxd/zvUdDNAeu8lpoyn4pexMXE8zjoyb8f9DskJb5i/54/ad7KV/NVL8D+vWf4xHcgnzcfz4I5O4iLS1AwyrdLTk5h/94/iItNoFRpD8LCIrly5TZ5ba35sv04albrReevJnLh/I13N5aNUpJTuH3qL5LiE8nv5ZpuncTYeIzMTDRTNZ7eTB1sm9m8ea45l/YmMTaeFw9CsiXujEyZnPoaVTmD19p9e/6gRtVetPz0O+bN3prjnlMlS7tx7sxN7t97CsCtGw+5fOEOVav7aNU7fy6QejWG0arpePwmbiYiIlqJcDNUsrRrBv0olm79sOdRnDp5jeatqmZnmB+dhIQEoqKitG4JCek/x3fv3k358uX5/PPPyZcvH2XKlGH58uWa7UFBQTx58oS6detqyqytralUqRKnT58G4PTp09jY2GimfwDUrVsXPT09zpw58y/18u1kOsc/vHz5knnz5rFw4UI6deoEQJEiRahWrRoAo0eP1tR1cXFhyJAhbNmyhWHDhmFqaoqFhQUGBgYUKFAgw30kJCSkeaIZGxuj+gAJo/17TxMQEMSWHydlWGfLpkPMnrWZuNgEXFwdWL5yBIZGOeup8LZ+PH8egaGhQZosu62dNc+fR2RThJmXkpLCNL+1lCnrhYdn6le+JUt5YGpqzOyZG+k/sH3qp/DZm0hOTuF56AuFI06VkpLC1oU/417CFSc3B0351oW7KFLchTLV0h84RIW/xCqPpVbZ6/uR4S//vYAz6djRS7x8GcenLd68gTZsXBEHR1vs81kTeOsR82dv5969p8ya942CkaZ161YwX7YfR2JCEmZmJsxdMJAi7gU138D8sHA7g4d9QdGiLuz++Te6dZnKzt3TKezi8I6W/11h9x+xc+QskhNfYWhiTINh3cnrnDamuKhozv+4H++6b85NbEQUptbazyfT/w+oYyOi/t3A32L/vtNcD7jH5m0T093euEnqtDn7fHkIvBnMnNlbuHcvhDnzB2RvoG/RuVt9YmLi+azZRPT0VaQkq/m2XzMaNa2oqVPFtxi165bGycmWhw9CWTRvN/16LWL1xqE5Zgpgp271iY6J5/NmkzT9+OYf/fi7vbvPYG5mQu26pbM30H+DghcW+vn5MWHCBK2ycePGMX78+DR17969yw8//MCgQYMYOXIk586do1+/fhgZGdGpUyeePElNsLxOWL6WP39+zbYnT56QL5/29TkGBgbkzZtXUye75ayRUw5w/fp1EhISqFOnTrrbt27dyvz587lz5w7R0dG8evUKK6u02bi3yeiJN3Js0/eOG+BJSBjT/NaxbOUIjI0znnvXpJkvVaqWIDT0BWtX72PwwPms3zTurY/JTpntR24xeeIqbgc+YN3GN+c8b14rZs0dyKQJK9m44QB6eioaNfalWDFXVKqc8ca0cc4OHgWFMHxBX03Zpd+vcePCbcauGKxgZFmza/spqlYrjn0+G01Z6zY1NH97eBbEzs6aXl1n8yD4Gc7pXFSpFFcXR37a4cfL6FgO/XqW0SOWsHrdGNRqNQCft/2Elq1qAeBdzIUzf15j544TDBiUdtpNdrJxzM/nM0eQGBvH3dMXObZwPZ9O7K81kE6MjWP/1B/I4+xA+bbKzJ3PrCchYUz3W8+yFd9l+Br1WZtPNH97ejpjZ29D96/9eBD8FOdC+dN9THY7dOACB/acZfL0LhRxd+DmjYfMnv4T9vlsaNq8MgANGr/J+rl7OuHuWZAWjcZy/twtKlYuqlToWg4fuMCBPeeYPL0zbu4O3LrxkNnTt2Ofz1rTj7/bvfM0DZtWwNg4Z83tzm1GjBjBoEGDtMqMjY3TrZuSkkL58uWZOjV1bnqZMmW4du0aS5Ys0SQscyMZRP+DqWnG8yBPnz5Nhw4dmDBhAg0aNMDa2potW7Ywa9YsnfaR8RPv6vuErOHvH0R4WBRtW4/SlCUnp3D+rxts3nSQ85fXoq+vh6WlGZaWZhR2KUCpUh74Vu7BkcN/0bhJzvhq6139WLJ8OElJr4iKitHKRoc9j1R0ZYv0TJm0ihMnLrB2/fg0U2Z8fUtx4OB8XryIQl9fHysrc2pW70FDZ+UHbRvnbufK6QCGLehN3r8NNm9cCCT0cRj9mo7Sqr947Bo8SroxbF5vrPJaEnQjWGt71IvUDPTfp3go4fHjMM7+eZ2Z78gwlyiZOtXgQXBojhpEGxoZUKhw6rdcPj5uXLt6hw3rD9C1e+oFdm5FCmrVd3NzIiTkebbH+U/6hgb/v7AQ7IsU4tntYK7uPU7NXu0BSIyLZ+/kxRiamNBgWHetVVzMbKx4dvu+Vntx/89A/32KR3YKeP0a9dmbbyZTX6NusmXTIf66tCZNlrZEydS5n8E5aBA9f9YOOnVroBkou3s6ERISzuoVv6Y7+AQo6GyHTR4LHgSH5phB9LxZO+nUrT71/9GPNSsOpunHxfO3uR/0lKnf55xVUrJEwQuHjY2NMxw0/5ODgwPFimlPr/H29mb79u0Amm/vnz59ioPDmw/XT58+pXTp0po6z54902rj1atXhIeHv/Xb/3+TDKL/wcPDA1NTU44cOUK3bt20tv3xxx8ULlyYUaPeDCDu39d+cTcyMiL5/xfEZCSjJ15iSjqVdVC5ig87fp6mVTZm1DJcXR34uluzdL96U6NGrVaTmJiUtZ1/QO/qRwEHWwwM9Tnzpz/16qd+XRcU9JiQkDBKlXZXIuQ01Go1Uyev5sjhs6xeO46CBTMeiOXJkzoQOPPnNcLDoqj9SfkM6/7b1Go1m+bt4OJvVxk6rzf2DtoD/0Zf1KF6E+03pXFdvqdt7+aU8k2dR1nEx4W9Gw4T9eLNtI6Ac7cwNTfBwUWZF7rXdu/8nbx5LalWo8Rb69288QAAO/ucsWRiRlL/d1/h5GRPvnx5uBekfXHN/fshVKteSqHoMqZWqzUXBSbGxrF30iL0DA1oOKInBv+4EDK/lysXdvxKXORLzbSOh5dvYGRmQh5nZZ5Plar4sP1nP62ysaOW4erqSJduTdN9rb35/w+W9vY22RFipsTHJ6H3j+kA+noq1CnqDB/z9MkLIiNictT/RkI6/dDT00u3Hz/v+APvYoXwLFowzTbx7/H19eXmTe3rfW7dukXhwoUBcHV1pUCBAhw5ckQzaI6KiuLMmTN8801q0qNKlSpERERw/vx5ypVLXVnp6NGjpKSkUKlSpezrzN/IIPofTExMGD58OMOGDcPIyAhfX19CQ0Px9/fHw8OD4OBgtmzZQoUKFdi7dy87d+7UeryLiwtBQUFcunSJggULYmlpmelPalllbm6Kh6ezVpmpqTE2NpZ4eDrz4MEzft1/miq+Jcmbx5KnT8NZufwXjI2NtNaaVdq7+gHQqlUtvp+2AWtrc8wtzPCbvJZSpT0oVdojvSaz3eSJK9m393fmLxyKubkpz0MjALCwNNOs2btzxzHc3JzIk9eKy5cCmTZ1DR07NdZaSzq7bZyznTNHLtBnyteYmBoTGZaa8TO1MMHI2AhrW6t0Lya0zZ9HM+D2qeCFY+H8rJyyic96NSUy/CW7Vu6ndgtfRefep6SksHvnHzRtXhWDv2U6HwQ/48Des/jWKIGNjTmBNx8ya8Y2ypb3wNMr57zRzp29hWrVS+HgaEdMTBz79vzBubPXWbL8O1QqFZ2/bsrihT/hVbQwRYsW5uddJwm6+5jZcwcoGveZDT/jXMYHC/s8JMXFc/u3v3jsH0iTMd+SGBvHnomLeJWQSIP+nUiKjScpNh4AEysL9PT1KFjKmzwFC3Bk3loqd2xB3Isozm7eg0/DGugrtNSaubkpHh5pX6OsbSzw8HDmQfBT9u39g+o1SmNtY8Gtm8F8P30j5coXTXcpPKVUr1WCVcsPUMAhD27ujty8/oCN647yacsqQOrF58sX7+OTemWwtbPi4YNQ5s/eiXMhe6r4eisc/RvVahVn9fJfKeCQFzd3B25ef8Cmv/XjtejoOI4cvMiAIa0UivS/a+DAgVStWpWpU6fSpk0bzp49y7Jly1i2bBkAKpWKAQMGMHnyZDw8PDRL3Dk6OtKiRQsgNXPdsGFDunfvzpIlS0hKSqJPnz60a9cOR0dl3jdlEJ2OMWPGYGBgwNixY3n8+DEODg706tWLrl27MnDgQPr06UNCQgJNmjRhzJgxWpPoW7duzY4dO6hduzYRERGsXr2azp07K9aXvzM2NuT8XzdZv+4AUVEx2NpaU658UdZvHoetbc7JKmTGsBFfotJTMbD/PJISX1HVtwSjx3ZROiyNrVsOAdClk/bc98lTv6FFy1oA3AsKYe6czURGRuPkmI8evVrSsZOyc0GP//wHAN/3X6xV3uW7dvg2Sv8inX/S09ej37RurJ/9E37fzsfIxIiqDSvQ/OuGHzxeXZw5fZ0nIeE0b+WrVW5oaMCZP6+zaf0R4uISyF8gL5/ULUu3XjlrXm54WBSjvvuB0NAILC3N8PB0Zsny76jqm5pV/6pTIxISk5gxbT1RkTF4ehVi2coRik8diIuM5uiCdcS+iMLIzATbwk40GfMtzqW8eXTtFs8C7wGwubf2/8oXP0zAKp8tevp6NBrxDSeXbWHXiFn//7GVilRol7POz98ZGhrw52l/Nqz7lbi4BAoUyEvdehXo0au50qFpGTqyDUsW/MK0yVt5Ef4SO3trWn1eje7fNAZSs7mBtx6xZ/efvIyKwz6fNZWretOrTzPFl078u9R+7GH65C28CI/W9KPbN4206h3cfx61Wq01zzvXU3gd+MyqUKECO3fuZMSIEUycOBFXV1fmzp1Lhw4dNHWGDRtGTEwMPXr0ICIigmrVqnHgwAHNGtEAGzdupE+fPtSpU0fzYyvz589XoksAqNSvr0gRiktM+UvpELLMSK98ru+HkV55klIuKR1Glhnqlea3J3uVDiPLqhdoQsyrE0qHkSXmBjVJTDmvdBhZZqRXjjnXDikdRpYMLF6PhORzSoeRZcb6FXiZdETpMLLM0rAOUUmHlQ4jS6wM67670r+k8PdHFdv3/aGfvLvSR04y0UIIIYQQuVHuSER/tHLGWlpCCCGEEELkIjKIFkIIIYQQQkcynUMIIYQQIhdS55ILCz9WkokWQgghhBBCR5KJFkIIIYTIjVSSiVaSZKKFEEIIIYTQkWSihRBCCCFyI5kTrSjJRAshhBBCCKEjGUQLIYQQQgihI5nOIYQQQgiRG8lsDkVJJloIIYQQQggdSSZaCCGEECIX0pNUqKLk8AshhBBCCKEjGUQLIYQQQgihI5nOIYQQQgiRC8kPFipLMtFCCCGEEELoSDLRQgghhBC5kGSilSWZaCGEEEIIIXQkmWghhBBCiFxIJaloRUkmWgghhBBCCB3JIFoIIYQQQggdyXQOIYQQQohcSGZzKEsy0UIIIYQQQuhIMtFCCCGEELmQZKKVpVKr1WqlgxBCCCGEELrxWHpSsX0H9qyh2L5zCslE5yAJyWeVDiHLjPUrouam0mFkiQovktXXlA4jy/RVxVFzXekwskyFN8VWKfdG8SEEfF0DuKV0GB+AJ7892at0EFlSvUATIhN/VTqMLLM2akCy+orSYWSZvqpkrn+91VcVVzoEoRAZRAshhBBC5EIqubJNUXL4hRBCCCGE0JFkooUQQgghciG5sFBZkokWQgghhBBCR5KJFkIIIYTIhfQkE60oyUQLIYQQQgihIxlECyGEEEIIoSOZziGEEEIIkQvJhYXKkky0EEIIIYQQOpJMtBBCCCFELiSZaGVJJloIIYQQQggdySBaCCGEEEIIHcl0DiGEEEKIXEgl8zkUJZloIYQQQgghdCSZaCGEEEKIXEglqVBFyeEXQgghhBBCR5KJFkIIIYTIhWRKtLIkEy2EEEIIIYSOZBAthBBCCCGEjmQ6hxBCCCFELiTTOZQlmWghhBBCCCF0JJloIYQQQohcSDLRypJMtBBCCCGEEDr6zw+ia9WqxYABA5QOQwghhBBC5CIyneMjtnL5L8ybs40OXzVg+IgvAXgeGsHsmVs4/cc1YmLjcHFxoHvP5tSrX0HhaDO2YMEmFi3colXm6urE/gM/KBTRuy1buoPDh/7k7t1HmJgYUbqMF4MHf4Wrm5OmzratB9m75xQBAXeJiYnjz7PrsLIyVzDqd0tOTmbhgi3s3n2C588jyJcvDy1bfsI337ZBlUO+V+xdpjC9yxTWKrsbEUvTHX8BML6qB5UdbchnZkRsUjKXnkUx668ggiLjNPUrO9jQt2xhPPOaE5eUwq7bT5l3PohkdbZ25Z3OnbvGypU7uHbtDqGh4SxaNJK6dasoHZbGvg2HuXDyKiHBzzAyNqRIcRc+69mUAoXypamrVquZN2w5187eoPfkLpSpXkKzLezpCzbM/ombF29jbGpM1YbladW9CfoG+tnZHS0xMfEsXbiX40eu8CI8Gs+iTgz+rjXFiqc+9yqW6Jfu4/oOas5XXepkZ6gZWrZ0J4cPnfnH61QHzetURMRLFi7Yxh+/XyYk5Dl58lpRp05F+vVvi6Vlznmt+uucP6tW/oy//11CQ18wf+Ew6tatpNn+/HkEs2eu5/ffL/PyZQzlyxdj5OiuuLg4Khj1h6GXM152/7NkEP0vS0xMxMjIKNv3e+3qXX7cdhRPL2et8lEjlvLyZSzzFw0kTx5L9u39g6GDFrB520S8i7lke5yZ5eFRiFWrJ2nuG+gr9+aZGX+d86f9Fw0pXsKd5OQU5s7ZSLduE/llzzzMzEwAiI9PpFr10lSrXpo5szcqHHHmLF++g82bDzBten/c3Z25du0OI0fMx8LSnI4dmyodnkbgixi6Hriiuf8q5c3o1z/sJb/ceUZITDzWxob0LlOYFQ1KUO/Hs6SowSuvOUvqF2fp5WBGnLxJPnNjxlX1QF8F358LUqI7GYqNjcfLy5XWrevRp89UpcNJ4+blO9Ru6YtL0UKkJCezY/k+Zg9ZyqS1wzA2Ndaqe+jHk5DOgCAlOYX5w5djldeK7xb1IzIsipVTN6Gvr0+rHk2yqSdpTRm3mTu3Qxg/9Svs81mzf885endfxNZdI8mX34Z9xyZr1T/9WwCTx23mk7qlFIo4rdTXqQb/f51KZu6cTXTrNplf9szBzMyE0GcvCH32gqHDOlLEvSCPH4cyYdxyQp+FM3f+EKXD14iNS8CrqAutWtehX98ZWtvUajV9e0/HwFCfhYu/w8LclDVrfqHr1xO0Xo+FeB//qekcMTExdOzYEQsLCxwcHJg1a5bW9oSEBIYMGYKTkxPm5uZUqlSJ48ePa9U5deoU1atXx9TUFGdnZ/r160dMTIxmu4uLC5MmTaJjx45YWVnRo0eP7OialtiYeEYM+4HxE7qmyWxeuhhI+w71KFGyCAWd89GjVwssLc0JCLiX7XHqQl9fH3v7PJpbnrxWSof0VstWjKFlq0/w8ChE0aIuTPXrQ8jj5wT439HU6dipKd17tKJUKU8FI9XNxYs3qVOnIrVqladgwfw0bFgV32qluXolUOnQtCSnqHkel6S5RSS80mz78eYTzj+N5HF0AtfDopl//h4OFiY4WaS+mTZytedmeAw/XAom+GU8fz2JZNa5u7T3dsRMwcxnemrWLM/AgV9Rr17OyT7/3cDve+LbqCJOrgVwdnfi6xHtCX/6gvu3HmrVCw58xKFtx+kyvF2aNvzP3eTx/ad0G92BQh5OlKjsTYuujTi263deJb1KUz87xMcncuzwZfoOak7Z8u44F7Knx7eNcXa2Y/vWUwDY2Vlp3U4cu0q5ih44OdspEnN6lq0YTctWtfHwcP7/61Tv/79O3QXAw7MQ8xYMofYn5SlUqACVK5eg/8D2HDt2nlevkhWO/o0aNcrSf8AX1K1XKc22+/dCuHz5FmPH9aBECXdc3ZwYN74HCfGJ7Nt7SoFoPyyVSrmb+I8NoocOHcqJEyf4+eefOXjwIMePH+fChQua7X369OH06dNs2bKFK1eu8Pnnn9OwYUMCA1MHCHfu3KFhw4a0bt2aK1eusHXrVk6dOkWfPn209jNz5kxKlSrFxYsXGTNmTLb2EWDK5LVUr1mKylWLp9lWuowHv+4/Q2RENCkpKezfd5qExEQqVPDO9jh1cf/+Y6pX60zdOt0ZMngWjx+HKh2STl6+jAXA2tpS4UiypkwZL07/eYWgoEcA3LgRxIXz16lRo6zCkWkrZGXK8XaV+PXzCsyoWRQHc+N065ka6NHSIz8PXsbxJCYBACN9PRKTU7TqJSSnYGKgj4+dxb8e+8csNjp1yoy5pZmmLCE+keWTNvDFgNZY26b9cHzH/x4F3Rywzvvmf8enohdxMfE8Dnry7wedjuTkFJKTUzAy0v4y19jEiMsX76apH/Y8it9/8+fTlpWzK8T38uZ1KuPnefTLWCwsTDHIYR8oM5KYmASAsfGbb4T19PQwMjLkwvnrSoUlPhL/mekc0dHRrFy5kg0bNlCnTup8tLVr11KwYEEAgoODWb16NcHBwTg6ps6TGjJkCAcOHGD16tVMnToVPz8/OnTooLkQ0cPDg/nz51OzZk1++OEHTExSM1mffPIJgwcPzjCWhIQEEhIStMqMjY0/yNnYv+801wPusXnbhHS3fz+7D8MGL6J61W8wMNDHxMSIufMHUKhw/qzv/F9SqqQXfn79cXV14lnoCxYt2sKXHb5j9y8LsLAwe3cDCktJSWHa1NWULVsUD89CSoeTJT16tCYmOo7Gjfqgr69HcnIKAwZ2oNmnNZUOTeNKaBSjfrtJUGQc9mZGfFu6EOublOLTHeeJ/X/2rF1RB4ZUcMPMUJ+7EbF0O3CVpP9P+Tj18AVfFXOisZs9B4JCsTM14pvSqfNc7c2yf2rWxyIlJYWtC3/GvYQrTm4OmvKtC3dRpLgLZaql/dAPEBX+Eqs82h8+X9+PDH/57wX8FubmJpQo5cKqpb/i6laAvLaWHNx3nquXgyhYyD5N/b27z2JuZkLtHDSV459SX6fWULasV4avUy9eRPHDDz/xeZu62Rzd+3N1c8LB0Y45szcwfkIvTE2NWbd2D0+ehBEa+kLp8LJMMsLK+s8Mou/cuUNiYiKVKr35uidv3rx4eXkBcPXqVZKTk/H01P5qPSEhAVtbWwAuX77MlStX2LjxzfxVtVpNSkoKQUFBeHunZnPLly//1lj8/PyYMEF7kDtu3DhGjGn8/h0EnoSEMd1vA8tWDNf61P13i+ZvJyoqhmUrvyNPHguOHjnP0EELWb1+NJ6ezuk+Rmk1apbT/O1V1JVSpTz5pHY3Duw/xWef11cwssyZNHE5gYHBbNg0RelQsmz//t/55ZcTzJw1CHd3Z25cD2Kq3yry5ctLy5afKB0eAL89fPPGeOtFDFdCozjcphINXe3ZEZiaudxz5xmnH7/AztSYLiUKMru2Nx32XiIxWc0fj18w89xdxlX1YFqNoiQmp7DkcjDlC1iTksMuLMxNNs7ZwaOgEIYv6Kspu/T7NW5cuM3YFRknHXKqCX5fMWnMJprUGYO+vh5e3gWp36gcNwIepKn7y84/adCkPMbGhgpEmjmTJq4gMPABGzZNSnd7dHQsvXr6UaRIQXr3aZPN0b0/Q0MD5s8fxujRi6lSqRP6+npUqVKS6jXKoJb/Z5FF/5lB9LtER0ejr6/P+fPn0f/HRWsWFhaaOj179qRfv7RXXRcq9OaTu7n5269aHjFiBIMGDdIqMzY2Bi6/Z/SpAvyDCA+Lou1nb6aQJCencP6vm2zZdIjde2ewedMhdvzsh7tHagbeq2hhLpy/xdZNhxkzvkuW9p9drKwscHFx5H5wiNKhvNPkics5cfw86zZMokABW6XDybLvZ6yhe4/WNGlSHQAvLxcePw5l2dLtOWYQ/U8vE5O5FxlHYas3FxBFJyUTnZTM/ah4roRGcbpDVeoWtmPf3dRpQmv9H7HW/xH2pkZEJb7CycKYQeVdefgyLqPdiLfYOHc7V04HMGxBb/Lms9GU37gQSOjjMPo1HaVVf/HYNXiUdGPYvN5Y5bUk6Eaw1vaoF6kZ6L9P8chuBZ3tWbqmP3GxCcTExGNnb83IIatxKqj9f37x/B3u33vGlJk59/V18sQVnDh+gXUbJqT7OhUTHUePblMwNzdlwcKhGBrmrqGDT/Ei7Nw1i5cvY0hKekXevNa0bfMdxYsXUTo0kcvlrv+ELChSpAiGhoacOXNGM+B98eIFt27dombNmpQpU4bk5GSePXtG9erV022jbNmyBAQE4O7unqVYjI2N/z9o1paQxes0KlXxYfvP2lfojx21HFdXR7p0a0JcfCIAev9YE0dfX48UtfYc0JwsJiaOBw+e8Kl9baVDyZBarWbKpBUcPnyWNesmULBgzp0uo4u4+ET0/vH9oZ6+Hik5OKVjZqBHISsTfrmTmGEdlQqM9NJeIhIal/qYxm75CImOJyAs+l+L82OkVqvZNG8HF3+7ytB5vbF30B6gNfqiDtWbaM8THtfle9r2bk4pXx8Aivi4sHfDYaJevJnWEXDuFqbmJji4FMiejryFqZkxpmbGREXG8ucfN+g78FOt7bt3nKZoMWc8vZwyaEE5qa9TK9/6OhUdHUv3rpMxMjJk0eKMv+XMDV4vy3fv3mP8r92hX7+0F7LmNipZ405R/5lBtIWFBV27dmXo0KHY2tqSL18+Ro0ahd7/3zg9PT3p0KEDHTt2ZNasWZQpU4bQ0FCOHDlCyZIladKkCcOHD6dy5cr06dOHbt26YW5uTkBAAIcOHWLhwoUK9xDMzU3x8NCekmFqaoy1jQUeHs4kJb2iUKH8TBy/msFD22Njkzqd4/Qf11i4eFAGrSpv+vRV1K5dEUdHe549C2fhgk3o6enRtGkNpUPL0KSJy9m75zcWLvoOc3NTzdw7S0szTExSP0CFhr7g+fMIgoNTpxjcunUfc3NTHBzssLHJmRcg1q5dniVLfsLB0R53d2euXw9izerdtG6dM9a9BRhawZVjD8J5HB1PPjNj+pQpTHKKmr13QyloaUIjV3t+f/SCF/FJ5Dc3pltJZxJepXDyYbimja+LF+S3R+Go1VC3sB3dSzoz6Nj1HDedIyYmjuC/fSPz8OFTrl+/i7W1BY6Oaddizm4b52znzJEL9JnyNSamxkSGRQFgamGCkbER1rZW6V5MaJs/j2bA7VPBC8fC+Vk5ZROf9WpKZPhLdq3cT+0WvhgaKfcWdvr366BWU8glPw+DQ5k/+2dcXPPRrMWbDwXR0XEcOXSJ/kNaKBbn20yauIK9e06xcNEwzM1N0rxORUfH0q3rZOLjEpj+fT+io2OJjk69+DBvXqs039oqJfX/4M1Fpo8ePuP69aD//x/Yc+DAH+TNY4WDox23bgXjN2UVdepUwLdaaeWCFh+F/8wgGuD7778nOjqaZs2aYWlpyeDBg4mMjNRsX716NZMnT2bw4ME8evQIOzs7KleuTNOmqevflixZkhMnTjBq1CiqV6+OWq2mSJEitG3bVqku6cTQ0IBFS4Ywd85W+vaeTWxsPIUK5WeyXw+q1yytdHgZevokjMGDZhIREUXevNaUK1eMrdu+J29ea6VDy9CWzb8C0KnjWK3yKVN707JV6rSHrVsOsnjRNs22jl+OSVMnpxk9ugfz521k4oSlhIVFki9fHtq2bcC3vXPOHMn85sbMrFUUG2NDwuOTuPA0kvZ7LvEiPgkDlYpy+a35yscJayMDnsclcf5pJF/suUR4fJKmjWoF89KjVCGM9FXcDI+hzxF/rbnWOcW1a7fp2HGk5r6f30oAWrb8hGnTBioVlsbxn/8A4Pv+i7XKu3zXDt9GFTPVhp6+Hv2mdWP97J/w+3Y+RiZGVG1YgeZfN/zg8eoi+mUci+f9wrOnEVhZm/NJ3VJ8068pBoZvBpaH9l9ArVbToFG5t7SknC2bDwLQqeN4rfIpU7+lZavaBPgHceVy6upUDev31apz6PAinAoq/0ENwP/aHTp3Gqe5P33aGgBatKjF1Gl9CX32ghnT1vA8LBJ7exuaN69Fr28+UyjaD0suLFSWSq3Owd/D/sckJJ9VOoQsM9aviJqbSoeRJSq8SFZfUzqMLNNXFUdN7l/CSYU3xVadVDqMLAn4ugZwS+kwPgBPfnuyV+kgsqR6gSZEJv6qdBhZZm3UgGT1lXdXzOH0VSVz/eutvir9lWWyQ8UflVvr+uzn1RTbd07xn1onWgghhBBCiA/hPzWdQwghhBDiYyHTOZQlmWghhBBCCCF0JJloIYQQQohcSDLRypJMtBBCCCGE+KhduHCBq1evau7//PPPtGjRgpEjR5KYmPHvCLyNDKKFEEIIIcRHrWfPnty6lbpK0t27d2nXrh1mZmb8+OOPDBs27L3alEG0EEIIIUQupKdS7pbb3Lp1i9KlSwPw448/UqNGDTZt2sSaNWvYvn37e7Upg2ghhBBCCPFRU6vVpKSkAHD48GEaN24MgLOzM8+fP3+vNuXCQiGEEEKIXEguLMy88uXLM3nyZOrWrcuJEyf44YcfAAgKCiJ//vzv1aZkooUQQgghxEdtzpw5XLhwgT59+jBq1Cjc3d0B+Omnn6hatep7tSmZaCGEEEKIXEglqdBMK1WqlNbqHK99//33GBi833BYDr8QQgghhPioubm5ERYWlqY8Pj4eT0/P92pTBtFCCCGEEOKjdu/ePZKTk9OUJyQk8PDhw/dqU6ZzCCGEEELkQnJh4bvt3r1b8/evv/6KtbW15n5ycjJHjhzB1dX1vdqWQbQQQgghhPgotWjRAgCVSkWnTp20thkaGuLi4sKsWbPeq20ZRAshhBBC5EIqSUW/0+u1oV1dXTl37hx2dnYfrG0ZRAshhBBCiI9aUFDQB29TBtFCCCGEEOKjd+TIEY4cOcKzZ880GerXVq1apXN7MogWQgghhMiFZDZH5k2YMIGJEydSvnx5HBwcPshUGBlECyGEEEKIj9qSJUtYs2YNX3311QdrUwbRQgghhBC5kGSiMy8xMfG9f947I/JjK0IIIYQQ4qPWrVs3Nm3a9EHblEy0EEIIIUQuJJnozIuPj2fZsmUcPnyYkiVLYmhoqLV99uzZOrcpg2ghhBBCCPFRu3LlCqVLlwbg2rVrWtve9yJDGUQLIYQQQoiP2rFjxz54myq1Wq3+4K0KIYQQQoh/VZ39vyu27yONfBXbd04hmegcJCnlktIhZJmhXmmSUi4qHUaWGOqVITHlvNJhZJmRXjluROxROowsK2rTlJhXJ5QOI0vMDWqyNvBXpcPIsk4eDXgY84vSYWRJQfNmRCTuUzqMLLMxavzRvE7FvfpD6TCyxNTgw674IP4dtWvXfuu0jaNHj+rcpgyihRBCCCFyIT25sDDTXs+Hfi0pKYlLly5x7do1OnXq9F5tyiBaCCGEEEJ81ObMmZNu+fjx44mOjn6vNmWdaCGEEEII8Z/05ZdfsmrVqvd6rGSihRBCCCFyIT2VrA2RVadPn8bExOS9HiuDaCGEEEII8VFr1aqV1n21Wk1ISAh//fUXY8aMea82ZRAthBBCCJELyYWFmWdtba11X09PDy8vLyZOnEj9+vXfq00ZRAshhBBCiI/a6tWrP3ibMogWQgghhMiFZHUI3Z0/f57r168D4OPjQ5kyZd67LRlECyGEEEKIj9qzZ89o164dx48fx8bGBoCIiAhq167Nli1bsLe317lN+RAjhBBCCCE+an379uXly5f4+/sTHh5OeHg4165dIyoqin79+r1Xm5KJFkIIIYTIhWSJu8w7cOAAhw8fxtvbW1NWrFgxFi1a9N4XFkomWgghhBBCfNRSUlIwNDRMU25oaEhKSsp7tSmDaCGEEEKIXEhPpdwtt/nkk0/o378/jx8/1pQ9evSIgQMHUqdOnfdqUwbRQgghhBDio7Zw4UKioqJwcXGhSJEiFClSBFdXV6KioliwYMF7tSlzooUQQgghxEfN2dmZCxcucPjwYW7cuAGAt7c3devWfe82JRMthBBCCJEL6Sl4yy2OHj1KsWLFiIqKQqVSUa9ePfr27Uvfvn2pUKECPj4+/Pbbb+/Vdm46DkIIIYQQQmTa3Llz6d69O1ZWVmm2WVtb07NnT2bPnv1ebcsgWgghhBAiF5ILC9/t8uXLNGzYMMPt9evX5/z58+/VtgyihRBCCCHER+np06fpLm33moGBAaGhoe/VtgyihRBCCCFyIZVKrdgtt3BycuLatWsZbr9y5QoODg7v1bYMooUQQgghxEepcePGjBkzhvj4+DTb4uLiGDduHE2bNn2vtmWJOyGEEEII8VEaPXo0O3bswNPTkz59+uDl5QXAjRs3WLRoEcnJyYwaNeq92pZBdDpq1apF6dKlmTt3rtKhCCGEEEKkKzdd4KeU/Pnz88cff/DNN98wYsQI1OrUqSgqlYoGDRqwaNEi8ufP/15tyyD6I7J82U4OHzpL0N3HmJgYUbqMJwMHd8DV1VFTJzj4CTNnbODihRskJr6iWvVSjBjVBTs7G+UC/4ctmw+ydcthHj9Knejv7l6QXt+2onqNMgBMGLec06evEvrsBWZmJv/v5xe4uTkpGbaWrZsP/b8PzwEo4u70/z6UBuB5aASzvt/E6dNXiY2Jx8XFge69WlCvfkUFowb/i3fYueE4t2885MXzKEbM6EzlmiU02+NiE1i3aC9nTlzjZVQM+Rxsadq2Go1aVdXUWez3I5fPBRL+PBITU2OKlnChU58mFHR5vxepD6FJvRGEPA5LU/55u1qMGPMF3TvP5Py5W1rbWrepwahxX2ZXiGn8se0gN09fIezhUwyMDCno7Urtzp9iW/DNcXwREsqRlT/zIOAOyUmvcCvnTf2en2GR581STj9OXMbToEfERLzExMIM19Ke1O7cHEtb62zpx5Xzd9i67jiB1x8R9jyKCbM6U6128XTrzpnyE3u2/8m3gz+ldYcamvIvmkzhacgLrbrd+jamfZdP/tXY/+7iX3fYsOYoNwIe8jw06n/t3XdcU1cfBvAnYcreMmTKVhDFBe5RrVuxtXXUbWvde9SB4MC6916496qrWnfdCxVEFBcOlggie+X9g9doioM4uEl8vv3kU3PuTfIcQsLJL+eei2lzuqNOgzevDYlEgmULD2HPjnNIe5UFbx8HjBj3I+zszQEAVy5Fo0/3he+879WbBsOzvF2J9ONtH3ufAoCwa3cwf+5W3LxxD2KxGG7u9li6YhS0tTVLPO+HxMcnY+6srThz+iaysnJga2eBoEk9UK68IwDg6JHL2Lb1BCIjHuLly3Rs3h4Ed4+S/5mTMOzt7XHgwAEkJycjOjoaEokELi4uMDY2/qz75SBahVy+FIn2HRqjfPmyyMvPx9zZm/Frj8nYs28mdHS0kZGRhV97ToGbmx1WrhkPAFgwbwv69ZmGjZsnQSxWjCnylpamGDykPeztLSGRSLBnzyn07zcD23dMhbOLLTzLOaJZ85qwsjbFy5R0LFq4Hb/2nIK/j8yHmppi9KG0pQkGDfn5/30A9u45hQH9ZmLbjhA4u5TBH6MW49WrdMxfOBRGxvo4sO8shg2ei83bJsPD00Gw3FmZOXBwsUaDFlUxdeSaIttXzdmLG1fuYnBQB1hYmSDsQhSWTN8JEzMDVKtdODAq614Gdb6vBLPSxkhLzcCmFX8jcMAyLNs1RrDnZ/2WP5CfXyC9fi/6KX7vOQffNfaVtrX5oRZ+79dSel27lLCDhJjwaPg2qwUrFzsU5BfgxNq/sGncIvy6+A9oamshJysbm8YtgoWjDTpO6Q8AOLV+P7YFL0PXmUMg+v/r2d7bBf7tvoOeiSFeJaXg6Mrd2BmyEl1mDCmRfmRm5aCsqzWatKqKwGGh793v32M3EXkzBqbmRddyBYCuvzdGszbVpNdL6Wp98awfkpmZAxdXG7RoUw0jB60usn3dqmPYuvEUxk/qAGsbUyxdcBADf1uCzXtGQUtLA94+DjhwPEjmNksXHMSl83fgUc62pLoh42PvU2HX7uD3X/9Ej19bYfSYrlBTFyPqdgzEClb+TH2Zjq6dJqNKVQ8sWDIEJib6ePQoHgYGutJ9MjNzULGiCxo1roLgwDXChf3CFOMvnvIwNjZGlSpVvtj9ffM///T0dHTu3Bl6enqwsrLCzJkzZbYnJyejc+fOMDY2ho6ODpo0aYK7d+/K7LN8+XLY2tpCR0cHbdq0waxZs2BkZFSCvSi0dPkfaN2mLpxdbOHu7oDJIX0QG/sctyLuAwCuXYvCs6cJmBzSB66udnB1tcPkkL6ICL+PC+fff+RqSatbzxe161SEvYMVHBytMXDQz9DR0cb164U/9x/bNUTlKh6wsbGAZzlH9B/YDnGxSXj6NEHg5G/I9sEKAwb9BB0dbdz4fx/Cwu6gQ8fG8PJ2hq1tafz2exvo6+viVsQDQXP7+nugU+8m8Kvr9c7tt28+RP2mVeDl64zS1iZo3MYPjs7WuHvrsXSfxm38UK5iWZS2NkFZ9zLo9FsTPI9PQULsi5LqRhHGJvowMzeUXk6duIkytubwreIq3UdbW1NmHz29UoLlBYCfg/vAu2E1mNtbobSTDZoP7ojUxGTERRf+rJ/cuo+XCS/QYnBHWDhYw8LBGs0Hd0Js9GM8vPHmPapq63qwcXeEoYUJyng4we/H7/A06hHy8/JLpB/Vanige98mqFn/3b9TAJCY8BLzp+3GH5M7QF1d7Z376OhowcTMQHopVapkB9H+tTzQe0BT1G3gXWSbRCLB5vUn0e3XRqhT3wsubtaYMKUDniem4uSxmwAADQ11mJoZSC+Ghro4dTwczVtXg0gkzKD0Y+9T06euR4dOjdGzV0s4u5SBo6M1vm9SHZqa718uTAirVx6ApaUJgif3gJe3E2zKmMO/RnnY2llI92ne0h+/9WmFan7lBExKquabH0QPHz4cJ0+exJ49e3D48GGcOHECV69elW7v2rUrLl++jL179+LcuXOQSCRo2rQpcnNzAQBnzpxB7969MXDgQISFheG7777D5MmTheqOjLRXGQAAQ0M9AEBuTh5EIpHMG6CWlgbEYhGuXo0SJOPH5OcX4MD+s8jMyIaPj2uR7RkZWdi98wTKlLGAlaWZAAk/Lj+/AAf/34cKPi4AAB8fVxw6eB4vU9JQUFC4PScnF1Wqegic9sPcvRxw8XQEkhJeQiKR4MblaDx9nIiK1Yo+NwCQlZmNf/ZdQmlrE5iVNirZsO+Rm5OHg/vOo1VADZnBy8H9F1C/xmD82GoC5s/eiczMbAFTFpWdXnhkubaeDgAgPzcPgAhqGm++UFTXVIdIJMLjiHvvvI/MV+mIOHEZZTwcofaewWpJKygowNSxG9Guc104lLV8736b1hxH63rj8Vv7WdgSerzEPgQUx7MnSUh6/gpVq795Hejpl0I5L3vcvP7wnbc5dSIcL1PS0by1sFO4Xvvv+1RS0kvcuBENE1NDdGofiDo1e6PrL8G4euW20FGLOHk8DJ7lHDFs8ELUqzUAP7UNxI5tJ4WORd+Ab3o6R1paGlauXIn169ejQYMGAIDQ0FCUKVMGAHD37l3s3bsXZ86cgb9/4ZzPDRs2wNbWFrt378aPP/6I+fPno0mTJhg2bBgAwNXVFWfPnsW+ffuE6dT/FRQUYGpIKCpWcoOLa+G8L+8KLihVSguzZmzAwMHtIZFIMGfWRuTnF+B5YvJH7rFk3bkTg47txyEnOxc6OtqYO38oyjqXkW7fvPEwZs7cgMyMbDg6WmPZyj+goalYv8537sSgU/tAaR/mzB8s7cOM2QMwfMg81PT7FerqatDW1sSc+YNhZ//+QYQi+HVYGywM2YbuLYKhpiaGSCxC3z/aoVzFsjL7Hdh+BqEL9iErMwc29uYImv8bNDQU4/k5fiwMr15lomXrN/O4v29aFVbWpjC3MMTdO08xb9YOPHwYj5lzfxcw6RuSggL8s3wnyng6wcKh8BgHa3cHaGpr4vjqvajbuQUkkOD4mr8gKShAWnKqzO2Prd6DK/tOIzc7BzZuDvgx8DchuvFOm9cch5q6GgLa13zvPm3a14SLuw30DXRw68ZDrJh/EEnPX6HP0JbvvU1JSkp6BQAwMdWTaTcx1cOL56/eeZu9Oy+gmr87Slsafe14H/S+96nrYYXV6MULdmDoiA5wd3fA3j2n0bPbFOza+yfsHT5tXd2v4cmTBGzbcgydujRGz1+bI/zmA0wL2QANDTW0bP3+3ytVIFai9ZpVkWL8VRPIvXv3kJOTg2rV3syzMzExkS5/EhkZCXV1dZntpqamcHNzQ2RkJAAgKioKbdq0kbnfqlWrfnAQnZ2djexs2SqXlpYWxF/wG7JJwasQffcx1m54MwfPxMQAM+cMxsSgldiw/hDEYhGaNK0BT09HiESK9aWEo4M1duz8E6/SMnD47wsYM3oR1qwNlA5Cm7WoCT9/LyQmpmDN6n0YNngu1m0MgpaW4hzs4uhgje07Q/AqLQNH/r6IsaOXYPXacSjrXAYL5m3Dq1cZWL7qDxgb6+PY0csYNnge1qwfD1dXxT3YZd/W04gKf4QxM7rDwtIYEWH3sfT/c6J9qr6pwtX5vhJ8qroiOSkVuzacwPQ/1mHq8n7Q1BL+a+DdO/6Ff83yMLcwkra1bffmIDYX1zIwMzNE7x6z8DgmQeYrYaEcWrwNiY9i8cu0gdI2XUN9tBnVDYcWbcWlv05BJBKhXJ1KsCxbpsj0gOoBDVChkR9SE17g9KZD+GvWOrQL/E2waQSv3bn1BDs3/YslGwd9MMuPnepI/13W1Rrq6uqYPWU7evZvCk0F+/BcHPFxKbhw9jYmz+gidJT3vk+9XsHgx5/qo01AXQCAh6cDLpwPx66dJzFoyM8CppZVUCCBZ3kHDBj0AwDA3cMe96KfYvvWEyo/iCZhKd+7jwoICQlBUJDsASaBgYEYM771F7n/yRNX4eTJqwhdNwGWlqYy22rUqIBDh+chOTkVampqMDDQRZ1av+J7W+EHCm/T0FSXVmXLlXNCxM17WL/uIAKDegEA9PV1oK+vA3sHK1So4AL/6j1w9J9LaNqshpCxZfy3D+E372H9ukPo3qMFNm04jF17p8HZpfBDgZu7Pa5cvo3NG49g/IQeQsZ+r+ysXKxffBCj/+yKyjU9AQAOLta4f+cpdm84ITOI1tUrBV29UrC2M4dreXt0bDgO50/cRO3GlYSKDwB49iwJF89HYsZHKsxe3oVH9D+OSRR8EP334m2IvhSBX6YOhIGZ7JHkTpU80GdFIDJepkGsJoa2ng7mdhoDz/9MbdIx1IOOoR5MbSxgalsaC7oG4unthyjj4ViSXSni5rX7SHmRhvZN30yBK8gvwJLZf2HHxtPYuP/da7d6eNkhP68A8c9ewNZB+PcuU1N9AMCLpDSYmb9Z9eRFUhpc3K2L7L9v90UYGumidt13r1JSkt73PtWjV2GV36lsGZn9nZxsEBv7vMRzfoi5uRHKlpX9OTs6WeGfI5cFSlRyFOwYz2/ONz2ILlu2LDQ0NHDhwgXY2RVW/5KTk3Hnzh3UqVMHHh4eyMvLw4ULF6TTOZKSkhAVFQVPz8JBhJubGy5duiRzv/+9/l+jR4/GkCGyR8ZraWkBiPys/kgkEkyZtBpH/7mI1aGBKFPm/X9cjP+/BNaF8+F4kZSKevUrf9Zjf20FEglycnLfuU0CCSQf2K4oCjPmITOr8FuI/x7hrqYmRkFBwbtuqhDy8/KRl5cP0X9zi8WQFHzgK0VJYd9zc/O+csKP27vrDExM9FGz9vsPcgOAqNuFB++9PSAqaRKJBIeXbEfUuRvoFNIfRv/5QPw2nf8f9/Dw+h2kv0yDS7X3D85eP1f5CvB8NGzmi0rVXGTaRvZdju+a+eL7lu8/gj466hnEYhGMTPTeu09Jsi5jClMzfVy6cAeu7oVLbaalZSHi5iME/OQvs69EIsG+3RfQpEVlqGsoxrz0t71+n7KxMYeFhTEePngms/3Ro1jUrFVBoHTvVqGiMx4+iJNpe/QwHlbW73/NEH0J3/QgWk9PDz169MDw4cNhamoKCwsLjBkzRrrUm4uLC1q1aoVevXph6dKl0NfXx6hRo2BjY4NWrVoBAPr374/atWtj1qxZaNGiBY4dO4aDBw9+8KtJLS2t/w+aZeV+5vhpUvBKHNh/BvMWDIeubik8T0wp7Ke+jnRNz107j8PJyQbGJga4HnYXU6esQecuTWXWkhba7FmbUKuWD6ysTZGenoX9+87g0sVbWLp8NB4/jsehg+fgX8MbJsYGiItPwsrle6GlpSldR1oRzJm1GTVrVYCVtRnS0zNxYN9ZXLoYiSXLR8HR0Rp2dqURFLgSw0Z0gJFR4XSOc2fDsWDxMEFzZ2ZkI/bJmypT/LMXuH/nKfQNdGBuaYzylcpizfx90NTSgIWVMcKv3sPxg5fRfWDh6yHuaRL+PRIGn2quMDTWw/OEFOxYewxaWhrw9Rf2oMmCggLs3XUWzVv5y6wA8TgmAYf2X0SN2l4wMtLF3agnmDltKypVdoGrW5kP3OPX9ffibYg4eQU/jO0JTR1t6TxnLR1taPx/2tL1I+dhZlsaOoZ6eHr7IY4s24GqrepK15J+GvUQsXdiYFvOCdp6OkiOfY5T6/fD2MoMNh4OJdKPzIxsPH385ncq7ukLREcV/k6VtjKGoZGuzP7q6mowMdWXVpgjrj/E7fAY+FRxRikdLdy68QiLZ+5Bg6aVoG+gUyJ9AICMjGw8iXnTj2dPk3Dn9lMYGOrA0soYP3eqg9VLj8DWzhzWNiZYuuAgzMwNUOc/q5JcvnAXz56+QKuA6iWW/X0+9D4lEonQtXtzLFqwHW7u9nB3t8ee3afw4P4zzJozSOjoMjp1boSunaZgxbJ9aNS4CsJv3seO7ScwbkJX6T4vU9IQG/sCif8//ufRw1gAgJmZoaAflj+XYk3E/PZ804NoAJg+fTrS0tLQokUL6OvrY+jQoXj58qV0++rVqzFw4EA0b94cOTk5qF27Ng4cOAANjcK5nTVq1MCSJUsQFBSEsWPHonHjxhg8eDAWLFhQ4n3ZsvkIAKBbF9mpIpOm/I7WbeoCAB4+iMWc2Zvw8mUabKwt8GvvNujcpVkJJ/2wF0kv8ceohUhMTIG+vg5cXe2wdPlo+NfwRkLCC1y9fBvr1h5EamoaTE0NUbmyB9ZvCoZpCZ08ojheJKVizKjF0j64uNpiyfJR8K9R+Ad10dIRmDNrM/r1mYHMjGzY2pXG5JDeqF1H2A8C0ZGPMbbPYun1VXP2AgDqN6uMgePbY9ikTli78ABmBW5AWmoGzC2N0al3U3wf4Aeg8KvhW2H3sXfzKaS/yoShiR7KVXTC1BX9YWSiL0ifXrtwLhJxsS/QKkB2yo+GhjounI/ExnVHkZmZjdKWJqjfsBJ69hb2dXH1wL8AgA2j58u0Nx/UEd4NC4/TePE0ASdC/0JmWgaMLEzg364RqrauJ91XQ0sTUeeu4/TGA8jJyoGeiQGcKnmgzU+Noa5RMvPTo249xtBfl0ivL55V+DvVqEVljAz6+LxaDU11HP87DKFLDyM3Nw+W1iZo27E2fnhrnnRJiIx4LHOylDnT9wAAmrWsgvGTO+CX7vWRmZmDkKCtSHuViQoVHTF3yW/Q+s9xAHt3XoC3jwMcnIQ7+dBrH3uf+qVLE2Tn5GLa1HVIfZkOVzc7LFs5GrZ2wmd/W3kvJ8ya2w/z5mzHssV7YFPGHMNHdkCz5n7SfU4cD0Pg2JXS6yOHFf5O/tanFX7v27qkI5OKEEleHz1AX0yvXr1w+/ZtnD59Wq7b5RaEfZ1AJUhD7IPcgmtCx/gsGuKKyCm4InSMz6Yp9sXtFGFXifkS3I2aIz1PuZer0lWvg9C7fwsd47N1cWmMJ+l/CR3js5TRbYGUnANCx/hsRppNVeZ9KjPvrNAxPkspdf+P7/SVdD4p3Hvj2jol+0FWEfGbgC9gxowZuH79OqKjozF//nyEhoaiSxfhj7omIiIi1SUWCXf5VFOnToVIJMKgQYOkbVlZWejbty9MTU2hp6eHtm3bIj4+XuZ2MTExaNasGXR0dGBhYYHhw4cjL0/YYzu++ekcX8LFixcxbdo0vHr1Ck5OTpg3bx569uwpdCwiIiIihXHp0iUsXboU3t6yZ/4cPHgw9u/fj23btsHQ0BD9+vVDQEAAzpw5AwDIz89Hs2bNYGlpibNnzyI2NhadO3eGhoYGpkyZIkRXAHAQ/UVs3bpV6AhERET0jVGmk62kpaWhY8eOWL58OSZNmiRtf/nyJVauXImNGzeifv36AAqPR/Pw8MD58+dRvXp1HD58GLdu3cI///yD0qVLw8fHBxMnTsTIkSMxYcIEaGoKc44ITucgIiIiIrlkZ2cjNTVV5vLfE8m9rW/fvmjWrBkaNmwo037lyhXk5ubKtLu7u8POzg7nzp0DAJw7dw5eXl4oXfrNQa2NGzdGamoqIiIivnDPio+DaCIiIiKSS0hICAwNDWUuISEh79x38+bNuHr16ju3x8XFQVNTE0ZGRjLtpUuXRlxcnHSftwfQr7e/3iYUTucgIiIiUkJCnrHw/SeOk/X48WMMHDgQR44cgba2dknFKxGsRBMRERGRXLS0tGBgYCBzedcg+sqVK0hISEClSpWgrq4OdXV1nDx5EvPmzYO6ujpKly6NnJwcpKSkyNwuPj4elpaFp6S3tLQsslrH6+uv9xECB9FERERESkgs4KW4GjRogJs3byIsLEx6qVy5Mjp27Cj9t4aGBo4ePSq9TVRUFGJiYuDnV3jCHD8/P9y8eRMJCQnSfY4cOQIDAwN4enrKkebL4nQOIiIiIvoq9PX1Ub58eZk2XV1dmJqaStt79OiBIUOGwMTEBAYGBujfvz/8/PxQvXp1AECjRo3g6emJX375BdOmTUNcXBzGjh2Lvn37vrP6XVI4iCYiIiJSQsq0xN2HzJ49G2KxGG3btkV2djYaN26MRYsWSberqalh3759+P333+Hn5wddXV106dIFwcHBAqbmIJqIiIiIStCJEydkrmtra2PhwoVYuHDhe29jb2+PAwcOfOVk8uGcaCIiIiIiObESTURERKSEhFzijliJJiIiIiKSGyvRREREREqIlWhhsRJNRERERCQnDqKJiIiIiOTE6RxERERESoiVUGHx509EREREJCdWoomIiIiUkKqcsVBZsRJNRERERCQnDqKJiIiIiOTE6RxERERESojrRAuLlWgiIiIiIjmxEk1ERESkhFgJFZZIIpHw0E4iIiIiJTPswjHBHntGtfqCPbaiYCVagRRIbgkd4bOJRZ5K3w+xyBMSRAod47OJ4MF+KAgRPADcETrGF+CKUnbthQ7xWTJjNkGCKKFjfDYR3FAgiRA6xmcTi8op/fMhgptgj8050cLiNwFERERERHLiIJqIiIiISE6czkFERESkhEQ8Y6GgWIkmIiIiIpITK9FERERESogHFgqLlWgiIiIiIjlxEE1EREREJCdO5yAiIiJSQqyECos/fyIiIiIiObESTURERKSExFziTlCsRBMRERERyYmVaCIiIiIlxCXuhMVKNBERERGRnDiIJiIiIiKSE6dzEBERESkhTucQFivRRERERERyYiWaiIiISAmpCR3gG8dKNBERERGRnDiIJiIiIiKSE6dzEBERESkhnrFQWKxEExERERHJiZVoIiIiIiXEJe6ExUo0EREREZGcvtlBtEQiwa+//goTExOIRCKEhYUJHYmIiIio2MQi4S70DU/nOHToENasWYMTJ07AyckJZmZmQkf6Ii5disCqlbsREXEPiYnJmL9gFBo2rAYAyM3Nw9y5G3Hq5BU8eRIPPT0d+PlXwNAhv8CitInAyd/4UB8AYMH8zThw4F/ExT2HhoY6PMuVxaBBHVGhgquAqYsnLS0T8+ZuwD//XEBS0kt4eDpizB894eXtInS0YlPGPly6FIGVK3chIrzwd2rBwlFo2LC6dLtEIsH8eZuwbdsRpKamo1IldwRO6A0HB2sBUxffhg37sXLlTiQmJsPd3RHjxv0Gb2/FeD3o6WojcFg7tGxcGeZmhrge/hDDJoTiyo37UFdXw4Th7dC4ng8c7SyQ+ioTx/69iXFTNyM2Pll6H8aGupgV3BVNG1ZCQYEEuw9exLAJoUjPyBawZx+2bNl2zJq5Fp07t8AfY3oJHee9Ct9v97z1fjtS5v0WAO7de4KZM9bi0qVbyM/PR9myZTB33ghYW5sLlPrD6tfviWdPE4q0d+jQFOMDewuQiFTVN1uJvnfvHqysrODv7w9LS0uoq8t+nsjJyREo2efJzMyCm7sDxo3/tci2rKxs3Lp1H7/3aYcdO2Zi3vyRePjgKfr0mSJA0vf7UB8AwMHBGmPH9cKevXOwfsMU2NhYoGePILx48bKEk8pv3NgFOHv2Ov6cNgh7/5qLGjV80K1bIOLjk4SOVmzK2IfMjCy4uzlifOBv79y+YvkurFu3DxMm9MbWrdNQqpQ2evYIQna24r8PHDhwGiEhK9C3b3vs2jUH7u6O6NFjPJKSUoSOBgBYPO1X1K/lhe6DFqHydyPwz+kb2L9xDKxLG0OnlCZ8yjti6rxd8Gv6B37+dRZcnayxbeUwmftYPa8fPFzLoHnHKWjbfTpqVnPHwqmKOzC9eeMutmw+BDc3B6GjfFRmZvb/32/f/fOMiYlDxw5/wNGpDELXBmP3ntn4vc+P0NLSKOGkxbd9+0yc/jdUelm1OhgA0Pj7GgInI1XzTQ6iu3btiv79+yMmJgYikQgODg6oW7cu+vXrh0GDBsHMzAyNGzcGAJw8eRJVq1aFlpYWrKysMGrUKOTl5Unv69WrV+jYsSN0dXVhZWWF2bNno27duhg0aJAgfatd2xeDBnXEd99VL7JNX18Xq1ZNQJMmNeDoZAMfHzeMHdcLERH38OxZogBp3+1DfQCA5i1qw9+/AmxtLeHiYodRo7ohLS0DUVGPSjipfLKysnH48DkMG94FVaqUg729Ffr3bw87e0ts2nhI6HjFoqx9qF3HF4MGv/t3SiKRYO3av9D793Zo0LAa3Nwd8Oe0gUhIeIF//rkgQFr5rF69G+3aNUbbtg3h7GyHoKA+0NbWwo4dR4SOBm0tDbRuUhVjpmzEmYu3cf9RPCbP3oF7j+LQ65fvkPoqE807TsGOfedx934sLl6LxuBxq+Hr7QRba1MAgJuzNRrX80GfkctxKewezl6KwpDxofixpR+sShsL3MOi0tMzMWz4TEyc1A8GhnpCx/mo2rUrYdCgDu99v50zZwNq1/HF8OGd4enpBDs7S9SvXxWmpkYlG1QOJiaGMDc3ll5OHL8EOztLVK1aXuhoX5yaSLgLfaOD6Llz5yI4OBhlypRBbGwsLl26BAAIDQ2FpqYmzpw5gyVLluDp06do2rQpqlSpguvXr2Px4sVYuXIlJk2aJL2vIUOG4MyZM9i7dy+OHDmC06dP4+rVq0J1TW6vXmVAJBLBwEBX6CifJCcnF1u3HIa+vg7c3R2EjvNBeXkFyM8vKFLB0dbSwpWrtwRKJR9V6MN/PXkSj8TEZPj7e0vb9PV14V3BFWHXogRM9nE5ObmIiIiGv38FaZtYLIa/vw+uKUB2dXU1qKurIes/Ff2srBz4V3F7520MDHRQUFCAlNQMAEC1Sq5IfpmGqzfuS/c59u9NFBRIUMWn7NcL/4mCg5egbp3K8Pf3ETrKZysoKMDJE1fg4GCFnj2CUcO/K35qN1IpPly+lpOTi717TyCgbUOIRBz50Zf1Tc6JNjQ0hL6+PtTU1GBpaSltd3FxwbRp06TXx4wZA1tbWyxYsAAikQju7u549uwZRo4cifHjxyM9PR2hoaHYuHEjGjRoAABYvXo1rK0/PI8yOzsb2dmyc/m0tLSgofkFO1kM2dk5mDljLZo1qwU9PZ2SffDPdPz4JQwbOguZmdkwNzfGylUTYGxsIHSsD9LTKwWfim5YtGgrnJxsYWZmiP37TiMsLAp2dpYfvwMFoAp9+K/ExBQAKFJZMzM1xPPnyUVvoECSk1ORn18AU1PZiqypqRHu338iUKo30tKzcP7yHYweEICo6GeIT0xBu1Y1UK2SK+49jCuyv5aWBiaNbo+te87iVVomAKC0uSESn6fK7JefX4AXKWkobW5UEt0otv37T+HWrfvYvn2m0FG+iKSkl8jIyMKK5bswYGAHDB32C/49fQ0D+k/DmtBgVK1aTuiIH3X0nwt49Sodbdo0EDrKV8ED/IT1TVai38fX11fmemRkJPz8/GQ+vdaoUQNpaWl48uQJ7t+/j9zcXFStWlW63dDQEG5u766wvBYSEgJDQ0OZS0hIyJftzEfk5uZh8KAZkAAInPDueaKKrFo1L+zcNQsbN4WgZq2KGDxohsLMAf2QadMGQSIB6tTuDm+vH7Fu3X40a1YLYrHyvBRVoQ9UcroPXgiRSIT7lxbhZfQ69O3WGFv3nEVBgeyZ1tTV1bB+0UCIIMKAMasESvvpYmMTMWXycsyYPgRaWiVcEflKJP9/jurXr4quXVvAw8MRvX4NQN26vtiy+W+B0xXP9h1HUKu2L0qXNhU6Cqmgb7IS/T66uiUzpWH06NEYMmSITJuWlhaAeyXy+Lm5eRg8eAaePUvE6jVBSleFBgAdHW3Y21vB3t4KPj5uaNy4D3ZsP4pff2srdLQPsrOzwvr1k5GRkYW0tAxYWJhg8KDpsLUtLXS0YlOFPrzN/P/VzKSkFFhYvFml5nnSS3i4OwqUqniMjQ2gpiZGUpJsxTwpKQVmZooxX/jBowQ0ahcMnVJaMNAvhbiEFKxbOAAPYt6snqCuroYNiwbCzsYMTX6eJK1CA0B84kuYm8l+y6SmJoaJkR7i//8tgiKIiLiHpKSXCAgYLG3Lzy/A5UsR2LBhP27c3AE1NTUBE8rPyFgf6upqKOtcRqbdqWwZXL0SKVCq4nv6NAHnzl7H/PmjhI5CKoqlow/w8PDAuXPnIJG8qZicOXMG+vr6KFOmDJycnKChoSGdUw0AL1++xJ07dz54v1paWjAwMJC5FA6iv77XA+hHj55h1WrFnwJRXJKCAuTk5Aodo9h0dLRhYWGCly/T8O+/11C/QdWP30jBqEIfAKBMmdIwNzfGuXM3pG1paRm4cf0OfCp++FsloWlqaqBcOWeZ7AUFBTh37joqKlj2jMxsxCWkwMhQFw1re2PfkcsA3gygyzpaolmHyXiRkiZzuwtX78DYUA8Vvd58oKnrXw5isQiXwkqm8FAc1at7Y+9f87Fr91zppXx5Z7RoUQe7ds9VugE0UPj7Vb68Mx48eCbT/vDhM1hbWwiUqvh27vwHpqaGqFO3itBRvhqxSCLYhViJ/qA+ffpgzpw56N+/P/r164eoqCgEBgZiyJAhEIvF0NfXR5cuXTB8+HCYmJjAwsICgYGBEIvFgh3AkJ6eiZiYN3MNnzyJR2TkAxga6sHc3BiDBk7DrVv3sXjJGOTnFyAxsbCCZWioB01NxViy6EN9MDLSx9Il21GvfhWYmxsjJfkVNm48gPj4F2j8vb+AqYvn9OlrgEQCR0cbPIqJxfRpa+DkVAYBAcozX08Z+1D4OxUrvf7kSQIiI+/D0FAf1tbm6Ny5BZYs3gYHe2vYlLHAvLkbYWFhUmS9XEXUrVtrjBw5G+XLO8Pb2xWhoXuQmZmFgICGQkcDADSs7Q2RSIQ795+hrIMlpvzRAXfuPcParSehrq6GjUsGoWJ5RwR0mwY1NTFKmxsCAF6kpCE3Nx9R0c/w9/EwLJzaCwP+WAkNDTXMntgN2/aek1lLWmh6ejpwdbWXaSulow0jI/0i7Yqk6PttgvT91traHN17tMLQIbNQubInqlUrj39PX8OJ45cRunaigKk/rqCgALt2HkXr1vWhrq58H2BIOXAQ/QE2NjY4cOAAhg8fjgoVKsDExAQ9evTA2LFjpfvMmjULvXv3RvPmzWFgYIARI0bg8ePH0NbWFiRzRPg9dOkyTnr9z6mrAQCtW9dDv34/49ixwqp5m9ay00lCQyeiajXFWP7nQ32YENQb9x88we4Bx5GcnAojI314eTlj/YbJcHGxEypysaW9SsesWesQF5cEIyN9fNfID4MHd4SGhvK8FJWxD+Hh0ejS+c3v1NSQwjm3rdvUw9SpA9GzVxtkZmZh/PhFSE1Nh6+vB5avGK8Uc1ubNq2FFy9eYt68DUhMTIaHhxNWrAhSmOkchgY6CB75M2wsTfDiZRr2HLiIwOlbkJeXD7syZmjRqDIA4OLff8rcrlG7YJw+XzhloNuABZg9sRsObBojPdnK0MA1Jd0VlVT4fjteev3t99uQqf3x3XfVETjhNyxbthNTJq+Eo6M15s4bAV9fD6EiF8vZs9fx7FkiAtoqxofJr4UHFgpLJHl7rgJ9tvT0dNjY2GDmzJno0aOHXLctkCjnEmFvE4s8lb4fYpEnJFD8+X4fI4IH+6EgRPAA8OFpXsrBFaXs2gsd4rNkxmyCBMIv//e5RHBDgSRC6BifTSwqp/TPhwjCTZ2af+uwYI/d37ORYI+tKBS3dKQkrl27htu3b6Nq1ap4+fIlgoMLz4zUqlUrgZMRERGRKuNEFWFxEP0FzJgxA1FRUdDU1ISvry9Onz4NMzMzoWMRERER0VfCQfRnqlixIq5cuSJ0DCIiIiIqQRxEExERESkhHlgoLK4TTUREREQkJ1aiiYiIiJQQT3oiLFaiiYiIiIjkxEE0EREREZGcOJ2DiIiISAmp8cBCQbESTUREREQkJ1aiiYiIiJQQl7gTFivRRERERERyYiWaiIiISAmxEi0sVqKJiIiIiOTEQTQRERERkZw4nYOIiIhICXE6h7BYiSYiIiIikhMr0URERERKSE0kETrCN42VaCIiIiIiOXEQTUREREQkJ07nICIiIlJCrIQKiz9/IiIiIiI5sRJNREREpIS4xJ2wWIkmIiIiIpITK9FERERESoiVaGGJJBIJFxkkIiIiUjLbHxwS7LF/cPxesMdWFKxEK5CcgstCR/hsmuLKKJBECB3js4hF5SBBlNAxPpsIbiiQ3BI6xmcTizyRlX9e6BifRVutOiSIFDrGZxPBAzkFV4SO8Vk0xb5wabhC6Bif7e4/PVXmfSor/5zQMT6Ltpqf0BFIIBxEExERESkhnrFQWDywkIiIiIhITqxEExERESkhHlgoLFaiiYiIiIjkxEE0EREREZGcOJ2DiIiISAlxOoewWIkmIiIiIpITK9FERERESoiVaGGxEk1EREREJCcOoomIiIiI5MTpHERERERKSI3TOQTFSjQRERERkZxYiSYiIiJSQmKRROgI3zRWoomIiIiI5MRKNBEREZESYiVUWPz5ExERERHJiYNoIiIiIiI5cToHERERkRLiGQuFxUo0EREREZGcWIkmIiIiUkI82YqwWIkmIiIiIpITB9FERERERHJSqUF03bp1MWjQIKFjEBEREX11YpFEsAtxTrRKW7F8L+bO2oJOv3yPkX/8gpcpaVi4YAfOnbmJ2NjnMDYxQP0Gvug34Efo6+sIHVfq0qUIrFq5BxER95CYmIz5C0aiYcNq0u2jR83H7t3HZW5Ts6YPlq8YX9JR5VK/fk88e5pQpL1Dh6YYH9hbgETFU/h87H7r+Rgl83wsmL8ZBw78i7i459DQUIdnubIYNKgjKlRwFTC1rMULdmHJot0ybQ6OVtizfyoAIDhwNS6cj0BiQgp0dLRRwccZg4a2g6OTtQBp3+/SpQisXLkLEeGFz8WChaPQsGF16XaJRIL58zZh27YjSE1NR6VK7gic0BsODorTjy2bjmDL5n/w7OlzAEBZZxv07hOAWrV9AADPE1Mwc/pGnDt3ExnpWXBwsEKv3q3xXaOqgmU+vv4nlLHUL9K+fs8tBM0/CwDw8bDAkO6VUcHdHAUFEkTeS0K3UYeQnZMPAFgS/B08nE1haqSNl69ycPbqU0xfcQkJSRkl2hd5LFu2HbNmrkXnzi3wx5heQsd5r8LX9x6ZNgdHS+nru0eXEFy+FCWz/Yd2dTFuQteSikgqioPoD8jJyYGmpqbQMT5J+M172L7lGFzd7KRtCQnJSExIxtARHVC2rA2ePXuOiRNWITEhGbPmDhIu7H9kZmbDzd0BAW3rY0D/ae/cp1atipg8pZ/0uqamRknF+2Tbt89Efn6B9Prdu4/Qvdt4NP6+hoCpPi4zM+v/z0cDDOj/Z5HtDg7WGDuuF2xtSyMrKwehoX+hZ48g/H14EUxMDAVI/G5lnW2wbOUI6XU1dTXpvz3LOaBZCz9YWpki9WU6Fi/chd49p+PAkZlQU1OcL+wyM7Lg7uaItm0bon+/qUW2r1i+C+vW7cPUqQNRpkxpzJ27ET17BGH/gfnQ0lKM97LSliYYNORn2NtbQiIB9u45hQH9ZmLbjhA4u5TBH6MW49WrdMxfOBRGxvo4sO8shg2ei83bJsPD00GQzG377oH4rbXEXB2NETqtKQ6eegCgcAC9aur3WLIpDMELziI/XwL3siaQSN5U685fj8WSTWFISMpEaTMdjPqtGuaPb4CfBv5V4v0pjps37mLL5kNwc3MQOkqxFL6+h0uvv/36BoC2P9ZBn35tpNe1S2mVWLaviUvcCUtx/jp8IQUFBRgxYgRMTExgaWmJCRMmSLfFxMSgVatW0NPTg4GBAdq1a4f4+Hjp9gkTJsDHxwcrVqyAo6MjtLW1AQDbt2+Hl5cXSpUqBVNTUzRs2BDp6enS261YsQIeHh7Q1taGu7s7Fi1aVGL9fZeM9CyMGr4IgcE9YWCgK213cbXF7HmDULdeJdjalUa16uXQf1A7nDh+DXl5+QImllW7diUMGtQB331X/b37aGpqwNzcWHoxNNQrwYSfxsTEUCbzieOXYGdniapVywsd7YNq1/bFoEEd3/t8NG9RG/7+FWBrawkXFzuMGtUNaWkZiIp6VMJJP0xdTQ1m5kbSi7Hxm8riD+3qwbeyO2xszOHh6YB+A9oiLu4Fnj1NFDBxUbXr+GLQ4Hc/FxKJBGvX/oXev7dDg4bV4ObugD+nDURCwgv8888FAdK+W916vqhdpyLsHazg4GiFAYN+go6ONm5cvwsACAu7gw4dG8PL2xm2tqXx2+9toK+vi1sRDwTL/OJlFp4nZ0ov9arZ4dHTl7h4PRYAMKZPdazdFYFlm28g+lEKHjx5iYMnHyAn982H5jU7whEWmYhnCWm4disBSzdfh4+HBdQVcHmF9PRMDBs+ExMn9YOBEry3AoC6mvi9r28A0NbWlNmup1dKoKSkSlRuEB0aGgpdXV1cuHAB06ZNQ3BwMI4cOYKCggK0atUKL168wMmTJ3HkyBHcv38fP/30k8zto6OjsWPHDuzcuRNhYWGIjY1F+/bt0b17d0RGRuLEiRMICAiQVhg2bNiA8ePHY/LkyYiMjMSUKVMwbtw4hIaGCtF9AMDkiWtQq44P/Pw/PjhLe5UBPb1SUP/Pp3ZFd/FiOGr4d0WT7/thwoSlSE5+JXQkueTk5GLv3hMIaNsQIpHi/RH9VDk5udi65TD09XXg7u4gdBwZj2Li0LDOQDRtNAyjhy9B7LOkd+6XkZGNPbtOw6aMOSwtTUs45ad78iQeiYnJ8Pf3lrbp6+vCu4Irwq5FfeCWwsnPL8DB/WeRmZGNCj4uAAAfH1ccOngeL1PSUFBQuD0nJxdVqnoInLaQhroYLRs6Y/uhOwAAEyNt+HhYICklE1vmtsC5bR2xYWYz+JYv/d77MNTXQssGzrh6Kx55+Yo3tzQ4eAnq1qkMf38foaMU26OYeDSsMwhNGw1/5+v7wL7zqOPfDwEtx2DurG3IzMwWKOmXJRYJdyEVnM7h7e2NwMBAAICLiwsWLFiAo0ePAgBu3ryJBw8ewNbWFgCwdu1alCtXDpcuXUKVKlUAFE7hWLt2LczNzQEAV69eRV5eHgICAmBvbw8A8PLykj5eYGAgZs6ciYCAAACAo6Mjbt26haVLl6JLly4l0+m3HNx/DrduPcDmbRM/um9y8issXbwLP7SrXwLJvpyatSriu0bVUMamNGIex2HO7A347deJ2LQ5BGpqyvFh4Og/F/DqVTratGkgdJQv4vjxSxg2dBYyM7Nhbm6MlasmwNjYQOhYUl7eTpg4uRccHC2RmPgSSxftRrdfJmPH3snQ1S2sSG3ZdBSzZ2xBZmY2HBytsHTFcGhoKs9bZGJiCgDA1NRIpt3M1BDPnyeXfKAPuHMnBp3aByInOxc6OtqYM38wyjqXAQDMmD0Aw4fMQ02/X6GurgZtbU3MmT8YdvaWAqcu1LCGPQz0NLHzcGHl3M6qsOLZv3Ml/Ln0AiLvvUDr75yxdlpTNO21A4+epkpvO7xnFXRq5QmdUhq4disev449LEgfPmT//lO4des+tm+fKXSUYvPyLouJk3vCwdEKiYkpWLpoD7r9MgU79k6Crm4pNGnmBytrU1hYGOFO1GPMmbUNDx/GYfa8/kJHJyWnPH8hisnb21vmupWVFRISEhAZGQlbW1vpABoAPD09YWRkhMjISOkg2t7eXjqABoAKFSqgQYMG8PLyQuPGjdGoUSP88MMPMDY2Rnp6Ou7du4cePXqgV683B13k5eXB0PD9c0Gzs7ORnS37KVhLSwuiz5zWGxebhKkha7Fs5eiPzn9MS8tA397T4eRsg9/7BnzeA5ewZs1qSv/t6mYPNzd7NPquDy5ejICfn/cHbqk4tu84glq1fVG6tPJUOj+kWjUv7Nw1C8nJqdi27QgGD5qBLVv/LDKgE0rN2hWk/3Z1KxxUN2k4FH8fuoiAtnUAAE2b+6G6Xzk8f56C0NUHMXzIQoRuGKswc4lViaODNbbvDMGrtAwc+fsixo5egtVrx6GscxksmLcNr15lYPmqP2BsrI9jRy9j2OB5WLN+PFxd7T5+51/Zj03ccOriE+kBga+/Sdq87zZ2/F04sL4VnQS/ijb44XtXzFx5WXrbFVtvYNvBKNiU1ke/zhUxfWQd9BqjOAPp2NhETJm8HKtWBSvV733N2m/e913dbP//+h4mfX3/0K6udLuLqy3MzI3wa/dpeByTAFs7CwESk6pQuekcGhqyI1GRSISCgoL37F2Urq6uzHU1NTUcOXIEBw8ehKenJ+bPnw83Nzc8ePAAaWlpAIDly5cjLCxMegkPD8f58+ff+xghISEwNDSUuYSEhMjRy3eLiHiAF0mp+KntGPiU/wU+5X/B5UuR2LD+b/iU/0V6UFt6eiZ695oGHR1tzJ0/GBoayv1ZytbWEsbGBoh5FCt0lGJ5+jQB585ex48/fCd0lC9GR0cb9vZW8PFxw+TJ/aCmroYd248KHeu9DAx0Ye9giceP3hwToa+vA3sHS/hWdsfM2f3x4EEsjv1zRcCU8jE3NwIAJCWlyLQ/T3oJMzPjkg/0ARqa6rCzt0S5ck4YNORnuLrZYf26Q3gcE49NGw4jeNJvqO5XHm7u9vi9b1t4lnPE5o1HhI4Naws9+Fe0xtaDt6VtiS8KB9PRj1Jk9r0XkwJrC9n5xMmp2Xj4NBVnrj7F4EnHULeaHXw8FGcQFxFxD0lJLxEQMBjlPFujnGdrXLoYjnXr9qGcZ2vk5yvOsTMf8ub1XXQ1JKCwcg0AMTHx79yuTMQCXkgFK9Hv4+HhgcePH+Px48fSavStW7eQkpICT0/PD95WJBKhRo0aqFGjBsaPHw97e3vs2rULQ4YMgbW1Ne7fv4+OHTsWO8vo0aMxZMgQmTYtLS0AN+Xu19uq+5XDzj2yR+yPG7MMjo5W6N6zBdTUxEhLy8BvPf+EpqYG5i8aqlTVhveJi3uOlJRXMLdQrIHC++zc+Q9MTQ1Rp24VoaN8NZKCAuTk5Aod470y0rPwOCYBzVr4v3O7BBJAAuTk5JVwsk9XpkxpmJsb49y5G/DwcAJQ+I3Tjet30L799wKn+zCJRIKcnDxkZhV+Qyf+z4RLNTWxXMWQr6Xt965ISsnCifOPpW1P4tIQ9zwdTray3z46ljHAyYtP3ntfov/3UVNTcaagVa/ujb1/zZdp+2P0XDg5lUHPXm2VZrrcx17fUbdjALz54En0qb6ZQXTDhg3h5eWFjh07Ys6cOcjLy0OfPn1Qp04dVK5c+b23u3DhAo4ePYpGjRrBwsICFy5cQGJiIjw8Cg9yCQoKwoABA2BoaIjvv/8e2dnZuHz5MpKTk4sMlF/T0tL6/6BZVs5n/o3Q1S0FF1dbmbZSpbRgZKQPF1fbwgF0j6nIzMrB1Gl9kJ6WifS0TACAsYmBwizllZ6eiZiYOOn1J08SEBn5AIaGejA01MOihVvxXaPqMDczRszjOMyYvhZ2dpaoWbOigKmLp6CgALt2HkXr1vWV5mDOos9HvPT5MDLSx9Il21GvfhWYmxsjJfkVNm48gPj4F2j8/bv/gAlh5rRNqFOvIqysTZGYkILFC3ZBTU2MJs2q48njBPx98AL8apSHsbEB4uNfYNWKfdDS0pCZBqIICp+LN9+4FL427sPQUB/W1ubo3LkFlizeBgd7a9iUscC8uRthYWEis6630ObM2oyatSrAytoM6emZOLDvLC5djMSS5aPg6GgNO7vSCApciWEjOsDIqHA6x7mz4ViweJiguUUioG1jF+w6chf5BbIHA67cegMDuvji9r0k3Lr3AgGNXOBka4T+QYXfxlRwN4eXmzmuhMfh5asc2FnrY1DXynj09CXCbilONVRPTweurvYybaV0tGFkpF+kXZHMnLYZder5vPX63v3/13c1PI5JwIH951CrdgUYGunibtQTTP9zI3wru8HVzfbjd67gVOi4dKX0zQyiRSIR9uzZg/79+6N27doQi8X4/vvvMX/+/A/ezsDAAKdOncKcOXOQmpoKe3t7zJw5E02aNAEA9OzZEzo6Opg+fTqGDx8OXV1deHl5KeSZEyNvPcSNG/cAAE0byw7wD/0zBzY25u+6WYmLCL+HLl3enDjlz6mrAQCtW9dD4IRfERX1CLt3H8erVxkwNzdGjRo+GDCwvVKsFX327HU8e5aIgLYNhY5SbIXPxzjp9befjwlBvXH/wRPsHnAcycmpMDLSh5eXM9ZvmAwXF+Hnr74WH5+MUcMWIyUlDcYm+qhYyRXrNo2DiYkB8vLycfXKHaxfdxipL9NhamYIX183rN04DqaminNwJACEh0ejS+c3z8XUkFUAgNZt6mHq1IHo2asNMjOzMH78IqSmpsPX1wPLV4xXqG+cXiSlYsyoxUhMTIG+vg5cXG2xZPko+NcoPGB70dIRmDNrM/r1mYHMjGzY2pXG5JDeqF1H2A/JNSrZwKa0PrYfLLrSyZqdEdDUVMMfv1eHob4Wbt9/ga4jDyImtnDVoMzsPDSq6YABXSpBR1sdCUmZOH35CQZOvCazDB59mvj4Fxg1bMlbr28X6es7JzsXF87dwoa1h5GZmQ1LS1M0/K4yevVuKXRsUgEiydurwZOgcgouf3wnBacprowCSYTQMT6LWFQOEijmkmDyEMENBZJbQsf4bGKRJ7Ly33+MgTLQVqsOCSKFjvHZRPBAToHyzBN/F02xL1warhA6xme7+09PlXmfyso/J3SMz6Kt5ifYY19M3C/YY1c1bybYYyuKb6YSTURERKRKOJtDWIoxCZaIiIiISImwEk1ERESkhHhgobBYiSYiIiIikhMr0URERERKiJVQYfHnT0REREQkJw6iiYiIiIjkxOkcREREREpIJOKpPoTESjQRERERkZxYiSYiIiJSQlzhTlisRBMRERERyYmDaCIiIiL6akJCQlClShXo6+vDwsICrVu3RlRUlMw+WVlZ6Nu3L0xNTaGnp4e2bdsiPj5eZp+YmBg0a9YMOjo6sLCwwPDhw5GXl1eSXZHBQTQRERGREhKJhLvI4+TJk+jbty/Onz+PI0eOIDc3F40aNUJ6erp0n8GDB+Ovv/7Ctm3bcPLkSTx79gwBAQHS7fn5+WjWrBlycnJw9uxZhIaGYs2aNRg/fvyX+nHKjXOiiYiIiOirOXTokMz1NWvWwMLCAleuXEHt2rXx8uVLrFy5Ehs3bkT9+vUBAKtXr4aHhwfOnz+P6tWr4/Dhw7h16xb++ecflC5dGj4+Ppg4cSJGjhyJCRMmQFNTs8T7xUo0ERERkRISCXjJzs5GamqqzCU7O7tYuV++fAkAMDExAQBcuXIFubm5aNiwoXQfd3d32NnZ4dy5cwCAc+fOwcvLC6VLl5bu07hxY6SmpiIiIqLYP7MviYNoIiIiIpJLSEgIDA0NZS4hISEfvV1BQQEGDRqEGjVqoHz58gCAuLg4aGpqwsjISGbf0qVLIy4uTrrP2wPo19tfbxMCp3MQERERKSGxgGvcjR49GkOGDJFp09LS+ujt+vbti/DwcPz7779fK1qJ4SCaiIiIiOSipaVVrEHz2/r164d9+/bh1KlTKFOmjLTd0tISOTk5SElJkalGx8fHw9LSUrrPxYsXZe7v9eodr/cpaZzOQURERERfjUQiQb9+/bBr1y4cO3YMjo6OMtt9fX2hoaGBo0ePStuioqIQExMDPz8/AICfnx9u3ryJhIQE6T5HjhyBgYEBPD09S6Yj/8FKNBEREZESUpYzFvbt2xcbN27Enj17oK+vL53DbGhoiFKlSsHQ0BA9evTAkCFDYGJiAgMDA/Tv3x9+fn6oXr06AKBRo0bw9PTEL7/8gmnTpiEuLg5jx45F37595a6IfykcRBMRERHRV7N48WIAQN26dWXaV69eja5duwIAZs+eDbFYjLZt2yI7OxuNGzfGokWLpPuqqalh3759+P333+Hn5wddXV106dIFwcHBJdWNIjiIJiIiIlJC8p70RCgSieSj+2hra2PhwoVYuHDhe/ext7fHgQMHvmS0z8I50UREREREcuIgmoiIiIhITpzOQURERKSElGQ2h8piJZqIiIiISE4iSXFmexMRERGRQrmdsk+wx3Y3ai7YYysKTudQIBl5Z4SO8Nl01Gsgp+Cy0DE+i6a4MoA7Qsf4AlzBfigKVegDALhCgiihQ3wWEdygKs+FdflxQof4bM/CJyKn4IrQMT6LpthX6AgkEA6iiYiIiJSQmJOiBcU50UREREREcuIgmoiIiIhITpzOQURERKSEOJtDWKxEExERERHJiZVoIiIiIiUkEnGVYiGxEk1EREREJCcOoomIiIiI5MTpHERERERKiAcWCouVaCIiIiIiObESTURERKSERCxFC4qVaCIiIiIiObESTURERKSEWAkVFn/+RERERERy4iCaiIiIiEhOnM5BREREpIR4YKGwWIkmIiIiIpITK9FERERESoiFaGGxEk1EREREJCcOoomIiIiI5MTpHERERERKiAcWCouVaCIiIiIiOXEQ/R9du3ZF69atP7iPg4MD5syZUyJ5iIiIiN5FJOCFOJ3jk1y6dAm6urpCx3inhPhkzJ21DWdO30RWVg5s7SwwYVJ3lCvvCABYsnA3/j54EXFxL6ChoQ4PT3v0GxgAL++yAid/vxXL92LurC3o9Mv3GPnHLwCAoMCVOH8uHIkJydDR0UaFii4YPLQ9nJysBU77cRs27MfKlTuRmJgMd3dHjBv3G7y9XYWOJRdl78PSpdtw+PBZ3L//FNramqhY0R3DhnWFk1MZoaN9EmV+PubP34iFCzbLtDk62uDgocUCJfo8ivxciMUiDO1TH22bV4C5mR7iE19h6+5rmLP0xDv3nzq+BTq3q4rxUw9gxfpz0nYvDyuMGdIIFcrZIL9AggNHIjBh2iFkZOaUUE9kbdl0BFs2/4NnT58DAMo626B3nwDUqu0DAHiemIKZ0zfi3LmbyEjPgoODFXr1bo3vGlUVJC+pDlaiP4G5uTl0dHSEjlFE6st0dO00BerqaliwZDB27J2EIcN/goHBmwG/vb0lRo7piG27grF63WhY25ihT69ZePEiVcDk7xd+8x62bzkGVzc7mXbPco6YOPlX7Nk/HUuWjwQkwG89pyI/v0CgpMVz4MBphISsQN++7bFr1xy4uzuiR4/xSEpKETpasalCHy5eDEfHjs2wdet0rF49EXl5+ejRYzwyMrKEjiY3VXg+XFzscPrfUOll48Y/hY70SRT9uejboxa6/FQFY6bsQ52W8zB51mH06V4TPTpWL7Lv9w084Otti9h42b8Npc31sXlFVzyIeYHmHZahY++1cHO2wJzJASXVjSJKW5pg0JCfsWX7JGzeNgnVqpfDgH4zEX33CQDgj1GL8fDhM8xfOBQ79kxFg++qYNjguYi89VCwzKQavtlB9Pbt2+Hl5YVSpUrB1NQUDRs2RHp6unT7jBkzYGVlBVNTU/Tt2xe5ubnSbf+dziESibB48WI0adIEpUqVgpOTE7Zv316S3QEArF55AJaWJgia3APlvZ1gU8YcfjXKw9bOQrpPk+bVUd2vHMrYWqCssw2GjvgZaWmZuHvnSYnn/ZiM9CyMGr4IgcE9ZT4IAMCP7eqjchUP2NiYw7OcI/oN/BFxsUl49jRRoLTFs3r1brRr1xht2zaEs7MdgoL6QFtbCzt2HBE6WrGpQh9WrgxCQEBDuLjYw93dEVOnDsKzZ4mIiIgWOprcVOH5UFNTg7m5sfRibGIgdKRPoujPRWUfO/x9/DaOnrqDJ89SsP9IBE6ejYaPl+w3MJYW+pg0uhn6jtyOvLx8mW0N67ghL68Af0zah3sPn+N6+FOMDP4LzRuVg4OtSUl2R6puPV/UrlMR9g5WcHC0woBBP0FHRxs3rt8FAISF3UGHjo3h5e0MW9vS+O33NtDX18WtiAeC5P2SxCLhLvSNDqJjY2PRvn17dO/eHZGRkThx4gQCAgIgkUgAAMePH8e9e/dw/PhxhIaGYs2aNVizZs0H73PcuHFo27Ytrl+/jo4dO+Lnn39GZGRkCfTmjZPHw+BZzgHDBy9C/VoD8XPbCdi57eR798/NycPObSehp18Krm62JZi0eCZPXINadXzg51/+g/tlZGRh986TsCljDktL0xJKJ7+cnFxERETD37+CtE0sFsPf3wfXrkUJmKz4VKEP7/LqVeEHaENDfYGTyEdVno9Hj56hVs2uaNigF4YNnYlnzxT7w/C7KMNzcTksBjWrOcHJvvB90tPNElUr2ePY6TvSfUQiEeaF/IDFa/7FnXsJRe5DS1MNubn50r+XAJCVVVhkqlrJ/iv34OPy8wtwcP9ZZGZko4KPCwDAx8cVhw6ex8uUNBQUFG7PyclFlaoeAqclZfdNzomOjY1FXl4eAgICYG9f+KL38vKSbjc2NsaCBQugpqYGd3d3NGvWDEePHkWvXr3ee58//vgjevbsCQCYOHEijhw5gvnz52PRokVF9s3OzkZ2drZMm5aWFqD2ef16+iQR27YcR6cujdHj12aIuPkA00I2Ql1DHS1b15Dud+pEGEYNW4qsrByYmRtiyfJhMDZWrMHDwf3ncOvWA2zeNvG9+2zeeASzZm5CZkY2HBytsHzlaGhoKu6vdHJyKvLzC2BqaizTbmpqhPv3Fe+bgHdRhT78V0FBAaZMWY5KlTzg6ir8IEAeqvB8VPB2Q0jIQDg62iAhMRkLF25Gp46jsPev+dDTU7xpc++jDM/FghWnoa+rhVN/DUB+vgRqaiJMnXcUu/bfkO7Tt0ct5OcXYOX68++8j38vPEDg8Cb4vVsNrFh3Hjo6GvhjcCMAgIW5cH9H7tyJQaf2gcjJzoWOjjbmzB+Mss6FFfYZswdg+JB5qOn3K9TV1aCtrYk58wfDzt5SsLxfCgvCwvomK9EVKlRAgwYN4OXlhR9//BHLly9HcnKydHu5cuWgpvZmRGtlZYWEhKKfyN/m5+dX5Pr7KtEhISEwNDSUuYSEhHxGjwoVFEjg7mmP/oPawt3DHm3b1UWbH2pj+9YTMvtVqeqBzTsmYM2GP+BfszxGDF2MF0mKMyc6LjYJU0PWYur0vtDS0nzvfs1a1MC2HVOweu1YODhYYejgecjOFubAFlJeQUFLcPduDGbPHiF0lG9S7Tq++L5JTbi5O6JWrUpYtmw8UlPTcejgv0JHUzktvy+PgOYV0HfkdjRutxgDx+xE76418GNLHwCAl6c1enaqjkFjdr73Pu7cS8CgMTvxW5cauHd5HMJOjMTjp8lIeP4KkgLJe2/3tTk6WGP7zhBs2BKMdj83xNjRS3AvuvDDy4J52/DqVQaWr/oDm7dNQueuTTFs8DzcuRMjWF5SDYpbtvuK1NTUcOTIEZw9exaHDx/G/PnzMWbMGFy4cAEAoKGhIbO/SCRCQcGXO2Bt9OjRGDJkiEyblpYW8nH5s+7XzNwITmVlV6dwdLLG0SNXZNpK6WjBzr407OxLw7tCWbRsMgq7dp5Gj17NPuvxv5SIiAd4kZSKn9qOkbbl5xfgyuXb2LTxMK5cD4Wamhj6+jrQ19eBvYMlKlRwQY3qv+LoP5fRtJm/gOnfz9jYAGpqYiQlJcu0JyWlwMzM+D23Uiyq0Ie3BQcvwYkTl7B+fQgsLc2EjiM3VXs+AMDAQA8ODtZ4FBMrdBS5KMNzMW5oYyxYcQp7Dt4EANy+G48yVkbo37M2tu0NQ7VK9jAz0cWlI0Olt1FXV0Pg8O/R6xc/VGs8CwCw68AN7DpwA2amusjIyIUEEvza2R+PnrwQpF8AoKGpLq0slyvnhPCb97B+3SF079ECmzYcxq690+DsUliZdnO3x5XLt7F54xGMn9BDsMxfgkgk3AcX+kYr0UDhwLhGjRoICgrCtWvXoKmpiV27dn3y/Z0/f77IdQ+Pd8+30tLSgoGBgcxFS0vrkx/7NZ+Kznj0IE6mLeZhHKysPzxPWCKRIDcn94P7lKTqfuWwc89UbNs5RXopV94JzZr7Y9vOKVBTK/prK4EEEokEOQrUj//S1NRAuXLOOHfuzVenBQUFOHfuOipWdBMwWfGpQh+Awt/54OAlOHLkHEJDJ8PWVjm/1lWV5+Nt6emZePw4Dubmwhyk9qmU4bnQ1tZAgUR20JVfIIHo/0eJ7fgrDA0CFuK7HxZJL7HxqVi8+l90+G1tkft7npSOjMwctPreC9nZeTh17l6J9KM4Cv8e5CEzq3DqpPg/R8KpqYm/aHGMvk3fZCX6woULOHr0KBo1agQLCwtcuHABiYmJ8PDwwI0bNz5+B++wbds2VK5cGTVr1sSGDRtw8eJFrFy58gsn/7BOnRuha6cpWLlsH75rXAURNx9gx/aTGDehCwAgMyMbK5btQ516PjAzN0RKchq2bjqGhPhkfNe4Solm/RBd3VJwcZU90LFUKS0YGenDxdUWjx8n4O+D5+BXwxsmxvqIj3+Blcv/gpaWpnRdUEXVrVtrjBw5G+XLO8Pb2xWhoXuQmZmFgICGQkcrNlXoQ1DQYuzbdwqLFo2Brm4pJCYWVg/19XWgrf35H2hLkrI/H3/+uQr16lWFtbU5EhJeYMH8jRCLxWjevLbQ0eSm6M/FkRO3MaBXHTyNfYmo6ASU97DCb539sXnXVQBA8stMJL/MlLlNXl4+Ep6n4d7D59K2bu2r4XJYDNIzclDbryzGDW2MKXOOIPWVMEtEzpm1GTVrVYCVtRnS0zNxYN9ZXLoYiSXLR8HR0Rp2dqURFLgSw0Z0gJGRPo4dvYxzZ8OxYPEwQfKS6vgmB9EGBgY4deoU5syZg9TUVNjb22PmzJlo0qQJtmzZ8kn3GRQUhM2bN6NPnz6wsrLCpk2b4Onp+YWTf1g5L0fMnNsX8+fswLLFe2FTxhzDR7ZH0+aF87XFamI8fBCLv/acQUpyGgyNdFGuvCNWrR2Nss42JZr1c2hpaeDK5SisW3sIqanpMDU1hG9ld6zbFAhTU0Oh431Q06a18OLFS8ybtwGJicnw8HDCihVBCvN1b3GoQh82bToIAPjllz9k2kNCBirMgKe4lP35iI9LwtAhM5CSkgoTE0P4+npiy9bpMDFR7Nfyuyj6czF2yn6M6N8AIWNbwNREF/GJr7Bu2yXMXnxCrvvx8SqDoX3rQ1dHE9EPnmNE8F7s+Ov61wldDC+SUjFm1GIkJqZAX18HLq62WLJ8FPxrFC4YsGjpCMyZtRn9+sxAZkY2bO1KY3JIb9SuU1GwzF8KDywUlkgikXBCzWcSiUTYtWvXR08X/jEZeWe+TCAB6ajXQE7B583tFpqmuDKAOx/dT/G5gv1QFKrQBwBwhQSKsVzbpxLBDaryXFiXHyd0iM/2LHwicgqufHxHBaYp9hXsseMz9wr22KVLtRTssRXFN1mJJiIiIlJ2IpaiBfXNHlhIRERERPSpWIn+AjgjhoiIiOjbwkE0ERERkRLibA5hcToHEREREZGcWIkmIiIiUkKshAqLP38iIiIiIjmxEk1ERESkhLjEnbBYiSYiIiIikhMH0UREREREcuJ0DiIiIiKlxPkcQmIlmoiIiIhITqxEExERESkhESvRgmIlmoiIiIhIThxEExERERHJidM5iIiIiJSQSMRaqJD40yciIiIikhMr0URERERKiQcWComVaCIiIiIiObESTURERKSEuMSdsFiJJiIiIiKSEwfRRERERERy4nQOIiIiIqXE6RxCYiWaiIiIiEhOrEQTERERKSGebEVYIolEIhE6BBERERHJJzX3iGCPbaDxnWCPrShYiVYg+ZJwoSN8NjVRebzKPSp0jM+ir9EAwB2hY3wBrmA/FIUq9AEAXCFBlNAhPosIbkrfB6CwH/mSG0LH+GxqIm9Yeo4UOsZnibv1p9ARSCAcRBMREREpJR5YKCROpiEiIiIikhMr0URERERKiGcsFBYr0UREREREcmIlmoiIiEgJsRItLFaiiYiIiIjkxEE0EREREZGcOJ2DiIiISCmxFiok/vSJiIiIiOTESjQRERGREhKJeGChkFiJJiIiIiKSEwfRRERERERy4nQOIiIiIqXE6RxCYiWaiIiIiEhOrEQTERERKSGesVBYrEQTEREREcmJlWgiIiIipcRaqJD40yciIiIikhMH0UREREREcuJ0DiIiIiIlxAMLhcVKNBERERGRnFiJJiIiIlJCIhEr0UJiJZqIiIiISE4cRH+mhw8fQiQSISwsTOgoRERERFRCVHY6R926deHj44M5c+YIHaVEXb4UgVUr9yAi4j4SE5Mxb8EINGxYTbr9+fMUzJqxDmfOXMerV+moXNkTf4ztAQcHawFTy8rPL8CyRftxcN9FJD1PhZm5IVq0ro4evzWRfnU1Ycxa7NtzXuZ2fjU8MX9pPyEiy2XDhv1YuXInEhOT4e7uiHHjfoO3t6vQseSiCn0A2A9FMH/+RixcsFmmzdHRBgcPLRYo0adRxn4sW7oL/xy5gPv3n0JbWxM+Fd0wdGhHODrZFNlXIpHgt1+n4N/TYZi3YDgaNqwqQGJALBZhWN/v8EOLijA300d8Qiq27L6C2UuOyuzn4mSBsUOawK+KE9TVxLhzLx49Bq3H09gUGBmWwvB+36GOvytsrIyQlJyOQ0cj8Oe8w3iVliVIvz4dp3MISWUH0R8jkUiQn58PdXXV+hFkZGbDzd0BAW0bYED/aTLbJBIJ+vf9E+oaaliwaBT0dEthzZq/0KN7EP7aNxc6OtoCpZYVuvIwtm85haDJneHkbI1bEY8QPHYd9PRK4edO9aT7+df0xPhJv0iva2poCBFXLgcOnEZIyAoEBfVFhQquCA3dix49xuPQoSUwNTUSOl6xqEIfAPZDkbi42GHV6onS6+pqagKm+XTK1o/LlyLQvkNjlPdyRn5+PubM3oiePSfhr32zi/w9WBu6XyHm3/brWRddfq6OgaO3Iio6HhXKl8GcyT8iNS0TK9efBQDY25pgz/re2LTjEqYvPIJXaVlwcy6N7OxcAICluQFKmxsgaPp+3LkXjzLWxpgW2AaW5gboOXi9kN0jJaOS0zm6du2KkydPYu7cuRCJRBCJRFizZg1EIhEOHjwIX19faGlp4d9//0XXrl3RunVrmdsPGjQIdevWlV4vKCjAtGnT4OzsDC0tLdjZ2WHy5MnvfOz8/Hx0794d7u7uiImJ+Yq9fLfatSth4KAOaPhdtSLbHj2MxfXrdzA+8Fd4eTnD0ckGgRN+RXZWDg7s/7fEs77PjbD7qFPPGzXreMHaxhQNG1VCNX8PRNx8KLOfhqY6zMwMpRcDQx1hAsth9erdaNeuMdq2bQhnZzsEBfWBtrYWduw4InS0YlOFPgDshyJRU1ODubmx9GJsYiB0pE+ibP1YtmIs2gTUg4uLLdzdHTAlpC9inz3HrYj7MvtFRj7AmtV/YdLk3wVK+kYVH3v8fewW/jl1G4+fJWPf4Zs4ceYOKnrZSvcZPfB7HD0VhYkzDyI88hkePX6Bw8cj8fxFOgDgdnQ8eg5ajyMnIvHo8QucuXAPU+f+je/qeUBNTbmGRSKIBbuQig6i586dCz8/P/Tq1QuxsbGIjY2FrW3hC2zUqFGYOnUqIiMj4e3tXaz7Gz16NKZOnYpx48bh1q1b2LhxI0qXLl1kv+zsbPz4448ICwvD6dOnYWdn90X79blycgo/hWtpaUrbxGIxNDU1cPVKpFCxivD2ccKlC1F49DAeAHDn9hNcv3oP/rXKyex35dJdfFd7BAKaT0BI8CakpKQJEbfYcnJyERERDX//CtI2sVgMf38fXLsWJWCy4lOFPgDsh6J59OgZatXsioYNemHY0Jl49ixR6EifRNn78epVBgDA0FBP2paZmY3hw+Zi7PieMDc3Fiqa1KWwR6hVvSyc7M0AAJ5uVqhWyQHHThf+votEIjSs4477D59j07IeCD89Dgc298X3DTw/eL/6etpIS8tCfn7BV+8DqQ7Vmsvwf4aGhtDU1ISOjg4sLS0BALdv3wYABAcH47vvviv2fb169Qpz587FggUL0KVLFwBA2bJlUbNmTZn90tLS0KxZM2RnZ+P48eMwNDR8731mZ2cjOztbpk1LSwvqmu+5wRfi6GQDK2szzJ61HhOCeqNUKS2sDd2HuLgkJCYmf90Hl0PXno2Qnp6FH1oEQ6wmQkG+BH0GtECT5m/m4PnV8ES9hj6wsTHFk8eJWDh3Lwb0XojVG4YrbCUhOTkV+fkFMDWV/UNkamqE+/efCJRKPqrQB4D9UCQVvN0QEjIQjo42SEhMxsKFm9Gp4yjs/Ws+9PQU/9ul15S9HwUFBZg6ZQ0qVXKDi+ubAtDUkDWoWNENDRpUETDdG/OXn4C+rhb+3T8U+fkSqKmJEDL3b+zcFwYAMDPVhZ6uFvr3rIup8/7GpFkHUK+mG1bN/QVtuy7DucsPityniZEOhvzeAOu2XSzh3nwJwk+x+Zap5CD6QypXrizX/pGRkcjOzkaDBg0+uF/79u1RpkwZHDt2DKVKlfrgviEhIQgKCpJpCwwMxLjAH+TKJi8NDXXMmzcCY8cugl+1LlBTE8PPzxu1aleERPJVH1ouRw5dxaF9FzHpz24o62yFqNtPMOvP7TC3MELzVtUBAI2bvnkenV1t4OxaBq2bjMeVS3dQtbq7UNGJSE616/hK/+3m7ogKFVxRv15PHDr4L374sZGAyeSj7P2YGLwCd+8+xvqNb+Z0Hzt2CRcuhGPHzmkfuGXJavm9NwKaV8TvwzcjKjoe5d2tEDy6BeITUrF1z1WI/z9v+9CxCCxbWzhNMeJ2LKr42KPzT9WLDKL1dLWwfkk33LmXgBkLlWcKFCmGb24QraurK3NdLBZD8p8RZG5urvTfHxsQv9a0aVOsX78e586dQ/369T+47+jRozFkyBCZNi0tLQB3i/VYn6Nc+bLYtXsmXr1KR25uHkxMDPFTu1EoX77sV3/s4po3cye69GwsHSg7u9ogNvYFVq/4WzqI/q8ytmYwMtbD45hEhR1EGxsbQE1NjKQk2ap/UlIKzMyE/5q0OFShDwD7ocgMDPTg4GCNRzGxQkf5LMrUj0nBK3DyxFWsXR8ES0tTafuF8+F4HBOP6lW7yuw/aMAM+Pp6IHRdEEra+GFNsWDFCew5eB0AcPtuHMpYG6N/r3rYuucqXqRkIDc3H3fuJcjc7u79BFSt5CDTpqujiU3LeiAtPRvd+q9FXh6ncpB8FPN77y9AU1MT+fn5H93P3NwcsbGyb3Jvr/ns4uKCUqVK4ejRo/iQ33//HVOnTkXLli1x8uTJD+6rpaUFAwMDmUvhILrk6OvrwsTEEA8fPkNE+D3Ur68YX9UBQFZWrrSa8JqaWARJwfvL5fFxyXiZkg4z8/dPoxGapqYGypVzxrlzN6RtBQUFOHfuOipWdBMwWfGpQh8A9kORpadn4vHjOJibmwgd5bMoQz8kEgkmBa/AP/9cxKo1gShTRvZYn569WmP3nhnYuWu69AIAI0d1xeSQPkJERqlSGij4z9+C/IICiMWFfzNyc/MRFv4EZR3NZfZxcjDDk2dvPmzq6Wphy4qeyM3NQ5e+ocjOyfv64b+C14snCHEhFa5EOzg44MKFC3j48CH09PRQUPDuT5j169fH9OnTsXbtWvj5+WH9+vUIDw9HxYoVAQDa2toYOXIkRowYAU1NTdSoUQOJiYmIiIhAjx49ZO6rf//+yM/PR/PmzXHw4MEi86ZLQnp6JmJi4qTXnz5JQGTkAxga6sHa2hyHDp2FibEBrKzNcOdODEImr0KDBlVQo6ZPiWd9n1p1vbBq+SFYWhnDydkaUZGPsWHtMbRs4wcAyMjIwvJFB1D/u4owNTPAk8eJmDdrF2ztzOFXw0Pg9B/WrVtrjBw5G+XLO8Pb2xWhoXuQmZmFgICGQkcrNlXoA8B+KIo//1yFevWqwtraHAkJL7Bg/kaIxWI0b15b6GhyUcZ+TAxegf37/sWChSOgq6stPTZGX18H2tpa0lVG/svK2qzIgLukHDkeiYG/1cfT2JTC6Rwe1ujdpRY27bws3WfRqpNYOqsDzl9+gDMX76F+TVc0quuBgK7LALwZQJfS1kDfkZuhp6cFPb3CQlbSi/Qig3Si91HZQfSwYcPQpUsXeHp6IjMzE6tXr37nfo0bN8a4ceMwYsQIZGVloXv37ujcuTNu3rwp3WfcuHFQV1fH+PHj8ezZM1hZWaF3797vvL9BgwahoKAATZs2xaFDh+Dv7/9V+vc+EeH30LVLoPT6n1PXAABat66LKVP7IzEhGdOmrsHzpJcwNzdCq1Z10fv3rzsXW17D/2iHJfP/wtRJW5D84hXMzA0R8GNN9Pq9KYDCKTh37zzFvr3n8So1E+YWhqju74He/VpAU1Ox14pu2rQWXrx4iXnzNiAxMRkeHk5YsSJIqb56V4U+AOyHooiPS8LQITOQkpIKExND+Pp6YsvW6TAxUdxvld5FGfuxedNhAECXzhNk2idP6YM2AfXecQvh/TF5D0YOaIyp41vD1EQP8QmpWLv1AmYtfvNt8cGjERgZtAv9e9XDpD9a4t7DRPQYtB4Xrz4EAHh72sC3QuHBkxf+Hilz/1UaTsXjZ4pzoP3HsSIsJJHkvxOCSTD5knChI3w2NVF5vMr98NQXRaev0QDAHaFjfAGuYD8UhSr0AQBcIYHyLJ33LiK4KX0fgMJ+5EtufHxHBacm8oal58iP76jA4m79Kdhj5xRcEeyxNcW+H99JxansnGgiIiIioq9FZadzEBEREakynjlQWPzpExERERHJiZVoIiIiIqXEAwuFxEo0EREREZGcOIgmIiIiIpITp3MQERERKSERp3MIipVoIiIiIiI5sRJNREREpIREIlaihcRKNBERERGRnFiJJiIiIlJKrIUKiT99IiIiIiI5cRBNRERERCQnTucgIiIiUkJc4k5YrEQTEREREcmJlWgiIiIipcRKtJBYiSYiIiIikhMH0UREREREcuJ0DiIiIiIlxDMWCouVaCIiIiIiObESTURERKSUWAsVEn/6RERERPTVLVy4EA4ODtDW1ka1atVw8eJFoSN9Fg6iiYiIiJSQSMD/5LVlyxYMGTIEgYGBuHr1KipUqIDGjRsjISHhK/xkSgYH0URERET0Vc2aNQu9evVCt27d4OnpiSVLlkBHRwerVq0SOton4yCaiIiIiOSSnZ2N1NRUmUt2dvY7983JycGVK1fQsGFDaZtYLEbDhg1x7ty5kor85Unom5CVlSUJDAyUZGVlCR3ls6hCP1ShDxKJavRDFfogkbAfikQV+iCRqEY/VKEPiiwwMFACQOYSGBj4zn2fPn0qASA5e/asTPvw4cMlVatWLYG0X4dIIpFIBB3FU4lITU2FoaEhXr58CQMDA6HjfDJV6Icq9AFQjX6oQh8A9kORqEIfANXohyr0QZFlZ2cXqTxraWlBS0uryL7Pnj2DjY0Nzp49Cz8/P2n7iBEjcPLkSVy4cOGr5/0auMQdEREREcnlfQPmdzEzM4Oamhri4+Nl2uPj42Fpafk14pUIzokmIiIioq9GU1MTvr6+OHr0qLStoKAAR48elalMKxtWoomIiIjoqxoyZAi6dOmCypUro2rVqpgzZw7S09PRrVs3oaN9Mg6ivxFaWloIDAws9lcvikoV+qEKfQBUox+q0AeA/VAkqtAHQDX6oQp9UCU//fQTEhMTMX78eMTFxcHHxweHDh1C6dKlhY72yXhgIRERERGRnDgnmoiIiIhIThxEExERERHJiYNoIiIiIiI5cRBNRERERCQnDqKJiIiIiOTEQfQ3ICcnB1FRUcjLyxM6Cim5tWvXFjnNK1D4O7Z27VoBEsknNzcX3bt3x4MHD4SOQkRfwZMnT9677fz58yWYhL4FXOJOhWVkZKB///4IDQ0FANy5cwdOTk7o378/bGxsMGrUKIETFs/p06exdOlS3Lt3D9u3b4eNjQ3WrVsHR0dH1KxZU+h43xQ1NTXExsbCwsJCpj0pKQkWFhbIz88XKFnxGRoaIiwsDI6OjkJH+SzGxsYQiURF2kUiEbS1teHs7IyuXbsq9IkMhgwZ8s72t/vQqlUrmJiYlHCyb1dUVBTmz5+PyMhIAICHhwf69+8PNzc3gZMVj6enJ/79998ivzNnzpxBs2bNkJKSIkwwUkmsRKuw0aNH4/r16zhx4gS0tbWl7Q0bNsSWLVsETFZ8O3bsQOPGjVGqVClcu3ZNWgV9+fIlpkyZInC6D6tYsSIqVapUrIuykEgk7xy4PXnyBIaGhgIkkl/r1q2xe/duoWN8tvHjx0MsFqNZs2YICgpCUFAQmjVrBrFYjL59+8LV1RW///47li9fLnTU97p27RpWrlyJZcuW4eTJkzh58iSWL1+OlStX4ujRoxgyZAicnZ1x69YtoaN+1Lp161CjRg1YW1vj0aNHAIA5c+Zgz549Aicrvh07dqB8+fK4cuUKKlSogAoVKuDq1asoX748duzYIXS8YqlevToaNWqEV69eSdtOnTqFpk2bIjAwUMBkpIp4xkIVtnv3bmzZsgXVq1eXGfiUK1cO9+7dEzBZ8U2aNAlLlixB586dsXnzZml7jRo1MGnSJAGTfVzr1q2l/87KysKiRYvg6ekJPz8/AIVfLUZERKBPnz4CJSy+ihUrQiQSQSQSoUGDBlBXf/PWkZ+fjwcPHuD7778XMGHxubi4IDg4GGfOnIGvry90dXVltg8YMECgZPL5999/MWnSJPTu3VumfenSpTh8+DB27NgBb29vzJs3D7169RIo5Ye9rjKvXr0aBgYGAAo/IPfs2RM1a9ZEr1690KFDBwwePBh///23wGnfb/HixRg/fjwGDRqEyZMnS7+RMTIywpw5c9CqVSuBExbPiBEjMHr0aAQHB8u0BwYGYsSIEWjbtq1AyYpvxYoV+OGHH9CiRQv8/fffOHv2LFq2bIlJkyZh4MCBQscjFcPpHCpMR0cH4eHhcHJygr6+Pq5fvw4nJydcv34dtWvXxsuXL4WO+FE6Ojq4desWHBwcZPpw//59eHp6IisrS+iIxdKzZ09YWVlh4sSJMu2BgYF4/PgxVq1aJVCy4gkKCpL+f+jQodDT05Nu09TUhIODA9q2bQtNTU2hIhbbh6ZxiEQi3L9/vwTTfDo9PT2EhYXB2dlZpj06Oho+Pj5IS0vDvXv34O3tjfT0dIFSfpiNjQ2OHDkCT09PmfaIiAg0atQIT58+xdWrV9GoUSM8f/5coJQf5+npiSlTpqB169Yy71Ph4eGoW7euQmd/m46ODm7cuFHkd+ru3buoUKECMjIyBEomn5ycHDRr1gwZGRm4ceMGQkJC0K9fP6FjkQpiJVqFVa5cGfv370f//v0BQFqNXrFihbQaqugsLS0RHR0NBwcHmfZ///0XTk5OwoT6BNu2bcPly5eLtHfq1AmVK1dW+EH0669BHRwc8NNPP8lMD1I2qnJQoYmJCf766y8MHjxYpv2vv/6SzgdNT0+Hvr6+EPGK5eXLl0hISCgyiE5MTERqaiqAwmpuTk6OEPGK7cGDB6hYsWKRdi0tLYX9APMudevWxenTp4sMov/991/UqlVLoFQfd+PGjSJtEyZMQPv27dGpUyfUrl1buo+3t3dJxyMVxkG0CpsyZQqaNGmCW7duIS8vD3PnzsWtW7dw9uxZnDx5Uuh4xdKrVy8MHDgQq1atgkgkwrNnz3Du3DkMGzYM48aNEzpesZUqVQpnzpyBi4uLTPuZM2eUakDapUsXoSN8MTk5OXjw4AHKli0rMz1FWYwbNw6///47jh8/jqpVqwIALl26hAMHDmDJkiUAgCNHjqBOnTpCxvygVq1aoXv37pg5cyaqVKkCoLAPw4YNk06HunjxIlxdXQVM+XGOjo4ICwuDvb29TPuhQ4fg4eEhUCr5tWzZEiNHjsSVK1dQvXp1AIXTzrZt24agoCDs3btXZl9F4ePjA5FIhLe/WH99fenSpVi2bJn0eA5lOPiZlAenc6i4e/fuYerUqbh+/TrS0tJQqVIljBw5El5eXkJHKxaJRIIpU6YgJCRE+lWilpYWhg0bVmRqhCKbOnUqgoKC0KtXL+mA58KFC1i1ahXGjRunNCul5OfnY/bs2di6dStiYmKKVAhfvHghULLiU5VVa4DCD2ELFixAVFQUAMDNzQ39+/eHv7+/wMmKJy0tDYMHD8batWulS3Cqq6ujS5cumD17NnR1dREWFgagcKCkqFasWIEJEyZg5syZ6NGjB1asWIF79+4hJCQEK1aswM8//yx0xGIRi4u31oCiDUZfH8hZHP/9oEP0WSRESiA7O1sSEREhuXDhguTVq1dCx/kkW7Zskfj7+0uMjY0lxsbGEn9/f8mWLVuEjiWXcePGSaysrCQzZsyQaGtrSyZOnCjp0aOHxNTUVDJ37lyh4xXLgAEDJL6+vpLTp09LdHV1Jffu3ZNIJBLJ7t27JT4+PgKn+za9evVKcv36dcn169eV9vW9fv16ibOzs0QkEklEIpHExsZGsmLFCqFjEdFXxEq0iisoKEB0dDQSEhJQUFAgs6127doCpfq25OXlYcqUKejevTvKlCkjdJzPUrZsWcybNw/NmjWDvr4+wsLCpG3nz5/Hxo0bhY74Ufb29tJVa94+CCw6OhqVKlWSzsVVBvn5+di9e7d0Td9y5cqhZcuWUFNTEziZ/F6fJEPZXyMZGRlIS0srspY6lYyQkBCULl0a3bt3l2lftWoVEhMTMXLkSIGSkSriIFqFnT9/Hh06dMCjR4/w36dZ0b6Oe1tAQECx9925c+dXTPLl6OnpITw8vMgBkspGV1cXkZGRsLOzg5WVFfbv349KlSrh/v37qFixotKs+KLsq9YAhatwNG3aFE+fPpWeCCMqKgq2trbYv38/ypYtK3DCjysoKMCkSZMwc+ZMpKWlAQD09fUxdOhQjBkzptjTC4SWmZkJiUQCHR0dAIXTC3bt2gVPT080atRI4HQfNm/ePPz666/Q1tbGvHnzPrivMiz/6ODggI0bNxaZ0nThwgX8/PPPKnNgMSkG5Tuahoqtd+/e0hU6rKys3nmSDEWkLCftkEeDBg1w8uRJpR9ElylTBrGxsbCzs0PZsmVx+PBhVKpUCZcuXYKWlpbQ8YpFFVatAQoHNGXLlsX58+elq3EkJSWhU6dOGDBgAPbv3y9wwo8bM2YMVq5cialTp6JGjRoACleCmDBhArKysjB58mSBExZPq1atEBAQgN69eyMlJQVVq1aFpqYmnj9/jlmzZuH3338XOuJ7zZ49Gx07doS2tjZmz5793v1EIpFSDKLj4uJgZWVVpN3c3ByxsbECJCKVJuRcEvq6dHR0JHfv3hU6BkkkksWLF0ssLS0lQ4cOlWzcuFGyZ88emYuyGDlypGTy5MkSiUQi2bx5s0RdXV3i7Ows0dTUlIwcOVLgdMVz+vRpiZ6enqR3794SbW1tycCBAyXfffedRFdXV3L58mWh4xWbjo6O5MaNG0Xaw8LCJLq6ugIkkp+VldU7f/93794tsba2FiDRpzE1NZWEh4dLJBKJZPny5RJvb29Jfn6+ZOvWrRJ3d3eB031bnJ2dJevWrSvSvnbtWomjo6MAiUiVsRKtwqpVq4bo6Ogia35SyXt9VsJZs2YV2abIU2v+a+rUqdJ///TTT7C3t8fZs2fh4uKCFi1aCJis+GrWrImwsDBMnToVXl5e0mr6uXPnlGbVGqBwlZq3T238WlpamlKc9AYoXM3F3d29SLu7u7tSrPTyWkZGhnQ97sOHDyMgIABisRjVq1eXa+UI+ny9evXCoEGDkJubi/r16wMAjh49ihEjRmDo0KECpyNVwznRKmzXrl0YO3Yshg8fDi8vL2hoaMhsV9RF5ytVqoSjR4/C2NhYerrp97l69WoJJiMetKM4OnfujKtXr2LlypUyyyb26tULvr6+WLNmjbABi6FatWqoVq1akbm4/fv3x6VLl3D+/HmBksnH29sbPXv2RJs2bVC+fHkcOnQIfn5+uHLlCpo1a4a4uDihIxZLfn4+1qxZg6NHj77zYPRjx44JlKz4JBIJRo0ahXnz5kmX4NTW1sbIkSMxfvx4gdORquEgWoW966Cc1wvQK3L1MygoCMOHD4eOjo70dNPv8/pMelQyVOWgnXv37mH16tW4f/8+5syZAwsLCxw8eBB2dnYoV66c0PGKJSUlBV26dMFff/0l/YCcm5uLVq1aYfXq1TAyMhI2YDGcPHkSzZo1g52dnXQ++rlz5/D48WMcOHBAoc+S97bt27ejQ4cOyM/PR4MGDXD48GEAhR86T506hYMHDwqcsHj69euHNWvWoFmzZu88juZDc6YVTVpaGiIjI1GqVCm4uLgozTEbpFw4iFZhH/sakYvOf12qdtQ7UFjRiYyMhKOjo0z7/fv34enpiaysLIGSFd/JkyfRpEkT1KhRA6dOnUJkZCScnJwwdepUXL58Gdu3bxc6olyio6OlS9x5eHgo3fStZ8+eYeHChbh9+zaAwj706dMH1tbWAieTT1xcHGJjY1GhQgVpAePixYswMDB455QVRWRmZoa1a9eiadOmQkchUgocRJNSuHz5snSg4OnpCV9fX4ETfZyjoyMuX74MU1PTIoPOt4lEIty/f78Ek306FxcXBAYGolOnTjLt69atQ2BgoFL0w8/PDz/++COGDBkis8TdxYsXERAQIF2vWBENGTKk2Pu+a/69IsnNzcX333+PJUuWwMXFReg4nyw3NxelSpVCWFgYypcvL3Scz2JtbY0TJ04o/GnWP6RevXofnAKoDFNSSHnwwMJvwK1bt955iuaWLVsKlKj4njx5gvbt2+PMmTPSr6dTUlLg7++PzZs3K/SJGd6e2vD2v19/blWWJQffpgoH7dy8efOdJ4WxsLDA8+fPBUhUfNeuXZO5fvXqVeTl5UnXib5z5w7U1NSU4kOmhoYGbty4IXSMz6ahoQE7OzuFnR4nj6FDh2Lu3LlYsGCBUr4/AUVPD5+bm4uwsDCEh4ejS5cuwoQilcVBtAq7f/8+2rRpg5s3b0rnQgNvBm/K8Kbfs2dP5ObmIjIyUuaEEt26dUPPnj1x6NAhgRMW38qVKzF79mzcvXsXQGFVd9CgQejZs6fAyYpv+PDhSEpKQp8+fYoctDN69GiB0xWPkZERYmNji3w7cO3aNdjY2AiUqniOHz8u/fesWbOgr6+P0NBQGBsbAwCSk5PRrVs3pZlL3KlTJ+k60cpszJgx+OOPP7Bu3Trpmt3K4r8ntzp27BgOHjyIcuXKFTkYXRlObvW+edsTJkyQntCH6EvhdA4V1qJFC6ipqWHFihVwdHTExYsXkZSUhKFDh2LGjBlK8Ye2VKlSOHv2LCpWrCjTfuXKFdSqVQsZGRkCJZPP+PHjMWvWLPTv31/mAKoFCxZg8ODBCA4OFjihfJT5oJ1hw4bhwoUL2LZtG1xdXXH16lXEx8ejc+fO6Ny5s9IcrGpjY4PDhw8XORAyPDwcjRo1wrNnzwRKVnz9+/fH2rVr4eLiAl9fX+jq6spsV/QpKa9VrFgR0dHRyM3Nhb29fZF+KPIqQt26dSv2vqtXr/6KSb6u6OhoVK1aVamWTiTFx0q0Cjt37hyOHTsGMzMziMViiMVi1KxZEyEhIRgwYECRr4YVka2tLXJzc4u05+fnK9WBR4sXL8by5cvRvn17aVvLli3h7e2N/v37K90gWk9PD1WqVBE6xieZMmUK+vbtC1tbW+Tn58PT0xN5eXno2LEjxo4dK3S8YktNTUViYmKR9sTExHeuH60obty4gfLly0MsFiM8PByVKlUCUDgV5W3KNJ2gdevWQkf4ZG8PjDMzM1FQUCD9EPDw4UPs3r0bHh4eaNy4sVARv4hz585BW1tb6BikYjiIVmH5+fnSEwCYmZnh2bNncHNzg729PaKiogROVzzTp09H//79sXDhQlSuXBlA4UGGAwcOxIwZMwROV3y5ubnS/G/z9fVFXl6eAIm+XZqamli+fDnGjx+PmzdvIi0tDRUrVlS6g9vatGmDbt26YebMmTLrRA8fPrzIV/SKpGLFioiNjYWFhQUePXqES5cuwdTUVOhYn0VZvr34mP+evrx69erQ0NBQitOXv/bf332JRILY2FhcvnwZ48aNEygVqSpO51BhtWrVwtChQ9G6dWt06NABycnJGDt2LJYtW4YrV64gPDxc6IjvZGxsLFOFSk9PR15eHtTVCz/zvf63rq6u0nw1179/f2hoaBT5enrYsGHIzMzEwoULBUr2bVClVS1ey8jIwLBhw7Bq1SrptzXq6uro0aMHpk+fXmRKgaIwNTXFgQMHUK1aNYjFYsTHx8Pc3FzoWF/ElStXpKsIlStXrsg0NEVnZmaGkydPoly5clixYgXmz5+Pa9euYceOHRg/fry0b4rsv9NTxGIxzM3NUb9+fTRq1EigVKSqWIlWYWPHjkV6ejoAIDg4GM2bN0etWrVgamqKLVu2CJzu/ebMmSN0hC/i7YGbSCTCihUrcPjwYVSvXh1AYdUwJiYGnTt3FiriN0OVVrV4TUdHB4sWLcL06dNx7949AEDZsmUVdvD8Wtu2bVGnTh3pyTwqV64MNTW1d+6rDEsmAkBCQgJ+/vlnnDhxQmYVoXr16mHz5s1K8yFB2U9fnp+fj27dusHLy0t6sC3R18RK9DfmxYsXRSq99HXUq1evWPuJRCKuXVqCZs2ahRMnTrx3VQtlWapPmR06dAjR0dEYMGAAgoODpQO3/xo4cGAJJ/s0P/30E+7fv4+1a9fCw8MDQOHSol26dIGzszM2bdokcMLiUYXTl7/vhFBEXwMH0aTw8vPzsXv3bpmvSVu2bPne6hXRh6jCqhaqolu3bpg3b957B9HKwtDQEP/880+Rg20vXryIRo0aISUlRZhgclKF05dXrlwZf/75Jxo0aCB0FPoGcDqHipHngCJlWPMzOjoaTZs2xdOnT6VfvYeEhMDW1hb79+9H2bJlBU5IykZZV7VQRcq8ZNrbCgoKiqypDBSeiKWgoECARJ/mhx9+QM2aNaWnL3+tQYMGaNOmjYDJim/SpEkYNmwYJk6c+M5lEw0MDARKRqqIlWgVo2prfjZt2hQSiQQbNmyQnsQgKSkJnTp1glgsxv79+wVOSMqmc+fOOH369DtXtahVqxZCQ0MFTkjKplWrVkhJScGmTZukS28+ffoUHTt2hLGxMXbt2iVwwm+HWCyW/vvtaYsSiQQikUgpTjJGyoODaFJourq6OH/+PLy8vGTar1+/jho1avAMVCQ3ZV3VghTX48eP0bJlS0RERMDW1hYAEBMTAy8vL+zduxdlypQROOG3IzQ0FLa2tkWm+xUUFCAmJoan/qYvioPob0BCQoJ0XWg3NzdYWFgInKj4TExMsG/fPvj7+8u0nzlzBi1atFCaJe5I8aSnpyvVqhak2CQSCY4ePSo9dsPDwwMNGzYUONW3R01NTboO+duSkpJgYWHBSjR9URxEq7DU1FT07dsXmzdvlr5xqKmp4aeffsLChQthaGgocMKP69y5M65evYqVK1fKfPXeq1cv+Pr6Ys2aNcIGJCICcPToURw9ehQJCQlF5kGvWrVKoFTfnvetPf7o0SN4enpKl30l+hJ4YKEK69WrF65du4Z9+/bBz88PQOGpTwcOHIjffvsNmzdvFjjhx82bNw9dunSBn5+f9MCdvLw8tGzZEnPnzhU4HREREBQUhODgYFSuXFm6/jWVrNfr8otEIowbNw46OjrSbfn5+bhw4QJ8fHwESkeqipVoFaarq4u///4bNWvWlGk/ffo0vv/+e6X6RH737l3cvn0bQOHXpM7OzgInIiIqZGVlhWnTpuGXX34ROso36/W6/CdPnoSfnx80NTWl2zQ1NeHg4IBhw4bBxcVFqIikgliJVmGmpqbvnLJhaGiodGdzcnFx4ZsfESmknJycIsdtUMk6fvw4gMIVqubOncul7KhEsBKtwpYtW4Zt27Zh3bp1sLS0BADExcWhS5cuCAgIwG+//SZwwo+TSCTYvn07jh8//s65hsqw1jURqbaRI0dCT08P48aNEzoKEZUgDqJVWMWKFREdHY3s7GzY2dkBKFx2SUtLq0hV9+rVq0JE/KiBAwdi6dKlqFevHkqXLl1krqEyrHVNRKrn9RxcoHD5tNDQUHh7e8Pb27vIiVdmzZpV0vGIqARwOocKa926tdARPtu6deuwc+dONG3aVOgoRERS165dk7n++qC18PBwmXYeZEikujiIVlH5+fmoV68evL29YWRkJHScT2ZoaAgnJyehYxARyXg9B5eIvl3ij+9CykhNTQ2NGjVCcnKy0FE+y4QJExAUFITMzEyhoxARERFJsRKtwsqXL4/79+/D0dFR6CifrF27dti0aRMsLCzg4OBQZK6hos7lJiIiItXGQbQKmzRpEoYNG4aJEyfC19e3yGmNlWEJoC5duuDKlSvo1KnTOw8sJCIiIhICV+dQYWLxm9k6bw8+JRIJRCKR9FTgiux9J4whIiIiEhIr0SpMFQ58sbW1VYqKOREREX1bWIkmhbZ//37Mnz8fS5YsgYODg9BxiIiIiABwEK1ybty4gfLly0MsFuPGjRsf3Nfb27uEUn06Y2NjZGRkIC8vDzo6OkUOLHzx4oVAyYiIiOhbxkG0ihGLxYiLi4OFhQXEYjFEIhHe9RQry5zo0NDQD27v0qVLCSUhIiIieoODaBXz6NEj2NnZQSQS4dGjRx/c197evoRSEREREakWDqK/Abdu3UJMTAxycnKkbSKRCC1atBAwVfHl5+dj9+7diIyMBACUK1cOLVu2hJqamsDJiIiI6FvFQbQKu3//23448wAABJZJREFUPtq0aYObN2/KTOt4vdydMkzniI6ORtOmTfH06VO4ubkBAKKiomBra4v9+/ejbNmyAickIiKibxFP+63CBg4cCEdHRyQkJEBHRwfh4eE4deoUKleujBMnTggdr1gGDBiAsmXL4vHjx7h69SquXr2KmJgYODo6YsCAAULHIyIiom8UK9EqzMzMDMeOHYO3tzcMDQ1x8eJFuLm54dixYxg6dCiuXbsmdMSP0tXVxfnz5+Hl5SXTfv36ddSoUQNpaWkCJSMiIqJvGSvRKiw/Px/6+voACgfUz549A1B4QGFUVJSQ0YpNS0sLr169KtKelpYGTU1NARIRERERcRCt0sqXL4/r168DAKpVq4Zp06bhzJkzCA4OhpOTk8Dpiqd58+b49ddfceHCBUgkEkgkEpw/fx69e/dGy5YthY5HRERE3yhO51Bhf//9N9LT0xEQEIDo6Gg0b94cd+7cgampKbZs2YL69esLHfGjUlJS0KVLF/z111/SE63k5eWhZcuWWL16NYyMjIQNSERERN8kDqK/MS9evICxsbF0hQ5lER0dLV3izsPDA87OzgInIiIiom8ZB9Gk0IKDgzFs2DDo6OjItGdmZmL69OkYP368QMmIiIjoW8ZBNCk0NTU1xMbGwsLCQqY9KSkJFhYWSrHWNREREakeHlhICk0ikbxz6sn169dhYmIiQCIiIiIiQF3oAETv8nretkgkgqurq8xAOj8/H2lpaejdu7eACYmIiOhbxukcpJBCQ0MhkUjQvXt3zJkzB4aGhtJtmpqacHBwgJ+fn4AJiYiI6FvGQTQptJMnT8Lf31+6vB0RERGRIuAgmhRaTEzMB7fb2dmVUBIiIiKiNziIJoUmFos/uKY1V+cgIiIiIfDAQlJo165dk7mem5uLa9euYdasWZg8ebJAqYiIiOhbx0o0KaX9+/dj+vTpOHHihNBRiIiI6BvEdaJJKbm5ueHSpUtCxyAiIqJvFKdzkEJLTU2VuS6RSBAbG4sJEybAxcVFoFRERET0reMgmhSakZFRkQMLJRIJbG1tsXnzZoFSERER0beOc6JJoZ08eVLmulgshrm5OZydnaGuzs+AREREJAwOokkp3Lp1CzExMcjJyZFpb9mypUCJiIiI6FvGUh4ptPv37yMgIAA3btyASCTC6898r6d4cJ1oIiIiEgJX5yCFNnDgQDg4OCAhIQE6OjoIDw/HqVOnULlyZS5vR0RERILhdA5SaGZmZjh27Bi8vb1haGiIixcvws3NDceOHcPQoUOLnIyFiIiIqCSwEk0KLT8/H/r6+gAKB9TPnj0DANjb2yMqKkrIaERERPQN45xoUmjly5fH9evX4ejoiGrVqmHatGnQ1NTEsmXL4OTkJHQ8IiIi+kZxOgcptL///hvp6ekICAhAdHQ0mjdvjjt37sDU1BRbtmxB/fr1hY5IRERE3yAOoknpvHjxAsbGxkVOwkJERERUUjiIJiIiIiKSEw8sJCIiIiKSEwfRRERERERy4iCaiIiIiEhOHEQTEREREcmJg2giIiIiIjlxEE1EREREJCcOoomIiIiI5PQ/Sut5Vog0HD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438400"/>
            <a:ext cx="4267200" cy="3925838"/>
          </a:xfrm>
          <a:prstGeom prst="rect">
            <a:avLst/>
          </a:prstGeom>
        </p:spPr>
      </p:pic>
    </p:spTree>
    <p:extLst>
      <p:ext uri="{BB962C8B-B14F-4D97-AF65-F5344CB8AC3E}">
        <p14:creationId xmlns:p14="http://schemas.microsoft.com/office/powerpoint/2010/main" val="328827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latin typeface="Times New Roman" pitchFamily="18" charset="0"/>
                <a:cs typeface="Times New Roman" pitchFamily="18" charset="0"/>
              </a:rPr>
              <a:t>Transfer Learning VS. </a:t>
            </a:r>
            <a:r>
              <a:rPr lang="en-US" sz="2800" dirty="0">
                <a:effectLst/>
                <a:latin typeface="Times New Roman" pitchFamily="18" charset="0"/>
                <a:cs typeface="Times New Roman" pitchFamily="18" charset="0"/>
              </a:rPr>
              <a:t>Training from </a:t>
            </a:r>
            <a:r>
              <a:rPr lang="en-US" sz="2800" dirty="0" smtClean="0">
                <a:effectLst/>
                <a:latin typeface="Times New Roman" pitchFamily="18" charset="0"/>
                <a:cs typeface="Times New Roman" pitchFamily="18" charset="0"/>
              </a:rPr>
              <a:t>Scratch</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sz="2600" dirty="0">
                <a:latin typeface="Times New Roman" pitchFamily="18" charset="0"/>
                <a:cs typeface="Times New Roman" pitchFamily="18" charset="0"/>
              </a:rPr>
              <a:t>In the comparison between transfer learning and training a VGG16 model from scratch on the CIFAR-10 dataset, the results reveal a significant performance advantage for transfer learning. </a:t>
            </a:r>
            <a:r>
              <a:rPr lang="en-US" sz="2600" dirty="0">
                <a:latin typeface="Times New Roman" pitchFamily="18" charset="0"/>
                <a:cs typeface="Times New Roman" pitchFamily="18" charset="0"/>
              </a:rPr>
              <a:t>When leveraging the pre-trained weights of the VGG16 model, the achieved accuracy reached </a:t>
            </a:r>
            <a:r>
              <a:rPr lang="en-US" sz="2600" dirty="0" smtClean="0">
                <a:latin typeface="Times New Roman" pitchFamily="18" charset="0"/>
                <a:cs typeface="Times New Roman" pitchFamily="18" charset="0"/>
              </a:rPr>
              <a:t>89%, </a:t>
            </a:r>
            <a:r>
              <a:rPr lang="en-US" sz="2600" dirty="0">
                <a:latin typeface="Times New Roman" pitchFamily="18" charset="0"/>
                <a:cs typeface="Times New Roman" pitchFamily="18" charset="0"/>
              </a:rPr>
              <a:t>showcasing the effectiveness of transferring knowledge learned from a different but related task. </a:t>
            </a:r>
            <a:r>
              <a:rPr lang="en-US" sz="2600" dirty="0">
                <a:latin typeface="Times New Roman" pitchFamily="18" charset="0"/>
                <a:cs typeface="Times New Roman" pitchFamily="18" charset="0"/>
              </a:rPr>
              <a:t>The model was able to use the learned features and representations embedded in the pre-trained weights, resulting in a more accurate classification on the CIFAR-10 dataset.</a:t>
            </a:r>
          </a:p>
          <a:p>
            <a:r>
              <a:rPr lang="en-US" sz="2600" dirty="0">
                <a:latin typeface="Times New Roman" pitchFamily="18" charset="0"/>
                <a:cs typeface="Times New Roman" pitchFamily="18" charset="0"/>
              </a:rPr>
              <a:t>On the other hand, when opting for training from scratch, where the model parameters are initialized randomly and optimized solely on the task at hand, the accuracy dropped to 65%. This notable discrepancy in performance emphasizes the inherent benefits of transfer learning when confronted with limited labeled data. Transfer learning allows the model to capitalize on knowledge gained from vast datasets used in pre-training, offering a substantial head start in capturing intricate patterns and features.</a:t>
            </a:r>
          </a:p>
          <a:p>
            <a:endParaRPr lang="en-US" dirty="0"/>
          </a:p>
        </p:txBody>
      </p:sp>
    </p:spTree>
    <p:extLst>
      <p:ext uri="{BB962C8B-B14F-4D97-AF65-F5344CB8AC3E}">
        <p14:creationId xmlns:p14="http://schemas.microsoft.com/office/powerpoint/2010/main" val="3001655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Transfer learning and its Importance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900" dirty="0">
                <a:latin typeface="Times New Roman" pitchFamily="18" charset="0"/>
                <a:cs typeface="Times New Roman" pitchFamily="18" charset="0"/>
              </a:rPr>
              <a:t>Transfer learning is a machine learning technique where a model trained on one task is adapted to a different but related task. Instead of starting the learning process from scratch, transfer learning takes the knowledge gained from solving one problem and applies it to a different, yet related, problem.</a:t>
            </a:r>
          </a:p>
          <a:p>
            <a:pPr algn="just"/>
            <a:r>
              <a:rPr lang="en-US" sz="1900" dirty="0">
                <a:latin typeface="Times New Roman" pitchFamily="18" charset="0"/>
                <a:cs typeface="Times New Roman" pitchFamily="18" charset="0"/>
              </a:rPr>
              <a:t>The utility of this machine learning technique lies in its ability to improve a model's performance on a target task with limited labeled data. It takes advantage of features learned from the source task, which may have a large amount of available data, and transfers this knowledge to the target task, where data achievement may be scarce or expensive.</a:t>
            </a:r>
          </a:p>
          <a:p>
            <a:pPr algn="just"/>
            <a:r>
              <a:rPr lang="en-US" sz="1900" dirty="0">
                <a:latin typeface="Times New Roman" pitchFamily="18" charset="0"/>
                <a:cs typeface="Times New Roman" pitchFamily="18" charset="0"/>
              </a:rPr>
              <a:t>This approach can lead to faster training times, better generalization, and better accuracy, especially in situations where it is difficult to collect enough labeled data for a specific task.</a:t>
            </a:r>
          </a:p>
          <a:p>
            <a:endParaRPr lang="en-US" dirty="0"/>
          </a:p>
        </p:txBody>
      </p:sp>
    </p:spTree>
    <p:extLst>
      <p:ext uri="{BB962C8B-B14F-4D97-AF65-F5344CB8AC3E}">
        <p14:creationId xmlns:p14="http://schemas.microsoft.com/office/powerpoint/2010/main" val="1778079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effectLst>
                  <a:outerShdw blurRad="38100" dist="38100" dir="2700000" algn="tl">
                    <a:srgbClr val="000000">
                      <a:alpha val="43137"/>
                    </a:srgbClr>
                  </a:outerShdw>
                </a:effectLst>
                <a:latin typeface="Times New Roman" pitchFamily="18" charset="0"/>
                <a:cs typeface="Times New Roman" pitchFamily="18" charset="0"/>
              </a:rPr>
              <a:t>Selection and purpose of the pre-trained VGG-16 model</a:t>
            </a:r>
          </a:p>
        </p:txBody>
      </p:sp>
      <p:sp>
        <p:nvSpPr>
          <p:cNvPr id="3" name="Content Placeholder 2"/>
          <p:cNvSpPr>
            <a:spLocks noGrp="1"/>
          </p:cNvSpPr>
          <p:nvPr>
            <p:ph idx="1"/>
          </p:nvPr>
        </p:nvSpPr>
        <p:spPr>
          <a:xfrm>
            <a:off x="1435608" y="1676400"/>
            <a:ext cx="7498080" cy="2819400"/>
          </a:xfrm>
        </p:spPr>
        <p:txBody>
          <a:bodyPr>
            <a:noAutofit/>
          </a:bodyPr>
          <a:lstStyle/>
          <a:p>
            <a:pPr marL="82296" indent="0" algn="just">
              <a:buNone/>
            </a:pPr>
            <a:r>
              <a:rPr lang="en-US" sz="1900" dirty="0">
                <a:latin typeface="Times New Roman" pitchFamily="18" charset="0"/>
                <a:cs typeface="Times New Roman" pitchFamily="18" charset="0"/>
              </a:rPr>
              <a:t>The reason for selecting the VGG-16 model </a:t>
            </a:r>
            <a:r>
              <a:rPr lang="en-US" sz="1900" dirty="0">
                <a:latin typeface="Times New Roman" pitchFamily="18" charset="0"/>
                <a:cs typeface="Times New Roman" pitchFamily="18" charset="0"/>
              </a:rPr>
              <a:t>is </a:t>
            </a:r>
            <a:r>
              <a:rPr lang="en-US" sz="1900" dirty="0">
                <a:latin typeface="Times New Roman" pitchFamily="18" charset="0"/>
                <a:cs typeface="Times New Roman" pitchFamily="18" charset="0"/>
              </a:rPr>
              <a:t>that it </a:t>
            </a:r>
            <a:r>
              <a:rPr lang="en-US" sz="1900" dirty="0">
                <a:latin typeface="Times New Roman" pitchFamily="18" charset="0"/>
                <a:cs typeface="Times New Roman" pitchFamily="18" charset="0"/>
              </a:rPr>
              <a:t>has been pre-trained on a large and diverse dataset, specifically the ImageNet dataset, which comprises millions of images spanning a wide range of categories. The pre-training on ImageNet endows the model with a rich understanding of general visual features, textures, and patterns. This learned knowledge can be leveraged through transfer learning to boost the performance on a different but related task, such as the CIFAR-10 classification</a:t>
            </a:r>
            <a:r>
              <a:rPr lang="en-US" sz="1900" dirty="0">
                <a:latin typeface="Times New Roman" pitchFamily="18" charset="0"/>
                <a:cs typeface="Times New Roman" pitchFamily="18" charset="0"/>
              </a:rPr>
              <a:t>.</a:t>
            </a:r>
          </a:p>
          <a:p>
            <a:pPr marL="82296" indent="0" algn="just">
              <a:buNone/>
            </a:pPr>
            <a:endParaRPr lang="en-US" sz="2000" dirty="0" smtClean="0">
              <a:latin typeface="Times New Roman" pitchFamily="18" charset="0"/>
              <a:cs typeface="Times New Roman" pitchFamily="18" charset="0"/>
            </a:endParaRPr>
          </a:p>
          <a:p>
            <a:pPr marL="82296"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7791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714488" cy="1143000"/>
          </a:xfrm>
        </p:spPr>
        <p:txBody>
          <a:bodyPr>
            <a:noAutofit/>
          </a:bodyPr>
          <a:lstStyle/>
          <a:p>
            <a:pPr algn="ctr"/>
            <a:r>
              <a:rPr lang="en-US" sz="2800" dirty="0">
                <a:latin typeface="Times New Roman" pitchFamily="18" charset="0"/>
                <a:cs typeface="Times New Roman" pitchFamily="18" charset="0"/>
              </a:rPr>
              <a:t>Preprocessing the CIFAR-10 Dataset for VGG16 Model:</a:t>
            </a:r>
          </a:p>
        </p:txBody>
      </p:sp>
      <p:sp>
        <p:nvSpPr>
          <p:cNvPr id="3" name="Content Placeholder 2"/>
          <p:cNvSpPr>
            <a:spLocks noGrp="1"/>
          </p:cNvSpPr>
          <p:nvPr>
            <p:ph idx="1"/>
          </p:nvPr>
        </p:nvSpPr>
        <p:spPr>
          <a:xfrm>
            <a:off x="990600" y="1295400"/>
            <a:ext cx="7943088" cy="4953000"/>
          </a:xfrm>
        </p:spPr>
        <p:txBody>
          <a:bodyPr>
            <a:normAutofit fontScale="92500" lnSpcReduction="20000"/>
          </a:bodyPr>
          <a:lstStyle/>
          <a:p>
            <a:pPr marL="82296" indent="0" algn="just">
              <a:buNone/>
            </a:pPr>
            <a:r>
              <a:rPr lang="en-US" sz="1900" b="1" dirty="0">
                <a:latin typeface="Times New Roman" pitchFamily="18" charset="0"/>
                <a:cs typeface="Times New Roman" pitchFamily="18" charset="0"/>
              </a:rPr>
              <a:t>Step 1: Partitioning the data set</a:t>
            </a:r>
          </a:p>
          <a:p>
            <a:pPr marL="82296" indent="0" algn="just">
              <a:buNone/>
            </a:pPr>
            <a:r>
              <a:rPr lang="en-US" sz="2100" dirty="0">
                <a:latin typeface="Times New Roman" pitchFamily="18" charset="0"/>
                <a:cs typeface="Times New Roman" pitchFamily="18" charset="0"/>
              </a:rPr>
              <a:t>Use the cifar10.load_data() function to split the CIFAR-10 dataset into training (</a:t>
            </a:r>
            <a:r>
              <a:rPr lang="en-US" sz="2100" dirty="0" err="1">
                <a:latin typeface="Times New Roman" pitchFamily="18" charset="0"/>
                <a:cs typeface="Times New Roman" pitchFamily="18" charset="0"/>
              </a:rPr>
              <a:t>X_train</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y_train</a:t>
            </a:r>
            <a:r>
              <a:rPr lang="en-US" sz="2100" dirty="0">
                <a:latin typeface="Times New Roman" pitchFamily="18" charset="0"/>
                <a:cs typeface="Times New Roman" pitchFamily="18" charset="0"/>
              </a:rPr>
              <a:t>) </a:t>
            </a:r>
            <a:r>
              <a:rPr lang="en-US" sz="2100" dirty="0" smtClean="0">
                <a:latin typeface="Times New Roman" pitchFamily="18" charset="0"/>
                <a:cs typeface="Times New Roman" pitchFamily="18" charset="0"/>
              </a:rPr>
              <a:t>and </a:t>
            </a:r>
            <a:r>
              <a:rPr lang="en-US" sz="2100" dirty="0">
                <a:latin typeface="Times New Roman" pitchFamily="18" charset="0"/>
                <a:cs typeface="Times New Roman" pitchFamily="18" charset="0"/>
              </a:rPr>
              <a:t>testing (</a:t>
            </a:r>
            <a:r>
              <a:rPr lang="en-US" sz="2100" dirty="0" err="1">
                <a:latin typeface="Times New Roman" pitchFamily="18" charset="0"/>
                <a:cs typeface="Times New Roman" pitchFamily="18" charset="0"/>
              </a:rPr>
              <a:t>X_test</a:t>
            </a: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y_test</a:t>
            </a:r>
            <a:r>
              <a:rPr lang="en-US" sz="2100" dirty="0">
                <a:latin typeface="Times New Roman" pitchFamily="18" charset="0"/>
                <a:cs typeface="Times New Roman" pitchFamily="18" charset="0"/>
              </a:rPr>
              <a:t>) subsets</a:t>
            </a:r>
            <a:r>
              <a:rPr lang="en-US" sz="2100" dirty="0" smtClean="0">
                <a:latin typeface="Times New Roman" pitchFamily="18" charset="0"/>
                <a:cs typeface="Times New Roman" pitchFamily="18" charset="0"/>
              </a:rPr>
              <a:t>.</a:t>
            </a:r>
          </a:p>
          <a:p>
            <a:pPr marL="82296" indent="0" algn="just">
              <a:buNone/>
            </a:pPr>
            <a:r>
              <a:rPr lang="en-US" sz="1900" b="1" dirty="0">
                <a:latin typeface="Times New Roman" pitchFamily="18" charset="0"/>
                <a:cs typeface="Times New Roman" pitchFamily="18" charset="0"/>
              </a:rPr>
              <a:t>Step 2: Pixel Normalization</a:t>
            </a:r>
          </a:p>
          <a:p>
            <a:pPr marL="82296" indent="0" algn="just">
              <a:buNone/>
            </a:pPr>
            <a:r>
              <a:rPr lang="en-US" sz="2100" dirty="0" smtClean="0">
                <a:latin typeface="Times New Roman" pitchFamily="18" charset="0"/>
                <a:cs typeface="Times New Roman" pitchFamily="18" charset="0"/>
              </a:rPr>
              <a:t>Apply </a:t>
            </a:r>
            <a:r>
              <a:rPr lang="en-US" sz="2100" dirty="0">
                <a:latin typeface="Times New Roman" pitchFamily="18" charset="0"/>
                <a:cs typeface="Times New Roman" pitchFamily="18" charset="0"/>
              </a:rPr>
              <a:t>pixel normalization to the image data by converting the pixel values ​​to the range [0, 1].</a:t>
            </a:r>
          </a:p>
          <a:p>
            <a:pPr algn="just"/>
            <a:r>
              <a:rPr lang="en-US" sz="2100" dirty="0">
                <a:latin typeface="Times New Roman" pitchFamily="18" charset="0"/>
                <a:cs typeface="Times New Roman" pitchFamily="18" charset="0"/>
              </a:rPr>
              <a:t>Change the data type to float32.</a:t>
            </a:r>
          </a:p>
          <a:p>
            <a:pPr algn="just"/>
            <a:r>
              <a:rPr lang="en-US" sz="2100" dirty="0">
                <a:latin typeface="Times New Roman" pitchFamily="18" charset="0"/>
                <a:cs typeface="Times New Roman" pitchFamily="18" charset="0"/>
              </a:rPr>
              <a:t>Divide each pixel value by 255.0</a:t>
            </a:r>
            <a:r>
              <a:rPr lang="en-US" sz="2100" dirty="0" smtClean="0">
                <a:latin typeface="Times New Roman" pitchFamily="18" charset="0"/>
                <a:cs typeface="Times New Roman" pitchFamily="18" charset="0"/>
              </a:rPr>
              <a:t>.</a:t>
            </a:r>
          </a:p>
          <a:p>
            <a:pPr marL="82296" indent="0" algn="just">
              <a:buNone/>
            </a:pPr>
            <a:r>
              <a:rPr lang="en-US" sz="1900" b="1" dirty="0">
                <a:latin typeface="Times New Roman" pitchFamily="18" charset="0"/>
                <a:cs typeface="Times New Roman" pitchFamily="18" charset="0"/>
              </a:rPr>
              <a:t>Step 3: Categorical encoding</a:t>
            </a:r>
          </a:p>
          <a:p>
            <a:pPr algn="just"/>
            <a:r>
              <a:rPr lang="en-US" sz="2100" dirty="0">
                <a:latin typeface="Times New Roman" pitchFamily="18" charset="0"/>
                <a:cs typeface="Times New Roman" pitchFamily="18" charset="0"/>
              </a:rPr>
              <a:t>Perform a hot encoding on the class labels (</a:t>
            </a:r>
            <a:r>
              <a:rPr lang="en-US" sz="2100" dirty="0" err="1">
                <a:latin typeface="Times New Roman" pitchFamily="18" charset="0"/>
                <a:cs typeface="Times New Roman" pitchFamily="18" charset="0"/>
              </a:rPr>
              <a:t>y_train</a:t>
            </a:r>
            <a:r>
              <a:rPr lang="en-US" sz="2100" dirty="0">
                <a:latin typeface="Times New Roman" pitchFamily="18" charset="0"/>
                <a:cs typeface="Times New Roman" pitchFamily="18" charset="0"/>
              </a:rPr>
              <a:t> and </a:t>
            </a:r>
            <a:r>
              <a:rPr lang="en-US" sz="2100" dirty="0" err="1">
                <a:latin typeface="Times New Roman" pitchFamily="18" charset="0"/>
                <a:cs typeface="Times New Roman" pitchFamily="18" charset="0"/>
              </a:rPr>
              <a:t>y_test</a:t>
            </a:r>
            <a:r>
              <a:rPr lang="en-US" sz="2100" dirty="0">
                <a:latin typeface="Times New Roman" pitchFamily="18" charset="0"/>
                <a:cs typeface="Times New Roman" pitchFamily="18" charset="0"/>
              </a:rPr>
              <a:t>) using the </a:t>
            </a:r>
            <a:r>
              <a:rPr lang="en-US" sz="2100" dirty="0" err="1">
                <a:latin typeface="Times New Roman" pitchFamily="18" charset="0"/>
                <a:cs typeface="Times New Roman" pitchFamily="18" charset="0"/>
              </a:rPr>
              <a:t>to_categorical</a:t>
            </a:r>
            <a:r>
              <a:rPr lang="en-US" sz="2100" dirty="0">
                <a:latin typeface="Times New Roman" pitchFamily="18" charset="0"/>
                <a:cs typeface="Times New Roman" pitchFamily="18" charset="0"/>
              </a:rPr>
              <a:t> function.</a:t>
            </a:r>
          </a:p>
          <a:p>
            <a:pPr algn="just"/>
            <a:r>
              <a:rPr lang="en-US" sz="2100" dirty="0" smtClean="0">
                <a:latin typeface="Times New Roman" pitchFamily="18" charset="0"/>
                <a:cs typeface="Times New Roman" pitchFamily="18" charset="0"/>
              </a:rPr>
              <a:t>Convert </a:t>
            </a:r>
            <a:r>
              <a:rPr lang="en-US" sz="2100" dirty="0">
                <a:latin typeface="Times New Roman" pitchFamily="18" charset="0"/>
                <a:cs typeface="Times New Roman" pitchFamily="18" charset="0"/>
              </a:rPr>
              <a:t>the integer-based class labels to a binary vector of length 10</a:t>
            </a:r>
            <a:r>
              <a:rPr lang="en-US" sz="2100" dirty="0" smtClean="0">
                <a:latin typeface="Times New Roman" pitchFamily="18" charset="0"/>
                <a:cs typeface="Times New Roman" pitchFamily="18" charset="0"/>
              </a:rPr>
              <a:t>.</a:t>
            </a:r>
          </a:p>
          <a:p>
            <a:pPr marL="82296" indent="0" algn="just">
              <a:buNone/>
            </a:pPr>
            <a:r>
              <a:rPr lang="en-US" sz="1900" b="1" dirty="0">
                <a:latin typeface="Times New Roman" pitchFamily="18" charset="0"/>
                <a:cs typeface="Times New Roman" pitchFamily="18" charset="0"/>
              </a:rPr>
              <a:t>Step 4: </a:t>
            </a:r>
            <a:r>
              <a:rPr lang="en-US" sz="1900" b="1" dirty="0" err="1" smtClean="0">
                <a:latin typeface="Times New Roman" pitchFamily="18" charset="0"/>
                <a:cs typeface="Times New Roman" pitchFamily="18" charset="0"/>
              </a:rPr>
              <a:t>UpSampling</a:t>
            </a:r>
            <a:r>
              <a:rPr lang="en-US" sz="1900" b="1" dirty="0" smtClean="0">
                <a:latin typeface="Times New Roman" pitchFamily="18" charset="0"/>
                <a:cs typeface="Times New Roman" pitchFamily="18" charset="0"/>
              </a:rPr>
              <a:t> </a:t>
            </a:r>
            <a:r>
              <a:rPr lang="en-US" sz="1900" b="1" dirty="0">
                <a:latin typeface="Times New Roman" pitchFamily="18" charset="0"/>
                <a:cs typeface="Times New Roman" pitchFamily="18" charset="0"/>
              </a:rPr>
              <a:t>for VGG16 </a:t>
            </a:r>
            <a:r>
              <a:rPr lang="en-US" sz="1900" b="1" dirty="0" smtClean="0">
                <a:latin typeface="Times New Roman" pitchFamily="18" charset="0"/>
                <a:cs typeface="Times New Roman" pitchFamily="18" charset="0"/>
              </a:rPr>
              <a:t>compatibility</a:t>
            </a:r>
          </a:p>
          <a:p>
            <a:pPr algn="just"/>
            <a:r>
              <a:rPr lang="en-US" sz="2100" dirty="0">
                <a:latin typeface="Times New Roman" pitchFamily="18" charset="0"/>
                <a:cs typeface="Times New Roman" pitchFamily="18" charset="0"/>
              </a:rPr>
              <a:t>To </a:t>
            </a:r>
            <a:r>
              <a:rPr lang="en-US" sz="2100" dirty="0">
                <a:latin typeface="Times New Roman" pitchFamily="18" charset="0"/>
                <a:cs typeface="Times New Roman" pitchFamily="18" charset="0"/>
              </a:rPr>
              <a:t>accommodate the VGG16 model's input size expectations, an additional preprocessing step is </a:t>
            </a:r>
            <a:r>
              <a:rPr lang="en-US" sz="2100" dirty="0">
                <a:latin typeface="Times New Roman" pitchFamily="18" charset="0"/>
                <a:cs typeface="Times New Roman" pitchFamily="18" charset="0"/>
              </a:rPr>
              <a:t>introduced but this step is performed inside the model in batches of data as it takes too much memory to </a:t>
            </a:r>
            <a:r>
              <a:rPr lang="en-US" sz="2100" dirty="0" err="1">
                <a:latin typeface="Times New Roman" pitchFamily="18" charset="0"/>
                <a:cs typeface="Times New Roman" pitchFamily="18" charset="0"/>
              </a:rPr>
              <a:t>upsample</a:t>
            </a:r>
            <a:r>
              <a:rPr lang="en-US" sz="2100" dirty="0">
                <a:latin typeface="Times New Roman" pitchFamily="18" charset="0"/>
                <a:cs typeface="Times New Roman" pitchFamily="18" charset="0"/>
              </a:rPr>
              <a:t> all the images. </a:t>
            </a:r>
            <a:endParaRPr lang="en-US" sz="21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9067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76200"/>
            <a:ext cx="7943088" cy="6172200"/>
          </a:xfrm>
        </p:spPr>
        <p:txBody>
          <a:bodyPr>
            <a:normAutofit/>
          </a:bodyPr>
          <a:lstStyle/>
          <a:p>
            <a:pPr marL="82296" indent="0" algn="just">
              <a:buNone/>
            </a:pPr>
            <a:r>
              <a:rPr lang="en-US" sz="2800" dirty="0" smtClean="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rPr>
              <a:t>Continue.</a:t>
            </a:r>
            <a:endParaRPr lang="en-US" sz="2800" dirty="0">
              <a:solidFill>
                <a:schemeClr val="tx2">
                  <a:satMod val="130000"/>
                </a:schemeClr>
              </a:solidFill>
              <a:effectLst>
                <a:outerShdw blurRad="50000" dist="30000" dir="5400000" algn="tl" rotWithShape="0">
                  <a:srgbClr val="000000">
                    <a:alpha val="30000"/>
                  </a:srgbClr>
                </a:outerShdw>
              </a:effectLst>
              <a:latin typeface="Times New Roman" pitchFamily="18" charset="0"/>
              <a:ea typeface="+mj-ea"/>
              <a:cs typeface="Times New Roman" pitchFamily="18" charset="0"/>
            </a:endParaRPr>
          </a:p>
          <a:p>
            <a:pPr algn="just"/>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images in both the training and testing sets are </a:t>
            </a:r>
            <a:r>
              <a:rPr lang="en-US" sz="1900" dirty="0" err="1">
                <a:latin typeface="Times New Roman" pitchFamily="18" charset="0"/>
                <a:cs typeface="Times New Roman" pitchFamily="18" charset="0"/>
              </a:rPr>
              <a:t>upsampled</a:t>
            </a:r>
            <a:r>
              <a:rPr lang="en-US" sz="1900" dirty="0">
                <a:latin typeface="Times New Roman" pitchFamily="18" charset="0"/>
                <a:cs typeface="Times New Roman" pitchFamily="18" charset="0"/>
              </a:rPr>
              <a:t> to match the dimensions of 224x224 pixels, as required by the VGG16 architecture. </a:t>
            </a:r>
          </a:p>
          <a:p>
            <a:pPr algn="just"/>
            <a:r>
              <a:rPr lang="en-US" sz="1900" dirty="0">
                <a:latin typeface="Times New Roman" pitchFamily="18" charset="0"/>
                <a:cs typeface="Times New Roman" pitchFamily="18" charset="0"/>
              </a:rPr>
              <a:t>The UpSampling2D is utilized for this purpose. This preprocessing, pixel normalization and image </a:t>
            </a:r>
            <a:r>
              <a:rPr lang="en-US" sz="1900" dirty="0" err="1">
                <a:latin typeface="Times New Roman" pitchFamily="18" charset="0"/>
                <a:cs typeface="Times New Roman" pitchFamily="18" charset="0"/>
              </a:rPr>
              <a:t>upsampling</a:t>
            </a:r>
            <a:r>
              <a:rPr lang="en-US" sz="1900" dirty="0">
                <a:latin typeface="Times New Roman" pitchFamily="18" charset="0"/>
                <a:cs typeface="Times New Roman" pitchFamily="18" charset="0"/>
              </a:rPr>
              <a:t>, collectively optimizes the CIFAR-10 dataset for subsequent transfer learning with VGG16, adhering to established conventions for effective neural network convergence and classification accuracy</a:t>
            </a:r>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233542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81000"/>
            <a:ext cx="7498080" cy="609600"/>
          </a:xfrm>
        </p:spPr>
        <p:txBody>
          <a:bodyPr>
            <a:normAutofit fontScale="90000"/>
          </a:bodyPr>
          <a:lstStyle/>
          <a:p>
            <a:pPr algn="ctr"/>
            <a:r>
              <a:rPr lang="en-US" dirty="0" smtClean="0">
                <a:effectLst/>
              </a:rPr>
              <a:t/>
            </a:r>
            <a:br>
              <a:rPr lang="en-US" dirty="0" smtClean="0">
                <a:effectLst/>
              </a:rPr>
            </a:br>
            <a:r>
              <a:rPr lang="en-US" sz="3100" dirty="0" smtClean="0">
                <a:effectLst/>
                <a:latin typeface="Times New Roman" pitchFamily="18" charset="0"/>
                <a:cs typeface="Times New Roman" pitchFamily="18" charset="0"/>
              </a:rPr>
              <a:t>Pre-trained </a:t>
            </a:r>
            <a:r>
              <a:rPr lang="en-US" sz="3100" dirty="0">
                <a:effectLst/>
                <a:latin typeface="Times New Roman" pitchFamily="18" charset="0"/>
                <a:cs typeface="Times New Roman" pitchFamily="18" charset="0"/>
              </a:rPr>
              <a:t>Model: VGG16</a:t>
            </a:r>
            <a:r>
              <a:rPr lang="en-US" dirty="0">
                <a:effectLst/>
              </a:rPr>
              <a:t/>
            </a:r>
            <a:br>
              <a:rPr lang="en-US" dirty="0">
                <a:effectLst/>
              </a:rPr>
            </a:br>
            <a:endParaRPr lang="en-US" dirty="0"/>
          </a:p>
        </p:txBody>
      </p:sp>
      <p:sp>
        <p:nvSpPr>
          <p:cNvPr id="3" name="Content Placeholder 2"/>
          <p:cNvSpPr>
            <a:spLocks noGrp="1"/>
          </p:cNvSpPr>
          <p:nvPr>
            <p:ph idx="1"/>
          </p:nvPr>
        </p:nvSpPr>
        <p:spPr>
          <a:xfrm>
            <a:off x="1435608" y="1295400"/>
            <a:ext cx="7498080" cy="4953000"/>
          </a:xfrm>
        </p:spPr>
        <p:txBody>
          <a:bodyPr>
            <a:normAutofit fontScale="85000" lnSpcReduction="20000"/>
          </a:bodyPr>
          <a:lstStyle/>
          <a:p>
            <a:pPr marL="82296" indent="0" algn="just">
              <a:buNone/>
            </a:pPr>
            <a:r>
              <a:rPr lang="en-US" sz="2100" b="1" dirty="0">
                <a:latin typeface="Times New Roman" pitchFamily="18" charset="0"/>
                <a:cs typeface="Times New Roman" pitchFamily="18" charset="0"/>
              </a:rPr>
              <a:t>VGG16: A Deep Convolutional Neural Network for Image Classification</a:t>
            </a:r>
            <a:endParaRPr lang="en-US" sz="2100" dirty="0">
              <a:latin typeface="Times New Roman" pitchFamily="18" charset="0"/>
              <a:cs typeface="Times New Roman" pitchFamily="18" charset="0"/>
            </a:endParaRPr>
          </a:p>
          <a:p>
            <a:pPr marL="82296" indent="0" algn="just">
              <a:buNone/>
            </a:pPr>
            <a:r>
              <a:rPr lang="en-US" sz="2100" b="1" dirty="0">
                <a:latin typeface="Times New Roman" pitchFamily="18" charset="0"/>
                <a:cs typeface="Times New Roman" pitchFamily="18" charset="0"/>
              </a:rPr>
              <a:t>Key Features of the VGG16 Model:</a:t>
            </a:r>
          </a:p>
          <a:p>
            <a:pPr algn="just"/>
            <a:r>
              <a:rPr lang="en-US" sz="1900" b="1" dirty="0">
                <a:latin typeface="Times New Roman" pitchFamily="18" charset="0"/>
                <a:cs typeface="Times New Roman" pitchFamily="18" charset="0"/>
              </a:rPr>
              <a:t>Layer Architecture: </a:t>
            </a:r>
            <a:r>
              <a:rPr lang="en-US" sz="2200" dirty="0" smtClean="0">
                <a:latin typeface="Times New Roman" pitchFamily="18" charset="0"/>
                <a:cs typeface="Times New Roman" pitchFamily="18" charset="0"/>
              </a:rPr>
              <a:t>VGG16 </a:t>
            </a:r>
            <a:r>
              <a:rPr lang="en-US" sz="2200" dirty="0">
                <a:latin typeface="Times New Roman" pitchFamily="18" charset="0"/>
                <a:cs typeface="Times New Roman" pitchFamily="18" charset="0"/>
              </a:rPr>
              <a:t>is characterized by a total of 16 layers, comprising 13 convolutional layers and 3 fully connected layers, thus earning its nomenclature</a:t>
            </a:r>
            <a:r>
              <a:rPr lang="en-US" sz="2200" dirty="0" smtClean="0">
                <a:latin typeface="Times New Roman" pitchFamily="18" charset="0"/>
                <a:cs typeface="Times New Roman" pitchFamily="18" charset="0"/>
              </a:rPr>
              <a:t>.</a:t>
            </a:r>
          </a:p>
          <a:p>
            <a:pPr algn="just"/>
            <a:r>
              <a:rPr lang="en-US" sz="1900" b="1" dirty="0">
                <a:latin typeface="Times New Roman" pitchFamily="18" charset="0"/>
                <a:cs typeface="Times New Roman" pitchFamily="18" charset="0"/>
              </a:rPr>
              <a:t>Filter Size: </a:t>
            </a:r>
            <a:r>
              <a:rPr lang="en-US" sz="2200" dirty="0">
                <a:latin typeface="Times New Roman" pitchFamily="18" charset="0"/>
                <a:cs typeface="Times New Roman" pitchFamily="18" charset="0"/>
              </a:rPr>
              <a:t>Compact uses 3x3 filters, systematically stacked in multiple layers to facilitate effective feature extraction</a:t>
            </a:r>
            <a:r>
              <a:rPr lang="en-US" sz="2200" dirty="0" smtClean="0">
                <a:latin typeface="Times New Roman" pitchFamily="18" charset="0"/>
                <a:cs typeface="Times New Roman" pitchFamily="18" charset="0"/>
              </a:rPr>
              <a:t>.</a:t>
            </a:r>
          </a:p>
          <a:p>
            <a:pPr algn="just"/>
            <a:r>
              <a:rPr lang="en-US" sz="1900" b="1" dirty="0">
                <a:latin typeface="Times New Roman" pitchFamily="18" charset="0"/>
                <a:cs typeface="Times New Roman" pitchFamily="18" charset="0"/>
              </a:rPr>
              <a:t>Architectural Simplicity: </a:t>
            </a:r>
            <a:r>
              <a:rPr lang="en-US" sz="2200" dirty="0">
                <a:latin typeface="Times New Roman" pitchFamily="18" charset="0"/>
                <a:cs typeface="Times New Roman" pitchFamily="18" charset="0"/>
              </a:rPr>
              <a:t>Maintains a straightforward and consistent structure, enhances interpretability and eases implementation</a:t>
            </a:r>
            <a:r>
              <a:rPr lang="en-US" sz="2200" dirty="0" smtClean="0">
                <a:latin typeface="Times New Roman" pitchFamily="18" charset="0"/>
                <a:cs typeface="Times New Roman" pitchFamily="18" charset="0"/>
              </a:rPr>
              <a:t>.</a:t>
            </a:r>
          </a:p>
          <a:p>
            <a:pPr algn="just"/>
            <a:r>
              <a:rPr lang="en-US" sz="1900" b="1" dirty="0">
                <a:latin typeface="Times New Roman" pitchFamily="18" charset="0"/>
                <a:cs typeface="Times New Roman" pitchFamily="18" charset="0"/>
              </a:rPr>
              <a:t>ImageNet Pre-Training: </a:t>
            </a:r>
            <a:r>
              <a:rPr lang="en-US" sz="2200" dirty="0">
                <a:latin typeface="Times New Roman" pitchFamily="18" charset="0"/>
                <a:cs typeface="Times New Roman" pitchFamily="18" charset="0"/>
              </a:rPr>
              <a:t>Pre-trained on a vast ImageNet dataset, containing more than 14 million images in 1000 classes, providing a strong </a:t>
            </a:r>
            <a:r>
              <a:rPr lang="en-US" sz="2200" dirty="0" smtClean="0">
                <a:latin typeface="Times New Roman" pitchFamily="18" charset="0"/>
                <a:cs typeface="Times New Roman" pitchFamily="18" charset="0"/>
              </a:rPr>
              <a:t>foundation </a:t>
            </a:r>
            <a:r>
              <a:rPr lang="en-US" sz="2200" dirty="0">
                <a:latin typeface="Times New Roman" pitchFamily="18" charset="0"/>
                <a:cs typeface="Times New Roman" pitchFamily="18" charset="0"/>
              </a:rPr>
              <a:t>for various computer vision tasks</a:t>
            </a:r>
            <a:r>
              <a:rPr lang="en-US" sz="2200" dirty="0" smtClean="0">
                <a:latin typeface="Times New Roman" pitchFamily="18" charset="0"/>
                <a:cs typeface="Times New Roman" pitchFamily="18" charset="0"/>
              </a:rPr>
              <a:t>.</a:t>
            </a:r>
          </a:p>
          <a:p>
            <a:pPr marL="82296" indent="0" algn="just">
              <a:buNone/>
            </a:pPr>
            <a:r>
              <a:rPr lang="en-US" sz="2100" b="1" dirty="0" smtClean="0">
                <a:latin typeface="Times New Roman" pitchFamily="18" charset="0"/>
                <a:cs typeface="Times New Roman" pitchFamily="18" charset="0"/>
              </a:rPr>
              <a:t>Reference</a:t>
            </a:r>
            <a:r>
              <a:rPr lang="en-US" sz="2100" b="1" dirty="0">
                <a:latin typeface="Times New Roman" pitchFamily="18" charset="0"/>
                <a:cs typeface="Times New Roman" pitchFamily="18" charset="0"/>
              </a:rPr>
              <a:t>:</a:t>
            </a:r>
            <a:endParaRPr lang="en-US" sz="21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Yang, </a:t>
            </a:r>
            <a:r>
              <a:rPr lang="en-US" sz="2200" dirty="0" err="1">
                <a:latin typeface="Times New Roman" pitchFamily="18" charset="0"/>
                <a:cs typeface="Times New Roman" pitchFamily="18" charset="0"/>
              </a:rPr>
              <a:t>Dandi</a:t>
            </a:r>
            <a:r>
              <a:rPr lang="en-US" sz="2200" dirty="0">
                <a:latin typeface="Times New Roman" pitchFamily="18" charset="0"/>
                <a:cs typeface="Times New Roman" pitchFamily="18" charset="0"/>
              </a:rPr>
              <a:t> &amp; Martinez-</a:t>
            </a:r>
            <a:r>
              <a:rPr lang="en-US" sz="2200" dirty="0" err="1">
                <a:latin typeface="Times New Roman" pitchFamily="18" charset="0"/>
                <a:cs typeface="Times New Roman" pitchFamily="18" charset="0"/>
              </a:rPr>
              <a:t>Rendon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Cristhian</a:t>
            </a:r>
            <a:r>
              <a:rPr lang="en-US" sz="2200" dirty="0">
                <a:latin typeface="Times New Roman" pitchFamily="18" charset="0"/>
                <a:cs typeface="Times New Roman" pitchFamily="18" charset="0"/>
              </a:rPr>
              <a:t> &amp; </a:t>
            </a:r>
            <a:r>
              <a:rPr lang="en-US" sz="2200" dirty="0" err="1">
                <a:latin typeface="Times New Roman" pitchFamily="18" charset="0"/>
                <a:cs typeface="Times New Roman" pitchFamily="18" charset="0"/>
              </a:rPr>
              <a:t>Visuña</a:t>
            </a:r>
            <a:r>
              <a:rPr lang="en-US" sz="2200" dirty="0">
                <a:latin typeface="Times New Roman" pitchFamily="18" charset="0"/>
                <a:cs typeface="Times New Roman" pitchFamily="18" charset="0"/>
              </a:rPr>
              <a:t> Pérez, Lara &amp; </a:t>
            </a:r>
            <a:r>
              <a:rPr lang="en-US" sz="2200" dirty="0" err="1">
                <a:latin typeface="Times New Roman" pitchFamily="18" charset="0"/>
                <a:cs typeface="Times New Roman" pitchFamily="18" charset="0"/>
              </a:rPr>
              <a:t>Khandhar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Hardev</a:t>
            </a:r>
            <a:r>
              <a:rPr lang="en-US" sz="2200" dirty="0">
                <a:latin typeface="Times New Roman" pitchFamily="18" charset="0"/>
                <a:cs typeface="Times New Roman" pitchFamily="18" charset="0"/>
              </a:rPr>
              <a:t> &amp; Bhatt, </a:t>
            </a:r>
            <a:r>
              <a:rPr lang="en-US" sz="2200" dirty="0" err="1">
                <a:latin typeface="Times New Roman" pitchFamily="18" charset="0"/>
                <a:cs typeface="Times New Roman" pitchFamily="18" charset="0"/>
              </a:rPr>
              <a:t>Chintan</a:t>
            </a:r>
            <a:r>
              <a:rPr lang="en-US" sz="2200" dirty="0">
                <a:latin typeface="Times New Roman" pitchFamily="18" charset="0"/>
                <a:cs typeface="Times New Roman" pitchFamily="18" charset="0"/>
              </a:rPr>
              <a:t> &amp; </a:t>
            </a:r>
            <a:r>
              <a:rPr lang="en-US" sz="2200" dirty="0" err="1">
                <a:latin typeface="Times New Roman" pitchFamily="18" charset="0"/>
                <a:cs typeface="Times New Roman" pitchFamily="18" charset="0"/>
              </a:rPr>
              <a:t>Carretero</a:t>
            </a:r>
            <a:r>
              <a:rPr lang="en-US" sz="2200" dirty="0">
                <a:latin typeface="Times New Roman" pitchFamily="18" charset="0"/>
                <a:cs typeface="Times New Roman" pitchFamily="18" charset="0"/>
              </a:rPr>
              <a:t>, Jesus. (2021). Detection and analysis of COVID-19 in medical images using deep learning techniques. Scientific Reports. 11. 19638. 10.1038/s41598-021-99015-3.</a:t>
            </a:r>
          </a:p>
          <a:p>
            <a:pPr marL="82296" indent="0">
              <a:buNone/>
            </a:pP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5305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latin typeface="Times New Roman" pitchFamily="18" charset="0"/>
                <a:cs typeface="Times New Roman" pitchFamily="18" charset="0"/>
              </a:rPr>
              <a:t>Few Changes in the Model</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marL="82296" indent="0" algn="just">
              <a:lnSpc>
                <a:spcPct val="110000"/>
              </a:lnSpc>
              <a:buNone/>
            </a:pPr>
            <a:r>
              <a:rPr lang="en-US" sz="1900" b="1" dirty="0">
                <a:latin typeface="Times New Roman" pitchFamily="18" charset="0"/>
                <a:cs typeface="Times New Roman" pitchFamily="18" charset="0"/>
              </a:rPr>
              <a:t>Frozen Base Layer:</a:t>
            </a:r>
          </a:p>
          <a:p>
            <a:pPr algn="just"/>
            <a:r>
              <a:rPr lang="en-US" sz="2100" dirty="0">
                <a:latin typeface="Times New Roman" pitchFamily="18" charset="0"/>
                <a:cs typeface="Times New Roman" pitchFamily="18" charset="0"/>
              </a:rPr>
              <a:t>The strategic decision to freeze the initial 15 layers of the VGG16 model is based on the fact that these layers capture basic visual properties, such as edges and colors.</a:t>
            </a:r>
          </a:p>
          <a:p>
            <a:pPr algn="just"/>
            <a:r>
              <a:rPr lang="en-US" sz="2100" dirty="0">
                <a:latin typeface="Times New Roman" pitchFamily="18" charset="0"/>
                <a:cs typeface="Times New Roman" pitchFamily="18" charset="0"/>
              </a:rPr>
              <a:t>In CNNs, initial layers pre-trained on image nets provide valuable general knowledge for diverse computer vision tasks.</a:t>
            </a:r>
          </a:p>
          <a:p>
            <a:pPr algn="just"/>
            <a:r>
              <a:rPr lang="en-US" sz="2100" dirty="0">
                <a:latin typeface="Times New Roman" pitchFamily="18" charset="0"/>
                <a:cs typeface="Times New Roman" pitchFamily="18" charset="0"/>
              </a:rPr>
              <a:t>Untrained initial layers prevent over-fitting, improve computational efficiency, and are compatible with transfer learning principles.</a:t>
            </a:r>
          </a:p>
          <a:p>
            <a:pPr marL="82296" indent="0" algn="just">
              <a:lnSpc>
                <a:spcPct val="120000"/>
              </a:lnSpc>
              <a:buNone/>
            </a:pPr>
            <a:r>
              <a:rPr lang="en-US" sz="1900" b="1" dirty="0">
                <a:latin typeface="Times New Roman" pitchFamily="18" charset="0"/>
                <a:cs typeface="Times New Roman" pitchFamily="18" charset="0"/>
              </a:rPr>
              <a:t>Adding new classification layers:</a:t>
            </a:r>
          </a:p>
          <a:p>
            <a:pPr algn="just"/>
            <a:r>
              <a:rPr lang="en-US" sz="2100" dirty="0">
                <a:latin typeface="Times New Roman" pitchFamily="18" charset="0"/>
                <a:cs typeface="Times New Roman" pitchFamily="18" charset="0"/>
              </a:rPr>
              <a:t>In the transfer learning scenario, all VGG16 layers are frozen, taking advantage of the pre-trained weights from ImageNet</a:t>
            </a:r>
            <a:r>
              <a:rPr lang="en-US" sz="2100" dirty="0" smtClean="0">
                <a:latin typeface="Times New Roman" pitchFamily="18" charset="0"/>
                <a:cs typeface="Times New Roman" pitchFamily="18" charset="0"/>
              </a:rPr>
              <a:t>.</a:t>
            </a:r>
          </a:p>
          <a:p>
            <a:pPr algn="just"/>
            <a:r>
              <a:rPr lang="en-US" sz="2100" dirty="0">
                <a:latin typeface="Times New Roman" pitchFamily="18" charset="0"/>
                <a:cs typeface="Times New Roman" pitchFamily="18" charset="0"/>
              </a:rPr>
              <a:t>Additional layers are added to adapt the model to the new task, starting with UpSampling2D to adjust the spatial dimensions to 224x224.</a:t>
            </a:r>
          </a:p>
          <a:p>
            <a:pPr algn="just"/>
            <a:endParaRPr lang="en-US" sz="1900" dirty="0">
              <a:latin typeface="Times New Roman" pitchFamily="18" charset="0"/>
              <a:cs typeface="Times New Roman" pitchFamily="18" charset="0"/>
            </a:endParaRPr>
          </a:p>
          <a:p>
            <a:pPr marL="82296" indent="0">
              <a:buNone/>
            </a:pPr>
            <a:endParaRPr lang="en-US" dirty="0"/>
          </a:p>
        </p:txBody>
      </p:sp>
    </p:spTree>
    <p:extLst>
      <p:ext uri="{BB962C8B-B14F-4D97-AF65-F5344CB8AC3E}">
        <p14:creationId xmlns:p14="http://schemas.microsoft.com/office/powerpoint/2010/main" val="277390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effectLst/>
                <a:latin typeface="Times New Roman" pitchFamily="18" charset="0"/>
                <a:cs typeface="Times New Roman" pitchFamily="18" charset="0"/>
              </a:rPr>
              <a:t>Continue.</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200" dirty="0">
                <a:latin typeface="Times New Roman" pitchFamily="18" charset="0"/>
                <a:cs typeface="Times New Roman" pitchFamily="18" charset="0"/>
              </a:rPr>
              <a:t>A flat layer transforms the output of the base model, and Batch Normalization increases training stability.</a:t>
            </a:r>
          </a:p>
          <a:p>
            <a:pPr algn="just"/>
            <a:r>
              <a:rPr lang="en-US" sz="2200" dirty="0">
                <a:latin typeface="Times New Roman" pitchFamily="18" charset="0"/>
                <a:cs typeface="Times New Roman" pitchFamily="18" charset="0"/>
              </a:rPr>
              <a:t>Two dense layers (128 units with RELU activation, 64 units with </a:t>
            </a:r>
            <a:r>
              <a:rPr lang="en-US" sz="2200" dirty="0" err="1">
                <a:latin typeface="Times New Roman" pitchFamily="18" charset="0"/>
                <a:cs typeface="Times New Roman" pitchFamily="18" charset="0"/>
              </a:rPr>
              <a:t>ReLU</a:t>
            </a:r>
            <a:r>
              <a:rPr lang="en-US" sz="2200" dirty="0">
                <a:latin typeface="Times New Roman" pitchFamily="18" charset="0"/>
                <a:cs typeface="Times New Roman" pitchFamily="18" charset="0"/>
              </a:rPr>
              <a:t> activation) capture complex patterns, with a dropout layer preventing overfitting.</a:t>
            </a:r>
          </a:p>
          <a:p>
            <a:pPr algn="just"/>
            <a:r>
              <a:rPr lang="en-US" sz="2200" dirty="0">
                <a:latin typeface="Times New Roman" pitchFamily="18" charset="0"/>
                <a:cs typeface="Times New Roman" pitchFamily="18" charset="0"/>
              </a:rPr>
              <a:t>The final density layer (10 units, </a:t>
            </a:r>
            <a:r>
              <a:rPr lang="en-US" sz="2200" dirty="0" err="1">
                <a:latin typeface="Times New Roman" pitchFamily="18" charset="0"/>
                <a:cs typeface="Times New Roman" pitchFamily="18" charset="0"/>
              </a:rPr>
              <a:t>softmax</a:t>
            </a:r>
            <a:r>
              <a:rPr lang="en-US" sz="2200" dirty="0">
                <a:latin typeface="Times New Roman" pitchFamily="18" charset="0"/>
                <a:cs typeface="Times New Roman" pitchFamily="18" charset="0"/>
              </a:rPr>
              <a:t> activation) facilitates multiclass classification.</a:t>
            </a:r>
          </a:p>
          <a:p>
            <a:pPr algn="just"/>
            <a:r>
              <a:rPr lang="en-US" sz="2200" dirty="0">
                <a:latin typeface="Times New Roman" pitchFamily="18" charset="0"/>
                <a:cs typeface="Times New Roman" pitchFamily="18" charset="0"/>
              </a:rPr>
              <a:t>Architectural choices aim to balance complexity and generality for effective transfer learning.</a:t>
            </a:r>
          </a:p>
          <a:p>
            <a:endParaRPr lang="en-US" dirty="0"/>
          </a:p>
        </p:txBody>
      </p:sp>
    </p:spTree>
    <p:extLst>
      <p:ext uri="{BB962C8B-B14F-4D97-AF65-F5344CB8AC3E}">
        <p14:creationId xmlns:p14="http://schemas.microsoft.com/office/powerpoint/2010/main" val="287018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latin typeface="Times New Roman" pitchFamily="18" charset="0"/>
                <a:cs typeface="Times New Roman" pitchFamily="18" charset="0"/>
              </a:rPr>
              <a:t>Model Architect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1027" name="Picture 3" descr="C:\Users\HP\Desktop\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76962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512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458</TotalTime>
  <Words>1285</Words>
  <Application>Microsoft Office PowerPoint</Application>
  <PresentationFormat>On-screen Show (4:3)</PresentationFormat>
  <Paragraphs>57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Gill Sans MT</vt:lpstr>
      <vt:lpstr>Times New Roman</vt:lpstr>
      <vt:lpstr>Verdana</vt:lpstr>
      <vt:lpstr>Wingdings 2</vt:lpstr>
      <vt:lpstr>Solstice</vt:lpstr>
      <vt:lpstr>     Application of the transfer learning in the field of image classification by using the VGG16 model</vt:lpstr>
      <vt:lpstr>Transfer learning and its Importance </vt:lpstr>
      <vt:lpstr>Selection and purpose of the pre-trained VGG-16 model</vt:lpstr>
      <vt:lpstr>Preprocessing the CIFAR-10 Dataset for VGG16 Model:</vt:lpstr>
      <vt:lpstr>PowerPoint Presentation</vt:lpstr>
      <vt:lpstr> Pre-trained Model: VGG16 </vt:lpstr>
      <vt:lpstr>Few Changes in the Model</vt:lpstr>
      <vt:lpstr>Continue.</vt:lpstr>
      <vt:lpstr>Model Architect </vt:lpstr>
      <vt:lpstr>Fine-Tuned VGG-16 Results</vt:lpstr>
      <vt:lpstr>Training from Scratch Model Results</vt:lpstr>
      <vt:lpstr>Transfer Learning VS. Training from Scratch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DELL</cp:lastModifiedBy>
  <cp:revision>53</cp:revision>
  <dcterms:created xsi:type="dcterms:W3CDTF">2024-01-10T03:17:44Z</dcterms:created>
  <dcterms:modified xsi:type="dcterms:W3CDTF">2024-01-10T11:09:06Z</dcterms:modified>
</cp:coreProperties>
</file>