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7" r:id="rId24"/>
    <p:sldId id="296" r:id="rId25"/>
    <p:sldId id="298" r:id="rId26"/>
    <p:sldId id="293" r:id="rId27"/>
    <p:sldId id="299" r:id="rId28"/>
    <p:sldId id="300" r:id="rId29"/>
    <p:sldId id="301" r:id="rId30"/>
    <p:sldId id="302" r:id="rId31"/>
    <p:sldId id="303" r:id="rId32"/>
    <p:sldId id="30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" y="6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268A-D629-4E3B-8095-4C5CA397C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1C58-E26A-4EF3-B847-21538B8B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73C4-813E-44E9-A1C0-15A4BB6B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2281-55D8-4FA7-80AE-76CDEC99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6D64-467A-4FBA-B52D-B89DD833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F2B-E72B-40C6-9F18-3F211DB8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B02F0-22D8-4240-B620-3E98FFAF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917C-23E3-4E21-BD70-F66991CD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0516-79AC-44D6-BC1F-BF881ABA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1B87-D8E6-46E0-B20D-3872BCBE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CC476-CEC6-4F95-89CC-7C953112D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E12D5-7D9E-4CA3-935A-A2411B36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CAAD-3245-42BB-A9F2-958052BE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61B-BE73-478B-955E-782415C8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2914-DA2C-404B-B940-BB12FBF0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62B-486A-43FC-8102-0869E12F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05E8-8B84-4EEE-81EC-6BC033B1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E55E-60A7-41D8-81C1-05787D9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CA3D-18AC-4E65-81F9-6F6B5F79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D43B-3C3E-486D-8652-F4B61204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CFA5-45B2-4CCF-946D-997213DE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B947C-8C22-4AD9-868A-9FE84D7F4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56C8-2D8E-430D-A6C8-4D2F60E0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DB82-1460-4202-BF2E-7511534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8349-D8E0-4FEB-A054-E0020DA4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6E91-440F-4E1C-BE13-FFF8943E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8847-D4DD-45B6-8A44-9B6A30DB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5513D-D986-4102-946D-9BB4C5F5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BFA2-CBFF-4961-8324-766C3104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6132-6937-43D9-9789-00995D11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622A-F3C2-4DA8-A0CE-3FD1E297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EA7B-579E-419E-A9C0-5C9C90B2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2CFF-0FA8-48E1-BA78-4C849E08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5372A-5968-4301-9954-4C946304E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64521-6EA1-463E-9392-65E89241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CF456-1301-4D4D-99EF-6FCA28501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253E-0DC7-4606-84EA-4571D207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20B44-EECB-4258-9B0A-869A143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462E1-2A4E-407E-8E37-9BCC0D44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5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9B23-4975-4818-8746-6DFBA4CE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C5BCA-5445-4286-8751-B5F003B4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7ED7-F270-40A4-BA4D-C039CFA3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19D56-5126-4CAD-B26B-6502E96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02823-C188-4FC2-A28E-C286027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1DB05-F080-4CD8-9940-63DC41D6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34EDE-447E-4660-9CC3-F81561C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3546-1241-4331-9CE6-D8A77C0A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200-7F00-48DA-8431-850DA80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94B7D-E19A-40A4-AD07-64D67540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6053-F42B-4CC6-AF21-845C5DC9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F9581-5049-4B93-8667-B7D184AF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DE27-5DE2-489F-991E-B6239E61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8DBE-CD0A-40B2-BD9C-CE2D7622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E4204-832F-47B5-95FD-0C1919F44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AAB30-0894-4E8E-9452-ABF2CF0A2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EE1C-0F3F-4374-9A91-37E82D96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F89E-6C88-4F27-9A9F-290071CD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9C8B-CBA9-4CCF-B0AF-815788ED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CFED5-C38A-4864-93A2-BCF10B60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6CEA6-5A65-4FB4-9319-9325A9FE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E249-94C6-4D3B-9E06-6B907734F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44A6-59D6-464D-AD1A-3A8F8252495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5664-4200-41DD-B30A-4E161F53D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543B-338F-4ABE-A002-9926B2EDB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usr9eTceEo?feature=oembed" TargetMode="External"/><Relationship Id="rId4" Type="http://schemas.openxmlformats.org/officeDocument/2006/relationships/hyperlink" Target="https://www.youtube.com/watch?v=fusr9eTceE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YvTEfNAi38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YvTEfNAi38?feature=oembed" TargetMode="External"/><Relationship Id="rId4" Type="http://schemas.openxmlformats.org/officeDocument/2006/relationships/image" Target="../media/image1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2663-EA92-4B05-84DF-94465373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504" y="1182919"/>
            <a:ext cx="9904991" cy="2387600"/>
          </a:xfrm>
        </p:spPr>
        <p:txBody>
          <a:bodyPr>
            <a:normAutofit fontScale="90000"/>
          </a:bodyPr>
          <a:lstStyle/>
          <a:p>
            <a: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التحكم الحديث 2 (التحكم الرقمي)</a:t>
            </a:r>
            <a:b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ar-SY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 Control 2 (Digital Control)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881F1D-B9AF-4F96-85D6-AFFD982AA0F2}"/>
              </a:ext>
            </a:extLst>
          </p:cNvPr>
          <p:cNvSpPr txBox="1">
            <a:spLocks/>
          </p:cNvSpPr>
          <p:nvPr/>
        </p:nvSpPr>
        <p:spPr>
          <a:xfrm>
            <a:off x="861743" y="4921714"/>
            <a:ext cx="1046851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ar-SY" sz="3200" dirty="0">
                <a:solidFill>
                  <a:srgbClr val="FF0000"/>
                </a:solidFill>
              </a:rPr>
              <a:t>المحاضرة 7-8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7C5990A-DA2F-4EBF-9ACA-ED2EB7917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7542"/>
            <a:ext cx="9144000" cy="1040258"/>
          </a:xfrm>
        </p:spPr>
        <p:txBody>
          <a:bodyPr>
            <a:normAutofit fontScale="85000" lnSpcReduction="20000"/>
          </a:bodyPr>
          <a:lstStyle/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ثالث تحكم – فصل ثاني - 2019</a:t>
            </a: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كلية الهندسة الكهربائية والالكترونية – جامعة حلب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د. أسعد كعدان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 startAt="2"/>
            </a:pPr>
            <a:r>
              <a:rPr lang="ar-SY" sz="2400" b="1" dirty="0">
                <a:solidFill>
                  <a:srgbClr val="FF0000"/>
                </a:solidFill>
              </a:rPr>
              <a:t>الانتقال من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r>
              <a:rPr lang="ar-SY" sz="2400" b="1" dirty="0">
                <a:solidFill>
                  <a:srgbClr val="FF0000"/>
                </a:solidFill>
              </a:rPr>
              <a:t> إلى فراغ الحالة بالطريقة المتداخلة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3">
                <a:extLst>
                  <a:ext uri="{FF2B5EF4-FFF2-40B4-BE49-F238E27FC236}">
                    <a16:creationId xmlns:a16="http://schemas.microsoft.com/office/drawing/2014/main" id="{DA5FCB47-199B-46DB-8255-A035942B5C9D}"/>
                  </a:ext>
                </a:extLst>
              </p:cNvPr>
              <p:cNvSpPr txBox="1"/>
              <p:nvPr/>
            </p:nvSpPr>
            <p:spPr bwMode="auto">
              <a:xfrm>
                <a:off x="3608388" y="1716088"/>
                <a:ext cx="3997325" cy="539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Object 13">
                <a:extLst>
                  <a:ext uri="{FF2B5EF4-FFF2-40B4-BE49-F238E27FC236}">
                    <a16:creationId xmlns:a16="http://schemas.microsoft.com/office/drawing/2014/main" id="{DA5FCB47-199B-46DB-8255-A035942B5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8388" y="1716088"/>
                <a:ext cx="3997325" cy="539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>
                <a:extLst>
                  <a:ext uri="{FF2B5EF4-FFF2-40B4-BE49-F238E27FC236}">
                    <a16:creationId xmlns:a16="http://schemas.microsoft.com/office/drawing/2014/main" id="{5A62B460-C5AD-44F1-A2F6-1333A4CFDD27}"/>
                  </a:ext>
                </a:extLst>
              </p:cNvPr>
              <p:cNvSpPr txBox="1"/>
              <p:nvPr/>
            </p:nvSpPr>
            <p:spPr bwMode="auto">
              <a:xfrm>
                <a:off x="3458966" y="2298494"/>
                <a:ext cx="5159375" cy="539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Object 13">
                <a:extLst>
                  <a:ext uri="{FF2B5EF4-FFF2-40B4-BE49-F238E27FC236}">
                    <a16:creationId xmlns:a16="http://schemas.microsoft.com/office/drawing/2014/main" id="{5A62B460-C5AD-44F1-A2F6-1333A4CFD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8966" y="2298494"/>
                <a:ext cx="5159375" cy="539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12F53008-AF74-4989-9F0E-BBCAAB2786D8}"/>
                  </a:ext>
                </a:extLst>
              </p:cNvPr>
              <p:cNvSpPr txBox="1"/>
              <p:nvPr/>
            </p:nvSpPr>
            <p:spPr bwMode="auto">
              <a:xfrm>
                <a:off x="4142198" y="2957955"/>
                <a:ext cx="3108325" cy="539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12F53008-AF74-4989-9F0E-BBCAAB278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2198" y="2957955"/>
                <a:ext cx="3108325" cy="539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A464C1CA-6A0C-4EAA-ADAE-497716FD66E1}"/>
                  </a:ext>
                </a:extLst>
              </p:cNvPr>
              <p:cNvSpPr txBox="1"/>
              <p:nvPr/>
            </p:nvSpPr>
            <p:spPr bwMode="auto">
              <a:xfrm>
                <a:off x="2970212" y="4072099"/>
                <a:ext cx="6251575" cy="11334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Object 4">
                <a:extLst>
                  <a:ext uri="{FF2B5EF4-FFF2-40B4-BE49-F238E27FC236}">
                    <a16:creationId xmlns:a16="http://schemas.microsoft.com/office/drawing/2014/main" id="{A464C1CA-6A0C-4EAA-ADAE-497716FD6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0212" y="4072099"/>
                <a:ext cx="6251575" cy="11334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3">
                <a:extLst>
                  <a:ext uri="{FF2B5EF4-FFF2-40B4-BE49-F238E27FC236}">
                    <a16:creationId xmlns:a16="http://schemas.microsoft.com/office/drawing/2014/main" id="{A91F9062-2BA9-4781-9F0A-4B5B2585D7D9}"/>
                  </a:ext>
                </a:extLst>
              </p:cNvPr>
              <p:cNvSpPr txBox="1"/>
              <p:nvPr/>
            </p:nvSpPr>
            <p:spPr bwMode="auto">
              <a:xfrm>
                <a:off x="3692328" y="5205574"/>
                <a:ext cx="4692650" cy="11303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Object 3">
                <a:extLst>
                  <a:ext uri="{FF2B5EF4-FFF2-40B4-BE49-F238E27FC236}">
                    <a16:creationId xmlns:a16="http://schemas.microsoft.com/office/drawing/2014/main" id="{A91F9062-2BA9-4781-9F0A-4B5B2585D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2328" y="5205574"/>
                <a:ext cx="4692650" cy="1130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309ABB6-6D9B-4CC9-9C3C-67DD76BD53CC}"/>
              </a:ext>
            </a:extLst>
          </p:cNvPr>
          <p:cNvSpPr/>
          <p:nvPr/>
        </p:nvSpPr>
        <p:spPr>
          <a:xfrm>
            <a:off x="3123343" y="3971719"/>
            <a:ext cx="6005245" cy="22955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9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1" grpId="0"/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 startAt="3"/>
            </a:pPr>
            <a:r>
              <a:rPr lang="ar-SY" sz="2400" b="1" dirty="0">
                <a:solidFill>
                  <a:srgbClr val="FF0000"/>
                </a:solidFill>
              </a:rPr>
              <a:t>الانتقال من فراغ الحالة إلى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0" name="مربع نص 10">
            <a:extLst>
              <a:ext uri="{FF2B5EF4-FFF2-40B4-BE49-F238E27FC236}">
                <a16:creationId xmlns:a16="http://schemas.microsoft.com/office/drawing/2014/main" id="{CC4F9BA7-B017-40EC-9F87-5862557B8DD3}"/>
              </a:ext>
            </a:extLst>
          </p:cNvPr>
          <p:cNvSpPr txBox="1"/>
          <p:nvPr/>
        </p:nvSpPr>
        <p:spPr>
          <a:xfrm>
            <a:off x="2835636" y="1529018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نظام خطي متقطع ممثل بمعادلات الحالة والخرج التالية: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4FA42CDA-73EE-41A1-8C0D-B324C3604FFC}"/>
                  </a:ext>
                </a:extLst>
              </p:cNvPr>
              <p:cNvSpPr txBox="1"/>
              <p:nvPr/>
            </p:nvSpPr>
            <p:spPr bwMode="auto">
              <a:xfrm>
                <a:off x="3587750" y="2301413"/>
                <a:ext cx="5016500" cy="128776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4FA42CDA-73EE-41A1-8C0D-B324C3604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7750" y="2301413"/>
                <a:ext cx="5016500" cy="1287764"/>
              </a:xfrm>
              <a:prstGeom prst="rect">
                <a:avLst/>
              </a:prstGeom>
              <a:blipFill>
                <a:blip r:embed="rId2"/>
                <a:stretch>
                  <a:fillRect l="-365" r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مربع نص 12">
            <a:extLst>
              <a:ext uri="{FF2B5EF4-FFF2-40B4-BE49-F238E27FC236}">
                <a16:creationId xmlns:a16="http://schemas.microsoft.com/office/drawing/2014/main" id="{5C2C9B14-5F7F-46A4-AEED-0D66B03E1FF6}"/>
              </a:ext>
            </a:extLst>
          </p:cNvPr>
          <p:cNvSpPr txBox="1"/>
          <p:nvPr/>
        </p:nvSpPr>
        <p:spPr>
          <a:xfrm>
            <a:off x="2835636" y="3650142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إيجاد المعادلة </a:t>
            </a:r>
            <a:r>
              <a:rPr lang="ar-SY" dirty="0" err="1"/>
              <a:t>الفرقية</a:t>
            </a:r>
            <a:r>
              <a:rPr lang="ar-SY" dirty="0"/>
              <a:t> الممثلة لهذا النظام.</a:t>
            </a:r>
          </a:p>
        </p:txBody>
      </p:sp>
      <p:sp>
        <p:nvSpPr>
          <p:cNvPr id="16" name="مربع نص 13">
            <a:extLst>
              <a:ext uri="{FF2B5EF4-FFF2-40B4-BE49-F238E27FC236}">
                <a16:creationId xmlns:a16="http://schemas.microsoft.com/office/drawing/2014/main" id="{B5F06B8C-BFFE-4603-87E6-C6795FC31FC2}"/>
              </a:ext>
            </a:extLst>
          </p:cNvPr>
          <p:cNvSpPr txBox="1"/>
          <p:nvPr/>
        </p:nvSpPr>
        <p:spPr>
          <a:xfrm>
            <a:off x="2835636" y="4333031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>
                <a:solidFill>
                  <a:srgbClr val="FF0000"/>
                </a:solidFill>
              </a:rPr>
              <a:t>الحل: </a:t>
            </a:r>
            <a:r>
              <a:rPr lang="ar-SY" dirty="0"/>
              <a:t>نوجد مصفوفات الحالة والخرج.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0B1FB628-F7F7-4B3D-BBF2-19F6CDC48A3F}"/>
                  </a:ext>
                </a:extLst>
              </p:cNvPr>
              <p:cNvSpPr txBox="1"/>
              <p:nvPr/>
            </p:nvSpPr>
            <p:spPr bwMode="auto">
              <a:xfrm>
                <a:off x="2671834" y="5163353"/>
                <a:ext cx="6329362" cy="1052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0B1FB628-F7F7-4B3D-BBF2-19F6CDC48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1834" y="5163353"/>
                <a:ext cx="6329362" cy="1052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17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 startAt="3"/>
            </a:pPr>
            <a:r>
              <a:rPr lang="ar-SY" sz="2400" b="1" dirty="0">
                <a:solidFill>
                  <a:srgbClr val="FF0000"/>
                </a:solidFill>
              </a:rPr>
              <a:t>الانتقال من فراغ الحالة إلى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0" name="مربع نص 10">
            <a:extLst>
              <a:ext uri="{FF2B5EF4-FFF2-40B4-BE49-F238E27FC236}">
                <a16:creationId xmlns:a16="http://schemas.microsoft.com/office/drawing/2014/main" id="{CC4F9BA7-B017-40EC-9F87-5862557B8DD3}"/>
              </a:ext>
            </a:extLst>
          </p:cNvPr>
          <p:cNvSpPr txBox="1"/>
          <p:nvPr/>
        </p:nvSpPr>
        <p:spPr>
          <a:xfrm>
            <a:off x="2717484" y="2481196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باستخدام القاعدة: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0B1FB628-F7F7-4B3D-BBF2-19F6CDC48A3F}"/>
                  </a:ext>
                </a:extLst>
              </p:cNvPr>
              <p:cNvSpPr txBox="1"/>
              <p:nvPr/>
            </p:nvSpPr>
            <p:spPr bwMode="auto">
              <a:xfrm>
                <a:off x="2769438" y="1485205"/>
                <a:ext cx="6329362" cy="1052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0B1FB628-F7F7-4B3D-BBF2-19F6CDC48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9438" y="1485205"/>
                <a:ext cx="6329362" cy="1052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01BF85C0-BD89-434B-9FA3-5D029C47FBDF}"/>
                  </a:ext>
                </a:extLst>
              </p:cNvPr>
              <p:cNvSpPr txBox="1"/>
              <p:nvPr/>
            </p:nvSpPr>
            <p:spPr bwMode="auto">
              <a:xfrm>
                <a:off x="4228039" y="2460438"/>
                <a:ext cx="3735922" cy="50289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𝑍𝐼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01BF85C0-BD89-434B-9FA3-5D029C47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8039" y="2460438"/>
                <a:ext cx="3735922" cy="502890"/>
              </a:xfrm>
              <a:prstGeom prst="rect">
                <a:avLst/>
              </a:prstGeom>
              <a:blipFill>
                <a:blip r:embed="rId3"/>
                <a:stretch>
                  <a:fillRect b="-4598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3E2D0523-DFAB-46B2-9BBD-18F15ADAA203}"/>
                  </a:ext>
                </a:extLst>
              </p:cNvPr>
              <p:cNvSpPr txBox="1"/>
              <p:nvPr/>
            </p:nvSpPr>
            <p:spPr bwMode="auto">
              <a:xfrm>
                <a:off x="600503" y="3591448"/>
                <a:ext cx="6219825" cy="78026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𝑍𝐼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SY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3E2D0523-DFAB-46B2-9BBD-18F15ADAA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503" y="3591448"/>
                <a:ext cx="6219825" cy="780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80C6B4D1-AD9B-47F6-9ECE-B403792153E6}"/>
                  </a:ext>
                </a:extLst>
              </p:cNvPr>
              <p:cNvSpPr txBox="1"/>
              <p:nvPr/>
            </p:nvSpPr>
            <p:spPr bwMode="auto">
              <a:xfrm>
                <a:off x="6245260" y="3315078"/>
                <a:ext cx="3797300" cy="11109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𝑍𝐼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80C6B4D1-AD9B-47F6-9ECE-B40379215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5260" y="3315078"/>
                <a:ext cx="3797300" cy="11109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265EC87A-FF2E-40E7-9E23-C86BD8B90AC1}"/>
                  </a:ext>
                </a:extLst>
              </p:cNvPr>
              <p:cNvSpPr txBox="1"/>
              <p:nvPr/>
            </p:nvSpPr>
            <p:spPr bwMode="auto">
              <a:xfrm>
                <a:off x="2523331" y="4623272"/>
                <a:ext cx="7145338" cy="1100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𝑍𝐼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265EC87A-FF2E-40E7-9E23-C86BD8B90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3331" y="4623272"/>
                <a:ext cx="7145338" cy="11005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96BDFE46-1094-4B95-AE0B-E66CDC5C37DA}"/>
                  </a:ext>
                </a:extLst>
              </p:cNvPr>
              <p:cNvSpPr txBox="1"/>
              <p:nvPr/>
            </p:nvSpPr>
            <p:spPr bwMode="auto">
              <a:xfrm>
                <a:off x="1866900" y="5928187"/>
                <a:ext cx="8458200" cy="78026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𝑍𝐼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96BDFE46-1094-4B95-AE0B-E66CDC5C3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6900" y="5928187"/>
                <a:ext cx="8458200" cy="780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35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2" grpId="0"/>
      <p:bldP spid="13" grpId="0"/>
      <p:bldP spid="14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 startAt="3"/>
            </a:pPr>
            <a:r>
              <a:rPr lang="ar-SY" sz="2400" b="1" dirty="0">
                <a:solidFill>
                  <a:srgbClr val="FF0000"/>
                </a:solidFill>
              </a:rPr>
              <a:t>الانتقال من فراغ الحالة إلى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endParaRPr lang="ar-SY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E81C704C-F228-4BA3-BAB2-17F9D50E9875}"/>
                  </a:ext>
                </a:extLst>
              </p:cNvPr>
              <p:cNvSpPr txBox="1"/>
              <p:nvPr/>
            </p:nvSpPr>
            <p:spPr bwMode="auto">
              <a:xfrm>
                <a:off x="2059773" y="1629361"/>
                <a:ext cx="5062537" cy="947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E81C704C-F228-4BA3-BAB2-17F9D50E9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9773" y="1629361"/>
                <a:ext cx="5062537" cy="947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6">
                <a:extLst>
                  <a:ext uri="{FF2B5EF4-FFF2-40B4-BE49-F238E27FC236}">
                    <a16:creationId xmlns:a16="http://schemas.microsoft.com/office/drawing/2014/main" id="{0E9AD764-7D9E-43A1-83CE-F25749F8F277}"/>
                  </a:ext>
                </a:extLst>
              </p:cNvPr>
              <p:cNvSpPr txBox="1"/>
              <p:nvPr/>
            </p:nvSpPr>
            <p:spPr bwMode="auto">
              <a:xfrm>
                <a:off x="2085654" y="2848240"/>
                <a:ext cx="3021012" cy="947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Object 6">
                <a:extLst>
                  <a:ext uri="{FF2B5EF4-FFF2-40B4-BE49-F238E27FC236}">
                    <a16:creationId xmlns:a16="http://schemas.microsoft.com/office/drawing/2014/main" id="{0E9AD764-7D9E-43A1-83CE-F25749F8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5654" y="2848240"/>
                <a:ext cx="3021012" cy="947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6346DB85-DFA2-4248-9248-50376705C9A9}"/>
                  </a:ext>
                </a:extLst>
              </p:cNvPr>
              <p:cNvSpPr txBox="1"/>
              <p:nvPr/>
            </p:nvSpPr>
            <p:spPr bwMode="auto">
              <a:xfrm>
                <a:off x="2059969" y="4219840"/>
                <a:ext cx="4719638" cy="10064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6346DB85-DFA2-4248-9248-50376705C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9969" y="4219840"/>
                <a:ext cx="4719638" cy="10064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6">
                <a:extLst>
                  <a:ext uri="{FF2B5EF4-FFF2-40B4-BE49-F238E27FC236}">
                    <a16:creationId xmlns:a16="http://schemas.microsoft.com/office/drawing/2014/main" id="{B8E47CDA-1336-420F-B0A6-2DAFC3F3E424}"/>
                  </a:ext>
                </a:extLst>
              </p:cNvPr>
              <p:cNvSpPr txBox="1"/>
              <p:nvPr/>
            </p:nvSpPr>
            <p:spPr bwMode="auto">
              <a:xfrm>
                <a:off x="2168703" y="5752464"/>
                <a:ext cx="7854593" cy="45878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>
                <a:normAutofit fontScale="92500"/>
              </a:bodyPr>
              <a:lstStyle>
                <a:defPPr>
                  <a:defRPr lang="en-US"/>
                </a:defPPr>
                <a:lvl1pPr>
                  <a:defRPr sz="2400" i="1">
                    <a:solidFill>
                      <a:srgbClr val="00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bject 6">
                <a:extLst>
                  <a:ext uri="{FF2B5EF4-FFF2-40B4-BE49-F238E27FC236}">
                    <a16:creationId xmlns:a16="http://schemas.microsoft.com/office/drawing/2014/main" id="{B8E47CDA-1336-420F-B0A6-2DAFC3F3E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8703" y="5752464"/>
                <a:ext cx="7854593" cy="458788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20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8" name="مربع نص 4">
            <a:extLst>
              <a:ext uri="{FF2B5EF4-FFF2-40B4-BE49-F238E27FC236}">
                <a16:creationId xmlns:a16="http://schemas.microsoft.com/office/drawing/2014/main" id="{8F51B405-7F07-42A2-A877-29CF0D958D58}"/>
              </a:ext>
            </a:extLst>
          </p:cNvPr>
          <p:cNvSpPr txBox="1"/>
          <p:nvPr/>
        </p:nvSpPr>
        <p:spPr>
          <a:xfrm>
            <a:off x="3283449" y="871170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>
                <a:solidFill>
                  <a:srgbClr val="FF0000"/>
                </a:solidFill>
              </a:rPr>
              <a:t>مثال: </a:t>
            </a:r>
            <a:r>
              <a:rPr lang="ar-SY" dirty="0"/>
              <a:t>نظام خطي متقطع ممثل بالمعادلة </a:t>
            </a:r>
            <a:r>
              <a:rPr lang="ar-SY" dirty="0" err="1"/>
              <a:t>الفرقية</a:t>
            </a:r>
            <a:r>
              <a:rPr lang="ar-SY" dirty="0"/>
              <a:t> التالية: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C8CC678-506E-4B40-B581-2E601E46F3D3}"/>
                  </a:ext>
                </a:extLst>
              </p:cNvPr>
              <p:cNvSpPr txBox="1"/>
              <p:nvPr/>
            </p:nvSpPr>
            <p:spPr bwMode="auto">
              <a:xfrm>
                <a:off x="1914222" y="3322695"/>
                <a:ext cx="4250271" cy="965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C8CC678-506E-4B40-B581-2E601E46F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4222" y="3322695"/>
                <a:ext cx="4250271" cy="965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C7EAC7DF-9181-4A3F-833D-C4185A6B98F9}"/>
                  </a:ext>
                </a:extLst>
              </p:cNvPr>
              <p:cNvSpPr txBox="1"/>
              <p:nvPr/>
            </p:nvSpPr>
            <p:spPr bwMode="auto">
              <a:xfrm>
                <a:off x="1487033" y="1410494"/>
                <a:ext cx="9217934" cy="46831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C7EAC7DF-9181-4A3F-833D-C4185A6B9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7033" y="1410494"/>
                <a:ext cx="9217934" cy="468313"/>
              </a:xfrm>
              <a:prstGeom prst="rect">
                <a:avLst/>
              </a:prstGeom>
              <a:blipFill>
                <a:blip r:embed="rId3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مربع نص 11">
            <a:extLst>
              <a:ext uri="{FF2B5EF4-FFF2-40B4-BE49-F238E27FC236}">
                <a16:creationId xmlns:a16="http://schemas.microsoft.com/office/drawing/2014/main" id="{D993D003-EEFE-4545-870C-9D947D4BF693}"/>
              </a:ext>
            </a:extLst>
          </p:cNvPr>
          <p:cNvSpPr txBox="1"/>
          <p:nvPr/>
        </p:nvSpPr>
        <p:spPr>
          <a:xfrm>
            <a:off x="1397285" y="1956466"/>
            <a:ext cx="9651715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باستخدام الطريقة المباشرة ثم ارسم </a:t>
            </a:r>
            <a:r>
              <a:rPr lang="ar-SY" dirty="0">
                <a:solidFill>
                  <a:srgbClr val="FF0000"/>
                </a:solidFill>
              </a:rPr>
              <a:t>مخطط الحالة</a:t>
            </a:r>
            <a:r>
              <a:rPr lang="ar-SY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83B15901-8D83-4926-BCC6-91D0997C0AE5}"/>
                  </a:ext>
                </a:extLst>
              </p:cNvPr>
              <p:cNvSpPr txBox="1"/>
              <p:nvPr/>
            </p:nvSpPr>
            <p:spPr bwMode="auto">
              <a:xfrm>
                <a:off x="6164493" y="3343420"/>
                <a:ext cx="4608512" cy="14033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83B15901-8D83-4926-BCC6-91D0997C0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4493" y="3343420"/>
                <a:ext cx="4608512" cy="1403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4196EB68-A876-4A6B-8F16-760D01FC2497}"/>
                  </a:ext>
                </a:extLst>
              </p:cNvPr>
              <p:cNvSpPr txBox="1"/>
              <p:nvPr/>
            </p:nvSpPr>
            <p:spPr bwMode="auto">
              <a:xfrm>
                <a:off x="367962" y="5075843"/>
                <a:ext cx="5303375" cy="965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4196EB68-A876-4A6B-8F16-760D01FC2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962" y="5075843"/>
                <a:ext cx="5303375" cy="965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400617A6-8DBC-4A5C-92E9-06189F37C9CF}"/>
                  </a:ext>
                </a:extLst>
              </p:cNvPr>
              <p:cNvSpPr txBox="1"/>
              <p:nvPr/>
            </p:nvSpPr>
            <p:spPr bwMode="auto">
              <a:xfrm>
                <a:off x="5764661" y="5075843"/>
                <a:ext cx="6126162" cy="965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400617A6-8DBC-4A5C-92E9-06189F37C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4661" y="5075843"/>
                <a:ext cx="6126162" cy="965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0763810-BEEE-4E0B-9EB8-E1884AFB1579}"/>
              </a:ext>
            </a:extLst>
          </p:cNvPr>
          <p:cNvSpPr/>
          <p:nvPr/>
        </p:nvSpPr>
        <p:spPr>
          <a:xfrm>
            <a:off x="10852438" y="3091863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</a:rPr>
              <a:t>الحل: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609FB3-B4BD-4DF7-9FDB-09C8526962B8}"/>
              </a:ext>
            </a:extLst>
          </p:cNvPr>
          <p:cNvCxnSpPr>
            <a:cxnSpLocks/>
          </p:cNvCxnSpPr>
          <p:nvPr/>
        </p:nvCxnSpPr>
        <p:spPr>
          <a:xfrm flipH="1">
            <a:off x="4577137" y="4494944"/>
            <a:ext cx="3174717" cy="657546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4642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7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0E071168-FE5C-4956-8151-0C214EA6CA89}"/>
                  </a:ext>
                </a:extLst>
              </p:cNvPr>
              <p:cNvSpPr txBox="1"/>
              <p:nvPr/>
            </p:nvSpPr>
            <p:spPr bwMode="auto">
              <a:xfrm>
                <a:off x="426842" y="1054545"/>
                <a:ext cx="6826250" cy="5270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0E071168-FE5C-4956-8151-0C214EA6C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842" y="1054545"/>
                <a:ext cx="6826250" cy="527050"/>
              </a:xfrm>
              <a:prstGeom prst="rect">
                <a:avLst/>
              </a:prstGeom>
              <a:blipFill>
                <a:blip r:embed="rId2"/>
                <a:stretch>
                  <a:fillRect t="-8140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70F3854D-9F5B-4555-BB11-743D0FCE87B9}"/>
                  </a:ext>
                </a:extLst>
              </p:cNvPr>
              <p:cNvSpPr txBox="1"/>
              <p:nvPr/>
            </p:nvSpPr>
            <p:spPr bwMode="auto">
              <a:xfrm>
                <a:off x="426842" y="1527947"/>
                <a:ext cx="6329362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70F3854D-9F5B-4555-BB11-743D0FCE8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842" y="1527947"/>
                <a:ext cx="6329362" cy="525463"/>
              </a:xfrm>
              <a:prstGeom prst="rect">
                <a:avLst/>
              </a:prstGeom>
              <a:blipFill>
                <a:blip r:embed="rId3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AAFD604F-8359-48CB-BA40-FC43555B750F}"/>
                  </a:ext>
                </a:extLst>
              </p:cNvPr>
              <p:cNvSpPr txBox="1"/>
              <p:nvPr/>
            </p:nvSpPr>
            <p:spPr bwMode="auto">
              <a:xfrm>
                <a:off x="838200" y="2176529"/>
                <a:ext cx="2771775" cy="129099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AAFD604F-8359-48CB-BA40-FC43555B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176529"/>
                <a:ext cx="2771775" cy="1290999"/>
              </a:xfrm>
              <a:prstGeom prst="rect">
                <a:avLst/>
              </a:prstGeom>
              <a:blipFill>
                <a:blip r:embed="rId4"/>
                <a:stretch>
                  <a:fillRect l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29569902-FA07-4B7F-BF54-EEBEFCDE5193}"/>
                  </a:ext>
                </a:extLst>
              </p:cNvPr>
              <p:cNvSpPr txBox="1"/>
              <p:nvPr/>
            </p:nvSpPr>
            <p:spPr bwMode="auto">
              <a:xfrm>
                <a:off x="4160642" y="2543314"/>
                <a:ext cx="2595562" cy="4864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29569902-FA07-4B7F-BF54-EEBEFCDE5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0642" y="2543314"/>
                <a:ext cx="2595562" cy="486407"/>
              </a:xfrm>
              <a:prstGeom prst="rect">
                <a:avLst/>
              </a:prstGeom>
              <a:blipFill>
                <a:blip r:embed="rId5"/>
                <a:stretch>
                  <a:fillRect l="-706"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E5D07AB7-E785-46CE-A128-FDC953187A3C}"/>
                  </a:ext>
                </a:extLst>
              </p:cNvPr>
              <p:cNvSpPr txBox="1"/>
              <p:nvPr/>
            </p:nvSpPr>
            <p:spPr bwMode="auto">
              <a:xfrm>
                <a:off x="3519719" y="2567260"/>
                <a:ext cx="436563" cy="32476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E5D07AB7-E785-46CE-A128-FDC953187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719" y="2567260"/>
                <a:ext cx="436563" cy="324761"/>
              </a:xfrm>
              <a:prstGeom prst="rect">
                <a:avLst/>
              </a:prstGeom>
              <a:blipFill>
                <a:blip r:embed="rId6"/>
                <a:stretch>
                  <a:fillRect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E3691EEA-C1B7-4FCF-983A-6E0DFA7A3536}"/>
                  </a:ext>
                </a:extLst>
              </p:cNvPr>
              <p:cNvSpPr txBox="1"/>
              <p:nvPr/>
            </p:nvSpPr>
            <p:spPr bwMode="auto">
              <a:xfrm>
                <a:off x="600022" y="3609621"/>
                <a:ext cx="3009953" cy="5254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E3691EEA-C1B7-4FCF-983A-6E0DFA7A3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022" y="3609621"/>
                <a:ext cx="3009953" cy="525463"/>
              </a:xfrm>
              <a:prstGeom prst="rect">
                <a:avLst/>
              </a:prstGeom>
              <a:blipFill>
                <a:blip r:embed="rId7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2B2DD263-BEE3-41A5-A24D-85420BFCD2A5}"/>
                  </a:ext>
                </a:extLst>
              </p:cNvPr>
              <p:cNvSpPr txBox="1"/>
              <p:nvPr/>
            </p:nvSpPr>
            <p:spPr bwMode="auto">
              <a:xfrm>
                <a:off x="4160642" y="2918097"/>
                <a:ext cx="2624137" cy="4864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2B2DD263-BEE3-41A5-A24D-85420BFCD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0642" y="2918097"/>
                <a:ext cx="2624137" cy="486407"/>
              </a:xfrm>
              <a:prstGeom prst="rect">
                <a:avLst/>
              </a:prstGeom>
              <a:blipFill>
                <a:blip r:embed="rId8"/>
                <a:stretch>
                  <a:fillRect l="-698"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C9F10F67-5271-4E46-A2CF-275B9F0A81DD}"/>
                  </a:ext>
                </a:extLst>
              </p:cNvPr>
              <p:cNvSpPr txBox="1"/>
              <p:nvPr/>
            </p:nvSpPr>
            <p:spPr bwMode="auto">
              <a:xfrm>
                <a:off x="3519719" y="2918097"/>
                <a:ext cx="436563" cy="32476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C9F10F67-5271-4E46-A2CF-275B9F0A8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719" y="2918097"/>
                <a:ext cx="436563" cy="324761"/>
              </a:xfrm>
              <a:prstGeom prst="rect">
                <a:avLst/>
              </a:prstGeom>
              <a:blipFill>
                <a:blip r:embed="rId9"/>
                <a:stretch>
                  <a:fillRect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A20FAE3-EBB9-4285-8056-5B902CF9EF73}"/>
                  </a:ext>
                </a:extLst>
              </p:cNvPr>
              <p:cNvSpPr txBox="1"/>
              <p:nvPr/>
            </p:nvSpPr>
            <p:spPr bwMode="auto">
              <a:xfrm>
                <a:off x="638549" y="4114865"/>
                <a:ext cx="2932897" cy="5254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A20FAE3-EBB9-4285-8056-5B902CF9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549" y="4114865"/>
                <a:ext cx="2932897" cy="525463"/>
              </a:xfrm>
              <a:prstGeom prst="rect">
                <a:avLst/>
              </a:prstGeom>
              <a:blipFill>
                <a:blip r:embed="rId10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43A55A1F-7303-4AA4-928B-7F6DE49E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32" name="مربع نص 10">
            <a:extLst>
              <a:ext uri="{FF2B5EF4-FFF2-40B4-BE49-F238E27FC236}">
                <a16:creationId xmlns:a16="http://schemas.microsoft.com/office/drawing/2014/main" id="{C622FC16-30A3-4AC8-BE7F-D4E3FFE61675}"/>
              </a:ext>
            </a:extLst>
          </p:cNvPr>
          <p:cNvSpPr txBox="1"/>
          <p:nvPr/>
        </p:nvSpPr>
        <p:spPr>
          <a:xfrm>
            <a:off x="8938518" y="4950690"/>
            <a:ext cx="28194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من المعادلة </a:t>
            </a:r>
            <a:r>
              <a:rPr lang="en-US" dirty="0"/>
              <a:t>2</a:t>
            </a:r>
            <a:r>
              <a:rPr lang="ar-SA" dirty="0"/>
              <a:t> نجد:</a:t>
            </a:r>
            <a:endParaRPr lang="ar-S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2">
                <a:extLst>
                  <a:ext uri="{FF2B5EF4-FFF2-40B4-BE49-F238E27FC236}">
                    <a16:creationId xmlns:a16="http://schemas.microsoft.com/office/drawing/2014/main" id="{8254C361-1729-41CF-AA07-5D3FBF17295B}"/>
                  </a:ext>
                </a:extLst>
              </p:cNvPr>
              <p:cNvSpPr txBox="1"/>
              <p:nvPr/>
            </p:nvSpPr>
            <p:spPr bwMode="auto">
              <a:xfrm>
                <a:off x="2277866" y="4918792"/>
                <a:ext cx="6389688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Object 2">
                <a:extLst>
                  <a:ext uri="{FF2B5EF4-FFF2-40B4-BE49-F238E27FC236}">
                    <a16:creationId xmlns:a16="http://schemas.microsoft.com/office/drawing/2014/main" id="{8254C361-1729-41CF-AA07-5D3FBF172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7866" y="4918792"/>
                <a:ext cx="6389688" cy="525463"/>
              </a:xfrm>
              <a:prstGeom prst="rect">
                <a:avLst/>
              </a:prstGeom>
              <a:blipFill>
                <a:blip r:embed="rId11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2">
                <a:extLst>
                  <a:ext uri="{FF2B5EF4-FFF2-40B4-BE49-F238E27FC236}">
                    <a16:creationId xmlns:a16="http://schemas.microsoft.com/office/drawing/2014/main" id="{F870BEF3-62E2-4A40-8ADE-5CDB0074273B}"/>
                  </a:ext>
                </a:extLst>
              </p:cNvPr>
              <p:cNvSpPr txBox="1"/>
              <p:nvPr/>
            </p:nvSpPr>
            <p:spPr bwMode="auto">
              <a:xfrm>
                <a:off x="2906178" y="5521871"/>
                <a:ext cx="4872038" cy="5254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Object 2">
                <a:extLst>
                  <a:ext uri="{FF2B5EF4-FFF2-40B4-BE49-F238E27FC236}">
                    <a16:creationId xmlns:a16="http://schemas.microsoft.com/office/drawing/2014/main" id="{F870BEF3-62E2-4A40-8ADE-5CDB0074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6178" y="5521871"/>
                <a:ext cx="4872038" cy="525462"/>
              </a:xfrm>
              <a:prstGeom prst="rect">
                <a:avLst/>
              </a:prstGeom>
              <a:blipFill>
                <a:blip r:embed="rId12"/>
                <a:stretch>
                  <a:fillRect r="-375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73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32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3A55A1F-7303-4AA4-928B-7F6DE49E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35" name="مربع نص 13">
            <a:extLst>
              <a:ext uri="{FF2B5EF4-FFF2-40B4-BE49-F238E27FC236}">
                <a16:creationId xmlns:a16="http://schemas.microsoft.com/office/drawing/2014/main" id="{8CD783B6-829E-41C7-824F-1CA9A2934D8B}"/>
              </a:ext>
            </a:extLst>
          </p:cNvPr>
          <p:cNvSpPr txBox="1"/>
          <p:nvPr/>
        </p:nvSpPr>
        <p:spPr>
          <a:xfrm>
            <a:off x="8117441" y="977736"/>
            <a:ext cx="355831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A" dirty="0"/>
              <a:t>وتصبح المعادلة</a:t>
            </a:r>
            <a:r>
              <a:rPr lang="ar-SY" dirty="0"/>
              <a:t> </a:t>
            </a:r>
            <a:r>
              <a:rPr lang="en-US" dirty="0"/>
              <a:t>1</a:t>
            </a:r>
            <a:r>
              <a:rPr lang="ar-SY" dirty="0"/>
              <a:t> بالشكل: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2">
                <a:extLst>
                  <a:ext uri="{FF2B5EF4-FFF2-40B4-BE49-F238E27FC236}">
                    <a16:creationId xmlns:a16="http://schemas.microsoft.com/office/drawing/2014/main" id="{C9D2B96D-F7E1-43CA-A568-4E805E9DC9DD}"/>
                  </a:ext>
                </a:extLst>
              </p:cNvPr>
              <p:cNvSpPr txBox="1"/>
              <p:nvPr/>
            </p:nvSpPr>
            <p:spPr bwMode="auto">
              <a:xfrm>
                <a:off x="3156503" y="979723"/>
                <a:ext cx="4960938" cy="5572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Object 2">
                <a:extLst>
                  <a:ext uri="{FF2B5EF4-FFF2-40B4-BE49-F238E27FC236}">
                    <a16:creationId xmlns:a16="http://schemas.microsoft.com/office/drawing/2014/main" id="{C9D2B96D-F7E1-43CA-A568-4E805E9DC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6503" y="979723"/>
                <a:ext cx="4960938" cy="557212"/>
              </a:xfrm>
              <a:prstGeom prst="rect">
                <a:avLst/>
              </a:prstGeom>
              <a:blipFill>
                <a:blip r:embed="rId2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A5CCAA27-354A-47CD-AED4-395B26BEE4A7}"/>
                  </a:ext>
                </a:extLst>
              </p:cNvPr>
              <p:cNvSpPr txBox="1"/>
              <p:nvPr/>
            </p:nvSpPr>
            <p:spPr bwMode="auto">
              <a:xfrm>
                <a:off x="4999345" y="1657436"/>
                <a:ext cx="4957763" cy="5270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A5CCAA27-354A-47CD-AED4-395B26BEE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9345" y="1657436"/>
                <a:ext cx="4957763" cy="527050"/>
              </a:xfrm>
              <a:prstGeom prst="rect">
                <a:avLst/>
              </a:prstGeom>
              <a:blipFill>
                <a:blip r:embed="rId3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22F6BFEB-9677-4763-9766-6D3952B5A735}"/>
                  </a:ext>
                </a:extLst>
              </p:cNvPr>
              <p:cNvSpPr txBox="1"/>
              <p:nvPr/>
            </p:nvSpPr>
            <p:spPr bwMode="auto">
              <a:xfrm>
                <a:off x="3623228" y="2274148"/>
                <a:ext cx="4494213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22F6BFEB-9677-4763-9766-6D3952B5A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3228" y="2274148"/>
                <a:ext cx="4494213" cy="525463"/>
              </a:xfrm>
              <a:prstGeom prst="rect">
                <a:avLst/>
              </a:prstGeom>
              <a:blipFill>
                <a:blip r:embed="rId4"/>
                <a:stretch>
                  <a:fillRect l="-407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ED00E07C-E06E-4037-800E-5AE559C2646E}"/>
                  </a:ext>
                </a:extLst>
              </p:cNvPr>
              <p:cNvSpPr txBox="1"/>
              <p:nvPr/>
            </p:nvSpPr>
            <p:spPr bwMode="auto">
              <a:xfrm>
                <a:off x="2753032" y="1626597"/>
                <a:ext cx="2696716" cy="5270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ED00E07C-E06E-4037-800E-5AE559C2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3032" y="1626597"/>
                <a:ext cx="2696716" cy="527050"/>
              </a:xfrm>
              <a:prstGeom prst="rect">
                <a:avLst/>
              </a:prstGeom>
              <a:blipFill>
                <a:blip r:embed="rId5"/>
                <a:stretch>
                  <a:fillRect t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مربع نص 14">
            <a:extLst>
              <a:ext uri="{FF2B5EF4-FFF2-40B4-BE49-F238E27FC236}">
                <a16:creationId xmlns:a16="http://schemas.microsoft.com/office/drawing/2014/main" id="{8CB71BD3-B87F-48F9-8536-1F818B0539DD}"/>
              </a:ext>
            </a:extLst>
          </p:cNvPr>
          <p:cNvSpPr txBox="1"/>
          <p:nvPr/>
        </p:nvSpPr>
        <p:spPr>
          <a:xfrm>
            <a:off x="8313430" y="3103850"/>
            <a:ext cx="328735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نرتب المعادلات: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EF689CED-5FF7-4DDE-91B0-EF9433B786FC}"/>
                  </a:ext>
                </a:extLst>
              </p:cNvPr>
              <p:cNvSpPr txBox="1"/>
              <p:nvPr/>
            </p:nvSpPr>
            <p:spPr bwMode="auto">
              <a:xfrm>
                <a:off x="3303813" y="3093520"/>
                <a:ext cx="3197114" cy="5254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EF689CED-5FF7-4DDE-91B0-EF9433B78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3813" y="3093520"/>
                <a:ext cx="3197114" cy="525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3">
                <a:extLst>
                  <a:ext uri="{FF2B5EF4-FFF2-40B4-BE49-F238E27FC236}">
                    <a16:creationId xmlns:a16="http://schemas.microsoft.com/office/drawing/2014/main" id="{125FE27B-040D-49B5-9007-6ED01F29A1F9}"/>
                  </a:ext>
                </a:extLst>
              </p:cNvPr>
              <p:cNvSpPr txBox="1"/>
              <p:nvPr/>
            </p:nvSpPr>
            <p:spPr bwMode="auto">
              <a:xfrm>
                <a:off x="3559175" y="3629313"/>
                <a:ext cx="5073650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Object 3">
                <a:extLst>
                  <a:ext uri="{FF2B5EF4-FFF2-40B4-BE49-F238E27FC236}">
                    <a16:creationId xmlns:a16="http://schemas.microsoft.com/office/drawing/2014/main" id="{125FE27B-040D-49B5-9007-6ED01F29A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9175" y="3629313"/>
                <a:ext cx="5073650" cy="525463"/>
              </a:xfrm>
              <a:prstGeom prst="rect">
                <a:avLst/>
              </a:prstGeom>
              <a:blipFill>
                <a:blip r:embed="rId7"/>
                <a:stretch>
                  <a:fillRect r="-601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4B037C1-6A4A-4F21-A49B-153142F82D75}"/>
                  </a:ext>
                </a:extLst>
              </p:cNvPr>
              <p:cNvSpPr txBox="1"/>
              <p:nvPr/>
            </p:nvSpPr>
            <p:spPr bwMode="auto">
              <a:xfrm>
                <a:off x="3491363" y="4165106"/>
                <a:ext cx="4492625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4B037C1-6A4A-4F21-A49B-153142F8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363" y="4165106"/>
                <a:ext cx="4492625" cy="525463"/>
              </a:xfrm>
              <a:prstGeom prst="rect">
                <a:avLst/>
              </a:prstGeom>
              <a:blipFill>
                <a:blip r:embed="rId8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F59CBE8D-1017-4228-9609-5F00A3E7D4E4}"/>
                  </a:ext>
                </a:extLst>
              </p:cNvPr>
              <p:cNvSpPr txBox="1"/>
              <p:nvPr/>
            </p:nvSpPr>
            <p:spPr bwMode="auto">
              <a:xfrm>
                <a:off x="6047013" y="3091204"/>
                <a:ext cx="3171428" cy="5254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F59CBE8D-1017-4228-9609-5F00A3E7D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7013" y="3091204"/>
                <a:ext cx="3171428" cy="525463"/>
              </a:xfrm>
              <a:prstGeom prst="rect">
                <a:avLst/>
              </a:prstGeom>
              <a:blipFill>
                <a:blip r:embed="rId9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4">
                <a:extLst>
                  <a:ext uri="{FF2B5EF4-FFF2-40B4-BE49-F238E27FC236}">
                    <a16:creationId xmlns:a16="http://schemas.microsoft.com/office/drawing/2014/main" id="{F60BA842-8E3E-429B-944D-65066C7A22D0}"/>
                  </a:ext>
                </a:extLst>
              </p:cNvPr>
              <p:cNvSpPr txBox="1"/>
              <p:nvPr/>
            </p:nvSpPr>
            <p:spPr bwMode="auto">
              <a:xfrm>
                <a:off x="684506" y="5019024"/>
                <a:ext cx="6420074" cy="13557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Object 4">
                <a:extLst>
                  <a:ext uri="{FF2B5EF4-FFF2-40B4-BE49-F238E27FC236}">
                    <a16:creationId xmlns:a16="http://schemas.microsoft.com/office/drawing/2014/main" id="{F60BA842-8E3E-429B-944D-65066C7A2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506" y="5019024"/>
                <a:ext cx="6420074" cy="13557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bject 15">
                <a:extLst>
                  <a:ext uri="{FF2B5EF4-FFF2-40B4-BE49-F238E27FC236}">
                    <a16:creationId xmlns:a16="http://schemas.microsoft.com/office/drawing/2014/main" id="{32363577-E228-49E0-9CD6-DED5B8114A2F}"/>
                  </a:ext>
                </a:extLst>
              </p:cNvPr>
              <p:cNvSpPr txBox="1"/>
              <p:nvPr/>
            </p:nvSpPr>
            <p:spPr bwMode="auto">
              <a:xfrm>
                <a:off x="7478226" y="5020612"/>
                <a:ext cx="3861497" cy="13541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Object 15">
                <a:extLst>
                  <a:ext uri="{FF2B5EF4-FFF2-40B4-BE49-F238E27FC236}">
                    <a16:creationId xmlns:a16="http://schemas.microsoft.com/office/drawing/2014/main" id="{32363577-E228-49E0-9CD6-DED5B8114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8226" y="5020612"/>
                <a:ext cx="3861497" cy="13541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4F7723D-7521-499D-9F01-E911FAA3C786}"/>
              </a:ext>
            </a:extLst>
          </p:cNvPr>
          <p:cNvSpPr/>
          <p:nvPr/>
        </p:nvSpPr>
        <p:spPr>
          <a:xfrm>
            <a:off x="750013" y="4911511"/>
            <a:ext cx="10589710" cy="1463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9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39" grpId="0"/>
      <p:bldP spid="40" grpId="0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صورة 4" descr="block_diagram.jpg">
            <a:extLst>
              <a:ext uri="{FF2B5EF4-FFF2-40B4-BE49-F238E27FC236}">
                <a16:creationId xmlns:a16="http://schemas.microsoft.com/office/drawing/2014/main" id="{422A4765-3484-41C3-A043-4D9DA7327E1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1694" y="2031544"/>
            <a:ext cx="8196072" cy="448056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3A55A1F-7303-4AA4-928B-7F6DE49E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EF689CED-5FF7-4DDE-91B0-EF9433B786FC}"/>
                  </a:ext>
                </a:extLst>
              </p:cNvPr>
              <p:cNvSpPr txBox="1"/>
              <p:nvPr/>
            </p:nvSpPr>
            <p:spPr bwMode="auto">
              <a:xfrm>
                <a:off x="396227" y="1095197"/>
                <a:ext cx="3197114" cy="5254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EF689CED-5FF7-4DDE-91B0-EF9433B78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27" y="1095197"/>
                <a:ext cx="3197114" cy="525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3">
                <a:extLst>
                  <a:ext uri="{FF2B5EF4-FFF2-40B4-BE49-F238E27FC236}">
                    <a16:creationId xmlns:a16="http://schemas.microsoft.com/office/drawing/2014/main" id="{125FE27B-040D-49B5-9007-6ED01F29A1F9}"/>
                  </a:ext>
                </a:extLst>
              </p:cNvPr>
              <p:cNvSpPr txBox="1"/>
              <p:nvPr/>
            </p:nvSpPr>
            <p:spPr bwMode="auto">
              <a:xfrm>
                <a:off x="677274" y="2165242"/>
                <a:ext cx="5073650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Object 3">
                <a:extLst>
                  <a:ext uri="{FF2B5EF4-FFF2-40B4-BE49-F238E27FC236}">
                    <a16:creationId xmlns:a16="http://schemas.microsoft.com/office/drawing/2014/main" id="{125FE27B-040D-49B5-9007-6ED01F29A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274" y="2165242"/>
                <a:ext cx="5073650" cy="525463"/>
              </a:xfrm>
              <a:prstGeom prst="rect">
                <a:avLst/>
              </a:prstGeom>
              <a:blipFill>
                <a:blip r:embed="rId4"/>
                <a:stretch>
                  <a:fillRect r="-721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4B037C1-6A4A-4F21-A49B-153142F82D75}"/>
                  </a:ext>
                </a:extLst>
              </p:cNvPr>
              <p:cNvSpPr txBox="1"/>
              <p:nvPr/>
            </p:nvSpPr>
            <p:spPr bwMode="auto">
              <a:xfrm>
                <a:off x="609462" y="2701035"/>
                <a:ext cx="4492625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4B037C1-6A4A-4F21-A49B-153142F8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462" y="2701035"/>
                <a:ext cx="4492625" cy="525463"/>
              </a:xfrm>
              <a:prstGeom prst="rect">
                <a:avLst/>
              </a:prstGeom>
              <a:blipFill>
                <a:blip r:embed="rId5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F59CBE8D-1017-4228-9609-5F00A3E7D4E4}"/>
                  </a:ext>
                </a:extLst>
              </p:cNvPr>
              <p:cNvSpPr txBox="1"/>
              <p:nvPr/>
            </p:nvSpPr>
            <p:spPr bwMode="auto">
              <a:xfrm>
                <a:off x="385952" y="1603764"/>
                <a:ext cx="3171428" cy="5254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F59CBE8D-1017-4228-9609-5F00A3E7D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952" y="1603764"/>
                <a:ext cx="3171428" cy="525463"/>
              </a:xfrm>
              <a:prstGeom prst="rect">
                <a:avLst/>
              </a:prstGeom>
              <a:blipFill>
                <a:blip r:embed="rId6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C583D0A-C93F-4B84-AB8A-40D29095EB51}"/>
                  </a:ext>
                </a:extLst>
              </p:cNvPr>
              <p:cNvSpPr/>
              <p:nvPr/>
            </p:nvSpPr>
            <p:spPr>
              <a:xfrm>
                <a:off x="7374882" y="4559496"/>
                <a:ext cx="791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C583D0A-C93F-4B84-AB8A-40D29095E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882" y="4559496"/>
                <a:ext cx="791820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FAE10A5-2953-4125-BB7E-7F9D2AB8AC9B}"/>
                  </a:ext>
                </a:extLst>
              </p:cNvPr>
              <p:cNvSpPr/>
              <p:nvPr/>
            </p:nvSpPr>
            <p:spPr>
              <a:xfrm>
                <a:off x="8985968" y="4559496"/>
                <a:ext cx="791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SY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FAE10A5-2953-4125-BB7E-7F9D2AB8A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968" y="4559496"/>
                <a:ext cx="791820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28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8" name="مربع نص 4">
            <a:extLst>
              <a:ext uri="{FF2B5EF4-FFF2-40B4-BE49-F238E27FC236}">
                <a16:creationId xmlns:a16="http://schemas.microsoft.com/office/drawing/2014/main" id="{8F51B405-7F07-42A2-A877-29CF0D958D58}"/>
              </a:ext>
            </a:extLst>
          </p:cNvPr>
          <p:cNvSpPr txBox="1"/>
          <p:nvPr/>
        </p:nvSpPr>
        <p:spPr>
          <a:xfrm>
            <a:off x="3283449" y="871170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>
                <a:solidFill>
                  <a:srgbClr val="FF0000"/>
                </a:solidFill>
              </a:rPr>
              <a:t>مثال: </a:t>
            </a:r>
            <a:r>
              <a:rPr lang="ar-SY" dirty="0"/>
              <a:t>نظام خطي متقطع ممثل بالمعادلة </a:t>
            </a:r>
            <a:r>
              <a:rPr lang="ar-SY" dirty="0" err="1"/>
              <a:t>الفرقية</a:t>
            </a:r>
            <a:r>
              <a:rPr lang="ar-SY" dirty="0"/>
              <a:t> التالية: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D993D003-EEFE-4545-870C-9D947D4BF693}"/>
              </a:ext>
            </a:extLst>
          </p:cNvPr>
          <p:cNvSpPr txBox="1"/>
          <p:nvPr/>
        </p:nvSpPr>
        <p:spPr>
          <a:xfrm>
            <a:off x="1397285" y="1956466"/>
            <a:ext cx="9651715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باستخدام الطريقة المتداخلة ثم ارسم </a:t>
            </a:r>
            <a:r>
              <a:rPr lang="ar-SY" dirty="0">
                <a:solidFill>
                  <a:srgbClr val="FF0000"/>
                </a:solidFill>
              </a:rPr>
              <a:t>مخطط الحالة</a:t>
            </a:r>
            <a:r>
              <a:rPr lang="ar-SY" dirty="0"/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763810-BEEE-4E0B-9EB8-E1884AFB1579}"/>
              </a:ext>
            </a:extLst>
          </p:cNvPr>
          <p:cNvSpPr/>
          <p:nvPr/>
        </p:nvSpPr>
        <p:spPr>
          <a:xfrm>
            <a:off x="10852438" y="2850424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</a:rPr>
              <a:t>الحل: 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2466E8CC-234C-4776-A7E5-7B5BDD3D2077}"/>
                  </a:ext>
                </a:extLst>
              </p:cNvPr>
              <p:cNvSpPr txBox="1"/>
              <p:nvPr/>
            </p:nvSpPr>
            <p:spPr bwMode="auto">
              <a:xfrm>
                <a:off x="2067155" y="1384630"/>
                <a:ext cx="8194675" cy="4683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2466E8CC-234C-4776-A7E5-7B5BDD3D2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7155" y="1384630"/>
                <a:ext cx="8194675" cy="468312"/>
              </a:xfrm>
              <a:prstGeom prst="rect">
                <a:avLst/>
              </a:prstGeom>
              <a:blipFill>
                <a:blip r:embed="rId2"/>
                <a:stretch>
                  <a:fillRect r="-446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AF56A30A-C30C-4010-B4D3-E8A4D5EDE317}"/>
                  </a:ext>
                </a:extLst>
              </p:cNvPr>
              <p:cNvSpPr txBox="1"/>
              <p:nvPr/>
            </p:nvSpPr>
            <p:spPr bwMode="auto">
              <a:xfrm>
                <a:off x="1649840" y="2854847"/>
                <a:ext cx="8892319" cy="508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AF56A30A-C30C-4010-B4D3-E8A4D5EDE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9840" y="2854847"/>
                <a:ext cx="8892319" cy="508000"/>
              </a:xfrm>
              <a:prstGeom prst="rect">
                <a:avLst/>
              </a:prstGeom>
              <a:blipFill>
                <a:blip r:embed="rId3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قوس كبير أيسر 12">
            <a:extLst>
              <a:ext uri="{FF2B5EF4-FFF2-40B4-BE49-F238E27FC236}">
                <a16:creationId xmlns:a16="http://schemas.microsoft.com/office/drawing/2014/main" id="{2D641FB7-64FA-4B4C-9A48-30E089388E3B}"/>
              </a:ext>
            </a:extLst>
          </p:cNvPr>
          <p:cNvSpPr/>
          <p:nvPr/>
        </p:nvSpPr>
        <p:spPr>
          <a:xfrm rot="16200000">
            <a:off x="9194550" y="3292880"/>
            <a:ext cx="228600" cy="1447800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ربع نص 13">
            <a:extLst>
              <a:ext uri="{FF2B5EF4-FFF2-40B4-BE49-F238E27FC236}">
                <a16:creationId xmlns:a16="http://schemas.microsoft.com/office/drawing/2014/main" id="{B1B5B1D7-EF4C-425C-998C-42004C796E8D}"/>
              </a:ext>
            </a:extLst>
          </p:cNvPr>
          <p:cNvSpPr txBox="1"/>
          <p:nvPr/>
        </p:nvSpPr>
        <p:spPr>
          <a:xfrm>
            <a:off x="8357365" y="3931151"/>
            <a:ext cx="10668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(Z)</a:t>
            </a:r>
            <a:endParaRPr lang="ar-SY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قوس كبير أيسر 14">
            <a:extLst>
              <a:ext uri="{FF2B5EF4-FFF2-40B4-BE49-F238E27FC236}">
                <a16:creationId xmlns:a16="http://schemas.microsoft.com/office/drawing/2014/main" id="{D6930257-83EC-456A-A2CA-1C0AB564E18C}"/>
              </a:ext>
            </a:extLst>
          </p:cNvPr>
          <p:cNvSpPr/>
          <p:nvPr/>
        </p:nvSpPr>
        <p:spPr>
          <a:xfrm rot="16200000">
            <a:off x="7784850" y="2263325"/>
            <a:ext cx="304800" cy="4191000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مربع نص 15">
            <a:extLst>
              <a:ext uri="{FF2B5EF4-FFF2-40B4-BE49-F238E27FC236}">
                <a16:creationId xmlns:a16="http://schemas.microsoft.com/office/drawing/2014/main" id="{574F225A-0418-4520-961B-2F6BB5224AA8}"/>
              </a:ext>
            </a:extLst>
          </p:cNvPr>
          <p:cNvSpPr txBox="1"/>
          <p:nvPr/>
        </p:nvSpPr>
        <p:spPr>
          <a:xfrm>
            <a:off x="7046664" y="4311170"/>
            <a:ext cx="10668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(Z)</a:t>
            </a:r>
            <a:endParaRPr lang="ar-SY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4DCD5C41-D3A5-4A28-88F9-384BACBB0D68}"/>
                  </a:ext>
                </a:extLst>
              </p:cNvPr>
              <p:cNvSpPr txBox="1"/>
              <p:nvPr/>
            </p:nvSpPr>
            <p:spPr bwMode="auto">
              <a:xfrm>
                <a:off x="1564220" y="3292020"/>
                <a:ext cx="9200544" cy="6080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4DCD5C41-D3A5-4A28-88F9-384BACBB0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4220" y="3292020"/>
                <a:ext cx="9200544" cy="608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قوس كبير أيسر 22">
            <a:extLst>
              <a:ext uri="{FF2B5EF4-FFF2-40B4-BE49-F238E27FC236}">
                <a16:creationId xmlns:a16="http://schemas.microsoft.com/office/drawing/2014/main" id="{7011C259-EB99-4BC2-B328-3188CCACA279}"/>
              </a:ext>
            </a:extLst>
          </p:cNvPr>
          <p:cNvSpPr/>
          <p:nvPr/>
        </p:nvSpPr>
        <p:spPr>
          <a:xfrm rot="16200000">
            <a:off x="6319174" y="1157247"/>
            <a:ext cx="271166" cy="7155986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72235CE4-BE6D-4D80-8EE6-CEF6F7098049}"/>
              </a:ext>
            </a:extLst>
          </p:cNvPr>
          <p:cNvSpPr txBox="1"/>
          <p:nvPr/>
        </p:nvSpPr>
        <p:spPr>
          <a:xfrm>
            <a:off x="5562583" y="4699313"/>
            <a:ext cx="10668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(Z)</a:t>
            </a:r>
            <a:endParaRPr lang="ar-SY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1FAA52E8-8A29-48B5-B6A5-0C78CBD491C2}"/>
                  </a:ext>
                </a:extLst>
              </p:cNvPr>
              <p:cNvSpPr txBox="1"/>
              <p:nvPr/>
            </p:nvSpPr>
            <p:spPr bwMode="auto">
              <a:xfrm>
                <a:off x="226374" y="5058701"/>
                <a:ext cx="5592762" cy="5222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1FAA52E8-8A29-48B5-B6A5-0C78CBD49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374" y="5058701"/>
                <a:ext cx="5592762" cy="522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E09F7B78-279A-45B7-B156-A5B7572ADB3C}"/>
                  </a:ext>
                </a:extLst>
              </p:cNvPr>
              <p:cNvSpPr txBox="1"/>
              <p:nvPr/>
            </p:nvSpPr>
            <p:spPr bwMode="auto">
              <a:xfrm>
                <a:off x="482888" y="5462740"/>
                <a:ext cx="8702214" cy="457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E09F7B78-279A-45B7-B156-A5B7572AD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888" y="5462740"/>
                <a:ext cx="8702214" cy="457200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17130454-0630-4142-B58E-281F2B3C2075}"/>
                  </a:ext>
                </a:extLst>
              </p:cNvPr>
              <p:cNvSpPr txBox="1"/>
              <p:nvPr/>
            </p:nvSpPr>
            <p:spPr bwMode="auto">
              <a:xfrm>
                <a:off x="797142" y="6364440"/>
                <a:ext cx="2003425" cy="469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17130454-0630-4142-B58E-281F2B3C2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142" y="6364440"/>
                <a:ext cx="2003425" cy="469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CA5629D2-D3D8-4A1E-BE86-724EA66F7E53}"/>
                  </a:ext>
                </a:extLst>
              </p:cNvPr>
              <p:cNvSpPr txBox="1"/>
              <p:nvPr/>
            </p:nvSpPr>
            <p:spPr bwMode="auto">
              <a:xfrm>
                <a:off x="482890" y="5919940"/>
                <a:ext cx="8599472" cy="457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CA5629D2-D3D8-4A1E-BE86-724EA66F7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890" y="5919940"/>
                <a:ext cx="8599472" cy="457200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5" grpId="0"/>
      <p:bldP spid="15" grpId="0"/>
      <p:bldP spid="16" grpId="0"/>
      <p:bldP spid="18" grpId="0" animBg="1"/>
      <p:bldP spid="19" grpId="0"/>
      <p:bldP spid="20" grpId="0" animBg="1"/>
      <p:bldP spid="21" grpId="0"/>
      <p:bldP spid="22" grpId="0"/>
      <p:bldP spid="23" grpId="0" animBg="1"/>
      <p:bldP spid="24" grpId="0"/>
      <p:bldP spid="27" grpId="0"/>
      <p:bldP spid="28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3">
                <a:extLst>
                  <a:ext uri="{FF2B5EF4-FFF2-40B4-BE49-F238E27FC236}">
                    <a16:creationId xmlns:a16="http://schemas.microsoft.com/office/drawing/2014/main" id="{E5BDE55A-246F-4BC6-82F0-35EA9A2585E9}"/>
                  </a:ext>
                </a:extLst>
              </p:cNvPr>
              <p:cNvSpPr txBox="1"/>
              <p:nvPr/>
            </p:nvSpPr>
            <p:spPr bwMode="auto">
              <a:xfrm>
                <a:off x="731267" y="1028291"/>
                <a:ext cx="6152419" cy="469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Object 13">
                <a:extLst>
                  <a:ext uri="{FF2B5EF4-FFF2-40B4-BE49-F238E27FC236}">
                    <a16:creationId xmlns:a16="http://schemas.microsoft.com/office/drawing/2014/main" id="{E5BDE55A-246F-4BC6-82F0-35EA9A258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267" y="1028291"/>
                <a:ext cx="6152419" cy="469900"/>
              </a:xfrm>
              <a:prstGeom prst="rect">
                <a:avLst/>
              </a:prstGeom>
              <a:blipFill>
                <a:blip r:embed="rId2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1">
                <a:extLst>
                  <a:ext uri="{FF2B5EF4-FFF2-40B4-BE49-F238E27FC236}">
                    <a16:creationId xmlns:a16="http://schemas.microsoft.com/office/drawing/2014/main" id="{F8C05AA9-1CEC-45B4-8B84-E6B2B02A4787}"/>
                  </a:ext>
                </a:extLst>
              </p:cNvPr>
              <p:cNvSpPr txBox="1"/>
              <p:nvPr/>
            </p:nvSpPr>
            <p:spPr bwMode="auto">
              <a:xfrm>
                <a:off x="1049766" y="1556436"/>
                <a:ext cx="9676454" cy="4111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Object 11">
                <a:extLst>
                  <a:ext uri="{FF2B5EF4-FFF2-40B4-BE49-F238E27FC236}">
                    <a16:creationId xmlns:a16="http://schemas.microsoft.com/office/drawing/2014/main" id="{F8C05AA9-1CEC-45B4-8B84-E6B2B02A4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9766" y="1556436"/>
                <a:ext cx="9676454" cy="411163"/>
              </a:xfrm>
              <a:prstGeom prst="rect">
                <a:avLst/>
              </a:prstGeom>
              <a:blipFill>
                <a:blip r:embed="rId3"/>
                <a:stretch>
                  <a:fillRect b="-3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12">
                <a:extLst>
                  <a:ext uri="{FF2B5EF4-FFF2-40B4-BE49-F238E27FC236}">
                    <a16:creationId xmlns:a16="http://schemas.microsoft.com/office/drawing/2014/main" id="{C3DB4393-ED94-46DE-9B74-3B28DC925BFA}"/>
                  </a:ext>
                </a:extLst>
              </p:cNvPr>
              <p:cNvSpPr txBox="1"/>
              <p:nvPr/>
            </p:nvSpPr>
            <p:spPr bwMode="auto">
              <a:xfrm>
                <a:off x="1459768" y="2613406"/>
                <a:ext cx="4162426" cy="469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Object 12">
                <a:extLst>
                  <a:ext uri="{FF2B5EF4-FFF2-40B4-BE49-F238E27FC236}">
                    <a16:creationId xmlns:a16="http://schemas.microsoft.com/office/drawing/2014/main" id="{C3DB4393-ED94-46DE-9B74-3B28DC925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9768" y="2613406"/>
                <a:ext cx="4162426" cy="469900"/>
              </a:xfrm>
              <a:prstGeom prst="rect">
                <a:avLst/>
              </a:prstGeom>
              <a:blipFill>
                <a:blip r:embed="rId4"/>
                <a:stretch>
                  <a:fillRect l="-293" r="-878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9">
                <a:extLst>
                  <a:ext uri="{FF2B5EF4-FFF2-40B4-BE49-F238E27FC236}">
                    <a16:creationId xmlns:a16="http://schemas.microsoft.com/office/drawing/2014/main" id="{81E0F247-EA3C-4DAF-8C9B-799403B54362}"/>
                  </a:ext>
                </a:extLst>
              </p:cNvPr>
              <p:cNvSpPr txBox="1"/>
              <p:nvPr/>
            </p:nvSpPr>
            <p:spPr bwMode="auto">
              <a:xfrm>
                <a:off x="831725" y="2069413"/>
                <a:ext cx="10192445" cy="45561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Object 9">
                <a:extLst>
                  <a:ext uri="{FF2B5EF4-FFF2-40B4-BE49-F238E27FC236}">
                    <a16:creationId xmlns:a16="http://schemas.microsoft.com/office/drawing/2014/main" id="{81E0F247-EA3C-4DAF-8C9B-799403B5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1725" y="2069413"/>
                <a:ext cx="10192445" cy="455613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4">
                <a:extLst>
                  <a:ext uri="{FF2B5EF4-FFF2-40B4-BE49-F238E27FC236}">
                    <a16:creationId xmlns:a16="http://schemas.microsoft.com/office/drawing/2014/main" id="{083865A2-CA9B-4345-A234-484208B929BE}"/>
                  </a:ext>
                </a:extLst>
              </p:cNvPr>
              <p:cNvSpPr txBox="1"/>
              <p:nvPr/>
            </p:nvSpPr>
            <p:spPr bwMode="auto">
              <a:xfrm>
                <a:off x="786669" y="4018908"/>
                <a:ext cx="6590176" cy="13557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Object 4">
                <a:extLst>
                  <a:ext uri="{FF2B5EF4-FFF2-40B4-BE49-F238E27FC236}">
                    <a16:creationId xmlns:a16="http://schemas.microsoft.com/office/drawing/2014/main" id="{083865A2-CA9B-4345-A234-484208B92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669" y="4018908"/>
                <a:ext cx="6590176" cy="1355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bject 15">
                <a:extLst>
                  <a:ext uri="{FF2B5EF4-FFF2-40B4-BE49-F238E27FC236}">
                    <a16:creationId xmlns:a16="http://schemas.microsoft.com/office/drawing/2014/main" id="{549AAAC0-184A-448A-9052-72AD71CA70DC}"/>
                  </a:ext>
                </a:extLst>
              </p:cNvPr>
              <p:cNvSpPr txBox="1"/>
              <p:nvPr/>
            </p:nvSpPr>
            <p:spPr bwMode="auto">
              <a:xfrm>
                <a:off x="7181636" y="4018908"/>
                <a:ext cx="4063429" cy="13541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Object 15">
                <a:extLst>
                  <a:ext uri="{FF2B5EF4-FFF2-40B4-BE49-F238E27FC236}">
                    <a16:creationId xmlns:a16="http://schemas.microsoft.com/office/drawing/2014/main" id="{549AAAC0-184A-448A-9052-72AD71CA7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81636" y="4018908"/>
                <a:ext cx="4063429" cy="1354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40EB93BF-7DB8-43E8-B564-72128DD5BE12}"/>
              </a:ext>
            </a:extLst>
          </p:cNvPr>
          <p:cNvSpPr/>
          <p:nvPr/>
        </p:nvSpPr>
        <p:spPr>
          <a:xfrm>
            <a:off x="731267" y="3964357"/>
            <a:ext cx="10292903" cy="1463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9" grpId="0"/>
      <p:bldP spid="40" grpId="0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Hardware Demo of a Digital PID Controller">
            <a:hlinkClick r:id="" action="ppaction://media"/>
            <a:extLst>
              <a:ext uri="{FF2B5EF4-FFF2-40B4-BE49-F238E27FC236}">
                <a16:creationId xmlns:a16="http://schemas.microsoft.com/office/drawing/2014/main" id="{77EBE14F-B3DA-4512-92DE-EF3F5A293EB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43697" y="270528"/>
            <a:ext cx="10304605" cy="57962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CE60C6-D7B7-4AB0-A28A-C899723CE15D}"/>
              </a:ext>
            </a:extLst>
          </p:cNvPr>
          <p:cNvSpPr/>
          <p:nvPr/>
        </p:nvSpPr>
        <p:spPr>
          <a:xfrm>
            <a:off x="3654046" y="6169776"/>
            <a:ext cx="4791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https://www.youtube.com/watch?v=fusr9eTceEo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14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صورة 6" descr="block_diagram2.jpg">
            <a:extLst>
              <a:ext uri="{FF2B5EF4-FFF2-40B4-BE49-F238E27FC236}">
                <a16:creationId xmlns:a16="http://schemas.microsoft.com/office/drawing/2014/main" id="{1235D7F8-15D6-4F66-947B-831353601C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3603" y="2748338"/>
            <a:ext cx="8961318" cy="378198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3">
                <a:extLst>
                  <a:ext uri="{FF2B5EF4-FFF2-40B4-BE49-F238E27FC236}">
                    <a16:creationId xmlns:a16="http://schemas.microsoft.com/office/drawing/2014/main" id="{339F105B-0307-46F2-9381-9708DB0F2CFD}"/>
                  </a:ext>
                </a:extLst>
              </p:cNvPr>
              <p:cNvSpPr txBox="1"/>
              <p:nvPr/>
            </p:nvSpPr>
            <p:spPr bwMode="auto">
              <a:xfrm>
                <a:off x="0" y="644935"/>
                <a:ext cx="2886199" cy="4699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Object 13">
                <a:extLst>
                  <a:ext uri="{FF2B5EF4-FFF2-40B4-BE49-F238E27FC236}">
                    <a16:creationId xmlns:a16="http://schemas.microsoft.com/office/drawing/2014/main" id="{339F105B-0307-46F2-9381-9708DB0F2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644935"/>
                <a:ext cx="2886199" cy="469900"/>
              </a:xfrm>
              <a:prstGeom prst="rect">
                <a:avLst/>
              </a:prstGeom>
              <a:blipFill>
                <a:blip r:embed="rId3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93106DE6-2ACF-4A5B-B3A4-F5E7DE050B09}"/>
                  </a:ext>
                </a:extLst>
              </p:cNvPr>
              <p:cNvSpPr txBox="1"/>
              <p:nvPr/>
            </p:nvSpPr>
            <p:spPr bwMode="auto">
              <a:xfrm>
                <a:off x="98442" y="1131424"/>
                <a:ext cx="4695290" cy="4762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93106DE6-2ACF-4A5B-B3A4-F5E7DE050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442" y="1131424"/>
                <a:ext cx="4695290" cy="476250"/>
              </a:xfrm>
              <a:prstGeom prst="rect">
                <a:avLst/>
              </a:prstGeom>
              <a:blipFill>
                <a:blip r:embed="rId4"/>
                <a:stretch>
                  <a:fillRect r="-519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E626F3E4-0939-47B4-94F1-779705FDB17E}"/>
                  </a:ext>
                </a:extLst>
              </p:cNvPr>
              <p:cNvSpPr txBox="1"/>
              <p:nvPr/>
            </p:nvSpPr>
            <p:spPr bwMode="auto">
              <a:xfrm>
                <a:off x="647141" y="2153471"/>
                <a:ext cx="2182421" cy="4699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E626F3E4-0939-47B4-94F1-779705FDB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141" y="2153471"/>
                <a:ext cx="2182421" cy="469900"/>
              </a:xfrm>
              <a:prstGeom prst="rect">
                <a:avLst/>
              </a:prstGeom>
              <a:blipFill>
                <a:blip r:embed="rId5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9">
                <a:extLst>
                  <a:ext uri="{FF2B5EF4-FFF2-40B4-BE49-F238E27FC236}">
                    <a16:creationId xmlns:a16="http://schemas.microsoft.com/office/drawing/2014/main" id="{67017325-7992-4BA5-8200-A82C8C83C06D}"/>
                  </a:ext>
                </a:extLst>
              </p:cNvPr>
              <p:cNvSpPr txBox="1"/>
              <p:nvPr/>
            </p:nvSpPr>
            <p:spPr bwMode="auto">
              <a:xfrm>
                <a:off x="98442" y="1670157"/>
                <a:ext cx="4874250" cy="4667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Object 9">
                <a:extLst>
                  <a:ext uri="{FF2B5EF4-FFF2-40B4-BE49-F238E27FC236}">
                    <a16:creationId xmlns:a16="http://schemas.microsoft.com/office/drawing/2014/main" id="{67017325-7992-4BA5-8200-A82C8C83C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442" y="1670157"/>
                <a:ext cx="4874250" cy="466725"/>
              </a:xfrm>
              <a:prstGeom prst="rect">
                <a:avLst/>
              </a:prstGeom>
              <a:blipFill>
                <a:blip r:embed="rId6"/>
                <a:stretch>
                  <a:fillRect r="-500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3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559942" y="900451"/>
            <a:ext cx="1113417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solidFill>
                  <a:srgbClr val="FF0000"/>
                </a:solidFill>
              </a:rPr>
              <a:t>قابلية التحكم </a:t>
            </a:r>
            <a:r>
              <a:rPr lang="en-US" sz="2400" b="1" dirty="0">
                <a:solidFill>
                  <a:srgbClr val="FF0000"/>
                </a:solidFill>
              </a:rPr>
              <a:t>Controllability</a:t>
            </a:r>
            <a:r>
              <a:rPr lang="ar-SY" sz="2400" b="1" dirty="0"/>
              <a:t>: نقول عن نظام أنه قابل للتحكم إذا أمكن التأثير على متحولات الحالة عن طريق الدخل. أي أن </a:t>
            </a:r>
            <a:r>
              <a:rPr lang="ar-SY" sz="2400" b="1" dirty="0">
                <a:solidFill>
                  <a:srgbClr val="FF0000"/>
                </a:solidFill>
              </a:rPr>
              <a:t>إشارة الدخل (التحكم) تغير من حالة النظام</a:t>
            </a:r>
            <a:r>
              <a:rPr lang="ar-SY" sz="2400" b="1" dirty="0"/>
              <a:t>.</a:t>
            </a:r>
          </a:p>
          <a:p>
            <a:pPr marL="342900" indent="-3429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حيث يكون الشرط اللازم والكافي لكي يكون النظام المتقطع الممثل بمعادلات الحالة التالية: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قابلية التحكم والرصد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6B90B1-93CF-4BA9-A268-D934897EF8DF}"/>
              </a:ext>
            </a:extLst>
          </p:cNvPr>
          <p:cNvSpPr/>
          <p:nvPr/>
        </p:nvSpPr>
        <p:spPr>
          <a:xfrm>
            <a:off x="877156" y="2184325"/>
            <a:ext cx="10437688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X(k+1) = A X(k)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 U(k)</a:t>
            </a:r>
          </a:p>
          <a:p>
            <a:pPr algn="ctr" rtl="1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Y(k) = C X(k) + D U(k)</a:t>
            </a:r>
            <a:endParaRPr lang="ar-S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334BA4-D564-4A3B-A711-50BE71618512}"/>
              </a:ext>
            </a:extLst>
          </p:cNvPr>
          <p:cNvSpPr/>
          <p:nvPr/>
        </p:nvSpPr>
        <p:spPr>
          <a:xfrm>
            <a:off x="919537" y="3446028"/>
            <a:ext cx="1034093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600"/>
              </a:spcAft>
            </a:pPr>
            <a:r>
              <a:rPr lang="ar-SY" sz="2400" b="1" dirty="0">
                <a:solidFill>
                  <a:srgbClr val="FF0000"/>
                </a:solidFill>
              </a:rPr>
              <a:t>قابلاً للتحكم</a:t>
            </a:r>
            <a:r>
              <a:rPr lang="ar-SY" sz="2400" b="1" dirty="0"/>
              <a:t>، هو أن تكون المصفوفة:</a:t>
            </a:r>
          </a:p>
          <a:p>
            <a:pPr algn="ctr">
              <a:spcAft>
                <a:spcPts val="1200"/>
              </a:spcAf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Q=[B   AB   A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   …  A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B]</a:t>
            </a:r>
            <a:endParaRPr lang="ar-SY" sz="2400" b="1" dirty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spcAft>
                <a:spcPts val="600"/>
              </a:spcAft>
            </a:pPr>
            <a:r>
              <a:rPr lang="ar-SY" sz="2400" b="1" dirty="0">
                <a:solidFill>
                  <a:srgbClr val="FF0000"/>
                </a:solidFill>
              </a:rPr>
              <a:t>من المرتبة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ar-SY" sz="2400" b="1" dirty="0">
                <a:solidFill>
                  <a:srgbClr val="FF0000"/>
                </a:solidFill>
              </a:rPr>
              <a:t> حيث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ar-SY" sz="2400" b="1" dirty="0">
                <a:solidFill>
                  <a:srgbClr val="FF0000"/>
                </a:solidFill>
              </a:rPr>
              <a:t> عدد متحولات الحالة.</a:t>
            </a:r>
          </a:p>
        </p:txBody>
      </p:sp>
    </p:spTree>
    <p:extLst>
      <p:ext uri="{BB962C8B-B14F-4D97-AF65-F5344CB8AC3E}">
        <p14:creationId xmlns:p14="http://schemas.microsoft.com/office/powerpoint/2010/main" val="26864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559942" y="900451"/>
            <a:ext cx="1113417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solidFill>
                  <a:srgbClr val="FF0000"/>
                </a:solidFill>
              </a:rPr>
              <a:t>قابلية الرصد </a:t>
            </a:r>
            <a:r>
              <a:rPr lang="en-US" sz="2400" b="1" dirty="0">
                <a:solidFill>
                  <a:srgbClr val="FF0000"/>
                </a:solidFill>
              </a:rPr>
              <a:t>Observability</a:t>
            </a:r>
            <a:r>
              <a:rPr lang="ar-SY" sz="2400" b="1" dirty="0"/>
              <a:t>: نقول عن نظام أنه قابل للرصد إذا أمكن التأثير على الخرج عن طريق متحولات الحالة. أي أن </a:t>
            </a:r>
            <a:r>
              <a:rPr lang="ar-SY" sz="2400" b="1" dirty="0">
                <a:solidFill>
                  <a:srgbClr val="FF0000"/>
                </a:solidFill>
              </a:rPr>
              <a:t>إشارة الخرج (القياس) تقدّر حالة النظام</a:t>
            </a:r>
            <a:r>
              <a:rPr lang="ar-SY" sz="2400" b="1" dirty="0"/>
              <a:t>.</a:t>
            </a:r>
          </a:p>
          <a:p>
            <a:pPr marL="342900" indent="-3429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حيث يكون الشرط اللازم والكافي لكي يكون النظام المتقطع الممثل بمعادلات الحالة التالية: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قابلية التحكم والرصد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6B90B1-93CF-4BA9-A268-D934897EF8DF}"/>
              </a:ext>
            </a:extLst>
          </p:cNvPr>
          <p:cNvSpPr/>
          <p:nvPr/>
        </p:nvSpPr>
        <p:spPr>
          <a:xfrm>
            <a:off x="877156" y="2184325"/>
            <a:ext cx="10437688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X(k+1) = A X(k)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 U(k)</a:t>
            </a:r>
          </a:p>
          <a:p>
            <a:pPr algn="ctr" rtl="1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Y(k) = C X(k) + D U(k)</a:t>
            </a:r>
            <a:endParaRPr lang="ar-S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334BA4-D564-4A3B-A711-50BE71618512}"/>
              </a:ext>
            </a:extLst>
          </p:cNvPr>
          <p:cNvSpPr/>
          <p:nvPr/>
        </p:nvSpPr>
        <p:spPr>
          <a:xfrm>
            <a:off x="919537" y="3446028"/>
            <a:ext cx="1034093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600"/>
              </a:spcAft>
            </a:pPr>
            <a:r>
              <a:rPr lang="ar-SY" sz="2400" b="1" dirty="0">
                <a:solidFill>
                  <a:srgbClr val="FF0000"/>
                </a:solidFill>
              </a:rPr>
              <a:t>قابلاً للرصد</a:t>
            </a:r>
            <a:r>
              <a:rPr lang="ar-SY" sz="2400" b="1" dirty="0"/>
              <a:t>، هو أن تكون المصفوفة:</a:t>
            </a:r>
          </a:p>
          <a:p>
            <a:pPr algn="ctr">
              <a:spcAft>
                <a:spcPts val="1200"/>
              </a:spcAf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R=[C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(A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)C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(A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…  (A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]</a:t>
            </a:r>
            <a:endParaRPr lang="ar-SY" sz="2400" b="1" dirty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spcAft>
                <a:spcPts val="600"/>
              </a:spcAft>
            </a:pPr>
            <a:r>
              <a:rPr lang="ar-SY" sz="2400" b="1" dirty="0">
                <a:solidFill>
                  <a:srgbClr val="FF0000"/>
                </a:solidFill>
              </a:rPr>
              <a:t>من المرتبة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ar-SY" sz="2400" b="1" dirty="0">
                <a:solidFill>
                  <a:srgbClr val="FF0000"/>
                </a:solidFill>
              </a:rPr>
              <a:t> حيث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ar-SY" sz="2400" b="1" dirty="0">
                <a:solidFill>
                  <a:srgbClr val="FF0000"/>
                </a:solidFill>
              </a:rPr>
              <a:t> عدد متحولات الحالة.</a:t>
            </a:r>
          </a:p>
        </p:txBody>
      </p:sp>
    </p:spTree>
    <p:extLst>
      <p:ext uri="{BB962C8B-B14F-4D97-AF65-F5344CB8AC3E}">
        <p14:creationId xmlns:p14="http://schemas.microsoft.com/office/powerpoint/2010/main" val="29891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559942" y="900451"/>
            <a:ext cx="1113417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كيف توجد مرتبة مصفوفة؟</a:t>
            </a:r>
          </a:p>
          <a:p>
            <a:pPr marL="800100" lvl="1" indent="-3429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أكبر عدد للأسطر أو الأعمدة </a:t>
            </a:r>
            <a:r>
              <a:rPr lang="ar-SY" sz="2400" b="1" dirty="0">
                <a:solidFill>
                  <a:srgbClr val="FF0000"/>
                </a:solidFill>
              </a:rPr>
              <a:t>المستقلة عن بعضها خطياً </a:t>
            </a:r>
            <a:r>
              <a:rPr lang="en-US" sz="2400" b="1" dirty="0"/>
              <a:t>linearly independent</a:t>
            </a:r>
            <a:r>
              <a:rPr lang="ar-SY" sz="2400" b="1" dirty="0"/>
              <a:t>.</a:t>
            </a:r>
            <a:endParaRPr lang="en-US" sz="2400" b="1" dirty="0"/>
          </a:p>
          <a:p>
            <a:pPr marL="1371600" lvl="2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/>
              <a:t>إذا كانت المصفوفة 0 فمرتبتها 0، وإلا فهي &gt; 0. </a:t>
            </a:r>
          </a:p>
          <a:p>
            <a:pPr marL="1371600" lvl="2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/>
              <a:t>إذا كان عدد الأسطر أقل ننظر إلى الأسطر فقط، وإذا كان عدد الأعمدة أقل ننظر إلى الأعمدة فقط.</a:t>
            </a:r>
          </a:p>
          <a:p>
            <a:pPr marL="1371600" lvl="2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/>
              <a:t>نختصر الأسطر أو الأعمدة التي بالإمكان كتابتها كمجموع خطي لبقية الأسطر أو الأعمدة.</a:t>
            </a:r>
          </a:p>
          <a:p>
            <a:pPr marL="1371600" lvl="2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/>
              <a:t>العدد المتبقي هو مرتبة المصفوفة.</a:t>
            </a:r>
            <a:endParaRPr lang="en-US" sz="2400" b="1" dirty="0"/>
          </a:p>
          <a:p>
            <a:pPr marL="914400" lvl="1" indent="-4572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إذا كانت المصفوفة مربعة، يمكن أيضاً إيجاد محدد المصفوفة </a:t>
            </a:r>
            <a:r>
              <a:rPr lang="en-US" sz="2400" b="1" dirty="0"/>
              <a:t>detriment</a:t>
            </a:r>
            <a:r>
              <a:rPr lang="ar-SY" sz="2400" b="1" dirty="0"/>
              <a:t> وإثبات أنه </a:t>
            </a:r>
            <a:r>
              <a:rPr lang="ar-SY" sz="2400" b="1" dirty="0">
                <a:solidFill>
                  <a:srgbClr val="FF0000"/>
                </a:solidFill>
              </a:rPr>
              <a:t>لا يساوي الصفر</a:t>
            </a:r>
            <a:r>
              <a:rPr lang="ar-SY" sz="2400" b="1" dirty="0"/>
              <a:t>.</a:t>
            </a:r>
            <a:endParaRPr lang="en-US" sz="2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قابلية التحكم والرصد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0A0BF8-5C2B-4FF8-A088-04DFE3A79E3D}"/>
                  </a:ext>
                </a:extLst>
              </p:cNvPr>
              <p:cNvSpPr/>
              <p:nvPr/>
            </p:nvSpPr>
            <p:spPr>
              <a:xfrm>
                <a:off x="1445522" y="4836556"/>
                <a:ext cx="1441228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0A0BF8-5C2B-4FF8-A088-04DFE3A79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522" y="4836556"/>
                <a:ext cx="1441228" cy="824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E0C28F-F9A4-48CB-AE28-F786DC7D956A}"/>
                  </a:ext>
                </a:extLst>
              </p:cNvPr>
              <p:cNvSpPr/>
              <p:nvPr/>
            </p:nvSpPr>
            <p:spPr>
              <a:xfrm>
                <a:off x="3515760" y="4956365"/>
                <a:ext cx="1617943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E0C28F-F9A4-48CB-AE28-F786DC7D9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760" y="4956365"/>
                <a:ext cx="1617943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51D9081-0F6C-4A40-83BC-EB4A87CE776F}"/>
              </a:ext>
            </a:extLst>
          </p:cNvPr>
          <p:cNvSpPr/>
          <p:nvPr/>
        </p:nvSpPr>
        <p:spPr>
          <a:xfrm>
            <a:off x="3964642" y="5867319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Rank 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4D5B3-123B-4F18-B352-23F6752D041B}"/>
              </a:ext>
            </a:extLst>
          </p:cNvPr>
          <p:cNvSpPr/>
          <p:nvPr/>
        </p:nvSpPr>
        <p:spPr>
          <a:xfrm>
            <a:off x="1636710" y="5867831"/>
            <a:ext cx="9845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Rank </a:t>
            </a:r>
            <a:r>
              <a:rPr lang="ar-SY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(det = 0)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4196A9-3318-4B63-8BB8-C9321B97641A}"/>
                  </a:ext>
                </a:extLst>
              </p:cNvPr>
              <p:cNvSpPr/>
              <p:nvPr/>
            </p:nvSpPr>
            <p:spPr>
              <a:xfrm>
                <a:off x="6014189" y="4692606"/>
                <a:ext cx="127849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4196A9-3318-4B63-8BB8-C9321B976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189" y="4692606"/>
                <a:ext cx="1278492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7F38587-FF52-49DC-A771-0D5CA334E511}"/>
              </a:ext>
            </a:extLst>
          </p:cNvPr>
          <p:cNvSpPr/>
          <p:nvPr/>
        </p:nvSpPr>
        <p:spPr>
          <a:xfrm>
            <a:off x="6237296" y="5867319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Rank </a:t>
            </a:r>
            <a:r>
              <a:rPr lang="ar-SY" b="1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808A12E-6973-4F8C-845F-0E3E94D0664F}"/>
                  </a:ext>
                </a:extLst>
              </p:cNvPr>
              <p:cNvSpPr/>
              <p:nvPr/>
            </p:nvSpPr>
            <p:spPr>
              <a:xfrm>
                <a:off x="8173167" y="4671794"/>
                <a:ext cx="2330061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SY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808A12E-6973-4F8C-845F-0E3E94D06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167" y="4671794"/>
                <a:ext cx="2330061" cy="11128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DB87AC6-DA8E-4F4F-ABA0-0B3AE9FAD861}"/>
              </a:ext>
            </a:extLst>
          </p:cNvPr>
          <p:cNvSpPr/>
          <p:nvPr/>
        </p:nvSpPr>
        <p:spPr>
          <a:xfrm>
            <a:off x="8864198" y="5877307"/>
            <a:ext cx="9845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Rank </a:t>
            </a:r>
            <a:r>
              <a:rPr lang="ar-SY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(det =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8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ربع نص 4">
            <a:extLst>
              <a:ext uri="{FF2B5EF4-FFF2-40B4-BE49-F238E27FC236}">
                <a16:creationId xmlns:a16="http://schemas.microsoft.com/office/drawing/2014/main" id="{8F51B405-7F07-42A2-A877-29CF0D958D58}"/>
              </a:ext>
            </a:extLst>
          </p:cNvPr>
          <p:cNvSpPr txBox="1"/>
          <p:nvPr/>
        </p:nvSpPr>
        <p:spPr>
          <a:xfrm>
            <a:off x="3283449" y="871170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>
                <a:solidFill>
                  <a:srgbClr val="FF0000"/>
                </a:solidFill>
              </a:rPr>
              <a:t>مثال سابق: </a:t>
            </a:r>
            <a:r>
              <a:rPr lang="ar-SY" dirty="0"/>
              <a:t>نظام خطي متقطع ممثل بالمعادلة </a:t>
            </a:r>
            <a:r>
              <a:rPr lang="ar-SY" dirty="0" err="1"/>
              <a:t>الفرقية</a:t>
            </a:r>
            <a:r>
              <a:rPr lang="ar-SY" dirty="0"/>
              <a:t> التالية: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D993D003-EEFE-4545-870C-9D947D4BF693}"/>
              </a:ext>
            </a:extLst>
          </p:cNvPr>
          <p:cNvSpPr txBox="1"/>
          <p:nvPr/>
        </p:nvSpPr>
        <p:spPr>
          <a:xfrm>
            <a:off x="1397285" y="1956466"/>
            <a:ext cx="9651715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باستخدام الطريقة المتداخلة ثم ارسم مخطط الحالة. </a:t>
            </a:r>
            <a:r>
              <a:rPr lang="ar-SY" dirty="0">
                <a:solidFill>
                  <a:srgbClr val="FF0000"/>
                </a:solidFill>
              </a:rPr>
              <a:t>ادرس قابلية التحكم والرصد للنظام</a:t>
            </a:r>
            <a:r>
              <a:rPr lang="ar-SY" dirty="0"/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763810-BEEE-4E0B-9EB8-E1884AFB1579}"/>
              </a:ext>
            </a:extLst>
          </p:cNvPr>
          <p:cNvSpPr/>
          <p:nvPr/>
        </p:nvSpPr>
        <p:spPr>
          <a:xfrm>
            <a:off x="10852438" y="2850424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</a:rPr>
              <a:t>الحل: 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2466E8CC-234C-4776-A7E5-7B5BDD3D2077}"/>
                  </a:ext>
                </a:extLst>
              </p:cNvPr>
              <p:cNvSpPr txBox="1"/>
              <p:nvPr/>
            </p:nvSpPr>
            <p:spPr bwMode="auto">
              <a:xfrm>
                <a:off x="2067155" y="1384630"/>
                <a:ext cx="8194675" cy="4683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2466E8CC-234C-4776-A7E5-7B5BDD3D2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7155" y="1384630"/>
                <a:ext cx="8194675" cy="468312"/>
              </a:xfrm>
              <a:prstGeom prst="rect">
                <a:avLst/>
              </a:prstGeom>
              <a:blipFill>
                <a:blip r:embed="rId2"/>
                <a:stretch>
                  <a:fillRect r="-446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3185A7CF-956B-4296-A6C6-AC376A1D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قابلية التحكم والرصد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bject 4">
                <a:extLst>
                  <a:ext uri="{FF2B5EF4-FFF2-40B4-BE49-F238E27FC236}">
                    <a16:creationId xmlns:a16="http://schemas.microsoft.com/office/drawing/2014/main" id="{DD82F97E-FFD6-4353-926D-637DAB00EE49}"/>
                  </a:ext>
                </a:extLst>
              </p:cNvPr>
              <p:cNvSpPr txBox="1"/>
              <p:nvPr/>
            </p:nvSpPr>
            <p:spPr bwMode="auto">
              <a:xfrm>
                <a:off x="1140432" y="2997750"/>
                <a:ext cx="6590176" cy="13557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Object 4">
                <a:extLst>
                  <a:ext uri="{FF2B5EF4-FFF2-40B4-BE49-F238E27FC236}">
                    <a16:creationId xmlns:a16="http://schemas.microsoft.com/office/drawing/2014/main" id="{DD82F97E-FFD6-4353-926D-637DAB00E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0432" y="2997750"/>
                <a:ext cx="6590176" cy="1355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bject 15">
                <a:extLst>
                  <a:ext uri="{FF2B5EF4-FFF2-40B4-BE49-F238E27FC236}">
                    <a16:creationId xmlns:a16="http://schemas.microsoft.com/office/drawing/2014/main" id="{8A35C5A8-ED73-442F-A8C1-2457BE8C47BB}"/>
                  </a:ext>
                </a:extLst>
              </p:cNvPr>
              <p:cNvSpPr txBox="1"/>
              <p:nvPr/>
            </p:nvSpPr>
            <p:spPr bwMode="auto">
              <a:xfrm>
                <a:off x="6223142" y="2999338"/>
                <a:ext cx="4063429" cy="13541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2" name="Object 15">
                <a:extLst>
                  <a:ext uri="{FF2B5EF4-FFF2-40B4-BE49-F238E27FC236}">
                    <a16:creationId xmlns:a16="http://schemas.microsoft.com/office/drawing/2014/main" id="{8A35C5A8-ED73-442F-A8C1-2457BE8C4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3142" y="2999338"/>
                <a:ext cx="4063429" cy="1354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BF142BB-D985-41D9-B034-9957BF96AE8F}"/>
                  </a:ext>
                </a:extLst>
              </p:cNvPr>
              <p:cNvSpPr/>
              <p:nvPr/>
            </p:nvSpPr>
            <p:spPr>
              <a:xfrm>
                <a:off x="2154437" y="4211105"/>
                <a:ext cx="7194277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BF142BB-D985-41D9-B034-9957BF96A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37" y="4211105"/>
                <a:ext cx="7194277" cy="906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848CB94-67D0-41E3-8F52-B6C01F5773C3}"/>
              </a:ext>
            </a:extLst>
          </p:cNvPr>
          <p:cNvSpPr/>
          <p:nvPr/>
        </p:nvSpPr>
        <p:spPr>
          <a:xfrm>
            <a:off x="9101957" y="5437414"/>
            <a:ext cx="14093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800"/>
              </a:spcAft>
            </a:pPr>
            <a:r>
              <a:rPr lang="ar-SY" sz="2000" b="1" dirty="0"/>
              <a:t>قابلية التحكم:</a:t>
            </a:r>
            <a:endParaRPr 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F81BAC3-8498-4000-A002-FD7651C949B0}"/>
                  </a:ext>
                </a:extLst>
              </p:cNvPr>
              <p:cNvSpPr/>
              <p:nvPr/>
            </p:nvSpPr>
            <p:spPr>
              <a:xfrm>
                <a:off x="4157946" y="5437414"/>
                <a:ext cx="24168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F81BAC3-8498-4000-A002-FD7651C94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946" y="5437414"/>
                <a:ext cx="2416815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BE2BB7B-5ADB-47F9-8A33-FBC5C132D268}"/>
                  </a:ext>
                </a:extLst>
              </p:cNvPr>
              <p:cNvSpPr/>
              <p:nvPr/>
            </p:nvSpPr>
            <p:spPr>
              <a:xfrm>
                <a:off x="3680198" y="5951126"/>
                <a:ext cx="3278013" cy="550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BE2BB7B-5ADB-47F9-8A33-FBC5C132D2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198" y="5951126"/>
                <a:ext cx="3278013" cy="5507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FBB9F25-1BFE-4F12-9018-318428ACE993}"/>
              </a:ext>
            </a:extLst>
          </p:cNvPr>
          <p:cNvSpPr/>
          <p:nvPr/>
        </p:nvSpPr>
        <p:spPr>
          <a:xfrm>
            <a:off x="9101958" y="6026435"/>
            <a:ext cx="14093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800"/>
              </a:spcAft>
            </a:pPr>
            <a:r>
              <a:rPr lang="ar-SY" sz="2000" b="1" dirty="0"/>
              <a:t>قابلية الرصد: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401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5" grpId="0"/>
      <p:bldP spid="15" grpId="0"/>
      <p:bldP spid="31" grpId="0"/>
      <p:bldP spid="32" grpId="0"/>
      <p:bldP spid="5" grpId="0"/>
      <p:bldP spid="6" grpId="0"/>
      <p:bldP spid="33" grpId="0"/>
      <p:bldP spid="34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ربع نص 4">
            <a:extLst>
              <a:ext uri="{FF2B5EF4-FFF2-40B4-BE49-F238E27FC236}">
                <a16:creationId xmlns:a16="http://schemas.microsoft.com/office/drawing/2014/main" id="{8F51B405-7F07-42A2-A877-29CF0D958D58}"/>
              </a:ext>
            </a:extLst>
          </p:cNvPr>
          <p:cNvSpPr txBox="1"/>
          <p:nvPr/>
        </p:nvSpPr>
        <p:spPr>
          <a:xfrm>
            <a:off x="3283449" y="871170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>
                <a:solidFill>
                  <a:srgbClr val="FF0000"/>
                </a:solidFill>
              </a:rPr>
              <a:t>مثال سابق: </a:t>
            </a:r>
            <a:r>
              <a:rPr lang="ar-SY" dirty="0"/>
              <a:t>نظام خطي متقطع ممثل بالمعادلة </a:t>
            </a:r>
            <a:r>
              <a:rPr lang="ar-SY" dirty="0" err="1"/>
              <a:t>الفرقية</a:t>
            </a:r>
            <a:r>
              <a:rPr lang="ar-SY" dirty="0"/>
              <a:t> التالية: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D993D003-EEFE-4545-870C-9D947D4BF693}"/>
              </a:ext>
            </a:extLst>
          </p:cNvPr>
          <p:cNvSpPr txBox="1"/>
          <p:nvPr/>
        </p:nvSpPr>
        <p:spPr>
          <a:xfrm>
            <a:off x="1397285" y="1956466"/>
            <a:ext cx="9651715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باستخدام الطريقة المتداخلة ثم ارسم مخطط الحالة. </a:t>
            </a:r>
            <a:r>
              <a:rPr lang="ar-SY" dirty="0">
                <a:solidFill>
                  <a:srgbClr val="FF0000"/>
                </a:solidFill>
              </a:rPr>
              <a:t>ادرس قابلية التحكم والرصد للنظام</a:t>
            </a:r>
            <a:r>
              <a:rPr lang="ar-SY" dirty="0"/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763810-BEEE-4E0B-9EB8-E1884AFB1579}"/>
              </a:ext>
            </a:extLst>
          </p:cNvPr>
          <p:cNvSpPr/>
          <p:nvPr/>
        </p:nvSpPr>
        <p:spPr>
          <a:xfrm>
            <a:off x="10852438" y="2850424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</a:rPr>
              <a:t>الحل: 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2466E8CC-234C-4776-A7E5-7B5BDD3D2077}"/>
                  </a:ext>
                </a:extLst>
              </p:cNvPr>
              <p:cNvSpPr txBox="1"/>
              <p:nvPr/>
            </p:nvSpPr>
            <p:spPr bwMode="auto">
              <a:xfrm>
                <a:off x="2067155" y="1384630"/>
                <a:ext cx="8194675" cy="4683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2466E8CC-234C-4776-A7E5-7B5BDD3D2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7155" y="1384630"/>
                <a:ext cx="8194675" cy="468312"/>
              </a:xfrm>
              <a:prstGeom prst="rect">
                <a:avLst/>
              </a:prstGeom>
              <a:blipFill>
                <a:blip r:embed="rId2"/>
                <a:stretch>
                  <a:fillRect r="-446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3185A7CF-956B-4296-A6C6-AC376A1D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قابلية التحكم والرصد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F81BAC3-8498-4000-A002-FD7651C949B0}"/>
                  </a:ext>
                </a:extLst>
              </p:cNvPr>
              <p:cNvSpPr/>
              <p:nvPr/>
            </p:nvSpPr>
            <p:spPr>
              <a:xfrm>
                <a:off x="1224669" y="3324636"/>
                <a:ext cx="6070829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F81BAC3-8498-4000-A002-FD7651C94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669" y="3324636"/>
                <a:ext cx="6070829" cy="906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BE2BB7B-5ADB-47F9-8A33-FBC5C132D268}"/>
                  </a:ext>
                </a:extLst>
              </p:cNvPr>
              <p:cNvSpPr/>
              <p:nvPr/>
            </p:nvSpPr>
            <p:spPr>
              <a:xfrm>
                <a:off x="1271723" y="5025077"/>
                <a:ext cx="6537687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BE2BB7B-5ADB-47F9-8A33-FBC5C132D2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723" y="5025077"/>
                <a:ext cx="6537687" cy="906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0D9502-401B-4C31-B7DF-6611436BDB2D}"/>
              </a:ext>
            </a:extLst>
          </p:cNvPr>
          <p:cNvCxnSpPr>
            <a:cxnSpLocks/>
          </p:cNvCxnSpPr>
          <p:nvPr/>
        </p:nvCxnSpPr>
        <p:spPr>
          <a:xfrm flipV="1">
            <a:off x="7936787" y="3771468"/>
            <a:ext cx="720224" cy="6273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4D1F051-9D1F-4F96-8568-260329391B5B}"/>
              </a:ext>
            </a:extLst>
          </p:cNvPr>
          <p:cNvSpPr/>
          <p:nvPr/>
        </p:nvSpPr>
        <p:spPr>
          <a:xfrm>
            <a:off x="8733030" y="3579959"/>
            <a:ext cx="2137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spcAft>
                <a:spcPts val="1800"/>
              </a:spcAft>
            </a:pPr>
            <a:r>
              <a:rPr lang="ar-SY" sz="2000" b="1" dirty="0">
                <a:solidFill>
                  <a:srgbClr val="FF0000"/>
                </a:solidFill>
              </a:rPr>
              <a:t>النظام قابل للتحكم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64F7BD-4945-4C66-93E2-93B75918629D}"/>
              </a:ext>
            </a:extLst>
          </p:cNvPr>
          <p:cNvCxnSpPr>
            <a:cxnSpLocks/>
          </p:cNvCxnSpPr>
          <p:nvPr/>
        </p:nvCxnSpPr>
        <p:spPr>
          <a:xfrm flipV="1">
            <a:off x="7983034" y="5413605"/>
            <a:ext cx="642121" cy="2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B3AC277-BEB2-42AE-B323-AB474942468E}"/>
              </a:ext>
            </a:extLst>
          </p:cNvPr>
          <p:cNvSpPr/>
          <p:nvPr/>
        </p:nvSpPr>
        <p:spPr>
          <a:xfrm>
            <a:off x="8840909" y="5213550"/>
            <a:ext cx="1827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spcAft>
                <a:spcPts val="1800"/>
              </a:spcAft>
            </a:pPr>
            <a:r>
              <a:rPr lang="ar-SY" sz="2000" b="1" dirty="0">
                <a:solidFill>
                  <a:srgbClr val="FF0000"/>
                </a:solidFill>
              </a:rPr>
              <a:t>النظام قابل للرصد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8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16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314253-92C7-4036-914D-45A776A7F502}"/>
              </a:ext>
            </a:extLst>
          </p:cNvPr>
          <p:cNvSpPr/>
          <p:nvPr/>
        </p:nvSpPr>
        <p:spPr>
          <a:xfrm>
            <a:off x="3673285" y="6408775"/>
            <a:ext cx="4845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https://www.youtube.com/watch?v=BYvTEfNAi38</a:t>
            </a:r>
            <a:endParaRPr lang="en-US" dirty="0"/>
          </a:p>
        </p:txBody>
      </p:sp>
      <p:pic>
        <p:nvPicPr>
          <p:cNvPr id="5" name="Online Media 4" title="State Space, Part 3: A Conceptual Approach to Controllability and Observability">
            <a:hlinkClick r:id="" action="ppaction://media"/>
            <a:extLst>
              <a:ext uri="{FF2B5EF4-FFF2-40B4-BE49-F238E27FC236}">
                <a16:creationId xmlns:a16="http://schemas.microsoft.com/office/drawing/2014/main" id="{1706F6CF-EF8A-4DD9-B197-B2FA0FDFD05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58147" y="419903"/>
            <a:ext cx="10583240" cy="59530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2F0816-1418-4099-BCAE-897870D385F7}"/>
              </a:ext>
            </a:extLst>
          </p:cNvPr>
          <p:cNvSpPr/>
          <p:nvPr/>
        </p:nvSpPr>
        <p:spPr>
          <a:xfrm>
            <a:off x="2748544" y="0"/>
            <a:ext cx="6694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/>
              </a:rPr>
              <a:t>A Conceptual Approach to Controllability and Observability</a:t>
            </a:r>
            <a:endParaRPr lang="en-US" b="1" i="0" dirty="0">
              <a:solidFill>
                <a:srgbClr val="FF000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43131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EF862B-C024-4BE9-9E60-9E728425E29E}"/>
                  </a:ext>
                </a:extLst>
              </p:cNvPr>
              <p:cNvSpPr/>
              <p:nvPr/>
            </p:nvSpPr>
            <p:spPr>
              <a:xfrm>
                <a:off x="3837278" y="900451"/>
                <a:ext cx="7856840" cy="4778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400" b="1" dirty="0"/>
                  <a:t>بما أن المتحولين</a:t>
                </a:r>
                <a:r>
                  <a:rPr lang="en-US" sz="2400" b="1" i="1" dirty="0"/>
                  <a:t>S</a:t>
                </a:r>
                <a:r>
                  <a:rPr lang="en-US" sz="2400" b="1" dirty="0"/>
                  <a:t> </a:t>
                </a:r>
                <a:r>
                  <a:rPr lang="ar-SY" sz="2400" b="1" dirty="0"/>
                  <a:t> و </a:t>
                </a:r>
                <a:r>
                  <a:rPr lang="en-US" sz="2400" b="1" i="1" dirty="0"/>
                  <a:t>Z</a:t>
                </a:r>
                <a:r>
                  <a:rPr lang="ar-SY" sz="2400" b="1" dirty="0"/>
                  <a:t> مرتبطين بالعلاقة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p>
                  </m:oMath>
                </a14:m>
                <a:r>
                  <a:rPr lang="ar-SY" sz="2400" b="1" dirty="0"/>
                  <a:t> فإن:</a:t>
                </a:r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400" b="1" dirty="0"/>
                  <a:t>موضع الأصفار والأقطاب للنظام المتقطع في المستوي</a:t>
                </a:r>
                <a:r>
                  <a:rPr lang="en-US" sz="2400" b="1" dirty="0"/>
                  <a:t>Z </a:t>
                </a:r>
                <a:r>
                  <a:rPr lang="ar-SY" sz="2400" b="1" dirty="0"/>
                  <a:t> مرتبط بموقع الأصفار والأقطاب للنظام المستمر في المستوي </a:t>
                </a:r>
                <a:r>
                  <a:rPr lang="en-US" sz="2400" b="1" dirty="0"/>
                  <a:t>S</a:t>
                </a:r>
                <a:r>
                  <a:rPr lang="ar-SY" sz="2400" b="1" dirty="0"/>
                  <a:t>.</a:t>
                </a:r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400" b="1" dirty="0"/>
                  <a:t>موضع الأصفار والأقطاب للنظام المتقطع في المستوي</a:t>
                </a:r>
                <a:r>
                  <a:rPr lang="en-US" sz="2400" b="1" dirty="0"/>
                  <a:t>Z </a:t>
                </a:r>
                <a:r>
                  <a:rPr lang="ar-SY" sz="2400" b="1" dirty="0"/>
                  <a:t> </a:t>
                </a:r>
                <a:r>
                  <a:rPr lang="ar-SY" sz="2400" b="1" dirty="0">
                    <a:solidFill>
                      <a:srgbClr val="FF0000"/>
                    </a:solidFill>
                  </a:rPr>
                  <a:t>مرتبط أيضاً بدور التقطيع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</a:t>
                </a:r>
                <a:r>
                  <a:rPr lang="en-US" sz="2400" b="1" baseline="-25000" dirty="0">
                    <a:solidFill>
                      <a:srgbClr val="FF0000"/>
                    </a:solidFill>
                  </a:rPr>
                  <a:t>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ar-SY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ar-SY" sz="2400" b="1" dirty="0"/>
                  <a:t>لذلك فإن </a:t>
                </a:r>
                <a:r>
                  <a:rPr lang="ar-SY" sz="2400" b="1" dirty="0">
                    <a:solidFill>
                      <a:srgbClr val="FF0000"/>
                    </a:solidFill>
                  </a:rPr>
                  <a:t>تغير دور التقطيع يؤدي إلى تغيير موضع الأصفار والأقطاب</a:t>
                </a:r>
                <a:r>
                  <a:rPr lang="ar-SY" sz="2400" b="1" dirty="0"/>
                  <a:t> للنظام وبالتالي قد يؤدي إلى تغيير التصرف الديناميكي للنظام وأحياناً يقود إلى عدم الاستقرار.</a:t>
                </a:r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400" b="1" dirty="0"/>
                  <a:t>في الأنظمة المستمرة تقع أقطاب النظام المستقر </a:t>
                </a:r>
                <a:r>
                  <a:rPr lang="ar-SY" sz="2400" b="1" dirty="0">
                    <a:solidFill>
                      <a:srgbClr val="FF0000"/>
                    </a:solidFill>
                  </a:rPr>
                  <a:t>في النصف الأيسر </a:t>
                </a:r>
                <a:r>
                  <a:rPr lang="ar-SY" sz="2400" b="1" dirty="0"/>
                  <a:t>من المستوي العقدي ل </a:t>
                </a:r>
                <a:r>
                  <a:rPr lang="en-US" sz="2400" b="1" dirty="0"/>
                  <a:t>S</a:t>
                </a:r>
                <a:r>
                  <a:rPr lang="ar-SY" sz="2400" b="1" dirty="0"/>
                  <a:t>.</a:t>
                </a:r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400" b="1" dirty="0"/>
                  <a:t>في الأنظمة المتقطعة تقع أقطاب النظام المستقر </a:t>
                </a:r>
                <a:r>
                  <a:rPr lang="ar-SY" sz="2400" b="1" dirty="0">
                    <a:solidFill>
                      <a:srgbClr val="FF0000"/>
                    </a:solidFill>
                  </a:rPr>
                  <a:t>داخل الدائرة الواحدية </a:t>
                </a:r>
                <a:r>
                  <a:rPr lang="ar-SY" sz="2400" b="1" dirty="0"/>
                  <a:t>في المستوي العقدي ل </a:t>
                </a:r>
                <a:r>
                  <a:rPr lang="en-US" sz="2400" b="1" dirty="0"/>
                  <a:t>Z</a:t>
                </a:r>
                <a:r>
                  <a:rPr lang="ar-SY" sz="2400" b="1" dirty="0"/>
                  <a:t>.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EF862B-C024-4BE9-9E60-9E728425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78" y="900451"/>
                <a:ext cx="7856840" cy="4778872"/>
              </a:xfrm>
              <a:prstGeom prst="rect">
                <a:avLst/>
              </a:prstGeom>
              <a:blipFill>
                <a:blip r:embed="rId2"/>
                <a:stretch>
                  <a:fillRect l="-1552" t="-893" r="-1164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استقرار النظم المتقطعة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سهم إلى اليمين 15">
            <a:extLst>
              <a:ext uri="{FF2B5EF4-FFF2-40B4-BE49-F238E27FC236}">
                <a16:creationId xmlns:a16="http://schemas.microsoft.com/office/drawing/2014/main" id="{1443A68F-24BC-42EF-A776-741ECE43014D}"/>
              </a:ext>
            </a:extLst>
          </p:cNvPr>
          <p:cNvSpPr/>
          <p:nvPr/>
        </p:nvSpPr>
        <p:spPr>
          <a:xfrm rot="5400000">
            <a:off x="1389308" y="3226846"/>
            <a:ext cx="542822" cy="29349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7" name="مجموعة 57">
            <a:extLst>
              <a:ext uri="{FF2B5EF4-FFF2-40B4-BE49-F238E27FC236}">
                <a16:creationId xmlns:a16="http://schemas.microsoft.com/office/drawing/2014/main" id="{C103FC58-C435-4572-87C4-597141B1E8B4}"/>
              </a:ext>
            </a:extLst>
          </p:cNvPr>
          <p:cNvGrpSpPr/>
          <p:nvPr/>
        </p:nvGrpSpPr>
        <p:grpSpPr>
          <a:xfrm>
            <a:off x="447171" y="268872"/>
            <a:ext cx="3048000" cy="2515394"/>
            <a:chOff x="609600" y="3810000"/>
            <a:chExt cx="3048000" cy="2515394"/>
          </a:xfrm>
        </p:grpSpPr>
        <p:sp>
          <p:nvSpPr>
            <p:cNvPr id="8" name="مربع نص 17">
              <a:extLst>
                <a:ext uri="{FF2B5EF4-FFF2-40B4-BE49-F238E27FC236}">
                  <a16:creationId xmlns:a16="http://schemas.microsoft.com/office/drawing/2014/main" id="{2EC39C18-D19F-443C-8A87-C54FBE5D5D1F}"/>
                </a:ext>
              </a:extLst>
            </p:cNvPr>
            <p:cNvSpPr txBox="1"/>
            <p:nvPr/>
          </p:nvSpPr>
          <p:spPr>
            <a:xfrm>
              <a:off x="1295400" y="3810000"/>
              <a:ext cx="6858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i="1" dirty="0" err="1">
                  <a:latin typeface="Times New Roman" pitchFamily="18" charset="0"/>
                  <a:cs typeface="Times New Roman" pitchFamily="18" charset="0"/>
                  <a:sym typeface="Symbol"/>
                </a:rPr>
                <a:t>Im</a:t>
              </a:r>
              <a:endParaRPr lang="ar-SA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مربع نص 18">
              <a:extLst>
                <a:ext uri="{FF2B5EF4-FFF2-40B4-BE49-F238E27FC236}">
                  <a16:creationId xmlns:a16="http://schemas.microsoft.com/office/drawing/2014/main" id="{17C5B703-1575-43CE-B19C-E6B87A6CA762}"/>
                </a:ext>
              </a:extLst>
            </p:cNvPr>
            <p:cNvSpPr txBox="1"/>
            <p:nvPr/>
          </p:nvSpPr>
          <p:spPr>
            <a:xfrm>
              <a:off x="2971800" y="5105400"/>
              <a:ext cx="6858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Re</a:t>
              </a:r>
              <a:endParaRPr lang="ar-SA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مستطيل 19">
              <a:extLst>
                <a:ext uri="{FF2B5EF4-FFF2-40B4-BE49-F238E27FC236}">
                  <a16:creationId xmlns:a16="http://schemas.microsoft.com/office/drawing/2014/main" id="{E2062274-3989-4A03-A8F2-D237C0D7B76B}"/>
                </a:ext>
              </a:extLst>
            </p:cNvPr>
            <p:cNvSpPr/>
            <p:nvPr/>
          </p:nvSpPr>
          <p:spPr>
            <a:xfrm>
              <a:off x="1000124" y="4419600"/>
              <a:ext cx="828676" cy="1752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cxnSp>
          <p:nvCxnSpPr>
            <p:cNvPr id="11" name="رابط مستقيم 20">
              <a:extLst>
                <a:ext uri="{FF2B5EF4-FFF2-40B4-BE49-F238E27FC236}">
                  <a16:creationId xmlns:a16="http://schemas.microsoft.com/office/drawing/2014/main" id="{D16B017A-11FE-4ED0-9EBF-EF32B31144AA}"/>
                </a:ext>
              </a:extLst>
            </p:cNvPr>
            <p:cNvCxnSpPr/>
            <p:nvPr/>
          </p:nvCxnSpPr>
          <p:spPr>
            <a:xfrm rot="5400000" flipH="1" flipV="1">
              <a:off x="723900" y="5219700"/>
              <a:ext cx="22098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رابط مستقيم 21">
              <a:extLst>
                <a:ext uri="{FF2B5EF4-FFF2-40B4-BE49-F238E27FC236}">
                  <a16:creationId xmlns:a16="http://schemas.microsoft.com/office/drawing/2014/main" id="{28311BE3-6A3C-4348-91D5-A4CD7E0649A0}"/>
                </a:ext>
              </a:extLst>
            </p:cNvPr>
            <p:cNvCxnSpPr/>
            <p:nvPr/>
          </p:nvCxnSpPr>
          <p:spPr>
            <a:xfrm>
              <a:off x="609600" y="5257800"/>
              <a:ext cx="25908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مربع نص 22">
              <a:extLst>
                <a:ext uri="{FF2B5EF4-FFF2-40B4-BE49-F238E27FC236}">
                  <a16:creationId xmlns:a16="http://schemas.microsoft.com/office/drawing/2014/main" id="{B957241B-FA30-4609-AA82-2DC1EB4DD040}"/>
                </a:ext>
              </a:extLst>
            </p:cNvPr>
            <p:cNvSpPr txBox="1"/>
            <p:nvPr/>
          </p:nvSpPr>
          <p:spPr>
            <a:xfrm>
              <a:off x="1905000" y="4419600"/>
              <a:ext cx="9144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S  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  <a:sym typeface="Symbol"/>
                </a:rPr>
                <a:t>plane</a:t>
              </a:r>
              <a:endParaRPr lang="ar-SA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مجموعة 58">
            <a:extLst>
              <a:ext uri="{FF2B5EF4-FFF2-40B4-BE49-F238E27FC236}">
                <a16:creationId xmlns:a16="http://schemas.microsoft.com/office/drawing/2014/main" id="{981E0B9B-07DE-4CAC-97E0-F22CF8A99A53}"/>
              </a:ext>
            </a:extLst>
          </p:cNvPr>
          <p:cNvGrpSpPr/>
          <p:nvPr/>
        </p:nvGrpSpPr>
        <p:grpSpPr>
          <a:xfrm>
            <a:off x="523371" y="3856728"/>
            <a:ext cx="2971800" cy="2667794"/>
            <a:chOff x="5943600" y="3810000"/>
            <a:chExt cx="2971800" cy="2667794"/>
          </a:xfrm>
        </p:grpSpPr>
        <p:sp>
          <p:nvSpPr>
            <p:cNvPr id="15" name="مربع نص 24">
              <a:extLst>
                <a:ext uri="{FF2B5EF4-FFF2-40B4-BE49-F238E27FC236}">
                  <a16:creationId xmlns:a16="http://schemas.microsoft.com/office/drawing/2014/main" id="{FF606704-BAB8-455F-A753-7FF79BDEF516}"/>
                </a:ext>
              </a:extLst>
            </p:cNvPr>
            <p:cNvSpPr txBox="1"/>
            <p:nvPr/>
          </p:nvSpPr>
          <p:spPr>
            <a:xfrm>
              <a:off x="6629400" y="3810000"/>
              <a:ext cx="6858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i="1" dirty="0" err="1">
                  <a:latin typeface="Times New Roman" pitchFamily="18" charset="0"/>
                  <a:cs typeface="Times New Roman" pitchFamily="18" charset="0"/>
                  <a:sym typeface="Symbol"/>
                </a:rPr>
                <a:t>Im</a:t>
              </a:r>
              <a:endParaRPr lang="ar-SA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شكل بيضاوي 25">
              <a:extLst>
                <a:ext uri="{FF2B5EF4-FFF2-40B4-BE49-F238E27FC236}">
                  <a16:creationId xmlns:a16="http://schemas.microsoft.com/office/drawing/2014/main" id="{7B764CA8-2A4A-4F63-A52B-07E7A4D6D705}"/>
                </a:ext>
              </a:extLst>
            </p:cNvPr>
            <p:cNvSpPr/>
            <p:nvPr/>
          </p:nvSpPr>
          <p:spPr>
            <a:xfrm>
              <a:off x="6286500" y="4457700"/>
              <a:ext cx="1638300" cy="16383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مربع نص 26">
              <a:extLst>
                <a:ext uri="{FF2B5EF4-FFF2-40B4-BE49-F238E27FC236}">
                  <a16:creationId xmlns:a16="http://schemas.microsoft.com/office/drawing/2014/main" id="{F660F536-E91E-43CD-970E-584CB142CA26}"/>
                </a:ext>
              </a:extLst>
            </p:cNvPr>
            <p:cNvSpPr txBox="1"/>
            <p:nvPr/>
          </p:nvSpPr>
          <p:spPr>
            <a:xfrm>
              <a:off x="8229600" y="5029200"/>
              <a:ext cx="6858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Re</a:t>
              </a:r>
              <a:endParaRPr lang="ar-SA" sz="1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مربع نص 27">
              <a:extLst>
                <a:ext uri="{FF2B5EF4-FFF2-40B4-BE49-F238E27FC236}">
                  <a16:creationId xmlns:a16="http://schemas.microsoft.com/office/drawing/2014/main" id="{18B1A1A3-825D-4415-8BEE-F0BAB2C0A0DB}"/>
                </a:ext>
              </a:extLst>
            </p:cNvPr>
            <p:cNvSpPr txBox="1"/>
            <p:nvPr/>
          </p:nvSpPr>
          <p:spPr>
            <a:xfrm>
              <a:off x="7162800" y="4038600"/>
              <a:ext cx="9144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Z  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  <a:sym typeface="Symbol"/>
                </a:rPr>
                <a:t>plane</a:t>
              </a:r>
              <a:endParaRPr lang="ar-SA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رابط مستقيم 28">
              <a:extLst>
                <a:ext uri="{FF2B5EF4-FFF2-40B4-BE49-F238E27FC236}">
                  <a16:creationId xmlns:a16="http://schemas.microsoft.com/office/drawing/2014/main" id="{92422F76-12CF-44BA-B772-761C67E84775}"/>
                </a:ext>
              </a:extLst>
            </p:cNvPr>
            <p:cNvCxnSpPr/>
            <p:nvPr/>
          </p:nvCxnSpPr>
          <p:spPr>
            <a:xfrm>
              <a:off x="5943600" y="5257800"/>
              <a:ext cx="24384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رابط مستقيم 29">
              <a:extLst>
                <a:ext uri="{FF2B5EF4-FFF2-40B4-BE49-F238E27FC236}">
                  <a16:creationId xmlns:a16="http://schemas.microsoft.com/office/drawing/2014/main" id="{54E930F3-0AB7-45D4-B74B-288AE58BEE9F}"/>
                </a:ext>
              </a:extLst>
            </p:cNvPr>
            <p:cNvCxnSpPr/>
            <p:nvPr/>
          </p:nvCxnSpPr>
          <p:spPr>
            <a:xfrm rot="5400000" flipH="1" flipV="1">
              <a:off x="5905500" y="5295900"/>
              <a:ext cx="23622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رابط كسهم مستقيم 30">
              <a:extLst>
                <a:ext uri="{FF2B5EF4-FFF2-40B4-BE49-F238E27FC236}">
                  <a16:creationId xmlns:a16="http://schemas.microsoft.com/office/drawing/2014/main" id="{5A029C43-5270-4F17-B1B5-6C456FB2246B}"/>
                </a:ext>
              </a:extLst>
            </p:cNvPr>
            <p:cNvCxnSpPr>
              <a:endCxn id="16" idx="7"/>
            </p:cNvCxnSpPr>
            <p:nvPr/>
          </p:nvCxnSpPr>
          <p:spPr>
            <a:xfrm flipV="1">
              <a:off x="7086600" y="4697623"/>
              <a:ext cx="598276" cy="56017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مربع نص 31">
              <a:extLst>
                <a:ext uri="{FF2B5EF4-FFF2-40B4-BE49-F238E27FC236}">
                  <a16:creationId xmlns:a16="http://schemas.microsoft.com/office/drawing/2014/main" id="{F817FBF2-D3C4-42F4-B894-467FB06BEFFE}"/>
                </a:ext>
              </a:extLst>
            </p:cNvPr>
            <p:cNvSpPr txBox="1"/>
            <p:nvPr/>
          </p:nvSpPr>
          <p:spPr>
            <a:xfrm>
              <a:off x="6934200" y="4648200"/>
              <a:ext cx="6858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1</a:t>
              </a:r>
              <a:endParaRPr lang="ar-SA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A3532030-1E58-43E8-8857-AFD0ADF4C1C8}"/>
                  </a:ext>
                </a:extLst>
              </p:cNvPr>
              <p:cNvSpPr txBox="1"/>
              <p:nvPr/>
            </p:nvSpPr>
            <p:spPr bwMode="auto">
              <a:xfrm>
                <a:off x="3037971" y="6012955"/>
                <a:ext cx="2502452" cy="4578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A3532030-1E58-43E8-8857-AFD0ADF4C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7971" y="6012955"/>
                <a:ext cx="2502452" cy="457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مربع نص 4">
                <a:extLst>
                  <a:ext uri="{FF2B5EF4-FFF2-40B4-BE49-F238E27FC236}">
                    <a16:creationId xmlns:a16="http://schemas.microsoft.com/office/drawing/2014/main" id="{751E056F-A578-4F9A-9755-B3EC622B5ECF}"/>
                  </a:ext>
                </a:extLst>
              </p:cNvPr>
              <p:cNvSpPr txBox="1"/>
              <p:nvPr/>
            </p:nvSpPr>
            <p:spPr>
              <a:xfrm>
                <a:off x="5239820" y="6041811"/>
                <a:ext cx="608590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2400" b="1"/>
                </a:lvl1pPr>
                <a:lvl2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2400" b="1"/>
                </a:lvl2pPr>
              </a:lstStyle>
              <a:p>
                <a:pPr marL="0" indent="0">
                  <a:buNone/>
                </a:pPr>
                <a:r>
                  <a:rPr lang="ar-SY" sz="2000" dirty="0"/>
                  <a:t>بما أن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ar-SY" sz="2000" dirty="0"/>
                  <a:t> سالب في النصف الأيسر من المستوي العقدي </a:t>
                </a:r>
                <a:r>
                  <a:rPr lang="en-US" sz="2000" dirty="0"/>
                  <a:t>S</a:t>
                </a:r>
                <a:r>
                  <a:rPr lang="ar-SY" sz="2000" dirty="0"/>
                  <a:t> فهو يوافق:</a:t>
                </a:r>
              </a:p>
            </p:txBody>
          </p:sp>
        </mc:Choice>
        <mc:Fallback>
          <p:sp>
            <p:nvSpPr>
              <p:cNvPr id="26" name="مربع نص 4">
                <a:extLst>
                  <a:ext uri="{FF2B5EF4-FFF2-40B4-BE49-F238E27FC236}">
                    <a16:creationId xmlns:a16="http://schemas.microsoft.com/office/drawing/2014/main" id="{751E056F-A578-4F9A-9755-B3EC622B5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20" y="6041811"/>
                <a:ext cx="6085909" cy="400110"/>
              </a:xfrm>
              <a:prstGeom prst="rect">
                <a:avLst/>
              </a:prstGeom>
              <a:blipFill>
                <a:blip r:embed="rId4"/>
                <a:stretch>
                  <a:fillRect t="-9091" r="-100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60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3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استقرار النظم المتقطعة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4" name="مربع نص 5">
            <a:extLst>
              <a:ext uri="{FF2B5EF4-FFF2-40B4-BE49-F238E27FC236}">
                <a16:creationId xmlns:a16="http://schemas.microsoft.com/office/drawing/2014/main" id="{EF2D4331-3A5B-4FA7-A66B-94A1C4A0F5A6}"/>
              </a:ext>
            </a:extLst>
          </p:cNvPr>
          <p:cNvSpPr txBox="1"/>
          <p:nvPr/>
        </p:nvSpPr>
        <p:spPr>
          <a:xfrm>
            <a:off x="3215393" y="699471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pPr marL="0" indent="0">
              <a:buNone/>
            </a:pPr>
            <a:r>
              <a:rPr lang="ar-SY" dirty="0">
                <a:solidFill>
                  <a:srgbClr val="FF0000"/>
                </a:solidFill>
              </a:rPr>
              <a:t>مثال:</a:t>
            </a:r>
            <a:r>
              <a:rPr lang="ar-SY" dirty="0"/>
              <a:t> ادرس استقرار النظام المبين على الشكل التالي.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5E85DD-A103-4FAB-A00D-71A63D6F96C2}"/>
              </a:ext>
            </a:extLst>
          </p:cNvPr>
          <p:cNvGrpSpPr/>
          <p:nvPr/>
        </p:nvGrpSpPr>
        <p:grpSpPr>
          <a:xfrm>
            <a:off x="1600200" y="1636159"/>
            <a:ext cx="8991600" cy="1685400"/>
            <a:chOff x="0" y="1600200"/>
            <a:chExt cx="8991600" cy="1685400"/>
          </a:xfrm>
        </p:grpSpPr>
        <p:grpSp>
          <p:nvGrpSpPr>
            <p:cNvPr id="72" name="مجموعة 6">
              <a:extLst>
                <a:ext uri="{FF2B5EF4-FFF2-40B4-BE49-F238E27FC236}">
                  <a16:creationId xmlns:a16="http://schemas.microsoft.com/office/drawing/2014/main" id="{814C7D61-EFD2-43C8-840F-1AD10B68A0BC}"/>
                </a:ext>
              </a:extLst>
            </p:cNvPr>
            <p:cNvGrpSpPr/>
            <p:nvPr/>
          </p:nvGrpSpPr>
          <p:grpSpPr>
            <a:xfrm>
              <a:off x="0" y="1600200"/>
              <a:ext cx="8991600" cy="1685400"/>
              <a:chOff x="-390000" y="3547646"/>
              <a:chExt cx="8991600" cy="1685400"/>
            </a:xfrm>
          </p:grpSpPr>
          <p:sp>
            <p:nvSpPr>
              <p:cNvPr id="73" name="مستطيل 7">
                <a:extLst>
                  <a:ext uri="{FF2B5EF4-FFF2-40B4-BE49-F238E27FC236}">
                    <a16:creationId xmlns:a16="http://schemas.microsoft.com/office/drawing/2014/main" id="{9579FB75-804E-4E7B-A9CC-3F823A9C4CD3}"/>
                  </a:ext>
                </a:extLst>
              </p:cNvPr>
              <p:cNvSpPr/>
              <p:nvPr/>
            </p:nvSpPr>
            <p:spPr>
              <a:xfrm>
                <a:off x="2895600" y="3547646"/>
                <a:ext cx="1295400" cy="9906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5000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cxnSp>
            <p:nvCxnSpPr>
              <p:cNvPr id="74" name="رابط مستقيم 8">
                <a:extLst>
                  <a:ext uri="{FF2B5EF4-FFF2-40B4-BE49-F238E27FC236}">
                    <a16:creationId xmlns:a16="http://schemas.microsoft.com/office/drawing/2014/main" id="{46AC8634-7AC9-4F0A-8E0F-EC530364D3E5}"/>
                  </a:ext>
                </a:extLst>
              </p:cNvPr>
              <p:cNvCxnSpPr/>
              <p:nvPr/>
            </p:nvCxnSpPr>
            <p:spPr>
              <a:xfrm>
                <a:off x="1144056" y="4081046"/>
                <a:ext cx="720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رابط مستقيم 9">
                <a:extLst>
                  <a:ext uri="{FF2B5EF4-FFF2-40B4-BE49-F238E27FC236}">
                    <a16:creationId xmlns:a16="http://schemas.microsoft.com/office/drawing/2014/main" id="{0EEA443F-9E0A-4512-8409-286A6DD1A042}"/>
                  </a:ext>
                </a:extLst>
              </p:cNvPr>
              <p:cNvCxnSpPr/>
              <p:nvPr/>
            </p:nvCxnSpPr>
            <p:spPr>
              <a:xfrm>
                <a:off x="4192800" y="4050343"/>
                <a:ext cx="684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رابط مستقيم 10">
                <a:extLst>
                  <a:ext uri="{FF2B5EF4-FFF2-40B4-BE49-F238E27FC236}">
                    <a16:creationId xmlns:a16="http://schemas.microsoft.com/office/drawing/2014/main" id="{55B74DED-9F98-4BA6-85E8-A1C435806A9A}"/>
                  </a:ext>
                </a:extLst>
              </p:cNvPr>
              <p:cNvCxnSpPr/>
              <p:nvPr/>
            </p:nvCxnSpPr>
            <p:spPr>
              <a:xfrm rot="5400000" flipH="1" flipV="1">
                <a:off x="1862796" y="3857344"/>
                <a:ext cx="228600" cy="22860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مربع نص 11">
                <a:extLst>
                  <a:ext uri="{FF2B5EF4-FFF2-40B4-BE49-F238E27FC236}">
                    <a16:creationId xmlns:a16="http://schemas.microsoft.com/office/drawing/2014/main" id="{B60D57C9-D7D0-4D69-99F0-909C4C4C0C3A}"/>
                  </a:ext>
                </a:extLst>
              </p:cNvPr>
              <p:cNvSpPr txBox="1"/>
              <p:nvPr/>
            </p:nvSpPr>
            <p:spPr>
              <a:xfrm>
                <a:off x="1371600" y="4157246"/>
                <a:ext cx="12282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Ts</a:t>
                </a:r>
                <a:endParaRPr lang="ar-SA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8" name="مربع نص 12">
                <a:extLst>
                  <a:ext uri="{FF2B5EF4-FFF2-40B4-BE49-F238E27FC236}">
                    <a16:creationId xmlns:a16="http://schemas.microsoft.com/office/drawing/2014/main" id="{77A46891-8C56-4968-ACB1-7669807FC60D}"/>
                  </a:ext>
                </a:extLst>
              </p:cNvPr>
              <p:cNvSpPr txBox="1"/>
              <p:nvPr/>
            </p:nvSpPr>
            <p:spPr>
              <a:xfrm>
                <a:off x="1057800" y="3666292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U(S)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9" name="مربع نص 13">
                <a:extLst>
                  <a:ext uri="{FF2B5EF4-FFF2-40B4-BE49-F238E27FC236}">
                    <a16:creationId xmlns:a16="http://schemas.microsoft.com/office/drawing/2014/main" id="{996C8D41-F3CA-4BC6-9099-9FE64A470A20}"/>
                  </a:ext>
                </a:extLst>
              </p:cNvPr>
              <p:cNvSpPr txBox="1"/>
              <p:nvPr/>
            </p:nvSpPr>
            <p:spPr>
              <a:xfrm>
                <a:off x="2057400" y="3700046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U*(S)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0" name="مستطيل 14">
                <a:extLst>
                  <a:ext uri="{FF2B5EF4-FFF2-40B4-BE49-F238E27FC236}">
                    <a16:creationId xmlns:a16="http://schemas.microsoft.com/office/drawing/2014/main" id="{37421F21-1EBB-4E47-9FBE-4D04A77E0993}"/>
                  </a:ext>
                </a:extLst>
              </p:cNvPr>
              <p:cNvSpPr/>
              <p:nvPr/>
            </p:nvSpPr>
            <p:spPr>
              <a:xfrm>
                <a:off x="4876800" y="3555837"/>
                <a:ext cx="1334464" cy="9906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5000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Object 2">
                    <a:extLst>
                      <a:ext uri="{FF2B5EF4-FFF2-40B4-BE49-F238E27FC236}">
                        <a16:creationId xmlns:a16="http://schemas.microsoft.com/office/drawing/2014/main" id="{AB1E0041-C73E-4521-BAED-E91CA78696F7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307013" y="3707984"/>
                    <a:ext cx="636587" cy="703262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81" name="Object 2">
                    <a:extLst>
                      <a:ext uri="{FF2B5EF4-FFF2-40B4-BE49-F238E27FC236}">
                        <a16:creationId xmlns:a16="http://schemas.microsoft.com/office/drawing/2014/main" id="{AB1E0041-C73E-4521-BAED-E91CA78696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07013" y="3707984"/>
                    <a:ext cx="636587" cy="70326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رابط مستقيم 16">
                <a:extLst>
                  <a:ext uri="{FF2B5EF4-FFF2-40B4-BE49-F238E27FC236}">
                    <a16:creationId xmlns:a16="http://schemas.microsoft.com/office/drawing/2014/main" id="{098DEBC2-EAE4-4F76-A8D8-CAC84300F370}"/>
                  </a:ext>
                </a:extLst>
              </p:cNvPr>
              <p:cNvCxnSpPr/>
              <p:nvPr/>
            </p:nvCxnSpPr>
            <p:spPr>
              <a:xfrm>
                <a:off x="6239400" y="4089237"/>
                <a:ext cx="1152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رابط مستقيم 17">
                <a:extLst>
                  <a:ext uri="{FF2B5EF4-FFF2-40B4-BE49-F238E27FC236}">
                    <a16:creationId xmlns:a16="http://schemas.microsoft.com/office/drawing/2014/main" id="{8FC6DDD3-D97A-4831-9E71-78274BA70E03}"/>
                  </a:ext>
                </a:extLst>
              </p:cNvPr>
              <p:cNvCxnSpPr/>
              <p:nvPr/>
            </p:nvCxnSpPr>
            <p:spPr>
              <a:xfrm rot="5400000" flipH="1" flipV="1">
                <a:off x="7382400" y="3860637"/>
                <a:ext cx="228600" cy="22860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رابط مستقيم 18">
                <a:extLst>
                  <a:ext uri="{FF2B5EF4-FFF2-40B4-BE49-F238E27FC236}">
                    <a16:creationId xmlns:a16="http://schemas.microsoft.com/office/drawing/2014/main" id="{E414B0BA-9528-422F-928C-42EAA6CAB3B2}"/>
                  </a:ext>
                </a:extLst>
              </p:cNvPr>
              <p:cNvCxnSpPr/>
              <p:nvPr/>
            </p:nvCxnSpPr>
            <p:spPr>
              <a:xfrm>
                <a:off x="7611000" y="4089237"/>
                <a:ext cx="576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مربع نص 19">
                <a:extLst>
                  <a:ext uri="{FF2B5EF4-FFF2-40B4-BE49-F238E27FC236}">
                    <a16:creationId xmlns:a16="http://schemas.microsoft.com/office/drawing/2014/main" id="{27F6F04A-274E-4D6B-9A62-8DFDC54465A9}"/>
                  </a:ext>
                </a:extLst>
              </p:cNvPr>
              <p:cNvSpPr txBox="1"/>
              <p:nvPr/>
            </p:nvSpPr>
            <p:spPr>
              <a:xfrm>
                <a:off x="6239400" y="3708237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Y(S)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6" name="مربع نص 20">
                <a:extLst>
                  <a:ext uri="{FF2B5EF4-FFF2-40B4-BE49-F238E27FC236}">
                    <a16:creationId xmlns:a16="http://schemas.microsoft.com/office/drawing/2014/main" id="{ED4DA166-B421-4392-8106-D0E79A98993D}"/>
                  </a:ext>
                </a:extLst>
              </p:cNvPr>
              <p:cNvSpPr txBox="1"/>
              <p:nvPr/>
            </p:nvSpPr>
            <p:spPr>
              <a:xfrm>
                <a:off x="7687200" y="3708237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Y*(S)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Object 6">
                    <a:extLst>
                      <a:ext uri="{FF2B5EF4-FFF2-40B4-BE49-F238E27FC236}">
                        <a16:creationId xmlns:a16="http://schemas.microsoft.com/office/drawing/2014/main" id="{13C73CBD-8333-40F0-949C-3847FB5E42A7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048000" y="3700046"/>
                    <a:ext cx="1033463" cy="755650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87" name="Object 6">
                    <a:extLst>
                      <a:ext uri="{FF2B5EF4-FFF2-40B4-BE49-F238E27FC236}">
                        <a16:creationId xmlns:a16="http://schemas.microsoft.com/office/drawing/2014/main" id="{13C73CBD-8333-40F0-949C-3847FB5E42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48000" y="3700046"/>
                    <a:ext cx="1033463" cy="75565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8" name="رابط مستقيم 22">
                <a:extLst>
                  <a:ext uri="{FF2B5EF4-FFF2-40B4-BE49-F238E27FC236}">
                    <a16:creationId xmlns:a16="http://schemas.microsoft.com/office/drawing/2014/main" id="{6AD146B9-102C-4714-A282-327A57915DE5}"/>
                  </a:ext>
                </a:extLst>
              </p:cNvPr>
              <p:cNvCxnSpPr/>
              <p:nvPr/>
            </p:nvCxnSpPr>
            <p:spPr>
              <a:xfrm>
                <a:off x="2057400" y="4081046"/>
                <a:ext cx="864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مربع نص 23">
                <a:extLst>
                  <a:ext uri="{FF2B5EF4-FFF2-40B4-BE49-F238E27FC236}">
                    <a16:creationId xmlns:a16="http://schemas.microsoft.com/office/drawing/2014/main" id="{75AF44AE-5439-46E0-A4E6-80293A11D162}"/>
                  </a:ext>
                </a:extLst>
              </p:cNvPr>
              <p:cNvSpPr txBox="1"/>
              <p:nvPr/>
            </p:nvSpPr>
            <p:spPr>
              <a:xfrm>
                <a:off x="5181600" y="4614446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H(S)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0" name="مربع نص 24">
                <a:extLst>
                  <a:ext uri="{FF2B5EF4-FFF2-40B4-BE49-F238E27FC236}">
                    <a16:creationId xmlns:a16="http://schemas.microsoft.com/office/drawing/2014/main" id="{26E6AAE1-E790-4939-AD43-00DE40A2484C}"/>
                  </a:ext>
                </a:extLst>
              </p:cNvPr>
              <p:cNvSpPr txBox="1"/>
              <p:nvPr/>
            </p:nvSpPr>
            <p:spPr>
              <a:xfrm>
                <a:off x="3048000" y="4614446"/>
                <a:ext cx="11430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ZOH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91" name="رابط مستقيم 26">
                <a:extLst>
                  <a:ext uri="{FF2B5EF4-FFF2-40B4-BE49-F238E27FC236}">
                    <a16:creationId xmlns:a16="http://schemas.microsoft.com/office/drawing/2014/main" id="{65F6DF21-5615-4D7D-8B26-F6262BD107DD}"/>
                  </a:ext>
                </a:extLst>
              </p:cNvPr>
              <p:cNvCxnSpPr/>
              <p:nvPr/>
            </p:nvCxnSpPr>
            <p:spPr>
              <a:xfrm rot="5400000">
                <a:off x="6349994" y="4656252"/>
                <a:ext cx="1152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رابط مستقيم 27">
                <a:extLst>
                  <a:ext uri="{FF2B5EF4-FFF2-40B4-BE49-F238E27FC236}">
                    <a16:creationId xmlns:a16="http://schemas.microsoft.com/office/drawing/2014/main" id="{5D8A7ED5-237A-43EA-9F02-6E387DB97538}"/>
                  </a:ext>
                </a:extLst>
              </p:cNvPr>
              <p:cNvCxnSpPr/>
              <p:nvPr/>
            </p:nvCxnSpPr>
            <p:spPr>
              <a:xfrm rot="10800000">
                <a:off x="850200" y="5224046"/>
                <a:ext cx="6084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رابط مستقيم 28">
                <a:extLst>
                  <a:ext uri="{FF2B5EF4-FFF2-40B4-BE49-F238E27FC236}">
                    <a16:creationId xmlns:a16="http://schemas.microsoft.com/office/drawing/2014/main" id="{BA37CE75-6563-4486-AF22-4E8ED2F08A93}"/>
                  </a:ext>
                </a:extLst>
              </p:cNvPr>
              <p:cNvCxnSpPr/>
              <p:nvPr/>
            </p:nvCxnSpPr>
            <p:spPr>
              <a:xfrm rot="5400000">
                <a:off x="415994" y="4799052"/>
                <a:ext cx="828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رابط مستقيم 29">
                <a:extLst>
                  <a:ext uri="{FF2B5EF4-FFF2-40B4-BE49-F238E27FC236}">
                    <a16:creationId xmlns:a16="http://schemas.microsoft.com/office/drawing/2014/main" id="{57D391AB-43CE-497F-83AF-1DA862FAA76D}"/>
                  </a:ext>
                </a:extLst>
              </p:cNvPr>
              <p:cNvCxnSpPr/>
              <p:nvPr/>
            </p:nvCxnSpPr>
            <p:spPr>
              <a:xfrm>
                <a:off x="-15600" y="4081046"/>
                <a:ext cx="540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مربع نص 30">
                <a:extLst>
                  <a:ext uri="{FF2B5EF4-FFF2-40B4-BE49-F238E27FC236}">
                    <a16:creationId xmlns:a16="http://schemas.microsoft.com/office/drawing/2014/main" id="{5F9A3836-390D-4FF4-91B9-2C75F053737D}"/>
                  </a:ext>
                </a:extLst>
              </p:cNvPr>
              <p:cNvSpPr txBox="1"/>
              <p:nvPr/>
            </p:nvSpPr>
            <p:spPr>
              <a:xfrm>
                <a:off x="-390000" y="3623846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C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6" name="مربع نص 57">
                <a:extLst>
                  <a:ext uri="{FF2B5EF4-FFF2-40B4-BE49-F238E27FC236}">
                    <a16:creationId xmlns:a16="http://schemas.microsoft.com/office/drawing/2014/main" id="{DDEC3278-791A-4CBC-B396-07A4437C37AB}"/>
                  </a:ext>
                </a:extLst>
              </p:cNvPr>
              <p:cNvSpPr txBox="1"/>
              <p:nvPr/>
            </p:nvSpPr>
            <p:spPr>
              <a:xfrm>
                <a:off x="600600" y="4385846"/>
                <a:ext cx="12282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-</a:t>
                </a:r>
                <a:endParaRPr lang="ar-SA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97" name="مخطط انسيابي: وصلة جمع 25">
              <a:extLst>
                <a:ext uri="{FF2B5EF4-FFF2-40B4-BE49-F238E27FC236}">
                  <a16:creationId xmlns:a16="http://schemas.microsoft.com/office/drawing/2014/main" id="{A9597DEE-E961-4A00-8739-ECA8EFD394D8}"/>
                </a:ext>
              </a:extLst>
            </p:cNvPr>
            <p:cNvSpPr/>
            <p:nvPr/>
          </p:nvSpPr>
          <p:spPr>
            <a:xfrm>
              <a:off x="914400" y="1828800"/>
              <a:ext cx="609600" cy="609600"/>
            </a:xfrm>
            <a:prstGeom prst="flowChartSummingJunction">
              <a:avLst/>
            </a:prstGeom>
            <a:solidFill>
              <a:srgbClr val="00B0F0"/>
            </a:solidFill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مجموعة 59">
            <a:extLst>
              <a:ext uri="{FF2B5EF4-FFF2-40B4-BE49-F238E27FC236}">
                <a16:creationId xmlns:a16="http://schemas.microsoft.com/office/drawing/2014/main" id="{AFD0E6F2-9BF7-453E-84E5-301CD9FA5C4F}"/>
              </a:ext>
            </a:extLst>
          </p:cNvPr>
          <p:cNvGrpSpPr/>
          <p:nvPr/>
        </p:nvGrpSpPr>
        <p:grpSpPr>
          <a:xfrm>
            <a:off x="2605800" y="4695631"/>
            <a:ext cx="6553200" cy="1677209"/>
            <a:chOff x="1143000" y="4647391"/>
            <a:chExt cx="6553200" cy="1677209"/>
          </a:xfrm>
        </p:grpSpPr>
        <p:grpSp>
          <p:nvGrpSpPr>
            <p:cNvPr id="99" name="مجموعة 31">
              <a:extLst>
                <a:ext uri="{FF2B5EF4-FFF2-40B4-BE49-F238E27FC236}">
                  <a16:creationId xmlns:a16="http://schemas.microsoft.com/office/drawing/2014/main" id="{6C93FE9B-978D-460F-BCBB-7527194EA68D}"/>
                </a:ext>
              </a:extLst>
            </p:cNvPr>
            <p:cNvGrpSpPr/>
            <p:nvPr/>
          </p:nvGrpSpPr>
          <p:grpSpPr>
            <a:xfrm>
              <a:off x="1143000" y="4647391"/>
              <a:ext cx="6553200" cy="1677209"/>
              <a:chOff x="1743600" y="3555837"/>
              <a:chExt cx="6553200" cy="1677209"/>
            </a:xfrm>
          </p:grpSpPr>
          <p:cxnSp>
            <p:nvCxnSpPr>
              <p:cNvPr id="101" name="رابط مستقيم 33">
                <a:extLst>
                  <a:ext uri="{FF2B5EF4-FFF2-40B4-BE49-F238E27FC236}">
                    <a16:creationId xmlns:a16="http://schemas.microsoft.com/office/drawing/2014/main" id="{29D05E32-66CC-4770-9DC7-F52498C26C7B}"/>
                  </a:ext>
                </a:extLst>
              </p:cNvPr>
              <p:cNvCxnSpPr/>
              <p:nvPr/>
            </p:nvCxnSpPr>
            <p:spPr>
              <a:xfrm>
                <a:off x="3233400" y="4081046"/>
                <a:ext cx="720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رابط مستقيم 34">
                <a:extLst>
                  <a:ext uri="{FF2B5EF4-FFF2-40B4-BE49-F238E27FC236}">
                    <a16:creationId xmlns:a16="http://schemas.microsoft.com/office/drawing/2014/main" id="{A7412AE9-0D36-4CE6-B8B6-DC98FB24288C}"/>
                  </a:ext>
                </a:extLst>
              </p:cNvPr>
              <p:cNvCxnSpPr/>
              <p:nvPr/>
            </p:nvCxnSpPr>
            <p:spPr>
              <a:xfrm>
                <a:off x="4192800" y="4050343"/>
                <a:ext cx="684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رابط مستقيم 35">
                <a:extLst>
                  <a:ext uri="{FF2B5EF4-FFF2-40B4-BE49-F238E27FC236}">
                    <a16:creationId xmlns:a16="http://schemas.microsoft.com/office/drawing/2014/main" id="{44D7D462-23D9-4DD3-AF9F-DE461C597235}"/>
                  </a:ext>
                </a:extLst>
              </p:cNvPr>
              <p:cNvCxnSpPr/>
              <p:nvPr/>
            </p:nvCxnSpPr>
            <p:spPr>
              <a:xfrm rot="5400000" flipH="1" flipV="1">
                <a:off x="3911196" y="3857344"/>
                <a:ext cx="228600" cy="22860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مربع نص 36">
                <a:extLst>
                  <a:ext uri="{FF2B5EF4-FFF2-40B4-BE49-F238E27FC236}">
                    <a16:creationId xmlns:a16="http://schemas.microsoft.com/office/drawing/2014/main" id="{BB33ECD2-238A-469B-9867-E79495A43C5F}"/>
                  </a:ext>
                </a:extLst>
              </p:cNvPr>
              <p:cNvSpPr txBox="1"/>
              <p:nvPr/>
            </p:nvSpPr>
            <p:spPr>
              <a:xfrm>
                <a:off x="3411000" y="4157246"/>
                <a:ext cx="12282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Ts</a:t>
                </a:r>
                <a:endParaRPr lang="ar-SA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5" name="مربع نص 37">
                <a:extLst>
                  <a:ext uri="{FF2B5EF4-FFF2-40B4-BE49-F238E27FC236}">
                    <a16:creationId xmlns:a16="http://schemas.microsoft.com/office/drawing/2014/main" id="{16021EA0-A063-423F-9EF6-421806C5F1B3}"/>
                  </a:ext>
                </a:extLst>
              </p:cNvPr>
              <p:cNvSpPr txBox="1"/>
              <p:nvPr/>
            </p:nvSpPr>
            <p:spPr>
              <a:xfrm>
                <a:off x="3267600" y="3709046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U(S)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6" name="مربع نص 38">
                <a:extLst>
                  <a:ext uri="{FF2B5EF4-FFF2-40B4-BE49-F238E27FC236}">
                    <a16:creationId xmlns:a16="http://schemas.microsoft.com/office/drawing/2014/main" id="{6B1F4520-0A41-4E58-BDBD-78C20BDCDB77}"/>
                  </a:ext>
                </a:extLst>
              </p:cNvPr>
              <p:cNvSpPr txBox="1"/>
              <p:nvPr/>
            </p:nvSpPr>
            <p:spPr>
              <a:xfrm>
                <a:off x="4105800" y="3700046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U(Z)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7" name="مستطيل 39">
                <a:extLst>
                  <a:ext uri="{FF2B5EF4-FFF2-40B4-BE49-F238E27FC236}">
                    <a16:creationId xmlns:a16="http://schemas.microsoft.com/office/drawing/2014/main" id="{8AB618E1-1931-4233-AD5E-9EEA9C6592A2}"/>
                  </a:ext>
                </a:extLst>
              </p:cNvPr>
              <p:cNvSpPr/>
              <p:nvPr/>
            </p:nvSpPr>
            <p:spPr>
              <a:xfrm>
                <a:off x="4876800" y="3555837"/>
                <a:ext cx="1334464" cy="9906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5000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Object 2">
                    <a:extLst>
                      <a:ext uri="{FF2B5EF4-FFF2-40B4-BE49-F238E27FC236}">
                        <a16:creationId xmlns:a16="http://schemas.microsoft.com/office/drawing/2014/main" id="{B3CC9DD3-471C-4E87-9E83-FA1E2B8D8AF5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274200" y="3877321"/>
                    <a:ext cx="704850" cy="363538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 fontScale="925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108" name="Object 2">
                    <a:extLst>
                      <a:ext uri="{FF2B5EF4-FFF2-40B4-BE49-F238E27FC236}">
                        <a16:creationId xmlns:a16="http://schemas.microsoft.com/office/drawing/2014/main" id="{B3CC9DD3-471C-4E87-9E83-FA1E2B8D8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74200" y="3877321"/>
                    <a:ext cx="704850" cy="36353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رابط مستقيم 41">
                <a:extLst>
                  <a:ext uri="{FF2B5EF4-FFF2-40B4-BE49-F238E27FC236}">
                    <a16:creationId xmlns:a16="http://schemas.microsoft.com/office/drawing/2014/main" id="{BEB4E8F4-7DF1-4D03-97A4-08BFAE7794AA}"/>
                  </a:ext>
                </a:extLst>
              </p:cNvPr>
              <p:cNvCxnSpPr/>
              <p:nvPr/>
            </p:nvCxnSpPr>
            <p:spPr>
              <a:xfrm>
                <a:off x="6239400" y="4089237"/>
                <a:ext cx="1152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رابط مستقيم 43">
                <a:extLst>
                  <a:ext uri="{FF2B5EF4-FFF2-40B4-BE49-F238E27FC236}">
                    <a16:creationId xmlns:a16="http://schemas.microsoft.com/office/drawing/2014/main" id="{ED91FFD3-D9DA-4446-BD26-BBC8A8E4349B}"/>
                  </a:ext>
                </a:extLst>
              </p:cNvPr>
              <p:cNvCxnSpPr/>
              <p:nvPr/>
            </p:nvCxnSpPr>
            <p:spPr>
              <a:xfrm>
                <a:off x="7306200" y="4089237"/>
                <a:ext cx="576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مربع نص 45">
                <a:extLst>
                  <a:ext uri="{FF2B5EF4-FFF2-40B4-BE49-F238E27FC236}">
                    <a16:creationId xmlns:a16="http://schemas.microsoft.com/office/drawing/2014/main" id="{30A7025A-58A5-4304-945B-7550C107A52D}"/>
                  </a:ext>
                </a:extLst>
              </p:cNvPr>
              <p:cNvSpPr txBox="1"/>
              <p:nvPr/>
            </p:nvSpPr>
            <p:spPr>
              <a:xfrm>
                <a:off x="7382400" y="3708237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Y(Z)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12" name="رابط مستقيم 50">
                <a:extLst>
                  <a:ext uri="{FF2B5EF4-FFF2-40B4-BE49-F238E27FC236}">
                    <a16:creationId xmlns:a16="http://schemas.microsoft.com/office/drawing/2014/main" id="{495C474C-C473-4235-BAA5-9F56EABA107A}"/>
                  </a:ext>
                </a:extLst>
              </p:cNvPr>
              <p:cNvCxnSpPr/>
              <p:nvPr/>
            </p:nvCxnSpPr>
            <p:spPr>
              <a:xfrm rot="5400000">
                <a:off x="6349994" y="4656252"/>
                <a:ext cx="1152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رابط مستقيم 51">
                <a:extLst>
                  <a:ext uri="{FF2B5EF4-FFF2-40B4-BE49-F238E27FC236}">
                    <a16:creationId xmlns:a16="http://schemas.microsoft.com/office/drawing/2014/main" id="{699A1E0B-E116-4481-86AE-8189961BA5F0}"/>
                  </a:ext>
                </a:extLst>
              </p:cNvPr>
              <p:cNvCxnSpPr/>
              <p:nvPr/>
            </p:nvCxnSpPr>
            <p:spPr>
              <a:xfrm rot="10800000">
                <a:off x="2974200" y="5224046"/>
                <a:ext cx="3960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رابط مستقيم 52">
                <a:extLst>
                  <a:ext uri="{FF2B5EF4-FFF2-40B4-BE49-F238E27FC236}">
                    <a16:creationId xmlns:a16="http://schemas.microsoft.com/office/drawing/2014/main" id="{A29CD177-FB43-4E62-938E-17DCDB7E48E4}"/>
                  </a:ext>
                </a:extLst>
              </p:cNvPr>
              <p:cNvCxnSpPr/>
              <p:nvPr/>
            </p:nvCxnSpPr>
            <p:spPr>
              <a:xfrm rot="5400000">
                <a:off x="2549594" y="4799052"/>
                <a:ext cx="828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رابط مستقيم 53">
                <a:extLst>
                  <a:ext uri="{FF2B5EF4-FFF2-40B4-BE49-F238E27FC236}">
                    <a16:creationId xmlns:a16="http://schemas.microsoft.com/office/drawing/2014/main" id="{D00CCF0C-28B9-4E36-941A-330F9DB65D90}"/>
                  </a:ext>
                </a:extLst>
              </p:cNvPr>
              <p:cNvCxnSpPr/>
              <p:nvPr/>
            </p:nvCxnSpPr>
            <p:spPr>
              <a:xfrm>
                <a:off x="2118000" y="4081046"/>
                <a:ext cx="540000" cy="1588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مربع نص 54">
                <a:extLst>
                  <a:ext uri="{FF2B5EF4-FFF2-40B4-BE49-F238E27FC236}">
                    <a16:creationId xmlns:a16="http://schemas.microsoft.com/office/drawing/2014/main" id="{D834EC0E-872D-4E7E-B0CC-8DA2F466DE6F}"/>
                  </a:ext>
                </a:extLst>
              </p:cNvPr>
              <p:cNvSpPr txBox="1"/>
              <p:nvPr/>
            </p:nvSpPr>
            <p:spPr>
              <a:xfrm>
                <a:off x="1743600" y="3709046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C</a:t>
                </a:r>
                <a:endParaRPr lang="ar-SA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7" name="مربع نص 58">
                <a:extLst>
                  <a:ext uri="{FF2B5EF4-FFF2-40B4-BE49-F238E27FC236}">
                    <a16:creationId xmlns:a16="http://schemas.microsoft.com/office/drawing/2014/main" id="{71BFF6F6-76DD-4052-AA9E-B079996E71C6}"/>
                  </a:ext>
                </a:extLst>
              </p:cNvPr>
              <p:cNvSpPr txBox="1"/>
              <p:nvPr/>
            </p:nvSpPr>
            <p:spPr>
              <a:xfrm>
                <a:off x="2734200" y="4318646"/>
                <a:ext cx="12282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-</a:t>
                </a:r>
                <a:endParaRPr lang="ar-SA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00" name="مخطط انسيابي: وصلة جمع 55">
              <a:extLst>
                <a:ext uri="{FF2B5EF4-FFF2-40B4-BE49-F238E27FC236}">
                  <a16:creationId xmlns:a16="http://schemas.microsoft.com/office/drawing/2014/main" id="{20AB3E73-C5B0-4F17-BC36-73C8BC5694B3}"/>
                </a:ext>
              </a:extLst>
            </p:cNvPr>
            <p:cNvSpPr/>
            <p:nvPr/>
          </p:nvSpPr>
          <p:spPr>
            <a:xfrm>
              <a:off x="2057400" y="4867800"/>
              <a:ext cx="609600" cy="609600"/>
            </a:xfrm>
            <a:prstGeom prst="flowChartSummingJunction">
              <a:avLst/>
            </a:prstGeom>
            <a:solidFill>
              <a:srgbClr val="00B0F0"/>
            </a:solidFill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سهم إلى اليمين 56">
            <a:extLst>
              <a:ext uri="{FF2B5EF4-FFF2-40B4-BE49-F238E27FC236}">
                <a16:creationId xmlns:a16="http://schemas.microsoft.com/office/drawing/2014/main" id="{1F4BE8D6-BB80-4192-878A-71A92A703234}"/>
              </a:ext>
            </a:extLst>
          </p:cNvPr>
          <p:cNvSpPr/>
          <p:nvPr/>
        </p:nvSpPr>
        <p:spPr>
          <a:xfrm rot="5400000">
            <a:off x="5611441" y="3709354"/>
            <a:ext cx="626735" cy="5127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99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استقرار النظم المتقطعة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bject 5">
                <a:extLst>
                  <a:ext uri="{FF2B5EF4-FFF2-40B4-BE49-F238E27FC236}">
                    <a16:creationId xmlns:a16="http://schemas.microsoft.com/office/drawing/2014/main" id="{F99578AB-EB2E-4E68-A4AE-56FED8B862D5}"/>
                  </a:ext>
                </a:extLst>
              </p:cNvPr>
              <p:cNvSpPr txBox="1"/>
              <p:nvPr/>
            </p:nvSpPr>
            <p:spPr bwMode="auto">
              <a:xfrm>
                <a:off x="645561" y="1110803"/>
                <a:ext cx="3536022" cy="81165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2" name="Object 5">
                <a:extLst>
                  <a:ext uri="{FF2B5EF4-FFF2-40B4-BE49-F238E27FC236}">
                    <a16:creationId xmlns:a16="http://schemas.microsoft.com/office/drawing/2014/main" id="{F99578AB-EB2E-4E68-A4AE-56FED8B86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561" y="1110803"/>
                <a:ext cx="3536022" cy="811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bject 52">
                <a:extLst>
                  <a:ext uri="{FF2B5EF4-FFF2-40B4-BE49-F238E27FC236}">
                    <a16:creationId xmlns:a16="http://schemas.microsoft.com/office/drawing/2014/main" id="{30E893D9-D6E0-4CBD-8492-F6FA74628B3A}"/>
                  </a:ext>
                </a:extLst>
              </p:cNvPr>
              <p:cNvSpPr txBox="1"/>
              <p:nvPr/>
            </p:nvSpPr>
            <p:spPr bwMode="auto">
              <a:xfrm>
                <a:off x="609601" y="2035303"/>
                <a:ext cx="6916220" cy="89283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3" name="Object 52">
                <a:extLst>
                  <a:ext uri="{FF2B5EF4-FFF2-40B4-BE49-F238E27FC236}">
                    <a16:creationId xmlns:a16="http://schemas.microsoft.com/office/drawing/2014/main" id="{30E893D9-D6E0-4CBD-8492-F6FA74628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1" y="2035303"/>
                <a:ext cx="6916220" cy="892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bject 5">
                <a:extLst>
                  <a:ext uri="{FF2B5EF4-FFF2-40B4-BE49-F238E27FC236}">
                    <a16:creationId xmlns:a16="http://schemas.microsoft.com/office/drawing/2014/main" id="{27F6F9D3-DC02-4BFB-99CF-4DB3C674FD73}"/>
                  </a:ext>
                </a:extLst>
              </p:cNvPr>
              <p:cNvSpPr txBox="1"/>
              <p:nvPr/>
            </p:nvSpPr>
            <p:spPr bwMode="auto">
              <a:xfrm>
                <a:off x="609600" y="3093243"/>
                <a:ext cx="8054975" cy="76984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𝑘𝑇𝑠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𝑇𝑠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4" name="Object 5">
                <a:extLst>
                  <a:ext uri="{FF2B5EF4-FFF2-40B4-BE49-F238E27FC236}">
                    <a16:creationId xmlns:a16="http://schemas.microsoft.com/office/drawing/2014/main" id="{27F6F9D3-DC02-4BFB-99CF-4DB3C674F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093243"/>
                <a:ext cx="8054975" cy="76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bject 5">
                <a:extLst>
                  <a:ext uri="{FF2B5EF4-FFF2-40B4-BE49-F238E27FC236}">
                    <a16:creationId xmlns:a16="http://schemas.microsoft.com/office/drawing/2014/main" id="{DA8DCB77-959A-41AE-8A4C-51780D6F5A52}"/>
                  </a:ext>
                </a:extLst>
              </p:cNvPr>
              <p:cNvSpPr txBox="1"/>
              <p:nvPr/>
            </p:nvSpPr>
            <p:spPr bwMode="auto">
              <a:xfrm>
                <a:off x="609600" y="4154090"/>
                <a:ext cx="6661150" cy="83401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𝑇𝑠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𝑇𝑠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𝑇𝑠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5" name="Object 5">
                <a:extLst>
                  <a:ext uri="{FF2B5EF4-FFF2-40B4-BE49-F238E27FC236}">
                    <a16:creationId xmlns:a16="http://schemas.microsoft.com/office/drawing/2014/main" id="{DA8DCB77-959A-41AE-8A4C-51780D6F5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154090"/>
                <a:ext cx="6661150" cy="8340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مربع نص 10">
            <a:extLst>
              <a:ext uri="{FF2B5EF4-FFF2-40B4-BE49-F238E27FC236}">
                <a16:creationId xmlns:a16="http://schemas.microsoft.com/office/drawing/2014/main" id="{023B072D-C86F-43FE-9C5E-D08EE56C7CBE}"/>
              </a:ext>
            </a:extLst>
          </p:cNvPr>
          <p:cNvSpPr txBox="1"/>
          <p:nvPr/>
        </p:nvSpPr>
        <p:spPr>
          <a:xfrm>
            <a:off x="3473521" y="8637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algn="r" rtl="1">
              <a:spcAft>
                <a:spcPts val="1200"/>
              </a:spcAft>
              <a:buFont typeface="Arial" panose="020B0604020202020204" pitchFamily="34" charset="0"/>
              <a:buNone/>
              <a:defRPr sz="2400" b="1">
                <a:solidFill>
                  <a:srgbClr val="FF0000"/>
                </a:solidFill>
              </a:defRPr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r>
              <a:rPr lang="ar-SY" dirty="0"/>
              <a:t>الحل: </a:t>
            </a:r>
            <a:r>
              <a:rPr lang="ar-SY" dirty="0">
                <a:solidFill>
                  <a:schemeClr val="tx1"/>
                </a:solidFill>
              </a:rPr>
              <a:t>نوجد المكافئ الرقمي للنظام المفتوح مسبوقاً بماسك العينة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ar-SA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bject 8">
                <a:extLst>
                  <a:ext uri="{FF2B5EF4-FFF2-40B4-BE49-F238E27FC236}">
                    <a16:creationId xmlns:a16="http://schemas.microsoft.com/office/drawing/2014/main" id="{F1A1E0AF-E645-4E62-8F65-8B7C1588E212}"/>
                  </a:ext>
                </a:extLst>
              </p:cNvPr>
              <p:cNvSpPr txBox="1"/>
              <p:nvPr/>
            </p:nvSpPr>
            <p:spPr bwMode="auto">
              <a:xfrm>
                <a:off x="628650" y="5334000"/>
                <a:ext cx="3181350" cy="87159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7" name="Object 8">
                <a:extLst>
                  <a:ext uri="{FF2B5EF4-FFF2-40B4-BE49-F238E27FC236}">
                    <a16:creationId xmlns:a16="http://schemas.microsoft.com/office/drawing/2014/main" id="{F1A1E0AF-E645-4E62-8F65-8B7C1588E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5334000"/>
                <a:ext cx="3181350" cy="8715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49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559942" y="900451"/>
            <a:ext cx="111341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نستخدم عادة المعادلات </a:t>
            </a:r>
            <a:r>
              <a:rPr lang="ar-SY" sz="2400" b="1" dirty="0" err="1"/>
              <a:t>الفرقية</a:t>
            </a:r>
            <a:r>
              <a:rPr lang="ar-SY" sz="2400" b="1" dirty="0"/>
              <a:t> وتوابع الانتقال لتحديد سلوك واستجابة النظام، ولكن عندما يكون عدد مداخل ومخارج النظام كبيراً تصبح العملية معقدة!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لذلك نلجأ لاستخدام متحولات داخلية تسمى </a:t>
            </a:r>
            <a:r>
              <a:rPr lang="ar-SY" sz="2400" b="1" dirty="0">
                <a:solidFill>
                  <a:srgbClr val="FF0000"/>
                </a:solidFill>
              </a:rPr>
              <a:t>متحولات الحالة</a:t>
            </a:r>
            <a:r>
              <a:rPr lang="ar-SY" sz="2400" b="1" dirty="0"/>
              <a:t>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هذه المتحولات تساعد على تحويل معادلة فرقية من المرتبة </a:t>
            </a:r>
            <a:r>
              <a:rPr lang="en-US" sz="2400" b="1" dirty="0"/>
              <a:t>n</a:t>
            </a:r>
            <a:r>
              <a:rPr lang="ar-SY" sz="2400" b="1" dirty="0"/>
              <a:t> إلى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ar-SY" sz="2400" b="1" dirty="0">
                <a:solidFill>
                  <a:srgbClr val="FF0000"/>
                </a:solidFill>
              </a:rPr>
              <a:t> معادلة فرقية من المرتبة الأولى</a:t>
            </a:r>
            <a:r>
              <a:rPr lang="ar-SY" sz="2400" b="1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6B90B1-93CF-4BA9-A268-D934897EF8DF}"/>
              </a:ext>
            </a:extLst>
          </p:cNvPr>
          <p:cNvSpPr/>
          <p:nvPr/>
        </p:nvSpPr>
        <p:spPr>
          <a:xfrm>
            <a:off x="877156" y="2875269"/>
            <a:ext cx="10437688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ar-SY" sz="2400" b="1" dirty="0">
                <a:solidFill>
                  <a:srgbClr val="FF0000"/>
                </a:solidFill>
                <a:latin typeface="Simplified Arabic" pitchFamily="18" charset="-78"/>
                <a:cs typeface="Simplified Arabic" pitchFamily="18" charset="-78"/>
              </a:rPr>
              <a:t>الشكل العام لمعادلات الحالة والخرج:</a:t>
            </a:r>
          </a:p>
          <a:p>
            <a:pPr algn="ctr" rtl="1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X(k+1) = A X(k)+B U(k)</a:t>
            </a:r>
          </a:p>
          <a:p>
            <a:pPr algn="ctr" rtl="1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Y(k) = C X(k) + D U(k)</a:t>
            </a:r>
            <a:endParaRPr lang="ar-S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4687854"/>
            <a:ext cx="881221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سنقوم بدراسة:</a:t>
            </a:r>
          </a:p>
          <a:p>
            <a:pPr marL="914400" lvl="1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/>
              <a:t>الانتقال من المعادلة </a:t>
            </a:r>
            <a:r>
              <a:rPr lang="ar-SY" sz="2400" b="1" dirty="0" err="1"/>
              <a:t>الفرقية</a:t>
            </a:r>
            <a:r>
              <a:rPr lang="ar-SY" sz="2400" b="1" dirty="0"/>
              <a:t> إلى فراغ الحالة بالطريقة المباشرة.</a:t>
            </a:r>
          </a:p>
          <a:p>
            <a:pPr marL="914400" lvl="1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/>
              <a:t>الانتقال من المعادلة </a:t>
            </a:r>
            <a:r>
              <a:rPr lang="ar-SY" sz="2400" b="1" dirty="0" err="1"/>
              <a:t>الفرقية</a:t>
            </a:r>
            <a:r>
              <a:rPr lang="ar-SY" sz="2400" b="1" dirty="0"/>
              <a:t> إلى فراغ الحالة بالطريقة المتداخلة.</a:t>
            </a:r>
          </a:p>
          <a:p>
            <a:pPr marL="914400" lvl="1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/>
              <a:t>الانتقال من فراغ الحالة إلى المعادلة </a:t>
            </a:r>
            <a:r>
              <a:rPr lang="ar-SY" sz="2400" b="1" dirty="0" err="1"/>
              <a:t>الفرقية</a:t>
            </a:r>
            <a:r>
              <a:rPr lang="ar-SY" sz="2400" b="1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637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استقرار النظم المتقطعة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16">
                <a:extLst>
                  <a:ext uri="{FF2B5EF4-FFF2-40B4-BE49-F238E27FC236}">
                    <a16:creationId xmlns:a16="http://schemas.microsoft.com/office/drawing/2014/main" id="{438E2042-612A-42BF-A65E-79D13D4F2672}"/>
                  </a:ext>
                </a:extLst>
              </p:cNvPr>
              <p:cNvSpPr txBox="1"/>
              <p:nvPr/>
            </p:nvSpPr>
            <p:spPr bwMode="auto">
              <a:xfrm>
                <a:off x="504825" y="1547813"/>
                <a:ext cx="8454240" cy="9810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Object 16">
                <a:extLst>
                  <a:ext uri="{FF2B5EF4-FFF2-40B4-BE49-F238E27FC236}">
                    <a16:creationId xmlns:a16="http://schemas.microsoft.com/office/drawing/2014/main" id="{438E2042-612A-42BF-A65E-79D13D4F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825" y="1547813"/>
                <a:ext cx="8454240" cy="981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مربع نص 17">
            <a:extLst>
              <a:ext uri="{FF2B5EF4-FFF2-40B4-BE49-F238E27FC236}">
                <a16:creationId xmlns:a16="http://schemas.microsoft.com/office/drawing/2014/main" id="{2A33B804-0F75-451C-BC1D-5F7F5EC3C290}"/>
              </a:ext>
            </a:extLst>
          </p:cNvPr>
          <p:cNvSpPr txBox="1"/>
          <p:nvPr/>
        </p:nvSpPr>
        <p:spPr>
          <a:xfrm>
            <a:off x="2971800" y="948903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algn="r" rtl="1">
              <a:spcAft>
                <a:spcPts val="1200"/>
              </a:spcAft>
              <a:buFont typeface="Arial" panose="020B0604020202020204" pitchFamily="34" charset="0"/>
              <a:buNone/>
              <a:defRPr sz="2400" b="1"/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r>
              <a:rPr lang="ar-SY" dirty="0"/>
              <a:t>نوجد تابع انتقال الحلقة المغلقة:</a:t>
            </a:r>
            <a:endParaRPr lang="ar-SA" dirty="0"/>
          </a:p>
        </p:txBody>
      </p:sp>
      <p:pic>
        <p:nvPicPr>
          <p:cNvPr id="1026" name="Picture 2" descr="Closed Loop Block Deriv.png">
            <a:extLst>
              <a:ext uri="{FF2B5EF4-FFF2-40B4-BE49-F238E27FC236}">
                <a16:creationId xmlns:a16="http://schemas.microsoft.com/office/drawing/2014/main" id="{14773B80-4E8E-4D42-9281-C23A70AB1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8" y="372183"/>
            <a:ext cx="3599808" cy="98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5F0C1F10-BBF7-43A3-B9C5-AEA52C65C6B3}"/>
                  </a:ext>
                </a:extLst>
              </p:cNvPr>
              <p:cNvSpPr txBox="1"/>
              <p:nvPr/>
            </p:nvSpPr>
            <p:spPr bwMode="auto">
              <a:xfrm>
                <a:off x="1301393" y="2508395"/>
                <a:ext cx="2674937" cy="4762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5F0C1F10-BBF7-43A3-B9C5-AEA52C65C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1393" y="2508395"/>
                <a:ext cx="2674937" cy="476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37B61256-7855-4BCE-829E-7519B8A92989}"/>
                  </a:ext>
                </a:extLst>
              </p:cNvPr>
              <p:cNvSpPr txBox="1"/>
              <p:nvPr/>
            </p:nvSpPr>
            <p:spPr bwMode="auto">
              <a:xfrm>
                <a:off x="4498155" y="2522665"/>
                <a:ext cx="2168525" cy="4762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37B61256-7855-4BCE-829E-7519B8A92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8155" y="2522665"/>
                <a:ext cx="2168525" cy="476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D50EF5AF-9C55-4C2F-B75C-BA97592F74C2}"/>
                  </a:ext>
                </a:extLst>
              </p:cNvPr>
              <p:cNvSpPr txBox="1"/>
              <p:nvPr/>
            </p:nvSpPr>
            <p:spPr bwMode="auto">
              <a:xfrm>
                <a:off x="1301393" y="3144876"/>
                <a:ext cx="3921303" cy="4481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D50EF5AF-9C55-4C2F-B75C-BA97592F7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1393" y="3144876"/>
                <a:ext cx="3921303" cy="4481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5">
                <a:extLst>
                  <a:ext uri="{FF2B5EF4-FFF2-40B4-BE49-F238E27FC236}">
                    <a16:creationId xmlns:a16="http://schemas.microsoft.com/office/drawing/2014/main" id="{1F2B9A0E-8495-493E-ABF9-C040E1A72CC1}"/>
                  </a:ext>
                </a:extLst>
              </p:cNvPr>
              <p:cNvSpPr txBox="1"/>
              <p:nvPr/>
            </p:nvSpPr>
            <p:spPr bwMode="auto">
              <a:xfrm>
                <a:off x="1301393" y="3576146"/>
                <a:ext cx="5881688" cy="9223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𝑇𝑠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Object 5">
                <a:extLst>
                  <a:ext uri="{FF2B5EF4-FFF2-40B4-BE49-F238E27FC236}">
                    <a16:creationId xmlns:a16="http://schemas.microsoft.com/office/drawing/2014/main" id="{1F2B9A0E-8495-493E-ABF9-C040E1A72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1393" y="3576146"/>
                <a:ext cx="5881688" cy="9223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D83B13AC-9375-4385-8565-C5A562FD7D89}"/>
                  </a:ext>
                </a:extLst>
              </p:cNvPr>
              <p:cNvSpPr txBox="1"/>
              <p:nvPr/>
            </p:nvSpPr>
            <p:spPr bwMode="auto">
              <a:xfrm>
                <a:off x="1300162" y="4362907"/>
                <a:ext cx="3327400" cy="417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D83B13AC-9375-4385-8565-C5A562FD7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0162" y="4362907"/>
                <a:ext cx="3327400" cy="4175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4E6070C0-D1CC-4D1B-99F4-811D453D8EC2}"/>
                  </a:ext>
                </a:extLst>
              </p:cNvPr>
              <p:cNvSpPr txBox="1"/>
              <p:nvPr/>
            </p:nvSpPr>
            <p:spPr bwMode="auto">
              <a:xfrm>
                <a:off x="1300162" y="5013964"/>
                <a:ext cx="5556250" cy="4746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4E6070C0-D1CC-4D1B-99F4-811D453D8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0162" y="5013964"/>
                <a:ext cx="5556250" cy="4746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7B262357-2FEA-4B83-9020-21447DE985EB}"/>
                  </a:ext>
                </a:extLst>
              </p:cNvPr>
              <p:cNvSpPr txBox="1"/>
              <p:nvPr/>
            </p:nvSpPr>
            <p:spPr bwMode="auto">
              <a:xfrm>
                <a:off x="7331333" y="5024909"/>
                <a:ext cx="2584450" cy="4175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7B262357-2FEA-4B83-9020-21447DE98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31333" y="5024909"/>
                <a:ext cx="2584450" cy="4175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مربع نص 18">
            <a:extLst>
              <a:ext uri="{FF2B5EF4-FFF2-40B4-BE49-F238E27FC236}">
                <a16:creationId xmlns:a16="http://schemas.microsoft.com/office/drawing/2014/main" id="{4E7A5C4E-D200-423F-BD92-B1AB8B01C0A1}"/>
              </a:ext>
            </a:extLst>
          </p:cNvPr>
          <p:cNvSpPr txBox="1"/>
          <p:nvPr/>
        </p:nvSpPr>
        <p:spPr>
          <a:xfrm>
            <a:off x="6248400" y="2481560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algn="r" rtl="1">
              <a:spcAft>
                <a:spcPts val="1200"/>
              </a:spcAft>
              <a:buFont typeface="Arial" panose="020B0604020202020204" pitchFamily="34" charset="0"/>
              <a:buNone/>
              <a:defRPr sz="2400" b="1"/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r>
              <a:rPr lang="ar-SY" dirty="0"/>
              <a:t>نوجد أقطاب النظام بدلالة دور التقطيع </a:t>
            </a:r>
            <a:r>
              <a:rPr lang="en-GB" dirty="0"/>
              <a:t>Ts</a:t>
            </a:r>
            <a:r>
              <a:rPr lang="ar-SY" dirty="0"/>
              <a:t>:</a:t>
            </a:r>
            <a:endParaRPr lang="ar-SA" dirty="0"/>
          </a:p>
        </p:txBody>
      </p:sp>
      <p:sp>
        <p:nvSpPr>
          <p:cNvPr id="23" name="مربع نص 19">
            <a:extLst>
              <a:ext uri="{FF2B5EF4-FFF2-40B4-BE49-F238E27FC236}">
                <a16:creationId xmlns:a16="http://schemas.microsoft.com/office/drawing/2014/main" id="{D7BC64F0-EAAB-485E-96E3-A9B38E05F71A}"/>
              </a:ext>
            </a:extLst>
          </p:cNvPr>
          <p:cNvSpPr txBox="1"/>
          <p:nvPr/>
        </p:nvSpPr>
        <p:spPr>
          <a:xfrm>
            <a:off x="8111447" y="3131340"/>
            <a:ext cx="319845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algn="r" rtl="1">
              <a:spcAft>
                <a:spcPts val="1200"/>
              </a:spcAft>
              <a:buFont typeface="Arial" panose="020B0604020202020204" pitchFamily="34" charset="0"/>
              <a:buNone/>
              <a:defRPr sz="2400" b="1"/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r>
              <a:rPr lang="ar-SY" dirty="0"/>
              <a:t>نطبق شرط الاستقرار:</a:t>
            </a:r>
            <a:endParaRPr lang="ar-SA" dirty="0"/>
          </a:p>
        </p:txBody>
      </p:sp>
      <p:sp>
        <p:nvSpPr>
          <p:cNvPr id="24" name="مربع نص 20">
            <a:extLst>
              <a:ext uri="{FF2B5EF4-FFF2-40B4-BE49-F238E27FC236}">
                <a16:creationId xmlns:a16="http://schemas.microsoft.com/office/drawing/2014/main" id="{72BC250B-9998-4EE3-9E38-FA9C648ED397}"/>
              </a:ext>
            </a:extLst>
          </p:cNvPr>
          <p:cNvSpPr txBox="1"/>
          <p:nvPr/>
        </p:nvSpPr>
        <p:spPr>
          <a:xfrm>
            <a:off x="7162800" y="5857277"/>
            <a:ext cx="3974387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algn="r" rtl="1">
              <a:spcAft>
                <a:spcPts val="1200"/>
              </a:spcAft>
              <a:buFont typeface="Arial" panose="020B0604020202020204" pitchFamily="34" charset="0"/>
              <a:buNone/>
              <a:defRPr sz="2400" b="1"/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r>
              <a:rPr lang="ar-SY" dirty="0"/>
              <a:t>بدمج الشرطين نجد:</a:t>
            </a:r>
            <a:endParaRPr lang="ar-SA" dirty="0"/>
          </a:p>
        </p:txBody>
      </p:sp>
      <p:sp>
        <p:nvSpPr>
          <p:cNvPr id="25" name="مستطيل 22">
            <a:extLst>
              <a:ext uri="{FF2B5EF4-FFF2-40B4-BE49-F238E27FC236}">
                <a16:creationId xmlns:a16="http://schemas.microsoft.com/office/drawing/2014/main" id="{15F85F20-5A0C-4C53-9748-D947C543B02C}"/>
              </a:ext>
            </a:extLst>
          </p:cNvPr>
          <p:cNvSpPr/>
          <p:nvPr/>
        </p:nvSpPr>
        <p:spPr>
          <a:xfrm>
            <a:off x="3023037" y="4348244"/>
            <a:ext cx="1040392" cy="417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مستطيل 23">
            <a:extLst>
              <a:ext uri="{FF2B5EF4-FFF2-40B4-BE49-F238E27FC236}">
                <a16:creationId xmlns:a16="http://schemas.microsoft.com/office/drawing/2014/main" id="{A6445078-F2DE-4C5A-AC5F-08A7CBE5B838}"/>
              </a:ext>
            </a:extLst>
          </p:cNvPr>
          <p:cNvSpPr/>
          <p:nvPr/>
        </p:nvSpPr>
        <p:spPr>
          <a:xfrm>
            <a:off x="8670533" y="5024909"/>
            <a:ext cx="889571" cy="401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bject 5">
                <a:extLst>
                  <a:ext uri="{FF2B5EF4-FFF2-40B4-BE49-F238E27FC236}">
                    <a16:creationId xmlns:a16="http://schemas.microsoft.com/office/drawing/2014/main" id="{A54F9F13-D73A-4583-966D-A38817EB1833}"/>
                  </a:ext>
                </a:extLst>
              </p:cNvPr>
              <p:cNvSpPr txBox="1"/>
              <p:nvPr/>
            </p:nvSpPr>
            <p:spPr bwMode="auto">
              <a:xfrm>
                <a:off x="5060058" y="5795350"/>
                <a:ext cx="2376684" cy="41751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𝑇𝑠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3" name="Object 5">
                <a:extLst>
                  <a:ext uri="{FF2B5EF4-FFF2-40B4-BE49-F238E27FC236}">
                    <a16:creationId xmlns:a16="http://schemas.microsoft.com/office/drawing/2014/main" id="{A54F9F13-D73A-4583-966D-A38817EB1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0058" y="5795350"/>
                <a:ext cx="2376684" cy="4175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14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 animBg="1"/>
      <p:bldP spid="26" grpId="0" animBg="1"/>
      <p:bldP spid="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استقرار النظم المتقطعة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4" name="مربع نص 5">
            <a:extLst>
              <a:ext uri="{FF2B5EF4-FFF2-40B4-BE49-F238E27FC236}">
                <a16:creationId xmlns:a16="http://schemas.microsoft.com/office/drawing/2014/main" id="{EF2D4331-3A5B-4FA7-A66B-94A1C4A0F5A6}"/>
              </a:ext>
            </a:extLst>
          </p:cNvPr>
          <p:cNvSpPr txBox="1"/>
          <p:nvPr/>
        </p:nvSpPr>
        <p:spPr>
          <a:xfrm>
            <a:off x="3215393" y="699471"/>
            <a:ext cx="838203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pPr marL="0" indent="0">
              <a:buNone/>
            </a:pPr>
            <a:r>
              <a:rPr lang="ar-SY" dirty="0">
                <a:solidFill>
                  <a:srgbClr val="FF0000"/>
                </a:solidFill>
              </a:rPr>
              <a:t>مثال:</a:t>
            </a:r>
            <a:r>
              <a:rPr lang="ar-SY" dirty="0"/>
              <a:t> ادرس مجال قيم </a:t>
            </a:r>
            <a:r>
              <a:rPr lang="en-US" dirty="0"/>
              <a:t>K</a:t>
            </a:r>
            <a:r>
              <a:rPr lang="ar-SY" dirty="0"/>
              <a:t> التي يبقى النظام التالي عندها مستقراً.</a:t>
            </a:r>
          </a:p>
        </p:txBody>
      </p:sp>
      <p:grpSp>
        <p:nvGrpSpPr>
          <p:cNvPr id="124" name="مجموعة 6">
            <a:extLst>
              <a:ext uri="{FF2B5EF4-FFF2-40B4-BE49-F238E27FC236}">
                <a16:creationId xmlns:a16="http://schemas.microsoft.com/office/drawing/2014/main" id="{A3A1E409-2949-41B5-A263-7771CDA8FE07}"/>
              </a:ext>
            </a:extLst>
          </p:cNvPr>
          <p:cNvGrpSpPr/>
          <p:nvPr/>
        </p:nvGrpSpPr>
        <p:grpSpPr>
          <a:xfrm>
            <a:off x="1551398" y="1391292"/>
            <a:ext cx="8991600" cy="1685400"/>
            <a:chOff x="-390000" y="3547646"/>
            <a:chExt cx="8991600" cy="1685400"/>
          </a:xfrm>
        </p:grpSpPr>
        <p:sp>
          <p:nvSpPr>
            <p:cNvPr id="125" name="مستطيل 7">
              <a:extLst>
                <a:ext uri="{FF2B5EF4-FFF2-40B4-BE49-F238E27FC236}">
                  <a16:creationId xmlns:a16="http://schemas.microsoft.com/office/drawing/2014/main" id="{1D53D538-FDA0-4A25-BD63-A87D499DF552}"/>
                </a:ext>
              </a:extLst>
            </p:cNvPr>
            <p:cNvSpPr/>
            <p:nvPr/>
          </p:nvSpPr>
          <p:spPr>
            <a:xfrm>
              <a:off x="3724800" y="3547646"/>
              <a:ext cx="1143000" cy="990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cxnSp>
          <p:nvCxnSpPr>
            <p:cNvPr id="126" name="رابط مستقيم 8">
              <a:extLst>
                <a:ext uri="{FF2B5EF4-FFF2-40B4-BE49-F238E27FC236}">
                  <a16:creationId xmlns:a16="http://schemas.microsoft.com/office/drawing/2014/main" id="{39667614-9A44-4367-B4C2-118D914837AC}"/>
                </a:ext>
              </a:extLst>
            </p:cNvPr>
            <p:cNvCxnSpPr/>
            <p:nvPr/>
          </p:nvCxnSpPr>
          <p:spPr>
            <a:xfrm>
              <a:off x="1144056" y="4081046"/>
              <a:ext cx="720000" cy="1588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رابط مستقيم 9">
              <a:extLst>
                <a:ext uri="{FF2B5EF4-FFF2-40B4-BE49-F238E27FC236}">
                  <a16:creationId xmlns:a16="http://schemas.microsoft.com/office/drawing/2014/main" id="{89A7A1F3-95FB-45C6-8740-B1CC79C26D02}"/>
                </a:ext>
              </a:extLst>
            </p:cNvPr>
            <p:cNvCxnSpPr/>
            <p:nvPr/>
          </p:nvCxnSpPr>
          <p:spPr>
            <a:xfrm>
              <a:off x="4869600" y="4050343"/>
              <a:ext cx="684000" cy="1588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رابط مستقيم 10">
              <a:extLst>
                <a:ext uri="{FF2B5EF4-FFF2-40B4-BE49-F238E27FC236}">
                  <a16:creationId xmlns:a16="http://schemas.microsoft.com/office/drawing/2014/main" id="{516506DB-88BB-474F-9432-78A398703CAA}"/>
                </a:ext>
              </a:extLst>
            </p:cNvPr>
            <p:cNvCxnSpPr/>
            <p:nvPr/>
          </p:nvCxnSpPr>
          <p:spPr>
            <a:xfrm rot="5400000" flipH="1" flipV="1">
              <a:off x="1862796" y="3857344"/>
              <a:ext cx="228600" cy="22860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مربع نص 11">
              <a:extLst>
                <a:ext uri="{FF2B5EF4-FFF2-40B4-BE49-F238E27FC236}">
                  <a16:creationId xmlns:a16="http://schemas.microsoft.com/office/drawing/2014/main" id="{E653365B-76F7-4CDE-8CC1-B821A0F0A031}"/>
                </a:ext>
              </a:extLst>
            </p:cNvPr>
            <p:cNvSpPr txBox="1"/>
            <p:nvPr/>
          </p:nvSpPr>
          <p:spPr>
            <a:xfrm>
              <a:off x="1506000" y="3559314"/>
              <a:ext cx="12282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Ts=0.1</a:t>
              </a:r>
              <a:endParaRPr lang="ar-SA" b="1" dirty="0">
                <a:solidFill>
                  <a:srgbClr val="7030A0"/>
                </a:solidFill>
              </a:endParaRPr>
            </a:p>
          </p:txBody>
        </p:sp>
        <p:sp>
          <p:nvSpPr>
            <p:cNvPr id="130" name="مستطيل 14">
              <a:extLst>
                <a:ext uri="{FF2B5EF4-FFF2-40B4-BE49-F238E27FC236}">
                  <a16:creationId xmlns:a16="http://schemas.microsoft.com/office/drawing/2014/main" id="{92B7B0C6-16EC-45C0-951A-B608E9FB843F}"/>
                </a:ext>
              </a:extLst>
            </p:cNvPr>
            <p:cNvSpPr/>
            <p:nvPr/>
          </p:nvSpPr>
          <p:spPr>
            <a:xfrm>
              <a:off x="5553600" y="3547646"/>
              <a:ext cx="1029664" cy="990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Object 2">
                  <a:extLst>
                    <a:ext uri="{FF2B5EF4-FFF2-40B4-BE49-F238E27FC236}">
                      <a16:creationId xmlns:a16="http://schemas.microsoft.com/office/drawing/2014/main" id="{684BB8F5-9F33-42C3-AE15-05F8DF5D6E23}"/>
                    </a:ext>
                  </a:extLst>
                </p:cNvPr>
                <p:cNvSpPr txBox="1"/>
                <p:nvPr/>
              </p:nvSpPr>
              <p:spPr bwMode="auto">
                <a:xfrm>
                  <a:off x="5782200" y="3707984"/>
                  <a:ext cx="636587" cy="703262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31" name="Object 2">
                  <a:extLst>
                    <a:ext uri="{FF2B5EF4-FFF2-40B4-BE49-F238E27FC236}">
                      <a16:creationId xmlns:a16="http://schemas.microsoft.com/office/drawing/2014/main" id="{684BB8F5-9F33-42C3-AE15-05F8DF5D6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82200" y="3707984"/>
                  <a:ext cx="636587" cy="70326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رابط مستقيم 16">
              <a:extLst>
                <a:ext uri="{FF2B5EF4-FFF2-40B4-BE49-F238E27FC236}">
                  <a16:creationId xmlns:a16="http://schemas.microsoft.com/office/drawing/2014/main" id="{B8442844-FD81-44FD-AD26-1B8DD583B0F9}"/>
                </a:ext>
              </a:extLst>
            </p:cNvPr>
            <p:cNvCxnSpPr/>
            <p:nvPr/>
          </p:nvCxnSpPr>
          <p:spPr>
            <a:xfrm>
              <a:off x="6590400" y="4089237"/>
              <a:ext cx="792000" cy="1588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رابط مستقيم 17">
              <a:extLst>
                <a:ext uri="{FF2B5EF4-FFF2-40B4-BE49-F238E27FC236}">
                  <a16:creationId xmlns:a16="http://schemas.microsoft.com/office/drawing/2014/main" id="{1D42F5FB-0F17-4A3B-8783-3FF66EFFAE29}"/>
                </a:ext>
              </a:extLst>
            </p:cNvPr>
            <p:cNvCxnSpPr/>
            <p:nvPr/>
          </p:nvCxnSpPr>
          <p:spPr>
            <a:xfrm rot="5400000" flipH="1" flipV="1">
              <a:off x="7382400" y="3860637"/>
              <a:ext cx="228600" cy="22860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رابط مستقيم 18">
              <a:extLst>
                <a:ext uri="{FF2B5EF4-FFF2-40B4-BE49-F238E27FC236}">
                  <a16:creationId xmlns:a16="http://schemas.microsoft.com/office/drawing/2014/main" id="{C66D123F-DD2C-418E-A492-A35F72EB6EC9}"/>
                </a:ext>
              </a:extLst>
            </p:cNvPr>
            <p:cNvCxnSpPr/>
            <p:nvPr/>
          </p:nvCxnSpPr>
          <p:spPr>
            <a:xfrm>
              <a:off x="7611000" y="4089237"/>
              <a:ext cx="576000" cy="1588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مربع نص 20">
              <a:extLst>
                <a:ext uri="{FF2B5EF4-FFF2-40B4-BE49-F238E27FC236}">
                  <a16:creationId xmlns:a16="http://schemas.microsoft.com/office/drawing/2014/main" id="{4B4F5C1B-672E-484F-8FA6-B6545121AC13}"/>
                </a:ext>
              </a:extLst>
            </p:cNvPr>
            <p:cNvSpPr txBox="1"/>
            <p:nvPr/>
          </p:nvSpPr>
          <p:spPr>
            <a:xfrm>
              <a:off x="7687200" y="3708237"/>
              <a:ext cx="9144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Y*(S)</a:t>
              </a:r>
              <a:endParaRPr lang="ar-SA" sz="1600" b="1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Object 6">
                  <a:extLst>
                    <a:ext uri="{FF2B5EF4-FFF2-40B4-BE49-F238E27FC236}">
                      <a16:creationId xmlns:a16="http://schemas.microsoft.com/office/drawing/2014/main" id="{E3243083-0C81-4744-9AC9-F28DBC818163}"/>
                    </a:ext>
                  </a:extLst>
                </p:cNvPr>
                <p:cNvSpPr txBox="1"/>
                <p:nvPr/>
              </p:nvSpPr>
              <p:spPr bwMode="auto">
                <a:xfrm>
                  <a:off x="3834337" y="3700046"/>
                  <a:ext cx="1033463" cy="755650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36" name="Object 6">
                  <a:extLst>
                    <a:ext uri="{FF2B5EF4-FFF2-40B4-BE49-F238E27FC236}">
                      <a16:creationId xmlns:a16="http://schemas.microsoft.com/office/drawing/2014/main" id="{E3243083-0C81-4744-9AC9-F28DBC818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34337" y="3700046"/>
                  <a:ext cx="1033463" cy="755650"/>
                </a:xfrm>
                <a:prstGeom prst="rect">
                  <a:avLst/>
                </a:prstGeom>
                <a:blipFill>
                  <a:blip r:embed="rId3"/>
                  <a:stretch>
                    <a:fillRect r="-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رابط مستقيم 22">
              <a:extLst>
                <a:ext uri="{FF2B5EF4-FFF2-40B4-BE49-F238E27FC236}">
                  <a16:creationId xmlns:a16="http://schemas.microsoft.com/office/drawing/2014/main" id="{7F22F005-12A7-4D9F-AC8B-F1DA7997E97F}"/>
                </a:ext>
              </a:extLst>
            </p:cNvPr>
            <p:cNvCxnSpPr/>
            <p:nvPr/>
          </p:nvCxnSpPr>
          <p:spPr>
            <a:xfrm>
              <a:off x="3220800" y="4081046"/>
              <a:ext cx="504000" cy="1588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مربع نص 23">
              <a:extLst>
                <a:ext uri="{FF2B5EF4-FFF2-40B4-BE49-F238E27FC236}">
                  <a16:creationId xmlns:a16="http://schemas.microsoft.com/office/drawing/2014/main" id="{C5DD0BD0-2AF4-4BDB-8DB8-9EBBD2CA96DA}"/>
                </a:ext>
              </a:extLst>
            </p:cNvPr>
            <p:cNvSpPr txBox="1"/>
            <p:nvPr/>
          </p:nvSpPr>
          <p:spPr>
            <a:xfrm>
              <a:off x="5629800" y="4614446"/>
              <a:ext cx="9144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H(S)</a:t>
              </a:r>
              <a:endParaRPr lang="ar-SA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139" name="مربع نص 24">
              <a:extLst>
                <a:ext uri="{FF2B5EF4-FFF2-40B4-BE49-F238E27FC236}">
                  <a16:creationId xmlns:a16="http://schemas.microsoft.com/office/drawing/2014/main" id="{ED3DA2B1-F2E0-4471-A458-8741E152B545}"/>
                </a:ext>
              </a:extLst>
            </p:cNvPr>
            <p:cNvSpPr txBox="1"/>
            <p:nvPr/>
          </p:nvSpPr>
          <p:spPr>
            <a:xfrm>
              <a:off x="3648600" y="4614446"/>
              <a:ext cx="11430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ZOH</a:t>
              </a:r>
              <a:endParaRPr lang="ar-SA" sz="16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40" name="رابط مستقيم 26">
              <a:extLst>
                <a:ext uri="{FF2B5EF4-FFF2-40B4-BE49-F238E27FC236}">
                  <a16:creationId xmlns:a16="http://schemas.microsoft.com/office/drawing/2014/main" id="{90038FBB-D8C0-4546-9DFC-2E3F4DC4010E}"/>
                </a:ext>
              </a:extLst>
            </p:cNvPr>
            <p:cNvCxnSpPr/>
            <p:nvPr/>
          </p:nvCxnSpPr>
          <p:spPr>
            <a:xfrm rot="5400000">
              <a:off x="6349994" y="4656252"/>
              <a:ext cx="1152000" cy="1588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رابط مستقيم 27">
              <a:extLst>
                <a:ext uri="{FF2B5EF4-FFF2-40B4-BE49-F238E27FC236}">
                  <a16:creationId xmlns:a16="http://schemas.microsoft.com/office/drawing/2014/main" id="{255128FC-CD07-4C04-A676-D53A252359FE}"/>
                </a:ext>
              </a:extLst>
            </p:cNvPr>
            <p:cNvCxnSpPr/>
            <p:nvPr/>
          </p:nvCxnSpPr>
          <p:spPr>
            <a:xfrm rot="10800000">
              <a:off x="850200" y="5224046"/>
              <a:ext cx="6084000" cy="1588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رابط مستقيم 28">
              <a:extLst>
                <a:ext uri="{FF2B5EF4-FFF2-40B4-BE49-F238E27FC236}">
                  <a16:creationId xmlns:a16="http://schemas.microsoft.com/office/drawing/2014/main" id="{661E7EA1-EDD4-4B0F-84B8-2850B5A96AC8}"/>
                </a:ext>
              </a:extLst>
            </p:cNvPr>
            <p:cNvCxnSpPr/>
            <p:nvPr/>
          </p:nvCxnSpPr>
          <p:spPr>
            <a:xfrm rot="5400000">
              <a:off x="415994" y="4799052"/>
              <a:ext cx="828000" cy="1588"/>
            </a:xfrm>
            <a:prstGeom prst="line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رابط مستقيم 29">
              <a:extLst>
                <a:ext uri="{FF2B5EF4-FFF2-40B4-BE49-F238E27FC236}">
                  <a16:creationId xmlns:a16="http://schemas.microsoft.com/office/drawing/2014/main" id="{93FA0D7E-CE94-4F8F-BCE5-76F7F4D9BADA}"/>
                </a:ext>
              </a:extLst>
            </p:cNvPr>
            <p:cNvCxnSpPr/>
            <p:nvPr/>
          </p:nvCxnSpPr>
          <p:spPr>
            <a:xfrm>
              <a:off x="-15600" y="4081046"/>
              <a:ext cx="540000" cy="1588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مربع نص 30">
              <a:extLst>
                <a:ext uri="{FF2B5EF4-FFF2-40B4-BE49-F238E27FC236}">
                  <a16:creationId xmlns:a16="http://schemas.microsoft.com/office/drawing/2014/main" id="{3DB0495E-8E24-43FA-B7FF-9D95863ED79F}"/>
                </a:ext>
              </a:extLst>
            </p:cNvPr>
            <p:cNvSpPr txBox="1"/>
            <p:nvPr/>
          </p:nvSpPr>
          <p:spPr>
            <a:xfrm>
              <a:off x="-390000" y="3623846"/>
              <a:ext cx="9144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C</a:t>
              </a:r>
              <a:endParaRPr lang="ar-SA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145" name="مربع نص 57">
              <a:extLst>
                <a:ext uri="{FF2B5EF4-FFF2-40B4-BE49-F238E27FC236}">
                  <a16:creationId xmlns:a16="http://schemas.microsoft.com/office/drawing/2014/main" id="{52F7E616-413D-4038-9D4F-72FDEC328953}"/>
                </a:ext>
              </a:extLst>
            </p:cNvPr>
            <p:cNvSpPr txBox="1"/>
            <p:nvPr/>
          </p:nvSpPr>
          <p:spPr>
            <a:xfrm>
              <a:off x="372000" y="4385846"/>
              <a:ext cx="12282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-</a:t>
              </a:r>
              <a:endParaRPr lang="ar-SA" b="1" dirty="0">
                <a:solidFill>
                  <a:srgbClr val="7030A0"/>
                </a:solidFill>
              </a:endParaRPr>
            </a:p>
          </p:txBody>
        </p:sp>
        <p:sp>
          <p:nvSpPr>
            <p:cNvPr id="146" name="مستطيل 59">
              <a:extLst>
                <a:ext uri="{FF2B5EF4-FFF2-40B4-BE49-F238E27FC236}">
                  <a16:creationId xmlns:a16="http://schemas.microsoft.com/office/drawing/2014/main" id="{FD1AE8B0-3408-4A28-A989-3030EE615C09}"/>
                </a:ext>
              </a:extLst>
            </p:cNvPr>
            <p:cNvSpPr/>
            <p:nvPr/>
          </p:nvSpPr>
          <p:spPr>
            <a:xfrm>
              <a:off x="2658000" y="3700046"/>
              <a:ext cx="609600" cy="6858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Object 2">
                  <a:extLst>
                    <a:ext uri="{FF2B5EF4-FFF2-40B4-BE49-F238E27FC236}">
                      <a16:creationId xmlns:a16="http://schemas.microsoft.com/office/drawing/2014/main" id="{FF2D2B20-5B34-4574-87D1-86B28B37678F}"/>
                    </a:ext>
                  </a:extLst>
                </p:cNvPr>
                <p:cNvSpPr txBox="1"/>
                <p:nvPr/>
              </p:nvSpPr>
              <p:spPr bwMode="auto">
                <a:xfrm>
                  <a:off x="2805638" y="3903246"/>
                  <a:ext cx="339725" cy="295275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47" name="Object 2">
                  <a:extLst>
                    <a:ext uri="{FF2B5EF4-FFF2-40B4-BE49-F238E27FC236}">
                      <a16:creationId xmlns:a16="http://schemas.microsoft.com/office/drawing/2014/main" id="{FF2D2B20-5B34-4574-87D1-86B28B376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5638" y="3903246"/>
                  <a:ext cx="339725" cy="2952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رابط مستقيم 61">
              <a:extLst>
                <a:ext uri="{FF2B5EF4-FFF2-40B4-BE49-F238E27FC236}">
                  <a16:creationId xmlns:a16="http://schemas.microsoft.com/office/drawing/2014/main" id="{C500A6F0-787E-430B-A558-06D3C55930A7}"/>
                </a:ext>
              </a:extLst>
            </p:cNvPr>
            <p:cNvCxnSpPr/>
            <p:nvPr/>
          </p:nvCxnSpPr>
          <p:spPr>
            <a:xfrm>
              <a:off x="2200800" y="4081046"/>
              <a:ext cx="504000" cy="1588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مخطط انسيابي: وصلة جمع 25">
            <a:extLst>
              <a:ext uri="{FF2B5EF4-FFF2-40B4-BE49-F238E27FC236}">
                <a16:creationId xmlns:a16="http://schemas.microsoft.com/office/drawing/2014/main" id="{F5C9AFEF-152B-4C34-BC84-92AAFB6FFFC6}"/>
              </a:ext>
            </a:extLst>
          </p:cNvPr>
          <p:cNvSpPr/>
          <p:nvPr/>
        </p:nvSpPr>
        <p:spPr>
          <a:xfrm>
            <a:off x="2465798" y="1619892"/>
            <a:ext cx="609600" cy="609600"/>
          </a:xfrm>
          <a:prstGeom prst="flowChartSummingJunction">
            <a:avLst/>
          </a:prstGeom>
          <a:solidFill>
            <a:srgbClr val="00B0F0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Object 5">
                <a:extLst>
                  <a:ext uri="{FF2B5EF4-FFF2-40B4-BE49-F238E27FC236}">
                    <a16:creationId xmlns:a16="http://schemas.microsoft.com/office/drawing/2014/main" id="{624CEC9F-0BD0-4A4A-AF2A-E66E8AAB9165}"/>
                  </a:ext>
                </a:extLst>
              </p:cNvPr>
              <p:cNvSpPr txBox="1"/>
              <p:nvPr/>
            </p:nvSpPr>
            <p:spPr bwMode="auto">
              <a:xfrm>
                <a:off x="454025" y="4037181"/>
                <a:ext cx="3191713" cy="828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0" name="Object 5">
                <a:extLst>
                  <a:ext uri="{FF2B5EF4-FFF2-40B4-BE49-F238E27FC236}">
                    <a16:creationId xmlns:a16="http://schemas.microsoft.com/office/drawing/2014/main" id="{624CEC9F-0BD0-4A4A-AF2A-E66E8AAB9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25" y="4037181"/>
                <a:ext cx="3191713" cy="82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Object 5">
                <a:extLst>
                  <a:ext uri="{FF2B5EF4-FFF2-40B4-BE49-F238E27FC236}">
                    <a16:creationId xmlns:a16="http://schemas.microsoft.com/office/drawing/2014/main" id="{D14DAA39-E4B9-41CF-9B51-BA0AE6DA358C}"/>
                  </a:ext>
                </a:extLst>
              </p:cNvPr>
              <p:cNvSpPr txBox="1"/>
              <p:nvPr/>
            </p:nvSpPr>
            <p:spPr bwMode="auto">
              <a:xfrm>
                <a:off x="454025" y="4964047"/>
                <a:ext cx="6501579" cy="89034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1" name="Object 5">
                <a:extLst>
                  <a:ext uri="{FF2B5EF4-FFF2-40B4-BE49-F238E27FC236}">
                    <a16:creationId xmlns:a16="http://schemas.microsoft.com/office/drawing/2014/main" id="{D14DAA39-E4B9-41CF-9B51-BA0AE6DA3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25" y="4964047"/>
                <a:ext cx="6501579" cy="8903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Object 5">
                <a:extLst>
                  <a:ext uri="{FF2B5EF4-FFF2-40B4-BE49-F238E27FC236}">
                    <a16:creationId xmlns:a16="http://schemas.microsoft.com/office/drawing/2014/main" id="{54427AD7-1821-4A40-9B16-B0DC7456A034}"/>
                  </a:ext>
                </a:extLst>
              </p:cNvPr>
              <p:cNvSpPr txBox="1"/>
              <p:nvPr/>
            </p:nvSpPr>
            <p:spPr bwMode="auto">
              <a:xfrm>
                <a:off x="455800" y="5892576"/>
                <a:ext cx="6696788" cy="83755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𝑘𝑇𝑠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𝑇𝑠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2" name="Object 5">
                <a:extLst>
                  <a:ext uri="{FF2B5EF4-FFF2-40B4-BE49-F238E27FC236}">
                    <a16:creationId xmlns:a16="http://schemas.microsoft.com/office/drawing/2014/main" id="{54427AD7-1821-4A40-9B16-B0DC7456A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800" y="5892576"/>
                <a:ext cx="6696788" cy="8375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مربع نص 10">
            <a:extLst>
              <a:ext uri="{FF2B5EF4-FFF2-40B4-BE49-F238E27FC236}">
                <a16:creationId xmlns:a16="http://schemas.microsoft.com/office/drawing/2014/main" id="{05F8C9DD-62B8-4773-9FF8-E45684ACD808}"/>
              </a:ext>
            </a:extLst>
          </p:cNvPr>
          <p:cNvSpPr txBox="1"/>
          <p:nvPr/>
        </p:nvSpPr>
        <p:spPr>
          <a:xfrm>
            <a:off x="3144748" y="3647326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algn="r" rtl="1">
              <a:spcAft>
                <a:spcPts val="1200"/>
              </a:spcAft>
              <a:buFont typeface="Arial" panose="020B0604020202020204" pitchFamily="34" charset="0"/>
              <a:buNone/>
              <a:defRPr sz="2400" b="1">
                <a:solidFill>
                  <a:srgbClr val="FF0000"/>
                </a:solidFill>
              </a:defRPr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r>
              <a:rPr lang="ar-SY" dirty="0"/>
              <a:t>الحل: </a:t>
            </a:r>
            <a:r>
              <a:rPr lang="ar-SY" dirty="0">
                <a:solidFill>
                  <a:schemeClr val="tx1"/>
                </a:solidFill>
              </a:rPr>
              <a:t>نوجد المكافئ الرقمي للنظام المفتوح مسبوقاً بماسك العينة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ar-S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3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49" grpId="0" animBg="1"/>
      <p:bldP spid="150" grpId="0"/>
      <p:bldP spid="151" grpId="0"/>
      <p:bldP spid="152" grpId="0"/>
      <p:bldP spid="1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استقرار النظم المتقطعة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bject 5">
                <a:extLst>
                  <a:ext uri="{FF2B5EF4-FFF2-40B4-BE49-F238E27FC236}">
                    <a16:creationId xmlns:a16="http://schemas.microsoft.com/office/drawing/2014/main" id="{00A8149D-10D3-4728-8135-FE429A3C2917}"/>
                  </a:ext>
                </a:extLst>
              </p:cNvPr>
              <p:cNvSpPr txBox="1"/>
              <p:nvPr/>
            </p:nvSpPr>
            <p:spPr bwMode="auto">
              <a:xfrm>
                <a:off x="367907" y="1076004"/>
                <a:ext cx="6096499" cy="93869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𝑇𝑠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𝑇𝑠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𝑇𝑠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4" name="Object 5">
                <a:extLst>
                  <a:ext uri="{FF2B5EF4-FFF2-40B4-BE49-F238E27FC236}">
                    <a16:creationId xmlns:a16="http://schemas.microsoft.com/office/drawing/2014/main" id="{00A8149D-10D3-4728-8135-FE429A3C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907" y="1076004"/>
                <a:ext cx="6096499" cy="938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8">
                <a:extLst>
                  <a:ext uri="{FF2B5EF4-FFF2-40B4-BE49-F238E27FC236}">
                    <a16:creationId xmlns:a16="http://schemas.microsoft.com/office/drawing/2014/main" id="{51984195-CABF-459C-8D0D-E7BED8C92BF1}"/>
                  </a:ext>
                </a:extLst>
              </p:cNvPr>
              <p:cNvSpPr txBox="1"/>
              <p:nvPr/>
            </p:nvSpPr>
            <p:spPr bwMode="auto">
              <a:xfrm>
                <a:off x="367907" y="2136170"/>
                <a:ext cx="2952107" cy="86645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Object 8">
                <a:extLst>
                  <a:ext uri="{FF2B5EF4-FFF2-40B4-BE49-F238E27FC236}">
                    <a16:creationId xmlns:a16="http://schemas.microsoft.com/office/drawing/2014/main" id="{51984195-CABF-459C-8D0D-E7BED8C92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907" y="2136170"/>
                <a:ext cx="2952107" cy="866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bject 5">
                <a:extLst>
                  <a:ext uri="{FF2B5EF4-FFF2-40B4-BE49-F238E27FC236}">
                    <a16:creationId xmlns:a16="http://schemas.microsoft.com/office/drawing/2014/main" id="{86BE6CD5-E443-4FD6-9D0F-8D904689F128}"/>
                  </a:ext>
                </a:extLst>
              </p:cNvPr>
              <p:cNvSpPr txBox="1"/>
              <p:nvPr/>
            </p:nvSpPr>
            <p:spPr bwMode="auto">
              <a:xfrm>
                <a:off x="367907" y="4338368"/>
                <a:ext cx="6445251" cy="4762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9048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0952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9048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6" name="Object 5">
                <a:extLst>
                  <a:ext uri="{FF2B5EF4-FFF2-40B4-BE49-F238E27FC236}">
                    <a16:creationId xmlns:a16="http://schemas.microsoft.com/office/drawing/2014/main" id="{86BE6CD5-E443-4FD6-9D0F-8D904689F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907" y="4338368"/>
                <a:ext cx="6445251" cy="476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bject 16">
                <a:extLst>
                  <a:ext uri="{FF2B5EF4-FFF2-40B4-BE49-F238E27FC236}">
                    <a16:creationId xmlns:a16="http://schemas.microsoft.com/office/drawing/2014/main" id="{1BFD85B7-FA96-482C-A6B8-B1159239DF72}"/>
                  </a:ext>
                </a:extLst>
              </p:cNvPr>
              <p:cNvSpPr txBox="1"/>
              <p:nvPr/>
            </p:nvSpPr>
            <p:spPr bwMode="auto">
              <a:xfrm>
                <a:off x="367907" y="3114780"/>
                <a:ext cx="6528370" cy="10715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" name="Object 16">
                <a:extLst>
                  <a:ext uri="{FF2B5EF4-FFF2-40B4-BE49-F238E27FC236}">
                    <a16:creationId xmlns:a16="http://schemas.microsoft.com/office/drawing/2014/main" id="{1BFD85B7-FA96-482C-A6B8-B1159239D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907" y="3114780"/>
                <a:ext cx="6528370" cy="1071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مربع نص 14">
            <a:extLst>
              <a:ext uri="{FF2B5EF4-FFF2-40B4-BE49-F238E27FC236}">
                <a16:creationId xmlns:a16="http://schemas.microsoft.com/office/drawing/2014/main" id="{A00F3E49-5A91-40BB-B2D6-A4CAB7619CCF}"/>
              </a:ext>
            </a:extLst>
          </p:cNvPr>
          <p:cNvSpPr txBox="1"/>
          <p:nvPr/>
        </p:nvSpPr>
        <p:spPr>
          <a:xfrm>
            <a:off x="7844319" y="957881"/>
            <a:ext cx="379965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algn="r" rtl="1">
              <a:spcAft>
                <a:spcPts val="1200"/>
              </a:spcAft>
              <a:buFont typeface="Arial" panose="020B0604020202020204" pitchFamily="34" charset="0"/>
              <a:buNone/>
              <a:defRPr sz="2400" b="1"/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r>
              <a:rPr lang="ar-SY" dirty="0"/>
              <a:t>نوجد تابع انتقال الحلقة المغلقة:</a:t>
            </a:r>
            <a:endParaRPr lang="ar-SA" dirty="0"/>
          </a:p>
        </p:txBody>
      </p:sp>
      <p:sp>
        <p:nvSpPr>
          <p:cNvPr id="39" name="مربع نص 15">
            <a:extLst>
              <a:ext uri="{FF2B5EF4-FFF2-40B4-BE49-F238E27FC236}">
                <a16:creationId xmlns:a16="http://schemas.microsoft.com/office/drawing/2014/main" id="{349D8F78-A665-4BCB-9B65-3D8CCF21892A}"/>
              </a:ext>
            </a:extLst>
          </p:cNvPr>
          <p:cNvSpPr txBox="1"/>
          <p:nvPr/>
        </p:nvSpPr>
        <p:spPr>
          <a:xfrm>
            <a:off x="6822040" y="4284379"/>
            <a:ext cx="464727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algn="r" rtl="1">
              <a:spcAft>
                <a:spcPts val="1200"/>
              </a:spcAft>
              <a:buFont typeface="Arial" panose="020B0604020202020204" pitchFamily="34" charset="0"/>
              <a:buNone/>
              <a:defRPr sz="2400" b="1">
                <a:solidFill>
                  <a:srgbClr val="FF0000"/>
                </a:solidFill>
              </a:defRPr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r>
              <a:rPr lang="ar-SY" dirty="0">
                <a:solidFill>
                  <a:schemeClr val="tx1"/>
                </a:solidFill>
              </a:rPr>
              <a:t>نوجد أقطاب النظام بعد تعويض </a:t>
            </a:r>
            <a:r>
              <a:rPr lang="en-GB" dirty="0">
                <a:solidFill>
                  <a:schemeClr val="tx1"/>
                </a:solidFill>
              </a:rPr>
              <a:t>Ts=0.1s</a:t>
            </a:r>
            <a:r>
              <a:rPr lang="ar-SY" dirty="0">
                <a:solidFill>
                  <a:schemeClr val="tx1"/>
                </a:solidFill>
              </a:rPr>
              <a:t>:</a:t>
            </a:r>
            <a:endParaRPr lang="ar-SA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bject 5">
                <a:extLst>
                  <a:ext uri="{FF2B5EF4-FFF2-40B4-BE49-F238E27FC236}">
                    <a16:creationId xmlns:a16="http://schemas.microsoft.com/office/drawing/2014/main" id="{4C674DE5-3D54-418B-BD64-1206F6445C24}"/>
                  </a:ext>
                </a:extLst>
              </p:cNvPr>
              <p:cNvSpPr txBox="1"/>
              <p:nvPr/>
            </p:nvSpPr>
            <p:spPr bwMode="auto">
              <a:xfrm>
                <a:off x="367907" y="5069383"/>
                <a:ext cx="4982824" cy="50354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0952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9048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8" name="Object 5">
                <a:extLst>
                  <a:ext uri="{FF2B5EF4-FFF2-40B4-BE49-F238E27FC236}">
                    <a16:creationId xmlns:a16="http://schemas.microsoft.com/office/drawing/2014/main" id="{4C674DE5-3D54-418B-BD64-1206F644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907" y="5069383"/>
                <a:ext cx="4982824" cy="5035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مربع نص 17">
            <a:extLst>
              <a:ext uri="{FF2B5EF4-FFF2-40B4-BE49-F238E27FC236}">
                <a16:creationId xmlns:a16="http://schemas.microsoft.com/office/drawing/2014/main" id="{8F886093-644E-4AE1-B70A-4039DDF13932}"/>
              </a:ext>
            </a:extLst>
          </p:cNvPr>
          <p:cNvSpPr txBox="1"/>
          <p:nvPr/>
        </p:nvSpPr>
        <p:spPr>
          <a:xfrm>
            <a:off x="8572823" y="5032624"/>
            <a:ext cx="288532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algn="r" rtl="1">
              <a:spcAft>
                <a:spcPts val="1200"/>
              </a:spcAft>
              <a:buFont typeface="Arial" panose="020B0604020202020204" pitchFamily="34" charset="0"/>
              <a:buNone/>
              <a:defRPr sz="2400" b="1"/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r>
              <a:rPr lang="ar-SY" dirty="0"/>
              <a:t>نطبق شرط الاستقرار:</a:t>
            </a:r>
            <a:endParaRPr lang="ar-SA" dirty="0"/>
          </a:p>
        </p:txBody>
      </p:sp>
      <p:sp>
        <p:nvSpPr>
          <p:cNvPr id="50" name="مربع نص 19">
            <a:extLst>
              <a:ext uri="{FF2B5EF4-FFF2-40B4-BE49-F238E27FC236}">
                <a16:creationId xmlns:a16="http://schemas.microsoft.com/office/drawing/2014/main" id="{1C6E55F6-7B55-4452-8F99-52C774CAF2F3}"/>
              </a:ext>
            </a:extLst>
          </p:cNvPr>
          <p:cNvSpPr txBox="1"/>
          <p:nvPr/>
        </p:nvSpPr>
        <p:spPr>
          <a:xfrm>
            <a:off x="9145677" y="5718379"/>
            <a:ext cx="2244047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algn="r" rtl="1">
              <a:spcAft>
                <a:spcPts val="1200"/>
              </a:spcAft>
              <a:buFont typeface="Arial" panose="020B0604020202020204" pitchFamily="34" charset="0"/>
              <a:buNone/>
              <a:defRPr sz="2400" b="1"/>
            </a:lvl1pPr>
            <a:lvl2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  <a:defRPr sz="2400" b="1"/>
            </a:lvl2pPr>
          </a:lstStyle>
          <a:p>
            <a:r>
              <a:rPr lang="ar-SY" dirty="0"/>
              <a:t>مما سبق نجد:            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bject 5">
                <a:extLst>
                  <a:ext uri="{FF2B5EF4-FFF2-40B4-BE49-F238E27FC236}">
                    <a16:creationId xmlns:a16="http://schemas.microsoft.com/office/drawing/2014/main" id="{4A6EDD06-7BBD-4CE4-8732-7FFF832B9558}"/>
                  </a:ext>
                </a:extLst>
              </p:cNvPr>
              <p:cNvSpPr txBox="1"/>
              <p:nvPr/>
            </p:nvSpPr>
            <p:spPr bwMode="auto">
              <a:xfrm>
                <a:off x="4819997" y="5718379"/>
                <a:ext cx="2552005" cy="4159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&gt;−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Object 5">
                <a:extLst>
                  <a:ext uri="{FF2B5EF4-FFF2-40B4-BE49-F238E27FC236}">
                    <a16:creationId xmlns:a16="http://schemas.microsoft.com/office/drawing/2014/main" id="{4A6EDD06-7BBD-4CE4-8732-7FFF832B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9997" y="5718379"/>
                <a:ext cx="2552005" cy="4159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6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8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960633" y="1506626"/>
            <a:ext cx="10574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800"/>
              </a:spcAft>
            </a:pPr>
            <a:r>
              <a:rPr lang="ar-SY" sz="2400" b="1" dirty="0"/>
              <a:t>لنأخذ النظام الخطي المتقطع التالي: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>
                <a:solidFill>
                  <a:srgbClr val="FF0000"/>
                </a:solidFill>
              </a:rPr>
              <a:t>الانتقال من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r>
              <a:rPr lang="ar-SY" sz="2400" b="1" dirty="0">
                <a:solidFill>
                  <a:srgbClr val="FF0000"/>
                </a:solidFill>
              </a:rPr>
              <a:t> إلى فراغ الحالة بالطريقة المباشرة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/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blipFill>
                <a:blip r:embed="rId2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مربع نص 11">
            <a:extLst>
              <a:ext uri="{FF2B5EF4-FFF2-40B4-BE49-F238E27FC236}">
                <a16:creationId xmlns:a16="http://schemas.microsoft.com/office/drawing/2014/main" id="{0B5334C7-194E-4ECB-A579-FE87DE28C869}"/>
              </a:ext>
            </a:extLst>
          </p:cNvPr>
          <p:cNvSpPr txBox="1"/>
          <p:nvPr/>
        </p:nvSpPr>
        <p:spPr>
          <a:xfrm>
            <a:off x="2527443" y="2130463"/>
            <a:ext cx="900742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بالطريقة المباشرة.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164C0DC8-4278-410F-AC36-2BCC6F616B5B}"/>
                  </a:ext>
                </a:extLst>
              </p:cNvPr>
              <p:cNvSpPr txBox="1"/>
              <p:nvPr/>
            </p:nvSpPr>
            <p:spPr bwMode="auto">
              <a:xfrm>
                <a:off x="2813843" y="2851761"/>
                <a:ext cx="6564313" cy="8398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164C0DC8-4278-410F-AC36-2BCC6F616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3843" y="2851761"/>
                <a:ext cx="6564313" cy="839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F47DAAB6-2A62-4091-AF0D-814F9150A14E}"/>
                  </a:ext>
                </a:extLst>
              </p:cNvPr>
              <p:cNvSpPr txBox="1"/>
              <p:nvPr/>
            </p:nvSpPr>
            <p:spPr bwMode="auto">
              <a:xfrm>
                <a:off x="2396475" y="3902164"/>
                <a:ext cx="7702550" cy="104040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limLow>
                        <m:limLow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F47DAAB6-2A62-4091-AF0D-814F9150A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6475" y="3902164"/>
                <a:ext cx="7702550" cy="10404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CFBE8E3-B5CB-4684-8FD9-EE43E544E87B}"/>
                  </a:ext>
                </a:extLst>
              </p:cNvPr>
              <p:cNvSpPr txBox="1"/>
              <p:nvPr/>
            </p:nvSpPr>
            <p:spPr bwMode="auto">
              <a:xfrm>
                <a:off x="1557391" y="5287401"/>
                <a:ext cx="4346575" cy="965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CFBE8E3-B5CB-4684-8FD9-EE43E544E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7391" y="5287401"/>
                <a:ext cx="4346575" cy="965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74D18860-7408-479D-9603-E6B86A6E4258}"/>
                  </a:ext>
                </a:extLst>
              </p:cNvPr>
              <p:cNvSpPr txBox="1"/>
              <p:nvPr/>
            </p:nvSpPr>
            <p:spPr bwMode="auto">
              <a:xfrm>
                <a:off x="6095999" y="5287401"/>
                <a:ext cx="5087421" cy="965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74D18860-7408-479D-9603-E6B86A6E4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9" y="5287401"/>
                <a:ext cx="5087421" cy="965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86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960633" y="1506626"/>
            <a:ext cx="10574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800"/>
              </a:spcAft>
            </a:pPr>
            <a:r>
              <a:rPr lang="ar-SY" sz="2400" b="1" dirty="0"/>
              <a:t>لنأخذ النظام الخطي المتقطع التالي: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>
                <a:solidFill>
                  <a:srgbClr val="FF0000"/>
                </a:solidFill>
              </a:rPr>
              <a:t>الانتقال من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r>
              <a:rPr lang="ar-SY" sz="2400" b="1" dirty="0">
                <a:solidFill>
                  <a:srgbClr val="FF0000"/>
                </a:solidFill>
              </a:rPr>
              <a:t> إلى فراغ الحالة بالطريقة المباشرة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/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blipFill>
                <a:blip r:embed="rId2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مربع نص 11">
            <a:extLst>
              <a:ext uri="{FF2B5EF4-FFF2-40B4-BE49-F238E27FC236}">
                <a16:creationId xmlns:a16="http://schemas.microsoft.com/office/drawing/2014/main" id="{0B5334C7-194E-4ECB-A579-FE87DE28C869}"/>
              </a:ext>
            </a:extLst>
          </p:cNvPr>
          <p:cNvSpPr txBox="1"/>
          <p:nvPr/>
        </p:nvSpPr>
        <p:spPr>
          <a:xfrm>
            <a:off x="2527443" y="2130463"/>
            <a:ext cx="900742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بالطريقة المباشرة.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27AEFC39-8D4F-4E0B-BD4C-0BB7CA102441}"/>
                  </a:ext>
                </a:extLst>
              </p:cNvPr>
              <p:cNvSpPr txBox="1"/>
              <p:nvPr/>
            </p:nvSpPr>
            <p:spPr bwMode="auto">
              <a:xfrm>
                <a:off x="2881901" y="2785935"/>
                <a:ext cx="5484813" cy="5270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27AEFC39-8D4F-4E0B-BD4C-0BB7CA102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1901" y="2785935"/>
                <a:ext cx="5484813" cy="527050"/>
              </a:xfrm>
              <a:prstGeom prst="rect">
                <a:avLst/>
              </a:prstGeom>
              <a:blipFill>
                <a:blip r:embed="rId3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370E965B-D061-4AA4-87E3-883362C42B51}"/>
                  </a:ext>
                </a:extLst>
              </p:cNvPr>
              <p:cNvSpPr txBox="1"/>
              <p:nvPr/>
            </p:nvSpPr>
            <p:spPr bwMode="auto">
              <a:xfrm>
                <a:off x="2881901" y="3366426"/>
                <a:ext cx="6564313" cy="71712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limLow>
                        <m:limLow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lim>
                      </m:limLow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limLow>
                        <m:limLow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370E965B-D061-4AA4-87E3-883362C42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1901" y="3366426"/>
                <a:ext cx="6564313" cy="7171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175D4B01-2B85-4D62-8580-F424224C4D10}"/>
                  </a:ext>
                </a:extLst>
              </p:cNvPr>
              <p:cNvSpPr txBox="1"/>
              <p:nvPr/>
            </p:nvSpPr>
            <p:spPr bwMode="auto">
              <a:xfrm>
                <a:off x="1026193" y="4295929"/>
                <a:ext cx="2315431" cy="7705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175D4B01-2B85-4D62-8580-F424224C4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6193" y="4295929"/>
                <a:ext cx="2315431" cy="770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65196482-0E48-4877-B35B-6EBAFA7B8EDE}"/>
                  </a:ext>
                </a:extLst>
              </p:cNvPr>
              <p:cNvSpPr txBox="1"/>
              <p:nvPr/>
            </p:nvSpPr>
            <p:spPr bwMode="auto">
              <a:xfrm>
                <a:off x="3848424" y="4433427"/>
                <a:ext cx="2133919" cy="4490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65196482-0E48-4877-B35B-6EBAFA7B8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8424" y="4433427"/>
                <a:ext cx="2133919" cy="449074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278C3DE5-0618-44A4-8A6C-64C6C2B47D17}"/>
                  </a:ext>
                </a:extLst>
              </p:cNvPr>
              <p:cNvSpPr txBox="1"/>
              <p:nvPr/>
            </p:nvSpPr>
            <p:spPr bwMode="auto">
              <a:xfrm>
                <a:off x="3403681" y="4428850"/>
                <a:ext cx="436563" cy="350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278C3DE5-0618-44A4-8A6C-64C6C2B47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3681" y="4428850"/>
                <a:ext cx="436563" cy="350837"/>
              </a:xfrm>
              <a:prstGeom prst="rect">
                <a:avLst/>
              </a:prstGeom>
              <a:blipFill>
                <a:blip r:embed="rId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464E7085-F7AB-41B4-BC63-202FBE7FD513}"/>
                  </a:ext>
                </a:extLst>
              </p:cNvPr>
              <p:cNvSpPr txBox="1"/>
              <p:nvPr/>
            </p:nvSpPr>
            <p:spPr bwMode="auto">
              <a:xfrm>
                <a:off x="6293727" y="4441988"/>
                <a:ext cx="2538413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464E7085-F7AB-41B4-BC63-202FBE7FD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3727" y="4441988"/>
                <a:ext cx="2538413" cy="5254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32DDD7F0-8DFB-4B9B-8498-8843935BEA6E}"/>
              </a:ext>
            </a:extLst>
          </p:cNvPr>
          <p:cNvSpPr/>
          <p:nvPr/>
        </p:nvSpPr>
        <p:spPr>
          <a:xfrm>
            <a:off x="9119816" y="4441988"/>
            <a:ext cx="2133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b="1" dirty="0"/>
              <a:t>لنعرف متحولات الحالة:</a:t>
            </a:r>
            <a:endParaRPr lang="en-US" sz="2000" b="1" dirty="0"/>
          </a:p>
        </p:txBody>
      </p:sp>
      <p:sp>
        <p:nvSpPr>
          <p:cNvPr id="30" name="مربع نص 10">
            <a:extLst>
              <a:ext uri="{FF2B5EF4-FFF2-40B4-BE49-F238E27FC236}">
                <a16:creationId xmlns:a16="http://schemas.microsoft.com/office/drawing/2014/main" id="{67FFAD21-B4A1-4637-AE39-808B3D8E5D72}"/>
              </a:ext>
            </a:extLst>
          </p:cNvPr>
          <p:cNvSpPr txBox="1"/>
          <p:nvPr/>
        </p:nvSpPr>
        <p:spPr>
          <a:xfrm>
            <a:off x="9446214" y="5471171"/>
            <a:ext cx="177965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r" rtl="1">
              <a:defRPr sz="2000" b="1"/>
            </a:lvl1pPr>
          </a:lstStyle>
          <a:p>
            <a:r>
              <a:rPr lang="ar-SY" dirty="0"/>
              <a:t>من المعادلة </a:t>
            </a:r>
            <a:r>
              <a:rPr lang="en-US" dirty="0"/>
              <a:t>2</a:t>
            </a:r>
            <a:r>
              <a:rPr lang="ar-SA" dirty="0"/>
              <a:t> نجد:</a:t>
            </a:r>
            <a:endParaRPr lang="ar-S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58C005E4-F9D9-4649-A4C4-F0726FB5829A}"/>
                  </a:ext>
                </a:extLst>
              </p:cNvPr>
              <p:cNvSpPr txBox="1"/>
              <p:nvPr/>
            </p:nvSpPr>
            <p:spPr bwMode="auto">
              <a:xfrm>
                <a:off x="2296402" y="5471171"/>
                <a:ext cx="6535738" cy="5254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58C005E4-F9D9-4649-A4C4-F0726FB58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6402" y="5471171"/>
                <a:ext cx="6535738" cy="5254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2">
                <a:extLst>
                  <a:ext uri="{FF2B5EF4-FFF2-40B4-BE49-F238E27FC236}">
                    <a16:creationId xmlns:a16="http://schemas.microsoft.com/office/drawing/2014/main" id="{E557B0FD-33C5-4F32-8F0F-1EAFB5EA71FF}"/>
                  </a:ext>
                </a:extLst>
              </p:cNvPr>
              <p:cNvSpPr txBox="1"/>
              <p:nvPr/>
            </p:nvSpPr>
            <p:spPr bwMode="auto">
              <a:xfrm>
                <a:off x="3055227" y="6129441"/>
                <a:ext cx="5018088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Object 2">
                <a:extLst>
                  <a:ext uri="{FF2B5EF4-FFF2-40B4-BE49-F238E27FC236}">
                    <a16:creationId xmlns:a16="http://schemas.microsoft.com/office/drawing/2014/main" id="{E557B0FD-33C5-4F32-8F0F-1EAFB5EA7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5227" y="6129441"/>
                <a:ext cx="5018088" cy="5254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2">
                <a:extLst>
                  <a:ext uri="{FF2B5EF4-FFF2-40B4-BE49-F238E27FC236}">
                    <a16:creationId xmlns:a16="http://schemas.microsoft.com/office/drawing/2014/main" id="{E6DD14B3-C40F-4A20-AA19-15EDE11E439E}"/>
                  </a:ext>
                </a:extLst>
              </p:cNvPr>
              <p:cNvSpPr txBox="1"/>
              <p:nvPr/>
            </p:nvSpPr>
            <p:spPr bwMode="auto">
              <a:xfrm>
                <a:off x="5966184" y="4441988"/>
                <a:ext cx="436563" cy="350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Object 2">
                <a:extLst>
                  <a:ext uri="{FF2B5EF4-FFF2-40B4-BE49-F238E27FC236}">
                    <a16:creationId xmlns:a16="http://schemas.microsoft.com/office/drawing/2014/main" id="{E6DD14B3-C40F-4A20-AA19-15EDE11E4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6184" y="4441988"/>
                <a:ext cx="436563" cy="350837"/>
              </a:xfrm>
              <a:prstGeom prst="rect">
                <a:avLst/>
              </a:prstGeom>
              <a:blipFill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38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  <p:bldP spid="19" grpId="0"/>
      <p:bldP spid="20" grpId="0"/>
      <p:bldP spid="29" grpId="0"/>
      <p:bldP spid="30" grpId="0"/>
      <p:bldP spid="31" grpId="0"/>
      <p:bldP spid="32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960633" y="1506626"/>
            <a:ext cx="10574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800"/>
              </a:spcAft>
            </a:pPr>
            <a:r>
              <a:rPr lang="ar-SY" sz="2400" b="1" dirty="0"/>
              <a:t>لنأخذ النظام الخطي المتقطع التالي: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>
                <a:solidFill>
                  <a:srgbClr val="FF0000"/>
                </a:solidFill>
              </a:rPr>
              <a:t>الانتقال من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r>
              <a:rPr lang="ar-SY" sz="2400" b="1" dirty="0">
                <a:solidFill>
                  <a:srgbClr val="FF0000"/>
                </a:solidFill>
              </a:rPr>
              <a:t> إلى فراغ الحالة بالطريقة المباشرة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/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blipFill>
                <a:blip r:embed="rId2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مربع نص 11">
            <a:extLst>
              <a:ext uri="{FF2B5EF4-FFF2-40B4-BE49-F238E27FC236}">
                <a16:creationId xmlns:a16="http://schemas.microsoft.com/office/drawing/2014/main" id="{0B5334C7-194E-4ECB-A579-FE87DE28C869}"/>
              </a:ext>
            </a:extLst>
          </p:cNvPr>
          <p:cNvSpPr txBox="1"/>
          <p:nvPr/>
        </p:nvSpPr>
        <p:spPr>
          <a:xfrm>
            <a:off x="2527443" y="2130463"/>
            <a:ext cx="900742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بالطريقة المباشرة.</a:t>
            </a:r>
          </a:p>
        </p:txBody>
      </p:sp>
      <p:sp>
        <p:nvSpPr>
          <p:cNvPr id="38" name="مربع نص 10">
            <a:extLst>
              <a:ext uri="{FF2B5EF4-FFF2-40B4-BE49-F238E27FC236}">
                <a16:creationId xmlns:a16="http://schemas.microsoft.com/office/drawing/2014/main" id="{39E394C6-C128-478C-90DC-49A4665CC6BE}"/>
              </a:ext>
            </a:extLst>
          </p:cNvPr>
          <p:cNvSpPr txBox="1"/>
          <p:nvPr/>
        </p:nvSpPr>
        <p:spPr>
          <a:xfrm>
            <a:off x="8566945" y="3199227"/>
            <a:ext cx="265329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r" rtl="1">
              <a:defRPr sz="2000" b="1"/>
            </a:lvl1pPr>
          </a:lstStyle>
          <a:p>
            <a:r>
              <a:rPr lang="ar-SY" dirty="0"/>
              <a:t>بالتعويض في المعادلة 1</a:t>
            </a:r>
            <a:r>
              <a:rPr lang="ar-SA" dirty="0"/>
              <a:t> نجد:</a:t>
            </a:r>
            <a:endParaRPr lang="ar-S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2">
                <a:extLst>
                  <a:ext uri="{FF2B5EF4-FFF2-40B4-BE49-F238E27FC236}">
                    <a16:creationId xmlns:a16="http://schemas.microsoft.com/office/drawing/2014/main" id="{3AAACA0E-4AED-447A-9CF4-E0B10BE6DDE2}"/>
                  </a:ext>
                </a:extLst>
              </p:cNvPr>
              <p:cNvSpPr txBox="1"/>
              <p:nvPr/>
            </p:nvSpPr>
            <p:spPr bwMode="auto">
              <a:xfrm>
                <a:off x="3141184" y="3199227"/>
                <a:ext cx="3997325" cy="5572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Object 2">
                <a:extLst>
                  <a:ext uri="{FF2B5EF4-FFF2-40B4-BE49-F238E27FC236}">
                    <a16:creationId xmlns:a16="http://schemas.microsoft.com/office/drawing/2014/main" id="{3AAACA0E-4AED-447A-9CF4-E0B10BE6D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1184" y="3199227"/>
                <a:ext cx="3997325" cy="557212"/>
              </a:xfrm>
              <a:prstGeom prst="rect">
                <a:avLst/>
              </a:prstGeom>
              <a:blipFill>
                <a:blip r:embed="rId3"/>
                <a:stretch>
                  <a:fillRect t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11C22EE0-F9D8-4C06-B5B3-049A2EE63D33}"/>
                  </a:ext>
                </a:extLst>
              </p:cNvPr>
              <p:cNvSpPr txBox="1"/>
              <p:nvPr/>
            </p:nvSpPr>
            <p:spPr bwMode="auto">
              <a:xfrm>
                <a:off x="3626493" y="4296109"/>
                <a:ext cx="5541963" cy="5270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11C22EE0-F9D8-4C06-B5B3-049A2EE63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6493" y="4296109"/>
                <a:ext cx="5541963" cy="5270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5BA887C4-A035-4D1C-8CC1-9C6A4844034A}"/>
                  </a:ext>
                </a:extLst>
              </p:cNvPr>
              <p:cNvSpPr txBox="1"/>
              <p:nvPr/>
            </p:nvSpPr>
            <p:spPr bwMode="auto">
              <a:xfrm>
                <a:off x="3626493" y="4837366"/>
                <a:ext cx="5048250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5BA887C4-A035-4D1C-8CC1-9C6A48440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6493" y="4837366"/>
                <a:ext cx="5048250" cy="525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E621B89-6467-4A2A-B001-376F6CE0DD84}"/>
                  </a:ext>
                </a:extLst>
              </p:cNvPr>
              <p:cNvSpPr txBox="1"/>
              <p:nvPr/>
            </p:nvSpPr>
            <p:spPr bwMode="auto">
              <a:xfrm>
                <a:off x="3626493" y="3762749"/>
                <a:ext cx="3384550" cy="5270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E621B89-6467-4A2A-B001-376F6CE0D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6493" y="3762749"/>
                <a:ext cx="3384550" cy="527050"/>
              </a:xfrm>
              <a:prstGeom prst="rect">
                <a:avLst/>
              </a:prstGeom>
              <a:blipFill>
                <a:blip r:embed="rId6"/>
                <a:stretch>
                  <a:fillRect t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960633" y="1506626"/>
            <a:ext cx="10574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800"/>
              </a:spcAft>
            </a:pPr>
            <a:r>
              <a:rPr lang="ar-SY" sz="2400" b="1" dirty="0"/>
              <a:t>لنأخذ النظام الخطي المتقطع التالي: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/>
            </a:pPr>
            <a:r>
              <a:rPr lang="ar-SY" sz="2400" b="1" dirty="0">
                <a:solidFill>
                  <a:srgbClr val="FF0000"/>
                </a:solidFill>
              </a:rPr>
              <a:t>الانتقال من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r>
              <a:rPr lang="ar-SY" sz="2400" b="1" dirty="0">
                <a:solidFill>
                  <a:srgbClr val="FF0000"/>
                </a:solidFill>
              </a:rPr>
              <a:t> إلى فراغ الحالة بالطريقة المباشرة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/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269AD16-0477-4216-B122-BCC568871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515" y="1499979"/>
                <a:ext cx="7392810" cy="468312"/>
              </a:xfrm>
              <a:prstGeom prst="rect">
                <a:avLst/>
              </a:prstGeom>
              <a:blipFill>
                <a:blip r:embed="rId2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مربع نص 11">
            <a:extLst>
              <a:ext uri="{FF2B5EF4-FFF2-40B4-BE49-F238E27FC236}">
                <a16:creationId xmlns:a16="http://schemas.microsoft.com/office/drawing/2014/main" id="{0B5334C7-194E-4ECB-A579-FE87DE28C869}"/>
              </a:ext>
            </a:extLst>
          </p:cNvPr>
          <p:cNvSpPr txBox="1"/>
          <p:nvPr/>
        </p:nvSpPr>
        <p:spPr>
          <a:xfrm>
            <a:off x="2527443" y="2130463"/>
            <a:ext cx="900742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بالطريقة المباشرة.</a:t>
            </a:r>
          </a:p>
        </p:txBody>
      </p:sp>
      <p:sp>
        <p:nvSpPr>
          <p:cNvPr id="12" name="مربع نص 14">
            <a:extLst>
              <a:ext uri="{FF2B5EF4-FFF2-40B4-BE49-F238E27FC236}">
                <a16:creationId xmlns:a16="http://schemas.microsoft.com/office/drawing/2014/main" id="{A434C70F-DF0D-4D16-9DE1-9756486BD8A0}"/>
              </a:ext>
            </a:extLst>
          </p:cNvPr>
          <p:cNvSpPr txBox="1"/>
          <p:nvPr/>
        </p:nvSpPr>
        <p:spPr>
          <a:xfrm>
            <a:off x="6986427" y="2929731"/>
            <a:ext cx="414048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sz="2000" dirty="0"/>
              <a:t>نرتب المعادلات: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98FF1C2A-B124-4EAC-BBC0-10C244CB90DF}"/>
                  </a:ext>
                </a:extLst>
              </p:cNvPr>
              <p:cNvSpPr txBox="1"/>
              <p:nvPr/>
            </p:nvSpPr>
            <p:spPr bwMode="auto">
              <a:xfrm>
                <a:off x="3813122" y="2929731"/>
                <a:ext cx="2538412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98FF1C2A-B124-4EAC-BBC0-10C244CB9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3122" y="2929731"/>
                <a:ext cx="2538412" cy="525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E0CEE455-AB9D-4065-8474-1E4FC826DD63}"/>
                  </a:ext>
                </a:extLst>
              </p:cNvPr>
              <p:cNvSpPr txBox="1"/>
              <p:nvPr/>
            </p:nvSpPr>
            <p:spPr bwMode="auto">
              <a:xfrm>
                <a:off x="3813121" y="3463131"/>
                <a:ext cx="5221288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E0CEE455-AB9D-4065-8474-1E4FC826D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3121" y="3463131"/>
                <a:ext cx="5221288" cy="525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B3F09D1E-0029-4310-9273-496752125A97}"/>
                  </a:ext>
                </a:extLst>
              </p:cNvPr>
              <p:cNvSpPr txBox="1"/>
              <p:nvPr/>
            </p:nvSpPr>
            <p:spPr bwMode="auto">
              <a:xfrm>
                <a:off x="3813121" y="3996531"/>
                <a:ext cx="5048250" cy="525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B3F09D1E-0029-4310-9273-496752125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3121" y="3996531"/>
                <a:ext cx="5048250" cy="525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3A79F1B9-1A86-46B0-BE33-5FB2324BA9D8}"/>
                  </a:ext>
                </a:extLst>
              </p:cNvPr>
              <p:cNvSpPr txBox="1"/>
              <p:nvPr/>
            </p:nvSpPr>
            <p:spPr bwMode="auto">
              <a:xfrm>
                <a:off x="3629819" y="4828817"/>
                <a:ext cx="4932362" cy="920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3A79F1B9-1A86-46B0-BE33-5FB2324BA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9819" y="4828817"/>
                <a:ext cx="4932362" cy="9207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5">
                <a:extLst>
                  <a:ext uri="{FF2B5EF4-FFF2-40B4-BE49-F238E27FC236}">
                    <a16:creationId xmlns:a16="http://schemas.microsoft.com/office/drawing/2014/main" id="{5F47D75A-3E41-4A32-89DA-A81824A1E8F8}"/>
                  </a:ext>
                </a:extLst>
              </p:cNvPr>
              <p:cNvSpPr txBox="1"/>
              <p:nvPr/>
            </p:nvSpPr>
            <p:spPr bwMode="auto">
              <a:xfrm>
                <a:off x="3870754" y="5797115"/>
                <a:ext cx="4205288" cy="9191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Object 15">
                <a:extLst>
                  <a:ext uri="{FF2B5EF4-FFF2-40B4-BE49-F238E27FC236}">
                    <a16:creationId xmlns:a16="http://schemas.microsoft.com/office/drawing/2014/main" id="{5F47D75A-3E41-4A32-89DA-A81824A1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0754" y="5797115"/>
                <a:ext cx="4205288" cy="919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مربع نص 14">
            <a:extLst>
              <a:ext uri="{FF2B5EF4-FFF2-40B4-BE49-F238E27FC236}">
                <a16:creationId xmlns:a16="http://schemas.microsoft.com/office/drawing/2014/main" id="{77FE6A97-66B9-4B73-A835-36BABB7CF3A8}"/>
              </a:ext>
            </a:extLst>
          </p:cNvPr>
          <p:cNvSpPr txBox="1"/>
          <p:nvPr/>
        </p:nvSpPr>
        <p:spPr>
          <a:xfrm>
            <a:off x="6964166" y="4604962"/>
            <a:ext cx="414048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sz="2000" dirty="0"/>
              <a:t>نكتبها بشكل مصفوفي: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73C8C5-50E5-40C9-90BA-E0DEE06357F0}"/>
              </a:ext>
            </a:extLst>
          </p:cNvPr>
          <p:cNvSpPr/>
          <p:nvPr/>
        </p:nvSpPr>
        <p:spPr>
          <a:xfrm>
            <a:off x="3673011" y="4767209"/>
            <a:ext cx="4889170" cy="18801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05920A-98E7-42BF-964E-E9AC6E9080D7}"/>
              </a:ext>
            </a:extLst>
          </p:cNvPr>
          <p:cNvSpPr/>
          <p:nvPr/>
        </p:nvSpPr>
        <p:spPr>
          <a:xfrm>
            <a:off x="1045436" y="4668988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Y" b="1" dirty="0">
                <a:solidFill>
                  <a:srgbClr val="FF0000"/>
                </a:solidFill>
              </a:rPr>
              <a:t>معادلات الحالة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E7DBDF-6B94-49FA-B722-E7E7C8353D5F}"/>
              </a:ext>
            </a:extLst>
          </p:cNvPr>
          <p:cNvCxnSpPr>
            <a:cxnSpLocks/>
          </p:cNvCxnSpPr>
          <p:nvPr/>
        </p:nvCxnSpPr>
        <p:spPr>
          <a:xfrm>
            <a:off x="2397117" y="4933010"/>
            <a:ext cx="1046696" cy="210620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F5AAB9-A267-4582-881C-BC387D8916F3}"/>
              </a:ext>
            </a:extLst>
          </p:cNvPr>
          <p:cNvCxnSpPr>
            <a:cxnSpLocks/>
          </p:cNvCxnSpPr>
          <p:nvPr/>
        </p:nvCxnSpPr>
        <p:spPr>
          <a:xfrm>
            <a:off x="2527443" y="6203657"/>
            <a:ext cx="938818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8225114-BB4D-47FA-8965-030EDD2451A2}"/>
              </a:ext>
            </a:extLst>
          </p:cNvPr>
          <p:cNvSpPr/>
          <p:nvPr/>
        </p:nvSpPr>
        <p:spPr>
          <a:xfrm>
            <a:off x="1264150" y="6018991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b="1" dirty="0">
                <a:solidFill>
                  <a:srgbClr val="FF0000"/>
                </a:solidFill>
              </a:rPr>
              <a:t>معادلة الخرج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4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28" grpId="0"/>
      <p:bldP spid="26" grpId="0" animBg="1"/>
      <p:bldP spid="37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960633" y="1506626"/>
            <a:ext cx="10574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800"/>
              </a:spcAft>
            </a:pPr>
            <a:r>
              <a:rPr lang="ar-SY" sz="2400" b="1" dirty="0"/>
              <a:t>لنأخذ النظام الخطي المتقطع التالي: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 startAt="2"/>
            </a:pPr>
            <a:r>
              <a:rPr lang="ar-SY" sz="2400" b="1" dirty="0">
                <a:solidFill>
                  <a:srgbClr val="FF0000"/>
                </a:solidFill>
              </a:rPr>
              <a:t>الانتقال من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r>
              <a:rPr lang="ar-SY" sz="2400" b="1" dirty="0">
                <a:solidFill>
                  <a:srgbClr val="FF0000"/>
                </a:solidFill>
              </a:rPr>
              <a:t> إلى فراغ الحالة بالطريقة المتداخلة</a:t>
            </a:r>
          </a:p>
        </p:txBody>
      </p:sp>
      <p:sp>
        <p:nvSpPr>
          <p:cNvPr id="9" name="مربع نص 11">
            <a:extLst>
              <a:ext uri="{FF2B5EF4-FFF2-40B4-BE49-F238E27FC236}">
                <a16:creationId xmlns:a16="http://schemas.microsoft.com/office/drawing/2014/main" id="{0B5334C7-194E-4ECB-A579-FE87DE28C869}"/>
              </a:ext>
            </a:extLst>
          </p:cNvPr>
          <p:cNvSpPr txBox="1"/>
          <p:nvPr/>
        </p:nvSpPr>
        <p:spPr>
          <a:xfrm>
            <a:off x="2527443" y="2654442"/>
            <a:ext cx="900742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rtl="1">
              <a:spcAft>
                <a:spcPts val="1800"/>
              </a:spcAft>
              <a:defRPr sz="2400" b="1"/>
            </a:lvl1pPr>
          </a:lstStyle>
          <a:p>
            <a:r>
              <a:rPr lang="ar-SY" dirty="0"/>
              <a:t>المطلوب تمثيل هذا النظام باستخدام معادلات الحالة والخرج المتقطعة بالطريقة المتداخلة.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6DD075E1-C912-405B-818C-FB03A72FF2E3}"/>
                  </a:ext>
                </a:extLst>
              </p:cNvPr>
              <p:cNvSpPr txBox="1"/>
              <p:nvPr/>
            </p:nvSpPr>
            <p:spPr bwMode="auto">
              <a:xfrm>
                <a:off x="1652141" y="2070587"/>
                <a:ext cx="8503649" cy="4683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6DD075E1-C912-405B-818C-FB03A72FF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2141" y="2070587"/>
                <a:ext cx="8503649" cy="468312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C7B81A10-C3DF-4CDB-9A74-75B0CA400A9E}"/>
                  </a:ext>
                </a:extLst>
              </p:cNvPr>
              <p:cNvSpPr txBox="1"/>
              <p:nvPr/>
            </p:nvSpPr>
            <p:spPr bwMode="auto">
              <a:xfrm>
                <a:off x="1652141" y="3497108"/>
                <a:ext cx="8874125" cy="4984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C7B81A10-C3DF-4CDB-9A74-75B0CA400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2141" y="3497108"/>
                <a:ext cx="8874125" cy="498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FEA71A1F-3D78-4277-B819-17F2A49F9226}"/>
                  </a:ext>
                </a:extLst>
              </p:cNvPr>
              <p:cNvSpPr txBox="1"/>
              <p:nvPr/>
            </p:nvSpPr>
            <p:spPr bwMode="auto">
              <a:xfrm>
                <a:off x="1919734" y="4143531"/>
                <a:ext cx="8534400" cy="5215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FEA71A1F-3D78-4277-B819-17F2A49F9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9734" y="4143531"/>
                <a:ext cx="8534400" cy="521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D48DF7F2-F279-4034-9803-E9364752BC6F}"/>
                  </a:ext>
                </a:extLst>
              </p:cNvPr>
              <p:cNvSpPr txBox="1"/>
              <p:nvPr/>
            </p:nvSpPr>
            <p:spPr bwMode="auto">
              <a:xfrm>
                <a:off x="1919734" y="4829331"/>
                <a:ext cx="8091487" cy="574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D48DF7F2-F279-4034-9803-E9364752B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9734" y="4829331"/>
                <a:ext cx="8091487" cy="574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قوس كبير أيسر 12">
            <a:extLst>
              <a:ext uri="{FF2B5EF4-FFF2-40B4-BE49-F238E27FC236}">
                <a16:creationId xmlns:a16="http://schemas.microsoft.com/office/drawing/2014/main" id="{34BA7A70-CC2D-4465-9087-582AC0D10279}"/>
              </a:ext>
            </a:extLst>
          </p:cNvPr>
          <p:cNvSpPr/>
          <p:nvPr/>
        </p:nvSpPr>
        <p:spPr>
          <a:xfrm rot="16200000">
            <a:off x="7869148" y="3935568"/>
            <a:ext cx="228600" cy="2971800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ربع نص 13">
            <a:extLst>
              <a:ext uri="{FF2B5EF4-FFF2-40B4-BE49-F238E27FC236}">
                <a16:creationId xmlns:a16="http://schemas.microsoft.com/office/drawing/2014/main" id="{00234F9D-2C94-499D-9603-F9790C415260}"/>
              </a:ext>
            </a:extLst>
          </p:cNvPr>
          <p:cNvSpPr txBox="1"/>
          <p:nvPr/>
        </p:nvSpPr>
        <p:spPr>
          <a:xfrm>
            <a:off x="7031155" y="5481732"/>
            <a:ext cx="10668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(Z)</a:t>
            </a:r>
            <a:endParaRPr lang="ar-SY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قوس كبير أيسر 14">
            <a:extLst>
              <a:ext uri="{FF2B5EF4-FFF2-40B4-BE49-F238E27FC236}">
                <a16:creationId xmlns:a16="http://schemas.microsoft.com/office/drawing/2014/main" id="{C43431AE-942E-4B2E-AEBE-4D9F97AA4C4E}"/>
              </a:ext>
            </a:extLst>
          </p:cNvPr>
          <p:cNvSpPr/>
          <p:nvPr/>
        </p:nvSpPr>
        <p:spPr>
          <a:xfrm rot="16200000">
            <a:off x="6679075" y="3124386"/>
            <a:ext cx="457200" cy="5791200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مربع نص 15">
            <a:extLst>
              <a:ext uri="{FF2B5EF4-FFF2-40B4-BE49-F238E27FC236}">
                <a16:creationId xmlns:a16="http://schemas.microsoft.com/office/drawing/2014/main" id="{6600324D-CB36-4AD4-8821-A634797B2E9A}"/>
              </a:ext>
            </a:extLst>
          </p:cNvPr>
          <p:cNvSpPr txBox="1"/>
          <p:nvPr/>
        </p:nvSpPr>
        <p:spPr>
          <a:xfrm>
            <a:off x="5903965" y="6166683"/>
            <a:ext cx="10668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(Z)</a:t>
            </a:r>
            <a:endParaRPr lang="ar-SY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4" grpId="0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فراغ الحالة </a:t>
            </a:r>
            <a:r>
              <a:rPr lang="en-US" sz="3600" b="1" dirty="0">
                <a:solidFill>
                  <a:srgbClr val="FF0000"/>
                </a:solidFill>
              </a:rPr>
              <a:t>State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7C9AF-922D-46F5-B602-BFA9053D3FD7}"/>
              </a:ext>
            </a:extLst>
          </p:cNvPr>
          <p:cNvSpPr/>
          <p:nvPr/>
        </p:nvSpPr>
        <p:spPr>
          <a:xfrm>
            <a:off x="2881901" y="876142"/>
            <a:ext cx="8812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600"/>
              </a:spcAft>
              <a:buFont typeface="+mj-lt"/>
              <a:buAutoNum type="arabicPeriod" startAt="2"/>
            </a:pPr>
            <a:r>
              <a:rPr lang="ar-SY" sz="2400" b="1" dirty="0">
                <a:solidFill>
                  <a:srgbClr val="FF0000"/>
                </a:solidFill>
              </a:rPr>
              <a:t>الانتقال من المعادلة </a:t>
            </a:r>
            <a:r>
              <a:rPr lang="ar-SY" sz="2400" b="1" dirty="0" err="1">
                <a:solidFill>
                  <a:srgbClr val="FF0000"/>
                </a:solidFill>
              </a:rPr>
              <a:t>الفرقية</a:t>
            </a:r>
            <a:r>
              <a:rPr lang="ar-SY" sz="2400" b="1" dirty="0">
                <a:solidFill>
                  <a:srgbClr val="FF0000"/>
                </a:solidFill>
              </a:rPr>
              <a:t> إلى فراغ الحالة بالطريقة المتداخلة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50AEC86F-7661-4DF1-B89F-6393EF7B0B81}"/>
                  </a:ext>
                </a:extLst>
              </p:cNvPr>
              <p:cNvSpPr txBox="1"/>
              <p:nvPr/>
            </p:nvSpPr>
            <p:spPr bwMode="auto">
              <a:xfrm>
                <a:off x="1946275" y="1524722"/>
                <a:ext cx="8299450" cy="5222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50AEC86F-7661-4DF1-B89F-6393EF7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6275" y="1524722"/>
                <a:ext cx="8299450" cy="5222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44848C7F-FA67-498F-B8BE-5B411C585E21}"/>
                  </a:ext>
                </a:extLst>
              </p:cNvPr>
              <p:cNvSpPr txBox="1"/>
              <p:nvPr/>
            </p:nvSpPr>
            <p:spPr bwMode="auto">
              <a:xfrm>
                <a:off x="2345058" y="2044144"/>
                <a:ext cx="8675688" cy="457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44848C7F-FA67-498F-B8BE-5B411C585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5058" y="2044144"/>
                <a:ext cx="8675688" cy="457200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6AB8C31A-5FB1-4BA6-8C16-9316480B2432}"/>
                  </a:ext>
                </a:extLst>
              </p:cNvPr>
              <p:cNvSpPr txBox="1"/>
              <p:nvPr/>
            </p:nvSpPr>
            <p:spPr bwMode="auto">
              <a:xfrm>
                <a:off x="2468348" y="2647453"/>
                <a:ext cx="3017838" cy="469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6AB8C31A-5FB1-4BA6-8C16-9316480B2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8348" y="2647453"/>
                <a:ext cx="3017838" cy="469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13">
                <a:extLst>
                  <a:ext uri="{FF2B5EF4-FFF2-40B4-BE49-F238E27FC236}">
                    <a16:creationId xmlns:a16="http://schemas.microsoft.com/office/drawing/2014/main" id="{A6708698-5980-4126-81C9-F29784A06BFE}"/>
                  </a:ext>
                </a:extLst>
              </p:cNvPr>
              <p:cNvSpPr txBox="1"/>
              <p:nvPr/>
            </p:nvSpPr>
            <p:spPr bwMode="auto">
              <a:xfrm>
                <a:off x="1910316" y="3564277"/>
                <a:ext cx="4241800" cy="539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Object 13">
                <a:extLst>
                  <a:ext uri="{FF2B5EF4-FFF2-40B4-BE49-F238E27FC236}">
                    <a16:creationId xmlns:a16="http://schemas.microsoft.com/office/drawing/2014/main" id="{A6708698-5980-4126-81C9-F29784A06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0316" y="3564277"/>
                <a:ext cx="4241800" cy="5397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4">
                <a:extLst>
                  <a:ext uri="{FF2B5EF4-FFF2-40B4-BE49-F238E27FC236}">
                    <a16:creationId xmlns:a16="http://schemas.microsoft.com/office/drawing/2014/main" id="{306148E2-F629-4E05-900C-04BAEC035EC5}"/>
                  </a:ext>
                </a:extLst>
              </p:cNvPr>
              <p:cNvSpPr txBox="1"/>
              <p:nvPr/>
            </p:nvSpPr>
            <p:spPr bwMode="auto">
              <a:xfrm>
                <a:off x="2394851" y="5998655"/>
                <a:ext cx="3017838" cy="469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Object 4">
                <a:extLst>
                  <a:ext uri="{FF2B5EF4-FFF2-40B4-BE49-F238E27FC236}">
                    <a16:creationId xmlns:a16="http://schemas.microsoft.com/office/drawing/2014/main" id="{306148E2-F629-4E05-900C-04BAEC035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4851" y="5998655"/>
                <a:ext cx="3017838" cy="469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13">
                <a:extLst>
                  <a:ext uri="{FF2B5EF4-FFF2-40B4-BE49-F238E27FC236}">
                    <a16:creationId xmlns:a16="http://schemas.microsoft.com/office/drawing/2014/main" id="{BE2C83C3-8D00-4BEC-92AB-9F9A86EE8914}"/>
                  </a:ext>
                </a:extLst>
              </p:cNvPr>
              <p:cNvSpPr txBox="1"/>
              <p:nvPr/>
            </p:nvSpPr>
            <p:spPr bwMode="auto">
              <a:xfrm>
                <a:off x="1321942" y="4150324"/>
                <a:ext cx="8647113" cy="593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Object 13">
                <a:extLst>
                  <a:ext uri="{FF2B5EF4-FFF2-40B4-BE49-F238E27FC236}">
                    <a16:creationId xmlns:a16="http://schemas.microsoft.com/office/drawing/2014/main" id="{BE2C83C3-8D00-4BEC-92AB-9F9A86EE8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1942" y="4150324"/>
                <a:ext cx="8647113" cy="5937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3">
                <a:extLst>
                  <a:ext uri="{FF2B5EF4-FFF2-40B4-BE49-F238E27FC236}">
                    <a16:creationId xmlns:a16="http://schemas.microsoft.com/office/drawing/2014/main" id="{1E0777E9-D602-46BD-B79E-F46EC61C4A63}"/>
                  </a:ext>
                </a:extLst>
              </p:cNvPr>
              <p:cNvSpPr txBox="1"/>
              <p:nvPr/>
            </p:nvSpPr>
            <p:spPr bwMode="auto">
              <a:xfrm>
                <a:off x="1702103" y="4790001"/>
                <a:ext cx="5164138" cy="5381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Object 3">
                <a:extLst>
                  <a:ext uri="{FF2B5EF4-FFF2-40B4-BE49-F238E27FC236}">
                    <a16:creationId xmlns:a16="http://schemas.microsoft.com/office/drawing/2014/main" id="{1E0777E9-D602-46BD-B79E-F46EC61C4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2103" y="4790001"/>
                <a:ext cx="5164138" cy="538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3">
                <a:extLst>
                  <a:ext uri="{FF2B5EF4-FFF2-40B4-BE49-F238E27FC236}">
                    <a16:creationId xmlns:a16="http://schemas.microsoft.com/office/drawing/2014/main" id="{143A1819-1E2A-4584-A9E0-31EE4CD3EEBF}"/>
                  </a:ext>
                </a:extLst>
              </p:cNvPr>
              <p:cNvSpPr txBox="1"/>
              <p:nvPr/>
            </p:nvSpPr>
            <p:spPr bwMode="auto">
              <a:xfrm>
                <a:off x="2010444" y="5374116"/>
                <a:ext cx="8739187" cy="4772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Object 3">
                <a:extLst>
                  <a:ext uri="{FF2B5EF4-FFF2-40B4-BE49-F238E27FC236}">
                    <a16:creationId xmlns:a16="http://schemas.microsoft.com/office/drawing/2014/main" id="{143A1819-1E2A-4584-A9E0-31EE4CD3E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0444" y="5374116"/>
                <a:ext cx="8739187" cy="4772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44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6921</TotalTime>
  <Words>3243</Words>
  <Application>Microsoft Office PowerPoint</Application>
  <PresentationFormat>Widescreen</PresentationFormat>
  <Paragraphs>322</Paragraphs>
  <Slides>32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Roboto</vt:lpstr>
      <vt:lpstr>Simplified Arabic</vt:lpstr>
      <vt:lpstr>Tahoma</vt:lpstr>
      <vt:lpstr>Times New Roman</vt:lpstr>
      <vt:lpstr>Office Theme</vt:lpstr>
      <vt:lpstr>التحكم الحديث 2 (التحكم الرقمي)  Modern Control 2 (Digital Control)</vt:lpstr>
      <vt:lpstr>PowerPoint Presentation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فراغ الحالة State Space</vt:lpstr>
      <vt:lpstr>قابلية التحكم والرصد</vt:lpstr>
      <vt:lpstr>قابلية التحكم والرصد</vt:lpstr>
      <vt:lpstr>قابلية التحكم والرصد</vt:lpstr>
      <vt:lpstr>قابلية التحكم والرصد</vt:lpstr>
      <vt:lpstr>قابلية التحكم والرصد</vt:lpstr>
      <vt:lpstr>PowerPoint Presentation</vt:lpstr>
      <vt:lpstr>استقرار النظم المتقطعة</vt:lpstr>
      <vt:lpstr>استقرار النظم المتقطعة</vt:lpstr>
      <vt:lpstr>استقرار النظم المتقطعة</vt:lpstr>
      <vt:lpstr>استقرار النظم المتقطعة</vt:lpstr>
      <vt:lpstr>استقرار النظم المتقطعة</vt:lpstr>
      <vt:lpstr>استقرار النظم المتقطعة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التحكم الحديث 2 (التحكم الرقمي)  Modern Control 2 (Digital Control)</dc:title>
  <dc:creator>Asaad Kaadan</dc:creator>
  <cp:lastModifiedBy>Asaad Kaadan</cp:lastModifiedBy>
  <cp:revision>160</cp:revision>
  <dcterms:created xsi:type="dcterms:W3CDTF">2019-02-19T07:45:50Z</dcterms:created>
  <dcterms:modified xsi:type="dcterms:W3CDTF">2019-04-23T16:03:08Z</dcterms:modified>
</cp:coreProperties>
</file>