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3" r:id="rId4"/>
    <p:sldId id="280" r:id="rId5"/>
    <p:sldId id="281" r:id="rId6"/>
    <p:sldId id="294" r:id="rId7"/>
    <p:sldId id="282" r:id="rId8"/>
    <p:sldId id="283" r:id="rId9"/>
    <p:sldId id="303" r:id="rId10"/>
    <p:sldId id="279" r:id="rId11"/>
    <p:sldId id="296" r:id="rId12"/>
    <p:sldId id="285" r:id="rId13"/>
    <p:sldId id="297" r:id="rId14"/>
    <p:sldId id="287" r:id="rId15"/>
    <p:sldId id="298" r:id="rId16"/>
    <p:sldId id="291" r:id="rId17"/>
    <p:sldId id="300" r:id="rId18"/>
    <p:sldId id="288" r:id="rId19"/>
    <p:sldId id="290" r:id="rId20"/>
    <p:sldId id="289" r:id="rId21"/>
    <p:sldId id="301" r:id="rId22"/>
    <p:sldId id="299" r:id="rId23"/>
    <p:sldId id="302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ites.google.com/site/fpgaandco/p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SY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المحاضرة 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</a:t>
            </a:r>
            <a:r>
              <a:rPr lang="ar-SY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متحكمات 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F6ABE-54D7-4356-A40D-8CA40C0C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085"/>
            <a:ext cx="10787866" cy="5702158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تحويل منظم </a:t>
            </a:r>
            <a:r>
              <a:rPr lang="en-US" sz="2400" b="1" dirty="0"/>
              <a:t>PID</a:t>
            </a:r>
            <a:r>
              <a:rPr lang="ar-SY" sz="2400" b="1" dirty="0"/>
              <a:t> التشابهي بسهولة إلى صيغة رقمية (ليتم استخدامه في معالج رقمي) كما يلي: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استبدال التكامل بجمع.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استبدال التفاضل (الاشتقاق) بطريقة الفروق الخلفية </a:t>
            </a:r>
            <a:r>
              <a:rPr lang="en-US" b="1" dirty="0"/>
              <a:t>back difference</a:t>
            </a:r>
            <a:r>
              <a:rPr lang="ar-SY" b="1" dirty="0"/>
              <a:t>.</a:t>
            </a:r>
            <a:endParaRPr lang="en-US" b="1" dirty="0"/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اختيار تردد التقطيع وتقطيع إشارة الدخل (الخطأ والتغذية العكسية).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ar-SY" b="1" dirty="0"/>
              <a:t>تحويل خرج المنظم الرقمي إلى قيمة تشابهية ليتم تطبيقه على النظام.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أن نصيغ المنظم بطريقتين: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b="1" dirty="0">
                <a:solidFill>
                  <a:srgbClr val="FF0000"/>
                </a:solidFill>
              </a:rPr>
              <a:t>الطريقة المطلقة </a:t>
            </a:r>
            <a:r>
              <a:rPr lang="en-US" b="1" dirty="0">
                <a:solidFill>
                  <a:srgbClr val="FF0000"/>
                </a:solidFill>
              </a:rPr>
              <a:t>absolute</a:t>
            </a:r>
            <a:r>
              <a:rPr lang="ar-SY" b="1" dirty="0">
                <a:solidFill>
                  <a:srgbClr val="FF0000"/>
                </a:solidFill>
              </a:rPr>
              <a:t>:</a:t>
            </a:r>
            <a:r>
              <a:rPr lang="ar-SY" b="1" dirty="0"/>
              <a:t> حيث يعطي المنظم في كل لحظة قيمة اشارة التحكم المطلقة المطلوب تطبيقها على المشغل.</a:t>
            </a:r>
          </a:p>
          <a:p>
            <a:pPr lvl="2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ar-SY" b="1" dirty="0"/>
              <a:t> </a:t>
            </a:r>
            <a:r>
              <a:rPr lang="ar-SY" sz="2400" b="1" dirty="0"/>
              <a:t>مثلاً تطبيق إشارة جهد على محرك </a:t>
            </a:r>
            <a:r>
              <a:rPr lang="en-US" sz="2400" b="1" dirty="0"/>
              <a:t>DC</a:t>
            </a:r>
            <a:r>
              <a:rPr lang="ar-SY" sz="2400" b="1" dirty="0"/>
              <a:t>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b="1" dirty="0">
                <a:solidFill>
                  <a:srgbClr val="FF0000"/>
                </a:solidFill>
              </a:rPr>
              <a:t>الطريقة المتدرجة </a:t>
            </a:r>
            <a:r>
              <a:rPr lang="en-US" b="1" dirty="0">
                <a:solidFill>
                  <a:srgbClr val="FF0000"/>
                </a:solidFill>
              </a:rPr>
              <a:t>incremental</a:t>
            </a:r>
            <a:r>
              <a:rPr lang="ar-SY" b="1" dirty="0">
                <a:solidFill>
                  <a:srgbClr val="FF0000"/>
                </a:solidFill>
              </a:rPr>
              <a:t>:</a:t>
            </a:r>
            <a:r>
              <a:rPr lang="ar-SY" b="1" dirty="0"/>
              <a:t> حيث يعطي المنظم في كل لحظة قيمة تغير (فرق) إشارة التحكم عن اللحظة السابقة.</a:t>
            </a:r>
            <a:endParaRPr lang="en-US" b="1" dirty="0"/>
          </a:p>
          <a:p>
            <a:pPr lvl="2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ar-SY" sz="2400" b="1" dirty="0"/>
              <a:t> مثلاً تطبيق عدد نبضات على دارة قيادة محرك خطوي </a:t>
            </a:r>
            <a:r>
              <a:rPr lang="en-US" sz="2400" b="1" dirty="0"/>
              <a:t>stepper</a:t>
            </a:r>
            <a:r>
              <a:rPr lang="ar-SY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4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97E232BD-78C3-4F41-B9EE-8E2C23AC9BAE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مطلقة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Absolute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2F2DEA0D-D678-499F-AE45-37F2A40358E5}"/>
                  </a:ext>
                </a:extLst>
              </p:cNvPr>
              <p:cNvSpPr txBox="1"/>
              <p:nvPr/>
            </p:nvSpPr>
            <p:spPr bwMode="auto">
              <a:xfrm>
                <a:off x="5429893" y="2266583"/>
                <a:ext cx="6234827" cy="1224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2F2DEA0D-D678-499F-AE45-37F2A4035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893" y="2266583"/>
                <a:ext cx="6234827" cy="122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8A083E-F657-4D7B-99C3-688A5ED93EDA}"/>
              </a:ext>
            </a:extLst>
          </p:cNvPr>
          <p:cNvSpPr/>
          <p:nvPr/>
        </p:nvSpPr>
        <p:spPr>
          <a:xfrm>
            <a:off x="5841714" y="1339065"/>
            <a:ext cx="1643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FF0000"/>
                </a:solidFill>
              </a:rPr>
              <a:t>دور التقطيع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43AD43-CF59-49D7-8BA0-1AAADB765426}"/>
              </a:ext>
            </a:extLst>
          </p:cNvPr>
          <p:cNvCxnSpPr>
            <a:cxnSpLocks/>
          </p:cNvCxnSpPr>
          <p:nvPr/>
        </p:nvCxnSpPr>
        <p:spPr>
          <a:xfrm>
            <a:off x="6760396" y="1792840"/>
            <a:ext cx="725184" cy="606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383D46-E13D-425B-9A72-0E77BC99FD7E}"/>
              </a:ext>
            </a:extLst>
          </p:cNvPr>
          <p:cNvSpPr/>
          <p:nvPr/>
        </p:nvSpPr>
        <p:spPr>
          <a:xfrm>
            <a:off x="332609" y="873056"/>
            <a:ext cx="802754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double </a:t>
            </a:r>
            <a:r>
              <a:rPr lang="en-US" sz="1600" dirty="0" err="1"/>
              <a:t>PIDImpl</a:t>
            </a:r>
            <a:r>
              <a:rPr lang="en-US" sz="1600" dirty="0"/>
              <a:t>::calculate( double setpoint, double </a:t>
            </a:r>
            <a:r>
              <a:rPr lang="en-US" sz="1600" dirty="0" err="1"/>
              <a:t>pv</a:t>
            </a:r>
            <a:r>
              <a:rPr lang="en-US" sz="1600" dirty="0"/>
              <a:t>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// Calculate error</a:t>
            </a:r>
          </a:p>
          <a:p>
            <a:r>
              <a:rPr lang="en-US" sz="1600" dirty="0"/>
              <a:t>    double error = setpoint - </a:t>
            </a:r>
            <a:r>
              <a:rPr lang="en-US" sz="1600" dirty="0" err="1"/>
              <a:t>pv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// Proportional term</a:t>
            </a:r>
          </a:p>
          <a:p>
            <a:r>
              <a:rPr lang="en-US" sz="1600" dirty="0"/>
              <a:t>    double Pout = </a:t>
            </a:r>
            <a:r>
              <a:rPr lang="en-US" sz="1600" dirty="0">
                <a:solidFill>
                  <a:srgbClr val="00B050"/>
                </a:solidFill>
              </a:rPr>
              <a:t>_</a:t>
            </a:r>
            <a:r>
              <a:rPr lang="en-US" sz="1600" dirty="0" err="1">
                <a:solidFill>
                  <a:srgbClr val="00B050"/>
                </a:solidFill>
              </a:rPr>
              <a:t>Kp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* error;</a:t>
            </a:r>
          </a:p>
          <a:p>
            <a:endParaRPr lang="en-US" sz="1600" dirty="0"/>
          </a:p>
          <a:p>
            <a:r>
              <a:rPr lang="en-US" sz="1600" dirty="0"/>
              <a:t>    // Integral term</a:t>
            </a:r>
          </a:p>
          <a:p>
            <a:r>
              <a:rPr lang="en-US" sz="1600" dirty="0"/>
              <a:t>    _integral += error * </a:t>
            </a:r>
            <a:r>
              <a:rPr lang="en-US" sz="1600" dirty="0">
                <a:solidFill>
                  <a:srgbClr val="FF0000"/>
                </a:solidFill>
              </a:rPr>
              <a:t>_dt</a:t>
            </a:r>
            <a:r>
              <a:rPr lang="en-US" sz="1600" dirty="0"/>
              <a:t>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Iout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_Ki </a:t>
            </a:r>
            <a:r>
              <a:rPr lang="en-US" sz="1600" dirty="0"/>
              <a:t>* _integral;</a:t>
            </a:r>
          </a:p>
          <a:p>
            <a:endParaRPr lang="en-US" sz="1600" dirty="0"/>
          </a:p>
          <a:p>
            <a:r>
              <a:rPr lang="en-US" sz="1600" dirty="0"/>
              <a:t>    // Derivative term</a:t>
            </a:r>
          </a:p>
          <a:p>
            <a:r>
              <a:rPr lang="en-US" sz="1600" dirty="0"/>
              <a:t>    double derivative = (error - _</a:t>
            </a:r>
            <a:r>
              <a:rPr lang="en-US" sz="1600" dirty="0" err="1"/>
              <a:t>pre_error</a:t>
            </a:r>
            <a:r>
              <a:rPr lang="en-US" sz="1600" dirty="0"/>
              <a:t>) / </a:t>
            </a:r>
            <a:r>
              <a:rPr lang="en-US" sz="1600" dirty="0">
                <a:solidFill>
                  <a:srgbClr val="FF0000"/>
                </a:solidFill>
              </a:rPr>
              <a:t>_dt</a:t>
            </a:r>
            <a:r>
              <a:rPr lang="en-US" sz="1600" dirty="0"/>
              <a:t>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Dout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_</a:t>
            </a:r>
            <a:r>
              <a:rPr lang="en-US" sz="1600" dirty="0" err="1">
                <a:solidFill>
                  <a:srgbClr val="00B050"/>
                </a:solidFill>
              </a:rPr>
              <a:t>Kd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* derivative;</a:t>
            </a:r>
          </a:p>
          <a:p>
            <a:endParaRPr lang="en-US" sz="1600" dirty="0"/>
          </a:p>
          <a:p>
            <a:r>
              <a:rPr lang="en-US" sz="1600" dirty="0"/>
              <a:t>    // Calculate total output</a:t>
            </a:r>
          </a:p>
          <a:p>
            <a:r>
              <a:rPr lang="en-US" sz="1600" dirty="0"/>
              <a:t>    double output = Pout + </a:t>
            </a:r>
            <a:r>
              <a:rPr lang="en-US" sz="1600" dirty="0" err="1"/>
              <a:t>Iout</a:t>
            </a:r>
            <a:r>
              <a:rPr lang="en-US" sz="1600" dirty="0"/>
              <a:t> + </a:t>
            </a:r>
            <a:r>
              <a:rPr lang="en-US" sz="1600" dirty="0" err="1"/>
              <a:t>Dout</a:t>
            </a:r>
            <a:r>
              <a:rPr lang="en-US" sz="1600" dirty="0"/>
              <a:t>;</a:t>
            </a:r>
          </a:p>
          <a:p>
            <a:r>
              <a:rPr lang="en-US" sz="1600" dirty="0"/>
              <a:t>    // Save error to previous error</a:t>
            </a:r>
          </a:p>
          <a:p>
            <a:r>
              <a:rPr lang="en-US" sz="1600" dirty="0"/>
              <a:t>    _</a:t>
            </a:r>
            <a:r>
              <a:rPr lang="en-US" sz="1600" dirty="0" err="1"/>
              <a:t>pre_error</a:t>
            </a:r>
            <a:r>
              <a:rPr lang="en-US" sz="1600" dirty="0"/>
              <a:t> = error;</a:t>
            </a:r>
          </a:p>
          <a:p>
            <a:endParaRPr lang="en-US" sz="1600" dirty="0"/>
          </a:p>
          <a:p>
            <a:r>
              <a:rPr lang="en-US" sz="1600" dirty="0"/>
              <a:t>    return output;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A0E16-21C3-4C3C-AE2F-F579852C7FD3}"/>
              </a:ext>
            </a:extLst>
          </p:cNvPr>
          <p:cNvSpPr/>
          <p:nvPr/>
        </p:nvSpPr>
        <p:spPr>
          <a:xfrm>
            <a:off x="332609" y="30344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C++ Example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0440F-BE46-451F-A3F8-186316854E64}"/>
              </a:ext>
            </a:extLst>
          </p:cNvPr>
          <p:cNvSpPr/>
          <p:nvPr/>
        </p:nvSpPr>
        <p:spPr>
          <a:xfrm>
            <a:off x="3363897" y="1793131"/>
            <a:ext cx="1643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0070C0"/>
                </a:solidFill>
              </a:rPr>
              <a:t>قيمة الحساس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DA54F2-9577-4B0A-9910-3E04AE69C7CD}"/>
              </a:ext>
            </a:extLst>
          </p:cNvPr>
          <p:cNvCxnSpPr>
            <a:cxnSpLocks/>
          </p:cNvCxnSpPr>
          <p:nvPr/>
        </p:nvCxnSpPr>
        <p:spPr>
          <a:xfrm flipH="1" flipV="1">
            <a:off x="3025739" y="1792840"/>
            <a:ext cx="523982" cy="1438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B71178-33B0-4BCB-957B-ACEBA6F23AC4}"/>
              </a:ext>
            </a:extLst>
          </p:cNvPr>
          <p:cNvCxnSpPr>
            <a:cxnSpLocks/>
          </p:cNvCxnSpPr>
          <p:nvPr/>
        </p:nvCxnSpPr>
        <p:spPr>
          <a:xfrm flipV="1">
            <a:off x="4484670" y="1225617"/>
            <a:ext cx="215757" cy="5061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4EA699-7C27-40E0-B26A-C0436F2F53F5}"/>
                  </a:ext>
                </a:extLst>
              </p:cNvPr>
              <p:cNvSpPr/>
              <p:nvPr/>
            </p:nvSpPr>
            <p:spPr>
              <a:xfrm>
                <a:off x="4972941" y="3575974"/>
                <a:ext cx="6421314" cy="211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يجب استدعاء التابع (ضمن حلقة) كل زمن </a:t>
                </a:r>
                <a:r>
                  <a:rPr lang="en-US" sz="2000" dirty="0">
                    <a:solidFill>
                      <a:srgbClr val="FF0000"/>
                    </a:solidFill>
                  </a:rPr>
                  <a:t>_dt</a:t>
                </a:r>
                <a:r>
                  <a:rPr lang="ar-SY" sz="2000" b="1" dirty="0"/>
                  <a:t> وهو دور حلقة التحكم</a:t>
                </a:r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نحتاج إلى قيمة ابتدائية للحساس في أول لحظة زمنية </a:t>
                </a:r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يمكن تعديل البرنامج حسب نوع المتحكم </a:t>
                </a:r>
                <a:r>
                  <a:rPr lang="en-US" sz="2000" b="1" dirty="0"/>
                  <a:t>PI, PD, PID</a:t>
                </a:r>
                <a:endParaRPr lang="ar-SY" sz="2000" b="1" dirty="0"/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لاحظ أن واحدة الثابت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SY" sz="2000" b="1" dirty="0"/>
                  <a:t> تتعلق </a:t>
                </a:r>
                <a:r>
                  <a:rPr lang="ar-SY" sz="2000" b="1" dirty="0" err="1"/>
                  <a:t>بواحدات</a:t>
                </a:r>
                <a:r>
                  <a:rPr lang="ar-SY" sz="2000" b="1" dirty="0"/>
                  <a:t> الدخل والخرج. أما الثوابت الزمنية فواحدتها </a:t>
                </a:r>
                <a:r>
                  <a:rPr lang="en-US" sz="2000" b="1" dirty="0"/>
                  <a:t>seconds</a:t>
                </a:r>
                <a:r>
                  <a:rPr lang="ar-SY" sz="2000" b="1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4EA699-7C27-40E0-B26A-C0436F2F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41" y="3575974"/>
                <a:ext cx="6421314" cy="2116541"/>
              </a:xfrm>
              <a:prstGeom prst="rect">
                <a:avLst/>
              </a:prstGeom>
              <a:blipFill>
                <a:blip r:embed="rId3"/>
                <a:stretch>
                  <a:fillRect t="-2017" r="-950" b="-4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73D5B6-183A-4D65-A7A5-5394DD3220D2}"/>
                  </a:ext>
                </a:extLst>
              </p:cNvPr>
              <p:cNvSpPr/>
              <p:nvPr/>
            </p:nvSpPr>
            <p:spPr>
              <a:xfrm>
                <a:off x="6851745" y="5772574"/>
                <a:ext cx="1105559" cy="663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B050"/>
                          </a:solidFill>
                        </a:rPr>
                        <m:t>Ki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73D5B6-183A-4D65-A7A5-5394DD322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45" y="5772574"/>
                <a:ext cx="1105559" cy="663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4C5EFF-8FD5-4601-89DD-03958ED3DDFB}"/>
                  </a:ext>
                </a:extLst>
              </p:cNvPr>
              <p:cNvSpPr/>
              <p:nvPr/>
            </p:nvSpPr>
            <p:spPr>
              <a:xfrm>
                <a:off x="4938760" y="5908829"/>
                <a:ext cx="11572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Kp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4C5EFF-8FD5-4601-89DD-03958ED3D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60" y="5908829"/>
                <a:ext cx="1157240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46441B-2505-4B05-A12B-673E56243B23}"/>
                  </a:ext>
                </a:extLst>
              </p:cNvPr>
              <p:cNvSpPr/>
              <p:nvPr/>
            </p:nvSpPr>
            <p:spPr>
              <a:xfrm>
                <a:off x="8608268" y="5908829"/>
                <a:ext cx="140416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Kd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46441B-2505-4B05-A12B-673E5624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68" y="5908829"/>
                <a:ext cx="1404167" cy="390748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  <p:bldP spid="15" grpId="0"/>
      <p:bldP spid="22" grpId="0" uiExpand="1" build="p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EEB418-9928-44F3-9BB4-129ED9C6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AB2988C1-ECA1-4795-B091-C00F30F5C9FA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مطلقة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Absolute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4F3DD-BF8D-4DC4-8BBF-0E9D4493A53D}"/>
              </a:ext>
            </a:extLst>
          </p:cNvPr>
          <p:cNvSpPr/>
          <p:nvPr/>
        </p:nvSpPr>
        <p:spPr>
          <a:xfrm>
            <a:off x="996559" y="1369789"/>
            <a:ext cx="10515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هناك عدة مشاكل في هذه الطريقة: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في كل لحظة زمنية </a:t>
            </a:r>
            <a:r>
              <a:rPr lang="en-US" sz="2400" b="1" i="1" dirty="0"/>
              <a:t>k</a:t>
            </a:r>
            <a:r>
              <a:rPr lang="ar-SY" sz="2400" b="1" dirty="0"/>
              <a:t> للاحتفاظ بقيم الخطأ في كافة اللحظات السابقة لاستخدامها في </a:t>
            </a:r>
            <a:r>
              <a:rPr lang="ar-SY" sz="2400" b="1" dirty="0" err="1"/>
              <a:t>المكامل</a:t>
            </a:r>
            <a:r>
              <a:rPr lang="ar-SY" sz="2400" b="1" dirty="0"/>
              <a:t> &gt;&gt; </a:t>
            </a:r>
            <a:r>
              <a:rPr lang="ar-SY" sz="2400" b="1" dirty="0">
                <a:solidFill>
                  <a:srgbClr val="FF0000"/>
                </a:solidFill>
              </a:rPr>
              <a:t>استهلاك ذاكرة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يعتمد </a:t>
            </a:r>
            <a:r>
              <a:rPr lang="ar-SY" sz="2400" b="1" dirty="0" err="1"/>
              <a:t>المكامل</a:t>
            </a:r>
            <a:r>
              <a:rPr lang="ar-SY" sz="2400" b="1" dirty="0"/>
              <a:t> على جمع قيم الخطأ في اللحظات السابقة – أي جمع قيم الحساس. في حال كان هناك أخطاء في قياس أو تقدير إشارة الحساس، ستتراكم هذه الأخطاء وتؤدي </a:t>
            </a:r>
            <a:r>
              <a:rPr lang="ar-SY" sz="2400" b="1" dirty="0">
                <a:solidFill>
                  <a:srgbClr val="FF0000"/>
                </a:solidFill>
              </a:rPr>
              <a:t>لخطأ في التحكم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يمكن أن تستمر إشارة </a:t>
            </a:r>
            <a:r>
              <a:rPr lang="ar-SY" sz="2400" b="1" dirty="0" err="1"/>
              <a:t>المكامل</a:t>
            </a:r>
            <a:r>
              <a:rPr lang="ar-SY" sz="2400" b="1" dirty="0"/>
              <a:t> في التزايد إلى قيمة كبيرة جداً &gt; </a:t>
            </a:r>
            <a:r>
              <a:rPr lang="ar-SY" sz="2400" b="1" dirty="0">
                <a:solidFill>
                  <a:srgbClr val="FF0000"/>
                </a:solidFill>
              </a:rPr>
              <a:t>إشارة التحكم تخرّب المشغل/النظام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عند الانتقال من التحكم اليدوي إلى الآلي، يخضع المتحكم لقيمة خطأ كبيرة نتيجة الفرق بين القيمة الحالية والقيمة المطلوبة &gt; </a:t>
            </a:r>
            <a:r>
              <a:rPr lang="ar-SY" sz="2400" b="1" dirty="0">
                <a:solidFill>
                  <a:srgbClr val="FF0000"/>
                </a:solidFill>
              </a:rPr>
              <a:t>يحصل تفير مفاجئ في الخرج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86357-5975-4D4D-8A4B-0A24B99ADB7F}"/>
              </a:ext>
            </a:extLst>
          </p:cNvPr>
          <p:cNvCxnSpPr>
            <a:cxnSpLocks/>
          </p:cNvCxnSpPr>
          <p:nvPr/>
        </p:nvCxnSpPr>
        <p:spPr>
          <a:xfrm flipH="1">
            <a:off x="9827232" y="4186719"/>
            <a:ext cx="321067" cy="1403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C0229-E03B-4524-A209-483FCD940E63}"/>
              </a:ext>
            </a:extLst>
          </p:cNvPr>
          <p:cNvSpPr/>
          <p:nvPr/>
        </p:nvSpPr>
        <p:spPr>
          <a:xfrm>
            <a:off x="6096000" y="5590461"/>
            <a:ext cx="4052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يمكن حلها بتحديد خرج </a:t>
            </a:r>
            <a:r>
              <a:rPr lang="ar-SY" sz="2000" b="1" dirty="0" err="1"/>
              <a:t>المكامل</a:t>
            </a:r>
            <a:r>
              <a:rPr lang="ar-SY" sz="2000" b="1" dirty="0"/>
              <a:t> برمجياً:</a:t>
            </a: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E33E0D-E1F3-43CA-BB37-6830742FC409}"/>
              </a:ext>
            </a:extLst>
          </p:cNvPr>
          <p:cNvCxnSpPr>
            <a:cxnSpLocks/>
          </p:cNvCxnSpPr>
          <p:nvPr/>
        </p:nvCxnSpPr>
        <p:spPr>
          <a:xfrm>
            <a:off x="1078787" y="4157708"/>
            <a:ext cx="952928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103B0F-2255-402F-9E5F-63289168A2B9}"/>
              </a:ext>
            </a:extLst>
          </p:cNvPr>
          <p:cNvSpPr/>
          <p:nvPr/>
        </p:nvSpPr>
        <p:spPr>
          <a:xfrm>
            <a:off x="3926441" y="5104764"/>
            <a:ext cx="2623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Restrict to max/min</a:t>
            </a:r>
          </a:p>
          <a:p>
            <a:r>
              <a:rPr lang="en-US" dirty="0"/>
              <a:t>    if( output &gt; _max )</a:t>
            </a:r>
          </a:p>
          <a:p>
            <a:r>
              <a:rPr lang="en-US" dirty="0"/>
              <a:t>        output = _max;</a:t>
            </a:r>
          </a:p>
          <a:p>
            <a:r>
              <a:rPr lang="en-US" dirty="0"/>
              <a:t>    else if( output &lt; _min )</a:t>
            </a:r>
          </a:p>
          <a:p>
            <a:r>
              <a:rPr lang="en-US" dirty="0"/>
              <a:t>        output = _min;</a:t>
            </a:r>
          </a:p>
        </p:txBody>
      </p:sp>
    </p:spTree>
    <p:extLst>
      <p:ext uri="{BB962C8B-B14F-4D97-AF65-F5344CB8AC3E}">
        <p14:creationId xmlns:p14="http://schemas.microsoft.com/office/powerpoint/2010/main" val="41792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EEB418-9928-44F3-9BB4-129ED9C6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AB2988C1-ECA1-4795-B091-C00F30F5C9FA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متدرجة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Incremental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4F3DD-BF8D-4DC4-8BBF-0E9D4493A53D}"/>
              </a:ext>
            </a:extLst>
          </p:cNvPr>
          <p:cNvSpPr/>
          <p:nvPr/>
        </p:nvSpPr>
        <p:spPr>
          <a:xfrm>
            <a:off x="996559" y="1369789"/>
            <a:ext cx="10515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بتحويل خرج المنظم إلى قيمة متدرجة: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لتخزين قيم الخطأ </a:t>
            </a:r>
            <a:r>
              <a:rPr lang="ar-SY" sz="2400" b="1" dirty="0">
                <a:solidFill>
                  <a:srgbClr val="FF0000"/>
                </a:solidFill>
              </a:rPr>
              <a:t>لثلاث لحظات </a:t>
            </a:r>
            <a:r>
              <a:rPr lang="ar-SY" sz="2400" b="1" dirty="0"/>
              <a:t>سابقة فقط.</a:t>
            </a:r>
            <a:endParaRPr lang="ar-SY" sz="2400" b="1" dirty="0">
              <a:solidFill>
                <a:srgbClr val="FF0000"/>
              </a:solidFill>
            </a:endParaRP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نتخلص من </a:t>
            </a:r>
            <a:r>
              <a:rPr lang="ar-SY" sz="2400" b="1" dirty="0" err="1"/>
              <a:t>المكامل</a:t>
            </a:r>
            <a:r>
              <a:rPr lang="ar-SY" sz="2400" b="1" dirty="0"/>
              <a:t>، بالتالي </a:t>
            </a:r>
            <a:r>
              <a:rPr lang="ar-SY" sz="2400" b="1" dirty="0">
                <a:solidFill>
                  <a:srgbClr val="FF0000"/>
                </a:solidFill>
              </a:rPr>
              <a:t>نتخلص من أخطاء القياس المتراكمة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نتخلص من </a:t>
            </a:r>
            <a:r>
              <a:rPr lang="ar-SY" sz="2400" b="1" dirty="0" err="1"/>
              <a:t>المكامل</a:t>
            </a:r>
            <a:r>
              <a:rPr lang="ar-SY" sz="2400" b="1" dirty="0"/>
              <a:t>، بالتالي </a:t>
            </a:r>
            <a:r>
              <a:rPr lang="ar-SY" sz="2400" b="1" dirty="0">
                <a:solidFill>
                  <a:srgbClr val="FF0000"/>
                </a:solidFill>
              </a:rPr>
              <a:t>نضمن عدم تزايد إشارة الخرج إلى قيمة خطرة</a:t>
            </a:r>
            <a:r>
              <a:rPr lang="ar-SY" sz="2400" b="1" dirty="0"/>
              <a:t> وهو ما يسمى بتحديد خرج </a:t>
            </a:r>
            <a:r>
              <a:rPr lang="ar-SY" sz="2400" b="1" dirty="0" err="1"/>
              <a:t>المكامل</a:t>
            </a:r>
            <a:r>
              <a:rPr lang="ar-SY" sz="2400" b="1" dirty="0"/>
              <a:t> </a:t>
            </a:r>
            <a:r>
              <a:rPr lang="en-US" sz="2400" b="1" dirty="0"/>
              <a:t>Integrator Anti-windup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يكون </a:t>
            </a:r>
            <a:r>
              <a:rPr lang="ar-SY" sz="2400" b="1" dirty="0">
                <a:solidFill>
                  <a:srgbClr val="FF0000"/>
                </a:solidFill>
              </a:rPr>
              <a:t>الانتقال من التحكم اليدوي إلى الآلي سلساً </a:t>
            </a:r>
            <a:r>
              <a:rPr lang="ar-SY" sz="2400" b="1" dirty="0"/>
              <a:t>وهو ما يسمى </a:t>
            </a:r>
            <a:r>
              <a:rPr lang="en-US" sz="2400" b="1" dirty="0" err="1"/>
              <a:t>Bumpless</a:t>
            </a:r>
            <a:r>
              <a:rPr lang="en-US" sz="2400" b="1" dirty="0"/>
              <a:t> </a:t>
            </a:r>
            <a:r>
              <a:rPr lang="en-US" sz="2400" b="1" dirty="0" err="1"/>
              <a:t>tranfer</a:t>
            </a:r>
            <a:r>
              <a:rPr lang="ar-SY" sz="2400" b="1" dirty="0"/>
              <a:t>.</a:t>
            </a:r>
            <a:endParaRPr lang="ar-SY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A044D45C-CE22-4EEF-89C3-9EAA043DBE10}"/>
                  </a:ext>
                </a:extLst>
              </p:cNvPr>
              <p:cNvSpPr txBox="1"/>
              <p:nvPr/>
            </p:nvSpPr>
            <p:spPr bwMode="auto">
              <a:xfrm>
                <a:off x="472611" y="4610354"/>
                <a:ext cx="4936733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A044D45C-CE22-4EEF-89C3-9EAA043D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611" y="4610354"/>
                <a:ext cx="4936733" cy="92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37C5960-C81A-4544-8363-393EFD9EDFE0}"/>
                  </a:ext>
                </a:extLst>
              </p:cNvPr>
              <p:cNvSpPr txBox="1"/>
              <p:nvPr/>
            </p:nvSpPr>
            <p:spPr bwMode="auto">
              <a:xfrm>
                <a:off x="676382" y="5642991"/>
                <a:ext cx="10839235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37C5960-C81A-4544-8363-393EFD9E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382" y="5642991"/>
                <a:ext cx="10839235" cy="929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8D0356FC-1BE5-4166-B862-335DFB88C6B3}"/>
                  </a:ext>
                </a:extLst>
              </p:cNvPr>
              <p:cNvSpPr txBox="1"/>
              <p:nvPr/>
            </p:nvSpPr>
            <p:spPr bwMode="auto">
              <a:xfrm>
                <a:off x="5671335" y="4610354"/>
                <a:ext cx="6210728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8D0356FC-1BE5-4166-B862-335DFB88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1335" y="4610354"/>
                <a:ext cx="6210728" cy="92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18E04A-8BC3-4F27-9466-6D3794E4385E}"/>
              </a:ext>
            </a:extLst>
          </p:cNvPr>
          <p:cNvCxnSpPr>
            <a:cxnSpLocks/>
          </p:cNvCxnSpPr>
          <p:nvPr/>
        </p:nvCxnSpPr>
        <p:spPr>
          <a:xfrm>
            <a:off x="1366463" y="6241551"/>
            <a:ext cx="1253448" cy="38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00C8A-9C26-4CBE-8E8F-40124E01C973}"/>
              </a:ext>
            </a:extLst>
          </p:cNvPr>
          <p:cNvSpPr/>
          <p:nvPr/>
        </p:nvSpPr>
        <p:spPr>
          <a:xfrm>
            <a:off x="2284289" y="6457890"/>
            <a:ext cx="334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قيمة زيادة وليست قيمة مطلقة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9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960634" y="898988"/>
            <a:ext cx="1085766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" rtl="1">
              <a:spcAft>
                <a:spcPts val="1200"/>
              </a:spcAft>
              <a:buAutoNum type="arabicPeriod"/>
            </a:pPr>
            <a:r>
              <a:rPr lang="ar-SY" sz="2400" b="1" dirty="0">
                <a:latin typeface="Times New Roman" pitchFamily="18" charset="0"/>
              </a:rPr>
              <a:t>المعايرة باستخدام القاعدة الشائعة </a:t>
            </a:r>
            <a:r>
              <a:rPr lang="en-US" sz="2400" b="1" dirty="0">
                <a:latin typeface="Times New Roman" pitchFamily="18" charset="0"/>
              </a:rPr>
              <a:t>Rule-of-Thumb Tuning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قاعدة شائعة الاستخدام في الحياة العملية ولكنها غير خاضعة لأساس علمي متين.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تحقق أداء مقبول بسهولة ولكن الخرج يستغرق وقت أكثر للاستقرار ويعاني من تجاوز إشارة </a:t>
            </a:r>
            <a:r>
              <a:rPr lang="en-US" sz="2000" b="1" dirty="0">
                <a:latin typeface="Times New Roman" pitchFamily="18" charset="0"/>
              </a:rPr>
              <a:t>overshoot</a:t>
            </a:r>
            <a:r>
              <a:rPr lang="ar-SY" sz="2000" b="1" dirty="0">
                <a:latin typeface="Times New Roman" pitchFamily="18" charset="0"/>
              </a:rPr>
              <a:t> وتأخير أكبر من طرق المعايرة ذات الحلقة المغلقة (</a:t>
            </a:r>
            <a:r>
              <a:rPr lang="en-US" sz="2000" b="1" dirty="0">
                <a:latin typeface="Times New Roman" pitchFamily="18" charset="0"/>
              </a:rPr>
              <a:t>4</a:t>
            </a:r>
            <a:r>
              <a:rPr lang="ar-SY" sz="2000" b="1" dirty="0">
                <a:latin typeface="Times New Roman" pitchFamily="18" charset="0"/>
              </a:rPr>
              <a:t>).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22701-2565-43BF-8773-363D08C1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9" y="2591759"/>
            <a:ext cx="5215997" cy="4204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7E5757-36A7-4239-A040-6E8D2ADC846C}"/>
              </a:ext>
            </a:extLst>
          </p:cNvPr>
          <p:cNvSpPr/>
          <p:nvPr/>
        </p:nvSpPr>
        <p:spPr>
          <a:xfrm>
            <a:off x="9884794" y="2751174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1EB31-0F4D-4840-9226-0ADCF9B32C76}"/>
              </a:ext>
            </a:extLst>
          </p:cNvPr>
          <p:cNvSpPr/>
          <p:nvPr/>
        </p:nvSpPr>
        <p:spPr>
          <a:xfrm>
            <a:off x="6290675" y="3339834"/>
            <a:ext cx="4793300" cy="1852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الربح النهائي للنظام </a:t>
            </a:r>
            <a:r>
              <a:rPr lang="en-US" sz="2000" b="1" dirty="0">
                <a:latin typeface="Times New Roman" pitchFamily="18" charset="0"/>
              </a:rPr>
              <a:t>ultimate gain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الدور النهائي للنظام </a:t>
            </a:r>
            <a:r>
              <a:rPr lang="en-US" sz="2000" b="1" dirty="0">
                <a:latin typeface="Times New Roman" pitchFamily="18" charset="0"/>
              </a:rPr>
              <a:t>ultimate period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استخدم الجدول التالي:</a:t>
            </a:r>
            <a:endParaRPr lang="en-US" sz="2000" b="1" dirty="0">
              <a:latin typeface="Times New Roman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4287E6-909A-4DB5-BBA9-F90C7C1E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95089"/>
              </p:ext>
            </p:extLst>
          </p:nvPr>
        </p:nvGraphicFramePr>
        <p:xfrm>
          <a:off x="5994353" y="5502287"/>
          <a:ext cx="50246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70">
                  <a:extLst>
                    <a:ext uri="{9D8B030D-6E8A-4147-A177-3AD203B41FA5}">
                      <a16:colId xmlns:a16="http://schemas.microsoft.com/office/drawing/2014/main" val="2818326301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4221206919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222383008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34666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</a:t>
                      </a:r>
                      <a:r>
                        <a:rPr lang="en-US" baseline="-25000" dirty="0" err="1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  <a:r>
                        <a:rPr lang="en-US" i="0" baseline="-25000" dirty="0"/>
                        <a:t>I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 x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 x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 x T</a:t>
                      </a:r>
                      <a:r>
                        <a:rPr lang="en-US" b="1" baseline="-25000" dirty="0"/>
                        <a:t>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960634" y="898988"/>
            <a:ext cx="1085766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" rtl="1">
              <a:spcAft>
                <a:spcPts val="1200"/>
              </a:spcAft>
              <a:buAutoNum type="arabicPeriod"/>
            </a:pPr>
            <a:r>
              <a:rPr lang="ar-SY" sz="2400" b="1" dirty="0">
                <a:latin typeface="Times New Roman" pitchFamily="18" charset="0"/>
              </a:rPr>
              <a:t>المعايرة باستخدام القاعدة الشائعة </a:t>
            </a:r>
            <a:r>
              <a:rPr lang="en-US" sz="2400" b="1" dirty="0">
                <a:latin typeface="Times New Roman" pitchFamily="18" charset="0"/>
              </a:rPr>
              <a:t>Rule-of-Thumb Tuning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قاعدة شائعة الاستخدام في الحياة العملية ولكنها غير خاضعة لأساس علمي متين.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تحقق أداء مقبول بسهولة ولكن الخرج يستغرق وقت أكثر للاستقرار ويعاني من تجاوز إشارة </a:t>
            </a:r>
            <a:r>
              <a:rPr lang="en-US" sz="2000" b="1" dirty="0">
                <a:latin typeface="Times New Roman" pitchFamily="18" charset="0"/>
              </a:rPr>
              <a:t>overshoot</a:t>
            </a:r>
            <a:r>
              <a:rPr lang="ar-SY" sz="2000" b="1" dirty="0">
                <a:latin typeface="Times New Roman" pitchFamily="18" charset="0"/>
              </a:rPr>
              <a:t> وتأخير أكبر من طرق المعايرة ذات الحلقة المغلقة (</a:t>
            </a:r>
            <a:r>
              <a:rPr lang="en-US" sz="2000" b="1" dirty="0">
                <a:latin typeface="Times New Roman" pitchFamily="18" charset="0"/>
              </a:rPr>
              <a:t>4</a:t>
            </a:r>
            <a:r>
              <a:rPr lang="ar-SY" sz="2000" b="1" dirty="0">
                <a:latin typeface="Times New Roman" pitchFamily="18" charset="0"/>
              </a:rPr>
              <a:t>).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E5757-36A7-4239-A040-6E8D2ADC846C}"/>
              </a:ext>
            </a:extLst>
          </p:cNvPr>
          <p:cNvSpPr/>
          <p:nvPr/>
        </p:nvSpPr>
        <p:spPr>
          <a:xfrm>
            <a:off x="7945160" y="2751174"/>
            <a:ext cx="3690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كيف توجد الربح والدور النهائيين؟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1EB31-0F4D-4840-9226-0ADCF9B32C76}"/>
                  </a:ext>
                </a:extLst>
              </p:cNvPr>
              <p:cNvSpPr/>
              <p:nvPr/>
            </p:nvSpPr>
            <p:spPr>
              <a:xfrm>
                <a:off x="5414292" y="3339834"/>
                <a:ext cx="6103037" cy="2842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قم ببرمجة المتحكم وتوصيله مع المشغل والنظام.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أطفئ المنظم التكاملي – أي اجعل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(أي قيمة كبيرة جداً).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أطفئ المنظم التفاضلي – أي اجعل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ar-SY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ar-SY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.</a:t>
                </a:r>
                <a:endParaRPr lang="en-US" sz="2000" b="1" dirty="0">
                  <a:latin typeface="Times New Roman" pitchFamily="18" charset="0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قم بزيادة الثابت التناسبي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حتى تبدأ المنظومة بالاهتزاز.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عندما يحدث الاهتزاز يكون الربح هو الربح النهائي ودور الاهتزاز هو الدور النهائي!</a:t>
                </a:r>
                <a:endParaRPr lang="en-US" sz="2000" b="1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1EB31-0F4D-4840-9226-0ADCF9B32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92" y="3339834"/>
                <a:ext cx="6103037" cy="2842188"/>
              </a:xfrm>
              <a:prstGeom prst="rect">
                <a:avLst/>
              </a:prstGeom>
              <a:blipFill>
                <a:blip r:embed="rId2"/>
                <a:stretch>
                  <a:fillRect r="-99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232E5BA-507B-400E-B47D-DC0DEE0D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5" y="2386901"/>
            <a:ext cx="5243167" cy="42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595901" y="898988"/>
            <a:ext cx="11222395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2. المعايرة اليدوية </a:t>
            </a:r>
            <a:r>
              <a:rPr lang="en-US" sz="2400" b="1" dirty="0">
                <a:latin typeface="Times New Roman" pitchFamily="18" charset="0"/>
              </a:rPr>
              <a:t>Empirical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نحتاج غالباً بعد المعايرة بالطريقة الشائعة (أو طرق أخرى) إلى معايرة يدوية بسيطة لتحسين الأداء.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يجب البدء من قيم ثوابت معينة &gt;&gt; الطريقة الشائعة نقطة بدء ممتازة.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بعد ذلك نقوم بتغيير الثابت المطلوب بقيمة صغيرة لا تتجاوز </a:t>
            </a:r>
            <a:r>
              <a:rPr lang="en-US" sz="2400" b="1" dirty="0">
                <a:latin typeface="Times New Roman" pitchFamily="18" charset="0"/>
              </a:rPr>
              <a:t>%10</a:t>
            </a:r>
            <a:r>
              <a:rPr lang="ar-SY" sz="2400" b="1" dirty="0">
                <a:latin typeface="Times New Roman" pitchFamily="18" charset="0"/>
              </a:rPr>
              <a:t> كل مرة ونراقب الأداء. يجب أن نتذكر أن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تغيير ثابت معين غالباً ما يحل مشكلة ولكن يسبب مشاكل أخرى </a:t>
            </a:r>
            <a:r>
              <a:rPr lang="ar-SY" sz="2400" b="1" dirty="0">
                <a:latin typeface="Times New Roman" pitchFamily="18" charset="0"/>
              </a:rPr>
              <a:t>&gt;&gt; نحاول الوصول إلى حل وسط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3A92BB-62C4-44ED-9C3A-BC7D8D7AD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81168"/>
              </p:ext>
            </p:extLst>
          </p:nvPr>
        </p:nvGraphicFramePr>
        <p:xfrm>
          <a:off x="802240" y="3558356"/>
          <a:ext cx="1058752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07">
                  <a:extLst>
                    <a:ext uri="{9D8B030D-6E8A-4147-A177-3AD203B41FA5}">
                      <a16:colId xmlns:a16="http://schemas.microsoft.com/office/drawing/2014/main" val="1900979228"/>
                    </a:ext>
                  </a:extLst>
                </a:gridCol>
                <a:gridCol w="2707241">
                  <a:extLst>
                    <a:ext uri="{9D8B030D-6E8A-4147-A177-3AD203B41FA5}">
                      <a16:colId xmlns:a16="http://schemas.microsoft.com/office/drawing/2014/main" val="1904030488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2689603979"/>
                    </a:ext>
                  </a:extLst>
                </a:gridCol>
                <a:gridCol w="2429838">
                  <a:extLst>
                    <a:ext uri="{9D8B030D-6E8A-4147-A177-3AD203B41FA5}">
                      <a16:colId xmlns:a16="http://schemas.microsoft.com/office/drawing/2014/main" val="2767368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التغيير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الأداء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التغيير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الأداء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التكاملي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اهتزاز ذو تردد منخفض ومطال منخفض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زيادة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بطء في الاستجابة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اهتزاز ذو تردد منخفض ومطال مرتفع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انقاص الثابت التناسبي و/أو زيادة التفاضلي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تجاوز </a:t>
                      </a:r>
                      <a:r>
                        <a:rPr lang="en-US" b="1" dirty="0"/>
                        <a:t>overshoot</a:t>
                      </a:r>
                      <a:r>
                        <a:rPr lang="ar-SY" b="1" dirty="0"/>
                        <a:t> كبير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انقاص الثابت التفاضلي و/أو ترشيح إشارة الحساس و/أو زيادة دور التقطيع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يوجد اهتزاز ذو تردد مرتفع (ضجيج)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زيادة الثابت التكاملي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خطأ متبقي دائماً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التكاملي و/أو انقاص دور التقطيع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الخرج يصل إلى حالة إشباع (عدم استجابة)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الخرج يقفز بين قيمتين بسرعة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47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782693-547E-46FF-8D2C-05C564416131}"/>
                  </a:ext>
                </a:extLst>
              </p:cNvPr>
              <p:cNvSpPr/>
              <p:nvPr/>
            </p:nvSpPr>
            <p:spPr>
              <a:xfrm>
                <a:off x="291254" y="4287160"/>
                <a:ext cx="431207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S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782693-547E-46FF-8D2C-05C564416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4" y="4287160"/>
                <a:ext cx="431207" cy="658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0D9DAF-BE24-4D2F-85B6-7CA163BCD97E}"/>
              </a:ext>
            </a:extLst>
          </p:cNvPr>
          <p:cNvCxnSpPr>
            <a:cxnSpLocks/>
          </p:cNvCxnSpPr>
          <p:nvPr/>
        </p:nvCxnSpPr>
        <p:spPr>
          <a:xfrm flipV="1">
            <a:off x="657546" y="4212404"/>
            <a:ext cx="729465" cy="308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838200" y="785050"/>
            <a:ext cx="10643171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في التطبيقات الحقيقية وخاصة الروبوتية – نستخدم أحياناً أوصاف مختلفة لبارامترات منظم </a:t>
            </a:r>
            <a:r>
              <a:rPr lang="en-US" sz="2400" b="1" dirty="0">
                <a:latin typeface="Times New Roman" pitchFamily="18" charset="0"/>
              </a:rPr>
              <a:t>PID</a:t>
            </a:r>
            <a:r>
              <a:rPr lang="ar-SY" sz="2400" b="1" dirty="0">
                <a:latin typeface="Times New Roman" pitchFamily="18" charset="0"/>
              </a:rPr>
              <a:t> تربطها بالخواص الفيزيائية للنظام &gt;&gt; تسهل على المستخدم النهائي فهم تأثير هذه البارامترات.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الثابت التناسبي لمنظم السرعة الزاوية يسمى أحياناً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الصلابة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Stiffness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الثابت التناسبي لمنظم الزاوية يسمى أحياناً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قوة الثبات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Hold strength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400" b="1" dirty="0">
              <a:latin typeface="Times New Roman" pitchFamily="18" charset="0"/>
            </a:endParaRPr>
          </a:p>
        </p:txBody>
      </p:sp>
      <p:pic>
        <p:nvPicPr>
          <p:cNvPr id="10242" name="Picture 2" descr="Image result for movi cinema robot">
            <a:extLst>
              <a:ext uri="{FF2B5EF4-FFF2-40B4-BE49-F238E27FC236}">
                <a16:creationId xmlns:a16="http://schemas.microsoft.com/office/drawing/2014/main" id="{82EC48E4-3294-4BBE-8F01-55055043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571"/>
            <a:ext cx="6344292" cy="35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movi cinema robot custom tuning">
            <a:extLst>
              <a:ext uri="{FF2B5EF4-FFF2-40B4-BE49-F238E27FC236}">
                <a16:creationId xmlns:a16="http://schemas.microsoft.com/office/drawing/2014/main" id="{0874C1E7-1B7C-4C2A-BA44-ACA61A95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4530"/>
            <a:ext cx="4353325" cy="24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33DCE1-4021-4A2E-B47D-D5F2FC3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4433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647272" y="898988"/>
            <a:ext cx="11171024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3. المعايرة باستخدام الثابت الزمني للحلقة المفتوحة </a:t>
            </a:r>
            <a:r>
              <a:rPr lang="en-US" sz="2400" b="1" dirty="0">
                <a:latin typeface="Times New Roman" pitchFamily="18" charset="0"/>
              </a:rPr>
              <a:t>Open-loop Timing (Ziegler-Nichols)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تعرف بطريقة الحلقة المفتوحة أو طريقة الاستجابة للقفزة الواحدية </a:t>
            </a:r>
            <a:r>
              <a:rPr lang="en-US" sz="2400" b="1" dirty="0">
                <a:latin typeface="Times New Roman" pitchFamily="18" charset="0"/>
              </a:rPr>
              <a:t>step response</a:t>
            </a:r>
            <a:r>
              <a:rPr lang="ar-SY" sz="2400" b="1" dirty="0">
                <a:latin typeface="Times New Roman" pitchFamily="18" charset="0"/>
              </a:rPr>
              <a:t>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400" b="1" dirty="0"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EFA86-2321-4DFF-8CAC-D367EAFC1453}"/>
              </a:ext>
            </a:extLst>
          </p:cNvPr>
          <p:cNvSpPr/>
          <p:nvPr/>
        </p:nvSpPr>
        <p:spPr>
          <a:xfrm>
            <a:off x="9793928" y="2030299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B78856-1A3F-41BC-A3BF-A4B404CFDFAC}"/>
                  </a:ext>
                </a:extLst>
              </p:cNvPr>
              <p:cNvSpPr/>
              <p:nvPr/>
            </p:nvSpPr>
            <p:spPr>
              <a:xfrm>
                <a:off x="6215865" y="2571699"/>
                <a:ext cx="5137935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طبق إشارة قفزة واحدية على النظام (بدون متحكم).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النقطة حيث يكون ميل الاستجابة أكبر ما يمكن (أي أقرب إلى المحور الشاقولي) وارسم مماس للمنحني.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نقطة تقاطع التماس مع المحور الشاقولي عند اللحظة 0 تمثل القيمتين </a:t>
                </a:r>
                <a14:m>
                  <m:oMath xmlns:m="http://schemas.openxmlformats.org/officeDocument/2006/math">
                    <m:r>
                      <a:rPr lang="ar-SY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و </a:t>
                </a:r>
                <a:r>
                  <a:rPr lang="en-US" sz="2000" b="1" i="1" dirty="0">
                    <a:latin typeface="Times New Roman" pitchFamily="18" charset="0"/>
                  </a:rPr>
                  <a:t>L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استخدم الجدول التالي: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B78856-1A3F-41BC-A3BF-A4B404CFD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65" y="2571699"/>
                <a:ext cx="5137935" cy="2400657"/>
              </a:xfrm>
              <a:prstGeom prst="rect">
                <a:avLst/>
              </a:prstGeom>
              <a:blipFill>
                <a:blip r:embed="rId2"/>
                <a:stretch>
                  <a:fillRect l="-1542" t="-1269" r="-106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CB90F4D-6D2C-4185-9553-26811513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9" y="2111339"/>
            <a:ext cx="5801078" cy="4602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FAE6E8-392C-4BA4-9C3C-CB0675CBC7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149366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SY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1.2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1800" b="1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FAE6E8-392C-4BA4-9C3C-CB0675CBC7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149366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197" r="-20144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2014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208197" r="-1024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308197" r="-102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71" t="-308197" r="-24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39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719191" y="898988"/>
            <a:ext cx="11099105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4. المعايرة باستخدام الثابت الزمني للحلقة المغلقة (أو الاستجابة الترددية) </a:t>
            </a:r>
            <a:r>
              <a:rPr lang="en-US" sz="2400" b="1" dirty="0">
                <a:latin typeface="Times New Roman" pitchFamily="18" charset="0"/>
              </a:rPr>
              <a:t>Closed-loop Timing (Frequency Response) (Ziegler-Nichols)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تعتمد على نقطة تقاطع الاستجابة الترددية (منحني </a:t>
            </a:r>
            <a:r>
              <a:rPr lang="ar-SY" sz="2000" b="1" dirty="0" err="1">
                <a:latin typeface="Times New Roman" pitchFamily="18" charset="0"/>
              </a:rPr>
              <a:t>نايكويست</a:t>
            </a:r>
            <a:r>
              <a:rPr lang="ar-SY" sz="2000" b="1" dirty="0">
                <a:latin typeface="Times New Roman" pitchFamily="18" charset="0"/>
              </a:rPr>
              <a:t> مع المحور التخيلي).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6AFC-E084-4876-A569-B290844D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7" y="2195540"/>
            <a:ext cx="5661168" cy="4621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CE5766-FEF1-4F15-8E90-DD14F3BD179C}"/>
              </a:ext>
            </a:extLst>
          </p:cNvPr>
          <p:cNvSpPr/>
          <p:nvPr/>
        </p:nvSpPr>
        <p:spPr>
          <a:xfrm>
            <a:off x="9884794" y="2561103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F8014-335F-4ADE-B47F-AA204089228D}"/>
              </a:ext>
            </a:extLst>
          </p:cNvPr>
          <p:cNvSpPr/>
          <p:nvPr/>
        </p:nvSpPr>
        <p:spPr>
          <a:xfrm>
            <a:off x="6469487" y="3047016"/>
            <a:ext cx="4778872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أوصل المتحكم مع النظام (حلقة مغلقة).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الربح النهائي للنظام </a:t>
            </a:r>
            <a:r>
              <a:rPr lang="en-US" sz="2000" b="1" dirty="0">
                <a:latin typeface="Times New Roman" pitchFamily="18" charset="0"/>
              </a:rPr>
              <a:t>ultimate gain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الدور النهائي للنظام </a:t>
            </a:r>
            <a:r>
              <a:rPr lang="en-US" sz="2000" b="1" dirty="0">
                <a:latin typeface="Times New Roman" pitchFamily="18" charset="0"/>
              </a:rPr>
              <a:t>ultimate period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استخدم الجدول التالي:</a:t>
            </a:r>
            <a:endParaRPr lang="en-US" sz="20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60E8EA6-7858-4A99-B008-3A79A79D01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151550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60E8EA6-7858-4A99-B008-3A79A79D01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151550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8197" r="-20144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2014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208197" r="-1024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308197" r="-102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71" t="-308197" r="-24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35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0566971" y="776081"/>
            <a:ext cx="12102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مقدمة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E9B16C-DF08-4D49-9AF9-219515A6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1500026"/>
            <a:ext cx="10787866" cy="4813444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منظم </a:t>
            </a:r>
            <a:r>
              <a:rPr lang="en-US" sz="2400" b="1" dirty="0"/>
              <a:t>PID</a:t>
            </a:r>
            <a:r>
              <a:rPr lang="ar-SY" sz="2400" b="1" dirty="0"/>
              <a:t> اختصار للمنظم التناسبي – التكاملي – التفاضلي </a:t>
            </a:r>
            <a:r>
              <a:rPr lang="en-US" sz="2400" b="1" dirty="0"/>
              <a:t>Proportional – Integral – Differential</a:t>
            </a:r>
            <a:endParaRPr lang="ar-SY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يسمى منظم لأنه يسعى لتنظيم إشارة الخطأ </a:t>
            </a:r>
            <a:r>
              <a:rPr lang="ar-SY" sz="2400" b="1" dirty="0">
                <a:solidFill>
                  <a:srgbClr val="FF0000"/>
                </a:solidFill>
              </a:rPr>
              <a:t>نحو الصفر.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بكل بساطة يعتمد على تناسب وتكامل وتفاضل إشارة الخطأ.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أشهر أنواع المنظمات وأكثرها استخداماً في الصناعة </a:t>
            </a:r>
            <a:r>
              <a:rPr lang="ar-SY" sz="2400" b="1" dirty="0" err="1"/>
              <a:t>والروبوتيكس</a:t>
            </a:r>
            <a:r>
              <a:rPr lang="ar-SY" sz="2400" b="1" dirty="0"/>
              <a:t> (%90 &lt;).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أداء المنظم مقبول ولا يحتاج لمعرفة النموذج الرياضي للنظام.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تنفيذ </a:t>
            </a:r>
            <a:r>
              <a:rPr lang="en-US" sz="2400" b="1" dirty="0"/>
              <a:t>PID</a:t>
            </a:r>
            <a:r>
              <a:rPr lang="ar-SY" sz="2400" b="1" dirty="0"/>
              <a:t> على المتحكمات الرقمية والتشابهية بغاية السهولة. غالباً ما يتم تعديل بنية المنظم من أجل تطبيقات مختلفة.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أهم مساوئ </a:t>
            </a:r>
            <a:r>
              <a:rPr lang="en-US" sz="2400" b="1" dirty="0"/>
              <a:t>PID</a:t>
            </a:r>
            <a:r>
              <a:rPr lang="ar-SY" sz="2400" b="1" dirty="0"/>
              <a:t> </a:t>
            </a:r>
            <a:r>
              <a:rPr lang="ar-SY" sz="2400" b="1" dirty="0">
                <a:solidFill>
                  <a:srgbClr val="FF0000"/>
                </a:solidFill>
              </a:rPr>
              <a:t>الحاجة لمعايرة </a:t>
            </a:r>
            <a:r>
              <a:rPr lang="ar-SY" sz="2400" b="1" dirty="0" err="1">
                <a:solidFill>
                  <a:srgbClr val="FF0000"/>
                </a:solidFill>
              </a:rPr>
              <a:t>ثوابته</a:t>
            </a:r>
            <a:r>
              <a:rPr lang="ar-SY" sz="2400" b="1" dirty="0">
                <a:solidFill>
                  <a:srgbClr val="FF0000"/>
                </a:solidFill>
              </a:rPr>
              <a:t> </a:t>
            </a:r>
            <a:r>
              <a:rPr lang="ar-SY" sz="2400" b="1" dirty="0"/>
              <a:t>– المعايرة غالياً يدوية تجريبية ولكن توجد عدة طرق تسرع وتسهل المعايرة بشكل كبير.</a:t>
            </a:r>
          </a:p>
        </p:txBody>
      </p:sp>
    </p:spTree>
    <p:extLst>
      <p:ext uri="{BB962C8B-B14F-4D97-AF65-F5344CB8AC3E}">
        <p14:creationId xmlns:p14="http://schemas.microsoft.com/office/powerpoint/2010/main" val="298634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1063375" y="898988"/>
            <a:ext cx="10754921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5. المعايرة بطريقة </a:t>
            </a:r>
            <a:r>
              <a:rPr lang="en-US" sz="2400" b="1" dirty="0">
                <a:latin typeface="Times New Roman" pitchFamily="18" charset="0"/>
              </a:rPr>
              <a:t>CHR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Chien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Hrones</a:t>
            </a:r>
            <a:r>
              <a:rPr lang="en-US" sz="2400" b="1" dirty="0">
                <a:latin typeface="Times New Roman" pitchFamily="18" charset="0"/>
              </a:rPr>
              <a:t>, and </a:t>
            </a:r>
            <a:r>
              <a:rPr lang="en-US" sz="2400" b="1" dirty="0" err="1">
                <a:latin typeface="Times New Roman" pitchFamily="18" charset="0"/>
              </a:rPr>
              <a:t>Reswick</a:t>
            </a:r>
            <a:r>
              <a:rPr lang="en-US" sz="2400" b="1" dirty="0">
                <a:latin typeface="Times New Roman" pitchFamily="18" charset="0"/>
              </a:rPr>
              <a:t> Tuning Method –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طريقة 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حلقة مفتوحة </a:t>
            </a:r>
            <a:r>
              <a:rPr lang="ar-SY" sz="2000" b="1" dirty="0">
                <a:latin typeface="Times New Roman" pitchFamily="18" charset="0"/>
              </a:rPr>
              <a:t>تعتمد على طريقة </a:t>
            </a:r>
            <a:r>
              <a:rPr lang="en-US" sz="2000" b="1" dirty="0">
                <a:latin typeface="Times New Roman" pitchFamily="18" charset="0"/>
              </a:rPr>
              <a:t>Ziegler-Nichols</a:t>
            </a:r>
            <a:r>
              <a:rPr lang="ar-SY" sz="2000" b="1" dirty="0">
                <a:latin typeface="Times New Roman" pitchFamily="18" charset="0"/>
              </a:rPr>
              <a:t> للحلقة المفتوحة وتسعى للحصول على أسرع استجابة بدون تجاوز وأسرع استجابة بتجاوز نسبته </a:t>
            </a:r>
            <a:r>
              <a:rPr lang="en-US" sz="2000" b="1" dirty="0">
                <a:latin typeface="Times New Roman" pitchFamily="18" charset="0"/>
              </a:rPr>
              <a:t>20%</a:t>
            </a:r>
            <a:r>
              <a:rPr lang="ar-SY" sz="2000" b="1" dirty="0">
                <a:latin typeface="Times New Roman" pitchFamily="18" charset="0"/>
              </a:rPr>
              <a:t>..</a:t>
            </a:r>
            <a:endParaRPr lang="en-US" sz="20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عملياً لا نحصل على قيم التجاوز نفسها ولكن قيم تقريبية.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59100-26E1-40A6-8FF5-76D58CC0D897}"/>
              </a:ext>
            </a:extLst>
          </p:cNvPr>
          <p:cNvSpPr/>
          <p:nvPr/>
        </p:nvSpPr>
        <p:spPr>
          <a:xfrm>
            <a:off x="9793928" y="2677564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79EDE-F9B3-4B75-967A-1E5C98E5AF12}"/>
                  </a:ext>
                </a:extLst>
              </p:cNvPr>
              <p:cNvSpPr/>
              <p:nvPr/>
            </p:nvSpPr>
            <p:spPr>
              <a:xfrm>
                <a:off x="6215865" y="3177865"/>
                <a:ext cx="5137935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طبق إشارة قفزة واحدية على النظام (بدون متحكم).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النقطة حيث يكون ميل الاستجابة أكبر ما يمكن (أي أقرب إلى المحور الشاقولي) وارسم مماس للمنحني.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نقطة تقاطع التماس مع المحور الشاقولي عند اللحظة 0 تمثل القيمتين </a:t>
                </a:r>
                <a14:m>
                  <m:oMath xmlns:m="http://schemas.openxmlformats.org/officeDocument/2006/math">
                    <m:r>
                      <a:rPr lang="ar-SY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و </a:t>
                </a:r>
                <a:r>
                  <a:rPr lang="en-US" sz="2000" b="1" i="1" dirty="0">
                    <a:latin typeface="Times New Roman" pitchFamily="18" charset="0"/>
                  </a:rPr>
                  <a:t>L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الثابت الزمني لتابع النقل الخاص بالنظام </a:t>
                </a:r>
                <a:r>
                  <a:rPr lang="en-US" sz="2000" b="1" i="1" dirty="0">
                    <a:latin typeface="Times New Roman" pitchFamily="18" charset="0"/>
                  </a:rPr>
                  <a:t>T</a:t>
                </a:r>
                <a:r>
                  <a:rPr lang="en-US" sz="2000" b="1" i="1" baseline="-25000" dirty="0">
                    <a:latin typeface="Times New Roman" pitchFamily="18" charset="0"/>
                  </a:rPr>
                  <a:t>u</a:t>
                </a:r>
                <a:r>
                  <a:rPr lang="ar-SY" sz="2000" b="1" dirty="0">
                    <a:latin typeface="Times New Roman" pitchFamily="18" charset="0"/>
                  </a:rPr>
                  <a:t> .. أي </a:t>
                </a: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الزمن الذي تستغرقه الاستجابة للوصول إلى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%63</a:t>
                </a: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 من قيمتها النهائية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استخدم الجداول التالية حسب نسبة التجاوز المطلوبة.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79EDE-F9B3-4B75-967A-1E5C98E5A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65" y="3177865"/>
                <a:ext cx="5137935" cy="3477875"/>
              </a:xfrm>
              <a:prstGeom prst="rect">
                <a:avLst/>
              </a:prstGeom>
              <a:blipFill>
                <a:blip r:embed="rId2"/>
                <a:stretch>
                  <a:fillRect l="-1542" t="-701" r="-1068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FC3C315-147E-45CE-A45C-ACB13C96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6" y="2059890"/>
            <a:ext cx="5879710" cy="47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1063375" y="898988"/>
            <a:ext cx="10754921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5. المعايرة بطريقة </a:t>
            </a:r>
            <a:r>
              <a:rPr lang="en-US" sz="2400" b="1" dirty="0">
                <a:latin typeface="Times New Roman" pitchFamily="18" charset="0"/>
              </a:rPr>
              <a:t>CHR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Chien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Hrones</a:t>
            </a:r>
            <a:r>
              <a:rPr lang="en-US" sz="2400" b="1" dirty="0">
                <a:latin typeface="Times New Roman" pitchFamily="18" charset="0"/>
              </a:rPr>
              <a:t>, and </a:t>
            </a:r>
            <a:r>
              <a:rPr lang="en-US" sz="2400" b="1" dirty="0" err="1">
                <a:latin typeface="Times New Roman" pitchFamily="18" charset="0"/>
              </a:rPr>
              <a:t>Reswick</a:t>
            </a:r>
            <a:r>
              <a:rPr lang="en-US" sz="2400" b="1" dirty="0">
                <a:latin typeface="Times New Roman" pitchFamily="18" charset="0"/>
              </a:rPr>
              <a:t> Tuning Method –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طريقة 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حلقة مفتوحة </a:t>
            </a:r>
            <a:r>
              <a:rPr lang="ar-SY" sz="2000" b="1" dirty="0">
                <a:latin typeface="Times New Roman" pitchFamily="18" charset="0"/>
              </a:rPr>
              <a:t>تعتمد على طريقة </a:t>
            </a:r>
            <a:r>
              <a:rPr lang="en-US" sz="2000" b="1" dirty="0">
                <a:latin typeface="Times New Roman" pitchFamily="18" charset="0"/>
              </a:rPr>
              <a:t>Ziegler-Nichols</a:t>
            </a:r>
            <a:r>
              <a:rPr lang="ar-SY" sz="2000" b="1" dirty="0">
                <a:latin typeface="Times New Roman" pitchFamily="18" charset="0"/>
              </a:rPr>
              <a:t> للحلقة المفتوحة وتسعى للحصول على أسرع استجابة بدون تجاوز وأسرع استجابة بتجاوز نسبته </a:t>
            </a:r>
            <a:r>
              <a:rPr lang="en-US" sz="2000" b="1" dirty="0">
                <a:latin typeface="Times New Roman" pitchFamily="18" charset="0"/>
              </a:rPr>
              <a:t>20%</a:t>
            </a:r>
            <a:r>
              <a:rPr lang="ar-SY" sz="2000" b="1" dirty="0">
                <a:latin typeface="Times New Roman" pitchFamily="18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59100-26E1-40A6-8FF5-76D58CC0D897}"/>
              </a:ext>
            </a:extLst>
          </p:cNvPr>
          <p:cNvSpPr/>
          <p:nvPr/>
        </p:nvSpPr>
        <p:spPr>
          <a:xfrm>
            <a:off x="8343968" y="2204957"/>
            <a:ext cx="3062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تجاوز (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overshoot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) بنسبة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0%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C3C315-147E-45CE-A45C-ACB13C96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6" y="2059890"/>
            <a:ext cx="5879710" cy="4744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2AF7B2E-ED53-4E17-917F-E2565720D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306155"/>
                  </p:ext>
                </p:extLst>
              </p:nvPr>
            </p:nvGraphicFramePr>
            <p:xfrm>
              <a:off x="6329120" y="268203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SY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0.35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2AF7B2E-ED53-4E17-917F-E2565720D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306155"/>
                  </p:ext>
                </p:extLst>
              </p:nvPr>
            </p:nvGraphicFramePr>
            <p:xfrm>
              <a:off x="6329120" y="268203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452" r="-20096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9836" r="-20096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209836" r="-1019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9836" r="-20096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309836" r="-1019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71" t="-309836" r="-194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C67122-F0E1-4516-80CB-B77FEF0C9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3836"/>
                  </p:ext>
                </p:extLst>
              </p:nvPr>
            </p:nvGraphicFramePr>
            <p:xfrm>
              <a:off x="6329120" y="491671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0.7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0.95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𝟒𝟕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C67122-F0E1-4516-80CB-B77FEF0C9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3836"/>
                  </p:ext>
                </p:extLst>
              </p:nvPr>
            </p:nvGraphicFramePr>
            <p:xfrm>
              <a:off x="6329120" y="491671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197" r="-20096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2009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208197" r="-1019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8197" r="-2009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308197" r="-1019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71" t="-308197" r="-194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9B63531-D40E-4953-B63F-97FA55FA26A8}"/>
              </a:ext>
            </a:extLst>
          </p:cNvPr>
          <p:cNvSpPr/>
          <p:nvPr/>
        </p:nvSpPr>
        <p:spPr>
          <a:xfrm>
            <a:off x="8215728" y="4424456"/>
            <a:ext cx="3190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تجاوز (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overshoot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) بنسبة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20%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56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838200" y="847616"/>
            <a:ext cx="10643171" cy="43635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هناك طرق أخرى للمعايرة أكثر تعقيداً: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باستخدام المتحكمات التكيفية مثل طريقة </a:t>
            </a:r>
            <a:r>
              <a:rPr lang="en-US" sz="2400" b="1" dirty="0">
                <a:latin typeface="Times New Roman" pitchFamily="18" charset="0"/>
              </a:rPr>
              <a:t>Model Reference Adaptive Controller (MRAC)</a:t>
            </a:r>
            <a:r>
              <a:rPr lang="ar-SY" sz="2400" b="1" dirty="0">
                <a:latin typeface="Times New Roman" pitchFamily="18" charset="0"/>
              </a:rPr>
              <a:t> حيث نقوم بمقارنة النظام مع نظام آخر معروف واستنتاج بارامترات المنظم.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عن طريق التعرف على النظام </a:t>
            </a:r>
            <a:r>
              <a:rPr lang="en-US" sz="2400" b="1" dirty="0">
                <a:latin typeface="Times New Roman" pitchFamily="18" charset="0"/>
              </a:rPr>
              <a:t>system identification</a:t>
            </a:r>
            <a:r>
              <a:rPr lang="ar-SY" sz="2400" b="1" dirty="0">
                <a:latin typeface="Times New Roman" pitchFamily="18" charset="0"/>
              </a:rPr>
              <a:t>. حيث نقوم بحقن إشارة ضجيج أبيض شبه عشوائي </a:t>
            </a:r>
            <a:r>
              <a:rPr lang="en-US" sz="2400" b="1" dirty="0">
                <a:latin typeface="Times New Roman" pitchFamily="18" charset="0"/>
              </a:rPr>
              <a:t>pseudo random white noise</a:t>
            </a:r>
            <a:r>
              <a:rPr lang="ar-SY" sz="2400" b="1" dirty="0">
                <a:latin typeface="Times New Roman" pitchFamily="18" charset="0"/>
              </a:rPr>
              <a:t> – ومن ثم إيجاد الاستجابة الترددية </a:t>
            </a:r>
            <a:r>
              <a:rPr lang="en-US" sz="2400" b="1" dirty="0">
                <a:latin typeface="Times New Roman" pitchFamily="18" charset="0"/>
              </a:rPr>
              <a:t>frequency response</a:t>
            </a:r>
            <a:r>
              <a:rPr lang="ar-SY" sz="2400" b="1" dirty="0">
                <a:latin typeface="Times New Roman" pitchFamily="18" charset="0"/>
              </a:rPr>
              <a:t> وحساب بارامترات المنظم التي تحقق أكبر مجال ربح </a:t>
            </a:r>
            <a:r>
              <a:rPr lang="en-US" sz="2400" b="1" dirty="0">
                <a:latin typeface="Times New Roman" pitchFamily="18" charset="0"/>
              </a:rPr>
              <a:t>gain margin</a:t>
            </a:r>
            <a:r>
              <a:rPr lang="ar-SY" sz="2400" b="1" dirty="0">
                <a:latin typeface="Times New Roman" pitchFamily="18" charset="0"/>
              </a:rPr>
              <a:t>.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50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56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pic>
        <p:nvPicPr>
          <p:cNvPr id="5" name="Picture 4" descr="C:\55e3cdb2f0ee1fc198e72937ed886e12">
            <a:extLst>
              <a:ext uri="{FF2B5EF4-FFF2-40B4-BE49-F238E27FC236}">
                <a16:creationId xmlns:a16="http://schemas.microsoft.com/office/drawing/2014/main" id="{4BFE4B63-C4AA-4D78-8423-E522DDE46E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7" y="975418"/>
            <a:ext cx="6119131" cy="532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F696F3-FFDE-4442-A375-B278CC8E51B2}"/>
              </a:ext>
            </a:extLst>
          </p:cNvPr>
          <p:cNvSpPr/>
          <p:nvPr/>
        </p:nvSpPr>
        <p:spPr>
          <a:xfrm>
            <a:off x="7782674" y="1384712"/>
            <a:ext cx="333436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مثال عن الاستجابة الترددية لنظام ميكانيكي.</a:t>
            </a:r>
          </a:p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لاحظ كيف تنعكس زاوية الاستجابة </a:t>
            </a:r>
            <a:r>
              <a:rPr lang="en-US" sz="2400" b="1" dirty="0">
                <a:latin typeface="Times New Roman" pitchFamily="18" charset="0"/>
              </a:rPr>
              <a:t>180</a:t>
            </a:r>
            <a:r>
              <a:rPr lang="ar-SY" sz="2400" b="1" dirty="0">
                <a:latin typeface="Times New Roman" pitchFamily="18" charset="0"/>
              </a:rPr>
              <a:t> درجة عند تردد معين.. هذا هو التردد الذي يفقد النظام عنده الاستقرار. أي هذا هو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التردد الأعظمي لحلقة التحكم لهذا النظام.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87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حلقات التحكم المتداخلة </a:t>
            </a:r>
            <a:r>
              <a:rPr lang="en-US" sz="3600" b="1" dirty="0">
                <a:solidFill>
                  <a:srgbClr val="FF0000"/>
                </a:solidFill>
              </a:rPr>
              <a:t>Nested PID Loops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348E-15EC-48B7-AD7C-E4E1809D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67" y="960633"/>
            <a:ext cx="10787866" cy="4813444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معظم التطبيقات الحقيقية عبارة عن عدة حلقات تحكم/تنظيم متداخلة مع بعضها البعض. حيث يكون خرج المنظم الأول قيمة مرجعية للمنظم الثاني وهكذا.. على سبيل المثال: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ar-SY" b="1" dirty="0"/>
              <a:t>في محركات السيرفو، قد نستخدم ثلاث حلقات متداخلة:</a:t>
            </a:r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تيار داخلية </a:t>
            </a:r>
            <a:r>
              <a:rPr lang="ar-SY" b="1" dirty="0"/>
              <a:t>تتحكم بتيار المحرك والتالي </a:t>
            </a:r>
            <a:r>
              <a:rPr lang="ar-SY" b="1"/>
              <a:t>العزم المطبق.</a:t>
            </a:r>
            <a:endParaRPr lang="ar-SY" b="1" dirty="0"/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سرعة وسطى </a:t>
            </a:r>
            <a:r>
              <a:rPr lang="ar-SY" b="1" dirty="0"/>
              <a:t>تتحكم بسرعة دوران المحرك. خرج منظم السرعة هو القيمة المرجعية للتيار.</a:t>
            </a:r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موضع خارجية </a:t>
            </a:r>
            <a:r>
              <a:rPr lang="ar-SY" b="1" dirty="0"/>
              <a:t>تتحكم بزاوية المحرك. خرج منظم الزاوية هو القيمة المرجعية للسرعة.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ar-SY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ar-SY" sz="2400" b="1" dirty="0"/>
          </a:p>
        </p:txBody>
      </p:sp>
      <p:pic>
        <p:nvPicPr>
          <p:cNvPr id="18434" name="Picture 2" descr="Image result for servo motor nested pid loop">
            <a:extLst>
              <a:ext uri="{FF2B5EF4-FFF2-40B4-BE49-F238E27FC236}">
                <a16:creationId xmlns:a16="http://schemas.microsoft.com/office/drawing/2014/main" id="{54A626D9-59F0-48F3-A0EF-12512B82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293527"/>
            <a:ext cx="82677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0566971" y="776081"/>
            <a:ext cx="12102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مقدمة</a:t>
            </a:r>
            <a:endParaRPr lang="ar-SY" sz="2800" b="1" dirty="0">
              <a:latin typeface="Times New Roman" pitchFamily="18" charset="0"/>
            </a:endParaRPr>
          </a:p>
        </p:txBody>
      </p:sp>
      <p:pic>
        <p:nvPicPr>
          <p:cNvPr id="1028" name="Picture 4" descr="File#18078579784: The Op Amp PID Controller. Temperature Control Using Pid Controller Circuit Diagram">
            <a:extLst>
              <a:ext uri="{FF2B5EF4-FFF2-40B4-BE49-F238E27FC236}">
                <a16:creationId xmlns:a16="http://schemas.microsoft.com/office/drawing/2014/main" id="{7C821334-2667-4B57-8B8B-6DE39123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45" y="1165737"/>
            <a:ext cx="5619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alog pid flowchart">
            <a:extLst>
              <a:ext uri="{FF2B5EF4-FFF2-40B4-BE49-F238E27FC236}">
                <a16:creationId xmlns:a16="http://schemas.microsoft.com/office/drawing/2014/main" id="{3F81F2AC-33ED-49F7-92BC-5F84F6F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05" y="1299301"/>
            <a:ext cx="57626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340F511A-CE64-4C6F-8AB6-53B5762AE8CC}"/>
                  </a:ext>
                </a:extLst>
              </p:cNvPr>
              <p:cNvSpPr txBox="1"/>
              <p:nvPr/>
            </p:nvSpPr>
            <p:spPr bwMode="auto">
              <a:xfrm>
                <a:off x="547705" y="4682753"/>
                <a:ext cx="5692240" cy="15022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340F511A-CE64-4C6F-8AB6-53B5762A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705" y="4682753"/>
                <a:ext cx="5692240" cy="1502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3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2380385" y="102741"/>
            <a:ext cx="74312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(P) Regulator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2E04EB-99FF-4D68-84F4-22548466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721" y="929819"/>
            <a:ext cx="5702158" cy="5388788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خرج المنظم التناسبي هو </a:t>
            </a:r>
            <a:r>
              <a:rPr lang="ar-SY" sz="2400" b="1" dirty="0">
                <a:solidFill>
                  <a:srgbClr val="FF0000"/>
                </a:solidFill>
              </a:rPr>
              <a:t>نسبة ثابتة </a:t>
            </a:r>
            <a:r>
              <a:rPr lang="ar-SY" sz="2400" b="1" dirty="0"/>
              <a:t>من إشارة الدخل</a:t>
            </a:r>
            <a:endParaRPr lang="en-US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المنظم التناسبي يولد </a:t>
            </a:r>
            <a:r>
              <a:rPr lang="ar-SY" sz="2400" b="1" dirty="0">
                <a:solidFill>
                  <a:srgbClr val="FF0000"/>
                </a:solidFill>
              </a:rPr>
              <a:t>استجابة سريعة </a:t>
            </a:r>
            <a:r>
              <a:rPr lang="ar-SY" sz="2400" b="1" dirty="0"/>
              <a:t>لإشارة الخطأ. لذلك يستخدم لإيصال الخرج إلى القيمة المطلوبة بأسرع ما يمكن. 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ولكنه </a:t>
            </a:r>
            <a:r>
              <a:rPr lang="ar-SY" sz="2400" b="1" dirty="0">
                <a:solidFill>
                  <a:srgbClr val="FF0000"/>
                </a:solidFill>
              </a:rPr>
              <a:t>لا يزيل الخطأ المتبقي </a:t>
            </a:r>
            <a:r>
              <a:rPr lang="ar-SY" sz="2400" b="1" dirty="0"/>
              <a:t>في الإشارة (أو خطأ الحالة الثابتة </a:t>
            </a:r>
            <a:r>
              <a:rPr lang="en-US" sz="2400" b="1" dirty="0"/>
              <a:t>steady state error</a:t>
            </a:r>
            <a:r>
              <a:rPr lang="ar-SY" sz="2400" b="1" dirty="0"/>
              <a:t>).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أن يؤدي إلى </a:t>
            </a:r>
            <a:r>
              <a:rPr lang="ar-SY" sz="2400" b="1" dirty="0">
                <a:solidFill>
                  <a:srgbClr val="FF0000"/>
                </a:solidFill>
              </a:rPr>
              <a:t>عدم الاستقرار </a:t>
            </a:r>
            <a:r>
              <a:rPr lang="ar-SY" sz="2400" b="1" dirty="0"/>
              <a:t>بسهولة إذا كانت قيمة خرج المنظم كبيرة.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غير فعال في التعامل مع إشارة خطأ متغيرة.</a:t>
            </a:r>
            <a:endParaRPr lang="en-US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لا يتم استخدام هذا المنظم بمفرده عادة </a:t>
            </a:r>
            <a:r>
              <a:rPr lang="ar-SY" sz="2400" b="1" dirty="0">
                <a:solidFill>
                  <a:srgbClr val="FF0000"/>
                </a:solidFill>
              </a:rPr>
              <a:t>لأنه يفتقد للمرونة</a:t>
            </a:r>
            <a:r>
              <a:rPr lang="ar-SY" sz="24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47F16F7-2EC5-45C2-B3A5-1E95AB8D0012}"/>
                  </a:ext>
                </a:extLst>
              </p:cNvPr>
              <p:cNvSpPr txBox="1"/>
              <p:nvPr/>
            </p:nvSpPr>
            <p:spPr bwMode="auto">
              <a:xfrm>
                <a:off x="3452117" y="886452"/>
                <a:ext cx="2643883" cy="5776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47F16F7-2EC5-45C2-B3A5-1E95AB8D0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2117" y="886452"/>
                <a:ext cx="2643883" cy="57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69BCC5-5694-4DD5-B05D-A975B71F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4" y="1767926"/>
            <a:ext cx="5985258" cy="48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08438E-F8EE-4233-A9A7-6C96A8D5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6" y="1345915"/>
            <a:ext cx="5619775" cy="5345339"/>
          </a:xfrm>
          <a:prstGeom prst="rect">
            <a:avLst/>
          </a:prstGeom>
        </p:spPr>
      </p:pic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8153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(PI)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D7A54C-3533-438D-8CB4-DE0E80FAB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5721" y="929818"/>
                <a:ext cx="5702158" cy="5722699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مجموع </a:t>
                </a:r>
                <a:r>
                  <a:rPr lang="ar-SY" sz="2000" b="1" dirty="0"/>
                  <a:t>إشارات الدخل – تتناقص مع تناقص الخطأ. 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الخطأ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التناسبي والتكاملي معاً يسمح لنا بالوصول إلى الخرج المطلوب بسرعة والتخلص من أي نسبة خطأ متبقية.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التكاملي.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هذا المنظم شائع الاستخدام بشكل كبير وخاصة للتحكم بدرجة الحرارة حيث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تتغير إشارة الخطأ ببطء</a:t>
                </a:r>
                <a:r>
                  <a:rPr lang="ar-SY" sz="2000" b="1" dirty="0"/>
                  <a:t>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يمكن أن يؤدي منظم </a:t>
                </a:r>
                <a:r>
                  <a:rPr lang="en-US" sz="2000" b="1" dirty="0"/>
                  <a:t>PI</a:t>
                </a:r>
                <a:r>
                  <a:rPr lang="ar-SY" sz="2000" b="1" dirty="0"/>
                  <a:t> إلى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الخرج بسهولة أو حتى اهتزازه.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D7A54C-3533-438D-8CB4-DE0E80FAB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5721" y="929818"/>
                <a:ext cx="5702158" cy="5722699"/>
              </a:xfrm>
              <a:blipFill>
                <a:blip r:embed="rId3"/>
                <a:stretch>
                  <a:fillRect l="-1603" t="-746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/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4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8153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(PI)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/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646F261-ECA4-42D4-88B1-6C7411AF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2" y="1813195"/>
            <a:ext cx="4923199" cy="4926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81E58D5-7EDA-4F98-B282-582D2D097B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5721" y="929818"/>
                <a:ext cx="5702158" cy="5722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مجموع </a:t>
                </a:r>
                <a:r>
                  <a:rPr lang="ar-SY" sz="2000" b="1" dirty="0"/>
                  <a:t>إشارات الدخل – تتناقص مع تناقص الخطأ. 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الخطأ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التناسبي والتكاملي معاً يسمح لنا بالوصول إلى الخرج المطلوب بسرعة والتخلص من أي نسبة خطأ متبقية.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التكاملي.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هذا المنظم شائع الاستخدام بشكل كبير وخاصة للتحكم بدرجة الحرارة حيث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تتغير إشارة الخطأ ببطء</a:t>
                </a:r>
                <a:r>
                  <a:rPr lang="ar-SY" sz="2000" b="1" dirty="0"/>
                  <a:t>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يمكن أن يؤدي منظم </a:t>
                </a:r>
                <a:r>
                  <a:rPr lang="en-US" sz="2000" b="1" dirty="0"/>
                  <a:t>PI</a:t>
                </a:r>
                <a:r>
                  <a:rPr lang="ar-SY" sz="2000" b="1" dirty="0"/>
                  <a:t> إلى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الخرج بسهولة أو حتى اهتزازه.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مثال:</a:t>
                </a:r>
                <a:r>
                  <a:rPr lang="ar-SY" sz="2000" b="1" dirty="0"/>
                  <a:t> تنظيم درجة حرارة (لاحظ كيف تم تحديد خرج السخان عند %100)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81E58D5-7EDA-4F98-B282-582D2D09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21" y="929818"/>
                <a:ext cx="5702158" cy="5722699"/>
              </a:xfrm>
              <a:prstGeom prst="rect">
                <a:avLst/>
              </a:prstGeom>
              <a:blipFill>
                <a:blip r:embed="rId4"/>
                <a:stretch>
                  <a:fillRect l="-1603" t="-746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1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6EF99F-FF0F-4ADB-B39C-566BA547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4" y="693124"/>
            <a:ext cx="3626974" cy="5928570"/>
          </a:xfrm>
          <a:prstGeom prst="rect">
            <a:avLst/>
          </a:prstGeom>
        </p:spPr>
      </p:pic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28427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Differential (PD)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81FCA1-90BF-481E-A896-8C7E13399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9011" y="929819"/>
                <a:ext cx="5578867" cy="5419610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التفاضلي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تغير </a:t>
                </a:r>
                <a:r>
                  <a:rPr lang="ar-SY" sz="2000" b="1" dirty="0"/>
                  <a:t>إشارة الدخل –	    تتناقص مع تناقص التغير في الإشارة.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التفاضلي يعاكس وبالتالي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الاهتزاز والتجاوز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</a:t>
                </a:r>
                <a:r>
                  <a:rPr lang="ar-SY" sz="2000" b="1"/>
                  <a:t>التناسبي والتفاضلي </a:t>
                </a:r>
                <a:r>
                  <a:rPr lang="ar-SY" sz="2000" b="1" dirty="0"/>
                  <a:t>معاً يسمح لنا بالوصول إلى الخرج المطلوب بسرعة والتخلص من أي اهتزازات أو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للخرج أي أنه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يحسن الاستجابة الديناميكية</a:t>
                </a:r>
                <a:r>
                  <a:rPr lang="ar-SY" sz="2000" b="1" dirty="0"/>
                  <a:t>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التفاضلي.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استخدام هذا المنظم غير شائع كثيراً ولكنه مفيد عند حدوث تغيرات كبيرة وسريعة في إشارة الدخل.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عملياً لا تتغير القيمة الحقيقية لإشارة ما بشكل فجائي ولكن القيمة المرجعية قد تتغير فجائياً (وخاصة في الأنظمة المقطعة).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من أهم مساوئ المنظم التفاضلي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تضخيم إشارات الضجيج </a:t>
                </a:r>
                <a:r>
                  <a:rPr lang="ar-SY" sz="2000" b="1" dirty="0"/>
                  <a:t>التي ترافق قيم الحساس المقاسة.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81FCA1-90BF-481E-A896-8C7E13399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9011" y="929819"/>
                <a:ext cx="5578867" cy="5419610"/>
              </a:xfrm>
              <a:blipFill>
                <a:blip r:embed="rId3"/>
                <a:stretch>
                  <a:fillRect l="-765" t="-787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9C4D6A66-B922-440C-9317-A31ABA2205A0}"/>
                  </a:ext>
                </a:extLst>
              </p:cNvPr>
              <p:cNvSpPr txBox="1"/>
              <p:nvPr/>
            </p:nvSpPr>
            <p:spPr bwMode="auto">
              <a:xfrm>
                <a:off x="3842535" y="748523"/>
                <a:ext cx="3282593" cy="102454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9C4D6A66-B922-440C-9317-A31ABA22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2535" y="748523"/>
                <a:ext cx="3282593" cy="1024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6AF0B65-2A6D-4581-A774-C81230B279D4}"/>
              </a:ext>
            </a:extLst>
          </p:cNvPr>
          <p:cNvSpPr/>
          <p:nvPr/>
        </p:nvSpPr>
        <p:spPr>
          <a:xfrm>
            <a:off x="4379260" y="1950243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لاحظ الخطأ المتبقي لغياب المنظم التكاملي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BDE036-8D85-419E-9B42-D5D98152DCE6}"/>
              </a:ext>
            </a:extLst>
          </p:cNvPr>
          <p:cNvCxnSpPr>
            <a:cxnSpLocks/>
          </p:cNvCxnSpPr>
          <p:nvPr/>
        </p:nvCxnSpPr>
        <p:spPr>
          <a:xfrm flipH="1">
            <a:off x="3805193" y="2458074"/>
            <a:ext cx="703779" cy="402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3016"/>
            <a:ext cx="94706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Differential (PID)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ADEAB947-2731-4D80-A45B-742B44424F59}"/>
                  </a:ext>
                </a:extLst>
              </p:cNvPr>
              <p:cNvSpPr txBox="1"/>
              <p:nvPr/>
            </p:nvSpPr>
            <p:spPr bwMode="auto">
              <a:xfrm>
                <a:off x="5996559" y="4266649"/>
                <a:ext cx="4378753" cy="1224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ADEAB947-2731-4D80-A45B-742B4442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559" y="4266649"/>
                <a:ext cx="4378753" cy="122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5054DA-D17D-480B-9023-D9D85BE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61" y="1191801"/>
            <a:ext cx="6791218" cy="3046289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2000" b="1" dirty="0"/>
              <a:t>يجمع هذا المنظم أفضل المزايا: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الوصول السريع للقيمة المطلوبة باستخدام المنظم التناسبي.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إزالة الخطأ المتبقي في الإشارة باستخدام المنظم التكاملي.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القضاء على الاهتزازات وتجاوز الخرج </a:t>
            </a:r>
            <a:r>
              <a:rPr lang="en-US" sz="1800" b="1" dirty="0"/>
              <a:t>overshoot</a:t>
            </a:r>
            <a:r>
              <a:rPr lang="ar-SY" sz="1800" b="1" dirty="0"/>
              <a:t> باستخدام المنظم التفاضلي.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2000" b="1" dirty="0"/>
              <a:t>أكثر المنظمات استخداماً في العالم الحقيقي. غالباً ما يتم استخدام عدة حلقات متداخلة من منظمات </a:t>
            </a:r>
            <a:r>
              <a:rPr lang="en-US" sz="2000" b="1" dirty="0"/>
              <a:t>PI</a:t>
            </a:r>
            <a:r>
              <a:rPr lang="ar-SY" sz="2000" b="1" dirty="0"/>
              <a:t> و </a:t>
            </a:r>
            <a:r>
              <a:rPr lang="en-US" sz="2000" b="1" dirty="0"/>
              <a:t>PID</a:t>
            </a:r>
            <a:r>
              <a:rPr lang="ar-SY" sz="2000" b="1" dirty="0"/>
              <a:t>.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8352C-3E33-45FA-9220-DA8127B9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7" y="918459"/>
            <a:ext cx="4673275" cy="58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3016"/>
            <a:ext cx="94706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Differential (PID) Regulator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3A5BE-6903-4AF0-B898-56C3A35D174E}"/>
              </a:ext>
            </a:extLst>
          </p:cNvPr>
          <p:cNvSpPr/>
          <p:nvPr/>
        </p:nvSpPr>
        <p:spPr>
          <a:xfrm>
            <a:off x="3895908" y="6042862"/>
            <a:ext cx="440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https://sites.google.com/site/fpgaandco/pid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7602E-59B6-4DFC-B001-8AB7BB4C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27" y="1443519"/>
            <a:ext cx="5588143" cy="4407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8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15457</TotalTime>
  <Words>2370</Words>
  <Application>Microsoft Office PowerPoint</Application>
  <PresentationFormat>Widescreen</PresentationFormat>
  <Paragraphs>280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التحكم الحديث 2 (التحكم الرقمي)  Modern Control 2 (Digital Control)</vt:lpstr>
      <vt:lpstr>منظمات PID</vt:lpstr>
      <vt:lpstr>منظمات PID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منظمات PID الرقمية</vt:lpstr>
      <vt:lpstr>منظمات PID الرقمية</vt:lpstr>
      <vt:lpstr>منظمات PID الرقمية</vt:lpstr>
      <vt:lpstr>منظمات PID الرقمية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حلقات التحكم المتداخلة Nested PID Loops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175</cp:revision>
  <dcterms:created xsi:type="dcterms:W3CDTF">2019-02-19T07:45:50Z</dcterms:created>
  <dcterms:modified xsi:type="dcterms:W3CDTF">2020-03-04T10:05:10Z</dcterms:modified>
</cp:coreProperties>
</file>