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9" r:id="rId7"/>
    <p:sldId id="27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268A-D629-4E3B-8095-4C5CA397C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1C58-E26A-4EF3-B847-21538B8B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73C4-813E-44E9-A1C0-15A4BB6B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2281-55D8-4FA7-80AE-76CDEC99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6D64-467A-4FBA-B52D-B89DD833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F2B-E72B-40C6-9F18-3F211DB8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B02F0-22D8-4240-B620-3E98FFAF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917C-23E3-4E21-BD70-F66991CD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0516-79AC-44D6-BC1F-BF881ABA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1B87-D8E6-46E0-B20D-3872BCBE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CC476-CEC6-4F95-89CC-7C953112D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E12D5-7D9E-4CA3-935A-A2411B36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CAAD-3245-42BB-A9F2-958052BE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61B-BE73-478B-955E-782415C8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2914-DA2C-404B-B940-BB12FBF0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62B-486A-43FC-8102-0869E12F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05E8-8B84-4EEE-81EC-6BC033B1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E55E-60A7-41D8-81C1-05787D9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CA3D-18AC-4E65-81F9-6F6B5F79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D43B-3C3E-486D-8652-F4B61204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CFA5-45B2-4CCF-946D-997213DE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B947C-8C22-4AD9-868A-9FE84D7F4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56C8-2D8E-430D-A6C8-4D2F60E0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DB82-1460-4202-BF2E-7511534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8349-D8E0-4FEB-A054-E0020DA4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6E91-440F-4E1C-BE13-FFF8943E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8847-D4DD-45B6-8A44-9B6A30DB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5513D-D986-4102-946D-9BB4C5F5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BFA2-CBFF-4961-8324-766C3104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6132-6937-43D9-9789-00995D11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622A-F3C2-4DA8-A0CE-3FD1E297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EA7B-579E-419E-A9C0-5C9C90B2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2CFF-0FA8-48E1-BA78-4C849E08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5372A-5968-4301-9954-4C946304E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64521-6EA1-463E-9392-65E89241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CF456-1301-4D4D-99EF-6FCA28501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253E-0DC7-4606-84EA-4571D207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20B44-EECB-4258-9B0A-869A143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462E1-2A4E-407E-8E37-9BCC0D44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5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9B23-4975-4818-8746-6DFBA4CE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C5BCA-5445-4286-8751-B5F003B4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7ED7-F270-40A4-BA4D-C039CFA3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19D56-5126-4CAD-B26B-6502E96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02823-C188-4FC2-A28E-C286027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1DB05-F080-4CD8-9940-63DC41D6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34EDE-447E-4660-9CC3-F81561C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3546-1241-4331-9CE6-D8A77C0A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200-7F00-48DA-8431-850DA80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94B7D-E19A-40A4-AD07-64D67540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6053-F42B-4CC6-AF21-845C5DC9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F9581-5049-4B93-8667-B7D184AF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DE27-5DE2-489F-991E-B6239E61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8DBE-CD0A-40B2-BD9C-CE2D7622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E4204-832F-47B5-95FD-0C1919F44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AAB30-0894-4E8E-9452-ABF2CF0A2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EE1C-0F3F-4374-9A91-37E82D96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F89E-6C88-4F27-9A9F-290071CD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9C8B-CBA9-4CCF-B0AF-815788ED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CFED5-C38A-4864-93A2-BCF10B60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6CEA6-5A65-4FB4-9319-9325A9FE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E249-94C6-4D3B-9E06-6B907734F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44A6-59D6-464D-AD1A-3A8F82524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5664-4200-41DD-B30A-4E161F53D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543B-338F-4ABE-A002-9926B2EDB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2663-EA92-4B05-84DF-94465373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504" y="1182919"/>
            <a:ext cx="9904991" cy="2387600"/>
          </a:xfrm>
        </p:spPr>
        <p:txBody>
          <a:bodyPr>
            <a:normAutofit fontScale="90000"/>
          </a:bodyPr>
          <a:lstStyle/>
          <a:p>
            <a: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التحكم الحديث 2 (التحكم الرقمي)</a:t>
            </a:r>
            <a:b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ar-SY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 Control 2 (Digital Control)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881F1D-B9AF-4F96-85D6-AFFD982AA0F2}"/>
              </a:ext>
            </a:extLst>
          </p:cNvPr>
          <p:cNvSpPr txBox="1">
            <a:spLocks/>
          </p:cNvSpPr>
          <p:nvPr/>
        </p:nvSpPr>
        <p:spPr>
          <a:xfrm>
            <a:off x="861743" y="4921714"/>
            <a:ext cx="1046851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sz="3200" dirty="0">
                <a:solidFill>
                  <a:srgbClr val="FF0000"/>
                </a:solidFill>
              </a:rPr>
              <a:t>المحاضرة 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7C5990A-DA2F-4EBF-9ACA-ED2EB7917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7542"/>
            <a:ext cx="9144000" cy="1040258"/>
          </a:xfrm>
        </p:spPr>
        <p:txBody>
          <a:bodyPr>
            <a:normAutofit fontScale="85000" lnSpcReduction="20000"/>
          </a:bodyPr>
          <a:lstStyle/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ثالث تحكم – فصل ثاني - 2019</a:t>
            </a: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كلية الهندسة الكهربائية والالكترونية – جامعة حلب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د. أسعد كعدان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665173" y="711295"/>
            <a:ext cx="2980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3. طريقة شبه المنحرف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35D680-EC94-4B15-9C11-55C155C9B03B}"/>
              </a:ext>
            </a:extLst>
          </p:cNvPr>
          <p:cNvGrpSpPr/>
          <p:nvPr/>
        </p:nvGrpSpPr>
        <p:grpSpPr>
          <a:xfrm>
            <a:off x="452438" y="711295"/>
            <a:ext cx="2573676" cy="1411413"/>
            <a:chOff x="8446216" y="3062015"/>
            <a:chExt cx="2573676" cy="141141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461262-7452-4B34-81B9-91074572BC8F}"/>
                </a:ext>
              </a:extLst>
            </p:cNvPr>
            <p:cNvSpPr/>
            <p:nvPr/>
          </p:nvSpPr>
          <p:spPr>
            <a:xfrm>
              <a:off x="8446216" y="3299108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5388C20-49EB-4C37-B69C-35C39E4B434D}"/>
                </a:ext>
              </a:extLst>
            </p:cNvPr>
            <p:cNvSpPr/>
            <p:nvPr/>
          </p:nvSpPr>
          <p:spPr>
            <a:xfrm>
              <a:off x="8448176" y="3633942"/>
              <a:ext cx="231775" cy="8382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75" h="838200">
                  <a:moveTo>
                    <a:pt x="0" y="822325"/>
                  </a:moveTo>
                  <a:cubicBezTo>
                    <a:pt x="1058" y="713317"/>
                    <a:pt x="2117" y="604308"/>
                    <a:pt x="3175" y="495300"/>
                  </a:cubicBezTo>
                  <a:lnTo>
                    <a:pt x="231775" y="0"/>
                  </a:lnTo>
                  <a:lnTo>
                    <a:pt x="231775" y="838200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EF5E553-D095-4EAD-A7BF-DA54E11E5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71" y="3062015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63A45A-F8DE-4036-8872-8CA66937E2DA}"/>
                </a:ext>
              </a:extLst>
            </p:cNvPr>
            <p:cNvCxnSpPr/>
            <p:nvPr/>
          </p:nvCxnSpPr>
          <p:spPr>
            <a:xfrm>
              <a:off x="8446216" y="4473427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8D7B1C7-A367-482A-B4AE-44E8E0D044CE}"/>
                </a:ext>
              </a:extLst>
            </p:cNvPr>
            <p:cNvSpPr/>
            <p:nvPr/>
          </p:nvSpPr>
          <p:spPr>
            <a:xfrm>
              <a:off x="8671817" y="3384011"/>
              <a:ext cx="238216" cy="10795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6441 w 238216"/>
                <a:gd name="connsiteY0" fmla="*/ 822325 h 838200"/>
                <a:gd name="connsiteX1" fmla="*/ 91 w 238216"/>
                <a:gd name="connsiteY1" fmla="*/ 15875 h 838200"/>
                <a:gd name="connsiteX2" fmla="*/ 238216 w 238216"/>
                <a:gd name="connsiteY2" fmla="*/ 0 h 838200"/>
                <a:gd name="connsiteX3" fmla="*/ 238216 w 238216"/>
                <a:gd name="connsiteY3" fmla="*/ 838200 h 838200"/>
                <a:gd name="connsiteX0" fmla="*/ 6441 w 238216"/>
                <a:gd name="connsiteY0" fmla="*/ 1063625 h 1079500"/>
                <a:gd name="connsiteX1" fmla="*/ 91 w 238216"/>
                <a:gd name="connsiteY1" fmla="*/ 257175 h 1079500"/>
                <a:gd name="connsiteX2" fmla="*/ 222341 w 238216"/>
                <a:gd name="connsiteY2" fmla="*/ 0 h 1079500"/>
                <a:gd name="connsiteX3" fmla="*/ 238216 w 238216"/>
                <a:gd name="connsiteY3" fmla="*/ 1079500 h 1079500"/>
                <a:gd name="connsiteX0" fmla="*/ 6441 w 238216"/>
                <a:gd name="connsiteY0" fmla="*/ 1063625 h 1079500"/>
                <a:gd name="connsiteX1" fmla="*/ 91 w 238216"/>
                <a:gd name="connsiteY1" fmla="*/ 257175 h 1079500"/>
                <a:gd name="connsiteX2" fmla="*/ 228691 w 238216"/>
                <a:gd name="connsiteY2" fmla="*/ 0 h 1079500"/>
                <a:gd name="connsiteX3" fmla="*/ 238216 w 238216"/>
                <a:gd name="connsiteY3" fmla="*/ 107950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216" h="1079500">
                  <a:moveTo>
                    <a:pt x="6441" y="1063625"/>
                  </a:moveTo>
                  <a:cubicBezTo>
                    <a:pt x="7499" y="954617"/>
                    <a:pt x="-967" y="366183"/>
                    <a:pt x="91" y="257175"/>
                  </a:cubicBezTo>
                  <a:lnTo>
                    <a:pt x="228691" y="0"/>
                  </a:lnTo>
                  <a:lnTo>
                    <a:pt x="238216" y="1079500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957D417-7C35-42BB-A367-781457A1271C}"/>
                </a:ext>
              </a:extLst>
            </p:cNvPr>
            <p:cNvSpPr/>
            <p:nvPr/>
          </p:nvSpPr>
          <p:spPr>
            <a:xfrm>
              <a:off x="8908035" y="3313266"/>
              <a:ext cx="232080" cy="11588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305 w 232080"/>
                <a:gd name="connsiteY0" fmla="*/ 1069975 h 1085850"/>
                <a:gd name="connsiteX1" fmla="*/ 305 w 232080"/>
                <a:gd name="connsiteY1" fmla="*/ 0 h 1085850"/>
                <a:gd name="connsiteX2" fmla="*/ 232080 w 232080"/>
                <a:gd name="connsiteY2" fmla="*/ 247650 h 1085850"/>
                <a:gd name="connsiteX3" fmla="*/ 232080 w 232080"/>
                <a:gd name="connsiteY3" fmla="*/ 1085850 h 1085850"/>
                <a:gd name="connsiteX0" fmla="*/ 305 w 232080"/>
                <a:gd name="connsiteY0" fmla="*/ 1143000 h 1158875"/>
                <a:gd name="connsiteX1" fmla="*/ 305 w 232080"/>
                <a:gd name="connsiteY1" fmla="*/ 73025 h 1158875"/>
                <a:gd name="connsiteX2" fmla="*/ 228905 w 232080"/>
                <a:gd name="connsiteY2" fmla="*/ 0 h 1158875"/>
                <a:gd name="connsiteX3" fmla="*/ 232080 w 232080"/>
                <a:gd name="connsiteY3" fmla="*/ 1158875 h 11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080" h="1158875">
                  <a:moveTo>
                    <a:pt x="305" y="1143000"/>
                  </a:moveTo>
                  <a:cubicBezTo>
                    <a:pt x="1363" y="1033992"/>
                    <a:pt x="-753" y="182033"/>
                    <a:pt x="305" y="73025"/>
                  </a:cubicBezTo>
                  <a:lnTo>
                    <a:pt x="228905" y="0"/>
                  </a:lnTo>
                  <a:cubicBezTo>
                    <a:pt x="229963" y="386292"/>
                    <a:pt x="231022" y="772583"/>
                    <a:pt x="232080" y="11588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B795A38-8274-4606-8226-F8EF46723B48}"/>
                </a:ext>
              </a:extLst>
            </p:cNvPr>
            <p:cNvSpPr/>
            <p:nvPr/>
          </p:nvSpPr>
          <p:spPr>
            <a:xfrm>
              <a:off x="9135928" y="3307811"/>
              <a:ext cx="238216" cy="11557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1133475 h 1149350"/>
                <a:gd name="connsiteX1" fmla="*/ 6350 w 231775"/>
                <a:gd name="connsiteY1" fmla="*/ 0 h 1149350"/>
                <a:gd name="connsiteX2" fmla="*/ 231775 w 231775"/>
                <a:gd name="connsiteY2" fmla="*/ 311150 h 1149350"/>
                <a:gd name="connsiteX3" fmla="*/ 231775 w 231775"/>
                <a:gd name="connsiteY3" fmla="*/ 1149350 h 1149350"/>
                <a:gd name="connsiteX0" fmla="*/ 6441 w 238216"/>
                <a:gd name="connsiteY0" fmla="*/ 1139825 h 1155700"/>
                <a:gd name="connsiteX1" fmla="*/ 91 w 238216"/>
                <a:gd name="connsiteY1" fmla="*/ 0 h 1155700"/>
                <a:gd name="connsiteX2" fmla="*/ 238216 w 238216"/>
                <a:gd name="connsiteY2" fmla="*/ 317500 h 1155700"/>
                <a:gd name="connsiteX3" fmla="*/ 238216 w 238216"/>
                <a:gd name="connsiteY3" fmla="*/ 1155700 h 1155700"/>
                <a:gd name="connsiteX0" fmla="*/ 6441 w 238216"/>
                <a:gd name="connsiteY0" fmla="*/ 1139825 h 1155700"/>
                <a:gd name="connsiteX1" fmla="*/ 91 w 238216"/>
                <a:gd name="connsiteY1" fmla="*/ 0 h 1155700"/>
                <a:gd name="connsiteX2" fmla="*/ 231866 w 238216"/>
                <a:gd name="connsiteY2" fmla="*/ 111125 h 1155700"/>
                <a:gd name="connsiteX3" fmla="*/ 238216 w 238216"/>
                <a:gd name="connsiteY3" fmla="*/ 1155700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216" h="1155700">
                  <a:moveTo>
                    <a:pt x="6441" y="1139825"/>
                  </a:moveTo>
                  <a:cubicBezTo>
                    <a:pt x="7499" y="1030817"/>
                    <a:pt x="-967" y="109008"/>
                    <a:pt x="91" y="0"/>
                  </a:cubicBezTo>
                  <a:lnTo>
                    <a:pt x="231866" y="111125"/>
                  </a:lnTo>
                  <a:cubicBezTo>
                    <a:pt x="233983" y="459317"/>
                    <a:pt x="236099" y="807508"/>
                    <a:pt x="238216" y="11557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F8417DC-A837-4C7C-B3B4-6DB4DDD20B9A}"/>
                </a:ext>
              </a:extLst>
            </p:cNvPr>
            <p:cNvSpPr/>
            <p:nvPr/>
          </p:nvSpPr>
          <p:spPr>
            <a:xfrm>
              <a:off x="9372916" y="3444336"/>
              <a:ext cx="238431" cy="10191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019175 h 1035050"/>
                <a:gd name="connsiteX1" fmla="*/ 44 w 247694"/>
                <a:gd name="connsiteY1" fmla="*/ 0 h 1035050"/>
                <a:gd name="connsiteX2" fmla="*/ 247694 w 247694"/>
                <a:gd name="connsiteY2" fmla="*/ 196850 h 1035050"/>
                <a:gd name="connsiteX3" fmla="*/ 247694 w 247694"/>
                <a:gd name="connsiteY3" fmla="*/ 1035050 h 1035050"/>
                <a:gd name="connsiteX0" fmla="*/ 19088 w 250863"/>
                <a:gd name="connsiteY0" fmla="*/ 1006475 h 1022350"/>
                <a:gd name="connsiteX1" fmla="*/ 38 w 250863"/>
                <a:gd name="connsiteY1" fmla="*/ 0 h 1022350"/>
                <a:gd name="connsiteX2" fmla="*/ 250863 w 250863"/>
                <a:gd name="connsiteY2" fmla="*/ 184150 h 1022350"/>
                <a:gd name="connsiteX3" fmla="*/ 250863 w 250863"/>
                <a:gd name="connsiteY3" fmla="*/ 1022350 h 1022350"/>
                <a:gd name="connsiteX0" fmla="*/ 0 w 231775"/>
                <a:gd name="connsiteY0" fmla="*/ 1006475 h 1022350"/>
                <a:gd name="connsiteX1" fmla="*/ 3175 w 231775"/>
                <a:gd name="connsiteY1" fmla="*/ 0 h 1022350"/>
                <a:gd name="connsiteX2" fmla="*/ 231775 w 231775"/>
                <a:gd name="connsiteY2" fmla="*/ 184150 h 1022350"/>
                <a:gd name="connsiteX3" fmla="*/ 231775 w 231775"/>
                <a:gd name="connsiteY3" fmla="*/ 1022350 h 1022350"/>
                <a:gd name="connsiteX0" fmla="*/ 0 w 238125"/>
                <a:gd name="connsiteY0" fmla="*/ 1006475 h 1022350"/>
                <a:gd name="connsiteX1" fmla="*/ 3175 w 238125"/>
                <a:gd name="connsiteY1" fmla="*/ 0 h 1022350"/>
                <a:gd name="connsiteX2" fmla="*/ 238125 w 238125"/>
                <a:gd name="connsiteY2" fmla="*/ 158750 h 1022350"/>
                <a:gd name="connsiteX3" fmla="*/ 231775 w 238125"/>
                <a:gd name="connsiteY3" fmla="*/ 1022350 h 1022350"/>
                <a:gd name="connsiteX0" fmla="*/ 15919 w 254044"/>
                <a:gd name="connsiteY0" fmla="*/ 1003300 h 1019175"/>
                <a:gd name="connsiteX1" fmla="*/ 44 w 254044"/>
                <a:gd name="connsiteY1" fmla="*/ 0 h 1019175"/>
                <a:gd name="connsiteX2" fmla="*/ 254044 w 254044"/>
                <a:gd name="connsiteY2" fmla="*/ 155575 h 1019175"/>
                <a:gd name="connsiteX3" fmla="*/ 247694 w 254044"/>
                <a:gd name="connsiteY3" fmla="*/ 1019175 h 1019175"/>
                <a:gd name="connsiteX0" fmla="*/ 306 w 238431"/>
                <a:gd name="connsiteY0" fmla="*/ 1003300 h 1019175"/>
                <a:gd name="connsiteX1" fmla="*/ 306 w 238431"/>
                <a:gd name="connsiteY1" fmla="*/ 0 h 1019175"/>
                <a:gd name="connsiteX2" fmla="*/ 238431 w 238431"/>
                <a:gd name="connsiteY2" fmla="*/ 155575 h 1019175"/>
                <a:gd name="connsiteX3" fmla="*/ 232081 w 238431"/>
                <a:gd name="connsiteY3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431" h="1019175">
                  <a:moveTo>
                    <a:pt x="306" y="1003300"/>
                  </a:moveTo>
                  <a:cubicBezTo>
                    <a:pt x="1364" y="894292"/>
                    <a:pt x="-752" y="109008"/>
                    <a:pt x="306" y="0"/>
                  </a:cubicBezTo>
                  <a:lnTo>
                    <a:pt x="238431" y="155575"/>
                  </a:lnTo>
                  <a:cubicBezTo>
                    <a:pt x="236314" y="443442"/>
                    <a:pt x="234198" y="731308"/>
                    <a:pt x="232081" y="10191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49F9A0F-8405-41AE-AC20-B656DB47E40B}"/>
                </a:ext>
              </a:extLst>
            </p:cNvPr>
            <p:cNvSpPr/>
            <p:nvPr/>
          </p:nvSpPr>
          <p:spPr>
            <a:xfrm>
              <a:off x="9607772" y="3568160"/>
              <a:ext cx="234950" cy="89535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3315 w 235090"/>
                <a:gd name="connsiteY0" fmla="*/ 838200 h 854075"/>
                <a:gd name="connsiteX1" fmla="*/ 140 w 235090"/>
                <a:gd name="connsiteY1" fmla="*/ 0 h 854075"/>
                <a:gd name="connsiteX2" fmla="*/ 235090 w 235090"/>
                <a:gd name="connsiteY2" fmla="*/ 15875 h 854075"/>
                <a:gd name="connsiteX3" fmla="*/ 235090 w 235090"/>
                <a:gd name="connsiteY3" fmla="*/ 854075 h 854075"/>
                <a:gd name="connsiteX0" fmla="*/ 0 w 231775"/>
                <a:gd name="connsiteY0" fmla="*/ 831850 h 847725"/>
                <a:gd name="connsiteX1" fmla="*/ 6350 w 231775"/>
                <a:gd name="connsiteY1" fmla="*/ 0 h 847725"/>
                <a:gd name="connsiteX2" fmla="*/ 231775 w 231775"/>
                <a:gd name="connsiteY2" fmla="*/ 9525 h 847725"/>
                <a:gd name="connsiteX3" fmla="*/ 231775 w 231775"/>
                <a:gd name="connsiteY3" fmla="*/ 847725 h 847725"/>
                <a:gd name="connsiteX0" fmla="*/ 0 w 231775"/>
                <a:gd name="connsiteY0" fmla="*/ 879475 h 895350"/>
                <a:gd name="connsiteX1" fmla="*/ 6350 w 231775"/>
                <a:gd name="connsiteY1" fmla="*/ 47625 h 895350"/>
                <a:gd name="connsiteX2" fmla="*/ 222250 w 231775"/>
                <a:gd name="connsiteY2" fmla="*/ 0 h 895350"/>
                <a:gd name="connsiteX3" fmla="*/ 231775 w 231775"/>
                <a:gd name="connsiteY3" fmla="*/ 895350 h 895350"/>
                <a:gd name="connsiteX0" fmla="*/ 0 w 234950"/>
                <a:gd name="connsiteY0" fmla="*/ 879475 h 895350"/>
                <a:gd name="connsiteX1" fmla="*/ 6350 w 234950"/>
                <a:gd name="connsiteY1" fmla="*/ 47625 h 895350"/>
                <a:gd name="connsiteX2" fmla="*/ 234950 w 234950"/>
                <a:gd name="connsiteY2" fmla="*/ 0 h 895350"/>
                <a:gd name="connsiteX3" fmla="*/ 231775 w 23495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895350">
                  <a:moveTo>
                    <a:pt x="0" y="879475"/>
                  </a:moveTo>
                  <a:cubicBezTo>
                    <a:pt x="1058" y="770467"/>
                    <a:pt x="5292" y="156633"/>
                    <a:pt x="6350" y="47625"/>
                  </a:cubicBezTo>
                  <a:lnTo>
                    <a:pt x="234950" y="0"/>
                  </a:lnTo>
                  <a:cubicBezTo>
                    <a:pt x="233892" y="298450"/>
                    <a:pt x="232833" y="596900"/>
                    <a:pt x="231775" y="8953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1F6D7DE-4373-4B49-A5D0-38C05E30F65A}"/>
                </a:ext>
              </a:extLst>
            </p:cNvPr>
            <p:cNvSpPr/>
            <p:nvPr/>
          </p:nvSpPr>
          <p:spPr>
            <a:xfrm>
              <a:off x="9839501" y="3450294"/>
              <a:ext cx="232080" cy="10033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850900 h 866775"/>
                <a:gd name="connsiteX1" fmla="*/ 12700 w 231775"/>
                <a:gd name="connsiteY1" fmla="*/ 0 h 866775"/>
                <a:gd name="connsiteX2" fmla="*/ 231775 w 231775"/>
                <a:gd name="connsiteY2" fmla="*/ 28575 h 866775"/>
                <a:gd name="connsiteX3" fmla="*/ 231775 w 231775"/>
                <a:gd name="connsiteY3" fmla="*/ 866775 h 866775"/>
                <a:gd name="connsiteX0" fmla="*/ 305 w 232080"/>
                <a:gd name="connsiteY0" fmla="*/ 850900 h 866775"/>
                <a:gd name="connsiteX1" fmla="*/ 305 w 232080"/>
                <a:gd name="connsiteY1" fmla="*/ 0 h 866775"/>
                <a:gd name="connsiteX2" fmla="*/ 232080 w 232080"/>
                <a:gd name="connsiteY2" fmla="*/ 28575 h 866775"/>
                <a:gd name="connsiteX3" fmla="*/ 232080 w 232080"/>
                <a:gd name="connsiteY3" fmla="*/ 866775 h 866775"/>
                <a:gd name="connsiteX0" fmla="*/ 305 w 232080"/>
                <a:gd name="connsiteY0" fmla="*/ 987425 h 1003300"/>
                <a:gd name="connsiteX1" fmla="*/ 305 w 232080"/>
                <a:gd name="connsiteY1" fmla="*/ 136525 h 1003300"/>
                <a:gd name="connsiteX2" fmla="*/ 228905 w 232080"/>
                <a:gd name="connsiteY2" fmla="*/ 0 h 1003300"/>
                <a:gd name="connsiteX3" fmla="*/ 232080 w 232080"/>
                <a:gd name="connsiteY3" fmla="*/ 100330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080" h="1003300">
                  <a:moveTo>
                    <a:pt x="305" y="987425"/>
                  </a:moveTo>
                  <a:cubicBezTo>
                    <a:pt x="1363" y="878417"/>
                    <a:pt x="-753" y="245533"/>
                    <a:pt x="305" y="136525"/>
                  </a:cubicBezTo>
                  <a:lnTo>
                    <a:pt x="228905" y="0"/>
                  </a:lnTo>
                  <a:cubicBezTo>
                    <a:pt x="229963" y="334433"/>
                    <a:pt x="231022" y="668867"/>
                    <a:pt x="232080" y="10033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D7EC6FD-D73D-442B-A115-64669E39ECDE}"/>
                </a:ext>
              </a:extLst>
            </p:cNvPr>
            <p:cNvSpPr/>
            <p:nvPr/>
          </p:nvSpPr>
          <p:spPr>
            <a:xfrm>
              <a:off x="10067376" y="3338168"/>
              <a:ext cx="234950" cy="11303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1006475 h 1022350"/>
                <a:gd name="connsiteX1" fmla="*/ 6350 w 231775"/>
                <a:gd name="connsiteY1" fmla="*/ 0 h 1022350"/>
                <a:gd name="connsiteX2" fmla="*/ 231775 w 231775"/>
                <a:gd name="connsiteY2" fmla="*/ 184150 h 1022350"/>
                <a:gd name="connsiteX3" fmla="*/ 231775 w 231775"/>
                <a:gd name="connsiteY3" fmla="*/ 1022350 h 1022350"/>
                <a:gd name="connsiteX0" fmla="*/ 0 w 234950"/>
                <a:gd name="connsiteY0" fmla="*/ 1114425 h 1130300"/>
                <a:gd name="connsiteX1" fmla="*/ 6350 w 234950"/>
                <a:gd name="connsiteY1" fmla="*/ 107950 h 1130300"/>
                <a:gd name="connsiteX2" fmla="*/ 234950 w 234950"/>
                <a:gd name="connsiteY2" fmla="*/ 0 h 1130300"/>
                <a:gd name="connsiteX3" fmla="*/ 231775 w 234950"/>
                <a:gd name="connsiteY3" fmla="*/ 113030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1130300">
                  <a:moveTo>
                    <a:pt x="0" y="1114425"/>
                  </a:moveTo>
                  <a:cubicBezTo>
                    <a:pt x="1058" y="1005417"/>
                    <a:pt x="5292" y="216958"/>
                    <a:pt x="6350" y="107950"/>
                  </a:cubicBezTo>
                  <a:lnTo>
                    <a:pt x="234950" y="0"/>
                  </a:lnTo>
                  <a:cubicBezTo>
                    <a:pt x="233892" y="376767"/>
                    <a:pt x="232833" y="753533"/>
                    <a:pt x="231775" y="11303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140EA74-B6C6-4D07-BB4B-D310EF12D0F2}"/>
                </a:ext>
              </a:extLst>
            </p:cNvPr>
            <p:cNvSpPr/>
            <p:nvPr/>
          </p:nvSpPr>
          <p:spPr>
            <a:xfrm>
              <a:off x="10296466" y="3342733"/>
              <a:ext cx="238125" cy="11207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101725 h 1117600"/>
                <a:gd name="connsiteX1" fmla="*/ 44 w 247694"/>
                <a:gd name="connsiteY1" fmla="*/ 0 h 1117600"/>
                <a:gd name="connsiteX2" fmla="*/ 247694 w 247694"/>
                <a:gd name="connsiteY2" fmla="*/ 279400 h 1117600"/>
                <a:gd name="connsiteX3" fmla="*/ 247694 w 247694"/>
                <a:gd name="connsiteY3" fmla="*/ 1117600 h 1117600"/>
                <a:gd name="connsiteX0" fmla="*/ 3316 w 235091"/>
                <a:gd name="connsiteY0" fmla="*/ 1101725 h 1117600"/>
                <a:gd name="connsiteX1" fmla="*/ 141 w 235091"/>
                <a:gd name="connsiteY1" fmla="*/ 0 h 1117600"/>
                <a:gd name="connsiteX2" fmla="*/ 235091 w 235091"/>
                <a:gd name="connsiteY2" fmla="*/ 279400 h 1117600"/>
                <a:gd name="connsiteX3" fmla="*/ 235091 w 235091"/>
                <a:gd name="connsiteY3" fmla="*/ 1117600 h 1117600"/>
                <a:gd name="connsiteX0" fmla="*/ 0 w 231775"/>
                <a:gd name="connsiteY0" fmla="*/ 1104900 h 1120775"/>
                <a:gd name="connsiteX1" fmla="*/ 6350 w 231775"/>
                <a:gd name="connsiteY1" fmla="*/ 0 h 1120775"/>
                <a:gd name="connsiteX2" fmla="*/ 231775 w 231775"/>
                <a:gd name="connsiteY2" fmla="*/ 282575 h 1120775"/>
                <a:gd name="connsiteX3" fmla="*/ 231775 w 23177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9525 h 1120775"/>
                <a:gd name="connsiteX3" fmla="*/ 231775 w 238125"/>
                <a:gd name="connsiteY3" fmla="*/ 1120775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20775">
                  <a:moveTo>
                    <a:pt x="0" y="1104900"/>
                  </a:moveTo>
                  <a:cubicBezTo>
                    <a:pt x="1058" y="995892"/>
                    <a:pt x="5292" y="109008"/>
                    <a:pt x="6350" y="0"/>
                  </a:cubicBezTo>
                  <a:lnTo>
                    <a:pt x="238125" y="9525"/>
                  </a:lnTo>
                  <a:cubicBezTo>
                    <a:pt x="236008" y="379942"/>
                    <a:pt x="233892" y="750358"/>
                    <a:pt x="231775" y="11207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3B8899B-E9AE-41A1-AFC8-9E7271032EDB}"/>
                </a:ext>
              </a:extLst>
            </p:cNvPr>
            <p:cNvSpPr/>
            <p:nvPr/>
          </p:nvSpPr>
          <p:spPr>
            <a:xfrm>
              <a:off x="10525037" y="3347692"/>
              <a:ext cx="238125" cy="11207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101725 h 1117600"/>
                <a:gd name="connsiteX1" fmla="*/ 44 w 247694"/>
                <a:gd name="connsiteY1" fmla="*/ 0 h 1117600"/>
                <a:gd name="connsiteX2" fmla="*/ 247694 w 247694"/>
                <a:gd name="connsiteY2" fmla="*/ 279400 h 1117600"/>
                <a:gd name="connsiteX3" fmla="*/ 247694 w 247694"/>
                <a:gd name="connsiteY3" fmla="*/ 1117600 h 1117600"/>
                <a:gd name="connsiteX0" fmla="*/ 3316 w 235091"/>
                <a:gd name="connsiteY0" fmla="*/ 1101725 h 1117600"/>
                <a:gd name="connsiteX1" fmla="*/ 141 w 235091"/>
                <a:gd name="connsiteY1" fmla="*/ 0 h 1117600"/>
                <a:gd name="connsiteX2" fmla="*/ 235091 w 235091"/>
                <a:gd name="connsiteY2" fmla="*/ 279400 h 1117600"/>
                <a:gd name="connsiteX3" fmla="*/ 235091 w 235091"/>
                <a:gd name="connsiteY3" fmla="*/ 1117600 h 1117600"/>
                <a:gd name="connsiteX0" fmla="*/ 0 w 231775"/>
                <a:gd name="connsiteY0" fmla="*/ 1104900 h 1120775"/>
                <a:gd name="connsiteX1" fmla="*/ 6350 w 231775"/>
                <a:gd name="connsiteY1" fmla="*/ 0 h 1120775"/>
                <a:gd name="connsiteX2" fmla="*/ 231775 w 231775"/>
                <a:gd name="connsiteY2" fmla="*/ 282575 h 1120775"/>
                <a:gd name="connsiteX3" fmla="*/ 231775 w 23177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9525 h 1120775"/>
                <a:gd name="connsiteX3" fmla="*/ 231775 w 23812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25400 h 1120775"/>
                <a:gd name="connsiteX3" fmla="*/ 231775 w 238125"/>
                <a:gd name="connsiteY3" fmla="*/ 1120775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20775">
                  <a:moveTo>
                    <a:pt x="0" y="1104900"/>
                  </a:moveTo>
                  <a:cubicBezTo>
                    <a:pt x="1058" y="995892"/>
                    <a:pt x="5292" y="109008"/>
                    <a:pt x="6350" y="0"/>
                  </a:cubicBezTo>
                  <a:lnTo>
                    <a:pt x="238125" y="25400"/>
                  </a:lnTo>
                  <a:cubicBezTo>
                    <a:pt x="236008" y="395817"/>
                    <a:pt x="233892" y="750358"/>
                    <a:pt x="231775" y="11207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مربع نص 26">
            <a:extLst>
              <a:ext uri="{FF2B5EF4-FFF2-40B4-BE49-F238E27FC236}">
                <a16:creationId xmlns:a16="http://schemas.microsoft.com/office/drawing/2014/main" id="{A84F7C28-CE7C-4621-8EA5-173B07E249E3}"/>
              </a:ext>
            </a:extLst>
          </p:cNvPr>
          <p:cNvSpPr txBox="1"/>
          <p:nvPr/>
        </p:nvSpPr>
        <p:spPr>
          <a:xfrm>
            <a:off x="7940211" y="1552400"/>
            <a:ext cx="3657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ويعطى تابع الانتقال المتقطع: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75C8B2BE-B3B1-47EF-8068-F72FD5169BEB}"/>
                  </a:ext>
                </a:extLst>
              </p:cNvPr>
              <p:cNvSpPr txBox="1"/>
              <p:nvPr/>
            </p:nvSpPr>
            <p:spPr bwMode="auto">
              <a:xfrm>
                <a:off x="2421750" y="1981817"/>
                <a:ext cx="7070725" cy="150773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75C8B2BE-B3B1-47EF-8068-F72FD5169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1750" y="1981817"/>
                <a:ext cx="7070725" cy="15077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مربع نص 28">
            <a:extLst>
              <a:ext uri="{FF2B5EF4-FFF2-40B4-BE49-F238E27FC236}">
                <a16:creationId xmlns:a16="http://schemas.microsoft.com/office/drawing/2014/main" id="{1B76BE45-356F-41D1-9ADA-059B3424B2E2}"/>
              </a:ext>
            </a:extLst>
          </p:cNvPr>
          <p:cNvSpPr txBox="1"/>
          <p:nvPr/>
        </p:nvSpPr>
        <p:spPr>
          <a:xfrm>
            <a:off x="5625101" y="3627540"/>
            <a:ext cx="59162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بمقارنة تابع الانتقال المستمر بتابع الانتقال المتقطع نجد: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bject 6">
                <a:extLst>
                  <a:ext uri="{FF2B5EF4-FFF2-40B4-BE49-F238E27FC236}">
                    <a16:creationId xmlns:a16="http://schemas.microsoft.com/office/drawing/2014/main" id="{3EA84EBB-F8B5-45ED-B7BF-4D38A8EC0315}"/>
                  </a:ext>
                </a:extLst>
              </p:cNvPr>
              <p:cNvSpPr txBox="1"/>
              <p:nvPr/>
            </p:nvSpPr>
            <p:spPr bwMode="auto">
              <a:xfrm>
                <a:off x="4150501" y="4364243"/>
                <a:ext cx="3613221" cy="96063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Object 6">
                <a:extLst>
                  <a:ext uri="{FF2B5EF4-FFF2-40B4-BE49-F238E27FC236}">
                    <a16:creationId xmlns:a16="http://schemas.microsoft.com/office/drawing/2014/main" id="{3EA84EBB-F8B5-45ED-B7BF-4D38A8EC0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0501" y="4364243"/>
                <a:ext cx="3613221" cy="960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مربع نص 10">
            <a:extLst>
              <a:ext uri="{FF2B5EF4-FFF2-40B4-BE49-F238E27FC236}">
                <a16:creationId xmlns:a16="http://schemas.microsoft.com/office/drawing/2014/main" id="{0C14189B-CC19-481C-85B2-21F64B7718D8}"/>
              </a:ext>
            </a:extLst>
          </p:cNvPr>
          <p:cNvSpPr txBox="1"/>
          <p:nvPr/>
        </p:nvSpPr>
        <p:spPr>
          <a:xfrm>
            <a:off x="2874195" y="5639334"/>
            <a:ext cx="8610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تتميز هذه الطريقة أنه إذا كان النظام المستمر مستقر فإن </a:t>
            </a:r>
            <a:r>
              <a:rPr lang="ar-SY" dirty="0">
                <a:solidFill>
                  <a:srgbClr val="FF0000"/>
                </a:solidFill>
              </a:rPr>
              <a:t>النظام المتقطع يبقى مستقراً</a:t>
            </a:r>
            <a:r>
              <a:rPr lang="ar-SY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23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1220161" y="863028"/>
            <a:ext cx="10515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</a:rPr>
              <a:t>مثال: </a:t>
            </a:r>
            <a:r>
              <a:rPr lang="ar-SY" sz="2400" b="1" dirty="0"/>
              <a:t>حول المعادلة التفاضلية التالية إلى معادلة فرقية باستخدام طريقة الفروق الخلفية: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bject 1">
                <a:extLst>
                  <a:ext uri="{FF2B5EF4-FFF2-40B4-BE49-F238E27FC236}">
                    <a16:creationId xmlns:a16="http://schemas.microsoft.com/office/drawing/2014/main" id="{C6F30444-299D-4532-B8F4-45CE8561BD75}"/>
                  </a:ext>
                </a:extLst>
              </p:cNvPr>
              <p:cNvSpPr txBox="1"/>
              <p:nvPr/>
            </p:nvSpPr>
            <p:spPr bwMode="auto">
              <a:xfrm>
                <a:off x="4391025" y="1398845"/>
                <a:ext cx="3409950" cy="5127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Object 1">
                <a:extLst>
                  <a:ext uri="{FF2B5EF4-FFF2-40B4-BE49-F238E27FC236}">
                    <a16:creationId xmlns:a16="http://schemas.microsoft.com/office/drawing/2014/main" id="{C6F30444-299D-4532-B8F4-45CE8561B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1025" y="1398845"/>
                <a:ext cx="3409950" cy="512762"/>
              </a:xfrm>
              <a:prstGeom prst="rect">
                <a:avLst/>
              </a:prstGeom>
              <a:blipFill>
                <a:blip r:embed="rId2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مربع نص 6">
            <a:extLst>
              <a:ext uri="{FF2B5EF4-FFF2-40B4-BE49-F238E27FC236}">
                <a16:creationId xmlns:a16="http://schemas.microsoft.com/office/drawing/2014/main" id="{DA42F7A6-CFAB-4A2D-AAA7-EAEF70B7C9F4}"/>
              </a:ext>
            </a:extLst>
          </p:cNvPr>
          <p:cNvSpPr txBox="1"/>
          <p:nvPr/>
        </p:nvSpPr>
        <p:spPr>
          <a:xfrm>
            <a:off x="7320337" y="1708550"/>
            <a:ext cx="4415424" cy="9848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>
                <a:solidFill>
                  <a:srgbClr val="FF0000"/>
                </a:solidFill>
              </a:defRPr>
            </a:lvl1pPr>
          </a:lstStyle>
          <a:p>
            <a:pPr>
              <a:spcAft>
                <a:spcPts val="1200"/>
              </a:spcAft>
            </a:pPr>
            <a:r>
              <a:rPr lang="ar-SY" dirty="0"/>
              <a:t>الحل:</a:t>
            </a:r>
          </a:p>
          <a:p>
            <a:r>
              <a:rPr lang="ar-SY" dirty="0">
                <a:solidFill>
                  <a:schemeClr val="tx1"/>
                </a:solidFill>
                <a:sym typeface="Symbol"/>
              </a:rPr>
              <a:t>1. نوجد تحويل لابلاس للمعادلة التفاضلية.</a:t>
            </a:r>
            <a:endParaRPr lang="en-US" dirty="0">
              <a:solidFill>
                <a:schemeClr val="tx1"/>
              </a:solidFill>
              <a:sym typeface="Symbo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bject 1">
                <a:extLst>
                  <a:ext uri="{FF2B5EF4-FFF2-40B4-BE49-F238E27FC236}">
                    <a16:creationId xmlns:a16="http://schemas.microsoft.com/office/drawing/2014/main" id="{AB202143-0F81-4CD4-B570-F893F065195C}"/>
                  </a:ext>
                </a:extLst>
              </p:cNvPr>
              <p:cNvSpPr txBox="1"/>
              <p:nvPr/>
            </p:nvSpPr>
            <p:spPr bwMode="auto">
              <a:xfrm>
                <a:off x="3626778" y="2271040"/>
                <a:ext cx="3554858" cy="37754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Object 1">
                <a:extLst>
                  <a:ext uri="{FF2B5EF4-FFF2-40B4-BE49-F238E27FC236}">
                    <a16:creationId xmlns:a16="http://schemas.microsoft.com/office/drawing/2014/main" id="{AB202143-0F81-4CD4-B570-F893F0651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6778" y="2271040"/>
                <a:ext cx="3554858" cy="377540"/>
              </a:xfrm>
              <a:prstGeom prst="rect">
                <a:avLst/>
              </a:prstGeom>
              <a:blipFill>
                <a:blip r:embed="rId3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مربع نص 8">
            <a:extLst>
              <a:ext uri="{FF2B5EF4-FFF2-40B4-BE49-F238E27FC236}">
                <a16:creationId xmlns:a16="http://schemas.microsoft.com/office/drawing/2014/main" id="{20182BD8-D6AD-4DD2-A4A1-D603967370D2}"/>
              </a:ext>
            </a:extLst>
          </p:cNvPr>
          <p:cNvSpPr txBox="1"/>
          <p:nvPr/>
        </p:nvSpPr>
        <p:spPr>
          <a:xfrm>
            <a:off x="8404261" y="3142296"/>
            <a:ext cx="33122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ar-SY" dirty="0">
                <a:solidFill>
                  <a:schemeClr val="tx1"/>
                </a:solidFill>
                <a:sym typeface="Symbol"/>
              </a:rPr>
              <a:t>2. نعوض كل </a:t>
            </a:r>
            <a:r>
              <a:rPr lang="en-US" dirty="0">
                <a:solidFill>
                  <a:schemeClr val="tx1"/>
                </a:solidFill>
                <a:sym typeface="Symbol"/>
              </a:rPr>
              <a:t>S</a:t>
            </a:r>
            <a:r>
              <a:rPr lang="ar-SY" dirty="0">
                <a:solidFill>
                  <a:schemeClr val="tx1"/>
                </a:solidFill>
                <a:sym typeface="Symbol"/>
              </a:rPr>
              <a:t> بالعلاقة التالية:</a:t>
            </a:r>
            <a:endParaRPr lang="en-US" dirty="0">
              <a:solidFill>
                <a:schemeClr val="tx1"/>
              </a:solidFill>
              <a:sym typeface="Symbo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bject 1">
                <a:extLst>
                  <a:ext uri="{FF2B5EF4-FFF2-40B4-BE49-F238E27FC236}">
                    <a16:creationId xmlns:a16="http://schemas.microsoft.com/office/drawing/2014/main" id="{77392594-65FA-4B71-A571-27FAE7186F2B}"/>
                  </a:ext>
                </a:extLst>
              </p:cNvPr>
              <p:cNvSpPr txBox="1"/>
              <p:nvPr/>
            </p:nvSpPr>
            <p:spPr bwMode="auto">
              <a:xfrm>
                <a:off x="2916899" y="2977912"/>
                <a:ext cx="5215096" cy="86541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6" name="Object 1">
                <a:extLst>
                  <a:ext uri="{FF2B5EF4-FFF2-40B4-BE49-F238E27FC236}">
                    <a16:creationId xmlns:a16="http://schemas.microsoft.com/office/drawing/2014/main" id="{77392594-65FA-4B71-A571-27FAE7186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899" y="2977912"/>
                <a:ext cx="5215096" cy="865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bject 1">
                <a:extLst>
                  <a:ext uri="{FF2B5EF4-FFF2-40B4-BE49-F238E27FC236}">
                    <a16:creationId xmlns:a16="http://schemas.microsoft.com/office/drawing/2014/main" id="{C5B2D3E9-DF51-4705-B378-AC31B9E6BEBE}"/>
                  </a:ext>
                </a:extLst>
              </p:cNvPr>
              <p:cNvSpPr txBox="1"/>
              <p:nvPr/>
            </p:nvSpPr>
            <p:spPr bwMode="auto">
              <a:xfrm>
                <a:off x="2694117" y="4013408"/>
                <a:ext cx="5338195" cy="52611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7" name="Object 1">
                <a:extLst>
                  <a:ext uri="{FF2B5EF4-FFF2-40B4-BE49-F238E27FC236}">
                    <a16:creationId xmlns:a16="http://schemas.microsoft.com/office/drawing/2014/main" id="{C5B2D3E9-DF51-4705-B378-AC31B9E6B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4117" y="4013408"/>
                <a:ext cx="5338195" cy="526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bject 1">
                <a:extLst>
                  <a:ext uri="{FF2B5EF4-FFF2-40B4-BE49-F238E27FC236}">
                    <a16:creationId xmlns:a16="http://schemas.microsoft.com/office/drawing/2014/main" id="{F9EC6DA4-3703-46D1-A278-FAE3AA481BAD}"/>
                  </a:ext>
                </a:extLst>
              </p:cNvPr>
              <p:cNvSpPr txBox="1"/>
              <p:nvPr/>
            </p:nvSpPr>
            <p:spPr bwMode="auto">
              <a:xfrm>
                <a:off x="2694117" y="4736131"/>
                <a:ext cx="5558923" cy="48827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8" name="Object 1">
                <a:extLst>
                  <a:ext uri="{FF2B5EF4-FFF2-40B4-BE49-F238E27FC236}">
                    <a16:creationId xmlns:a16="http://schemas.microsoft.com/office/drawing/2014/main" id="{F9EC6DA4-3703-46D1-A278-FAE3AA481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4117" y="4736131"/>
                <a:ext cx="5558923" cy="488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bject 1">
                <a:extLst>
                  <a:ext uri="{FF2B5EF4-FFF2-40B4-BE49-F238E27FC236}">
                    <a16:creationId xmlns:a16="http://schemas.microsoft.com/office/drawing/2014/main" id="{8276A1F0-7825-443D-954F-D89DBDBF3502}"/>
                  </a:ext>
                </a:extLst>
              </p:cNvPr>
              <p:cNvSpPr txBox="1"/>
              <p:nvPr/>
            </p:nvSpPr>
            <p:spPr bwMode="auto">
              <a:xfrm>
                <a:off x="2376908" y="5561895"/>
                <a:ext cx="6393849" cy="528752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9" name="Object 1">
                <a:extLst>
                  <a:ext uri="{FF2B5EF4-FFF2-40B4-BE49-F238E27FC236}">
                    <a16:creationId xmlns:a16="http://schemas.microsoft.com/office/drawing/2014/main" id="{8276A1F0-7825-443D-954F-D89DBDBF3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6908" y="5561895"/>
                <a:ext cx="6393849" cy="5287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11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  <p:bldP spid="29" grpId="0"/>
      <p:bldP spid="45" grpId="0"/>
      <p:bldP spid="46" grpId="0"/>
      <p:bldP spid="47" grpId="0"/>
      <p:bldP spid="48" grpId="0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مربع نص 8">
            <a:extLst>
              <a:ext uri="{FF2B5EF4-FFF2-40B4-BE49-F238E27FC236}">
                <a16:creationId xmlns:a16="http://schemas.microsoft.com/office/drawing/2014/main" id="{E997A30E-F46A-4374-9CE1-26EB80EB609E}"/>
              </a:ext>
            </a:extLst>
          </p:cNvPr>
          <p:cNvSpPr txBox="1"/>
          <p:nvPr/>
        </p:nvSpPr>
        <p:spPr>
          <a:xfrm>
            <a:off x="683230" y="1125877"/>
            <a:ext cx="11013898" cy="46012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ar-SY" dirty="0"/>
              <a:t>مثال: </a:t>
            </a:r>
            <a:r>
              <a:rPr lang="ar-SY" dirty="0">
                <a:solidFill>
                  <a:schemeClr val="tx1"/>
                </a:solidFill>
              </a:rPr>
              <a:t>أوجد باستخدام طريقة شبه المنحرف المعادلة </a:t>
            </a:r>
            <a:r>
              <a:rPr lang="ar-SY" dirty="0" err="1">
                <a:solidFill>
                  <a:schemeClr val="tx1"/>
                </a:solidFill>
              </a:rPr>
              <a:t>الفرقية</a:t>
            </a:r>
            <a:r>
              <a:rPr lang="ar-SY" dirty="0">
                <a:solidFill>
                  <a:schemeClr val="tx1"/>
                </a:solidFill>
              </a:rPr>
              <a:t> التي تحدد العلاقة بين الدخل </a:t>
            </a:r>
            <a:r>
              <a:rPr lang="en-US" dirty="0">
                <a:solidFill>
                  <a:schemeClr val="tx1"/>
                </a:solidFill>
              </a:rPr>
              <a:t>vin</a:t>
            </a:r>
            <a:r>
              <a:rPr lang="ar-SY" dirty="0">
                <a:solidFill>
                  <a:schemeClr val="tx1"/>
                </a:solidFill>
              </a:rPr>
              <a:t> والخرج </a:t>
            </a:r>
            <a:r>
              <a:rPr lang="en-US" dirty="0" err="1">
                <a:solidFill>
                  <a:schemeClr val="tx1"/>
                </a:solidFill>
              </a:rPr>
              <a:t>vout</a:t>
            </a:r>
            <a:r>
              <a:rPr lang="ar-SY" dirty="0">
                <a:solidFill>
                  <a:schemeClr val="tx1"/>
                </a:solidFill>
              </a:rPr>
              <a:t> في الدارة التالية.</a:t>
            </a:r>
          </a:p>
          <a:p>
            <a:pPr>
              <a:spcAft>
                <a:spcPts val="600"/>
              </a:spcAft>
            </a:pPr>
            <a:r>
              <a:rPr lang="ar-SY" dirty="0">
                <a:solidFill>
                  <a:schemeClr val="tx1"/>
                </a:solidFill>
                <a:sym typeface="Symbol"/>
              </a:rPr>
              <a:t>طبقت إشارة جهد </a:t>
            </a:r>
            <a:r>
              <a:rPr lang="en-US" dirty="0">
                <a:solidFill>
                  <a:schemeClr val="tx1"/>
                </a:solidFill>
                <a:sym typeface="Symbol"/>
              </a:rPr>
              <a:t>vin=1volt</a:t>
            </a:r>
            <a:r>
              <a:rPr lang="ar-SY" dirty="0">
                <a:solidFill>
                  <a:schemeClr val="tx1"/>
                </a:solidFill>
                <a:sym typeface="Symbol"/>
              </a:rPr>
              <a:t> على الدخل المطلوب رسم إشارة جهد الخرج (يمكن استخدام </a:t>
            </a:r>
            <a:r>
              <a:rPr lang="ar-SY" dirty="0" err="1">
                <a:solidFill>
                  <a:schemeClr val="tx1"/>
                </a:solidFill>
                <a:sym typeface="Symbol"/>
              </a:rPr>
              <a:t>ماتلاب</a:t>
            </a:r>
            <a:r>
              <a:rPr lang="ar-SY" dirty="0">
                <a:solidFill>
                  <a:schemeClr val="tx1"/>
                </a:solidFill>
                <a:sym typeface="Symbol"/>
              </a:rPr>
              <a:t> لحساب القيم).</a:t>
            </a:r>
          </a:p>
          <a:p>
            <a:r>
              <a:rPr lang="ar-SY" dirty="0">
                <a:sym typeface="Symbol"/>
              </a:rPr>
              <a:t>ملاحظة: </a:t>
            </a:r>
            <a:r>
              <a:rPr lang="ar-SY" dirty="0">
                <a:solidFill>
                  <a:schemeClr val="tx1"/>
                </a:solidFill>
                <a:sym typeface="Symbol"/>
              </a:rPr>
              <a:t>استخدم زمن تقطيع أصغر بعشر مرات من الثابت الزمني للدارة.</a:t>
            </a:r>
          </a:p>
          <a:p>
            <a:endParaRPr lang="ar-SY" dirty="0">
              <a:solidFill>
                <a:schemeClr val="tx1"/>
              </a:solidFill>
              <a:sym typeface="Symbol"/>
            </a:endParaRPr>
          </a:p>
          <a:p>
            <a:endParaRPr lang="ar-SY" dirty="0">
              <a:solidFill>
                <a:schemeClr val="tx1"/>
              </a:solidFill>
              <a:sym typeface="Symbol"/>
            </a:endParaRPr>
          </a:p>
          <a:p>
            <a:endParaRPr lang="ar-SY" dirty="0">
              <a:solidFill>
                <a:schemeClr val="tx1"/>
              </a:solidFill>
              <a:sym typeface="Symbol"/>
            </a:endParaRPr>
          </a:p>
          <a:p>
            <a:endParaRPr lang="ar-SY" dirty="0">
              <a:solidFill>
                <a:schemeClr val="tx1"/>
              </a:solidFill>
              <a:sym typeface="Symbol"/>
            </a:endParaRPr>
          </a:p>
          <a:p>
            <a:endParaRPr lang="ar-SY" dirty="0">
              <a:solidFill>
                <a:schemeClr val="tx1"/>
              </a:solidFill>
              <a:sym typeface="Symbol"/>
            </a:endParaRPr>
          </a:p>
          <a:p>
            <a:endParaRPr lang="ar-SY" dirty="0">
              <a:solidFill>
                <a:schemeClr val="tx1"/>
              </a:solidFill>
              <a:sym typeface="Symbol"/>
            </a:endParaRPr>
          </a:p>
          <a:p>
            <a:r>
              <a:rPr lang="ar-SY" dirty="0">
                <a:sym typeface="Symbol"/>
              </a:rPr>
              <a:t>الحل:</a:t>
            </a:r>
            <a:endParaRPr lang="en-US" dirty="0">
              <a:sym typeface="Symbo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3B2D5E34-209C-43C1-A8C0-15717F404D56}"/>
                  </a:ext>
                </a:extLst>
              </p:cNvPr>
              <p:cNvSpPr txBox="1"/>
              <p:nvPr/>
            </p:nvSpPr>
            <p:spPr bwMode="auto">
              <a:xfrm>
                <a:off x="1682563" y="5450005"/>
                <a:ext cx="3792538" cy="9921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𝑅𝐶𝑆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3B2D5E34-209C-43C1-A8C0-15717F404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2563" y="5450005"/>
                <a:ext cx="3792538" cy="992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84C16175-AC58-4B44-BC27-3DD12EC4DC64}"/>
                  </a:ext>
                </a:extLst>
              </p:cNvPr>
              <p:cNvSpPr txBox="1"/>
              <p:nvPr/>
            </p:nvSpPr>
            <p:spPr bwMode="auto">
              <a:xfrm>
                <a:off x="6030074" y="5657966"/>
                <a:ext cx="3600450" cy="5762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</m:e>
                      </m:func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sec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84C16175-AC58-4B44-BC27-3DD12EC4D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0074" y="5657966"/>
                <a:ext cx="3600450" cy="576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صورة 7" descr="circuitRC.jpg">
            <a:extLst>
              <a:ext uri="{FF2B5EF4-FFF2-40B4-BE49-F238E27FC236}">
                <a16:creationId xmlns:a16="http://schemas.microsoft.com/office/drawing/2014/main" id="{E4BEED0C-39FF-4ECD-972B-4FEA9F2EFBB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45930" y="3384215"/>
            <a:ext cx="330013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6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مربع نص 8">
            <a:extLst>
              <a:ext uri="{FF2B5EF4-FFF2-40B4-BE49-F238E27FC236}">
                <a16:creationId xmlns:a16="http://schemas.microsoft.com/office/drawing/2014/main" id="{E997A30E-F46A-4374-9CE1-26EB80EB609E}"/>
              </a:ext>
            </a:extLst>
          </p:cNvPr>
          <p:cNvSpPr txBox="1"/>
          <p:nvPr/>
        </p:nvSpPr>
        <p:spPr>
          <a:xfrm>
            <a:off x="10849510" y="817657"/>
            <a:ext cx="8476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ar-SY" dirty="0">
                <a:sym typeface="Symbol"/>
              </a:rPr>
              <a:t>الحل:</a:t>
            </a:r>
            <a:endParaRPr lang="en-US" dirty="0">
              <a:sym typeface="Symbo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A66E8024-BF15-4699-B260-19221922B9C3}"/>
                  </a:ext>
                </a:extLst>
              </p:cNvPr>
              <p:cNvSpPr txBox="1"/>
              <p:nvPr/>
            </p:nvSpPr>
            <p:spPr bwMode="auto">
              <a:xfrm>
                <a:off x="4773612" y="824608"/>
                <a:ext cx="2644775" cy="50847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A66E8024-BF15-4699-B260-19221922B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3612" y="824608"/>
                <a:ext cx="2644775" cy="508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8418DEF-030F-48C5-990E-9681B9D1B7BF}"/>
                  </a:ext>
                </a:extLst>
              </p:cNvPr>
              <p:cNvSpPr txBox="1"/>
              <p:nvPr/>
            </p:nvSpPr>
            <p:spPr bwMode="auto">
              <a:xfrm>
                <a:off x="4329700" y="2079713"/>
                <a:ext cx="3532598" cy="846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8418DEF-030F-48C5-990E-9681B9D1B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9700" y="2079713"/>
                <a:ext cx="3532598" cy="846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5EE9945-5D83-4D95-8D72-D47E2A0FD7D7}"/>
                  </a:ext>
                </a:extLst>
              </p:cNvPr>
              <p:cNvSpPr txBox="1"/>
              <p:nvPr/>
            </p:nvSpPr>
            <p:spPr bwMode="auto">
              <a:xfrm>
                <a:off x="4307869" y="3119735"/>
                <a:ext cx="3578831" cy="8462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35EE9945-5D83-4D95-8D72-D47E2A0FD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7869" y="3119735"/>
                <a:ext cx="3578831" cy="846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1064229F-912C-4B7F-96DF-584D7C09C190}"/>
                  </a:ext>
                </a:extLst>
              </p:cNvPr>
              <p:cNvSpPr txBox="1"/>
              <p:nvPr/>
            </p:nvSpPr>
            <p:spPr bwMode="auto">
              <a:xfrm>
                <a:off x="3130193" y="4224663"/>
                <a:ext cx="5931613" cy="46166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1064229F-912C-4B7F-96DF-584D7C09C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193" y="4224663"/>
                <a:ext cx="593161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مربع نص 12">
            <a:extLst>
              <a:ext uri="{FF2B5EF4-FFF2-40B4-BE49-F238E27FC236}">
                <a16:creationId xmlns:a16="http://schemas.microsoft.com/office/drawing/2014/main" id="{FBCF5C70-6F1C-4EFA-AAE8-779FCC83CD6D}"/>
              </a:ext>
            </a:extLst>
          </p:cNvPr>
          <p:cNvSpPr txBox="1"/>
          <p:nvPr/>
        </p:nvSpPr>
        <p:spPr>
          <a:xfrm>
            <a:off x="5126804" y="1429122"/>
            <a:ext cx="65683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ar-SY" dirty="0">
                <a:solidFill>
                  <a:schemeClr val="tx1"/>
                </a:solidFill>
                <a:sym typeface="Symbol"/>
              </a:rPr>
              <a:t>نستخدم طريقة شبه المنحرف لتقريب المعادلة إلى معادلة فرقية:</a:t>
            </a:r>
            <a:endParaRPr lang="en-US" dirty="0">
              <a:solidFill>
                <a:schemeClr val="tx1"/>
              </a:solidFill>
              <a:sym typeface="Symbo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9">
                <a:extLst>
                  <a:ext uri="{FF2B5EF4-FFF2-40B4-BE49-F238E27FC236}">
                    <a16:creationId xmlns:a16="http://schemas.microsoft.com/office/drawing/2014/main" id="{8FB6C5FB-1A03-44C2-82EA-D15491D08FF0}"/>
                  </a:ext>
                </a:extLst>
              </p:cNvPr>
              <p:cNvSpPr txBox="1"/>
              <p:nvPr/>
            </p:nvSpPr>
            <p:spPr bwMode="auto">
              <a:xfrm>
                <a:off x="3942681" y="5030338"/>
                <a:ext cx="4306638" cy="5469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19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Object 9">
                <a:extLst>
                  <a:ext uri="{FF2B5EF4-FFF2-40B4-BE49-F238E27FC236}">
                    <a16:creationId xmlns:a16="http://schemas.microsoft.com/office/drawing/2014/main" id="{8FB6C5FB-1A03-44C2-82EA-D15491D08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681" y="5030338"/>
                <a:ext cx="4306638" cy="5469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11">
                <a:extLst>
                  <a:ext uri="{FF2B5EF4-FFF2-40B4-BE49-F238E27FC236}">
                    <a16:creationId xmlns:a16="http://schemas.microsoft.com/office/drawing/2014/main" id="{9A55FDD6-BF57-4A69-B728-A4281FB38FBB}"/>
                  </a:ext>
                </a:extLst>
              </p:cNvPr>
              <p:cNvSpPr txBox="1"/>
              <p:nvPr/>
            </p:nvSpPr>
            <p:spPr bwMode="auto">
              <a:xfrm>
                <a:off x="3025953" y="5815173"/>
                <a:ext cx="6140093" cy="8210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Object 11">
                <a:extLst>
                  <a:ext uri="{FF2B5EF4-FFF2-40B4-BE49-F238E27FC236}">
                    <a16:creationId xmlns:a16="http://schemas.microsoft.com/office/drawing/2014/main" id="{9A55FDD6-BF57-4A69-B728-A4281FB38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5953" y="5815173"/>
                <a:ext cx="6140093" cy="8210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04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مربع نص 8">
            <a:extLst>
              <a:ext uri="{FF2B5EF4-FFF2-40B4-BE49-F238E27FC236}">
                <a16:creationId xmlns:a16="http://schemas.microsoft.com/office/drawing/2014/main" id="{E997A30E-F46A-4374-9CE1-26EB80EB609E}"/>
              </a:ext>
            </a:extLst>
          </p:cNvPr>
          <p:cNvSpPr txBox="1"/>
          <p:nvPr/>
        </p:nvSpPr>
        <p:spPr>
          <a:xfrm>
            <a:off x="10849510" y="817657"/>
            <a:ext cx="8476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ar-SY" dirty="0">
                <a:sym typeface="Symbol"/>
              </a:rPr>
              <a:t>الحل:</a:t>
            </a:r>
            <a:endParaRPr lang="en-US" dirty="0">
              <a:sym typeface="Symbo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C8005A4B-06A7-4744-973E-25C7EA06C9CA}"/>
                  </a:ext>
                </a:extLst>
              </p:cNvPr>
              <p:cNvSpPr txBox="1"/>
              <p:nvPr/>
            </p:nvSpPr>
            <p:spPr bwMode="auto">
              <a:xfrm>
                <a:off x="2289175" y="1328660"/>
                <a:ext cx="7613650" cy="92109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C8005A4B-06A7-4744-973E-25C7EA06C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9175" y="1328660"/>
                <a:ext cx="7613650" cy="9210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46328D01-22D0-4D76-9C8B-BAE06A556E47}"/>
                  </a:ext>
                </a:extLst>
              </p:cNvPr>
              <p:cNvSpPr txBox="1"/>
              <p:nvPr/>
            </p:nvSpPr>
            <p:spPr bwMode="auto">
              <a:xfrm>
                <a:off x="1167400" y="2661003"/>
                <a:ext cx="10035283" cy="86467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0476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46328D01-22D0-4D76-9C8B-BAE06A55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7400" y="2661003"/>
                <a:ext cx="10035283" cy="864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4">
                <a:extLst>
                  <a:ext uri="{FF2B5EF4-FFF2-40B4-BE49-F238E27FC236}">
                    <a16:creationId xmlns:a16="http://schemas.microsoft.com/office/drawing/2014/main" id="{FA47610E-2409-4242-89C4-3294479216CF}"/>
                  </a:ext>
                </a:extLst>
              </p:cNvPr>
              <p:cNvSpPr txBox="1"/>
              <p:nvPr/>
            </p:nvSpPr>
            <p:spPr bwMode="auto">
              <a:xfrm>
                <a:off x="657545" y="4002638"/>
                <a:ext cx="11054992" cy="86467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	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0476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1383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Object 4">
                <a:extLst>
                  <a:ext uri="{FF2B5EF4-FFF2-40B4-BE49-F238E27FC236}">
                    <a16:creationId xmlns:a16="http://schemas.microsoft.com/office/drawing/2014/main" id="{FA47610E-2409-4242-89C4-329447921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545" y="4002638"/>
                <a:ext cx="11054992" cy="864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رابط مستقيم 11">
            <a:extLst>
              <a:ext uri="{FF2B5EF4-FFF2-40B4-BE49-F238E27FC236}">
                <a16:creationId xmlns:a16="http://schemas.microsoft.com/office/drawing/2014/main" id="{2236B90C-9B4B-47C9-9C8F-F585A391EB9A}"/>
              </a:ext>
            </a:extLst>
          </p:cNvPr>
          <p:cNvCxnSpPr/>
          <p:nvPr/>
        </p:nvCxnSpPr>
        <p:spPr>
          <a:xfrm>
            <a:off x="6185042" y="5344274"/>
            <a:ext cx="0" cy="9906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76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مربع نص 8">
            <a:extLst>
              <a:ext uri="{FF2B5EF4-FFF2-40B4-BE49-F238E27FC236}">
                <a16:creationId xmlns:a16="http://schemas.microsoft.com/office/drawing/2014/main" id="{E997A30E-F46A-4374-9CE1-26EB80EB609E}"/>
              </a:ext>
            </a:extLst>
          </p:cNvPr>
          <p:cNvSpPr txBox="1"/>
          <p:nvPr/>
        </p:nvSpPr>
        <p:spPr>
          <a:xfrm>
            <a:off x="10849510" y="817657"/>
            <a:ext cx="8476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ar-SY" dirty="0">
                <a:sym typeface="Symbol"/>
              </a:rPr>
              <a:t>الحل:</a:t>
            </a:r>
            <a:endParaRPr lang="en-US" dirty="0">
              <a:sym typeface="Symbol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7850993-B377-4435-9AA2-A106A6726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4979" y="1645509"/>
            <a:ext cx="5364956" cy="4114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مربع نص 6">
            <a:extLst>
              <a:ext uri="{FF2B5EF4-FFF2-40B4-BE49-F238E27FC236}">
                <a16:creationId xmlns:a16="http://schemas.microsoft.com/office/drawing/2014/main" id="{FE2CE0A6-46B8-480D-80E2-CF78D144DFE9}"/>
              </a:ext>
            </a:extLst>
          </p:cNvPr>
          <p:cNvSpPr txBox="1"/>
          <p:nvPr/>
        </p:nvSpPr>
        <p:spPr>
          <a:xfrm>
            <a:off x="5845996" y="811658"/>
            <a:ext cx="50035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ym typeface="Symbol"/>
              </a:rPr>
              <a:t>وهكذا نتابع الحساب فنحصل على الشكل التالي</a:t>
            </a:r>
            <a:r>
              <a:rPr lang="ar-SY" sz="2800" b="1" dirty="0">
                <a:latin typeface="Simplified Arabic" pitchFamily="18" charset="-78"/>
                <a:cs typeface="Simplified Arabic" pitchFamily="18" charset="-78"/>
                <a:sym typeface="Symbol"/>
              </a:rPr>
              <a:t>:</a:t>
            </a:r>
            <a:endParaRPr lang="en-US" sz="2800" b="1" dirty="0">
              <a:latin typeface="Simplified Arabic" pitchFamily="18" charset="-78"/>
              <a:cs typeface="Simplified Arabic" pitchFamily="18" charset="-78"/>
              <a:sym typeface="Symbol"/>
            </a:endParaRPr>
          </a:p>
        </p:txBody>
      </p:sp>
      <p:sp>
        <p:nvSpPr>
          <p:cNvPr id="10" name="سهم إلى اليمين 8">
            <a:extLst>
              <a:ext uri="{FF2B5EF4-FFF2-40B4-BE49-F238E27FC236}">
                <a16:creationId xmlns:a16="http://schemas.microsoft.com/office/drawing/2014/main" id="{60E86065-2806-4C26-A5C0-EE87F2B68D01}"/>
              </a:ext>
            </a:extLst>
          </p:cNvPr>
          <p:cNvSpPr/>
          <p:nvPr/>
        </p:nvSpPr>
        <p:spPr>
          <a:xfrm>
            <a:off x="2752979" y="3051785"/>
            <a:ext cx="762000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55F15611-5E78-4A5E-91A9-AE96139BC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769571"/>
            <a:ext cx="2286000" cy="570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صورة 7" descr="circuitRC.jpg">
            <a:extLst>
              <a:ext uri="{FF2B5EF4-FFF2-40B4-BE49-F238E27FC236}">
                <a16:creationId xmlns:a16="http://schemas.microsoft.com/office/drawing/2014/main" id="{917ACF95-D03B-4D88-88CA-E4E65FB51C1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77023" y="2750314"/>
            <a:ext cx="330013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6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559942" y="1064835"/>
            <a:ext cx="1113417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عند تحويل تابع انتقال مستمر إلى متقطع نرغب بالمحافظة على أكبر قدر من خصائص النظام مثل الاستقرار، الاستجابة الزمنية والاستجابة الترددية..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توجد ثلاث طرق رئيسة للتحويل – وهي شبيهة بطرق التكامل الرقمي: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54AC17-EE0A-44BF-B52F-5C181628A5C7}"/>
              </a:ext>
            </a:extLst>
          </p:cNvPr>
          <p:cNvGrpSpPr/>
          <p:nvPr/>
        </p:nvGrpSpPr>
        <p:grpSpPr>
          <a:xfrm>
            <a:off x="1207197" y="3060730"/>
            <a:ext cx="2573676" cy="1412697"/>
            <a:chOff x="1381874" y="2090791"/>
            <a:chExt cx="2573676" cy="14126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7ED985-E241-4D71-BB87-5384DDD3C797}"/>
                </a:ext>
              </a:extLst>
            </p:cNvPr>
            <p:cNvSpPr/>
            <p:nvPr/>
          </p:nvSpPr>
          <p:spPr>
            <a:xfrm>
              <a:off x="1381874" y="3175999"/>
              <a:ext cx="226031" cy="3274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8E0DD0-B4BD-44B6-B274-9E344AF0EB62}"/>
                </a:ext>
              </a:extLst>
            </p:cNvPr>
            <p:cNvSpPr/>
            <p:nvPr/>
          </p:nvSpPr>
          <p:spPr>
            <a:xfrm>
              <a:off x="1608761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B7B12-774C-4920-845A-BD6EDF79DB6B}"/>
                </a:ext>
              </a:extLst>
            </p:cNvPr>
            <p:cNvSpPr/>
            <p:nvPr/>
          </p:nvSpPr>
          <p:spPr>
            <a:xfrm>
              <a:off x="1841640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743B9C-0196-4F73-99DC-71AAE3FFB8A7}"/>
                </a:ext>
              </a:extLst>
            </p:cNvPr>
            <p:cNvSpPr/>
            <p:nvPr/>
          </p:nvSpPr>
          <p:spPr>
            <a:xfrm>
              <a:off x="2067671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1505A6-8105-49C4-9E76-C30ABF251F1D}"/>
                </a:ext>
              </a:extLst>
            </p:cNvPr>
            <p:cNvSpPr/>
            <p:nvPr/>
          </p:nvSpPr>
          <p:spPr>
            <a:xfrm>
              <a:off x="2288565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3EE413-07BE-4B69-8503-15E8E7B244E9}"/>
                </a:ext>
              </a:extLst>
            </p:cNvPr>
            <p:cNvSpPr/>
            <p:nvPr/>
          </p:nvSpPr>
          <p:spPr>
            <a:xfrm>
              <a:off x="2509459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E48523-9ABA-4ED1-A2B3-E97260F46DD7}"/>
                </a:ext>
              </a:extLst>
            </p:cNvPr>
            <p:cNvSpPr/>
            <p:nvPr/>
          </p:nvSpPr>
          <p:spPr>
            <a:xfrm>
              <a:off x="2727178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55D0D5-D9FF-497B-92BF-731A6B9B3BCB}"/>
                </a:ext>
              </a:extLst>
            </p:cNvPr>
            <p:cNvSpPr/>
            <p:nvPr/>
          </p:nvSpPr>
          <p:spPr>
            <a:xfrm>
              <a:off x="2944400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8B783C-6645-4167-9141-DF503376303F}"/>
                </a:ext>
              </a:extLst>
            </p:cNvPr>
            <p:cNvSpPr/>
            <p:nvPr/>
          </p:nvSpPr>
          <p:spPr>
            <a:xfrm>
              <a:off x="3158447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6D2441E-42DD-41B8-9D9D-54F3D391BD6E}"/>
                </a:ext>
              </a:extLst>
            </p:cNvPr>
            <p:cNvSpPr/>
            <p:nvPr/>
          </p:nvSpPr>
          <p:spPr>
            <a:xfrm>
              <a:off x="3372494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369C818-7C11-4362-A63C-12AD9ADC6BCE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875B49-3AB0-4951-B2F0-0B1733FD4CC5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BC8C59F-CB1B-4195-A973-1F2C2230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6D4597-6055-4D18-8481-B33943458248}"/>
              </a:ext>
            </a:extLst>
          </p:cNvPr>
          <p:cNvGrpSpPr/>
          <p:nvPr/>
        </p:nvGrpSpPr>
        <p:grpSpPr>
          <a:xfrm>
            <a:off x="4774917" y="3060730"/>
            <a:ext cx="2573676" cy="1412696"/>
            <a:chOff x="1381874" y="2090791"/>
            <a:chExt cx="2573676" cy="141269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1AABA3-1C33-485D-BDD6-16F8C4C754F5}"/>
                </a:ext>
              </a:extLst>
            </p:cNvPr>
            <p:cNvSpPr/>
            <p:nvPr/>
          </p:nvSpPr>
          <p:spPr>
            <a:xfrm>
              <a:off x="1382733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19DDB2-8A4F-4D64-9005-224A929104D3}"/>
                </a:ext>
              </a:extLst>
            </p:cNvPr>
            <p:cNvSpPr/>
            <p:nvPr/>
          </p:nvSpPr>
          <p:spPr>
            <a:xfrm>
              <a:off x="1615612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8CCFC5-EF55-4F85-932E-FAB70170D854}"/>
                </a:ext>
              </a:extLst>
            </p:cNvPr>
            <p:cNvSpPr/>
            <p:nvPr/>
          </p:nvSpPr>
          <p:spPr>
            <a:xfrm>
              <a:off x="1841643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BFE867-4255-44C8-BC30-EF2686CFD7B6}"/>
                </a:ext>
              </a:extLst>
            </p:cNvPr>
            <p:cNvSpPr/>
            <p:nvPr/>
          </p:nvSpPr>
          <p:spPr>
            <a:xfrm>
              <a:off x="2062537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C9CC82-F043-4697-9A76-27373958D673}"/>
                </a:ext>
              </a:extLst>
            </p:cNvPr>
            <p:cNvSpPr/>
            <p:nvPr/>
          </p:nvSpPr>
          <p:spPr>
            <a:xfrm>
              <a:off x="2283431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C3EE9-FD03-4A98-8B5F-04449371C01A}"/>
                </a:ext>
              </a:extLst>
            </p:cNvPr>
            <p:cNvSpPr/>
            <p:nvPr/>
          </p:nvSpPr>
          <p:spPr>
            <a:xfrm>
              <a:off x="2501150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B7026A9-E7ED-4FF8-A135-7C340205F708}"/>
                </a:ext>
              </a:extLst>
            </p:cNvPr>
            <p:cNvSpPr/>
            <p:nvPr/>
          </p:nvSpPr>
          <p:spPr>
            <a:xfrm>
              <a:off x="2712625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15752B-91C6-45D3-8E19-B8365F52A340}"/>
                </a:ext>
              </a:extLst>
            </p:cNvPr>
            <p:cNvSpPr/>
            <p:nvPr/>
          </p:nvSpPr>
          <p:spPr>
            <a:xfrm>
              <a:off x="2932419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086014B-09B0-4BDA-A24A-291FC2B0EDB1}"/>
                </a:ext>
              </a:extLst>
            </p:cNvPr>
            <p:cNvSpPr/>
            <p:nvPr/>
          </p:nvSpPr>
          <p:spPr>
            <a:xfrm>
              <a:off x="3153419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00BFA2F-6CDD-4684-B1F8-70244E8DA4D4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9A364B9-9A45-47D7-8192-E4CA41220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5A3BBE1-B8FD-4B5A-A257-F4111387E2C8}"/>
                </a:ext>
              </a:extLst>
            </p:cNvPr>
            <p:cNvSpPr/>
            <p:nvPr/>
          </p:nvSpPr>
          <p:spPr>
            <a:xfrm>
              <a:off x="3377651" y="2388741"/>
              <a:ext cx="227741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729FA0A-52EB-417D-84DB-C88F2512549E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6AB9DB-4520-4624-B4B8-0802108411F6}"/>
              </a:ext>
            </a:extLst>
          </p:cNvPr>
          <p:cNvSpPr/>
          <p:nvPr/>
        </p:nvSpPr>
        <p:spPr>
          <a:xfrm>
            <a:off x="4680839" y="5100667"/>
            <a:ext cx="2430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spcBef>
                <a:spcPts val="2400"/>
              </a:spcBef>
              <a:spcAft>
                <a:spcPts val="2400"/>
              </a:spcAft>
            </a:pPr>
            <a:r>
              <a:rPr lang="ar-SY" sz="2400" b="1" dirty="0"/>
              <a:t>طريقة الفروق الخلفية </a:t>
            </a:r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A29D3FD0-41B6-4445-BDC0-26E05B386AE7}"/>
              </a:ext>
            </a:extLst>
          </p:cNvPr>
          <p:cNvSpPr/>
          <p:nvPr/>
        </p:nvSpPr>
        <p:spPr>
          <a:xfrm>
            <a:off x="1138803" y="5089424"/>
            <a:ext cx="2417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400" b="1" dirty="0"/>
              <a:t>طريقة الفروق الأمامية</a:t>
            </a:r>
          </a:p>
        </p:txBody>
      </p:sp>
      <p:sp>
        <p:nvSpPr>
          <p:cNvPr id="2049" name="Rectangle 2048">
            <a:extLst>
              <a:ext uri="{FF2B5EF4-FFF2-40B4-BE49-F238E27FC236}">
                <a16:creationId xmlns:a16="http://schemas.microsoft.com/office/drawing/2014/main" id="{94D25E7D-7C07-4F96-893D-8BB37DF9D2B3}"/>
              </a:ext>
            </a:extLst>
          </p:cNvPr>
          <p:cNvSpPr/>
          <p:nvPr/>
        </p:nvSpPr>
        <p:spPr>
          <a:xfrm>
            <a:off x="8523446" y="5100905"/>
            <a:ext cx="2239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1800"/>
              </a:spcAft>
            </a:pPr>
            <a:r>
              <a:rPr lang="ar-SY" sz="2400" b="1" dirty="0"/>
              <a:t>طريقة شبه المنحرف</a:t>
            </a:r>
            <a:endParaRPr lang="en-US" sz="2400" b="1" dirty="0"/>
          </a:p>
        </p:txBody>
      </p: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4135377A-4D0C-48DD-A383-0E475FA9EDDE}"/>
              </a:ext>
            </a:extLst>
          </p:cNvPr>
          <p:cNvGrpSpPr/>
          <p:nvPr/>
        </p:nvGrpSpPr>
        <p:grpSpPr>
          <a:xfrm>
            <a:off x="8446216" y="3062015"/>
            <a:ext cx="2573676" cy="1411413"/>
            <a:chOff x="8446216" y="3062015"/>
            <a:chExt cx="2573676" cy="141141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820F30-2B8F-42AD-9ED4-722058AF4AA2}"/>
                </a:ext>
              </a:extLst>
            </p:cNvPr>
            <p:cNvSpPr/>
            <p:nvPr/>
          </p:nvSpPr>
          <p:spPr>
            <a:xfrm>
              <a:off x="8446216" y="3299108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1" name="Freeform: Shape 2050">
              <a:extLst>
                <a:ext uri="{FF2B5EF4-FFF2-40B4-BE49-F238E27FC236}">
                  <a16:creationId xmlns:a16="http://schemas.microsoft.com/office/drawing/2014/main" id="{22E8CD3B-5DDF-4E7C-B998-E52FE21F43C3}"/>
                </a:ext>
              </a:extLst>
            </p:cNvPr>
            <p:cNvSpPr/>
            <p:nvPr/>
          </p:nvSpPr>
          <p:spPr>
            <a:xfrm>
              <a:off x="8448176" y="3633942"/>
              <a:ext cx="231775" cy="8382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75" h="838200">
                  <a:moveTo>
                    <a:pt x="0" y="822325"/>
                  </a:moveTo>
                  <a:cubicBezTo>
                    <a:pt x="1058" y="713317"/>
                    <a:pt x="2117" y="604308"/>
                    <a:pt x="3175" y="495300"/>
                  </a:cubicBezTo>
                  <a:lnTo>
                    <a:pt x="231775" y="0"/>
                  </a:lnTo>
                  <a:lnTo>
                    <a:pt x="231775" y="838200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8309745-C663-4519-907F-BF846FC6E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71" y="3062015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50758CB-346D-4863-9EA9-D82E806D1420}"/>
                </a:ext>
              </a:extLst>
            </p:cNvPr>
            <p:cNvCxnSpPr/>
            <p:nvPr/>
          </p:nvCxnSpPr>
          <p:spPr>
            <a:xfrm>
              <a:off x="8446216" y="4473427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58E72BC-9AAF-461A-BD9F-E962CC73DD13}"/>
                </a:ext>
              </a:extLst>
            </p:cNvPr>
            <p:cNvSpPr/>
            <p:nvPr/>
          </p:nvSpPr>
          <p:spPr>
            <a:xfrm>
              <a:off x="8671817" y="3384011"/>
              <a:ext cx="238216" cy="10795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6441 w 238216"/>
                <a:gd name="connsiteY0" fmla="*/ 822325 h 838200"/>
                <a:gd name="connsiteX1" fmla="*/ 91 w 238216"/>
                <a:gd name="connsiteY1" fmla="*/ 15875 h 838200"/>
                <a:gd name="connsiteX2" fmla="*/ 238216 w 238216"/>
                <a:gd name="connsiteY2" fmla="*/ 0 h 838200"/>
                <a:gd name="connsiteX3" fmla="*/ 238216 w 238216"/>
                <a:gd name="connsiteY3" fmla="*/ 838200 h 838200"/>
                <a:gd name="connsiteX0" fmla="*/ 6441 w 238216"/>
                <a:gd name="connsiteY0" fmla="*/ 1063625 h 1079500"/>
                <a:gd name="connsiteX1" fmla="*/ 91 w 238216"/>
                <a:gd name="connsiteY1" fmla="*/ 257175 h 1079500"/>
                <a:gd name="connsiteX2" fmla="*/ 222341 w 238216"/>
                <a:gd name="connsiteY2" fmla="*/ 0 h 1079500"/>
                <a:gd name="connsiteX3" fmla="*/ 238216 w 238216"/>
                <a:gd name="connsiteY3" fmla="*/ 1079500 h 1079500"/>
                <a:gd name="connsiteX0" fmla="*/ 6441 w 238216"/>
                <a:gd name="connsiteY0" fmla="*/ 1063625 h 1079500"/>
                <a:gd name="connsiteX1" fmla="*/ 91 w 238216"/>
                <a:gd name="connsiteY1" fmla="*/ 257175 h 1079500"/>
                <a:gd name="connsiteX2" fmla="*/ 228691 w 238216"/>
                <a:gd name="connsiteY2" fmla="*/ 0 h 1079500"/>
                <a:gd name="connsiteX3" fmla="*/ 238216 w 238216"/>
                <a:gd name="connsiteY3" fmla="*/ 107950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216" h="1079500">
                  <a:moveTo>
                    <a:pt x="6441" y="1063625"/>
                  </a:moveTo>
                  <a:cubicBezTo>
                    <a:pt x="7499" y="954617"/>
                    <a:pt x="-967" y="366183"/>
                    <a:pt x="91" y="257175"/>
                  </a:cubicBezTo>
                  <a:lnTo>
                    <a:pt x="228691" y="0"/>
                  </a:lnTo>
                  <a:lnTo>
                    <a:pt x="238216" y="1079500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EF5B657-C8B7-4668-9186-BB855FEB9239}"/>
                </a:ext>
              </a:extLst>
            </p:cNvPr>
            <p:cNvSpPr/>
            <p:nvPr/>
          </p:nvSpPr>
          <p:spPr>
            <a:xfrm>
              <a:off x="8908035" y="3313266"/>
              <a:ext cx="232080" cy="11588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305 w 232080"/>
                <a:gd name="connsiteY0" fmla="*/ 1069975 h 1085850"/>
                <a:gd name="connsiteX1" fmla="*/ 305 w 232080"/>
                <a:gd name="connsiteY1" fmla="*/ 0 h 1085850"/>
                <a:gd name="connsiteX2" fmla="*/ 232080 w 232080"/>
                <a:gd name="connsiteY2" fmla="*/ 247650 h 1085850"/>
                <a:gd name="connsiteX3" fmla="*/ 232080 w 232080"/>
                <a:gd name="connsiteY3" fmla="*/ 1085850 h 1085850"/>
                <a:gd name="connsiteX0" fmla="*/ 305 w 232080"/>
                <a:gd name="connsiteY0" fmla="*/ 1143000 h 1158875"/>
                <a:gd name="connsiteX1" fmla="*/ 305 w 232080"/>
                <a:gd name="connsiteY1" fmla="*/ 73025 h 1158875"/>
                <a:gd name="connsiteX2" fmla="*/ 228905 w 232080"/>
                <a:gd name="connsiteY2" fmla="*/ 0 h 1158875"/>
                <a:gd name="connsiteX3" fmla="*/ 232080 w 232080"/>
                <a:gd name="connsiteY3" fmla="*/ 1158875 h 11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080" h="1158875">
                  <a:moveTo>
                    <a:pt x="305" y="1143000"/>
                  </a:moveTo>
                  <a:cubicBezTo>
                    <a:pt x="1363" y="1033992"/>
                    <a:pt x="-753" y="182033"/>
                    <a:pt x="305" y="73025"/>
                  </a:cubicBezTo>
                  <a:lnTo>
                    <a:pt x="228905" y="0"/>
                  </a:lnTo>
                  <a:cubicBezTo>
                    <a:pt x="229963" y="386292"/>
                    <a:pt x="231022" y="772583"/>
                    <a:pt x="232080" y="11588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9FBFAB3-F18B-4AE5-A50B-36E9E85BCA67}"/>
                </a:ext>
              </a:extLst>
            </p:cNvPr>
            <p:cNvSpPr/>
            <p:nvPr/>
          </p:nvSpPr>
          <p:spPr>
            <a:xfrm>
              <a:off x="9135928" y="3307811"/>
              <a:ext cx="238216" cy="11557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1133475 h 1149350"/>
                <a:gd name="connsiteX1" fmla="*/ 6350 w 231775"/>
                <a:gd name="connsiteY1" fmla="*/ 0 h 1149350"/>
                <a:gd name="connsiteX2" fmla="*/ 231775 w 231775"/>
                <a:gd name="connsiteY2" fmla="*/ 311150 h 1149350"/>
                <a:gd name="connsiteX3" fmla="*/ 231775 w 231775"/>
                <a:gd name="connsiteY3" fmla="*/ 1149350 h 1149350"/>
                <a:gd name="connsiteX0" fmla="*/ 6441 w 238216"/>
                <a:gd name="connsiteY0" fmla="*/ 1139825 h 1155700"/>
                <a:gd name="connsiteX1" fmla="*/ 91 w 238216"/>
                <a:gd name="connsiteY1" fmla="*/ 0 h 1155700"/>
                <a:gd name="connsiteX2" fmla="*/ 238216 w 238216"/>
                <a:gd name="connsiteY2" fmla="*/ 317500 h 1155700"/>
                <a:gd name="connsiteX3" fmla="*/ 238216 w 238216"/>
                <a:gd name="connsiteY3" fmla="*/ 1155700 h 1155700"/>
                <a:gd name="connsiteX0" fmla="*/ 6441 w 238216"/>
                <a:gd name="connsiteY0" fmla="*/ 1139825 h 1155700"/>
                <a:gd name="connsiteX1" fmla="*/ 91 w 238216"/>
                <a:gd name="connsiteY1" fmla="*/ 0 h 1155700"/>
                <a:gd name="connsiteX2" fmla="*/ 231866 w 238216"/>
                <a:gd name="connsiteY2" fmla="*/ 111125 h 1155700"/>
                <a:gd name="connsiteX3" fmla="*/ 238216 w 238216"/>
                <a:gd name="connsiteY3" fmla="*/ 1155700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216" h="1155700">
                  <a:moveTo>
                    <a:pt x="6441" y="1139825"/>
                  </a:moveTo>
                  <a:cubicBezTo>
                    <a:pt x="7499" y="1030817"/>
                    <a:pt x="-967" y="109008"/>
                    <a:pt x="91" y="0"/>
                  </a:cubicBezTo>
                  <a:lnTo>
                    <a:pt x="231866" y="111125"/>
                  </a:lnTo>
                  <a:cubicBezTo>
                    <a:pt x="233983" y="459317"/>
                    <a:pt x="236099" y="807508"/>
                    <a:pt x="238216" y="11557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B7EE8BB-E697-4F7F-A854-55FF1CB83EB3}"/>
                </a:ext>
              </a:extLst>
            </p:cNvPr>
            <p:cNvSpPr/>
            <p:nvPr/>
          </p:nvSpPr>
          <p:spPr>
            <a:xfrm>
              <a:off x="9372916" y="3444336"/>
              <a:ext cx="238431" cy="10191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019175 h 1035050"/>
                <a:gd name="connsiteX1" fmla="*/ 44 w 247694"/>
                <a:gd name="connsiteY1" fmla="*/ 0 h 1035050"/>
                <a:gd name="connsiteX2" fmla="*/ 247694 w 247694"/>
                <a:gd name="connsiteY2" fmla="*/ 196850 h 1035050"/>
                <a:gd name="connsiteX3" fmla="*/ 247694 w 247694"/>
                <a:gd name="connsiteY3" fmla="*/ 1035050 h 1035050"/>
                <a:gd name="connsiteX0" fmla="*/ 19088 w 250863"/>
                <a:gd name="connsiteY0" fmla="*/ 1006475 h 1022350"/>
                <a:gd name="connsiteX1" fmla="*/ 38 w 250863"/>
                <a:gd name="connsiteY1" fmla="*/ 0 h 1022350"/>
                <a:gd name="connsiteX2" fmla="*/ 250863 w 250863"/>
                <a:gd name="connsiteY2" fmla="*/ 184150 h 1022350"/>
                <a:gd name="connsiteX3" fmla="*/ 250863 w 250863"/>
                <a:gd name="connsiteY3" fmla="*/ 1022350 h 1022350"/>
                <a:gd name="connsiteX0" fmla="*/ 0 w 231775"/>
                <a:gd name="connsiteY0" fmla="*/ 1006475 h 1022350"/>
                <a:gd name="connsiteX1" fmla="*/ 3175 w 231775"/>
                <a:gd name="connsiteY1" fmla="*/ 0 h 1022350"/>
                <a:gd name="connsiteX2" fmla="*/ 231775 w 231775"/>
                <a:gd name="connsiteY2" fmla="*/ 184150 h 1022350"/>
                <a:gd name="connsiteX3" fmla="*/ 231775 w 231775"/>
                <a:gd name="connsiteY3" fmla="*/ 1022350 h 1022350"/>
                <a:gd name="connsiteX0" fmla="*/ 0 w 238125"/>
                <a:gd name="connsiteY0" fmla="*/ 1006475 h 1022350"/>
                <a:gd name="connsiteX1" fmla="*/ 3175 w 238125"/>
                <a:gd name="connsiteY1" fmla="*/ 0 h 1022350"/>
                <a:gd name="connsiteX2" fmla="*/ 238125 w 238125"/>
                <a:gd name="connsiteY2" fmla="*/ 158750 h 1022350"/>
                <a:gd name="connsiteX3" fmla="*/ 231775 w 238125"/>
                <a:gd name="connsiteY3" fmla="*/ 1022350 h 1022350"/>
                <a:gd name="connsiteX0" fmla="*/ 15919 w 254044"/>
                <a:gd name="connsiteY0" fmla="*/ 1003300 h 1019175"/>
                <a:gd name="connsiteX1" fmla="*/ 44 w 254044"/>
                <a:gd name="connsiteY1" fmla="*/ 0 h 1019175"/>
                <a:gd name="connsiteX2" fmla="*/ 254044 w 254044"/>
                <a:gd name="connsiteY2" fmla="*/ 155575 h 1019175"/>
                <a:gd name="connsiteX3" fmla="*/ 247694 w 254044"/>
                <a:gd name="connsiteY3" fmla="*/ 1019175 h 1019175"/>
                <a:gd name="connsiteX0" fmla="*/ 306 w 238431"/>
                <a:gd name="connsiteY0" fmla="*/ 1003300 h 1019175"/>
                <a:gd name="connsiteX1" fmla="*/ 306 w 238431"/>
                <a:gd name="connsiteY1" fmla="*/ 0 h 1019175"/>
                <a:gd name="connsiteX2" fmla="*/ 238431 w 238431"/>
                <a:gd name="connsiteY2" fmla="*/ 155575 h 1019175"/>
                <a:gd name="connsiteX3" fmla="*/ 232081 w 238431"/>
                <a:gd name="connsiteY3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431" h="1019175">
                  <a:moveTo>
                    <a:pt x="306" y="1003300"/>
                  </a:moveTo>
                  <a:cubicBezTo>
                    <a:pt x="1364" y="894292"/>
                    <a:pt x="-752" y="109008"/>
                    <a:pt x="306" y="0"/>
                  </a:cubicBezTo>
                  <a:lnTo>
                    <a:pt x="238431" y="155575"/>
                  </a:lnTo>
                  <a:cubicBezTo>
                    <a:pt x="236314" y="443442"/>
                    <a:pt x="234198" y="731308"/>
                    <a:pt x="232081" y="10191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5D97D59-10AE-4B8F-B055-8610146E18A3}"/>
                </a:ext>
              </a:extLst>
            </p:cNvPr>
            <p:cNvSpPr/>
            <p:nvPr/>
          </p:nvSpPr>
          <p:spPr>
            <a:xfrm>
              <a:off x="9607772" y="3568160"/>
              <a:ext cx="234950" cy="89535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3315 w 235090"/>
                <a:gd name="connsiteY0" fmla="*/ 838200 h 854075"/>
                <a:gd name="connsiteX1" fmla="*/ 140 w 235090"/>
                <a:gd name="connsiteY1" fmla="*/ 0 h 854075"/>
                <a:gd name="connsiteX2" fmla="*/ 235090 w 235090"/>
                <a:gd name="connsiteY2" fmla="*/ 15875 h 854075"/>
                <a:gd name="connsiteX3" fmla="*/ 235090 w 235090"/>
                <a:gd name="connsiteY3" fmla="*/ 854075 h 854075"/>
                <a:gd name="connsiteX0" fmla="*/ 0 w 231775"/>
                <a:gd name="connsiteY0" fmla="*/ 831850 h 847725"/>
                <a:gd name="connsiteX1" fmla="*/ 6350 w 231775"/>
                <a:gd name="connsiteY1" fmla="*/ 0 h 847725"/>
                <a:gd name="connsiteX2" fmla="*/ 231775 w 231775"/>
                <a:gd name="connsiteY2" fmla="*/ 9525 h 847725"/>
                <a:gd name="connsiteX3" fmla="*/ 231775 w 231775"/>
                <a:gd name="connsiteY3" fmla="*/ 847725 h 847725"/>
                <a:gd name="connsiteX0" fmla="*/ 0 w 231775"/>
                <a:gd name="connsiteY0" fmla="*/ 879475 h 895350"/>
                <a:gd name="connsiteX1" fmla="*/ 6350 w 231775"/>
                <a:gd name="connsiteY1" fmla="*/ 47625 h 895350"/>
                <a:gd name="connsiteX2" fmla="*/ 222250 w 231775"/>
                <a:gd name="connsiteY2" fmla="*/ 0 h 895350"/>
                <a:gd name="connsiteX3" fmla="*/ 231775 w 231775"/>
                <a:gd name="connsiteY3" fmla="*/ 895350 h 895350"/>
                <a:gd name="connsiteX0" fmla="*/ 0 w 234950"/>
                <a:gd name="connsiteY0" fmla="*/ 879475 h 895350"/>
                <a:gd name="connsiteX1" fmla="*/ 6350 w 234950"/>
                <a:gd name="connsiteY1" fmla="*/ 47625 h 895350"/>
                <a:gd name="connsiteX2" fmla="*/ 234950 w 234950"/>
                <a:gd name="connsiteY2" fmla="*/ 0 h 895350"/>
                <a:gd name="connsiteX3" fmla="*/ 231775 w 23495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895350">
                  <a:moveTo>
                    <a:pt x="0" y="879475"/>
                  </a:moveTo>
                  <a:cubicBezTo>
                    <a:pt x="1058" y="770467"/>
                    <a:pt x="5292" y="156633"/>
                    <a:pt x="6350" y="47625"/>
                  </a:cubicBezTo>
                  <a:lnTo>
                    <a:pt x="234950" y="0"/>
                  </a:lnTo>
                  <a:cubicBezTo>
                    <a:pt x="233892" y="298450"/>
                    <a:pt x="232833" y="596900"/>
                    <a:pt x="231775" y="8953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18CB405-6AF1-43E0-AB0F-B529C13F8A24}"/>
                </a:ext>
              </a:extLst>
            </p:cNvPr>
            <p:cNvSpPr/>
            <p:nvPr/>
          </p:nvSpPr>
          <p:spPr>
            <a:xfrm>
              <a:off x="9839501" y="3450294"/>
              <a:ext cx="232080" cy="10033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850900 h 866775"/>
                <a:gd name="connsiteX1" fmla="*/ 12700 w 231775"/>
                <a:gd name="connsiteY1" fmla="*/ 0 h 866775"/>
                <a:gd name="connsiteX2" fmla="*/ 231775 w 231775"/>
                <a:gd name="connsiteY2" fmla="*/ 28575 h 866775"/>
                <a:gd name="connsiteX3" fmla="*/ 231775 w 231775"/>
                <a:gd name="connsiteY3" fmla="*/ 866775 h 866775"/>
                <a:gd name="connsiteX0" fmla="*/ 305 w 232080"/>
                <a:gd name="connsiteY0" fmla="*/ 850900 h 866775"/>
                <a:gd name="connsiteX1" fmla="*/ 305 w 232080"/>
                <a:gd name="connsiteY1" fmla="*/ 0 h 866775"/>
                <a:gd name="connsiteX2" fmla="*/ 232080 w 232080"/>
                <a:gd name="connsiteY2" fmla="*/ 28575 h 866775"/>
                <a:gd name="connsiteX3" fmla="*/ 232080 w 232080"/>
                <a:gd name="connsiteY3" fmla="*/ 866775 h 866775"/>
                <a:gd name="connsiteX0" fmla="*/ 305 w 232080"/>
                <a:gd name="connsiteY0" fmla="*/ 987425 h 1003300"/>
                <a:gd name="connsiteX1" fmla="*/ 305 w 232080"/>
                <a:gd name="connsiteY1" fmla="*/ 136525 h 1003300"/>
                <a:gd name="connsiteX2" fmla="*/ 228905 w 232080"/>
                <a:gd name="connsiteY2" fmla="*/ 0 h 1003300"/>
                <a:gd name="connsiteX3" fmla="*/ 232080 w 232080"/>
                <a:gd name="connsiteY3" fmla="*/ 100330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080" h="1003300">
                  <a:moveTo>
                    <a:pt x="305" y="987425"/>
                  </a:moveTo>
                  <a:cubicBezTo>
                    <a:pt x="1363" y="878417"/>
                    <a:pt x="-753" y="245533"/>
                    <a:pt x="305" y="136525"/>
                  </a:cubicBezTo>
                  <a:lnTo>
                    <a:pt x="228905" y="0"/>
                  </a:lnTo>
                  <a:cubicBezTo>
                    <a:pt x="229963" y="334433"/>
                    <a:pt x="231022" y="668867"/>
                    <a:pt x="232080" y="10033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2A8CCFA-8249-412C-A811-3A9D2DA06530}"/>
                </a:ext>
              </a:extLst>
            </p:cNvPr>
            <p:cNvSpPr/>
            <p:nvPr/>
          </p:nvSpPr>
          <p:spPr>
            <a:xfrm>
              <a:off x="10067376" y="3338168"/>
              <a:ext cx="234950" cy="11303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1006475 h 1022350"/>
                <a:gd name="connsiteX1" fmla="*/ 6350 w 231775"/>
                <a:gd name="connsiteY1" fmla="*/ 0 h 1022350"/>
                <a:gd name="connsiteX2" fmla="*/ 231775 w 231775"/>
                <a:gd name="connsiteY2" fmla="*/ 184150 h 1022350"/>
                <a:gd name="connsiteX3" fmla="*/ 231775 w 231775"/>
                <a:gd name="connsiteY3" fmla="*/ 1022350 h 1022350"/>
                <a:gd name="connsiteX0" fmla="*/ 0 w 234950"/>
                <a:gd name="connsiteY0" fmla="*/ 1114425 h 1130300"/>
                <a:gd name="connsiteX1" fmla="*/ 6350 w 234950"/>
                <a:gd name="connsiteY1" fmla="*/ 107950 h 1130300"/>
                <a:gd name="connsiteX2" fmla="*/ 234950 w 234950"/>
                <a:gd name="connsiteY2" fmla="*/ 0 h 1130300"/>
                <a:gd name="connsiteX3" fmla="*/ 231775 w 234950"/>
                <a:gd name="connsiteY3" fmla="*/ 113030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1130300">
                  <a:moveTo>
                    <a:pt x="0" y="1114425"/>
                  </a:moveTo>
                  <a:cubicBezTo>
                    <a:pt x="1058" y="1005417"/>
                    <a:pt x="5292" y="216958"/>
                    <a:pt x="6350" y="107950"/>
                  </a:cubicBezTo>
                  <a:lnTo>
                    <a:pt x="234950" y="0"/>
                  </a:lnTo>
                  <a:cubicBezTo>
                    <a:pt x="233892" y="376767"/>
                    <a:pt x="232833" y="753533"/>
                    <a:pt x="231775" y="11303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36265AC-6C2C-420C-8CF5-4D0762AC226D}"/>
                </a:ext>
              </a:extLst>
            </p:cNvPr>
            <p:cNvSpPr/>
            <p:nvPr/>
          </p:nvSpPr>
          <p:spPr>
            <a:xfrm>
              <a:off x="10296466" y="3342733"/>
              <a:ext cx="238125" cy="11207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101725 h 1117600"/>
                <a:gd name="connsiteX1" fmla="*/ 44 w 247694"/>
                <a:gd name="connsiteY1" fmla="*/ 0 h 1117600"/>
                <a:gd name="connsiteX2" fmla="*/ 247694 w 247694"/>
                <a:gd name="connsiteY2" fmla="*/ 279400 h 1117600"/>
                <a:gd name="connsiteX3" fmla="*/ 247694 w 247694"/>
                <a:gd name="connsiteY3" fmla="*/ 1117600 h 1117600"/>
                <a:gd name="connsiteX0" fmla="*/ 3316 w 235091"/>
                <a:gd name="connsiteY0" fmla="*/ 1101725 h 1117600"/>
                <a:gd name="connsiteX1" fmla="*/ 141 w 235091"/>
                <a:gd name="connsiteY1" fmla="*/ 0 h 1117600"/>
                <a:gd name="connsiteX2" fmla="*/ 235091 w 235091"/>
                <a:gd name="connsiteY2" fmla="*/ 279400 h 1117600"/>
                <a:gd name="connsiteX3" fmla="*/ 235091 w 235091"/>
                <a:gd name="connsiteY3" fmla="*/ 1117600 h 1117600"/>
                <a:gd name="connsiteX0" fmla="*/ 0 w 231775"/>
                <a:gd name="connsiteY0" fmla="*/ 1104900 h 1120775"/>
                <a:gd name="connsiteX1" fmla="*/ 6350 w 231775"/>
                <a:gd name="connsiteY1" fmla="*/ 0 h 1120775"/>
                <a:gd name="connsiteX2" fmla="*/ 231775 w 231775"/>
                <a:gd name="connsiteY2" fmla="*/ 282575 h 1120775"/>
                <a:gd name="connsiteX3" fmla="*/ 231775 w 23177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9525 h 1120775"/>
                <a:gd name="connsiteX3" fmla="*/ 231775 w 238125"/>
                <a:gd name="connsiteY3" fmla="*/ 1120775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20775">
                  <a:moveTo>
                    <a:pt x="0" y="1104900"/>
                  </a:moveTo>
                  <a:cubicBezTo>
                    <a:pt x="1058" y="995892"/>
                    <a:pt x="5292" y="109008"/>
                    <a:pt x="6350" y="0"/>
                  </a:cubicBezTo>
                  <a:lnTo>
                    <a:pt x="238125" y="9525"/>
                  </a:lnTo>
                  <a:cubicBezTo>
                    <a:pt x="236008" y="379942"/>
                    <a:pt x="233892" y="750358"/>
                    <a:pt x="231775" y="11207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56B8B03-D595-48E4-891D-E9D986DFAE0D}"/>
                </a:ext>
              </a:extLst>
            </p:cNvPr>
            <p:cNvSpPr/>
            <p:nvPr/>
          </p:nvSpPr>
          <p:spPr>
            <a:xfrm>
              <a:off x="10525037" y="3347692"/>
              <a:ext cx="238125" cy="11207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101725 h 1117600"/>
                <a:gd name="connsiteX1" fmla="*/ 44 w 247694"/>
                <a:gd name="connsiteY1" fmla="*/ 0 h 1117600"/>
                <a:gd name="connsiteX2" fmla="*/ 247694 w 247694"/>
                <a:gd name="connsiteY2" fmla="*/ 279400 h 1117600"/>
                <a:gd name="connsiteX3" fmla="*/ 247694 w 247694"/>
                <a:gd name="connsiteY3" fmla="*/ 1117600 h 1117600"/>
                <a:gd name="connsiteX0" fmla="*/ 3316 w 235091"/>
                <a:gd name="connsiteY0" fmla="*/ 1101725 h 1117600"/>
                <a:gd name="connsiteX1" fmla="*/ 141 w 235091"/>
                <a:gd name="connsiteY1" fmla="*/ 0 h 1117600"/>
                <a:gd name="connsiteX2" fmla="*/ 235091 w 235091"/>
                <a:gd name="connsiteY2" fmla="*/ 279400 h 1117600"/>
                <a:gd name="connsiteX3" fmla="*/ 235091 w 235091"/>
                <a:gd name="connsiteY3" fmla="*/ 1117600 h 1117600"/>
                <a:gd name="connsiteX0" fmla="*/ 0 w 231775"/>
                <a:gd name="connsiteY0" fmla="*/ 1104900 h 1120775"/>
                <a:gd name="connsiteX1" fmla="*/ 6350 w 231775"/>
                <a:gd name="connsiteY1" fmla="*/ 0 h 1120775"/>
                <a:gd name="connsiteX2" fmla="*/ 231775 w 231775"/>
                <a:gd name="connsiteY2" fmla="*/ 282575 h 1120775"/>
                <a:gd name="connsiteX3" fmla="*/ 231775 w 23177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9525 h 1120775"/>
                <a:gd name="connsiteX3" fmla="*/ 231775 w 23812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25400 h 1120775"/>
                <a:gd name="connsiteX3" fmla="*/ 231775 w 238125"/>
                <a:gd name="connsiteY3" fmla="*/ 1120775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20775">
                  <a:moveTo>
                    <a:pt x="0" y="1104900"/>
                  </a:moveTo>
                  <a:cubicBezTo>
                    <a:pt x="1058" y="995892"/>
                    <a:pt x="5292" y="109008"/>
                    <a:pt x="6350" y="0"/>
                  </a:cubicBezTo>
                  <a:lnTo>
                    <a:pt x="238125" y="25400"/>
                  </a:lnTo>
                  <a:cubicBezTo>
                    <a:pt x="236008" y="395817"/>
                    <a:pt x="233892" y="750358"/>
                    <a:pt x="231775" y="11207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37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2048" grpId="0"/>
      <p:bldP spid="20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601853" y="711295"/>
            <a:ext cx="31069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1. طريقة الفروق الخلفية</a:t>
            </a:r>
          </a:p>
        </p:txBody>
      </p:sp>
      <p:sp>
        <p:nvSpPr>
          <p:cNvPr id="53" name="مربع نص 8">
            <a:extLst>
              <a:ext uri="{FF2B5EF4-FFF2-40B4-BE49-F238E27FC236}">
                <a16:creationId xmlns:a16="http://schemas.microsoft.com/office/drawing/2014/main" id="{322F3E07-1482-443A-B4DD-A23B3442C091}"/>
              </a:ext>
            </a:extLst>
          </p:cNvPr>
          <p:cNvSpPr txBox="1"/>
          <p:nvPr/>
        </p:nvSpPr>
        <p:spPr>
          <a:xfrm>
            <a:off x="4173001" y="1303961"/>
            <a:ext cx="7467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/>
              <a:t>يمكن كتابة المعادلة التفاضلية للنظام المستمر بالشكل التالي: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bject 2">
                <a:extLst>
                  <a:ext uri="{FF2B5EF4-FFF2-40B4-BE49-F238E27FC236}">
                    <a16:creationId xmlns:a16="http://schemas.microsoft.com/office/drawing/2014/main" id="{C5343526-FD53-420B-AD87-4D58FC11A9E7}"/>
                  </a:ext>
                </a:extLst>
              </p:cNvPr>
              <p:cNvSpPr txBox="1"/>
              <p:nvPr/>
            </p:nvSpPr>
            <p:spPr bwMode="auto">
              <a:xfrm>
                <a:off x="4176176" y="1797793"/>
                <a:ext cx="3654425" cy="10207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4" name="Object 2">
                <a:extLst>
                  <a:ext uri="{FF2B5EF4-FFF2-40B4-BE49-F238E27FC236}">
                    <a16:creationId xmlns:a16="http://schemas.microsoft.com/office/drawing/2014/main" id="{C5343526-FD53-420B-AD87-4D58FC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6176" y="1797793"/>
                <a:ext cx="3654425" cy="1020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مربع نص 10">
            <a:extLst>
              <a:ext uri="{FF2B5EF4-FFF2-40B4-BE49-F238E27FC236}">
                <a16:creationId xmlns:a16="http://schemas.microsoft.com/office/drawing/2014/main" id="{2C2CE45F-6C7B-4563-A8C4-6B828DD3BCBB}"/>
              </a:ext>
            </a:extLst>
          </p:cNvPr>
          <p:cNvSpPr txBox="1"/>
          <p:nvPr/>
        </p:nvSpPr>
        <p:spPr>
          <a:xfrm>
            <a:off x="4096801" y="2751761"/>
            <a:ext cx="7467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 err="1"/>
              <a:t>بمكاملة</a:t>
            </a:r>
            <a:r>
              <a:rPr lang="ar-SY" sz="2400" b="1" dirty="0"/>
              <a:t> طرفي المعادلة السابقة بالنسبة للزمن: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bject 2">
                <a:extLst>
                  <a:ext uri="{FF2B5EF4-FFF2-40B4-BE49-F238E27FC236}">
                    <a16:creationId xmlns:a16="http://schemas.microsoft.com/office/drawing/2014/main" id="{FC8FB76A-5A98-440E-90A1-955B6079D0DD}"/>
                  </a:ext>
                </a:extLst>
              </p:cNvPr>
              <p:cNvSpPr txBox="1"/>
              <p:nvPr/>
            </p:nvSpPr>
            <p:spPr bwMode="auto">
              <a:xfrm>
                <a:off x="4706401" y="3285161"/>
                <a:ext cx="5691187" cy="11096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7" name="Object 2">
                <a:extLst>
                  <a:ext uri="{FF2B5EF4-FFF2-40B4-BE49-F238E27FC236}">
                    <a16:creationId xmlns:a16="http://schemas.microsoft.com/office/drawing/2014/main" id="{FC8FB76A-5A98-440E-90A1-955B6079D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6401" y="3285161"/>
                <a:ext cx="5691187" cy="1109663"/>
              </a:xfrm>
              <a:prstGeom prst="rect">
                <a:avLst/>
              </a:prstGeom>
              <a:blipFill>
                <a:blip r:embed="rId3"/>
                <a:stretch>
                  <a:fillRect b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مربع نص 12">
            <a:extLst>
              <a:ext uri="{FF2B5EF4-FFF2-40B4-BE49-F238E27FC236}">
                <a16:creationId xmlns:a16="http://schemas.microsoft.com/office/drawing/2014/main" id="{89CFC6FE-4E53-4F89-A1A8-CC7A02BD333E}"/>
              </a:ext>
            </a:extLst>
          </p:cNvPr>
          <p:cNvSpPr txBox="1"/>
          <p:nvPr/>
        </p:nvSpPr>
        <p:spPr>
          <a:xfrm>
            <a:off x="3282577" y="4673937"/>
            <a:ext cx="845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/>
            <a:r>
              <a:rPr lang="ar-SY" sz="2400" b="1" dirty="0"/>
              <a:t>وبفرض أننا نريد تحديد قيمة </a:t>
            </a:r>
            <a:r>
              <a:rPr lang="en-US" sz="2400" b="1" i="1" dirty="0">
                <a:latin typeface="Times New Roman" pitchFamily="18" charset="0"/>
              </a:rPr>
              <a:t>y(t)</a:t>
            </a:r>
            <a:r>
              <a:rPr lang="ar-SY" sz="2400" b="1" dirty="0"/>
              <a:t> عند لحظة التقطيع الحالية لذلك نعوض </a:t>
            </a:r>
            <a:r>
              <a:rPr lang="en-US" sz="2400" b="1" i="1" dirty="0">
                <a:latin typeface="Times New Roman" pitchFamily="18" charset="0"/>
              </a:rPr>
              <a:t>t = KT</a:t>
            </a:r>
            <a:r>
              <a:rPr lang="en-US" sz="2400" b="1" i="1" baseline="-25000" dirty="0">
                <a:latin typeface="Times New Roman" pitchFamily="18" charset="0"/>
              </a:rPr>
              <a:t>S</a:t>
            </a:r>
            <a:endParaRPr lang="ar-SY" sz="2400" b="1" i="1" baseline="-25000" dirty="0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Object 2">
                <a:extLst>
                  <a:ext uri="{FF2B5EF4-FFF2-40B4-BE49-F238E27FC236}">
                    <a16:creationId xmlns:a16="http://schemas.microsoft.com/office/drawing/2014/main" id="{0ADE8447-1DEB-4BFA-A676-B2722BC47360}"/>
                  </a:ext>
                </a:extLst>
              </p:cNvPr>
              <p:cNvSpPr txBox="1"/>
              <p:nvPr/>
            </p:nvSpPr>
            <p:spPr bwMode="auto">
              <a:xfrm>
                <a:off x="2861469" y="5362620"/>
                <a:ext cx="6469062" cy="11398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8" name="Object 2">
                <a:extLst>
                  <a:ext uri="{FF2B5EF4-FFF2-40B4-BE49-F238E27FC236}">
                    <a16:creationId xmlns:a16="http://schemas.microsoft.com/office/drawing/2014/main" id="{0ADE8447-1DEB-4BFA-A676-B2722BC47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1469" y="5362620"/>
                <a:ext cx="6469062" cy="1139825"/>
              </a:xfrm>
              <a:prstGeom prst="rect">
                <a:avLst/>
              </a:prstGeom>
              <a:blipFill>
                <a:blip r:embed="rId4"/>
                <a:stretch>
                  <a:fillRect b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95A64BB6-4147-4765-8851-250FE92C8DD4}"/>
              </a:ext>
            </a:extLst>
          </p:cNvPr>
          <p:cNvGrpSpPr/>
          <p:nvPr/>
        </p:nvGrpSpPr>
        <p:grpSpPr>
          <a:xfrm>
            <a:off x="606372" y="1191959"/>
            <a:ext cx="2573676" cy="1412696"/>
            <a:chOff x="1381874" y="2090791"/>
            <a:chExt cx="2573676" cy="141269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BD27C9F-7745-43D5-AF5B-61407AAD4842}"/>
                </a:ext>
              </a:extLst>
            </p:cNvPr>
            <p:cNvSpPr/>
            <p:nvPr/>
          </p:nvSpPr>
          <p:spPr>
            <a:xfrm>
              <a:off x="1382733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672C14C-9DA9-48F8-8395-D64EC5EA99A8}"/>
                </a:ext>
              </a:extLst>
            </p:cNvPr>
            <p:cNvSpPr/>
            <p:nvPr/>
          </p:nvSpPr>
          <p:spPr>
            <a:xfrm>
              <a:off x="1615612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E3A1564-2C8F-4C88-BF09-2C2317DC3930}"/>
                </a:ext>
              </a:extLst>
            </p:cNvPr>
            <p:cNvSpPr/>
            <p:nvPr/>
          </p:nvSpPr>
          <p:spPr>
            <a:xfrm>
              <a:off x="1841643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3CF8451-0E67-4134-8A1F-FB49CDA45325}"/>
                </a:ext>
              </a:extLst>
            </p:cNvPr>
            <p:cNvSpPr/>
            <p:nvPr/>
          </p:nvSpPr>
          <p:spPr>
            <a:xfrm>
              <a:off x="2062537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6E03F37-3B57-436C-A985-FDEA600EE159}"/>
                </a:ext>
              </a:extLst>
            </p:cNvPr>
            <p:cNvSpPr/>
            <p:nvPr/>
          </p:nvSpPr>
          <p:spPr>
            <a:xfrm>
              <a:off x="2283431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42CAE07-DB15-4254-994A-BEC75E0F11D4}"/>
                </a:ext>
              </a:extLst>
            </p:cNvPr>
            <p:cNvSpPr/>
            <p:nvPr/>
          </p:nvSpPr>
          <p:spPr>
            <a:xfrm>
              <a:off x="2501150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88DD0EA-3F85-49AE-9CC1-AFF9F5EB9F11}"/>
                </a:ext>
              </a:extLst>
            </p:cNvPr>
            <p:cNvSpPr/>
            <p:nvPr/>
          </p:nvSpPr>
          <p:spPr>
            <a:xfrm>
              <a:off x="2712625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BCCB6DA-F3B7-4264-9379-3A85C6412786}"/>
                </a:ext>
              </a:extLst>
            </p:cNvPr>
            <p:cNvSpPr/>
            <p:nvPr/>
          </p:nvSpPr>
          <p:spPr>
            <a:xfrm>
              <a:off x="2932419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45D74C2-FD16-475D-880F-B2084010955A}"/>
                </a:ext>
              </a:extLst>
            </p:cNvPr>
            <p:cNvSpPr/>
            <p:nvPr/>
          </p:nvSpPr>
          <p:spPr>
            <a:xfrm>
              <a:off x="3153419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F9B2753-C117-430C-A970-B21A2D511193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F57E86-F22D-4B5C-A3A0-83355F971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984ECAF-6CE4-4EA9-ACB4-406D990AF00C}"/>
                </a:ext>
              </a:extLst>
            </p:cNvPr>
            <p:cNvSpPr/>
            <p:nvPr/>
          </p:nvSpPr>
          <p:spPr>
            <a:xfrm>
              <a:off x="3377651" y="2388741"/>
              <a:ext cx="227741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74AB4CE-CE0F-4FB2-822A-AC7F38CB9C97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6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7" grpId="0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560175" y="711295"/>
            <a:ext cx="3190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1. طريقة الفروق الخلفية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D3B773E0-3DEB-40D3-96F7-A57C07EB7E48}"/>
                  </a:ext>
                </a:extLst>
              </p:cNvPr>
              <p:cNvSpPr txBox="1"/>
              <p:nvPr/>
            </p:nvSpPr>
            <p:spPr bwMode="auto">
              <a:xfrm>
                <a:off x="3180048" y="1239834"/>
                <a:ext cx="6740525" cy="11398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D3B773E0-3DEB-40D3-96F7-A57C07EB7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0048" y="1239834"/>
                <a:ext cx="6740525" cy="1139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مربع نص 14">
            <a:extLst>
              <a:ext uri="{FF2B5EF4-FFF2-40B4-BE49-F238E27FC236}">
                <a16:creationId xmlns:a16="http://schemas.microsoft.com/office/drawing/2014/main" id="{933E352C-E2CA-45AD-9DA9-5351E1E30FBE}"/>
              </a:ext>
            </a:extLst>
          </p:cNvPr>
          <p:cNvSpPr txBox="1"/>
          <p:nvPr/>
        </p:nvSpPr>
        <p:spPr>
          <a:xfrm>
            <a:off x="3027313" y="2607817"/>
            <a:ext cx="8534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وبنفس الطريقة يمكننا استبدال كل </a:t>
            </a:r>
            <a:r>
              <a:rPr lang="en-US" i="1" dirty="0">
                <a:latin typeface="Times New Roman" pitchFamily="18" charset="0"/>
              </a:rPr>
              <a:t>KT</a:t>
            </a:r>
            <a:r>
              <a:rPr lang="en-US" i="1" baseline="-25000" dirty="0">
                <a:latin typeface="Times New Roman" pitchFamily="18" charset="0"/>
              </a:rPr>
              <a:t>S</a:t>
            </a:r>
            <a:r>
              <a:rPr lang="ar-SY" dirty="0"/>
              <a:t> بـ 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</a:rPr>
              <a:t>K-1)T</a:t>
            </a:r>
            <a:r>
              <a:rPr lang="en-US" i="1" baseline="-25000" dirty="0">
                <a:latin typeface="Times New Roman" pitchFamily="18" charset="0"/>
              </a:rPr>
              <a:t>S</a:t>
            </a:r>
            <a:r>
              <a:rPr lang="ar-SY" dirty="0"/>
              <a:t> فنحصل على المعادلة التالية: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E5F278C8-C0F2-498E-9DA3-AD713FA0D95D}"/>
                  </a:ext>
                </a:extLst>
              </p:cNvPr>
              <p:cNvSpPr txBox="1"/>
              <p:nvPr/>
            </p:nvSpPr>
            <p:spPr bwMode="auto">
              <a:xfrm>
                <a:off x="1992312" y="3233999"/>
                <a:ext cx="8207375" cy="11398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E5F278C8-C0F2-498E-9DA3-AD713FA0D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12" y="3233999"/>
                <a:ext cx="8207375" cy="1139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AE1ED80E-2C64-41F6-8E1A-181F961572E0}"/>
                  </a:ext>
                </a:extLst>
              </p:cNvPr>
              <p:cNvSpPr txBox="1"/>
              <p:nvPr/>
            </p:nvSpPr>
            <p:spPr bwMode="auto">
              <a:xfrm>
                <a:off x="169525" y="4380149"/>
                <a:ext cx="7541230" cy="10890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AE1ED80E-2C64-41F6-8E1A-181F96157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525" y="4380149"/>
                <a:ext cx="7541230" cy="10890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مربع نص 11">
            <a:extLst>
              <a:ext uri="{FF2B5EF4-FFF2-40B4-BE49-F238E27FC236}">
                <a16:creationId xmlns:a16="http://schemas.microsoft.com/office/drawing/2014/main" id="{5C3E0B87-D507-480B-AB36-CCC631F93CEB}"/>
              </a:ext>
            </a:extLst>
          </p:cNvPr>
          <p:cNvSpPr txBox="1"/>
          <p:nvPr/>
        </p:nvSpPr>
        <p:spPr>
          <a:xfrm>
            <a:off x="7364858" y="4723030"/>
            <a:ext cx="4114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نطرح المعادلة الثانية من الأولى:</a:t>
            </a:r>
          </a:p>
        </p:txBody>
      </p:sp>
      <p:sp>
        <p:nvSpPr>
          <p:cNvPr id="35" name="مربع نص 9">
            <a:extLst>
              <a:ext uri="{FF2B5EF4-FFF2-40B4-BE49-F238E27FC236}">
                <a16:creationId xmlns:a16="http://schemas.microsoft.com/office/drawing/2014/main" id="{F4D4E7A1-C834-4A8A-B790-FA9798C8F58C}"/>
              </a:ext>
            </a:extLst>
          </p:cNvPr>
          <p:cNvSpPr txBox="1"/>
          <p:nvPr/>
        </p:nvSpPr>
        <p:spPr>
          <a:xfrm>
            <a:off x="919535" y="5731206"/>
            <a:ext cx="1035292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400" b="1" dirty="0">
                <a:solidFill>
                  <a:srgbClr val="FF0000"/>
                </a:solidFill>
              </a:rPr>
              <a:t>يمثل الطرف الأيمن المساحة تحت المنحني بين لحظتي تقطيع متتاليتين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ar-SY" sz="2400" b="1" dirty="0">
                <a:solidFill>
                  <a:srgbClr val="FF0000"/>
                </a:solidFill>
              </a:rPr>
              <a:t> اللحظة الحالية واللحظة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ar-SY" sz="2400" b="1" dirty="0">
                <a:solidFill>
                  <a:srgbClr val="FF0000"/>
                </a:solidFill>
              </a:rPr>
              <a:t>السابقة. وهي هذه المساحة التي سنقوم بتقريبها.</a:t>
            </a:r>
            <a:endParaRPr lang="ar-SY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7CBBDA-7F01-4074-9756-B0BC62C6D48E}"/>
              </a:ext>
            </a:extLst>
          </p:cNvPr>
          <p:cNvGrpSpPr/>
          <p:nvPr/>
        </p:nvGrpSpPr>
        <p:grpSpPr>
          <a:xfrm>
            <a:off x="606372" y="1191959"/>
            <a:ext cx="2573676" cy="1412696"/>
            <a:chOff x="1381874" y="2090791"/>
            <a:chExt cx="2573676" cy="141269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E684FBE-3B71-457F-90E6-0E2F6F55C59D}"/>
                </a:ext>
              </a:extLst>
            </p:cNvPr>
            <p:cNvSpPr/>
            <p:nvPr/>
          </p:nvSpPr>
          <p:spPr>
            <a:xfrm>
              <a:off x="1382733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66E66E9-3E06-4D81-9150-E2BA5C40ABEE}"/>
                </a:ext>
              </a:extLst>
            </p:cNvPr>
            <p:cNvSpPr/>
            <p:nvPr/>
          </p:nvSpPr>
          <p:spPr>
            <a:xfrm>
              <a:off x="1615612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0DDA708-71BD-4113-892A-5843BB8F1FE3}"/>
                </a:ext>
              </a:extLst>
            </p:cNvPr>
            <p:cNvSpPr/>
            <p:nvPr/>
          </p:nvSpPr>
          <p:spPr>
            <a:xfrm>
              <a:off x="1841643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05B678-28B2-4DDD-8A41-A1B722443DB4}"/>
                </a:ext>
              </a:extLst>
            </p:cNvPr>
            <p:cNvSpPr/>
            <p:nvPr/>
          </p:nvSpPr>
          <p:spPr>
            <a:xfrm>
              <a:off x="2062537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FE1CD2-C1A4-4290-8046-D4C487FB5698}"/>
                </a:ext>
              </a:extLst>
            </p:cNvPr>
            <p:cNvSpPr/>
            <p:nvPr/>
          </p:nvSpPr>
          <p:spPr>
            <a:xfrm>
              <a:off x="2283431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6A73586-A621-44D0-9337-7F24AC02658D}"/>
                </a:ext>
              </a:extLst>
            </p:cNvPr>
            <p:cNvSpPr/>
            <p:nvPr/>
          </p:nvSpPr>
          <p:spPr>
            <a:xfrm>
              <a:off x="2501150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99E909-199B-4087-8AA8-13790FAF0F04}"/>
                </a:ext>
              </a:extLst>
            </p:cNvPr>
            <p:cNvSpPr/>
            <p:nvPr/>
          </p:nvSpPr>
          <p:spPr>
            <a:xfrm>
              <a:off x="2712625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667695-83C1-4DFA-BDB2-E1A258AFB5DF}"/>
                </a:ext>
              </a:extLst>
            </p:cNvPr>
            <p:cNvSpPr/>
            <p:nvPr/>
          </p:nvSpPr>
          <p:spPr>
            <a:xfrm>
              <a:off x="2932419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A05EC1-03A2-4A8B-8199-15F93FFADA82}"/>
                </a:ext>
              </a:extLst>
            </p:cNvPr>
            <p:cNvSpPr/>
            <p:nvPr/>
          </p:nvSpPr>
          <p:spPr>
            <a:xfrm>
              <a:off x="3153419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25F5F3E-B654-4CE2-AA4D-E1BB0D85DB61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1017823-13A3-4A5E-8832-52E3F5335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DF4AC33-D8D0-4AE4-9DF6-CBB085AD32B8}"/>
                </a:ext>
              </a:extLst>
            </p:cNvPr>
            <p:cNvSpPr/>
            <p:nvPr/>
          </p:nvSpPr>
          <p:spPr>
            <a:xfrm>
              <a:off x="3377651" y="2388741"/>
              <a:ext cx="227741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39117AE-2305-4346-8929-25E21DCFE318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973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560175" y="711295"/>
            <a:ext cx="3190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1. طريقة الفروق الخلفية</a:t>
            </a:r>
          </a:p>
        </p:txBody>
      </p:sp>
      <p:sp>
        <p:nvSpPr>
          <p:cNvPr id="29" name="مربع نص 6">
            <a:extLst>
              <a:ext uri="{FF2B5EF4-FFF2-40B4-BE49-F238E27FC236}">
                <a16:creationId xmlns:a16="http://schemas.microsoft.com/office/drawing/2014/main" id="{38AA6CAE-7C36-4B5A-85E4-D3327E19CEBB}"/>
              </a:ext>
            </a:extLst>
          </p:cNvPr>
          <p:cNvSpPr txBox="1"/>
          <p:nvPr/>
        </p:nvSpPr>
        <p:spPr>
          <a:xfrm>
            <a:off x="3141309" y="1432259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تعتمد طريقة الفروق الخلفية على تقريب المنطقة تحت المنحني بين لحظتي تقطيع بمستطيل قاعدته هي اللحظة الحالية كما هو مبين بالشكل التالي: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5757533-EAEA-4E8A-8653-66DECD6AC3E8}"/>
                  </a:ext>
                </a:extLst>
              </p:cNvPr>
              <p:cNvSpPr txBox="1"/>
              <p:nvPr/>
            </p:nvSpPr>
            <p:spPr bwMode="auto">
              <a:xfrm>
                <a:off x="3448674" y="2404061"/>
                <a:ext cx="4013200" cy="11699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F5757533-EAEA-4E8A-8653-66DECD6AC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8674" y="2404061"/>
                <a:ext cx="4013200" cy="1169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bject 3">
                <a:extLst>
                  <a:ext uri="{FF2B5EF4-FFF2-40B4-BE49-F238E27FC236}">
                    <a16:creationId xmlns:a16="http://schemas.microsoft.com/office/drawing/2014/main" id="{96CB7A6C-7DCC-4370-8317-59BEC878FA78}"/>
                  </a:ext>
                </a:extLst>
              </p:cNvPr>
              <p:cNvSpPr txBox="1"/>
              <p:nvPr/>
            </p:nvSpPr>
            <p:spPr bwMode="auto">
              <a:xfrm>
                <a:off x="7772400" y="2405063"/>
                <a:ext cx="3952875" cy="11699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Object 3">
                <a:extLst>
                  <a:ext uri="{FF2B5EF4-FFF2-40B4-BE49-F238E27FC236}">
                    <a16:creationId xmlns:a16="http://schemas.microsoft.com/office/drawing/2014/main" id="{96CB7A6C-7DCC-4370-8317-59BEC878F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2400" y="2405063"/>
                <a:ext cx="3952875" cy="1169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15465A33-3E36-4197-BB4E-626DCD3E0EE3}"/>
              </a:ext>
            </a:extLst>
          </p:cNvPr>
          <p:cNvGrpSpPr/>
          <p:nvPr/>
        </p:nvGrpSpPr>
        <p:grpSpPr>
          <a:xfrm>
            <a:off x="606372" y="1191959"/>
            <a:ext cx="2573676" cy="1412696"/>
            <a:chOff x="1381874" y="2090791"/>
            <a:chExt cx="2573676" cy="14126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B946644-0E08-4F6C-B533-CD8DEF033223}"/>
                </a:ext>
              </a:extLst>
            </p:cNvPr>
            <p:cNvSpPr/>
            <p:nvPr/>
          </p:nvSpPr>
          <p:spPr>
            <a:xfrm>
              <a:off x="1382733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C88436-F678-471D-AC8E-78B28F85FAF1}"/>
                </a:ext>
              </a:extLst>
            </p:cNvPr>
            <p:cNvSpPr/>
            <p:nvPr/>
          </p:nvSpPr>
          <p:spPr>
            <a:xfrm>
              <a:off x="1615612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493788-326A-43EF-82E1-A442B413C2C7}"/>
                </a:ext>
              </a:extLst>
            </p:cNvPr>
            <p:cNvSpPr/>
            <p:nvPr/>
          </p:nvSpPr>
          <p:spPr>
            <a:xfrm>
              <a:off x="1841643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71A17C-62FE-4E94-BDAE-DDF528989088}"/>
                </a:ext>
              </a:extLst>
            </p:cNvPr>
            <p:cNvSpPr/>
            <p:nvPr/>
          </p:nvSpPr>
          <p:spPr>
            <a:xfrm>
              <a:off x="2062537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EF4D84-024C-4909-A177-C6E4075A3B96}"/>
                </a:ext>
              </a:extLst>
            </p:cNvPr>
            <p:cNvSpPr/>
            <p:nvPr/>
          </p:nvSpPr>
          <p:spPr>
            <a:xfrm>
              <a:off x="2283431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A5285E-3E42-4BBF-BF08-B6A954A112F0}"/>
                </a:ext>
              </a:extLst>
            </p:cNvPr>
            <p:cNvSpPr/>
            <p:nvPr/>
          </p:nvSpPr>
          <p:spPr>
            <a:xfrm>
              <a:off x="2501150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B1CBEA-2CBE-4E4E-88B0-55EE262C64A5}"/>
                </a:ext>
              </a:extLst>
            </p:cNvPr>
            <p:cNvSpPr/>
            <p:nvPr/>
          </p:nvSpPr>
          <p:spPr>
            <a:xfrm>
              <a:off x="2712625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7A1CC7B-D098-4FAA-80B8-7DA70305F9B0}"/>
                </a:ext>
              </a:extLst>
            </p:cNvPr>
            <p:cNvSpPr/>
            <p:nvPr/>
          </p:nvSpPr>
          <p:spPr>
            <a:xfrm>
              <a:off x="2932419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06C070-299D-409D-8148-DD15427564A8}"/>
                </a:ext>
              </a:extLst>
            </p:cNvPr>
            <p:cNvSpPr/>
            <p:nvPr/>
          </p:nvSpPr>
          <p:spPr>
            <a:xfrm>
              <a:off x="3153419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03914D-D3F4-4E24-BE89-E08EC48CD393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165F45B-5B3A-40B8-B123-DA4C90081D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E232DB-AB81-4AC3-AF9A-E78663C78A69}"/>
                </a:ext>
              </a:extLst>
            </p:cNvPr>
            <p:cNvSpPr/>
            <p:nvPr/>
          </p:nvSpPr>
          <p:spPr>
            <a:xfrm>
              <a:off x="3377651" y="2388741"/>
              <a:ext cx="227741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75930B-4998-4A75-BC34-221EDDEB0579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مربع نص 17">
            <a:extLst>
              <a:ext uri="{FF2B5EF4-FFF2-40B4-BE49-F238E27FC236}">
                <a16:creationId xmlns:a16="http://schemas.microsoft.com/office/drawing/2014/main" id="{70A9AD5B-122B-42C4-872D-4E59CADEBA61}"/>
              </a:ext>
            </a:extLst>
          </p:cNvPr>
          <p:cNvSpPr txBox="1"/>
          <p:nvPr/>
        </p:nvSpPr>
        <p:spPr>
          <a:xfrm>
            <a:off x="6780944" y="3776913"/>
            <a:ext cx="47667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يعطى تحويل </a:t>
            </a:r>
            <a:r>
              <a:rPr lang="en-US" dirty="0"/>
              <a:t>Z</a:t>
            </a:r>
            <a:r>
              <a:rPr lang="ar-SY" dirty="0"/>
              <a:t> للمعادلة </a:t>
            </a:r>
            <a:r>
              <a:rPr lang="ar-SY" dirty="0" err="1"/>
              <a:t>الفرقية</a:t>
            </a:r>
            <a:r>
              <a:rPr lang="ar-SY" dirty="0"/>
              <a:t> السابقة: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bject 2">
                <a:extLst>
                  <a:ext uri="{FF2B5EF4-FFF2-40B4-BE49-F238E27FC236}">
                    <a16:creationId xmlns:a16="http://schemas.microsoft.com/office/drawing/2014/main" id="{FE0DD953-5B0C-4631-97FD-D4B379AD0B78}"/>
                  </a:ext>
                </a:extLst>
              </p:cNvPr>
              <p:cNvSpPr txBox="1"/>
              <p:nvPr/>
            </p:nvSpPr>
            <p:spPr bwMode="auto">
              <a:xfrm>
                <a:off x="3073845" y="4325879"/>
                <a:ext cx="5838825" cy="6000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Object 2">
                <a:extLst>
                  <a:ext uri="{FF2B5EF4-FFF2-40B4-BE49-F238E27FC236}">
                    <a16:creationId xmlns:a16="http://schemas.microsoft.com/office/drawing/2014/main" id="{FE0DD953-5B0C-4631-97FD-D4B379AD0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3845" y="4325879"/>
                <a:ext cx="5838825" cy="600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مربع نص 27">
            <a:extLst>
              <a:ext uri="{FF2B5EF4-FFF2-40B4-BE49-F238E27FC236}">
                <a16:creationId xmlns:a16="http://schemas.microsoft.com/office/drawing/2014/main" id="{21733317-1AEA-442B-9490-00E41D284E11}"/>
              </a:ext>
            </a:extLst>
          </p:cNvPr>
          <p:cNvSpPr txBox="1"/>
          <p:nvPr/>
        </p:nvSpPr>
        <p:spPr>
          <a:xfrm>
            <a:off x="6604000" y="5405839"/>
            <a:ext cx="494371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وبالتالي يعطى تابع الانتقال المتقطع لهذا النظام: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bject 2">
                <a:extLst>
                  <a:ext uri="{FF2B5EF4-FFF2-40B4-BE49-F238E27FC236}">
                    <a16:creationId xmlns:a16="http://schemas.microsoft.com/office/drawing/2014/main" id="{3E3425DA-C1B3-47FB-9AA7-5CCB96CEAD8B}"/>
                  </a:ext>
                </a:extLst>
              </p:cNvPr>
              <p:cNvSpPr txBox="1"/>
              <p:nvPr/>
            </p:nvSpPr>
            <p:spPr bwMode="auto">
              <a:xfrm>
                <a:off x="1173164" y="5249564"/>
                <a:ext cx="5183187" cy="123342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7" name="Object 2">
                <a:extLst>
                  <a:ext uri="{FF2B5EF4-FFF2-40B4-BE49-F238E27FC236}">
                    <a16:creationId xmlns:a16="http://schemas.microsoft.com/office/drawing/2014/main" id="{3E3425DA-C1B3-47FB-9AA7-5CCB96CEA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3164" y="5249564"/>
                <a:ext cx="5183187" cy="12334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77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49" grpId="0"/>
      <p:bldP spid="53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560175" y="711295"/>
            <a:ext cx="3190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1. طريقة الفروق الخلفية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5465A33-3E36-4197-BB4E-626DCD3E0EE3}"/>
              </a:ext>
            </a:extLst>
          </p:cNvPr>
          <p:cNvGrpSpPr/>
          <p:nvPr/>
        </p:nvGrpSpPr>
        <p:grpSpPr>
          <a:xfrm>
            <a:off x="606372" y="1191959"/>
            <a:ext cx="2573676" cy="1412696"/>
            <a:chOff x="1381874" y="2090791"/>
            <a:chExt cx="2573676" cy="14126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B946644-0E08-4F6C-B533-CD8DEF033223}"/>
                </a:ext>
              </a:extLst>
            </p:cNvPr>
            <p:cNvSpPr/>
            <p:nvPr/>
          </p:nvSpPr>
          <p:spPr>
            <a:xfrm>
              <a:off x="1382733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C88436-F678-471D-AC8E-78B28F85FAF1}"/>
                </a:ext>
              </a:extLst>
            </p:cNvPr>
            <p:cNvSpPr/>
            <p:nvPr/>
          </p:nvSpPr>
          <p:spPr>
            <a:xfrm>
              <a:off x="1615612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493788-326A-43EF-82E1-A442B413C2C7}"/>
                </a:ext>
              </a:extLst>
            </p:cNvPr>
            <p:cNvSpPr/>
            <p:nvPr/>
          </p:nvSpPr>
          <p:spPr>
            <a:xfrm>
              <a:off x="1841643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71A17C-62FE-4E94-BDAE-DDF528989088}"/>
                </a:ext>
              </a:extLst>
            </p:cNvPr>
            <p:cNvSpPr/>
            <p:nvPr/>
          </p:nvSpPr>
          <p:spPr>
            <a:xfrm>
              <a:off x="2062537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EF4D84-024C-4909-A177-C6E4075A3B96}"/>
                </a:ext>
              </a:extLst>
            </p:cNvPr>
            <p:cNvSpPr/>
            <p:nvPr/>
          </p:nvSpPr>
          <p:spPr>
            <a:xfrm>
              <a:off x="2283431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A5285E-3E42-4BBF-BF08-B6A954A112F0}"/>
                </a:ext>
              </a:extLst>
            </p:cNvPr>
            <p:cNvSpPr/>
            <p:nvPr/>
          </p:nvSpPr>
          <p:spPr>
            <a:xfrm>
              <a:off x="2501150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B1CBEA-2CBE-4E4E-88B0-55EE262C64A5}"/>
                </a:ext>
              </a:extLst>
            </p:cNvPr>
            <p:cNvSpPr/>
            <p:nvPr/>
          </p:nvSpPr>
          <p:spPr>
            <a:xfrm>
              <a:off x="2712625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7A1CC7B-D098-4FAA-80B8-7DA70305F9B0}"/>
                </a:ext>
              </a:extLst>
            </p:cNvPr>
            <p:cNvSpPr/>
            <p:nvPr/>
          </p:nvSpPr>
          <p:spPr>
            <a:xfrm>
              <a:off x="2932419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06C070-299D-409D-8148-DD15427564A8}"/>
                </a:ext>
              </a:extLst>
            </p:cNvPr>
            <p:cNvSpPr/>
            <p:nvPr/>
          </p:nvSpPr>
          <p:spPr>
            <a:xfrm>
              <a:off x="3153419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03914D-D3F4-4E24-BE89-E08EC48CD393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165F45B-5B3A-40B8-B123-DA4C90081D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E232DB-AB81-4AC3-AF9A-E78663C78A69}"/>
                </a:ext>
              </a:extLst>
            </p:cNvPr>
            <p:cNvSpPr/>
            <p:nvPr/>
          </p:nvSpPr>
          <p:spPr>
            <a:xfrm>
              <a:off x="3377651" y="2388741"/>
              <a:ext cx="227741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75930B-4998-4A75-BC34-221EDDEB0579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مربع نص 10">
                <a:extLst>
                  <a:ext uri="{FF2B5EF4-FFF2-40B4-BE49-F238E27FC236}">
                    <a16:creationId xmlns:a16="http://schemas.microsoft.com/office/drawing/2014/main" id="{DB539CB2-2A6B-4891-899E-4DF55492B9A3}"/>
                  </a:ext>
                </a:extLst>
              </p:cNvPr>
              <p:cNvSpPr txBox="1"/>
              <p:nvPr/>
            </p:nvSpPr>
            <p:spPr>
              <a:xfrm>
                <a:off x="4191000" y="2644273"/>
                <a:ext cx="7463514" cy="58657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algn="just" rtl="1">
                  <a:defRPr sz="2400" b="1"/>
                </a:lvl1pPr>
              </a:lstStyle>
              <a:p>
                <a:r>
                  <a:rPr lang="ar-SY" dirty="0"/>
                  <a:t>بمقارنة تابع الانتقال المستمر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ar-SY" b="0" dirty="0"/>
                  <a:t> </a:t>
                </a:r>
                <a:r>
                  <a:rPr lang="ar-SY" dirty="0"/>
                  <a:t>بتابع الانتقال المتقطع نجد:</a:t>
                </a:r>
              </a:p>
            </p:txBody>
          </p:sp>
        </mc:Choice>
        <mc:Fallback>
          <p:sp>
            <p:nvSpPr>
              <p:cNvPr id="25" name="مربع نص 10">
                <a:extLst>
                  <a:ext uri="{FF2B5EF4-FFF2-40B4-BE49-F238E27FC236}">
                    <a16:creationId xmlns:a16="http://schemas.microsoft.com/office/drawing/2014/main" id="{DB539CB2-2A6B-4891-899E-4DF55492B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644273"/>
                <a:ext cx="7463514" cy="586571"/>
              </a:xfrm>
              <a:prstGeom prst="rect">
                <a:avLst/>
              </a:prstGeom>
              <a:blipFill>
                <a:blip r:embed="rId2"/>
                <a:stretch>
                  <a:fillRect t="-1042" r="-12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bject 6">
                <a:extLst>
                  <a:ext uri="{FF2B5EF4-FFF2-40B4-BE49-F238E27FC236}">
                    <a16:creationId xmlns:a16="http://schemas.microsoft.com/office/drawing/2014/main" id="{48CA1D41-A5AB-4B91-98EE-E6D4FB39F0E6}"/>
                  </a:ext>
                </a:extLst>
              </p:cNvPr>
              <p:cNvSpPr txBox="1"/>
              <p:nvPr/>
            </p:nvSpPr>
            <p:spPr bwMode="auto">
              <a:xfrm>
                <a:off x="4545458" y="3394281"/>
                <a:ext cx="3101083" cy="100483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Object 6">
                <a:extLst>
                  <a:ext uri="{FF2B5EF4-FFF2-40B4-BE49-F238E27FC236}">
                    <a16:creationId xmlns:a16="http://schemas.microsoft.com/office/drawing/2014/main" id="{48CA1D41-A5AB-4B91-98EE-E6D4FB39F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5458" y="3394281"/>
                <a:ext cx="3101083" cy="1004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مربع نص 14">
            <a:extLst>
              <a:ext uri="{FF2B5EF4-FFF2-40B4-BE49-F238E27FC236}">
                <a16:creationId xmlns:a16="http://schemas.microsoft.com/office/drawing/2014/main" id="{FB605035-913D-46B2-9AB6-72D65B28DC1F}"/>
              </a:ext>
            </a:extLst>
          </p:cNvPr>
          <p:cNvSpPr txBox="1"/>
          <p:nvPr/>
        </p:nvSpPr>
        <p:spPr>
          <a:xfrm>
            <a:off x="3501114" y="4640602"/>
            <a:ext cx="8153400" cy="16858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pPr>
              <a:lnSpc>
                <a:spcPct val="150000"/>
              </a:lnSpc>
            </a:pPr>
            <a:r>
              <a:rPr lang="ar-SY" dirty="0"/>
              <a:t>تتميز هذه الطريقة بما يلي: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ar-SY" dirty="0"/>
              <a:t> انتقال بسيط من النظام المستمر إلى النظام المتقطع.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ar-SY" dirty="0"/>
              <a:t> إذا كان النظام المستمر مستقراً، فإن </a:t>
            </a:r>
            <a:r>
              <a:rPr lang="ar-SY" dirty="0">
                <a:solidFill>
                  <a:srgbClr val="FF0000"/>
                </a:solidFill>
              </a:rPr>
              <a:t>النظام المتقطع يبقى مستقراً</a:t>
            </a:r>
            <a:r>
              <a:rPr lang="ar-SY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2">
                <a:extLst>
                  <a:ext uri="{FF2B5EF4-FFF2-40B4-BE49-F238E27FC236}">
                    <a16:creationId xmlns:a16="http://schemas.microsoft.com/office/drawing/2014/main" id="{1796CF88-D797-48BE-9456-4156496ECFA3}"/>
                  </a:ext>
                </a:extLst>
              </p:cNvPr>
              <p:cNvSpPr txBox="1"/>
              <p:nvPr/>
            </p:nvSpPr>
            <p:spPr bwMode="auto">
              <a:xfrm>
                <a:off x="3882873" y="1322195"/>
                <a:ext cx="4426252" cy="102010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Object 2">
                <a:extLst>
                  <a:ext uri="{FF2B5EF4-FFF2-40B4-BE49-F238E27FC236}">
                    <a16:creationId xmlns:a16="http://schemas.microsoft.com/office/drawing/2014/main" id="{1796CF88-D797-48BE-9456-4156496EC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2873" y="1322195"/>
                <a:ext cx="4426252" cy="10201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2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560175" y="711295"/>
            <a:ext cx="3190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2. طريقة الفروق الأمامية</a:t>
            </a:r>
          </a:p>
        </p:txBody>
      </p:sp>
      <p:sp>
        <p:nvSpPr>
          <p:cNvPr id="29" name="مربع نص 6">
            <a:extLst>
              <a:ext uri="{FF2B5EF4-FFF2-40B4-BE49-F238E27FC236}">
                <a16:creationId xmlns:a16="http://schemas.microsoft.com/office/drawing/2014/main" id="{38AA6CAE-7C36-4B5A-85E4-D3327E19CEBB}"/>
              </a:ext>
            </a:extLst>
          </p:cNvPr>
          <p:cNvSpPr txBox="1"/>
          <p:nvPr/>
        </p:nvSpPr>
        <p:spPr>
          <a:xfrm>
            <a:off x="3141309" y="1324382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تعتمد طريقة الفروق الأمامية على تقريب المنطقة تحت المنحني بين لحظتي تقطيع بمستطيل قاعدته هي اللحظة السابقة كما هو مبين بالشكل التالي: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D7C2A3-530C-49EA-A7CC-6B87CAB5541B}"/>
              </a:ext>
            </a:extLst>
          </p:cNvPr>
          <p:cNvGrpSpPr/>
          <p:nvPr/>
        </p:nvGrpSpPr>
        <p:grpSpPr>
          <a:xfrm>
            <a:off x="544619" y="1141408"/>
            <a:ext cx="2573676" cy="1412697"/>
            <a:chOff x="1381874" y="2090791"/>
            <a:chExt cx="2573676" cy="141269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65621-8DE8-419B-A22F-EE3481C94FA8}"/>
                </a:ext>
              </a:extLst>
            </p:cNvPr>
            <p:cNvSpPr/>
            <p:nvPr/>
          </p:nvSpPr>
          <p:spPr>
            <a:xfrm>
              <a:off x="1381874" y="3175999"/>
              <a:ext cx="226031" cy="3274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9B9E6C-2E60-478B-8953-3C07C13845A4}"/>
                </a:ext>
              </a:extLst>
            </p:cNvPr>
            <p:cNvSpPr/>
            <p:nvPr/>
          </p:nvSpPr>
          <p:spPr>
            <a:xfrm>
              <a:off x="1608761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3E40E8-CC97-4ABC-84AD-4D347DB2BD11}"/>
                </a:ext>
              </a:extLst>
            </p:cNvPr>
            <p:cNvSpPr/>
            <p:nvPr/>
          </p:nvSpPr>
          <p:spPr>
            <a:xfrm>
              <a:off x="1841640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536E92-7993-4164-AB10-EC975353BF0B}"/>
                </a:ext>
              </a:extLst>
            </p:cNvPr>
            <p:cNvSpPr/>
            <p:nvPr/>
          </p:nvSpPr>
          <p:spPr>
            <a:xfrm>
              <a:off x="2067671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3436769-BE3F-44B5-BD6F-B0A937E63F8F}"/>
                </a:ext>
              </a:extLst>
            </p:cNvPr>
            <p:cNvSpPr/>
            <p:nvPr/>
          </p:nvSpPr>
          <p:spPr>
            <a:xfrm>
              <a:off x="2288565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E6178B-13AE-4261-BEFB-53A121CA3A59}"/>
                </a:ext>
              </a:extLst>
            </p:cNvPr>
            <p:cNvSpPr/>
            <p:nvPr/>
          </p:nvSpPr>
          <p:spPr>
            <a:xfrm>
              <a:off x="2509459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D25C1F4-0415-4EA8-BAEE-1F4A5C095B49}"/>
                </a:ext>
              </a:extLst>
            </p:cNvPr>
            <p:cNvSpPr/>
            <p:nvPr/>
          </p:nvSpPr>
          <p:spPr>
            <a:xfrm>
              <a:off x="2727178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695B40E-93D7-4B14-B738-7A2B55EA2916}"/>
                </a:ext>
              </a:extLst>
            </p:cNvPr>
            <p:cNvSpPr/>
            <p:nvPr/>
          </p:nvSpPr>
          <p:spPr>
            <a:xfrm>
              <a:off x="2944400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C656EFB-3477-4BBB-B82B-9BF25DE4F3A4}"/>
                </a:ext>
              </a:extLst>
            </p:cNvPr>
            <p:cNvSpPr/>
            <p:nvPr/>
          </p:nvSpPr>
          <p:spPr>
            <a:xfrm>
              <a:off x="3158447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5F92614-9A31-4DB9-BF6F-2824444BE81B}"/>
                </a:ext>
              </a:extLst>
            </p:cNvPr>
            <p:cNvSpPr/>
            <p:nvPr/>
          </p:nvSpPr>
          <p:spPr>
            <a:xfrm>
              <a:off x="3372494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2D51737-68DC-4697-B92F-1C3A191C0819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42B01DC-C863-4C5F-8D96-5970B9F1B25C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5162D98-6695-4DF3-9211-4AEFE1621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bject 2">
                <a:extLst>
                  <a:ext uri="{FF2B5EF4-FFF2-40B4-BE49-F238E27FC236}">
                    <a16:creationId xmlns:a16="http://schemas.microsoft.com/office/drawing/2014/main" id="{110E87A0-E4A8-47BB-B040-8456BF2BEA74}"/>
                  </a:ext>
                </a:extLst>
              </p:cNvPr>
              <p:cNvSpPr txBox="1"/>
              <p:nvPr/>
            </p:nvSpPr>
            <p:spPr bwMode="auto">
              <a:xfrm>
                <a:off x="2800494" y="2318619"/>
                <a:ext cx="4729162" cy="11699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0" name="Object 2">
                <a:extLst>
                  <a:ext uri="{FF2B5EF4-FFF2-40B4-BE49-F238E27FC236}">
                    <a16:creationId xmlns:a16="http://schemas.microsoft.com/office/drawing/2014/main" id="{110E87A0-E4A8-47BB-B040-8456BF2BE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0494" y="2318619"/>
                <a:ext cx="4729162" cy="1169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Object 6">
                <a:extLst>
                  <a:ext uri="{FF2B5EF4-FFF2-40B4-BE49-F238E27FC236}">
                    <a16:creationId xmlns:a16="http://schemas.microsoft.com/office/drawing/2014/main" id="{2FBA0C05-42A5-413D-A707-AA8810604062}"/>
                  </a:ext>
                </a:extLst>
              </p:cNvPr>
              <p:cNvSpPr txBox="1"/>
              <p:nvPr/>
            </p:nvSpPr>
            <p:spPr bwMode="auto">
              <a:xfrm>
                <a:off x="7112052" y="2318200"/>
                <a:ext cx="4703762" cy="11699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1" name="Object 6">
                <a:extLst>
                  <a:ext uri="{FF2B5EF4-FFF2-40B4-BE49-F238E27FC236}">
                    <a16:creationId xmlns:a16="http://schemas.microsoft.com/office/drawing/2014/main" id="{2FBA0C05-42A5-413D-A707-AA8810604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2052" y="2318200"/>
                <a:ext cx="4703762" cy="1169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bject 8">
                <a:extLst>
                  <a:ext uri="{FF2B5EF4-FFF2-40B4-BE49-F238E27FC236}">
                    <a16:creationId xmlns:a16="http://schemas.microsoft.com/office/drawing/2014/main" id="{F506EB5D-41D5-4B90-9C66-80AB8A13AB75}"/>
                  </a:ext>
                </a:extLst>
              </p:cNvPr>
              <p:cNvSpPr txBox="1"/>
              <p:nvPr/>
            </p:nvSpPr>
            <p:spPr bwMode="auto">
              <a:xfrm>
                <a:off x="933450" y="3656068"/>
                <a:ext cx="7354496" cy="11160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2" name="Object 8">
                <a:extLst>
                  <a:ext uri="{FF2B5EF4-FFF2-40B4-BE49-F238E27FC236}">
                    <a16:creationId xmlns:a16="http://schemas.microsoft.com/office/drawing/2014/main" id="{F506EB5D-41D5-4B90-9C66-80AB8A13A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3450" y="3656068"/>
                <a:ext cx="7354496" cy="111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bject 2">
                <a:extLst>
                  <a:ext uri="{FF2B5EF4-FFF2-40B4-BE49-F238E27FC236}">
                    <a16:creationId xmlns:a16="http://schemas.microsoft.com/office/drawing/2014/main" id="{A65A4715-2FE4-4708-8C20-EE8B5232D970}"/>
                  </a:ext>
                </a:extLst>
              </p:cNvPr>
              <p:cNvSpPr txBox="1"/>
              <p:nvPr/>
            </p:nvSpPr>
            <p:spPr bwMode="auto">
              <a:xfrm>
                <a:off x="2081212" y="5132207"/>
                <a:ext cx="8029575" cy="6000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4" name="Object 2">
                <a:extLst>
                  <a:ext uri="{FF2B5EF4-FFF2-40B4-BE49-F238E27FC236}">
                    <a16:creationId xmlns:a16="http://schemas.microsoft.com/office/drawing/2014/main" id="{A65A4715-2FE4-4708-8C20-EE8B5232D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1212" y="5132207"/>
                <a:ext cx="8029575" cy="600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مربع نص 17">
            <a:extLst>
              <a:ext uri="{FF2B5EF4-FFF2-40B4-BE49-F238E27FC236}">
                <a16:creationId xmlns:a16="http://schemas.microsoft.com/office/drawing/2014/main" id="{78100297-DCEC-4362-A4ED-B33D8C075428}"/>
              </a:ext>
            </a:extLst>
          </p:cNvPr>
          <p:cNvSpPr txBox="1"/>
          <p:nvPr/>
        </p:nvSpPr>
        <p:spPr>
          <a:xfrm>
            <a:off x="8239874" y="3928600"/>
            <a:ext cx="32782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بالتعويض في المعادلة </a:t>
            </a:r>
            <a:r>
              <a:rPr lang="ar-SY" dirty="0" err="1"/>
              <a:t>الفرقية</a:t>
            </a:r>
            <a:r>
              <a:rPr lang="ar-SY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Object 2">
                <a:extLst>
                  <a:ext uri="{FF2B5EF4-FFF2-40B4-BE49-F238E27FC236}">
                    <a16:creationId xmlns:a16="http://schemas.microsoft.com/office/drawing/2014/main" id="{7A814969-1DEB-4E05-94A9-365B971A55B3}"/>
                  </a:ext>
                </a:extLst>
              </p:cNvPr>
              <p:cNvSpPr txBox="1"/>
              <p:nvPr/>
            </p:nvSpPr>
            <p:spPr bwMode="auto">
              <a:xfrm>
                <a:off x="2920999" y="5954583"/>
                <a:ext cx="6350000" cy="493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6" name="Object 2">
                <a:extLst>
                  <a:ext uri="{FF2B5EF4-FFF2-40B4-BE49-F238E27FC236}">
                    <a16:creationId xmlns:a16="http://schemas.microsoft.com/office/drawing/2014/main" id="{7A814969-1DEB-4E05-94A9-365B971A5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0999" y="5954583"/>
                <a:ext cx="6350000" cy="493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مربع نص 17">
            <a:extLst>
              <a:ext uri="{FF2B5EF4-FFF2-40B4-BE49-F238E27FC236}">
                <a16:creationId xmlns:a16="http://schemas.microsoft.com/office/drawing/2014/main" id="{CA017832-9497-4530-A801-07172A3B8629}"/>
              </a:ext>
            </a:extLst>
          </p:cNvPr>
          <p:cNvSpPr txBox="1"/>
          <p:nvPr/>
        </p:nvSpPr>
        <p:spPr>
          <a:xfrm>
            <a:off x="9869628" y="5986818"/>
            <a:ext cx="15663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تحويل </a:t>
            </a:r>
            <a:r>
              <a:rPr lang="en-US" dirty="0"/>
              <a:t>Z</a:t>
            </a:r>
            <a:r>
              <a:rPr lang="ar-SY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8663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0" grpId="0"/>
      <p:bldP spid="61" grpId="0"/>
      <p:bldP spid="62" grpId="0"/>
      <p:bldP spid="64" grpId="0"/>
      <p:bldP spid="65" grpId="0"/>
      <p:bldP spid="66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560175" y="711295"/>
            <a:ext cx="3190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2. طريقة الفروق الأمامية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D7C2A3-530C-49EA-A7CC-6B87CAB5541B}"/>
              </a:ext>
            </a:extLst>
          </p:cNvPr>
          <p:cNvGrpSpPr/>
          <p:nvPr/>
        </p:nvGrpSpPr>
        <p:grpSpPr>
          <a:xfrm>
            <a:off x="544619" y="1141408"/>
            <a:ext cx="2573676" cy="1412697"/>
            <a:chOff x="1381874" y="2090791"/>
            <a:chExt cx="2573676" cy="141269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65621-8DE8-419B-A22F-EE3481C94FA8}"/>
                </a:ext>
              </a:extLst>
            </p:cNvPr>
            <p:cNvSpPr/>
            <p:nvPr/>
          </p:nvSpPr>
          <p:spPr>
            <a:xfrm>
              <a:off x="1381874" y="3175999"/>
              <a:ext cx="226031" cy="3274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9B9E6C-2E60-478B-8953-3C07C13845A4}"/>
                </a:ext>
              </a:extLst>
            </p:cNvPr>
            <p:cNvSpPr/>
            <p:nvPr/>
          </p:nvSpPr>
          <p:spPr>
            <a:xfrm>
              <a:off x="1608761" y="2655372"/>
              <a:ext cx="226031" cy="84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3E40E8-CC97-4ABC-84AD-4D347DB2BD11}"/>
                </a:ext>
              </a:extLst>
            </p:cNvPr>
            <p:cNvSpPr/>
            <p:nvPr/>
          </p:nvSpPr>
          <p:spPr>
            <a:xfrm>
              <a:off x="1841640" y="2424701"/>
              <a:ext cx="220039" cy="10787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536E92-7993-4164-AB10-EC975353BF0B}"/>
                </a:ext>
              </a:extLst>
            </p:cNvPr>
            <p:cNvSpPr/>
            <p:nvPr/>
          </p:nvSpPr>
          <p:spPr>
            <a:xfrm>
              <a:off x="2067671" y="2327885"/>
              <a:ext cx="214047" cy="11756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3436769-BE3F-44B5-BD6F-B0A937E63F8F}"/>
                </a:ext>
              </a:extLst>
            </p:cNvPr>
            <p:cNvSpPr/>
            <p:nvPr/>
          </p:nvSpPr>
          <p:spPr>
            <a:xfrm>
              <a:off x="2288565" y="2460661"/>
              <a:ext cx="214047" cy="1042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E6178B-13AE-4261-BEFB-53A121CA3A59}"/>
                </a:ext>
              </a:extLst>
            </p:cNvPr>
            <p:cNvSpPr/>
            <p:nvPr/>
          </p:nvSpPr>
          <p:spPr>
            <a:xfrm>
              <a:off x="2509459" y="2614773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D25C1F4-0415-4EA8-BAEE-1F4A5C095B49}"/>
                </a:ext>
              </a:extLst>
            </p:cNvPr>
            <p:cNvSpPr/>
            <p:nvPr/>
          </p:nvSpPr>
          <p:spPr>
            <a:xfrm>
              <a:off x="2727178" y="2614772"/>
              <a:ext cx="214047" cy="888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695B40E-93D7-4B14-B738-7A2B55EA2916}"/>
                </a:ext>
              </a:extLst>
            </p:cNvPr>
            <p:cNvSpPr/>
            <p:nvPr/>
          </p:nvSpPr>
          <p:spPr>
            <a:xfrm>
              <a:off x="2944400" y="2512031"/>
              <a:ext cx="214047" cy="9901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C656EFB-3477-4BBB-B82B-9BF25DE4F3A4}"/>
                </a:ext>
              </a:extLst>
            </p:cNvPr>
            <p:cNvSpPr/>
            <p:nvPr/>
          </p:nvSpPr>
          <p:spPr>
            <a:xfrm>
              <a:off x="3158447" y="2388741"/>
              <a:ext cx="214047" cy="11134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5F92614-9A31-4DB9-BF6F-2824444BE81B}"/>
                </a:ext>
              </a:extLst>
            </p:cNvPr>
            <p:cNvSpPr/>
            <p:nvPr/>
          </p:nvSpPr>
          <p:spPr>
            <a:xfrm>
              <a:off x="3372494" y="2360987"/>
              <a:ext cx="227741" cy="11412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2D51737-68DC-4697-B92F-1C3A191C0819}"/>
                </a:ext>
              </a:extLst>
            </p:cNvPr>
            <p:cNvSpPr/>
            <p:nvPr/>
          </p:nvSpPr>
          <p:spPr>
            <a:xfrm>
              <a:off x="1381874" y="2327884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42B01DC-C863-4C5F-8D96-5970B9F1B25C}"/>
                </a:ext>
              </a:extLst>
            </p:cNvPr>
            <p:cNvCxnSpPr/>
            <p:nvPr/>
          </p:nvCxnSpPr>
          <p:spPr>
            <a:xfrm>
              <a:off x="1381874" y="3502203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5162D98-6695-4DF3-9211-4AEFE1621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729" y="2090791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مربع نص 26">
            <a:extLst>
              <a:ext uri="{FF2B5EF4-FFF2-40B4-BE49-F238E27FC236}">
                <a16:creationId xmlns:a16="http://schemas.microsoft.com/office/drawing/2014/main" id="{88F6241F-4D91-4B87-A951-59DBC32BC52E}"/>
              </a:ext>
            </a:extLst>
          </p:cNvPr>
          <p:cNvSpPr txBox="1"/>
          <p:nvPr/>
        </p:nvSpPr>
        <p:spPr>
          <a:xfrm>
            <a:off x="7988926" y="1562648"/>
            <a:ext cx="3657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ويعطى تابع الانتقال المتقطع: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AF72292A-0EC6-4073-8C4F-14305FB42056}"/>
                  </a:ext>
                </a:extLst>
              </p:cNvPr>
              <p:cNvSpPr txBox="1"/>
              <p:nvPr/>
            </p:nvSpPr>
            <p:spPr bwMode="auto">
              <a:xfrm>
                <a:off x="3411968" y="1966248"/>
                <a:ext cx="5872163" cy="15605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AF72292A-0EC6-4073-8C4F-14305FB42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1968" y="1966248"/>
                <a:ext cx="5872163" cy="15605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bject 6">
                <a:extLst>
                  <a:ext uri="{FF2B5EF4-FFF2-40B4-BE49-F238E27FC236}">
                    <a16:creationId xmlns:a16="http://schemas.microsoft.com/office/drawing/2014/main" id="{664DFF1C-8B8B-4D57-83A7-AED784BF4E0D}"/>
                  </a:ext>
                </a:extLst>
              </p:cNvPr>
              <p:cNvSpPr txBox="1"/>
              <p:nvPr/>
            </p:nvSpPr>
            <p:spPr bwMode="auto">
              <a:xfrm>
                <a:off x="4514805" y="4410224"/>
                <a:ext cx="3162390" cy="101273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Object 6">
                <a:extLst>
                  <a:ext uri="{FF2B5EF4-FFF2-40B4-BE49-F238E27FC236}">
                    <a16:creationId xmlns:a16="http://schemas.microsoft.com/office/drawing/2014/main" id="{664DFF1C-8B8B-4D57-83A7-AED784BF4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4805" y="4410224"/>
                <a:ext cx="3162390" cy="1012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مربع نص 10">
            <a:extLst>
              <a:ext uri="{FF2B5EF4-FFF2-40B4-BE49-F238E27FC236}">
                <a16:creationId xmlns:a16="http://schemas.microsoft.com/office/drawing/2014/main" id="{516B1AF2-5296-4320-B5B4-5F241D1A05DA}"/>
              </a:ext>
            </a:extLst>
          </p:cNvPr>
          <p:cNvSpPr txBox="1"/>
          <p:nvPr/>
        </p:nvSpPr>
        <p:spPr>
          <a:xfrm>
            <a:off x="488023" y="5731206"/>
            <a:ext cx="1098821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من مشاكل هذه الطريقة أنه إذا كان النظام المستمر مستقر فإن النظام المتقطع </a:t>
            </a:r>
            <a:r>
              <a:rPr lang="ar-SY" dirty="0">
                <a:solidFill>
                  <a:srgbClr val="FF0000"/>
                </a:solidFill>
              </a:rPr>
              <a:t>الناتج يمكن أن يكون غير مستقر</a:t>
            </a:r>
            <a:r>
              <a:rPr lang="ar-SY" dirty="0"/>
              <a:t> لذلك يجب استخدامها بحذر.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مربع نص 10">
                <a:extLst>
                  <a:ext uri="{FF2B5EF4-FFF2-40B4-BE49-F238E27FC236}">
                    <a16:creationId xmlns:a16="http://schemas.microsoft.com/office/drawing/2014/main" id="{C8098867-2734-4BE8-8219-4DB40EDCF883}"/>
                  </a:ext>
                </a:extLst>
              </p:cNvPr>
              <p:cNvSpPr txBox="1"/>
              <p:nvPr/>
            </p:nvSpPr>
            <p:spPr>
              <a:xfrm>
                <a:off x="2392255" y="3515406"/>
                <a:ext cx="9183579" cy="58657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algn="just" rtl="1">
                  <a:defRPr sz="2400" b="1"/>
                </a:lvl1pPr>
              </a:lstStyle>
              <a:p>
                <a:r>
                  <a:rPr lang="ar-SY" dirty="0"/>
                  <a:t>بمقارنة تابع الانتقال المستمر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ar-SY" b="0" dirty="0"/>
                  <a:t> </a:t>
                </a:r>
                <a:r>
                  <a:rPr lang="ar-SY" dirty="0"/>
                  <a:t>بتابع الانتقال المتقطع نجد:</a:t>
                </a:r>
              </a:p>
            </p:txBody>
          </p:sp>
        </mc:Choice>
        <mc:Fallback>
          <p:sp>
            <p:nvSpPr>
              <p:cNvPr id="34" name="مربع نص 10">
                <a:extLst>
                  <a:ext uri="{FF2B5EF4-FFF2-40B4-BE49-F238E27FC236}">
                    <a16:creationId xmlns:a16="http://schemas.microsoft.com/office/drawing/2014/main" id="{C8098867-2734-4BE8-8219-4DB40EDCF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55" y="3515406"/>
                <a:ext cx="9183579" cy="586571"/>
              </a:xfrm>
              <a:prstGeom prst="rect">
                <a:avLst/>
              </a:prstGeom>
              <a:blipFill>
                <a:blip r:embed="rId4"/>
                <a:stretch>
                  <a:fillRect t="-1042" r="-99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9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 animBg="1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تحويل تابع انتقال مستمر إلى متقطع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EF42D-658A-428A-A8E2-81C76CF06F4F}"/>
              </a:ext>
            </a:extLst>
          </p:cNvPr>
          <p:cNvSpPr/>
          <p:nvPr/>
        </p:nvSpPr>
        <p:spPr>
          <a:xfrm>
            <a:off x="8665173" y="711295"/>
            <a:ext cx="2980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spcBef>
                <a:spcPts val="2400"/>
              </a:spcBef>
              <a:spcAft>
                <a:spcPts val="2400"/>
              </a:spcAft>
            </a:pPr>
            <a:r>
              <a:rPr lang="ar-SY" sz="2800" b="1" dirty="0">
                <a:solidFill>
                  <a:srgbClr val="FF0000"/>
                </a:solidFill>
              </a:rPr>
              <a:t>3. طريقة شبه المنحرف</a:t>
            </a:r>
          </a:p>
        </p:txBody>
      </p:sp>
      <p:sp>
        <p:nvSpPr>
          <p:cNvPr id="29" name="مربع نص 6">
            <a:extLst>
              <a:ext uri="{FF2B5EF4-FFF2-40B4-BE49-F238E27FC236}">
                <a16:creationId xmlns:a16="http://schemas.microsoft.com/office/drawing/2014/main" id="{38AA6CAE-7C36-4B5A-85E4-D3327E19CEBB}"/>
              </a:ext>
            </a:extLst>
          </p:cNvPr>
          <p:cNvSpPr txBox="1"/>
          <p:nvPr/>
        </p:nvSpPr>
        <p:spPr>
          <a:xfrm>
            <a:off x="3141309" y="1324382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تعتمد طريقة شبه المنحرف على تقريب المنطقة تحت المنحني بين لحظتي تقطيع بشبه منحرف قواعده هي اللحظتين السابقة والحالية كما هو مبين بالشكل التالي:</a:t>
            </a:r>
          </a:p>
        </p:txBody>
      </p:sp>
      <p:sp>
        <p:nvSpPr>
          <p:cNvPr id="67" name="مربع نص 17">
            <a:extLst>
              <a:ext uri="{FF2B5EF4-FFF2-40B4-BE49-F238E27FC236}">
                <a16:creationId xmlns:a16="http://schemas.microsoft.com/office/drawing/2014/main" id="{CA017832-9497-4530-A801-07172A3B8629}"/>
              </a:ext>
            </a:extLst>
          </p:cNvPr>
          <p:cNvSpPr txBox="1"/>
          <p:nvPr/>
        </p:nvSpPr>
        <p:spPr>
          <a:xfrm>
            <a:off x="9869628" y="5771064"/>
            <a:ext cx="15663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تحويل </a:t>
            </a:r>
            <a:r>
              <a:rPr lang="en-US" dirty="0"/>
              <a:t>Z</a:t>
            </a:r>
            <a:r>
              <a:rPr lang="ar-SY" dirty="0"/>
              <a:t>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35D680-EC94-4B15-9C11-55C155C9B03B}"/>
              </a:ext>
            </a:extLst>
          </p:cNvPr>
          <p:cNvGrpSpPr/>
          <p:nvPr/>
        </p:nvGrpSpPr>
        <p:grpSpPr>
          <a:xfrm>
            <a:off x="452438" y="711295"/>
            <a:ext cx="2573676" cy="1411413"/>
            <a:chOff x="8446216" y="3062015"/>
            <a:chExt cx="2573676" cy="141141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461262-7452-4B34-81B9-91074572BC8F}"/>
                </a:ext>
              </a:extLst>
            </p:cNvPr>
            <p:cNvSpPr/>
            <p:nvPr/>
          </p:nvSpPr>
          <p:spPr>
            <a:xfrm>
              <a:off x="8446216" y="3299108"/>
              <a:ext cx="2280863" cy="848115"/>
            </a:xfrm>
            <a:custGeom>
              <a:avLst/>
              <a:gdLst>
                <a:gd name="connsiteX0" fmla="*/ 0 w 2280863"/>
                <a:gd name="connsiteY0" fmla="*/ 848115 h 848115"/>
                <a:gd name="connsiteX1" fmla="*/ 303087 w 2280863"/>
                <a:gd name="connsiteY1" fmla="*/ 216254 h 848115"/>
                <a:gd name="connsiteX2" fmla="*/ 750013 w 2280863"/>
                <a:gd name="connsiteY2" fmla="*/ 497 h 848115"/>
                <a:gd name="connsiteX3" fmla="*/ 1053101 w 2280863"/>
                <a:gd name="connsiteY3" fmla="*/ 262488 h 848115"/>
                <a:gd name="connsiteX4" fmla="*/ 1387011 w 2280863"/>
                <a:gd name="connsiteY4" fmla="*/ 272762 h 848115"/>
                <a:gd name="connsiteX5" fmla="*/ 1844211 w 2280863"/>
                <a:gd name="connsiteY5" fmla="*/ 46731 h 848115"/>
                <a:gd name="connsiteX6" fmla="*/ 2280863 w 2280863"/>
                <a:gd name="connsiteY6" fmla="*/ 67279 h 848115"/>
                <a:gd name="connsiteX7" fmla="*/ 2280863 w 2280863"/>
                <a:gd name="connsiteY7" fmla="*/ 67279 h 84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0863" h="848115">
                  <a:moveTo>
                    <a:pt x="0" y="848115"/>
                  </a:moveTo>
                  <a:cubicBezTo>
                    <a:pt x="89042" y="602819"/>
                    <a:pt x="178085" y="357524"/>
                    <a:pt x="303087" y="216254"/>
                  </a:cubicBezTo>
                  <a:cubicBezTo>
                    <a:pt x="428089" y="74984"/>
                    <a:pt x="625011" y="-7209"/>
                    <a:pt x="750013" y="497"/>
                  </a:cubicBezTo>
                  <a:cubicBezTo>
                    <a:pt x="875015" y="8203"/>
                    <a:pt x="946935" y="217111"/>
                    <a:pt x="1053101" y="262488"/>
                  </a:cubicBezTo>
                  <a:cubicBezTo>
                    <a:pt x="1159267" y="307865"/>
                    <a:pt x="1255159" y="308721"/>
                    <a:pt x="1387011" y="272762"/>
                  </a:cubicBezTo>
                  <a:cubicBezTo>
                    <a:pt x="1518863" y="236803"/>
                    <a:pt x="1695236" y="80978"/>
                    <a:pt x="1844211" y="46731"/>
                  </a:cubicBezTo>
                  <a:cubicBezTo>
                    <a:pt x="1993186" y="12484"/>
                    <a:pt x="2280863" y="67279"/>
                    <a:pt x="2280863" y="67279"/>
                  </a:cubicBezTo>
                  <a:lnTo>
                    <a:pt x="2280863" y="67279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5388C20-49EB-4C37-B69C-35C39E4B434D}"/>
                </a:ext>
              </a:extLst>
            </p:cNvPr>
            <p:cNvSpPr/>
            <p:nvPr/>
          </p:nvSpPr>
          <p:spPr>
            <a:xfrm>
              <a:off x="8448176" y="3633942"/>
              <a:ext cx="231775" cy="8382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75" h="838200">
                  <a:moveTo>
                    <a:pt x="0" y="822325"/>
                  </a:moveTo>
                  <a:cubicBezTo>
                    <a:pt x="1058" y="713317"/>
                    <a:pt x="2117" y="604308"/>
                    <a:pt x="3175" y="495300"/>
                  </a:cubicBezTo>
                  <a:lnTo>
                    <a:pt x="231775" y="0"/>
                  </a:lnTo>
                  <a:lnTo>
                    <a:pt x="231775" y="838200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EF5E553-D095-4EAD-A7BF-DA54E11E5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71" y="3062015"/>
              <a:ext cx="0" cy="1411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63A45A-F8DE-4036-8872-8CA66937E2DA}"/>
                </a:ext>
              </a:extLst>
            </p:cNvPr>
            <p:cNvCxnSpPr/>
            <p:nvPr/>
          </p:nvCxnSpPr>
          <p:spPr>
            <a:xfrm>
              <a:off x="8446216" y="4473427"/>
              <a:ext cx="257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8D7B1C7-A367-482A-B4AE-44E8E0D044CE}"/>
                </a:ext>
              </a:extLst>
            </p:cNvPr>
            <p:cNvSpPr/>
            <p:nvPr/>
          </p:nvSpPr>
          <p:spPr>
            <a:xfrm>
              <a:off x="8671817" y="3384011"/>
              <a:ext cx="238216" cy="10795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6441 w 238216"/>
                <a:gd name="connsiteY0" fmla="*/ 822325 h 838200"/>
                <a:gd name="connsiteX1" fmla="*/ 91 w 238216"/>
                <a:gd name="connsiteY1" fmla="*/ 15875 h 838200"/>
                <a:gd name="connsiteX2" fmla="*/ 238216 w 238216"/>
                <a:gd name="connsiteY2" fmla="*/ 0 h 838200"/>
                <a:gd name="connsiteX3" fmla="*/ 238216 w 238216"/>
                <a:gd name="connsiteY3" fmla="*/ 838200 h 838200"/>
                <a:gd name="connsiteX0" fmla="*/ 6441 w 238216"/>
                <a:gd name="connsiteY0" fmla="*/ 1063625 h 1079500"/>
                <a:gd name="connsiteX1" fmla="*/ 91 w 238216"/>
                <a:gd name="connsiteY1" fmla="*/ 257175 h 1079500"/>
                <a:gd name="connsiteX2" fmla="*/ 222341 w 238216"/>
                <a:gd name="connsiteY2" fmla="*/ 0 h 1079500"/>
                <a:gd name="connsiteX3" fmla="*/ 238216 w 238216"/>
                <a:gd name="connsiteY3" fmla="*/ 1079500 h 1079500"/>
                <a:gd name="connsiteX0" fmla="*/ 6441 w 238216"/>
                <a:gd name="connsiteY0" fmla="*/ 1063625 h 1079500"/>
                <a:gd name="connsiteX1" fmla="*/ 91 w 238216"/>
                <a:gd name="connsiteY1" fmla="*/ 257175 h 1079500"/>
                <a:gd name="connsiteX2" fmla="*/ 228691 w 238216"/>
                <a:gd name="connsiteY2" fmla="*/ 0 h 1079500"/>
                <a:gd name="connsiteX3" fmla="*/ 238216 w 238216"/>
                <a:gd name="connsiteY3" fmla="*/ 107950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216" h="1079500">
                  <a:moveTo>
                    <a:pt x="6441" y="1063625"/>
                  </a:moveTo>
                  <a:cubicBezTo>
                    <a:pt x="7499" y="954617"/>
                    <a:pt x="-967" y="366183"/>
                    <a:pt x="91" y="257175"/>
                  </a:cubicBezTo>
                  <a:lnTo>
                    <a:pt x="228691" y="0"/>
                  </a:lnTo>
                  <a:lnTo>
                    <a:pt x="238216" y="1079500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957D417-7C35-42BB-A367-781457A1271C}"/>
                </a:ext>
              </a:extLst>
            </p:cNvPr>
            <p:cNvSpPr/>
            <p:nvPr/>
          </p:nvSpPr>
          <p:spPr>
            <a:xfrm>
              <a:off x="8908035" y="3313266"/>
              <a:ext cx="232080" cy="11588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305 w 232080"/>
                <a:gd name="connsiteY0" fmla="*/ 1069975 h 1085850"/>
                <a:gd name="connsiteX1" fmla="*/ 305 w 232080"/>
                <a:gd name="connsiteY1" fmla="*/ 0 h 1085850"/>
                <a:gd name="connsiteX2" fmla="*/ 232080 w 232080"/>
                <a:gd name="connsiteY2" fmla="*/ 247650 h 1085850"/>
                <a:gd name="connsiteX3" fmla="*/ 232080 w 232080"/>
                <a:gd name="connsiteY3" fmla="*/ 1085850 h 1085850"/>
                <a:gd name="connsiteX0" fmla="*/ 305 w 232080"/>
                <a:gd name="connsiteY0" fmla="*/ 1143000 h 1158875"/>
                <a:gd name="connsiteX1" fmla="*/ 305 w 232080"/>
                <a:gd name="connsiteY1" fmla="*/ 73025 h 1158875"/>
                <a:gd name="connsiteX2" fmla="*/ 228905 w 232080"/>
                <a:gd name="connsiteY2" fmla="*/ 0 h 1158875"/>
                <a:gd name="connsiteX3" fmla="*/ 232080 w 232080"/>
                <a:gd name="connsiteY3" fmla="*/ 1158875 h 11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080" h="1158875">
                  <a:moveTo>
                    <a:pt x="305" y="1143000"/>
                  </a:moveTo>
                  <a:cubicBezTo>
                    <a:pt x="1363" y="1033992"/>
                    <a:pt x="-753" y="182033"/>
                    <a:pt x="305" y="73025"/>
                  </a:cubicBezTo>
                  <a:lnTo>
                    <a:pt x="228905" y="0"/>
                  </a:lnTo>
                  <a:cubicBezTo>
                    <a:pt x="229963" y="386292"/>
                    <a:pt x="231022" y="772583"/>
                    <a:pt x="232080" y="11588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B795A38-8274-4606-8226-F8EF46723B48}"/>
                </a:ext>
              </a:extLst>
            </p:cNvPr>
            <p:cNvSpPr/>
            <p:nvPr/>
          </p:nvSpPr>
          <p:spPr>
            <a:xfrm>
              <a:off x="9135928" y="3307811"/>
              <a:ext cx="238216" cy="11557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1133475 h 1149350"/>
                <a:gd name="connsiteX1" fmla="*/ 6350 w 231775"/>
                <a:gd name="connsiteY1" fmla="*/ 0 h 1149350"/>
                <a:gd name="connsiteX2" fmla="*/ 231775 w 231775"/>
                <a:gd name="connsiteY2" fmla="*/ 311150 h 1149350"/>
                <a:gd name="connsiteX3" fmla="*/ 231775 w 231775"/>
                <a:gd name="connsiteY3" fmla="*/ 1149350 h 1149350"/>
                <a:gd name="connsiteX0" fmla="*/ 6441 w 238216"/>
                <a:gd name="connsiteY0" fmla="*/ 1139825 h 1155700"/>
                <a:gd name="connsiteX1" fmla="*/ 91 w 238216"/>
                <a:gd name="connsiteY1" fmla="*/ 0 h 1155700"/>
                <a:gd name="connsiteX2" fmla="*/ 238216 w 238216"/>
                <a:gd name="connsiteY2" fmla="*/ 317500 h 1155700"/>
                <a:gd name="connsiteX3" fmla="*/ 238216 w 238216"/>
                <a:gd name="connsiteY3" fmla="*/ 1155700 h 1155700"/>
                <a:gd name="connsiteX0" fmla="*/ 6441 w 238216"/>
                <a:gd name="connsiteY0" fmla="*/ 1139825 h 1155700"/>
                <a:gd name="connsiteX1" fmla="*/ 91 w 238216"/>
                <a:gd name="connsiteY1" fmla="*/ 0 h 1155700"/>
                <a:gd name="connsiteX2" fmla="*/ 231866 w 238216"/>
                <a:gd name="connsiteY2" fmla="*/ 111125 h 1155700"/>
                <a:gd name="connsiteX3" fmla="*/ 238216 w 238216"/>
                <a:gd name="connsiteY3" fmla="*/ 1155700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216" h="1155700">
                  <a:moveTo>
                    <a:pt x="6441" y="1139825"/>
                  </a:moveTo>
                  <a:cubicBezTo>
                    <a:pt x="7499" y="1030817"/>
                    <a:pt x="-967" y="109008"/>
                    <a:pt x="91" y="0"/>
                  </a:cubicBezTo>
                  <a:lnTo>
                    <a:pt x="231866" y="111125"/>
                  </a:lnTo>
                  <a:cubicBezTo>
                    <a:pt x="233983" y="459317"/>
                    <a:pt x="236099" y="807508"/>
                    <a:pt x="238216" y="11557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F8417DC-A837-4C7C-B3B4-6DB4DDD20B9A}"/>
                </a:ext>
              </a:extLst>
            </p:cNvPr>
            <p:cNvSpPr/>
            <p:nvPr/>
          </p:nvSpPr>
          <p:spPr>
            <a:xfrm>
              <a:off x="9372916" y="3444336"/>
              <a:ext cx="238431" cy="10191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019175 h 1035050"/>
                <a:gd name="connsiteX1" fmla="*/ 44 w 247694"/>
                <a:gd name="connsiteY1" fmla="*/ 0 h 1035050"/>
                <a:gd name="connsiteX2" fmla="*/ 247694 w 247694"/>
                <a:gd name="connsiteY2" fmla="*/ 196850 h 1035050"/>
                <a:gd name="connsiteX3" fmla="*/ 247694 w 247694"/>
                <a:gd name="connsiteY3" fmla="*/ 1035050 h 1035050"/>
                <a:gd name="connsiteX0" fmla="*/ 19088 w 250863"/>
                <a:gd name="connsiteY0" fmla="*/ 1006475 h 1022350"/>
                <a:gd name="connsiteX1" fmla="*/ 38 w 250863"/>
                <a:gd name="connsiteY1" fmla="*/ 0 h 1022350"/>
                <a:gd name="connsiteX2" fmla="*/ 250863 w 250863"/>
                <a:gd name="connsiteY2" fmla="*/ 184150 h 1022350"/>
                <a:gd name="connsiteX3" fmla="*/ 250863 w 250863"/>
                <a:gd name="connsiteY3" fmla="*/ 1022350 h 1022350"/>
                <a:gd name="connsiteX0" fmla="*/ 0 w 231775"/>
                <a:gd name="connsiteY0" fmla="*/ 1006475 h 1022350"/>
                <a:gd name="connsiteX1" fmla="*/ 3175 w 231775"/>
                <a:gd name="connsiteY1" fmla="*/ 0 h 1022350"/>
                <a:gd name="connsiteX2" fmla="*/ 231775 w 231775"/>
                <a:gd name="connsiteY2" fmla="*/ 184150 h 1022350"/>
                <a:gd name="connsiteX3" fmla="*/ 231775 w 231775"/>
                <a:gd name="connsiteY3" fmla="*/ 1022350 h 1022350"/>
                <a:gd name="connsiteX0" fmla="*/ 0 w 238125"/>
                <a:gd name="connsiteY0" fmla="*/ 1006475 h 1022350"/>
                <a:gd name="connsiteX1" fmla="*/ 3175 w 238125"/>
                <a:gd name="connsiteY1" fmla="*/ 0 h 1022350"/>
                <a:gd name="connsiteX2" fmla="*/ 238125 w 238125"/>
                <a:gd name="connsiteY2" fmla="*/ 158750 h 1022350"/>
                <a:gd name="connsiteX3" fmla="*/ 231775 w 238125"/>
                <a:gd name="connsiteY3" fmla="*/ 1022350 h 1022350"/>
                <a:gd name="connsiteX0" fmla="*/ 15919 w 254044"/>
                <a:gd name="connsiteY0" fmla="*/ 1003300 h 1019175"/>
                <a:gd name="connsiteX1" fmla="*/ 44 w 254044"/>
                <a:gd name="connsiteY1" fmla="*/ 0 h 1019175"/>
                <a:gd name="connsiteX2" fmla="*/ 254044 w 254044"/>
                <a:gd name="connsiteY2" fmla="*/ 155575 h 1019175"/>
                <a:gd name="connsiteX3" fmla="*/ 247694 w 254044"/>
                <a:gd name="connsiteY3" fmla="*/ 1019175 h 1019175"/>
                <a:gd name="connsiteX0" fmla="*/ 306 w 238431"/>
                <a:gd name="connsiteY0" fmla="*/ 1003300 h 1019175"/>
                <a:gd name="connsiteX1" fmla="*/ 306 w 238431"/>
                <a:gd name="connsiteY1" fmla="*/ 0 h 1019175"/>
                <a:gd name="connsiteX2" fmla="*/ 238431 w 238431"/>
                <a:gd name="connsiteY2" fmla="*/ 155575 h 1019175"/>
                <a:gd name="connsiteX3" fmla="*/ 232081 w 238431"/>
                <a:gd name="connsiteY3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431" h="1019175">
                  <a:moveTo>
                    <a:pt x="306" y="1003300"/>
                  </a:moveTo>
                  <a:cubicBezTo>
                    <a:pt x="1364" y="894292"/>
                    <a:pt x="-752" y="109008"/>
                    <a:pt x="306" y="0"/>
                  </a:cubicBezTo>
                  <a:lnTo>
                    <a:pt x="238431" y="155575"/>
                  </a:lnTo>
                  <a:cubicBezTo>
                    <a:pt x="236314" y="443442"/>
                    <a:pt x="234198" y="731308"/>
                    <a:pt x="232081" y="10191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49F9A0F-8405-41AE-AC20-B656DB47E40B}"/>
                </a:ext>
              </a:extLst>
            </p:cNvPr>
            <p:cNvSpPr/>
            <p:nvPr/>
          </p:nvSpPr>
          <p:spPr>
            <a:xfrm>
              <a:off x="9607772" y="3568160"/>
              <a:ext cx="234950" cy="89535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3315 w 235090"/>
                <a:gd name="connsiteY0" fmla="*/ 838200 h 854075"/>
                <a:gd name="connsiteX1" fmla="*/ 140 w 235090"/>
                <a:gd name="connsiteY1" fmla="*/ 0 h 854075"/>
                <a:gd name="connsiteX2" fmla="*/ 235090 w 235090"/>
                <a:gd name="connsiteY2" fmla="*/ 15875 h 854075"/>
                <a:gd name="connsiteX3" fmla="*/ 235090 w 235090"/>
                <a:gd name="connsiteY3" fmla="*/ 854075 h 854075"/>
                <a:gd name="connsiteX0" fmla="*/ 0 w 231775"/>
                <a:gd name="connsiteY0" fmla="*/ 831850 h 847725"/>
                <a:gd name="connsiteX1" fmla="*/ 6350 w 231775"/>
                <a:gd name="connsiteY1" fmla="*/ 0 h 847725"/>
                <a:gd name="connsiteX2" fmla="*/ 231775 w 231775"/>
                <a:gd name="connsiteY2" fmla="*/ 9525 h 847725"/>
                <a:gd name="connsiteX3" fmla="*/ 231775 w 231775"/>
                <a:gd name="connsiteY3" fmla="*/ 847725 h 847725"/>
                <a:gd name="connsiteX0" fmla="*/ 0 w 231775"/>
                <a:gd name="connsiteY0" fmla="*/ 879475 h 895350"/>
                <a:gd name="connsiteX1" fmla="*/ 6350 w 231775"/>
                <a:gd name="connsiteY1" fmla="*/ 47625 h 895350"/>
                <a:gd name="connsiteX2" fmla="*/ 222250 w 231775"/>
                <a:gd name="connsiteY2" fmla="*/ 0 h 895350"/>
                <a:gd name="connsiteX3" fmla="*/ 231775 w 231775"/>
                <a:gd name="connsiteY3" fmla="*/ 895350 h 895350"/>
                <a:gd name="connsiteX0" fmla="*/ 0 w 234950"/>
                <a:gd name="connsiteY0" fmla="*/ 879475 h 895350"/>
                <a:gd name="connsiteX1" fmla="*/ 6350 w 234950"/>
                <a:gd name="connsiteY1" fmla="*/ 47625 h 895350"/>
                <a:gd name="connsiteX2" fmla="*/ 234950 w 234950"/>
                <a:gd name="connsiteY2" fmla="*/ 0 h 895350"/>
                <a:gd name="connsiteX3" fmla="*/ 231775 w 23495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895350">
                  <a:moveTo>
                    <a:pt x="0" y="879475"/>
                  </a:moveTo>
                  <a:cubicBezTo>
                    <a:pt x="1058" y="770467"/>
                    <a:pt x="5292" y="156633"/>
                    <a:pt x="6350" y="47625"/>
                  </a:cubicBezTo>
                  <a:lnTo>
                    <a:pt x="234950" y="0"/>
                  </a:lnTo>
                  <a:cubicBezTo>
                    <a:pt x="233892" y="298450"/>
                    <a:pt x="232833" y="596900"/>
                    <a:pt x="231775" y="8953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1F6D7DE-4373-4B49-A5D0-38C05E30F65A}"/>
                </a:ext>
              </a:extLst>
            </p:cNvPr>
            <p:cNvSpPr/>
            <p:nvPr/>
          </p:nvSpPr>
          <p:spPr>
            <a:xfrm>
              <a:off x="9839501" y="3450294"/>
              <a:ext cx="232080" cy="10033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850900 h 866775"/>
                <a:gd name="connsiteX1" fmla="*/ 12700 w 231775"/>
                <a:gd name="connsiteY1" fmla="*/ 0 h 866775"/>
                <a:gd name="connsiteX2" fmla="*/ 231775 w 231775"/>
                <a:gd name="connsiteY2" fmla="*/ 28575 h 866775"/>
                <a:gd name="connsiteX3" fmla="*/ 231775 w 231775"/>
                <a:gd name="connsiteY3" fmla="*/ 866775 h 866775"/>
                <a:gd name="connsiteX0" fmla="*/ 305 w 232080"/>
                <a:gd name="connsiteY0" fmla="*/ 850900 h 866775"/>
                <a:gd name="connsiteX1" fmla="*/ 305 w 232080"/>
                <a:gd name="connsiteY1" fmla="*/ 0 h 866775"/>
                <a:gd name="connsiteX2" fmla="*/ 232080 w 232080"/>
                <a:gd name="connsiteY2" fmla="*/ 28575 h 866775"/>
                <a:gd name="connsiteX3" fmla="*/ 232080 w 232080"/>
                <a:gd name="connsiteY3" fmla="*/ 866775 h 866775"/>
                <a:gd name="connsiteX0" fmla="*/ 305 w 232080"/>
                <a:gd name="connsiteY0" fmla="*/ 987425 h 1003300"/>
                <a:gd name="connsiteX1" fmla="*/ 305 w 232080"/>
                <a:gd name="connsiteY1" fmla="*/ 136525 h 1003300"/>
                <a:gd name="connsiteX2" fmla="*/ 228905 w 232080"/>
                <a:gd name="connsiteY2" fmla="*/ 0 h 1003300"/>
                <a:gd name="connsiteX3" fmla="*/ 232080 w 232080"/>
                <a:gd name="connsiteY3" fmla="*/ 100330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080" h="1003300">
                  <a:moveTo>
                    <a:pt x="305" y="987425"/>
                  </a:moveTo>
                  <a:cubicBezTo>
                    <a:pt x="1363" y="878417"/>
                    <a:pt x="-753" y="245533"/>
                    <a:pt x="305" y="136525"/>
                  </a:cubicBezTo>
                  <a:lnTo>
                    <a:pt x="228905" y="0"/>
                  </a:lnTo>
                  <a:cubicBezTo>
                    <a:pt x="229963" y="334433"/>
                    <a:pt x="231022" y="668867"/>
                    <a:pt x="232080" y="10033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D7EC6FD-D73D-442B-A115-64669E39ECDE}"/>
                </a:ext>
              </a:extLst>
            </p:cNvPr>
            <p:cNvSpPr/>
            <p:nvPr/>
          </p:nvSpPr>
          <p:spPr>
            <a:xfrm>
              <a:off x="10067376" y="3338168"/>
              <a:ext cx="234950" cy="1130300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0 w 231775"/>
                <a:gd name="connsiteY0" fmla="*/ 1006475 h 1022350"/>
                <a:gd name="connsiteX1" fmla="*/ 6350 w 231775"/>
                <a:gd name="connsiteY1" fmla="*/ 0 h 1022350"/>
                <a:gd name="connsiteX2" fmla="*/ 231775 w 231775"/>
                <a:gd name="connsiteY2" fmla="*/ 184150 h 1022350"/>
                <a:gd name="connsiteX3" fmla="*/ 231775 w 231775"/>
                <a:gd name="connsiteY3" fmla="*/ 1022350 h 1022350"/>
                <a:gd name="connsiteX0" fmla="*/ 0 w 234950"/>
                <a:gd name="connsiteY0" fmla="*/ 1114425 h 1130300"/>
                <a:gd name="connsiteX1" fmla="*/ 6350 w 234950"/>
                <a:gd name="connsiteY1" fmla="*/ 107950 h 1130300"/>
                <a:gd name="connsiteX2" fmla="*/ 234950 w 234950"/>
                <a:gd name="connsiteY2" fmla="*/ 0 h 1130300"/>
                <a:gd name="connsiteX3" fmla="*/ 231775 w 234950"/>
                <a:gd name="connsiteY3" fmla="*/ 113030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1130300">
                  <a:moveTo>
                    <a:pt x="0" y="1114425"/>
                  </a:moveTo>
                  <a:cubicBezTo>
                    <a:pt x="1058" y="1005417"/>
                    <a:pt x="5292" y="216958"/>
                    <a:pt x="6350" y="107950"/>
                  </a:cubicBezTo>
                  <a:lnTo>
                    <a:pt x="234950" y="0"/>
                  </a:lnTo>
                  <a:cubicBezTo>
                    <a:pt x="233892" y="376767"/>
                    <a:pt x="232833" y="753533"/>
                    <a:pt x="231775" y="11303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140EA74-B6C6-4D07-BB4B-D310EF12D0F2}"/>
                </a:ext>
              </a:extLst>
            </p:cNvPr>
            <p:cNvSpPr/>
            <p:nvPr/>
          </p:nvSpPr>
          <p:spPr>
            <a:xfrm>
              <a:off x="10296466" y="3342733"/>
              <a:ext cx="238125" cy="11207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101725 h 1117600"/>
                <a:gd name="connsiteX1" fmla="*/ 44 w 247694"/>
                <a:gd name="connsiteY1" fmla="*/ 0 h 1117600"/>
                <a:gd name="connsiteX2" fmla="*/ 247694 w 247694"/>
                <a:gd name="connsiteY2" fmla="*/ 279400 h 1117600"/>
                <a:gd name="connsiteX3" fmla="*/ 247694 w 247694"/>
                <a:gd name="connsiteY3" fmla="*/ 1117600 h 1117600"/>
                <a:gd name="connsiteX0" fmla="*/ 3316 w 235091"/>
                <a:gd name="connsiteY0" fmla="*/ 1101725 h 1117600"/>
                <a:gd name="connsiteX1" fmla="*/ 141 w 235091"/>
                <a:gd name="connsiteY1" fmla="*/ 0 h 1117600"/>
                <a:gd name="connsiteX2" fmla="*/ 235091 w 235091"/>
                <a:gd name="connsiteY2" fmla="*/ 279400 h 1117600"/>
                <a:gd name="connsiteX3" fmla="*/ 235091 w 235091"/>
                <a:gd name="connsiteY3" fmla="*/ 1117600 h 1117600"/>
                <a:gd name="connsiteX0" fmla="*/ 0 w 231775"/>
                <a:gd name="connsiteY0" fmla="*/ 1104900 h 1120775"/>
                <a:gd name="connsiteX1" fmla="*/ 6350 w 231775"/>
                <a:gd name="connsiteY1" fmla="*/ 0 h 1120775"/>
                <a:gd name="connsiteX2" fmla="*/ 231775 w 231775"/>
                <a:gd name="connsiteY2" fmla="*/ 282575 h 1120775"/>
                <a:gd name="connsiteX3" fmla="*/ 231775 w 23177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9525 h 1120775"/>
                <a:gd name="connsiteX3" fmla="*/ 231775 w 238125"/>
                <a:gd name="connsiteY3" fmla="*/ 1120775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20775">
                  <a:moveTo>
                    <a:pt x="0" y="1104900"/>
                  </a:moveTo>
                  <a:cubicBezTo>
                    <a:pt x="1058" y="995892"/>
                    <a:pt x="5292" y="109008"/>
                    <a:pt x="6350" y="0"/>
                  </a:cubicBezTo>
                  <a:lnTo>
                    <a:pt x="238125" y="9525"/>
                  </a:lnTo>
                  <a:cubicBezTo>
                    <a:pt x="236008" y="379942"/>
                    <a:pt x="233892" y="750358"/>
                    <a:pt x="231775" y="11207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3B8899B-E9AE-41A1-AFC8-9E7271032EDB}"/>
                </a:ext>
              </a:extLst>
            </p:cNvPr>
            <p:cNvSpPr/>
            <p:nvPr/>
          </p:nvSpPr>
          <p:spPr>
            <a:xfrm>
              <a:off x="10525037" y="3347692"/>
              <a:ext cx="238125" cy="1120775"/>
            </a:xfrm>
            <a:custGeom>
              <a:avLst/>
              <a:gdLst>
                <a:gd name="connsiteX0" fmla="*/ 0 w 231775"/>
                <a:gd name="connsiteY0" fmla="*/ 822325 h 838200"/>
                <a:gd name="connsiteX1" fmla="*/ 3175 w 231775"/>
                <a:gd name="connsiteY1" fmla="*/ 495300 h 838200"/>
                <a:gd name="connsiteX2" fmla="*/ 231775 w 231775"/>
                <a:gd name="connsiteY2" fmla="*/ 0 h 838200"/>
                <a:gd name="connsiteX3" fmla="*/ 231775 w 231775"/>
                <a:gd name="connsiteY3" fmla="*/ 838200 h 838200"/>
                <a:gd name="connsiteX0" fmla="*/ 15919 w 247694"/>
                <a:gd name="connsiteY0" fmla="*/ 1101725 h 1117600"/>
                <a:gd name="connsiteX1" fmla="*/ 44 w 247694"/>
                <a:gd name="connsiteY1" fmla="*/ 0 h 1117600"/>
                <a:gd name="connsiteX2" fmla="*/ 247694 w 247694"/>
                <a:gd name="connsiteY2" fmla="*/ 279400 h 1117600"/>
                <a:gd name="connsiteX3" fmla="*/ 247694 w 247694"/>
                <a:gd name="connsiteY3" fmla="*/ 1117600 h 1117600"/>
                <a:gd name="connsiteX0" fmla="*/ 3316 w 235091"/>
                <a:gd name="connsiteY0" fmla="*/ 1101725 h 1117600"/>
                <a:gd name="connsiteX1" fmla="*/ 141 w 235091"/>
                <a:gd name="connsiteY1" fmla="*/ 0 h 1117600"/>
                <a:gd name="connsiteX2" fmla="*/ 235091 w 235091"/>
                <a:gd name="connsiteY2" fmla="*/ 279400 h 1117600"/>
                <a:gd name="connsiteX3" fmla="*/ 235091 w 235091"/>
                <a:gd name="connsiteY3" fmla="*/ 1117600 h 1117600"/>
                <a:gd name="connsiteX0" fmla="*/ 0 w 231775"/>
                <a:gd name="connsiteY0" fmla="*/ 1104900 h 1120775"/>
                <a:gd name="connsiteX1" fmla="*/ 6350 w 231775"/>
                <a:gd name="connsiteY1" fmla="*/ 0 h 1120775"/>
                <a:gd name="connsiteX2" fmla="*/ 231775 w 231775"/>
                <a:gd name="connsiteY2" fmla="*/ 282575 h 1120775"/>
                <a:gd name="connsiteX3" fmla="*/ 231775 w 23177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9525 h 1120775"/>
                <a:gd name="connsiteX3" fmla="*/ 231775 w 238125"/>
                <a:gd name="connsiteY3" fmla="*/ 1120775 h 1120775"/>
                <a:gd name="connsiteX0" fmla="*/ 0 w 238125"/>
                <a:gd name="connsiteY0" fmla="*/ 1104900 h 1120775"/>
                <a:gd name="connsiteX1" fmla="*/ 6350 w 238125"/>
                <a:gd name="connsiteY1" fmla="*/ 0 h 1120775"/>
                <a:gd name="connsiteX2" fmla="*/ 238125 w 238125"/>
                <a:gd name="connsiteY2" fmla="*/ 25400 h 1120775"/>
                <a:gd name="connsiteX3" fmla="*/ 231775 w 238125"/>
                <a:gd name="connsiteY3" fmla="*/ 1120775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20775">
                  <a:moveTo>
                    <a:pt x="0" y="1104900"/>
                  </a:moveTo>
                  <a:cubicBezTo>
                    <a:pt x="1058" y="995892"/>
                    <a:pt x="5292" y="109008"/>
                    <a:pt x="6350" y="0"/>
                  </a:cubicBezTo>
                  <a:lnTo>
                    <a:pt x="238125" y="25400"/>
                  </a:lnTo>
                  <a:cubicBezTo>
                    <a:pt x="236008" y="395817"/>
                    <a:pt x="233892" y="750358"/>
                    <a:pt x="231775" y="112077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bject 2">
                <a:extLst>
                  <a:ext uri="{FF2B5EF4-FFF2-40B4-BE49-F238E27FC236}">
                    <a16:creationId xmlns:a16="http://schemas.microsoft.com/office/drawing/2014/main" id="{3D24ECBD-4072-454F-AD6C-592F64D7F309}"/>
                  </a:ext>
                </a:extLst>
              </p:cNvPr>
              <p:cNvSpPr txBox="1"/>
              <p:nvPr/>
            </p:nvSpPr>
            <p:spPr bwMode="auto">
              <a:xfrm>
                <a:off x="452438" y="2410816"/>
                <a:ext cx="5557837" cy="9874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5" name="Object 2">
                <a:extLst>
                  <a:ext uri="{FF2B5EF4-FFF2-40B4-BE49-F238E27FC236}">
                    <a16:creationId xmlns:a16="http://schemas.microsoft.com/office/drawing/2014/main" id="{3D24ECBD-4072-454F-AD6C-592F64D7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438" y="2410816"/>
                <a:ext cx="5557837" cy="987425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bject 6">
                <a:extLst>
                  <a:ext uri="{FF2B5EF4-FFF2-40B4-BE49-F238E27FC236}">
                    <a16:creationId xmlns:a16="http://schemas.microsoft.com/office/drawing/2014/main" id="{097CDB7B-A3D7-49A6-A87C-C9902C36E576}"/>
                  </a:ext>
                </a:extLst>
              </p:cNvPr>
              <p:cNvSpPr txBox="1"/>
              <p:nvPr/>
            </p:nvSpPr>
            <p:spPr bwMode="auto">
              <a:xfrm>
                <a:off x="5984992" y="2401202"/>
                <a:ext cx="5567363" cy="9969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6" name="Object 6">
                <a:extLst>
                  <a:ext uri="{FF2B5EF4-FFF2-40B4-BE49-F238E27FC236}">
                    <a16:creationId xmlns:a16="http://schemas.microsoft.com/office/drawing/2014/main" id="{097CDB7B-A3D7-49A6-A87C-C9902C36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4992" y="2401202"/>
                <a:ext cx="5567363" cy="996950"/>
              </a:xfrm>
              <a:prstGeom prst="rect">
                <a:avLst/>
              </a:prstGeom>
              <a:blipFill>
                <a:blip r:embed="rId3"/>
                <a:stretch>
                  <a:fillRect b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bject 2">
                <a:extLst>
                  <a:ext uri="{FF2B5EF4-FFF2-40B4-BE49-F238E27FC236}">
                    <a16:creationId xmlns:a16="http://schemas.microsoft.com/office/drawing/2014/main" id="{CFF83159-3837-4904-A749-C479FEFB2478}"/>
                  </a:ext>
                </a:extLst>
              </p:cNvPr>
              <p:cNvSpPr txBox="1"/>
              <p:nvPr/>
            </p:nvSpPr>
            <p:spPr bwMode="auto">
              <a:xfrm>
                <a:off x="1858961" y="4316572"/>
                <a:ext cx="8474075" cy="7683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7" name="Object 2">
                <a:extLst>
                  <a:ext uri="{FF2B5EF4-FFF2-40B4-BE49-F238E27FC236}">
                    <a16:creationId xmlns:a16="http://schemas.microsoft.com/office/drawing/2014/main" id="{CFF83159-3837-4904-A749-C479FEFB2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8961" y="4316572"/>
                <a:ext cx="8474075" cy="768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مربع نص 31">
            <a:extLst>
              <a:ext uri="{FF2B5EF4-FFF2-40B4-BE49-F238E27FC236}">
                <a16:creationId xmlns:a16="http://schemas.microsoft.com/office/drawing/2014/main" id="{34EEBCA9-2713-4B60-998B-E0BA2D06EDC0}"/>
              </a:ext>
            </a:extLst>
          </p:cNvPr>
          <p:cNvSpPr txBox="1"/>
          <p:nvPr/>
        </p:nvSpPr>
        <p:spPr>
          <a:xfrm>
            <a:off x="4789470" y="3721362"/>
            <a:ext cx="6705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just" rtl="1">
              <a:defRPr sz="2400" b="1"/>
            </a:lvl1pPr>
          </a:lstStyle>
          <a:p>
            <a:r>
              <a:rPr lang="ar-SY" dirty="0"/>
              <a:t>عندها تكتب معادلة الفروق بعد ترتيبها بالشكل التالي: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bject 2">
                <a:extLst>
                  <a:ext uri="{FF2B5EF4-FFF2-40B4-BE49-F238E27FC236}">
                    <a16:creationId xmlns:a16="http://schemas.microsoft.com/office/drawing/2014/main" id="{574F9589-ABFF-422C-AF5D-96DB9FF0BBE8}"/>
                  </a:ext>
                </a:extLst>
              </p:cNvPr>
              <p:cNvSpPr txBox="1"/>
              <p:nvPr/>
            </p:nvSpPr>
            <p:spPr bwMode="auto">
              <a:xfrm>
                <a:off x="2540813" y="5564094"/>
                <a:ext cx="6487363" cy="8756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0" name="Object 2">
                <a:extLst>
                  <a:ext uri="{FF2B5EF4-FFF2-40B4-BE49-F238E27FC236}">
                    <a16:creationId xmlns:a16="http://schemas.microsoft.com/office/drawing/2014/main" id="{574F9589-ABFF-422C-AF5D-96DB9FF0B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0813" y="5564094"/>
                <a:ext cx="6487363" cy="875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31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7" grpId="0"/>
      <p:bldP spid="45" grpId="0"/>
      <p:bldP spid="46" grpId="0"/>
      <p:bldP spid="47" grpId="0"/>
      <p:bldP spid="48" grpId="0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1171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Simplified Arabic</vt:lpstr>
      <vt:lpstr>Tahoma</vt:lpstr>
      <vt:lpstr>Times New Roman</vt:lpstr>
      <vt:lpstr>Wingdings</vt:lpstr>
      <vt:lpstr>Office Theme</vt:lpstr>
      <vt:lpstr>التحكم الحديث 2 (التحكم الرقمي)  Modern Control 2 (Digital Control)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  <vt:lpstr>تحويل تابع انتقال مستمر إلى متقطع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التحكم الحديث 2 (التحكم الرقمي)  Modern Control 2 (Digital Control)</dc:title>
  <dc:creator>Asaad Kaadan</dc:creator>
  <cp:lastModifiedBy>Asaad Kaadan</cp:lastModifiedBy>
  <cp:revision>116</cp:revision>
  <dcterms:created xsi:type="dcterms:W3CDTF">2019-02-19T07:45:50Z</dcterms:created>
  <dcterms:modified xsi:type="dcterms:W3CDTF">2019-04-01T14:58:08Z</dcterms:modified>
</cp:coreProperties>
</file>