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usr9eTceEo?feature=oembed" TargetMode="External"/><Relationship Id="rId4" Type="http://schemas.openxmlformats.org/officeDocument/2006/relationships/hyperlink" Target="https://www.youtube.com/watch?v=fusr9eTceE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/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/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/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/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/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309ABB6-6D9B-4CC9-9C3C-67DD76BD53CC}"/>
              </a:ext>
            </a:extLst>
          </p:cNvPr>
          <p:cNvSpPr/>
          <p:nvPr/>
        </p:nvSpPr>
        <p:spPr>
          <a:xfrm>
            <a:off x="3123343" y="3971719"/>
            <a:ext cx="6005245" cy="2295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835636" y="1529018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نظام خطي متقطع ممثل بمعادلات الحالة والخرج التالية: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/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blipFill>
                <a:blip r:embed="rId2"/>
                <a:stretch>
                  <a:fillRect l="-365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مربع نص 12">
            <a:extLst>
              <a:ext uri="{FF2B5EF4-FFF2-40B4-BE49-F238E27FC236}">
                <a16:creationId xmlns:a16="http://schemas.microsoft.com/office/drawing/2014/main" id="{5C2C9B14-5F7F-46A4-AEED-0D66B03E1FF6}"/>
              </a:ext>
            </a:extLst>
          </p:cNvPr>
          <p:cNvSpPr txBox="1"/>
          <p:nvPr/>
        </p:nvSpPr>
        <p:spPr>
          <a:xfrm>
            <a:off x="2835636" y="3650142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إيجاد المعادلة </a:t>
            </a:r>
            <a:r>
              <a:rPr lang="ar-SY" dirty="0" err="1"/>
              <a:t>الفرقية</a:t>
            </a:r>
            <a:r>
              <a:rPr lang="ar-SY" dirty="0"/>
              <a:t> الممثلة لهذا النظام.</a:t>
            </a:r>
          </a:p>
        </p:txBody>
      </p:sp>
      <p:sp>
        <p:nvSpPr>
          <p:cNvPr id="16" name="مربع نص 13">
            <a:extLst>
              <a:ext uri="{FF2B5EF4-FFF2-40B4-BE49-F238E27FC236}">
                <a16:creationId xmlns:a16="http://schemas.microsoft.com/office/drawing/2014/main" id="{B5F06B8C-BFFE-4603-87E6-C6795FC31FC2}"/>
              </a:ext>
            </a:extLst>
          </p:cNvPr>
          <p:cNvSpPr txBox="1"/>
          <p:nvPr/>
        </p:nvSpPr>
        <p:spPr>
          <a:xfrm>
            <a:off x="2835636" y="433303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الحل: </a:t>
            </a:r>
            <a:r>
              <a:rPr lang="ar-SY" dirty="0"/>
              <a:t>نوجد مصفوفات الحالة والخرج.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717484" y="2481196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باستخدام القاعدة: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/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/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𝑍𝐼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Y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/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/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/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/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/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/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/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 fontScale="92500"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𝑦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)−</m:t>
                      </m:r>
                      <m:r>
                        <a:rPr lang="en-US"/>
                        <m:t>6</m:t>
                      </m:r>
                      <m:r>
                        <a:rPr lang="en-US"/>
                        <m:t>𝑦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−</m:t>
                      </m:r>
                      <m:r>
                        <a:rPr lang="en-US"/>
                        <m:t>1</m:t>
                      </m:r>
                      <m:r>
                        <a:rPr lang="en-US"/>
                        <m:t>)−</m:t>
                      </m:r>
                      <m:r>
                        <a:rPr lang="en-US"/>
                        <m:t>6</m:t>
                      </m:r>
                      <m:r>
                        <a:rPr lang="en-US"/>
                        <m:t>𝑦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−</m:t>
                      </m:r>
                      <m:r>
                        <a:rPr lang="en-US"/>
                        <m:t>2</m:t>
                      </m:r>
                      <m:r>
                        <a:rPr lang="en-US"/>
                        <m:t>)=</m:t>
                      </m:r>
                      <m:r>
                        <a:rPr lang="en-US"/>
                        <m:t>𝑢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)−</m:t>
                      </m:r>
                      <m:r>
                        <a:rPr lang="en-US"/>
                        <m:t>5</m:t>
                      </m:r>
                      <m:r>
                        <a:rPr lang="en-US"/>
                        <m:t>𝑢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−</m:t>
                      </m:r>
                      <m:r>
                        <a:rPr lang="en-US"/>
                        <m:t>1</m:t>
                      </m:r>
                      <m:r>
                        <a:rPr lang="en-US"/>
                        <m:t>)−</m:t>
                      </m:r>
                      <m:r>
                        <a:rPr lang="en-US"/>
                        <m:t>9</m:t>
                      </m:r>
                      <m:r>
                        <a:rPr lang="en-US"/>
                        <m:t>𝑢</m:t>
                      </m:r>
                      <m:r>
                        <a:rPr lang="en-US"/>
                        <m:t>(</m:t>
                      </m:r>
                      <m:r>
                        <a:rPr lang="en-US"/>
                        <m:t>𝑘</m:t>
                      </m:r>
                      <m:r>
                        <a:rPr lang="en-US"/>
                        <m:t>−</m:t>
                      </m:r>
                      <m:r>
                        <a:rPr lang="en-US"/>
                        <m:t>2</m:t>
                      </m:r>
                      <m: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/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/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المباشرة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/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/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/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3091863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609FB3-B4BD-4DF7-9FDB-09C8526962B8}"/>
              </a:ext>
            </a:extLst>
          </p:cNvPr>
          <p:cNvCxnSpPr>
            <a:cxnSpLocks/>
          </p:cNvCxnSpPr>
          <p:nvPr/>
        </p:nvCxnSpPr>
        <p:spPr>
          <a:xfrm flipH="1">
            <a:off x="4577137" y="4494944"/>
            <a:ext cx="3174717" cy="65754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64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7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/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blipFill>
                <a:blip r:embed="rId2"/>
                <a:stretch>
                  <a:fillRect t="-8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/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/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blipFill>
                <a:blip r:embed="rId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/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blipFill>
                <a:blip r:embed="rId5"/>
                <a:stretch>
                  <a:fillRect l="-706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/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blipFill>
                <a:blip r:embed="rId6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/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blipFill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/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blipFill>
                <a:blip r:embed="rId8"/>
                <a:stretch>
                  <a:fillRect l="-698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/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blipFill>
                <a:blip r:embed="rId9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/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blipFill>
                <a:blip r:embed="rId10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2" name="مربع نص 10">
            <a:extLst>
              <a:ext uri="{FF2B5EF4-FFF2-40B4-BE49-F238E27FC236}">
                <a16:creationId xmlns:a16="http://schemas.microsoft.com/office/drawing/2014/main" id="{C622FC16-30A3-4AC8-BE7F-D4E3FFE61675}"/>
              </a:ext>
            </a:extLst>
          </p:cNvPr>
          <p:cNvSpPr txBox="1"/>
          <p:nvPr/>
        </p:nvSpPr>
        <p:spPr>
          <a:xfrm>
            <a:off x="8938518" y="4950690"/>
            <a:ext cx="28194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/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blipFill>
                <a:blip r:embed="rId11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/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blipFill>
                <a:blip r:embed="rId12"/>
                <a:stretch>
                  <a:fillRect r="-375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5" name="مربع نص 13">
            <a:extLst>
              <a:ext uri="{FF2B5EF4-FFF2-40B4-BE49-F238E27FC236}">
                <a16:creationId xmlns:a16="http://schemas.microsoft.com/office/drawing/2014/main" id="{8CD783B6-829E-41C7-824F-1CA9A2934D8B}"/>
              </a:ext>
            </a:extLst>
          </p:cNvPr>
          <p:cNvSpPr txBox="1"/>
          <p:nvPr/>
        </p:nvSpPr>
        <p:spPr>
          <a:xfrm>
            <a:off x="8117441" y="977736"/>
            <a:ext cx="35583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A" dirty="0"/>
              <a:t>وتصبح المعادلة</a:t>
            </a:r>
            <a:r>
              <a:rPr lang="ar-SY" dirty="0"/>
              <a:t> </a:t>
            </a:r>
            <a:r>
              <a:rPr lang="en-US" dirty="0"/>
              <a:t>1</a:t>
            </a:r>
            <a:r>
              <a:rPr lang="ar-SY" dirty="0"/>
              <a:t> بالشكل: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/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blipFill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/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/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blipFill>
                <a:blip r:embed="rId4"/>
                <a:stretch>
                  <a:fillRect l="-4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/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blipFill>
                <a:blip r:embed="rId5"/>
                <a:stretch>
                  <a:fillRect t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مربع نص 14">
            <a:extLst>
              <a:ext uri="{FF2B5EF4-FFF2-40B4-BE49-F238E27FC236}">
                <a16:creationId xmlns:a16="http://schemas.microsoft.com/office/drawing/2014/main" id="{8CB71BD3-B87F-48F9-8536-1F818B0539DD}"/>
              </a:ext>
            </a:extLst>
          </p:cNvPr>
          <p:cNvSpPr txBox="1"/>
          <p:nvPr/>
        </p:nvSpPr>
        <p:spPr>
          <a:xfrm>
            <a:off x="8313430" y="3103850"/>
            <a:ext cx="32873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نرتب المعادلات: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blipFill>
                <a:blip r:embed="rId7"/>
                <a:stretch>
                  <a:fillRect r="-60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/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/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4F7723D-7521-499D-9F01-E911FAA3C786}"/>
              </a:ext>
            </a:extLst>
          </p:cNvPr>
          <p:cNvSpPr/>
          <p:nvPr/>
        </p:nvSpPr>
        <p:spPr>
          <a:xfrm>
            <a:off x="750013" y="4911511"/>
            <a:ext cx="10589710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9" grpId="0"/>
      <p:bldP spid="40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صورة 4" descr="block_diagram.jpg">
            <a:extLst>
              <a:ext uri="{FF2B5EF4-FFF2-40B4-BE49-F238E27FC236}">
                <a16:creationId xmlns:a16="http://schemas.microsoft.com/office/drawing/2014/main" id="{422A4765-3484-41C3-A043-4D9DA7327E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694" y="2031544"/>
            <a:ext cx="8196072" cy="44805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blipFill>
                <a:blip r:embed="rId4"/>
                <a:stretch>
                  <a:fillRect r="-72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blipFill>
                <a:blip r:embed="rId6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/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/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SY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/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2D641FB7-64FA-4B4C-9A48-30E089388E3B}"/>
              </a:ext>
            </a:extLst>
          </p:cNvPr>
          <p:cNvSpPr/>
          <p:nvPr/>
        </p:nvSpPr>
        <p:spPr>
          <a:xfrm rot="16200000">
            <a:off x="9194550" y="3292880"/>
            <a:ext cx="228600" cy="1447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B1B5B1D7-EF4C-425C-998C-42004C796E8D}"/>
              </a:ext>
            </a:extLst>
          </p:cNvPr>
          <p:cNvSpPr txBox="1"/>
          <p:nvPr/>
        </p:nvSpPr>
        <p:spPr>
          <a:xfrm>
            <a:off x="8357365" y="3931151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D6930257-83EC-456A-A2CA-1C0AB564E18C}"/>
              </a:ext>
            </a:extLst>
          </p:cNvPr>
          <p:cNvSpPr/>
          <p:nvPr/>
        </p:nvSpPr>
        <p:spPr>
          <a:xfrm rot="16200000">
            <a:off x="7784850" y="2263325"/>
            <a:ext cx="304800" cy="41910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574F225A-0418-4520-961B-2F6BB5224AA8}"/>
              </a:ext>
            </a:extLst>
          </p:cNvPr>
          <p:cNvSpPr txBox="1"/>
          <p:nvPr/>
        </p:nvSpPr>
        <p:spPr>
          <a:xfrm>
            <a:off x="7046664" y="4311170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/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قوس كبير أيسر 22">
            <a:extLst>
              <a:ext uri="{FF2B5EF4-FFF2-40B4-BE49-F238E27FC236}">
                <a16:creationId xmlns:a16="http://schemas.microsoft.com/office/drawing/2014/main" id="{7011C259-EB99-4BC2-B328-3188CCACA279}"/>
              </a:ext>
            </a:extLst>
          </p:cNvPr>
          <p:cNvSpPr/>
          <p:nvPr/>
        </p:nvSpPr>
        <p:spPr>
          <a:xfrm rot="16200000">
            <a:off x="6319174" y="1157247"/>
            <a:ext cx="271166" cy="7155986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2235CE4-BE6D-4D80-8EE6-CEF6F7098049}"/>
              </a:ext>
            </a:extLst>
          </p:cNvPr>
          <p:cNvSpPr txBox="1"/>
          <p:nvPr/>
        </p:nvSpPr>
        <p:spPr>
          <a:xfrm>
            <a:off x="5562583" y="469931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/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/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/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/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/>
      <p:bldP spid="15" grpId="0"/>
      <p:bldP spid="16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/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/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blipFill>
                <a:blip r:embed="rId3"/>
                <a:stretch>
                  <a:fillRect b="-3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/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blipFill>
                <a:blip r:embed="rId4"/>
                <a:stretch>
                  <a:fillRect l="-293" r="-878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/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/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/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40EB93BF-7DB8-43E8-B564-72128DD5BE12}"/>
              </a:ext>
            </a:extLst>
          </p:cNvPr>
          <p:cNvSpPr/>
          <p:nvPr/>
        </p:nvSpPr>
        <p:spPr>
          <a:xfrm>
            <a:off x="731267" y="3964357"/>
            <a:ext cx="10292903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9" grpId="0"/>
      <p:bldP spid="40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ardware Demo of a Digital PID Controller">
            <a:hlinkClick r:id="" action="ppaction://media"/>
            <a:extLst>
              <a:ext uri="{FF2B5EF4-FFF2-40B4-BE49-F238E27FC236}">
                <a16:creationId xmlns:a16="http://schemas.microsoft.com/office/drawing/2014/main" id="{77EBE14F-B3DA-4512-92DE-EF3F5A293EB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3697" y="270528"/>
            <a:ext cx="10304605" cy="5796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CE60C6-D7B7-4AB0-A28A-C899723CE15D}"/>
              </a:ext>
            </a:extLst>
          </p:cNvPr>
          <p:cNvSpPr/>
          <p:nvPr/>
        </p:nvSpPr>
        <p:spPr>
          <a:xfrm>
            <a:off x="3654046" y="6169776"/>
            <a:ext cx="4791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https://www.youtube.com/watch?v=fusr9eTceEo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1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6" descr="block_diagram2.jpg">
            <a:extLst>
              <a:ext uri="{FF2B5EF4-FFF2-40B4-BE49-F238E27FC236}">
                <a16:creationId xmlns:a16="http://schemas.microsoft.com/office/drawing/2014/main" id="{1235D7F8-15D6-4F66-947B-831353601C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603" y="2748338"/>
            <a:ext cx="8961318" cy="37819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/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/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blipFill>
                <a:blip r:embed="rId4"/>
                <a:stretch>
                  <a:fillRect r="-519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/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blipFill>
                <a:blip r:embed="rId5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/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blipFill>
                <a:blip r:embed="rId6"/>
                <a:stretch>
                  <a:fillRect r="-50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نستخدم عادة المعادلات </a:t>
            </a:r>
            <a:r>
              <a:rPr lang="ar-SY" sz="2400" b="1" dirty="0" err="1"/>
              <a:t>الفرقية</a:t>
            </a:r>
            <a:r>
              <a:rPr lang="ar-SY" sz="2400" b="1" dirty="0"/>
              <a:t> وتوابع الانتقال لتحديد سلوك واستجابة النظام، ولكن عندما يكون عدد مداخل ومخارج النظام كبيراً تصبح العملية معقدة!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لذلك نلجأ لاستخدام متحولات داخلية تسمى </a:t>
            </a:r>
            <a:r>
              <a:rPr lang="ar-SY" sz="2400" b="1" dirty="0">
                <a:solidFill>
                  <a:srgbClr val="FF0000"/>
                </a:solidFill>
              </a:rPr>
              <a:t>متحولات الحالة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هذه المتحولات تساعد على تحويل معادلة فرقية من المرتبة </a:t>
            </a:r>
            <a:r>
              <a:rPr lang="en-US" sz="2400" b="1" dirty="0"/>
              <a:t>n</a:t>
            </a:r>
            <a:r>
              <a:rPr lang="ar-SY" sz="2400" b="1" dirty="0"/>
              <a:t> إلى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معادلة فرقية من المرتبة الأولى</a:t>
            </a:r>
            <a:r>
              <a:rPr lang="ar-SY" sz="2400" b="1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875269"/>
            <a:ext cx="1043768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Y" sz="2400" b="1" dirty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الشكل العام لمعادلات الحالة والخرج: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X(k)+B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4687854"/>
            <a:ext cx="881221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سنقوم بدراسة: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المباشرة.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المتداخلة.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فراغ الحالة إلى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/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/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/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/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/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blipFill>
                <a:blip r:embed="rId3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/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/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/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/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blipFill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/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2DDD7F0-8DFB-4B9B-8498-8843935BEA6E}"/>
              </a:ext>
            </a:extLst>
          </p:cNvPr>
          <p:cNvSpPr/>
          <p:nvPr/>
        </p:nvSpPr>
        <p:spPr>
          <a:xfrm>
            <a:off x="9119816" y="4441988"/>
            <a:ext cx="21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لنعرف متحولات الحالة:</a:t>
            </a:r>
            <a:endParaRPr lang="en-US" sz="2000" b="1" dirty="0"/>
          </a:p>
        </p:txBody>
      </p:sp>
      <p:sp>
        <p:nvSpPr>
          <p:cNvPr id="30" name="مربع نص 10">
            <a:extLst>
              <a:ext uri="{FF2B5EF4-FFF2-40B4-BE49-F238E27FC236}">
                <a16:creationId xmlns:a16="http://schemas.microsoft.com/office/drawing/2014/main" id="{67FFAD21-B4A1-4637-AE39-808B3D8E5D72}"/>
              </a:ext>
            </a:extLst>
          </p:cNvPr>
          <p:cNvSpPr txBox="1"/>
          <p:nvPr/>
        </p:nvSpPr>
        <p:spPr>
          <a:xfrm>
            <a:off x="9446214" y="5471171"/>
            <a:ext cx="177965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/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/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/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blipFill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38" name="مربع نص 10">
            <a:extLst>
              <a:ext uri="{FF2B5EF4-FFF2-40B4-BE49-F238E27FC236}">
                <a16:creationId xmlns:a16="http://schemas.microsoft.com/office/drawing/2014/main" id="{39E394C6-C128-478C-90DC-49A4665CC6BE}"/>
              </a:ext>
            </a:extLst>
          </p:cNvPr>
          <p:cNvSpPr txBox="1"/>
          <p:nvPr/>
        </p:nvSpPr>
        <p:spPr>
          <a:xfrm>
            <a:off x="8566945" y="3199227"/>
            <a:ext cx="26532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بالتعويض في المعادلة 1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/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blipFill>
                <a:blip r:embed="rId3"/>
                <a:stretch>
                  <a:fillRect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/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/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/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blipFill>
                <a:blip r:embed="rId6"/>
                <a:stretch>
                  <a:fillRect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12" name="مربع نص 14">
            <a:extLst>
              <a:ext uri="{FF2B5EF4-FFF2-40B4-BE49-F238E27FC236}">
                <a16:creationId xmlns:a16="http://schemas.microsoft.com/office/drawing/2014/main" id="{A434C70F-DF0D-4D16-9DE1-9756486BD8A0}"/>
              </a:ext>
            </a:extLst>
          </p:cNvPr>
          <p:cNvSpPr txBox="1"/>
          <p:nvPr/>
        </p:nvSpPr>
        <p:spPr>
          <a:xfrm>
            <a:off x="6986427" y="2929731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نرتب المعادلات: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/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/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/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/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/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4">
            <a:extLst>
              <a:ext uri="{FF2B5EF4-FFF2-40B4-BE49-F238E27FC236}">
                <a16:creationId xmlns:a16="http://schemas.microsoft.com/office/drawing/2014/main" id="{77FE6A97-66B9-4B73-A835-36BABB7CF3A8}"/>
              </a:ext>
            </a:extLst>
          </p:cNvPr>
          <p:cNvSpPr txBox="1"/>
          <p:nvPr/>
        </p:nvSpPr>
        <p:spPr>
          <a:xfrm>
            <a:off x="6964166" y="4604962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نكتبها بشكل مصفوفي: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3C8C5-50E5-40C9-90BA-E0DEE06357F0}"/>
              </a:ext>
            </a:extLst>
          </p:cNvPr>
          <p:cNvSpPr/>
          <p:nvPr/>
        </p:nvSpPr>
        <p:spPr>
          <a:xfrm>
            <a:off x="3673011" y="4767209"/>
            <a:ext cx="4889170" cy="1880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05920A-98E7-42BF-964E-E9AC6E9080D7}"/>
              </a:ext>
            </a:extLst>
          </p:cNvPr>
          <p:cNvSpPr/>
          <p:nvPr/>
        </p:nvSpPr>
        <p:spPr>
          <a:xfrm>
            <a:off x="1045436" y="4668988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b="1" dirty="0">
                <a:solidFill>
                  <a:srgbClr val="FF0000"/>
                </a:solidFill>
              </a:rPr>
              <a:t>معادلات الحالة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E7DBDF-6B94-49FA-B722-E7E7C8353D5F}"/>
              </a:ext>
            </a:extLst>
          </p:cNvPr>
          <p:cNvCxnSpPr>
            <a:cxnSpLocks/>
          </p:cNvCxnSpPr>
          <p:nvPr/>
        </p:nvCxnSpPr>
        <p:spPr>
          <a:xfrm>
            <a:off x="2397117" y="4933010"/>
            <a:ext cx="1046696" cy="21062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5AAB9-A267-4582-881C-BC387D8916F3}"/>
              </a:ext>
            </a:extLst>
          </p:cNvPr>
          <p:cNvCxnSpPr>
            <a:cxnSpLocks/>
          </p:cNvCxnSpPr>
          <p:nvPr/>
        </p:nvCxnSpPr>
        <p:spPr>
          <a:xfrm>
            <a:off x="2527443" y="6203657"/>
            <a:ext cx="93881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225114-BB4D-47FA-8965-030EDD2451A2}"/>
              </a:ext>
            </a:extLst>
          </p:cNvPr>
          <p:cNvSpPr/>
          <p:nvPr/>
        </p:nvSpPr>
        <p:spPr>
          <a:xfrm>
            <a:off x="1264150" y="6018991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>
                <a:solidFill>
                  <a:srgbClr val="FF0000"/>
                </a:solidFill>
              </a:rPr>
              <a:t>معادلة الخرج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8" grpId="0"/>
      <p:bldP spid="26" grpId="0" animBg="1"/>
      <p:bldP spid="37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654442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المتداخلة.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/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/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/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/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34BA7A70-CC2D-4465-9087-582AC0D10279}"/>
              </a:ext>
            </a:extLst>
          </p:cNvPr>
          <p:cNvSpPr/>
          <p:nvPr/>
        </p:nvSpPr>
        <p:spPr>
          <a:xfrm rot="16200000">
            <a:off x="7869148" y="3935568"/>
            <a:ext cx="228600" cy="2971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00234F9D-2C94-499D-9603-F9790C415260}"/>
              </a:ext>
            </a:extLst>
          </p:cNvPr>
          <p:cNvSpPr txBox="1"/>
          <p:nvPr/>
        </p:nvSpPr>
        <p:spPr>
          <a:xfrm>
            <a:off x="7031155" y="5481732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C43431AE-942E-4B2E-AEBE-4D9F97AA4C4E}"/>
              </a:ext>
            </a:extLst>
          </p:cNvPr>
          <p:cNvSpPr/>
          <p:nvPr/>
        </p:nvSpPr>
        <p:spPr>
          <a:xfrm rot="16200000">
            <a:off x="6679075" y="3124386"/>
            <a:ext cx="457200" cy="57912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6600324D-CB36-4AD4-8821-A634797B2E9A}"/>
              </a:ext>
            </a:extLst>
          </p:cNvPr>
          <p:cNvSpPr txBox="1"/>
          <p:nvPr/>
        </p:nvSpPr>
        <p:spPr>
          <a:xfrm>
            <a:off x="5903965" y="616668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/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/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/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/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/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/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/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/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2162</Words>
  <Application>Microsoft Office PowerPoint</Application>
  <PresentationFormat>Widescreen</PresentationFormat>
  <Paragraphs>183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Simplified Arabic</vt:lpstr>
      <vt:lpstr>Tahoma</vt:lpstr>
      <vt:lpstr>Times New Roman</vt:lpstr>
      <vt:lpstr>Office Theme</vt:lpstr>
      <vt:lpstr>التحكم الحديث 2 (التحكم الرقمي)  Modern Control 2 (Digital Control)</vt:lpstr>
      <vt:lpstr>PowerPoint Presentation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138</cp:revision>
  <dcterms:created xsi:type="dcterms:W3CDTF">2019-02-19T07:45:50Z</dcterms:created>
  <dcterms:modified xsi:type="dcterms:W3CDTF">2019-04-10T08:42:45Z</dcterms:modified>
</cp:coreProperties>
</file>