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65173" y="711295"/>
            <a:ext cx="298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3. طريقة شبه المنحرف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35D680-EC94-4B15-9C11-55C155C9B03B}"/>
              </a:ext>
            </a:extLst>
          </p:cNvPr>
          <p:cNvGrpSpPr/>
          <p:nvPr/>
        </p:nvGrpSpPr>
        <p:grpSpPr>
          <a:xfrm>
            <a:off x="452438" y="711295"/>
            <a:ext cx="2573676" cy="1411413"/>
            <a:chOff x="8446216" y="3062015"/>
            <a:chExt cx="2573676" cy="141141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61262-7452-4B34-81B9-91074572BC8F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388C20-49EB-4C37-B69C-35C39E4B434D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F5E553-D095-4EAD-A7BF-DA54E11E5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63A45A-F8DE-4036-8872-8CA66937E2DA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7B1C7-A367-482A-B4AE-44E8E0D044CE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57D417-7C35-42BB-A367-781457A1271C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795A38-8274-4606-8226-F8EF46723B48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8417DC-A837-4C7C-B3B4-6DB4DDD20B9A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9F9A0F-8405-41AE-AC20-B656DB47E40B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F6D7DE-4373-4B49-A5D0-38C05E30F65A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7EC6FD-D73D-442B-A115-64669E39ECDE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40EA74-B6C6-4D07-BB4B-D310EF12D0F2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3B8899B-E9AE-41A1-AFC8-9E7271032EDB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مربع نص 26">
            <a:extLst>
              <a:ext uri="{FF2B5EF4-FFF2-40B4-BE49-F238E27FC236}">
                <a16:creationId xmlns:a16="http://schemas.microsoft.com/office/drawing/2014/main" id="{A84F7C28-CE7C-4621-8EA5-173B07E249E3}"/>
              </a:ext>
            </a:extLst>
          </p:cNvPr>
          <p:cNvSpPr txBox="1"/>
          <p:nvPr/>
        </p:nvSpPr>
        <p:spPr>
          <a:xfrm>
            <a:off x="7940211" y="1552400"/>
            <a:ext cx="365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ويعطى تابع الانتقال المتقطع: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75C8B2BE-B3B1-47EF-8068-F72FD5169BEB}"/>
                  </a:ext>
                </a:extLst>
              </p:cNvPr>
              <p:cNvSpPr txBox="1"/>
              <p:nvPr/>
            </p:nvSpPr>
            <p:spPr bwMode="auto">
              <a:xfrm>
                <a:off x="2421750" y="1981817"/>
                <a:ext cx="7070725" cy="15077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75C8B2BE-B3B1-47EF-8068-F72FD5169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1750" y="1981817"/>
                <a:ext cx="7070725" cy="15077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مربع نص 28">
            <a:extLst>
              <a:ext uri="{FF2B5EF4-FFF2-40B4-BE49-F238E27FC236}">
                <a16:creationId xmlns:a16="http://schemas.microsoft.com/office/drawing/2014/main" id="{1B76BE45-356F-41D1-9ADA-059B3424B2E2}"/>
              </a:ext>
            </a:extLst>
          </p:cNvPr>
          <p:cNvSpPr txBox="1"/>
          <p:nvPr/>
        </p:nvSpPr>
        <p:spPr>
          <a:xfrm>
            <a:off x="5625101" y="3627540"/>
            <a:ext cx="59162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بمقارنة تابع الانتقال المستمر بتابع الانتقال المتقطع نجد: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3EA84EBB-F8B5-45ED-B7BF-4D38A8EC0315}"/>
                  </a:ext>
                </a:extLst>
              </p:cNvPr>
              <p:cNvSpPr txBox="1"/>
              <p:nvPr/>
            </p:nvSpPr>
            <p:spPr bwMode="auto">
              <a:xfrm>
                <a:off x="4150501" y="4364243"/>
                <a:ext cx="3613221" cy="9606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3EA84EBB-F8B5-45ED-B7BF-4D38A8EC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0501" y="4364243"/>
                <a:ext cx="3613221" cy="960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مربع نص 10">
            <a:extLst>
              <a:ext uri="{FF2B5EF4-FFF2-40B4-BE49-F238E27FC236}">
                <a16:creationId xmlns:a16="http://schemas.microsoft.com/office/drawing/2014/main" id="{0C14189B-CC19-481C-85B2-21F64B7718D8}"/>
              </a:ext>
            </a:extLst>
          </p:cNvPr>
          <p:cNvSpPr txBox="1"/>
          <p:nvPr/>
        </p:nvSpPr>
        <p:spPr>
          <a:xfrm>
            <a:off x="2874195" y="5639334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تتميز هذه الطريقة أنه إذا كان النظام المستمر مستقر فإن </a:t>
            </a:r>
            <a:r>
              <a:rPr lang="ar-SY" dirty="0">
                <a:solidFill>
                  <a:srgbClr val="FF0000"/>
                </a:solidFill>
              </a:rPr>
              <a:t>النظام المتقطع يبقى مستقراً</a:t>
            </a:r>
            <a:r>
              <a:rPr lang="ar-S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2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1220161" y="863028"/>
            <a:ext cx="1051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</a:rPr>
              <a:t>مثال: </a:t>
            </a:r>
            <a:r>
              <a:rPr lang="ar-SY" sz="2400" b="1" dirty="0"/>
              <a:t>حول المعادلة التفاضلية التالية إلى معادلة فرقية باستخدام طريقة الفروق الخلفية: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C6F30444-299D-4532-B8F4-45CE8561BD75}"/>
                  </a:ext>
                </a:extLst>
              </p:cNvPr>
              <p:cNvSpPr txBox="1"/>
              <p:nvPr/>
            </p:nvSpPr>
            <p:spPr bwMode="auto">
              <a:xfrm>
                <a:off x="4391025" y="1398845"/>
                <a:ext cx="3409950" cy="512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C6F30444-299D-4532-B8F4-45CE8561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025" y="1398845"/>
                <a:ext cx="3409950" cy="512762"/>
              </a:xfrm>
              <a:prstGeom prst="rect">
                <a:avLst/>
              </a:prstGeom>
              <a:blipFill>
                <a:blip r:embed="rId2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مربع نص 6">
            <a:extLst>
              <a:ext uri="{FF2B5EF4-FFF2-40B4-BE49-F238E27FC236}">
                <a16:creationId xmlns:a16="http://schemas.microsoft.com/office/drawing/2014/main" id="{DA42F7A6-CFAB-4A2D-AAA7-EAEF70B7C9F4}"/>
              </a:ext>
            </a:extLst>
          </p:cNvPr>
          <p:cNvSpPr txBox="1"/>
          <p:nvPr/>
        </p:nvSpPr>
        <p:spPr>
          <a:xfrm>
            <a:off x="7320337" y="1708550"/>
            <a:ext cx="4415424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pPr>
              <a:spcAft>
                <a:spcPts val="1200"/>
              </a:spcAft>
            </a:pPr>
            <a:r>
              <a:rPr lang="ar-SY" dirty="0"/>
              <a:t>الحل:</a:t>
            </a:r>
          </a:p>
          <a:p>
            <a:r>
              <a:rPr lang="ar-SY" dirty="0">
                <a:solidFill>
                  <a:schemeClr val="tx1"/>
                </a:solidFill>
                <a:sym typeface="Symbol"/>
              </a:rPr>
              <a:t>1. نوجد تحويل لابلاس للمعادلة التفاضلية.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">
                <a:extLst>
                  <a:ext uri="{FF2B5EF4-FFF2-40B4-BE49-F238E27FC236}">
                    <a16:creationId xmlns:a16="http://schemas.microsoft.com/office/drawing/2014/main" id="{AB202143-0F81-4CD4-B570-F893F065195C}"/>
                  </a:ext>
                </a:extLst>
              </p:cNvPr>
              <p:cNvSpPr txBox="1"/>
              <p:nvPr/>
            </p:nvSpPr>
            <p:spPr bwMode="auto">
              <a:xfrm>
                <a:off x="3626778" y="2271040"/>
                <a:ext cx="3554858" cy="3775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1">
                <a:extLst>
                  <a:ext uri="{FF2B5EF4-FFF2-40B4-BE49-F238E27FC236}">
                    <a16:creationId xmlns:a16="http://schemas.microsoft.com/office/drawing/2014/main" id="{AB202143-0F81-4CD4-B570-F893F065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778" y="2271040"/>
                <a:ext cx="3554858" cy="377540"/>
              </a:xfrm>
              <a:prstGeom prst="rect">
                <a:avLst/>
              </a:prstGeom>
              <a:blipFill>
                <a:blip r:embed="rId3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مربع نص 8">
            <a:extLst>
              <a:ext uri="{FF2B5EF4-FFF2-40B4-BE49-F238E27FC236}">
                <a16:creationId xmlns:a16="http://schemas.microsoft.com/office/drawing/2014/main" id="{20182BD8-D6AD-4DD2-A4A1-D603967370D2}"/>
              </a:ext>
            </a:extLst>
          </p:cNvPr>
          <p:cNvSpPr txBox="1"/>
          <p:nvPr/>
        </p:nvSpPr>
        <p:spPr>
          <a:xfrm>
            <a:off x="8404261" y="3142296"/>
            <a:ext cx="33122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olidFill>
                  <a:schemeClr val="tx1"/>
                </a:solidFill>
                <a:sym typeface="Symbol"/>
              </a:rPr>
              <a:t>2. نعوض كل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  <a:r>
              <a:rPr lang="ar-SY" dirty="0">
                <a:solidFill>
                  <a:schemeClr val="tx1"/>
                </a:solidFill>
                <a:sym typeface="Symbol"/>
              </a:rPr>
              <a:t> بالعلاقة التالية: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1">
                <a:extLst>
                  <a:ext uri="{FF2B5EF4-FFF2-40B4-BE49-F238E27FC236}">
                    <a16:creationId xmlns:a16="http://schemas.microsoft.com/office/drawing/2014/main" id="{77392594-65FA-4B71-A571-27FAE7186F2B}"/>
                  </a:ext>
                </a:extLst>
              </p:cNvPr>
              <p:cNvSpPr txBox="1"/>
              <p:nvPr/>
            </p:nvSpPr>
            <p:spPr bwMode="auto">
              <a:xfrm>
                <a:off x="2916899" y="2977912"/>
                <a:ext cx="5215096" cy="8654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Object 1">
                <a:extLst>
                  <a:ext uri="{FF2B5EF4-FFF2-40B4-BE49-F238E27FC236}">
                    <a16:creationId xmlns:a16="http://schemas.microsoft.com/office/drawing/2014/main" id="{77392594-65FA-4B71-A571-27FAE718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899" y="2977912"/>
                <a:ext cx="5215096" cy="865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">
                <a:extLst>
                  <a:ext uri="{FF2B5EF4-FFF2-40B4-BE49-F238E27FC236}">
                    <a16:creationId xmlns:a16="http://schemas.microsoft.com/office/drawing/2014/main" id="{C5B2D3E9-DF51-4705-B378-AC31B9E6BEBE}"/>
                  </a:ext>
                </a:extLst>
              </p:cNvPr>
              <p:cNvSpPr txBox="1"/>
              <p:nvPr/>
            </p:nvSpPr>
            <p:spPr bwMode="auto">
              <a:xfrm>
                <a:off x="2694117" y="4013408"/>
                <a:ext cx="5338195" cy="5261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Object 1">
                <a:extLst>
                  <a:ext uri="{FF2B5EF4-FFF2-40B4-BE49-F238E27FC236}">
                    <a16:creationId xmlns:a16="http://schemas.microsoft.com/office/drawing/2014/main" id="{C5B2D3E9-DF51-4705-B378-AC31B9E6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117" y="4013408"/>
                <a:ext cx="5338195" cy="526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1">
                <a:extLst>
                  <a:ext uri="{FF2B5EF4-FFF2-40B4-BE49-F238E27FC236}">
                    <a16:creationId xmlns:a16="http://schemas.microsoft.com/office/drawing/2014/main" id="{F9EC6DA4-3703-46D1-A278-FAE3AA481BAD}"/>
                  </a:ext>
                </a:extLst>
              </p:cNvPr>
              <p:cNvSpPr txBox="1"/>
              <p:nvPr/>
            </p:nvSpPr>
            <p:spPr bwMode="auto">
              <a:xfrm>
                <a:off x="2694117" y="4736131"/>
                <a:ext cx="5558923" cy="48827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Object 1">
                <a:extLst>
                  <a:ext uri="{FF2B5EF4-FFF2-40B4-BE49-F238E27FC236}">
                    <a16:creationId xmlns:a16="http://schemas.microsoft.com/office/drawing/2014/main" id="{F9EC6DA4-3703-46D1-A278-FAE3AA48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117" y="4736131"/>
                <a:ext cx="5558923" cy="48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">
                <a:extLst>
                  <a:ext uri="{FF2B5EF4-FFF2-40B4-BE49-F238E27FC236}">
                    <a16:creationId xmlns:a16="http://schemas.microsoft.com/office/drawing/2014/main" id="{8276A1F0-7825-443D-954F-D89DBDBF3502}"/>
                  </a:ext>
                </a:extLst>
              </p:cNvPr>
              <p:cNvSpPr txBox="1"/>
              <p:nvPr/>
            </p:nvSpPr>
            <p:spPr bwMode="auto">
              <a:xfrm>
                <a:off x="2376908" y="5561895"/>
                <a:ext cx="6393849" cy="528752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Object 1">
                <a:extLst>
                  <a:ext uri="{FF2B5EF4-FFF2-40B4-BE49-F238E27FC236}">
                    <a16:creationId xmlns:a16="http://schemas.microsoft.com/office/drawing/2014/main" id="{8276A1F0-7825-443D-954F-D89DBDBF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908" y="5561895"/>
                <a:ext cx="6393849" cy="528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9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683230" y="1125877"/>
            <a:ext cx="11013898" cy="46012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/>
              <a:t>مثال: </a:t>
            </a:r>
            <a:r>
              <a:rPr lang="ar-SY" dirty="0">
                <a:solidFill>
                  <a:schemeClr val="tx1"/>
                </a:solidFill>
              </a:rPr>
              <a:t>أوجد باستخدام طريقة شبه المنحرف المعادلة </a:t>
            </a:r>
            <a:r>
              <a:rPr lang="ar-SY" dirty="0" err="1">
                <a:solidFill>
                  <a:schemeClr val="tx1"/>
                </a:solidFill>
              </a:rPr>
              <a:t>الفرقية</a:t>
            </a:r>
            <a:r>
              <a:rPr lang="ar-SY" dirty="0">
                <a:solidFill>
                  <a:schemeClr val="tx1"/>
                </a:solidFill>
              </a:rPr>
              <a:t> التي تحدد العلاقة بين الدخل </a:t>
            </a:r>
            <a:r>
              <a:rPr lang="en-US" dirty="0">
                <a:solidFill>
                  <a:schemeClr val="tx1"/>
                </a:solidFill>
              </a:rPr>
              <a:t>vin</a:t>
            </a:r>
            <a:r>
              <a:rPr lang="ar-SY" dirty="0">
                <a:solidFill>
                  <a:schemeClr val="tx1"/>
                </a:solidFill>
              </a:rPr>
              <a:t> والخرج </a:t>
            </a:r>
            <a:r>
              <a:rPr lang="en-US" dirty="0" err="1">
                <a:solidFill>
                  <a:schemeClr val="tx1"/>
                </a:solidFill>
              </a:rPr>
              <a:t>vout</a:t>
            </a:r>
            <a:r>
              <a:rPr lang="ar-SY" dirty="0">
                <a:solidFill>
                  <a:schemeClr val="tx1"/>
                </a:solidFill>
              </a:rPr>
              <a:t> في الدارة التالية.</a:t>
            </a:r>
          </a:p>
          <a:p>
            <a:pPr>
              <a:spcAft>
                <a:spcPts val="600"/>
              </a:spcAft>
            </a:pPr>
            <a:r>
              <a:rPr lang="ar-SY" dirty="0">
                <a:solidFill>
                  <a:schemeClr val="tx1"/>
                </a:solidFill>
                <a:sym typeface="Symbol"/>
              </a:rPr>
              <a:t>طبقت إشارة جهد </a:t>
            </a:r>
            <a:r>
              <a:rPr lang="en-US" dirty="0">
                <a:solidFill>
                  <a:schemeClr val="tx1"/>
                </a:solidFill>
                <a:sym typeface="Symbol"/>
              </a:rPr>
              <a:t>vin=1volt</a:t>
            </a:r>
            <a:r>
              <a:rPr lang="ar-SY" dirty="0">
                <a:solidFill>
                  <a:schemeClr val="tx1"/>
                </a:solidFill>
                <a:sym typeface="Symbol"/>
              </a:rPr>
              <a:t> على الدخل المطلوب رسم إشارة جهد الخرج (يمكن استخدام </a:t>
            </a:r>
            <a:r>
              <a:rPr lang="ar-SY" dirty="0" err="1">
                <a:solidFill>
                  <a:schemeClr val="tx1"/>
                </a:solidFill>
                <a:sym typeface="Symbol"/>
              </a:rPr>
              <a:t>ماتلاب</a:t>
            </a:r>
            <a:r>
              <a:rPr lang="ar-SY" dirty="0">
                <a:solidFill>
                  <a:schemeClr val="tx1"/>
                </a:solidFill>
                <a:sym typeface="Symbol"/>
              </a:rPr>
              <a:t> لحساب القيم).</a:t>
            </a:r>
          </a:p>
          <a:p>
            <a:r>
              <a:rPr lang="ar-SY" dirty="0">
                <a:sym typeface="Symbol"/>
              </a:rPr>
              <a:t>ملاحظة: </a:t>
            </a:r>
            <a:r>
              <a:rPr lang="ar-SY" dirty="0">
                <a:solidFill>
                  <a:schemeClr val="tx1"/>
                </a:solidFill>
                <a:sym typeface="Symbol"/>
              </a:rPr>
              <a:t>استخدم زمن تقطيع أصغر بعشر مرات من الثابت الزمني للدارة.</a:t>
            </a: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2D5E34-209C-43C1-A8C0-15717F404D56}"/>
                  </a:ext>
                </a:extLst>
              </p:cNvPr>
              <p:cNvSpPr txBox="1"/>
              <p:nvPr/>
            </p:nvSpPr>
            <p:spPr bwMode="auto">
              <a:xfrm>
                <a:off x="1682563" y="5450005"/>
                <a:ext cx="3792538" cy="9921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𝑅𝐶𝑆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2D5E34-209C-43C1-A8C0-15717F40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563" y="5450005"/>
                <a:ext cx="3792538" cy="992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C16175-AC58-4B44-BC27-3DD12EC4DC64}"/>
                  </a:ext>
                </a:extLst>
              </p:cNvPr>
              <p:cNvSpPr txBox="1"/>
              <p:nvPr/>
            </p:nvSpPr>
            <p:spPr bwMode="auto">
              <a:xfrm>
                <a:off x="6030074" y="5657966"/>
                <a:ext cx="3600450" cy="576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fun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C16175-AC58-4B44-BC27-3DD12EC4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074" y="5657966"/>
                <a:ext cx="3600450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صورة 7" descr="circuitRC.jpg">
            <a:extLst>
              <a:ext uri="{FF2B5EF4-FFF2-40B4-BE49-F238E27FC236}">
                <a16:creationId xmlns:a16="http://schemas.microsoft.com/office/drawing/2014/main" id="{E4BEED0C-39FF-4ECD-972B-4FEA9F2EFB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5101" y="3545005"/>
            <a:ext cx="3300139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8E6C8F1-A7E9-4B7A-A54C-5DDC50DC54C4}"/>
                  </a:ext>
                </a:extLst>
              </p:cNvPr>
              <p:cNvSpPr txBox="1"/>
              <p:nvPr/>
            </p:nvSpPr>
            <p:spPr bwMode="auto">
              <a:xfrm>
                <a:off x="416102" y="4027471"/>
                <a:ext cx="4099390" cy="10505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r>
                  <a:rPr lang="en-US" sz="2000" dirty="0">
                    <a:solidFill>
                      <a:srgbClr val="000000"/>
                    </a:solidFill>
                  </a:rPr>
                  <a:t>Voltage divider: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78E6C8F1-A7E9-4B7A-A54C-5DDC50DC5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102" y="4027471"/>
                <a:ext cx="4099390" cy="1050540"/>
              </a:xfrm>
              <a:prstGeom prst="rect">
                <a:avLst/>
              </a:prstGeom>
              <a:blipFill>
                <a:blip r:embed="rId5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8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A66E8024-BF15-4699-B260-19221922B9C3}"/>
                  </a:ext>
                </a:extLst>
              </p:cNvPr>
              <p:cNvSpPr txBox="1"/>
              <p:nvPr/>
            </p:nvSpPr>
            <p:spPr bwMode="auto">
              <a:xfrm>
                <a:off x="4773612" y="824608"/>
                <a:ext cx="2644775" cy="50847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A66E8024-BF15-4699-B260-19221922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612" y="824608"/>
                <a:ext cx="2644775" cy="508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8418DEF-030F-48C5-990E-9681B9D1B7BF}"/>
                  </a:ext>
                </a:extLst>
              </p:cNvPr>
              <p:cNvSpPr txBox="1"/>
              <p:nvPr/>
            </p:nvSpPr>
            <p:spPr bwMode="auto">
              <a:xfrm>
                <a:off x="4329700" y="2079713"/>
                <a:ext cx="3532598" cy="84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8418DEF-030F-48C5-990E-9681B9D1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9700" y="2079713"/>
                <a:ext cx="3532598" cy="846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5EE9945-5D83-4D95-8D72-D47E2A0FD7D7}"/>
                  </a:ext>
                </a:extLst>
              </p:cNvPr>
              <p:cNvSpPr txBox="1"/>
              <p:nvPr/>
            </p:nvSpPr>
            <p:spPr bwMode="auto">
              <a:xfrm>
                <a:off x="4307869" y="3119735"/>
                <a:ext cx="3578831" cy="8462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5EE9945-5D83-4D95-8D72-D47E2A0F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69" y="3119735"/>
                <a:ext cx="3578831" cy="846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064229F-912C-4B7F-96DF-584D7C09C190}"/>
                  </a:ext>
                </a:extLst>
              </p:cNvPr>
              <p:cNvSpPr txBox="1"/>
              <p:nvPr/>
            </p:nvSpPr>
            <p:spPr bwMode="auto">
              <a:xfrm>
                <a:off x="3130193" y="4224663"/>
                <a:ext cx="5931613" cy="4616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064229F-912C-4B7F-96DF-584D7C09C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193" y="4224663"/>
                <a:ext cx="59316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مربع نص 12">
            <a:extLst>
              <a:ext uri="{FF2B5EF4-FFF2-40B4-BE49-F238E27FC236}">
                <a16:creationId xmlns:a16="http://schemas.microsoft.com/office/drawing/2014/main" id="{FBCF5C70-6F1C-4EFA-AAE8-779FCC83CD6D}"/>
              </a:ext>
            </a:extLst>
          </p:cNvPr>
          <p:cNvSpPr txBox="1"/>
          <p:nvPr/>
        </p:nvSpPr>
        <p:spPr>
          <a:xfrm>
            <a:off x="5126804" y="1429122"/>
            <a:ext cx="65683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olidFill>
                  <a:schemeClr val="tx1"/>
                </a:solidFill>
                <a:sym typeface="Symbol"/>
              </a:rPr>
              <a:t>نستخدم طريقة شبه المنحرف لتقريب المعادلة إلى معادلة فرقية: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8FB6C5FB-1A03-44C2-82EA-D15491D08FF0}"/>
                  </a:ext>
                </a:extLst>
              </p:cNvPr>
              <p:cNvSpPr txBox="1"/>
              <p:nvPr/>
            </p:nvSpPr>
            <p:spPr bwMode="auto">
              <a:xfrm>
                <a:off x="3942681" y="5030338"/>
                <a:ext cx="4306638" cy="5469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8FB6C5FB-1A03-44C2-82EA-D15491D0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681" y="5030338"/>
                <a:ext cx="4306638" cy="54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9A55FDD6-BF57-4A69-B728-A4281FB38FBB}"/>
                  </a:ext>
                </a:extLst>
              </p:cNvPr>
              <p:cNvSpPr txBox="1"/>
              <p:nvPr/>
            </p:nvSpPr>
            <p:spPr bwMode="auto">
              <a:xfrm>
                <a:off x="3025953" y="5815173"/>
                <a:ext cx="6140093" cy="8210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9A55FDD6-BF57-4A69-B728-A4281FB38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5953" y="5815173"/>
                <a:ext cx="6140093" cy="8210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8005A4B-06A7-4744-973E-25C7EA06C9CA}"/>
                  </a:ext>
                </a:extLst>
              </p:cNvPr>
              <p:cNvSpPr txBox="1"/>
              <p:nvPr/>
            </p:nvSpPr>
            <p:spPr bwMode="auto">
              <a:xfrm>
                <a:off x="2289175" y="1328660"/>
                <a:ext cx="7613650" cy="921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8005A4B-06A7-4744-973E-25C7EA06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175" y="1328660"/>
                <a:ext cx="7613650" cy="921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6328D01-22D0-4D76-9C8B-BAE06A556E47}"/>
                  </a:ext>
                </a:extLst>
              </p:cNvPr>
              <p:cNvSpPr txBox="1"/>
              <p:nvPr/>
            </p:nvSpPr>
            <p:spPr bwMode="auto">
              <a:xfrm>
                <a:off x="1167400" y="2661003"/>
                <a:ext cx="10035283" cy="8646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0476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6328D01-22D0-4D76-9C8B-BAE06A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400" y="2661003"/>
                <a:ext cx="10035283" cy="864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FA47610E-2409-4242-89C4-3294479216CF}"/>
                  </a:ext>
                </a:extLst>
              </p:cNvPr>
              <p:cNvSpPr txBox="1"/>
              <p:nvPr/>
            </p:nvSpPr>
            <p:spPr bwMode="auto">
              <a:xfrm>
                <a:off x="657545" y="4002638"/>
                <a:ext cx="11054992" cy="8646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0476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1383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FA47610E-2409-4242-89C4-32944792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545" y="4002638"/>
                <a:ext cx="11054992" cy="864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رابط مستقيم 11">
            <a:extLst>
              <a:ext uri="{FF2B5EF4-FFF2-40B4-BE49-F238E27FC236}">
                <a16:creationId xmlns:a16="http://schemas.microsoft.com/office/drawing/2014/main" id="{2236B90C-9B4B-47C9-9C8F-F585A391EB9A}"/>
              </a:ext>
            </a:extLst>
          </p:cNvPr>
          <p:cNvCxnSpPr/>
          <p:nvPr/>
        </p:nvCxnSpPr>
        <p:spPr>
          <a:xfrm>
            <a:off x="6185042" y="5344274"/>
            <a:ext cx="0" cy="990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7850993-B377-4435-9AA2-A106A672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979" y="1645509"/>
            <a:ext cx="5364956" cy="41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مربع نص 6">
            <a:extLst>
              <a:ext uri="{FF2B5EF4-FFF2-40B4-BE49-F238E27FC236}">
                <a16:creationId xmlns:a16="http://schemas.microsoft.com/office/drawing/2014/main" id="{FE2CE0A6-46B8-480D-80E2-CF78D144DFE9}"/>
              </a:ext>
            </a:extLst>
          </p:cNvPr>
          <p:cNvSpPr txBox="1"/>
          <p:nvPr/>
        </p:nvSpPr>
        <p:spPr>
          <a:xfrm>
            <a:off x="5845996" y="811658"/>
            <a:ext cx="50035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ym typeface="Symbol"/>
              </a:rPr>
              <a:t>وهكذا نتابع الحساب فنحصل على الشكل التالي</a:t>
            </a:r>
            <a:r>
              <a:rPr lang="ar-SY" sz="2800" b="1" dirty="0">
                <a:latin typeface="Simplified Arabic" pitchFamily="18" charset="-78"/>
                <a:cs typeface="Simplified Arabic" pitchFamily="18" charset="-78"/>
                <a:sym typeface="Symbol"/>
              </a:rPr>
              <a:t>:</a:t>
            </a:r>
            <a:endParaRPr lang="en-US" sz="2800" b="1" dirty="0">
              <a:latin typeface="Simplified Arabic" pitchFamily="18" charset="-78"/>
              <a:cs typeface="Simplified Arabic" pitchFamily="18" charset="-78"/>
              <a:sym typeface="Symbol"/>
            </a:endParaRPr>
          </a:p>
        </p:txBody>
      </p:sp>
      <p:sp>
        <p:nvSpPr>
          <p:cNvPr id="10" name="سهم إلى اليمين 8">
            <a:extLst>
              <a:ext uri="{FF2B5EF4-FFF2-40B4-BE49-F238E27FC236}">
                <a16:creationId xmlns:a16="http://schemas.microsoft.com/office/drawing/2014/main" id="{60E86065-2806-4C26-A5C0-EE87F2B68D01}"/>
              </a:ext>
            </a:extLst>
          </p:cNvPr>
          <p:cNvSpPr/>
          <p:nvPr/>
        </p:nvSpPr>
        <p:spPr>
          <a:xfrm>
            <a:off x="2752979" y="3051785"/>
            <a:ext cx="76200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55F15611-5E78-4A5E-91A9-AE96139B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69571"/>
            <a:ext cx="2286000" cy="57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صورة 7" descr="circuitRC.jpg">
            <a:extLst>
              <a:ext uri="{FF2B5EF4-FFF2-40B4-BE49-F238E27FC236}">
                <a16:creationId xmlns:a16="http://schemas.microsoft.com/office/drawing/2014/main" id="{917ACF95-D03B-4D88-88CA-E4E65FB51C1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77023" y="2750314"/>
            <a:ext cx="330013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1064835"/>
            <a:ext cx="1113417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عند تحويل تابع انتقال مستمر إلى متقطع نرغب بالمحافظة على أكبر قدر من خصائص النظام مثل الاستقرار، الاستجابة الزمنية والاستجابة الترددية..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توجد ثلاث طرق رئيسة للتحويل – وهي شبيهة بطرق التكامل الرقمي: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54AC17-EE0A-44BF-B52F-5C181628A5C7}"/>
              </a:ext>
            </a:extLst>
          </p:cNvPr>
          <p:cNvGrpSpPr/>
          <p:nvPr/>
        </p:nvGrpSpPr>
        <p:grpSpPr>
          <a:xfrm>
            <a:off x="1207197" y="3060730"/>
            <a:ext cx="2573676" cy="1412697"/>
            <a:chOff x="1381874" y="2090791"/>
            <a:chExt cx="2573676" cy="14126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7ED985-E241-4D71-BB87-5384DDD3C797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8E0DD0-B4BD-44B6-B274-9E344AF0EB62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B7B12-774C-4920-845A-BD6EDF79DB6B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743B9C-0196-4F73-99DC-71AAE3FFB8A7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1505A6-8105-49C4-9E76-C30ABF251F1D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3EE413-07BE-4B69-8503-15E8E7B244E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E48523-9ABA-4ED1-A2B3-E97260F46DD7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55D0D5-D9FF-497B-92BF-731A6B9B3BCB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8B783C-6645-4167-9141-DF503376303F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D2441E-42DD-41B8-9D9D-54F3D391BD6E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69C818-7C11-4362-A63C-12AD9ADC6BCE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875B49-3AB0-4951-B2F0-0B1733FD4CC5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C8C59F-CB1B-4195-A973-1F2C2230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6D4597-6055-4D18-8481-B33943458248}"/>
              </a:ext>
            </a:extLst>
          </p:cNvPr>
          <p:cNvGrpSpPr/>
          <p:nvPr/>
        </p:nvGrpSpPr>
        <p:grpSpPr>
          <a:xfrm>
            <a:off x="4774917" y="3060730"/>
            <a:ext cx="2573676" cy="1412696"/>
            <a:chOff x="1381874" y="2090791"/>
            <a:chExt cx="2573676" cy="14126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1AABA3-1C33-485D-BDD6-16F8C4C754F5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19DDB2-8A4F-4D64-9005-224A929104D3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8CCFC5-EF55-4F85-932E-FAB70170D854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FE867-4255-44C8-BC30-EF2686CFD7B6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C9CC82-F043-4697-9A76-27373958D673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C3EE9-FD03-4A98-8B5F-04449371C01A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7026A9-E7ED-4FF8-A135-7C340205F708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15752B-91C6-45D3-8E19-B8365F52A34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86014B-09B0-4BDA-A24A-291FC2B0EDB1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00BFA2F-6CDD-4684-B1F8-70244E8DA4D4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A364B9-9A45-47D7-8192-E4CA41220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A3BBE1-B8FD-4B5A-A257-F4111387E2C8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29FA0A-52EB-417D-84DB-C88F2512549E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AB9DB-4520-4624-B4B8-0802108411F6}"/>
              </a:ext>
            </a:extLst>
          </p:cNvPr>
          <p:cNvSpPr/>
          <p:nvPr/>
        </p:nvSpPr>
        <p:spPr>
          <a:xfrm>
            <a:off x="4680839" y="5100667"/>
            <a:ext cx="2430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spcBef>
                <a:spcPts val="2400"/>
              </a:spcBef>
              <a:spcAft>
                <a:spcPts val="2400"/>
              </a:spcAft>
            </a:pPr>
            <a:r>
              <a:rPr lang="ar-SY" sz="2400" b="1" dirty="0"/>
              <a:t>طريقة الفروق الخلفية 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A29D3FD0-41B6-4445-BDC0-26E05B386AE7}"/>
              </a:ext>
            </a:extLst>
          </p:cNvPr>
          <p:cNvSpPr/>
          <p:nvPr/>
        </p:nvSpPr>
        <p:spPr>
          <a:xfrm>
            <a:off x="1138803" y="5089424"/>
            <a:ext cx="241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400" b="1" dirty="0"/>
              <a:t>طريقة الفروق الأمامية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94D25E7D-7C07-4F96-893D-8BB37DF9D2B3}"/>
              </a:ext>
            </a:extLst>
          </p:cNvPr>
          <p:cNvSpPr/>
          <p:nvPr/>
        </p:nvSpPr>
        <p:spPr>
          <a:xfrm>
            <a:off x="8523446" y="5100905"/>
            <a:ext cx="223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1800"/>
              </a:spcAft>
            </a:pPr>
            <a:r>
              <a:rPr lang="ar-SY" sz="2400" b="1" dirty="0"/>
              <a:t>طريقة شبه المنحرف</a:t>
            </a:r>
            <a:endParaRPr lang="en-US" sz="2400" b="1" dirty="0"/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4135377A-4D0C-48DD-A383-0E475FA9EDDE}"/>
              </a:ext>
            </a:extLst>
          </p:cNvPr>
          <p:cNvGrpSpPr/>
          <p:nvPr/>
        </p:nvGrpSpPr>
        <p:grpSpPr>
          <a:xfrm>
            <a:off x="8446216" y="3062015"/>
            <a:ext cx="2573676" cy="1411413"/>
            <a:chOff x="8446216" y="3062015"/>
            <a:chExt cx="2573676" cy="141141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820F30-2B8F-42AD-9ED4-722058AF4AA2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22E8CD3B-5DDF-4E7C-B998-E52FE21F43C3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8309745-C663-4519-907F-BF846FC6E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50758CB-346D-4863-9EA9-D82E806D1420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58E72BC-9AAF-461A-BD9F-E962CC73DD13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EF5B657-C8B7-4668-9186-BB855FEB9239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FBFAB3-F18B-4AE5-A50B-36E9E85BCA67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B7EE8BB-E697-4F7F-A854-55FF1CB83EB3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D97D59-10AE-4B8F-B055-8610146E18A3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8CB405-6AF1-43E0-AB0F-B529C13F8A24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A8CCFA-8249-412C-A811-3A9D2DA06530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36265AC-6C2C-420C-8CF5-4D0762AC226D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56B8B03-D595-48E4-891D-E9D986DFAE0D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048" grpId="0"/>
      <p:bldP spid="20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01853" y="711295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sp>
        <p:nvSpPr>
          <p:cNvPr id="53" name="مربع نص 8">
            <a:extLst>
              <a:ext uri="{FF2B5EF4-FFF2-40B4-BE49-F238E27FC236}">
                <a16:creationId xmlns:a16="http://schemas.microsoft.com/office/drawing/2014/main" id="{322F3E07-1482-443A-B4DD-A23B3442C091}"/>
              </a:ext>
            </a:extLst>
          </p:cNvPr>
          <p:cNvSpPr txBox="1"/>
          <p:nvPr/>
        </p:nvSpPr>
        <p:spPr>
          <a:xfrm>
            <a:off x="4173001" y="1303961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يمكن كتابة المعادلة التفاضلية للنظام المستمر بالشكل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2">
                <a:extLst>
                  <a:ext uri="{FF2B5EF4-FFF2-40B4-BE49-F238E27FC236}">
                    <a16:creationId xmlns:a16="http://schemas.microsoft.com/office/drawing/2014/main" id="{C5343526-FD53-420B-AD87-4D58FC11A9E7}"/>
                  </a:ext>
                </a:extLst>
              </p:cNvPr>
              <p:cNvSpPr txBox="1"/>
              <p:nvPr/>
            </p:nvSpPr>
            <p:spPr bwMode="auto">
              <a:xfrm>
                <a:off x="4176176" y="1797793"/>
                <a:ext cx="3654425" cy="1020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Object 2">
                <a:extLst>
                  <a:ext uri="{FF2B5EF4-FFF2-40B4-BE49-F238E27FC236}">
                    <a16:creationId xmlns:a16="http://schemas.microsoft.com/office/drawing/2014/main" id="{C5343526-FD53-420B-AD87-4D58FC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6176" y="1797793"/>
                <a:ext cx="3654425" cy="1020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مربع نص 10">
            <a:extLst>
              <a:ext uri="{FF2B5EF4-FFF2-40B4-BE49-F238E27FC236}">
                <a16:creationId xmlns:a16="http://schemas.microsoft.com/office/drawing/2014/main" id="{2C2CE45F-6C7B-4563-A8C4-6B828DD3BCBB}"/>
              </a:ext>
            </a:extLst>
          </p:cNvPr>
          <p:cNvSpPr txBox="1"/>
          <p:nvPr/>
        </p:nvSpPr>
        <p:spPr>
          <a:xfrm>
            <a:off x="4096801" y="2751761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/>
              <a:t>بمكاملة</a:t>
            </a:r>
            <a:r>
              <a:rPr lang="ar-SY" sz="2400" b="1" dirty="0"/>
              <a:t> طرفي المعادلة السابقة بالنسبة للزمن: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FC8FB76A-5A98-440E-90A1-955B6079D0DD}"/>
                  </a:ext>
                </a:extLst>
              </p:cNvPr>
              <p:cNvSpPr txBox="1"/>
              <p:nvPr/>
            </p:nvSpPr>
            <p:spPr bwMode="auto">
              <a:xfrm>
                <a:off x="4706401" y="3285161"/>
                <a:ext cx="5691187" cy="11096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FC8FB76A-5A98-440E-90A1-955B6079D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6401" y="3285161"/>
                <a:ext cx="5691187" cy="1109663"/>
              </a:xfrm>
              <a:prstGeom prst="rect">
                <a:avLst/>
              </a:prstGeom>
              <a:blipFill>
                <a:blip r:embed="rId3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مربع نص 12">
            <a:extLst>
              <a:ext uri="{FF2B5EF4-FFF2-40B4-BE49-F238E27FC236}">
                <a16:creationId xmlns:a16="http://schemas.microsoft.com/office/drawing/2014/main" id="{89CFC6FE-4E53-4F89-A1A8-CC7A02BD333E}"/>
              </a:ext>
            </a:extLst>
          </p:cNvPr>
          <p:cNvSpPr txBox="1"/>
          <p:nvPr/>
        </p:nvSpPr>
        <p:spPr>
          <a:xfrm>
            <a:off x="3282577" y="4673937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SY" sz="2400" b="1" dirty="0"/>
              <a:t>وبفرض أننا نريد تحديد قيمة </a:t>
            </a:r>
            <a:r>
              <a:rPr lang="en-US" sz="2400" b="1" i="1" dirty="0">
                <a:latin typeface="Times New Roman" pitchFamily="18" charset="0"/>
              </a:rPr>
              <a:t>y(t)</a:t>
            </a:r>
            <a:r>
              <a:rPr lang="ar-SY" sz="2400" b="1" dirty="0"/>
              <a:t> عند لحظة التقطيع الحالية لذلك نعوض </a:t>
            </a:r>
            <a:r>
              <a:rPr lang="en-US" sz="2400" b="1" i="1" dirty="0">
                <a:latin typeface="Times New Roman" pitchFamily="18" charset="0"/>
              </a:rPr>
              <a:t>t = KT</a:t>
            </a:r>
            <a:r>
              <a:rPr lang="en-US" sz="2400" b="1" i="1" baseline="-25000" dirty="0">
                <a:latin typeface="Times New Roman" pitchFamily="18" charset="0"/>
              </a:rPr>
              <a:t>S</a:t>
            </a:r>
            <a:endParaRPr lang="ar-SY" sz="2400" b="1" i="1" baseline="-250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0ADE8447-1DEB-4BFA-A676-B2722BC47360}"/>
                  </a:ext>
                </a:extLst>
              </p:cNvPr>
              <p:cNvSpPr txBox="1"/>
              <p:nvPr/>
            </p:nvSpPr>
            <p:spPr bwMode="auto">
              <a:xfrm>
                <a:off x="2861469" y="5362620"/>
                <a:ext cx="6469062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0ADE8447-1DEB-4BFA-A676-B2722BC4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469" y="5362620"/>
                <a:ext cx="6469062" cy="1139825"/>
              </a:xfrm>
              <a:prstGeom prst="rect">
                <a:avLst/>
              </a:prstGeom>
              <a:blipFill>
                <a:blip r:embed="rId4"/>
                <a:stretch>
                  <a:fillRect b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5A64BB6-4147-4765-8851-250FE92C8DD4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D27C9F-7745-43D5-AF5B-61407AAD4842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672C14C-9DA9-48F8-8395-D64EC5EA99A8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3A1564-2C8F-4C88-BF09-2C2317DC3930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3CF8451-0E67-4134-8A1F-FB49CDA45325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E03F37-3B57-436C-A985-FDEA600EE159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2CAE07-DB15-4254-994A-BEC75E0F11D4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88DD0EA-3F85-49AE-9CC1-AFF9F5EB9F11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BCCB6DA-F3B7-4264-9379-3A85C6412786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45D74C2-FD16-475D-880F-B2084010955A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9B2753-C117-430C-A970-B21A2D5111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F57E86-F22D-4B5C-A3A0-83355F971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984ECAF-6CE4-4EA9-ACB4-406D990AF00C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74AB4CE-CE0F-4FB2-822A-AC7F38CB9C97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6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7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3B773E0-3DEB-40D3-96F7-A57C07EB7E48}"/>
                  </a:ext>
                </a:extLst>
              </p:cNvPr>
              <p:cNvSpPr txBox="1"/>
              <p:nvPr/>
            </p:nvSpPr>
            <p:spPr bwMode="auto">
              <a:xfrm>
                <a:off x="3180048" y="1239834"/>
                <a:ext cx="6740525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3B773E0-3DEB-40D3-96F7-A57C07EB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0048" y="1239834"/>
                <a:ext cx="6740525" cy="1139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مربع نص 14">
            <a:extLst>
              <a:ext uri="{FF2B5EF4-FFF2-40B4-BE49-F238E27FC236}">
                <a16:creationId xmlns:a16="http://schemas.microsoft.com/office/drawing/2014/main" id="{933E352C-E2CA-45AD-9DA9-5351E1E30FBE}"/>
              </a:ext>
            </a:extLst>
          </p:cNvPr>
          <p:cNvSpPr txBox="1"/>
          <p:nvPr/>
        </p:nvSpPr>
        <p:spPr>
          <a:xfrm>
            <a:off x="3027313" y="2607817"/>
            <a:ext cx="853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وبنفس الطريقة يمكننا استبدال كل </a:t>
            </a:r>
            <a:r>
              <a:rPr lang="en-US" i="1" dirty="0">
                <a:latin typeface="Times New Roman" pitchFamily="18" charset="0"/>
              </a:rPr>
              <a:t>KT</a:t>
            </a:r>
            <a:r>
              <a:rPr lang="en-US" i="1" baseline="-25000" dirty="0">
                <a:latin typeface="Times New Roman" pitchFamily="18" charset="0"/>
              </a:rPr>
              <a:t>S</a:t>
            </a:r>
            <a:r>
              <a:rPr lang="ar-SY" dirty="0"/>
              <a:t> بـ 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K-1)T</a:t>
            </a:r>
            <a:r>
              <a:rPr lang="en-US" i="1" baseline="-25000" dirty="0">
                <a:latin typeface="Times New Roman" pitchFamily="18" charset="0"/>
              </a:rPr>
              <a:t>S</a:t>
            </a:r>
            <a:r>
              <a:rPr lang="ar-SY" dirty="0"/>
              <a:t> فنحصل على المعادلة التالية: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5F278C8-C0F2-498E-9DA3-AD713FA0D95D}"/>
                  </a:ext>
                </a:extLst>
              </p:cNvPr>
              <p:cNvSpPr txBox="1"/>
              <p:nvPr/>
            </p:nvSpPr>
            <p:spPr bwMode="auto">
              <a:xfrm>
                <a:off x="1992312" y="3233999"/>
                <a:ext cx="8207375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5F278C8-C0F2-498E-9DA3-AD713FA0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2" y="3233999"/>
                <a:ext cx="8207375" cy="113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E1ED80E-2C64-41F6-8E1A-181F961572E0}"/>
                  </a:ext>
                </a:extLst>
              </p:cNvPr>
              <p:cNvSpPr txBox="1"/>
              <p:nvPr/>
            </p:nvSpPr>
            <p:spPr bwMode="auto">
              <a:xfrm>
                <a:off x="169525" y="4380149"/>
                <a:ext cx="7541230" cy="1089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E1ED80E-2C64-41F6-8E1A-181F9615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25" y="4380149"/>
                <a:ext cx="7541230" cy="1089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مربع نص 11">
            <a:extLst>
              <a:ext uri="{FF2B5EF4-FFF2-40B4-BE49-F238E27FC236}">
                <a16:creationId xmlns:a16="http://schemas.microsoft.com/office/drawing/2014/main" id="{5C3E0B87-D507-480B-AB36-CCC631F93CEB}"/>
              </a:ext>
            </a:extLst>
          </p:cNvPr>
          <p:cNvSpPr txBox="1"/>
          <p:nvPr/>
        </p:nvSpPr>
        <p:spPr>
          <a:xfrm>
            <a:off x="7364858" y="4723030"/>
            <a:ext cx="411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نطرح المعادلة الثانية من الأولى:</a:t>
            </a:r>
          </a:p>
        </p:txBody>
      </p:sp>
      <p:sp>
        <p:nvSpPr>
          <p:cNvPr id="35" name="مربع نص 9">
            <a:extLst>
              <a:ext uri="{FF2B5EF4-FFF2-40B4-BE49-F238E27FC236}">
                <a16:creationId xmlns:a16="http://schemas.microsoft.com/office/drawing/2014/main" id="{F4D4E7A1-C834-4A8A-B790-FA9798C8F58C}"/>
              </a:ext>
            </a:extLst>
          </p:cNvPr>
          <p:cNvSpPr txBox="1"/>
          <p:nvPr/>
        </p:nvSpPr>
        <p:spPr>
          <a:xfrm>
            <a:off x="919535" y="5731206"/>
            <a:ext cx="1035292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FF0000"/>
                </a:solidFill>
              </a:rPr>
              <a:t>يمثل الطرف الأيمن المساحة تحت المنحني بين لحظتي تقطيع متتاليتين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ar-SY" sz="2400" b="1" dirty="0">
                <a:solidFill>
                  <a:srgbClr val="FF0000"/>
                </a:solidFill>
              </a:rPr>
              <a:t> اللحظة الحالية واللحظة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r-SY" sz="2400" b="1" dirty="0">
                <a:solidFill>
                  <a:srgbClr val="FF0000"/>
                </a:solidFill>
              </a:rPr>
              <a:t>السابقة. وهي هذه المساحة التي سنقوم بتقريبها.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7CBBDA-7F01-4074-9756-B0BC62C6D48E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684FBE-3B71-457F-90E6-0E2F6F55C59D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6E66E9-3E06-4D81-9150-E2BA5C40ABEE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0DDA708-71BD-4113-892A-5843BB8F1FE3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05B678-28B2-4DDD-8A41-A1B722443DB4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FE1CD2-C1A4-4290-8046-D4C487FB5698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A73586-A621-44D0-9337-7F24AC02658D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99E909-199B-4087-8AA8-13790FAF0F04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67695-83C1-4DFA-BDB2-E1A258AFB5DF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A05EC1-03A2-4A8B-8199-15F93FFADA82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25F5F3E-B654-4CE2-AA4D-E1BB0D85DB61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1017823-13A3-4A5E-8832-52E3F5335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F4AC33-D8D0-4AE4-9DF6-CBB085AD32B8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9117AE-2305-4346-8929-25E21DCFE318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7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432259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الفروق الخلفية على تقريب المنطقة تحت المنحني بين لحظتي تقطيع بمستطيل قاعدته هي اللحظة الحالية كما هو مبين بالشكل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5757533-EAEA-4E8A-8653-66DECD6AC3E8}"/>
                  </a:ext>
                </a:extLst>
              </p:cNvPr>
              <p:cNvSpPr txBox="1"/>
              <p:nvPr/>
            </p:nvSpPr>
            <p:spPr bwMode="auto">
              <a:xfrm>
                <a:off x="3448674" y="2404061"/>
                <a:ext cx="4013200" cy="11699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5757533-EAEA-4E8A-8653-66DECD6AC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8674" y="2404061"/>
                <a:ext cx="4013200" cy="116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96CB7A6C-7DCC-4370-8317-59BEC878FA78}"/>
                  </a:ext>
                </a:extLst>
              </p:cNvPr>
              <p:cNvSpPr txBox="1"/>
              <p:nvPr/>
            </p:nvSpPr>
            <p:spPr bwMode="auto">
              <a:xfrm>
                <a:off x="7772400" y="2405063"/>
                <a:ext cx="3952875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96CB7A6C-7DCC-4370-8317-59BEC878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2400" y="2405063"/>
                <a:ext cx="3952875" cy="116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5465A33-3E36-4197-BB4E-626DCD3E0EE3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946644-0E08-4F6C-B533-CD8DEF033223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C88436-F678-471D-AC8E-78B28F85FAF1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493788-326A-43EF-82E1-A442B413C2C7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71A17C-62FE-4E94-BDAE-DDF528989088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EF4D84-024C-4909-A177-C6E4075A3B96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5285E-3E42-4BBF-BF08-B6A954A112F0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B1CBEA-2CBE-4E4E-88B0-55EE262C64A5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A1CC7B-D098-4FAA-80B8-7DA70305F9B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06C070-299D-409D-8148-DD15427564A8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3914D-D3F4-4E24-BE89-E08EC48CD3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65F45B-5B3A-40B8-B123-DA4C9008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232DB-AB81-4AC3-AF9A-E78663C78A69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75930B-4998-4A75-BC34-221EDDEB0579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مربع نص 17">
            <a:extLst>
              <a:ext uri="{FF2B5EF4-FFF2-40B4-BE49-F238E27FC236}">
                <a16:creationId xmlns:a16="http://schemas.microsoft.com/office/drawing/2014/main" id="{70A9AD5B-122B-42C4-872D-4E59CADEBA61}"/>
              </a:ext>
            </a:extLst>
          </p:cNvPr>
          <p:cNvSpPr txBox="1"/>
          <p:nvPr/>
        </p:nvSpPr>
        <p:spPr>
          <a:xfrm>
            <a:off x="6780944" y="3776913"/>
            <a:ext cx="47667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يعطى تحويل </a:t>
            </a:r>
            <a:r>
              <a:rPr lang="en-US" dirty="0"/>
              <a:t>Z</a:t>
            </a:r>
            <a:r>
              <a:rPr lang="ar-SY" dirty="0"/>
              <a:t> للمعادلة </a:t>
            </a:r>
            <a:r>
              <a:rPr lang="ar-SY" dirty="0" err="1"/>
              <a:t>الفرقية</a:t>
            </a:r>
            <a:r>
              <a:rPr lang="ar-SY" dirty="0"/>
              <a:t> السابقة: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2">
                <a:extLst>
                  <a:ext uri="{FF2B5EF4-FFF2-40B4-BE49-F238E27FC236}">
                    <a16:creationId xmlns:a16="http://schemas.microsoft.com/office/drawing/2014/main" id="{FE0DD953-5B0C-4631-97FD-D4B379AD0B78}"/>
                  </a:ext>
                </a:extLst>
              </p:cNvPr>
              <p:cNvSpPr txBox="1"/>
              <p:nvPr/>
            </p:nvSpPr>
            <p:spPr bwMode="auto">
              <a:xfrm>
                <a:off x="3073845" y="4325879"/>
                <a:ext cx="5838825" cy="600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Object 2">
                <a:extLst>
                  <a:ext uri="{FF2B5EF4-FFF2-40B4-BE49-F238E27FC236}">
                    <a16:creationId xmlns:a16="http://schemas.microsoft.com/office/drawing/2014/main" id="{FE0DD953-5B0C-4631-97FD-D4B379AD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845" y="4325879"/>
                <a:ext cx="5838825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مربع نص 27">
            <a:extLst>
              <a:ext uri="{FF2B5EF4-FFF2-40B4-BE49-F238E27FC236}">
                <a16:creationId xmlns:a16="http://schemas.microsoft.com/office/drawing/2014/main" id="{21733317-1AEA-442B-9490-00E41D284E11}"/>
              </a:ext>
            </a:extLst>
          </p:cNvPr>
          <p:cNvSpPr txBox="1"/>
          <p:nvPr/>
        </p:nvSpPr>
        <p:spPr>
          <a:xfrm>
            <a:off x="6604000" y="5405839"/>
            <a:ext cx="49437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وبالتالي يعطى تابع الانتقال المتقطع لهذا النظام: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3E3425DA-C1B3-47FB-9AA7-5CCB96CEAD8B}"/>
                  </a:ext>
                </a:extLst>
              </p:cNvPr>
              <p:cNvSpPr txBox="1"/>
              <p:nvPr/>
            </p:nvSpPr>
            <p:spPr bwMode="auto">
              <a:xfrm>
                <a:off x="1173164" y="5249564"/>
                <a:ext cx="5183187" cy="12334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3E3425DA-C1B3-47FB-9AA7-5CCB96CE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3164" y="5249564"/>
                <a:ext cx="5183187" cy="1233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7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9" grpId="0"/>
      <p:bldP spid="53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465A33-3E36-4197-BB4E-626DCD3E0EE3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946644-0E08-4F6C-B533-CD8DEF033223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C88436-F678-471D-AC8E-78B28F85FAF1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493788-326A-43EF-82E1-A442B413C2C7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71A17C-62FE-4E94-BDAE-DDF528989088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EF4D84-024C-4909-A177-C6E4075A3B96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5285E-3E42-4BBF-BF08-B6A954A112F0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B1CBEA-2CBE-4E4E-88B0-55EE262C64A5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A1CC7B-D098-4FAA-80B8-7DA70305F9B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06C070-299D-409D-8148-DD15427564A8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3914D-D3F4-4E24-BE89-E08EC48CD3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65F45B-5B3A-40B8-B123-DA4C9008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232DB-AB81-4AC3-AF9A-E78663C78A69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75930B-4998-4A75-BC34-221EDDEB0579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مربع نص 10">
                <a:extLst>
                  <a:ext uri="{FF2B5EF4-FFF2-40B4-BE49-F238E27FC236}">
                    <a16:creationId xmlns:a16="http://schemas.microsoft.com/office/drawing/2014/main" id="{DB539CB2-2A6B-4891-899E-4DF55492B9A3}"/>
                  </a:ext>
                </a:extLst>
              </p:cNvPr>
              <p:cNvSpPr txBox="1"/>
              <p:nvPr/>
            </p:nvSpPr>
            <p:spPr>
              <a:xfrm>
                <a:off x="4191000" y="2644273"/>
                <a:ext cx="7463514" cy="5865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just" rtl="1">
                  <a:defRPr sz="2400" b="1"/>
                </a:lvl1pPr>
              </a:lstStyle>
              <a:p>
                <a:r>
                  <a:rPr lang="ar-SY" dirty="0"/>
                  <a:t>بمقارنة تابع الانتقال المستمر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ar-SY" b="0" dirty="0"/>
                  <a:t> </a:t>
                </a:r>
                <a:r>
                  <a:rPr lang="ar-SY" dirty="0"/>
                  <a:t>بتابع الانتقال المتقطع نجد:</a:t>
                </a:r>
              </a:p>
            </p:txBody>
          </p:sp>
        </mc:Choice>
        <mc:Fallback xmlns="">
          <p:sp>
            <p:nvSpPr>
              <p:cNvPr id="25" name="مربع نص 10">
                <a:extLst>
                  <a:ext uri="{FF2B5EF4-FFF2-40B4-BE49-F238E27FC236}">
                    <a16:creationId xmlns:a16="http://schemas.microsoft.com/office/drawing/2014/main" id="{DB539CB2-2A6B-4891-899E-4DF55492B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44273"/>
                <a:ext cx="7463514" cy="586571"/>
              </a:xfrm>
              <a:prstGeom prst="rect">
                <a:avLst/>
              </a:prstGeom>
              <a:blipFill>
                <a:blip r:embed="rId2"/>
                <a:stretch>
                  <a:fillRect t="-1042" r="-12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48CA1D41-A5AB-4B91-98EE-E6D4FB39F0E6}"/>
                  </a:ext>
                </a:extLst>
              </p:cNvPr>
              <p:cNvSpPr txBox="1"/>
              <p:nvPr/>
            </p:nvSpPr>
            <p:spPr bwMode="auto">
              <a:xfrm>
                <a:off x="4545458" y="3394281"/>
                <a:ext cx="3101083" cy="100483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48CA1D41-A5AB-4B91-98EE-E6D4FB39F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458" y="3394281"/>
                <a:ext cx="3101083" cy="1004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مربع نص 14">
            <a:extLst>
              <a:ext uri="{FF2B5EF4-FFF2-40B4-BE49-F238E27FC236}">
                <a16:creationId xmlns:a16="http://schemas.microsoft.com/office/drawing/2014/main" id="{FB605035-913D-46B2-9AB6-72D65B28DC1F}"/>
              </a:ext>
            </a:extLst>
          </p:cNvPr>
          <p:cNvSpPr txBox="1"/>
          <p:nvPr/>
        </p:nvSpPr>
        <p:spPr>
          <a:xfrm>
            <a:off x="3501114" y="4640602"/>
            <a:ext cx="8153400" cy="16858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pPr>
              <a:lnSpc>
                <a:spcPct val="150000"/>
              </a:lnSpc>
            </a:pPr>
            <a:r>
              <a:rPr lang="ar-SY" dirty="0"/>
              <a:t>تتميز هذه الطريقة بما يلي: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dirty="0"/>
              <a:t> انتقال بسيط من النظام المستمر إلى النظام المتقطع.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dirty="0"/>
              <a:t> إذا كان النظام المستمر مستقراً، فإن </a:t>
            </a:r>
            <a:r>
              <a:rPr lang="ar-SY" dirty="0">
                <a:solidFill>
                  <a:srgbClr val="FF0000"/>
                </a:solidFill>
              </a:rPr>
              <a:t>النظام المتقطع يبقى مستقراً</a:t>
            </a:r>
            <a:r>
              <a:rPr lang="ar-SY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2">
                <a:extLst>
                  <a:ext uri="{FF2B5EF4-FFF2-40B4-BE49-F238E27FC236}">
                    <a16:creationId xmlns:a16="http://schemas.microsoft.com/office/drawing/2014/main" id="{1796CF88-D797-48BE-9456-4156496ECFA3}"/>
                  </a:ext>
                </a:extLst>
              </p:cNvPr>
              <p:cNvSpPr txBox="1"/>
              <p:nvPr/>
            </p:nvSpPr>
            <p:spPr bwMode="auto">
              <a:xfrm>
                <a:off x="3882873" y="1322195"/>
                <a:ext cx="4426252" cy="102010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Object 2">
                <a:extLst>
                  <a:ext uri="{FF2B5EF4-FFF2-40B4-BE49-F238E27FC236}">
                    <a16:creationId xmlns:a16="http://schemas.microsoft.com/office/drawing/2014/main" id="{1796CF88-D797-48BE-9456-4156496E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2873" y="1322195"/>
                <a:ext cx="4426252" cy="102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2. طريقة الفروق الأمامية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324382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الفروق الأمامية على تقريب المنطقة تحت المنحني بين لحظتي تقطيع بمستطيل قاعدته هي اللحظة السابقة كما هو مبين بالشكل التالي: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7C2A3-530C-49EA-A7CC-6B87CAB5541B}"/>
              </a:ext>
            </a:extLst>
          </p:cNvPr>
          <p:cNvGrpSpPr/>
          <p:nvPr/>
        </p:nvGrpSpPr>
        <p:grpSpPr>
          <a:xfrm>
            <a:off x="544619" y="1141408"/>
            <a:ext cx="2573676" cy="1412697"/>
            <a:chOff x="1381874" y="2090791"/>
            <a:chExt cx="2573676" cy="14126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65621-8DE8-419B-A22F-EE3481C94FA8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9B9E6C-2E60-478B-8953-3C07C13845A4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40E8-CC97-4ABC-84AD-4D347DB2BD11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536E92-7993-4164-AB10-EC975353BF0B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436769-BE3F-44B5-BD6F-B0A937E63F8F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E6178B-13AE-4261-BEFB-53A121CA3A5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25C1F4-0415-4EA8-BAEE-1F4A5C095B49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5B40E-93D7-4B14-B738-7A2B55EA2916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656EFB-3477-4BBB-B82B-9BF25DE4F3A4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F92614-9A31-4DB9-BF6F-2824444BE81B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D51737-68DC-4697-B92F-1C3A191C0819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2B01DC-C863-4C5F-8D96-5970B9F1B25C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5162D98-6695-4DF3-9211-4AEFE1621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2">
                <a:extLst>
                  <a:ext uri="{FF2B5EF4-FFF2-40B4-BE49-F238E27FC236}">
                    <a16:creationId xmlns:a16="http://schemas.microsoft.com/office/drawing/2014/main" id="{110E87A0-E4A8-47BB-B040-8456BF2BEA74}"/>
                  </a:ext>
                </a:extLst>
              </p:cNvPr>
              <p:cNvSpPr txBox="1"/>
              <p:nvPr/>
            </p:nvSpPr>
            <p:spPr bwMode="auto">
              <a:xfrm>
                <a:off x="2800494" y="2318619"/>
                <a:ext cx="4729162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Object 2">
                <a:extLst>
                  <a:ext uri="{FF2B5EF4-FFF2-40B4-BE49-F238E27FC236}">
                    <a16:creationId xmlns:a16="http://schemas.microsoft.com/office/drawing/2014/main" id="{110E87A0-E4A8-47BB-B040-8456BF2B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0494" y="2318619"/>
                <a:ext cx="4729162" cy="1169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">
                <a:extLst>
                  <a:ext uri="{FF2B5EF4-FFF2-40B4-BE49-F238E27FC236}">
                    <a16:creationId xmlns:a16="http://schemas.microsoft.com/office/drawing/2014/main" id="{2FBA0C05-42A5-413D-A707-AA8810604062}"/>
                  </a:ext>
                </a:extLst>
              </p:cNvPr>
              <p:cNvSpPr txBox="1"/>
              <p:nvPr/>
            </p:nvSpPr>
            <p:spPr bwMode="auto">
              <a:xfrm>
                <a:off x="7112052" y="2318200"/>
                <a:ext cx="4703762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Object 6">
                <a:extLst>
                  <a:ext uri="{FF2B5EF4-FFF2-40B4-BE49-F238E27FC236}">
                    <a16:creationId xmlns:a16="http://schemas.microsoft.com/office/drawing/2014/main" id="{2FBA0C05-42A5-413D-A707-AA8810604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52" y="2318200"/>
                <a:ext cx="4703762" cy="116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8">
                <a:extLst>
                  <a:ext uri="{FF2B5EF4-FFF2-40B4-BE49-F238E27FC236}">
                    <a16:creationId xmlns:a16="http://schemas.microsoft.com/office/drawing/2014/main" id="{F506EB5D-41D5-4B90-9C66-80AB8A13AB75}"/>
                  </a:ext>
                </a:extLst>
              </p:cNvPr>
              <p:cNvSpPr txBox="1"/>
              <p:nvPr/>
            </p:nvSpPr>
            <p:spPr bwMode="auto">
              <a:xfrm>
                <a:off x="933450" y="3656068"/>
                <a:ext cx="7354496" cy="1116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Object 8">
                <a:extLst>
                  <a:ext uri="{FF2B5EF4-FFF2-40B4-BE49-F238E27FC236}">
                    <a16:creationId xmlns:a16="http://schemas.microsoft.com/office/drawing/2014/main" id="{F506EB5D-41D5-4B90-9C66-80AB8A13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450" y="3656068"/>
                <a:ext cx="7354496" cy="111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2">
                <a:extLst>
                  <a:ext uri="{FF2B5EF4-FFF2-40B4-BE49-F238E27FC236}">
                    <a16:creationId xmlns:a16="http://schemas.microsoft.com/office/drawing/2014/main" id="{A65A4715-2FE4-4708-8C20-EE8B5232D970}"/>
                  </a:ext>
                </a:extLst>
              </p:cNvPr>
              <p:cNvSpPr txBox="1"/>
              <p:nvPr/>
            </p:nvSpPr>
            <p:spPr bwMode="auto">
              <a:xfrm>
                <a:off x="2081212" y="5132207"/>
                <a:ext cx="8029575" cy="600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Object 2">
                <a:extLst>
                  <a:ext uri="{FF2B5EF4-FFF2-40B4-BE49-F238E27FC236}">
                    <a16:creationId xmlns:a16="http://schemas.microsoft.com/office/drawing/2014/main" id="{A65A4715-2FE4-4708-8C20-EE8B5232D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1212" y="5132207"/>
                <a:ext cx="8029575" cy="600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مربع نص 17">
            <a:extLst>
              <a:ext uri="{FF2B5EF4-FFF2-40B4-BE49-F238E27FC236}">
                <a16:creationId xmlns:a16="http://schemas.microsoft.com/office/drawing/2014/main" id="{78100297-DCEC-4362-A4ED-B33D8C075428}"/>
              </a:ext>
            </a:extLst>
          </p:cNvPr>
          <p:cNvSpPr txBox="1"/>
          <p:nvPr/>
        </p:nvSpPr>
        <p:spPr>
          <a:xfrm>
            <a:off x="8239874" y="3928600"/>
            <a:ext cx="32782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بالتعويض في المعادلة </a:t>
            </a:r>
            <a:r>
              <a:rPr lang="ar-SY" dirty="0" err="1"/>
              <a:t>الفرقية</a:t>
            </a:r>
            <a:r>
              <a:rPr lang="ar-SY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2">
                <a:extLst>
                  <a:ext uri="{FF2B5EF4-FFF2-40B4-BE49-F238E27FC236}">
                    <a16:creationId xmlns:a16="http://schemas.microsoft.com/office/drawing/2014/main" id="{7A814969-1DEB-4E05-94A9-365B971A55B3}"/>
                  </a:ext>
                </a:extLst>
              </p:cNvPr>
              <p:cNvSpPr txBox="1"/>
              <p:nvPr/>
            </p:nvSpPr>
            <p:spPr bwMode="auto">
              <a:xfrm>
                <a:off x="2920999" y="5954583"/>
                <a:ext cx="6350000" cy="493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Object 2">
                <a:extLst>
                  <a:ext uri="{FF2B5EF4-FFF2-40B4-BE49-F238E27FC236}">
                    <a16:creationId xmlns:a16="http://schemas.microsoft.com/office/drawing/2014/main" id="{7A814969-1DEB-4E05-94A9-365B971A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0999" y="5954583"/>
                <a:ext cx="6350000" cy="493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مربع نص 17">
            <a:extLst>
              <a:ext uri="{FF2B5EF4-FFF2-40B4-BE49-F238E27FC236}">
                <a16:creationId xmlns:a16="http://schemas.microsoft.com/office/drawing/2014/main" id="{CA017832-9497-4530-A801-07172A3B8629}"/>
              </a:ext>
            </a:extLst>
          </p:cNvPr>
          <p:cNvSpPr txBox="1"/>
          <p:nvPr/>
        </p:nvSpPr>
        <p:spPr>
          <a:xfrm>
            <a:off x="9869628" y="5986818"/>
            <a:ext cx="15663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تحويل </a:t>
            </a:r>
            <a:r>
              <a:rPr lang="en-US" dirty="0"/>
              <a:t>Z</a:t>
            </a:r>
            <a:r>
              <a:rPr lang="ar-SY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66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0" grpId="0"/>
      <p:bldP spid="61" grpId="0"/>
      <p:bldP spid="62" grpId="0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2. طريقة الفروق الأمامية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7C2A3-530C-49EA-A7CC-6B87CAB5541B}"/>
              </a:ext>
            </a:extLst>
          </p:cNvPr>
          <p:cNvGrpSpPr/>
          <p:nvPr/>
        </p:nvGrpSpPr>
        <p:grpSpPr>
          <a:xfrm>
            <a:off x="544619" y="1141408"/>
            <a:ext cx="2573676" cy="1412697"/>
            <a:chOff x="1381874" y="2090791"/>
            <a:chExt cx="2573676" cy="14126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65621-8DE8-419B-A22F-EE3481C94FA8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9B9E6C-2E60-478B-8953-3C07C13845A4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40E8-CC97-4ABC-84AD-4D347DB2BD11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536E92-7993-4164-AB10-EC975353BF0B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436769-BE3F-44B5-BD6F-B0A937E63F8F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E6178B-13AE-4261-BEFB-53A121CA3A5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25C1F4-0415-4EA8-BAEE-1F4A5C095B49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5B40E-93D7-4B14-B738-7A2B55EA2916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656EFB-3477-4BBB-B82B-9BF25DE4F3A4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F92614-9A31-4DB9-BF6F-2824444BE81B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D51737-68DC-4697-B92F-1C3A191C0819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2B01DC-C863-4C5F-8D96-5970B9F1B25C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5162D98-6695-4DF3-9211-4AEFE1621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مربع نص 26">
            <a:extLst>
              <a:ext uri="{FF2B5EF4-FFF2-40B4-BE49-F238E27FC236}">
                <a16:creationId xmlns:a16="http://schemas.microsoft.com/office/drawing/2014/main" id="{88F6241F-4D91-4B87-A951-59DBC32BC52E}"/>
              </a:ext>
            </a:extLst>
          </p:cNvPr>
          <p:cNvSpPr txBox="1"/>
          <p:nvPr/>
        </p:nvSpPr>
        <p:spPr>
          <a:xfrm>
            <a:off x="7988926" y="1562648"/>
            <a:ext cx="365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ويعطى تابع الانتقال المتقطع: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F72292A-0EC6-4073-8C4F-14305FB42056}"/>
                  </a:ext>
                </a:extLst>
              </p:cNvPr>
              <p:cNvSpPr txBox="1"/>
              <p:nvPr/>
            </p:nvSpPr>
            <p:spPr bwMode="auto">
              <a:xfrm>
                <a:off x="3411968" y="1966248"/>
                <a:ext cx="5872163" cy="15605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F72292A-0EC6-4073-8C4F-14305FB4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968" y="1966248"/>
                <a:ext cx="5872163" cy="1560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664DFF1C-8B8B-4D57-83A7-AED784BF4E0D}"/>
                  </a:ext>
                </a:extLst>
              </p:cNvPr>
              <p:cNvSpPr txBox="1"/>
              <p:nvPr/>
            </p:nvSpPr>
            <p:spPr bwMode="auto">
              <a:xfrm>
                <a:off x="4514805" y="4410224"/>
                <a:ext cx="3162390" cy="10127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664DFF1C-8B8B-4D57-83A7-AED784BF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4805" y="4410224"/>
                <a:ext cx="3162390" cy="101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مربع نص 10">
            <a:extLst>
              <a:ext uri="{FF2B5EF4-FFF2-40B4-BE49-F238E27FC236}">
                <a16:creationId xmlns:a16="http://schemas.microsoft.com/office/drawing/2014/main" id="{516B1AF2-5296-4320-B5B4-5F241D1A05DA}"/>
              </a:ext>
            </a:extLst>
          </p:cNvPr>
          <p:cNvSpPr txBox="1"/>
          <p:nvPr/>
        </p:nvSpPr>
        <p:spPr>
          <a:xfrm>
            <a:off x="488023" y="5731206"/>
            <a:ext cx="1098821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من مشاكل هذه الطريقة أنه إذا كان النظام المستمر مستقر فإن النظام المتقطع </a:t>
            </a:r>
            <a:r>
              <a:rPr lang="ar-SY" dirty="0">
                <a:solidFill>
                  <a:srgbClr val="FF0000"/>
                </a:solidFill>
              </a:rPr>
              <a:t>الناتج يمكن أن يكون غير مستقر</a:t>
            </a:r>
            <a:r>
              <a:rPr lang="ar-SY" dirty="0"/>
              <a:t> لذلك يجب استخدامها بحذر.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مربع نص 10">
                <a:extLst>
                  <a:ext uri="{FF2B5EF4-FFF2-40B4-BE49-F238E27FC236}">
                    <a16:creationId xmlns:a16="http://schemas.microsoft.com/office/drawing/2014/main" id="{C8098867-2734-4BE8-8219-4DB40EDCF883}"/>
                  </a:ext>
                </a:extLst>
              </p:cNvPr>
              <p:cNvSpPr txBox="1"/>
              <p:nvPr/>
            </p:nvSpPr>
            <p:spPr>
              <a:xfrm>
                <a:off x="2392255" y="3515406"/>
                <a:ext cx="9183579" cy="5865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just" rtl="1">
                  <a:defRPr sz="2400" b="1"/>
                </a:lvl1pPr>
              </a:lstStyle>
              <a:p>
                <a:r>
                  <a:rPr lang="ar-SY" dirty="0"/>
                  <a:t>بمقارنة تابع الانتقال المستمر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ar-SY" b="0" dirty="0"/>
                  <a:t> </a:t>
                </a:r>
                <a:r>
                  <a:rPr lang="ar-SY" dirty="0"/>
                  <a:t>بتابع الانتقال المتقطع نجد:</a:t>
                </a:r>
              </a:p>
            </p:txBody>
          </p:sp>
        </mc:Choice>
        <mc:Fallback xmlns="">
          <p:sp>
            <p:nvSpPr>
              <p:cNvPr id="34" name="مربع نص 10">
                <a:extLst>
                  <a:ext uri="{FF2B5EF4-FFF2-40B4-BE49-F238E27FC236}">
                    <a16:creationId xmlns:a16="http://schemas.microsoft.com/office/drawing/2014/main" id="{C8098867-2734-4BE8-8219-4DB40EDC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55" y="3515406"/>
                <a:ext cx="9183579" cy="586571"/>
              </a:xfrm>
              <a:prstGeom prst="rect">
                <a:avLst/>
              </a:prstGeom>
              <a:blipFill>
                <a:blip r:embed="rId4"/>
                <a:stretch>
                  <a:fillRect t="-1042" r="-99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65173" y="711295"/>
            <a:ext cx="298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3. طريقة شبه المنحرف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324382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شبه المنحرف على تقريب المنطقة تحت المنحني بين لحظتي تقطيع بشبه منحرف قواعده هي اللحظتين السابقة والحالية كما هو مبين بالشكل التالي:</a:t>
            </a:r>
          </a:p>
        </p:txBody>
      </p:sp>
      <p:sp>
        <p:nvSpPr>
          <p:cNvPr id="67" name="مربع نص 17">
            <a:extLst>
              <a:ext uri="{FF2B5EF4-FFF2-40B4-BE49-F238E27FC236}">
                <a16:creationId xmlns:a16="http://schemas.microsoft.com/office/drawing/2014/main" id="{CA017832-9497-4530-A801-07172A3B8629}"/>
              </a:ext>
            </a:extLst>
          </p:cNvPr>
          <p:cNvSpPr txBox="1"/>
          <p:nvPr/>
        </p:nvSpPr>
        <p:spPr>
          <a:xfrm>
            <a:off x="9869628" y="5771064"/>
            <a:ext cx="15663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تحويل </a:t>
            </a:r>
            <a:r>
              <a:rPr lang="en-US" dirty="0"/>
              <a:t>Z</a:t>
            </a:r>
            <a:r>
              <a:rPr lang="ar-SY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35D680-EC94-4B15-9C11-55C155C9B03B}"/>
              </a:ext>
            </a:extLst>
          </p:cNvPr>
          <p:cNvGrpSpPr/>
          <p:nvPr/>
        </p:nvGrpSpPr>
        <p:grpSpPr>
          <a:xfrm>
            <a:off x="452438" y="711295"/>
            <a:ext cx="2573676" cy="1411413"/>
            <a:chOff x="8446216" y="3062015"/>
            <a:chExt cx="2573676" cy="141141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61262-7452-4B34-81B9-91074572BC8F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388C20-49EB-4C37-B69C-35C39E4B434D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F5E553-D095-4EAD-A7BF-DA54E11E5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63A45A-F8DE-4036-8872-8CA66937E2DA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7B1C7-A367-482A-B4AE-44E8E0D044CE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57D417-7C35-42BB-A367-781457A1271C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795A38-8274-4606-8226-F8EF46723B48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8417DC-A837-4C7C-B3B4-6DB4DDD20B9A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9F9A0F-8405-41AE-AC20-B656DB47E40B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F6D7DE-4373-4B49-A5D0-38C05E30F65A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7EC6FD-D73D-442B-A115-64669E39ECDE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40EA74-B6C6-4D07-BB4B-D310EF12D0F2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3B8899B-E9AE-41A1-AFC8-9E7271032EDB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D24ECBD-4072-454F-AD6C-592F64D7F309}"/>
                  </a:ext>
                </a:extLst>
              </p:cNvPr>
              <p:cNvSpPr txBox="1"/>
              <p:nvPr/>
            </p:nvSpPr>
            <p:spPr bwMode="auto">
              <a:xfrm>
                <a:off x="452438" y="2410816"/>
                <a:ext cx="5557837" cy="9874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D24ECBD-4072-454F-AD6C-592F64D7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38" y="2410816"/>
                <a:ext cx="5557837" cy="987425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097CDB7B-A3D7-49A6-A87C-C9902C36E576}"/>
                  </a:ext>
                </a:extLst>
              </p:cNvPr>
              <p:cNvSpPr txBox="1"/>
              <p:nvPr/>
            </p:nvSpPr>
            <p:spPr bwMode="auto">
              <a:xfrm>
                <a:off x="5984992" y="2401202"/>
                <a:ext cx="5567363" cy="996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097CDB7B-A3D7-49A6-A87C-C9902C36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4992" y="2401202"/>
                <a:ext cx="5567363" cy="996950"/>
              </a:xfrm>
              <a:prstGeom prst="rect">
                <a:avLst/>
              </a:prstGeom>
              <a:blipFill>
                <a:blip r:embed="rId3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2">
                <a:extLst>
                  <a:ext uri="{FF2B5EF4-FFF2-40B4-BE49-F238E27FC236}">
                    <a16:creationId xmlns:a16="http://schemas.microsoft.com/office/drawing/2014/main" id="{CFF83159-3837-4904-A749-C479FEFB2478}"/>
                  </a:ext>
                </a:extLst>
              </p:cNvPr>
              <p:cNvSpPr txBox="1"/>
              <p:nvPr/>
            </p:nvSpPr>
            <p:spPr bwMode="auto">
              <a:xfrm>
                <a:off x="1858961" y="4316572"/>
                <a:ext cx="8474075" cy="7683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Object 2">
                <a:extLst>
                  <a:ext uri="{FF2B5EF4-FFF2-40B4-BE49-F238E27FC236}">
                    <a16:creationId xmlns:a16="http://schemas.microsoft.com/office/drawing/2014/main" id="{CFF83159-3837-4904-A749-C479FEFB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8961" y="4316572"/>
                <a:ext cx="8474075" cy="768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مربع نص 31">
            <a:extLst>
              <a:ext uri="{FF2B5EF4-FFF2-40B4-BE49-F238E27FC236}">
                <a16:creationId xmlns:a16="http://schemas.microsoft.com/office/drawing/2014/main" id="{34EEBCA9-2713-4B60-998B-E0BA2D06EDC0}"/>
              </a:ext>
            </a:extLst>
          </p:cNvPr>
          <p:cNvSpPr txBox="1"/>
          <p:nvPr/>
        </p:nvSpPr>
        <p:spPr>
          <a:xfrm>
            <a:off x="4789470" y="3721362"/>
            <a:ext cx="670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عندها تكتب معادلة الفروق بعد ترتيبها بالشكل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2">
                <a:extLst>
                  <a:ext uri="{FF2B5EF4-FFF2-40B4-BE49-F238E27FC236}">
                    <a16:creationId xmlns:a16="http://schemas.microsoft.com/office/drawing/2014/main" id="{574F9589-ABFF-422C-AF5D-96DB9FF0BBE8}"/>
                  </a:ext>
                </a:extLst>
              </p:cNvPr>
              <p:cNvSpPr txBox="1"/>
              <p:nvPr/>
            </p:nvSpPr>
            <p:spPr bwMode="auto">
              <a:xfrm>
                <a:off x="2540813" y="5564094"/>
                <a:ext cx="6487363" cy="8756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Object 2">
                <a:extLst>
                  <a:ext uri="{FF2B5EF4-FFF2-40B4-BE49-F238E27FC236}">
                    <a16:creationId xmlns:a16="http://schemas.microsoft.com/office/drawing/2014/main" id="{574F9589-ABFF-422C-AF5D-96DB9FF0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813" y="5564094"/>
                <a:ext cx="6487363" cy="875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3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7" grpId="0"/>
      <p:bldP spid="45" grpId="0"/>
      <p:bldP spid="46" grpId="0"/>
      <p:bldP spid="47" grpId="0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1179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Simplified Arabic</vt:lpstr>
      <vt:lpstr>Tahoma</vt:lpstr>
      <vt:lpstr>Times New Roman</vt:lpstr>
      <vt:lpstr>Wingdings</vt:lpstr>
      <vt:lpstr>Office Theme</vt:lpstr>
      <vt:lpstr>التحكم الحديث 2 (التحكم الرقمي)  Modern Control 2 (Digital Control)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117</cp:revision>
  <dcterms:created xsi:type="dcterms:W3CDTF">2019-02-19T07:45:50Z</dcterms:created>
  <dcterms:modified xsi:type="dcterms:W3CDTF">2019-11-02T18:06:29Z</dcterms:modified>
</cp:coreProperties>
</file>