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3" r:id="rId4"/>
    <p:sldId id="280" r:id="rId5"/>
    <p:sldId id="281" r:id="rId6"/>
    <p:sldId id="294" r:id="rId7"/>
    <p:sldId id="282" r:id="rId8"/>
    <p:sldId id="283" r:id="rId9"/>
    <p:sldId id="303" r:id="rId10"/>
    <p:sldId id="279" r:id="rId11"/>
    <p:sldId id="296" r:id="rId12"/>
    <p:sldId id="285" r:id="rId13"/>
    <p:sldId id="297" r:id="rId14"/>
    <p:sldId id="287" r:id="rId15"/>
    <p:sldId id="298" r:id="rId16"/>
    <p:sldId id="291" r:id="rId17"/>
    <p:sldId id="300" r:id="rId18"/>
    <p:sldId id="288" r:id="rId19"/>
    <p:sldId id="290" r:id="rId20"/>
    <p:sldId id="289" r:id="rId21"/>
    <p:sldId id="301" r:id="rId22"/>
    <p:sldId id="299" r:id="rId23"/>
    <p:sldId id="302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6" d="100"/>
          <a:sy n="76" d="100"/>
        </p:scale>
        <p:origin x="81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268A-D629-4E3B-8095-4C5CA397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1C58-E26A-4EF3-B847-21538B8B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73C4-813E-44E9-A1C0-15A4BB6B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281-55D8-4FA7-80AE-76CDEC99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D64-467A-4FBA-B52D-B89DD833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F2B-E72B-40C6-9F18-3F211DB8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B02F0-22D8-4240-B620-3E98FFAF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917C-23E3-4E21-BD70-F66991CD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0516-79AC-44D6-BC1F-BF881ABA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1B87-D8E6-46E0-B20D-3872BCBE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CC476-CEC6-4F95-89CC-7C953112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E12D5-7D9E-4CA3-935A-A2411B36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CAAD-3245-42BB-A9F2-958052BE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61B-BE73-478B-955E-782415C8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2914-DA2C-404B-B940-BB12FBF0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2B-486A-43FC-8102-0869E12F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05E8-8B84-4EEE-81EC-6BC033B1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E55E-60A7-41D8-81C1-05787D9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CA3D-18AC-4E65-81F9-6F6B5F79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D43B-3C3E-486D-8652-F4B61204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FA5-45B2-4CCF-946D-997213DE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947C-8C22-4AD9-868A-9FE84D7F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56C8-2D8E-430D-A6C8-4D2F60E0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DB82-1460-4202-BF2E-7511534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8349-D8E0-4FEB-A054-E0020DA4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6E91-440F-4E1C-BE13-FFF8943E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8847-D4DD-45B6-8A44-9B6A30DB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5513D-D986-4102-946D-9BB4C5F5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BFA2-CBFF-4961-8324-766C310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6132-6937-43D9-9789-00995D11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622A-F3C2-4DA8-A0CE-3FD1E297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A7B-579E-419E-A9C0-5C9C90B2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2CFF-0FA8-48E1-BA78-4C849E08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372A-5968-4301-9954-4C946304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64521-6EA1-463E-9392-65E89241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CF456-1301-4D4D-99EF-6FCA28501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253E-0DC7-4606-84EA-4571D20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20B44-EECB-4258-9B0A-869A143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462E1-2A4E-407E-8E37-9BCC0D44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9B23-4975-4818-8746-6DFBA4CE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C5BCA-5445-4286-8751-B5F003B4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7ED7-F270-40A4-BA4D-C039CFA3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19D56-5126-4CAD-B26B-6502E96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02823-C188-4FC2-A28E-C286027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1DB05-F080-4CD8-9940-63DC41D6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4EDE-447E-4660-9CC3-F81561C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3546-1241-4331-9CE6-D8A77C0A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200-7F00-48DA-8431-850DA80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4B7D-E19A-40A4-AD07-64D67540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6053-F42B-4CC6-AF21-845C5DC9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F9581-5049-4B93-8667-B7D184AF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DE27-5DE2-489F-991E-B6239E61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8DBE-CD0A-40B2-BD9C-CE2D7622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E4204-832F-47B5-95FD-0C1919F44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AB30-0894-4E8E-9452-ABF2CF0A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EE1C-0F3F-4374-9A91-37E82D96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F89E-6C88-4F27-9A9F-290071CD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9C8B-CBA9-4CCF-B0AF-815788ED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CFED5-C38A-4864-93A2-BCF10B6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6CEA6-5A65-4FB4-9319-9325A9FE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E249-94C6-4D3B-9E06-6B907734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44A6-59D6-464D-AD1A-3A8F8252495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5664-4200-41DD-B30A-4E161F53D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543B-338F-4ABE-A002-9926B2EDB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ites.google.com/site/fpgaandco/p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663-EA92-4B05-84DF-94465373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504" y="1182919"/>
            <a:ext cx="9904991" cy="2387600"/>
          </a:xfrm>
        </p:spPr>
        <p:txBody>
          <a:bodyPr>
            <a:normAutofit fontScale="90000"/>
          </a:bodyPr>
          <a:lstStyle/>
          <a:p>
            <a: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التحكم الحديث 2 (التحكم الرقمي)</a:t>
            </a:r>
            <a:b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ar-SY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Control 2 (Digital Control)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881F1D-B9AF-4F96-85D6-AFFD982AA0F2}"/>
              </a:ext>
            </a:extLst>
          </p:cNvPr>
          <p:cNvSpPr txBox="1">
            <a:spLocks/>
          </p:cNvSpPr>
          <p:nvPr/>
        </p:nvSpPr>
        <p:spPr>
          <a:xfrm>
            <a:off x="861743" y="4921714"/>
            <a:ext cx="1046851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sz="3200" dirty="0">
                <a:solidFill>
                  <a:srgbClr val="FF0000"/>
                </a:solidFill>
              </a:rPr>
              <a:t>المحاضرة 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7C5990A-DA2F-4EBF-9ACA-ED2EB7917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542"/>
            <a:ext cx="9144000" cy="1040258"/>
          </a:xfrm>
        </p:spPr>
        <p:txBody>
          <a:bodyPr>
            <a:normAutofit fontScale="85000" lnSpcReduction="20000"/>
          </a:bodyPr>
          <a:lstStyle/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ثالث تحكم – فصل ثاني - 2019</a:t>
            </a: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كلية الهندسة الكهربائية والالكترونية – جامعة حلب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د. أسعد كعدان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  <a:r>
              <a:rPr lang="ar-SY" sz="3600" b="1" dirty="0">
                <a:solidFill>
                  <a:srgbClr val="FF0000"/>
                </a:solidFill>
              </a:rPr>
              <a:t> الرقمية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DF6ABE-54D7-4356-A40D-8CA40C0C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085"/>
            <a:ext cx="10787866" cy="5702158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يمكن تحويل منظم </a:t>
            </a:r>
            <a:r>
              <a:rPr lang="en-US" sz="2400" b="1" dirty="0"/>
              <a:t>PID</a:t>
            </a:r>
            <a:r>
              <a:rPr lang="ar-SY" sz="2400" b="1" dirty="0"/>
              <a:t> التشابهي بسهولة إلى صيغة رقمية (ليتم استخدامه في معالج رقمي) كما يلي:</a:t>
            </a:r>
          </a:p>
          <a:p>
            <a:pPr marL="914400" lvl="1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b="1" dirty="0"/>
              <a:t>استبدال التكامل بجمع.</a:t>
            </a:r>
          </a:p>
          <a:p>
            <a:pPr marL="914400" lvl="1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b="1" dirty="0"/>
              <a:t>استبدال التفاضل (الاشتقاق) بطريقة الفروق الخلفية </a:t>
            </a:r>
            <a:r>
              <a:rPr lang="en-US" b="1" dirty="0"/>
              <a:t>back difference</a:t>
            </a:r>
            <a:r>
              <a:rPr lang="ar-SY" b="1" dirty="0"/>
              <a:t>.</a:t>
            </a:r>
            <a:endParaRPr lang="en-US" b="1" dirty="0"/>
          </a:p>
          <a:p>
            <a:pPr marL="914400" lvl="1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b="1" dirty="0"/>
              <a:t>اختيار تردد التقطيع وتقطيع إشارة الدخل (الخطأ والتغذية العكسية).</a:t>
            </a:r>
          </a:p>
          <a:p>
            <a:pPr marL="914400" lvl="1" indent="-457200" algn="r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ar-SY" b="1" dirty="0"/>
              <a:t>تحويل خرج المنظم الرقمي إلى قيمة تشابهية ليتم تطبيقه على النظام.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يمكن أن نصيغ المنظم بطريقتين: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b="1" dirty="0">
                <a:solidFill>
                  <a:srgbClr val="FF0000"/>
                </a:solidFill>
              </a:rPr>
              <a:t>الطريقة المطلقة </a:t>
            </a:r>
            <a:r>
              <a:rPr lang="en-US" b="1" dirty="0">
                <a:solidFill>
                  <a:srgbClr val="FF0000"/>
                </a:solidFill>
              </a:rPr>
              <a:t>absolute</a:t>
            </a:r>
            <a:r>
              <a:rPr lang="ar-SY" b="1" dirty="0">
                <a:solidFill>
                  <a:srgbClr val="FF0000"/>
                </a:solidFill>
              </a:rPr>
              <a:t>:</a:t>
            </a:r>
            <a:r>
              <a:rPr lang="ar-SY" b="1" dirty="0"/>
              <a:t> حيث يعطي المنظم في كل لحظة قيمة اشارة التحكم المطلقة المطلوب تطبيقها على المشغل.</a:t>
            </a:r>
          </a:p>
          <a:p>
            <a:pPr lvl="2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ar-SY" b="1" dirty="0"/>
              <a:t> </a:t>
            </a:r>
            <a:r>
              <a:rPr lang="ar-SY" sz="2400" b="1" dirty="0"/>
              <a:t>مثلاً تطبيق إشارة جهد على محرك </a:t>
            </a:r>
            <a:r>
              <a:rPr lang="en-US" sz="2400" b="1" dirty="0"/>
              <a:t>DC</a:t>
            </a:r>
            <a:r>
              <a:rPr lang="ar-SY" sz="2400" b="1" dirty="0"/>
              <a:t>.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b="1" dirty="0">
                <a:solidFill>
                  <a:srgbClr val="FF0000"/>
                </a:solidFill>
              </a:rPr>
              <a:t>الطريقة المتدرجة </a:t>
            </a:r>
            <a:r>
              <a:rPr lang="en-US" b="1" dirty="0">
                <a:solidFill>
                  <a:srgbClr val="FF0000"/>
                </a:solidFill>
              </a:rPr>
              <a:t>incremental</a:t>
            </a:r>
            <a:r>
              <a:rPr lang="ar-SY" b="1" dirty="0">
                <a:solidFill>
                  <a:srgbClr val="FF0000"/>
                </a:solidFill>
              </a:rPr>
              <a:t>:</a:t>
            </a:r>
            <a:r>
              <a:rPr lang="ar-SY" b="1" dirty="0"/>
              <a:t> حيث يعطي المنظم في كل لحظة قيمة تغير (فرق) إشارة التحكم عن اللحظة السابقة.</a:t>
            </a:r>
            <a:endParaRPr lang="en-US" b="1" dirty="0"/>
          </a:p>
          <a:p>
            <a:pPr lvl="2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ar-SY" sz="2400" b="1" dirty="0"/>
              <a:t> مثلاً تطبيق عدد نبضات على دارة قيادة محرك خطوي </a:t>
            </a:r>
            <a:r>
              <a:rPr lang="en-US" sz="2400" b="1" dirty="0"/>
              <a:t>stepper</a:t>
            </a:r>
            <a:r>
              <a:rPr lang="ar-SY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4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  <a:r>
              <a:rPr lang="ar-SY" sz="3600" b="1" dirty="0">
                <a:solidFill>
                  <a:srgbClr val="FF0000"/>
                </a:solidFill>
              </a:rPr>
              <a:t> الرقمية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مربع نص 5">
            <a:extLst>
              <a:ext uri="{FF2B5EF4-FFF2-40B4-BE49-F238E27FC236}">
                <a16:creationId xmlns:a16="http://schemas.microsoft.com/office/drawing/2014/main" id="{97E232BD-78C3-4F41-B9EE-8E2C23AC9BAE}"/>
              </a:ext>
            </a:extLst>
          </p:cNvPr>
          <p:cNvSpPr txBox="1"/>
          <p:nvPr/>
        </p:nvSpPr>
        <p:spPr>
          <a:xfrm>
            <a:off x="6760396" y="750103"/>
            <a:ext cx="49962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منظمات ذات قيمة مطلقة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Absolute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11">
                <a:extLst>
                  <a:ext uri="{FF2B5EF4-FFF2-40B4-BE49-F238E27FC236}">
                    <a16:creationId xmlns:a16="http://schemas.microsoft.com/office/drawing/2014/main" id="{2F2DEA0D-D678-499F-AE45-37F2A40358E5}"/>
                  </a:ext>
                </a:extLst>
              </p:cNvPr>
              <p:cNvSpPr txBox="1"/>
              <p:nvPr/>
            </p:nvSpPr>
            <p:spPr bwMode="auto">
              <a:xfrm>
                <a:off x="5429893" y="2266583"/>
                <a:ext cx="6234827" cy="12248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bject 11">
                <a:extLst>
                  <a:ext uri="{FF2B5EF4-FFF2-40B4-BE49-F238E27FC236}">
                    <a16:creationId xmlns:a16="http://schemas.microsoft.com/office/drawing/2014/main" id="{2F2DEA0D-D678-499F-AE45-37F2A4035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9893" y="2266583"/>
                <a:ext cx="6234827" cy="1224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E8A083E-F657-4D7B-99C3-688A5ED93EDA}"/>
              </a:ext>
            </a:extLst>
          </p:cNvPr>
          <p:cNvSpPr/>
          <p:nvPr/>
        </p:nvSpPr>
        <p:spPr>
          <a:xfrm>
            <a:off x="5841714" y="1339065"/>
            <a:ext cx="16438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>
                <a:solidFill>
                  <a:srgbClr val="FF0000"/>
                </a:solidFill>
              </a:rPr>
              <a:t>دور التقطيع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43AD43-CF59-49D7-8BA0-1AAADB765426}"/>
              </a:ext>
            </a:extLst>
          </p:cNvPr>
          <p:cNvCxnSpPr>
            <a:cxnSpLocks/>
          </p:cNvCxnSpPr>
          <p:nvPr/>
        </p:nvCxnSpPr>
        <p:spPr>
          <a:xfrm>
            <a:off x="6760396" y="1792840"/>
            <a:ext cx="725184" cy="606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383D46-E13D-425B-9A72-0E77BC99FD7E}"/>
              </a:ext>
            </a:extLst>
          </p:cNvPr>
          <p:cNvSpPr/>
          <p:nvPr/>
        </p:nvSpPr>
        <p:spPr>
          <a:xfrm>
            <a:off x="332609" y="873056"/>
            <a:ext cx="802754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double </a:t>
            </a:r>
            <a:r>
              <a:rPr lang="en-US" sz="1600" dirty="0" err="1"/>
              <a:t>PIDImpl</a:t>
            </a:r>
            <a:r>
              <a:rPr lang="en-US" sz="1600" dirty="0"/>
              <a:t>::calculate( double setpoint, double </a:t>
            </a:r>
            <a:r>
              <a:rPr lang="en-US" sz="1600" dirty="0" err="1"/>
              <a:t>pv</a:t>
            </a:r>
            <a:r>
              <a:rPr lang="en-US" sz="1600" dirty="0"/>
              <a:t> 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// Calculate error</a:t>
            </a:r>
          </a:p>
          <a:p>
            <a:r>
              <a:rPr lang="en-US" sz="1600" dirty="0"/>
              <a:t>    double error = setpoint - </a:t>
            </a:r>
            <a:r>
              <a:rPr lang="en-US" sz="1600" dirty="0" err="1"/>
              <a:t>pv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    // Proportional term</a:t>
            </a:r>
          </a:p>
          <a:p>
            <a:r>
              <a:rPr lang="en-US" sz="1600" dirty="0"/>
              <a:t>    double Pout = </a:t>
            </a:r>
            <a:r>
              <a:rPr lang="en-US" sz="1600" dirty="0">
                <a:solidFill>
                  <a:srgbClr val="00B050"/>
                </a:solidFill>
              </a:rPr>
              <a:t>_</a:t>
            </a:r>
            <a:r>
              <a:rPr lang="en-US" sz="1600" dirty="0" err="1">
                <a:solidFill>
                  <a:srgbClr val="00B050"/>
                </a:solidFill>
              </a:rPr>
              <a:t>Kp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* error;</a:t>
            </a:r>
          </a:p>
          <a:p>
            <a:endParaRPr lang="en-US" sz="1600" dirty="0"/>
          </a:p>
          <a:p>
            <a:r>
              <a:rPr lang="en-US" sz="1600" dirty="0"/>
              <a:t>    // Integral term</a:t>
            </a:r>
          </a:p>
          <a:p>
            <a:r>
              <a:rPr lang="en-US" sz="1600" dirty="0"/>
              <a:t>    _integral += error * </a:t>
            </a:r>
            <a:r>
              <a:rPr lang="en-US" sz="1600" dirty="0">
                <a:solidFill>
                  <a:srgbClr val="FF0000"/>
                </a:solidFill>
              </a:rPr>
              <a:t>_dt</a:t>
            </a:r>
            <a:r>
              <a:rPr lang="en-US" sz="1600" dirty="0"/>
              <a:t>;</a:t>
            </a:r>
          </a:p>
          <a:p>
            <a:r>
              <a:rPr lang="en-US" sz="1600" dirty="0"/>
              <a:t>    double </a:t>
            </a:r>
            <a:r>
              <a:rPr lang="en-US" sz="1600" dirty="0" err="1"/>
              <a:t>Iout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B050"/>
                </a:solidFill>
              </a:rPr>
              <a:t>_Ki </a:t>
            </a:r>
            <a:r>
              <a:rPr lang="en-US" sz="1600" dirty="0"/>
              <a:t>* _integral;</a:t>
            </a:r>
          </a:p>
          <a:p>
            <a:endParaRPr lang="en-US" sz="1600" dirty="0"/>
          </a:p>
          <a:p>
            <a:r>
              <a:rPr lang="en-US" sz="1600" dirty="0"/>
              <a:t>    // Derivative term</a:t>
            </a:r>
          </a:p>
          <a:p>
            <a:r>
              <a:rPr lang="en-US" sz="1600" dirty="0"/>
              <a:t>    double derivative = (error - _</a:t>
            </a:r>
            <a:r>
              <a:rPr lang="en-US" sz="1600" dirty="0" err="1"/>
              <a:t>pre_error</a:t>
            </a:r>
            <a:r>
              <a:rPr lang="en-US" sz="1600" dirty="0"/>
              <a:t>) / </a:t>
            </a:r>
            <a:r>
              <a:rPr lang="en-US" sz="1600" dirty="0">
                <a:solidFill>
                  <a:srgbClr val="FF0000"/>
                </a:solidFill>
              </a:rPr>
              <a:t>_dt</a:t>
            </a:r>
            <a:r>
              <a:rPr lang="en-US" sz="1600" dirty="0"/>
              <a:t>;</a:t>
            </a:r>
          </a:p>
          <a:p>
            <a:r>
              <a:rPr lang="en-US" sz="1600" dirty="0"/>
              <a:t>    double </a:t>
            </a:r>
            <a:r>
              <a:rPr lang="en-US" sz="1600" dirty="0" err="1"/>
              <a:t>Dout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B050"/>
                </a:solidFill>
              </a:rPr>
              <a:t>_</a:t>
            </a:r>
            <a:r>
              <a:rPr lang="en-US" sz="1600" dirty="0" err="1">
                <a:solidFill>
                  <a:srgbClr val="00B050"/>
                </a:solidFill>
              </a:rPr>
              <a:t>Kd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* derivative;</a:t>
            </a:r>
          </a:p>
          <a:p>
            <a:endParaRPr lang="en-US" sz="1600" dirty="0"/>
          </a:p>
          <a:p>
            <a:r>
              <a:rPr lang="en-US" sz="1600" dirty="0"/>
              <a:t>    // Calculate total output</a:t>
            </a:r>
          </a:p>
          <a:p>
            <a:r>
              <a:rPr lang="en-US" sz="1600" dirty="0"/>
              <a:t>    double output = Pout + </a:t>
            </a:r>
            <a:r>
              <a:rPr lang="en-US" sz="1600" dirty="0" err="1"/>
              <a:t>Iout</a:t>
            </a:r>
            <a:r>
              <a:rPr lang="en-US" sz="1600" dirty="0"/>
              <a:t> + </a:t>
            </a:r>
            <a:r>
              <a:rPr lang="en-US" sz="1600" dirty="0" err="1"/>
              <a:t>Dout</a:t>
            </a:r>
            <a:r>
              <a:rPr lang="en-US" sz="1600" dirty="0"/>
              <a:t>;</a:t>
            </a:r>
          </a:p>
          <a:p>
            <a:r>
              <a:rPr lang="en-US" sz="1600" dirty="0"/>
              <a:t>    // Save error to previous error</a:t>
            </a:r>
          </a:p>
          <a:p>
            <a:r>
              <a:rPr lang="en-US" sz="1600" dirty="0"/>
              <a:t>    _</a:t>
            </a:r>
            <a:r>
              <a:rPr lang="en-US" sz="1600" dirty="0" err="1"/>
              <a:t>pre_error</a:t>
            </a:r>
            <a:r>
              <a:rPr lang="en-US" sz="1600" dirty="0"/>
              <a:t> = error;</a:t>
            </a:r>
          </a:p>
          <a:p>
            <a:endParaRPr lang="en-US" sz="1600" dirty="0"/>
          </a:p>
          <a:p>
            <a:r>
              <a:rPr lang="en-US" sz="1600" dirty="0"/>
              <a:t>    return output;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8A0E16-21C3-4C3C-AE2F-F579852C7FD3}"/>
              </a:ext>
            </a:extLst>
          </p:cNvPr>
          <p:cNvSpPr/>
          <p:nvPr/>
        </p:nvSpPr>
        <p:spPr>
          <a:xfrm>
            <a:off x="332609" y="303446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C++ Example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0440F-BE46-451F-A3F8-186316854E64}"/>
              </a:ext>
            </a:extLst>
          </p:cNvPr>
          <p:cNvSpPr/>
          <p:nvPr/>
        </p:nvSpPr>
        <p:spPr>
          <a:xfrm>
            <a:off x="3363897" y="1793131"/>
            <a:ext cx="16438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>
                <a:solidFill>
                  <a:srgbClr val="0070C0"/>
                </a:solidFill>
              </a:rPr>
              <a:t>قيمة الحساس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DA54F2-9577-4B0A-9910-3E04AE69C7CD}"/>
              </a:ext>
            </a:extLst>
          </p:cNvPr>
          <p:cNvCxnSpPr>
            <a:cxnSpLocks/>
          </p:cNvCxnSpPr>
          <p:nvPr/>
        </p:nvCxnSpPr>
        <p:spPr>
          <a:xfrm flipH="1" flipV="1">
            <a:off x="3025739" y="1792840"/>
            <a:ext cx="523982" cy="14383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B71178-33B0-4BCB-957B-ACEBA6F23AC4}"/>
              </a:ext>
            </a:extLst>
          </p:cNvPr>
          <p:cNvCxnSpPr>
            <a:cxnSpLocks/>
          </p:cNvCxnSpPr>
          <p:nvPr/>
        </p:nvCxnSpPr>
        <p:spPr>
          <a:xfrm flipV="1">
            <a:off x="4484670" y="1225617"/>
            <a:ext cx="215757" cy="50611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94EA699-7C27-40E0-B26A-C0436F2F53F5}"/>
                  </a:ext>
                </a:extLst>
              </p:cNvPr>
              <p:cNvSpPr/>
              <p:nvPr/>
            </p:nvSpPr>
            <p:spPr>
              <a:xfrm>
                <a:off x="4972941" y="3575974"/>
                <a:ext cx="6421314" cy="2116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يجب استدعاء التابع (ضمن حلقة) كل زمن </a:t>
                </a:r>
                <a:r>
                  <a:rPr lang="en-US" sz="2000" dirty="0">
                    <a:solidFill>
                      <a:srgbClr val="FF0000"/>
                    </a:solidFill>
                  </a:rPr>
                  <a:t>_dt</a:t>
                </a:r>
                <a:r>
                  <a:rPr lang="ar-SY" sz="2000" b="1" dirty="0"/>
                  <a:t> وهو دور حلقة التحكم</a:t>
                </a:r>
              </a:p>
              <a:p>
                <a:pPr marL="285750" indent="-28575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نحتاج إلى قيمة ابتدائية للحساس في أول لحظة زمنية </a:t>
                </a:r>
              </a:p>
              <a:p>
                <a:pPr marL="285750" indent="-28575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يمكن تعديل البرنامج حسب نوع المتحكم </a:t>
                </a:r>
                <a:r>
                  <a:rPr lang="en-US" sz="2000" b="1" dirty="0"/>
                  <a:t>PI, PD, PID</a:t>
                </a:r>
                <a:endParaRPr lang="ar-SY" sz="2000" b="1" dirty="0"/>
              </a:p>
              <a:p>
                <a:pPr marL="285750" indent="-28575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لاحظ أن واحدة الثابت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SY" sz="2000" b="1" dirty="0"/>
                  <a:t> تتعلق </a:t>
                </a:r>
                <a:r>
                  <a:rPr lang="ar-SY" sz="2000" b="1" dirty="0" err="1"/>
                  <a:t>بواحدات</a:t>
                </a:r>
                <a:r>
                  <a:rPr lang="ar-SY" sz="2000" b="1" dirty="0"/>
                  <a:t> الدخل والخرج. أما الثوابت الزمنية فواحدتها </a:t>
                </a:r>
                <a:r>
                  <a:rPr lang="en-US" sz="2000" b="1" dirty="0"/>
                  <a:t>seconds</a:t>
                </a:r>
                <a:r>
                  <a:rPr lang="ar-SY" sz="2000" b="1" dirty="0"/>
                  <a:t>.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94EA699-7C27-40E0-B26A-C0436F2F5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941" y="3575974"/>
                <a:ext cx="6421314" cy="2116541"/>
              </a:xfrm>
              <a:prstGeom prst="rect">
                <a:avLst/>
              </a:prstGeom>
              <a:blipFill>
                <a:blip r:embed="rId3"/>
                <a:stretch>
                  <a:fillRect t="-2017" r="-950" b="-4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873D5B6-183A-4D65-A7A5-5394DD3220D2}"/>
                  </a:ext>
                </a:extLst>
              </p:cNvPr>
              <p:cNvSpPr/>
              <p:nvPr/>
            </p:nvSpPr>
            <p:spPr>
              <a:xfrm>
                <a:off x="6851745" y="5772574"/>
                <a:ext cx="1105559" cy="663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00B050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00B050"/>
                          </a:solidFill>
                        </a:rPr>
                        <m:t>Ki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873D5B6-183A-4D65-A7A5-5394DD322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745" y="5772574"/>
                <a:ext cx="1105559" cy="6632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F4C5EFF-8FD5-4601-89DD-03958ED3DDFB}"/>
                  </a:ext>
                </a:extLst>
              </p:cNvPr>
              <p:cNvSpPr/>
              <p:nvPr/>
            </p:nvSpPr>
            <p:spPr>
              <a:xfrm>
                <a:off x="4938760" y="5908829"/>
                <a:ext cx="115724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Kp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F4C5EFF-8FD5-4601-89DD-03958ED3D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760" y="5908829"/>
                <a:ext cx="1157240" cy="390748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146441B-2505-4B05-A12B-673E56243B23}"/>
                  </a:ext>
                </a:extLst>
              </p:cNvPr>
              <p:cNvSpPr/>
              <p:nvPr/>
            </p:nvSpPr>
            <p:spPr>
              <a:xfrm>
                <a:off x="8608268" y="5908829"/>
                <a:ext cx="1404167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Kd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146441B-2505-4B05-A12B-673E56243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268" y="5908829"/>
                <a:ext cx="1404167" cy="390748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02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4" grpId="0"/>
      <p:bldP spid="15" grpId="0"/>
      <p:bldP spid="22" grpId="0" uiExpand="1" build="p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EEB418-9928-44F3-9BB4-129ED9C6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  <a:r>
              <a:rPr lang="ar-SY" sz="3600" b="1" dirty="0">
                <a:solidFill>
                  <a:srgbClr val="FF0000"/>
                </a:solidFill>
              </a:rPr>
              <a:t> الرقمية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مربع نص 5">
            <a:extLst>
              <a:ext uri="{FF2B5EF4-FFF2-40B4-BE49-F238E27FC236}">
                <a16:creationId xmlns:a16="http://schemas.microsoft.com/office/drawing/2014/main" id="{AB2988C1-ECA1-4795-B091-C00F30F5C9FA}"/>
              </a:ext>
            </a:extLst>
          </p:cNvPr>
          <p:cNvSpPr txBox="1"/>
          <p:nvPr/>
        </p:nvSpPr>
        <p:spPr>
          <a:xfrm>
            <a:off x="6760396" y="750103"/>
            <a:ext cx="49962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منظمات ذات قيمة مطلقة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Absolute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4F3DD-BF8D-4DC4-8BBF-0E9D4493A53D}"/>
              </a:ext>
            </a:extLst>
          </p:cNvPr>
          <p:cNvSpPr/>
          <p:nvPr/>
        </p:nvSpPr>
        <p:spPr>
          <a:xfrm>
            <a:off x="996559" y="1369789"/>
            <a:ext cx="105156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هناك عدة مشاكل في هذه الطريقة: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نحتاج في كل لحظة زمنية </a:t>
            </a:r>
            <a:r>
              <a:rPr lang="en-US" sz="2400" b="1" i="1" dirty="0"/>
              <a:t>k</a:t>
            </a:r>
            <a:r>
              <a:rPr lang="ar-SY" sz="2400" b="1" dirty="0"/>
              <a:t> للاحتفاظ بقيم الخطأ في كافة اللحظات السابقة لاستخدامها في </a:t>
            </a:r>
            <a:r>
              <a:rPr lang="ar-SY" sz="2400" b="1" dirty="0" err="1"/>
              <a:t>المكامل</a:t>
            </a:r>
            <a:r>
              <a:rPr lang="ar-SY" sz="2400" b="1" dirty="0"/>
              <a:t> &gt;&gt; </a:t>
            </a:r>
            <a:r>
              <a:rPr lang="ar-SY" sz="2400" b="1" dirty="0">
                <a:solidFill>
                  <a:srgbClr val="FF0000"/>
                </a:solidFill>
              </a:rPr>
              <a:t>استهلاك ذاكرة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يعتمد </a:t>
            </a:r>
            <a:r>
              <a:rPr lang="ar-SY" sz="2400" b="1" dirty="0" err="1"/>
              <a:t>المكامل</a:t>
            </a:r>
            <a:r>
              <a:rPr lang="ar-SY" sz="2400" b="1" dirty="0"/>
              <a:t> على جمع قيم الخطأ في اللحظات السابقة – أي جمع قيم الحساس. في حال كان هناك أخطاء في قياس أو تقدير إشارة الحساس، ستتراكم هذه الأخطاء وتؤدي </a:t>
            </a:r>
            <a:r>
              <a:rPr lang="ar-SY" sz="2400" b="1" dirty="0">
                <a:solidFill>
                  <a:srgbClr val="FF0000"/>
                </a:solidFill>
              </a:rPr>
              <a:t>لخطأ في التحكم</a:t>
            </a:r>
            <a:r>
              <a:rPr lang="ar-SY" sz="2400" b="1" dirty="0"/>
              <a:t>.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يمكن أن تستمر إشارة </a:t>
            </a:r>
            <a:r>
              <a:rPr lang="ar-SY" sz="2400" b="1" dirty="0" err="1"/>
              <a:t>المكامل</a:t>
            </a:r>
            <a:r>
              <a:rPr lang="ar-SY" sz="2400" b="1" dirty="0"/>
              <a:t> في التزايد إلى قيمة كبيرة جداً &gt; </a:t>
            </a:r>
            <a:r>
              <a:rPr lang="ar-SY" sz="2400" b="1" dirty="0">
                <a:solidFill>
                  <a:srgbClr val="FF0000"/>
                </a:solidFill>
              </a:rPr>
              <a:t>إشارة التحكم تخرّب المشغل/النظام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عند الانتقال من التحكم اليدوي إلى الآلي، يخضع المتحكم لقيمة خطأ كبيرة نتيجة الفرق بين القيمة الحالية والقيمة المطلوبة &gt; </a:t>
            </a:r>
            <a:r>
              <a:rPr lang="ar-SY" sz="2400" b="1" dirty="0">
                <a:solidFill>
                  <a:srgbClr val="FF0000"/>
                </a:solidFill>
              </a:rPr>
              <a:t>يحصل تفير مفاجئ في الخرج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B86357-5975-4D4D-8A4B-0A24B99ADB7F}"/>
              </a:ext>
            </a:extLst>
          </p:cNvPr>
          <p:cNvCxnSpPr>
            <a:cxnSpLocks/>
          </p:cNvCxnSpPr>
          <p:nvPr/>
        </p:nvCxnSpPr>
        <p:spPr>
          <a:xfrm flipH="1">
            <a:off x="9827232" y="4186719"/>
            <a:ext cx="321067" cy="1403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36C0229-E03B-4524-A209-483FCD940E63}"/>
              </a:ext>
            </a:extLst>
          </p:cNvPr>
          <p:cNvSpPr/>
          <p:nvPr/>
        </p:nvSpPr>
        <p:spPr>
          <a:xfrm>
            <a:off x="6096000" y="5590461"/>
            <a:ext cx="40522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يمكن حلها بتحديد خرج </a:t>
            </a:r>
            <a:r>
              <a:rPr lang="ar-SY" sz="2000" b="1" dirty="0" err="1"/>
              <a:t>المكامل</a:t>
            </a:r>
            <a:r>
              <a:rPr lang="ar-SY" sz="2000" b="1" dirty="0"/>
              <a:t> برمجياً:</a:t>
            </a:r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E33E0D-E1F3-43CA-BB37-6830742FC409}"/>
              </a:ext>
            </a:extLst>
          </p:cNvPr>
          <p:cNvCxnSpPr>
            <a:cxnSpLocks/>
          </p:cNvCxnSpPr>
          <p:nvPr/>
        </p:nvCxnSpPr>
        <p:spPr>
          <a:xfrm>
            <a:off x="1078787" y="4157708"/>
            <a:ext cx="952928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1103B0F-2255-402F-9E5F-63289168A2B9}"/>
              </a:ext>
            </a:extLst>
          </p:cNvPr>
          <p:cNvSpPr/>
          <p:nvPr/>
        </p:nvSpPr>
        <p:spPr>
          <a:xfrm>
            <a:off x="3926441" y="5104764"/>
            <a:ext cx="26233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Restrict to max/min</a:t>
            </a:r>
          </a:p>
          <a:p>
            <a:r>
              <a:rPr lang="en-US" dirty="0"/>
              <a:t>    if( output &gt; _max )</a:t>
            </a:r>
          </a:p>
          <a:p>
            <a:r>
              <a:rPr lang="en-US" dirty="0"/>
              <a:t>        output = _max;</a:t>
            </a:r>
          </a:p>
          <a:p>
            <a:r>
              <a:rPr lang="en-US" dirty="0"/>
              <a:t>    else if( output &lt; _min )</a:t>
            </a:r>
          </a:p>
          <a:p>
            <a:r>
              <a:rPr lang="en-US" dirty="0"/>
              <a:t>        output = _min;</a:t>
            </a:r>
          </a:p>
        </p:txBody>
      </p:sp>
    </p:spTree>
    <p:extLst>
      <p:ext uri="{BB962C8B-B14F-4D97-AF65-F5344CB8AC3E}">
        <p14:creationId xmlns:p14="http://schemas.microsoft.com/office/powerpoint/2010/main" val="417925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EEB418-9928-44F3-9BB4-129ED9C6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  <a:r>
              <a:rPr lang="ar-SY" sz="3600" b="1" dirty="0">
                <a:solidFill>
                  <a:srgbClr val="FF0000"/>
                </a:solidFill>
              </a:rPr>
              <a:t> الرقمية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مربع نص 5">
            <a:extLst>
              <a:ext uri="{FF2B5EF4-FFF2-40B4-BE49-F238E27FC236}">
                <a16:creationId xmlns:a16="http://schemas.microsoft.com/office/drawing/2014/main" id="{AB2988C1-ECA1-4795-B091-C00F30F5C9FA}"/>
              </a:ext>
            </a:extLst>
          </p:cNvPr>
          <p:cNvSpPr txBox="1"/>
          <p:nvPr/>
        </p:nvSpPr>
        <p:spPr>
          <a:xfrm>
            <a:off x="6760396" y="750103"/>
            <a:ext cx="49962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منظمات ذات قيمة متدرجة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Incremental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4F3DD-BF8D-4DC4-8BBF-0E9D4493A53D}"/>
              </a:ext>
            </a:extLst>
          </p:cNvPr>
          <p:cNvSpPr/>
          <p:nvPr/>
        </p:nvSpPr>
        <p:spPr>
          <a:xfrm>
            <a:off x="996559" y="1369789"/>
            <a:ext cx="105156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بتحويل خرج المنظم إلى قيمة متدرجة: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نحتاج لتخزين قيم الخطأ </a:t>
            </a:r>
            <a:r>
              <a:rPr lang="ar-SY" sz="2400" b="1" dirty="0">
                <a:solidFill>
                  <a:srgbClr val="FF0000"/>
                </a:solidFill>
              </a:rPr>
              <a:t>لثلاث لحظات </a:t>
            </a:r>
            <a:r>
              <a:rPr lang="ar-SY" sz="2400" b="1" dirty="0"/>
              <a:t>سابقة فقط.</a:t>
            </a:r>
            <a:endParaRPr lang="ar-SY" sz="2400" b="1" dirty="0">
              <a:solidFill>
                <a:srgbClr val="FF0000"/>
              </a:solidFill>
            </a:endParaRP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نتخلص من </a:t>
            </a:r>
            <a:r>
              <a:rPr lang="ar-SY" sz="2400" b="1" dirty="0" err="1"/>
              <a:t>المكامل</a:t>
            </a:r>
            <a:r>
              <a:rPr lang="ar-SY" sz="2400" b="1" dirty="0"/>
              <a:t>، بالتالي </a:t>
            </a:r>
            <a:r>
              <a:rPr lang="ar-SY" sz="2400" b="1" dirty="0">
                <a:solidFill>
                  <a:srgbClr val="FF0000"/>
                </a:solidFill>
              </a:rPr>
              <a:t>نتخلص من أخطاء القياس المتراكمة</a:t>
            </a:r>
            <a:r>
              <a:rPr lang="ar-SY" sz="2400" b="1" dirty="0"/>
              <a:t>.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نتخلص من </a:t>
            </a:r>
            <a:r>
              <a:rPr lang="ar-SY" sz="2400" b="1" dirty="0" err="1"/>
              <a:t>المكامل</a:t>
            </a:r>
            <a:r>
              <a:rPr lang="ar-SY" sz="2400" b="1" dirty="0"/>
              <a:t>، بالتالي </a:t>
            </a:r>
            <a:r>
              <a:rPr lang="ar-SY" sz="2400" b="1" dirty="0">
                <a:solidFill>
                  <a:srgbClr val="FF0000"/>
                </a:solidFill>
              </a:rPr>
              <a:t>نضمن عدم تزايد إشارة الخرج إلى قيمة خطرة</a:t>
            </a:r>
            <a:r>
              <a:rPr lang="ar-SY" sz="2400" b="1" dirty="0"/>
              <a:t> وهو ما يسمى بتحديد خرج </a:t>
            </a:r>
            <a:r>
              <a:rPr lang="ar-SY" sz="2400" b="1" dirty="0" err="1"/>
              <a:t>المكامل</a:t>
            </a:r>
            <a:r>
              <a:rPr lang="ar-SY" sz="2400" b="1" dirty="0"/>
              <a:t> </a:t>
            </a:r>
            <a:r>
              <a:rPr lang="en-US" sz="2400" b="1" dirty="0"/>
              <a:t>Integrator Anti-windup</a:t>
            </a:r>
            <a:r>
              <a:rPr lang="ar-SY" sz="2400" b="1" dirty="0"/>
              <a:t>.</a:t>
            </a:r>
          </a:p>
          <a:p>
            <a:pPr marL="742950" lvl="1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يكون </a:t>
            </a:r>
            <a:r>
              <a:rPr lang="ar-SY" sz="2400" b="1" dirty="0">
                <a:solidFill>
                  <a:srgbClr val="FF0000"/>
                </a:solidFill>
              </a:rPr>
              <a:t>الانتقال من التحكم اليدوي إلى الآلي سلساً </a:t>
            </a:r>
            <a:r>
              <a:rPr lang="ar-SY" sz="2400" b="1" dirty="0"/>
              <a:t>وهو ما يسمى </a:t>
            </a:r>
            <a:r>
              <a:rPr lang="en-US" sz="2400" b="1" dirty="0" err="1"/>
              <a:t>Bumpless</a:t>
            </a:r>
            <a:r>
              <a:rPr lang="en-US" sz="2400" b="1" dirty="0"/>
              <a:t> </a:t>
            </a:r>
            <a:r>
              <a:rPr lang="en-US" sz="2400" b="1" dirty="0" err="1"/>
              <a:t>tranfer</a:t>
            </a:r>
            <a:r>
              <a:rPr lang="ar-SY" sz="2400" b="1" dirty="0"/>
              <a:t>.</a:t>
            </a:r>
            <a:endParaRPr lang="ar-SY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A044D45C-CE22-4EEF-89C3-9EAA043DBE10}"/>
                  </a:ext>
                </a:extLst>
              </p:cNvPr>
              <p:cNvSpPr txBox="1"/>
              <p:nvPr/>
            </p:nvSpPr>
            <p:spPr bwMode="auto">
              <a:xfrm>
                <a:off x="472611" y="4610354"/>
                <a:ext cx="4936733" cy="9298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A044D45C-CE22-4EEF-89C3-9EAA043DB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611" y="4610354"/>
                <a:ext cx="4936733" cy="929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537C5960-C81A-4544-8363-393EFD9EDFE0}"/>
                  </a:ext>
                </a:extLst>
              </p:cNvPr>
              <p:cNvSpPr txBox="1"/>
              <p:nvPr/>
            </p:nvSpPr>
            <p:spPr bwMode="auto">
              <a:xfrm>
                <a:off x="676382" y="5642991"/>
                <a:ext cx="10839235" cy="9298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537C5960-C81A-4544-8363-393EFD9ED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382" y="5642991"/>
                <a:ext cx="10839235" cy="9298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8D0356FC-1BE5-4166-B862-335DFB88C6B3}"/>
                  </a:ext>
                </a:extLst>
              </p:cNvPr>
              <p:cNvSpPr txBox="1"/>
              <p:nvPr/>
            </p:nvSpPr>
            <p:spPr bwMode="auto">
              <a:xfrm>
                <a:off x="5671335" y="4610354"/>
                <a:ext cx="6210728" cy="9298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8D0356FC-1BE5-4166-B862-335DFB88C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1335" y="4610354"/>
                <a:ext cx="6210728" cy="9298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18E04A-8BC3-4F27-9466-6D3794E4385E}"/>
              </a:ext>
            </a:extLst>
          </p:cNvPr>
          <p:cNvCxnSpPr>
            <a:cxnSpLocks/>
          </p:cNvCxnSpPr>
          <p:nvPr/>
        </p:nvCxnSpPr>
        <p:spPr>
          <a:xfrm>
            <a:off x="1366463" y="6241551"/>
            <a:ext cx="1253448" cy="381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C00C8A-9C26-4CBE-8E8F-40124E01C973}"/>
              </a:ext>
            </a:extLst>
          </p:cNvPr>
          <p:cNvSpPr/>
          <p:nvPr/>
        </p:nvSpPr>
        <p:spPr>
          <a:xfrm>
            <a:off x="2284289" y="6457890"/>
            <a:ext cx="3345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قيمة زيادة وليست قيمة مطلقة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59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/>
      <p:bldP spid="12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960634" y="898988"/>
            <a:ext cx="10857662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just" rtl="1">
              <a:spcAft>
                <a:spcPts val="1200"/>
              </a:spcAft>
              <a:buAutoNum type="arabicPeriod"/>
            </a:pPr>
            <a:r>
              <a:rPr lang="ar-SY" sz="2400" b="1" dirty="0">
                <a:latin typeface="Times New Roman" pitchFamily="18" charset="0"/>
              </a:rPr>
              <a:t>المعايرة باستخدام القاعدة الشائعة </a:t>
            </a:r>
            <a:r>
              <a:rPr lang="en-US" sz="2400" b="1" dirty="0">
                <a:latin typeface="Times New Roman" pitchFamily="18" charset="0"/>
              </a:rPr>
              <a:t>Rule-of-Thumb Tuning</a:t>
            </a:r>
            <a:endParaRPr lang="ar-SY" sz="2400" b="1" dirty="0"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قاعدة شائعة الاستخدام في الحياة العملية ولكنها غير خاضعة لأساس علمي متين.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تحقق أداء مقبول بسهولة ولكن الخرج يستغرق وقت أكثر للاستقرار ويعاني من تجاوز إشارة </a:t>
            </a:r>
            <a:r>
              <a:rPr lang="en-US" sz="2000" b="1" dirty="0">
                <a:latin typeface="Times New Roman" pitchFamily="18" charset="0"/>
              </a:rPr>
              <a:t>overshoot</a:t>
            </a:r>
            <a:r>
              <a:rPr lang="ar-SY" sz="2000" b="1" dirty="0">
                <a:latin typeface="Times New Roman" pitchFamily="18" charset="0"/>
              </a:rPr>
              <a:t> وتأخير أكبر من طرق المعايرة ذات الحلقة المغلقة (</a:t>
            </a:r>
            <a:r>
              <a:rPr lang="en-US" sz="2000" b="1" dirty="0">
                <a:latin typeface="Times New Roman" pitchFamily="18" charset="0"/>
              </a:rPr>
              <a:t>4</a:t>
            </a:r>
            <a:r>
              <a:rPr lang="ar-SY" sz="2000" b="1" dirty="0">
                <a:latin typeface="Times New Roman" pitchFamily="18" charset="0"/>
              </a:rPr>
              <a:t>).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522701-2565-43BF-8773-363D08C15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89" y="2591759"/>
            <a:ext cx="5215997" cy="42047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7E5757-36A7-4239-A040-6E8D2ADC846C}"/>
              </a:ext>
            </a:extLst>
          </p:cNvPr>
          <p:cNvSpPr/>
          <p:nvPr/>
        </p:nvSpPr>
        <p:spPr>
          <a:xfrm>
            <a:off x="9884794" y="2751174"/>
            <a:ext cx="1750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طريقة المعايرة: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61EB31-0F4D-4840-9226-0ADCF9B32C76}"/>
              </a:ext>
            </a:extLst>
          </p:cNvPr>
          <p:cNvSpPr/>
          <p:nvPr/>
        </p:nvSpPr>
        <p:spPr>
          <a:xfrm>
            <a:off x="6290675" y="3339834"/>
            <a:ext cx="4793300" cy="1852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أوجد الربح النهائي للنظام </a:t>
            </a:r>
            <a:r>
              <a:rPr lang="en-US" sz="2000" b="1" dirty="0">
                <a:latin typeface="Times New Roman" pitchFamily="18" charset="0"/>
              </a:rPr>
              <a:t>ultimate gain</a:t>
            </a:r>
            <a:r>
              <a:rPr lang="ar-SY" sz="2000" b="1" dirty="0">
                <a:latin typeface="Times New Roman" pitchFamily="18" charset="0"/>
              </a:rPr>
              <a:t> (</a:t>
            </a:r>
            <a:r>
              <a:rPr lang="en-US" sz="2000" b="1" i="1" dirty="0">
                <a:latin typeface="Times New Roman" pitchFamily="18" charset="0"/>
              </a:rPr>
              <a:t>K</a:t>
            </a:r>
            <a:r>
              <a:rPr lang="ar-SY" sz="2000" b="1" dirty="0">
                <a:latin typeface="Times New Roman" pitchFamily="18" charset="0"/>
              </a:rPr>
              <a:t>)</a:t>
            </a:r>
          </a:p>
          <a:p>
            <a:pPr marL="342900" indent="-342900" algn="r" rtl="1">
              <a:lnSpc>
                <a:spcPct val="200000"/>
              </a:lnSpc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أوجد الدور النهائي للنظام </a:t>
            </a:r>
            <a:r>
              <a:rPr lang="en-US" sz="2000" b="1" dirty="0">
                <a:latin typeface="Times New Roman" pitchFamily="18" charset="0"/>
              </a:rPr>
              <a:t>ultimate period</a:t>
            </a:r>
            <a:r>
              <a:rPr lang="ar-SY" sz="2000" b="1" dirty="0">
                <a:latin typeface="Times New Roman" pitchFamily="18" charset="0"/>
              </a:rPr>
              <a:t> (</a:t>
            </a:r>
            <a:r>
              <a:rPr lang="en-US" sz="2000" b="1" i="1" dirty="0">
                <a:latin typeface="Times New Roman" pitchFamily="18" charset="0"/>
              </a:rPr>
              <a:t>T</a:t>
            </a:r>
            <a:r>
              <a:rPr lang="ar-SY" sz="2000" b="1" dirty="0">
                <a:latin typeface="Times New Roman" pitchFamily="18" charset="0"/>
              </a:rPr>
              <a:t>)</a:t>
            </a:r>
          </a:p>
          <a:p>
            <a:pPr marL="342900" indent="-342900" algn="r" rtl="1">
              <a:lnSpc>
                <a:spcPct val="200000"/>
              </a:lnSpc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استخدم الجدول التالي:</a:t>
            </a:r>
            <a:endParaRPr lang="en-US" sz="2000" b="1" dirty="0">
              <a:latin typeface="Times New Roman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4287E6-909A-4DB5-BBA9-F90C7C1E4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95089"/>
              </p:ext>
            </p:extLst>
          </p:nvPr>
        </p:nvGraphicFramePr>
        <p:xfrm>
          <a:off x="5994353" y="5502287"/>
          <a:ext cx="50246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70">
                  <a:extLst>
                    <a:ext uri="{9D8B030D-6E8A-4147-A177-3AD203B41FA5}">
                      <a16:colId xmlns:a16="http://schemas.microsoft.com/office/drawing/2014/main" val="2818326301"/>
                    </a:ext>
                  </a:extLst>
                </a:gridCol>
                <a:gridCol w="1256170">
                  <a:extLst>
                    <a:ext uri="{9D8B030D-6E8A-4147-A177-3AD203B41FA5}">
                      <a16:colId xmlns:a16="http://schemas.microsoft.com/office/drawing/2014/main" val="4221206919"/>
                    </a:ext>
                  </a:extLst>
                </a:gridCol>
                <a:gridCol w="1256170">
                  <a:extLst>
                    <a:ext uri="{9D8B030D-6E8A-4147-A177-3AD203B41FA5}">
                      <a16:colId xmlns:a16="http://schemas.microsoft.com/office/drawing/2014/main" val="222383008"/>
                    </a:ext>
                  </a:extLst>
                </a:gridCol>
                <a:gridCol w="1256170">
                  <a:extLst>
                    <a:ext uri="{9D8B030D-6E8A-4147-A177-3AD203B41FA5}">
                      <a16:colId xmlns:a16="http://schemas.microsoft.com/office/drawing/2014/main" val="346666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</a:t>
                      </a:r>
                      <a:r>
                        <a:rPr lang="en-US" baseline="-25000" dirty="0" err="1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  <a:r>
                        <a:rPr lang="en-US" i="0" baseline="-25000" dirty="0"/>
                        <a:t>I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5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 x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 x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 x T</a:t>
                      </a:r>
                      <a:r>
                        <a:rPr lang="en-US" b="1" baseline="-25000" dirty="0"/>
                        <a:t>I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14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960634" y="898988"/>
            <a:ext cx="10857662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just" rtl="1">
              <a:spcAft>
                <a:spcPts val="1200"/>
              </a:spcAft>
              <a:buAutoNum type="arabicPeriod"/>
            </a:pPr>
            <a:r>
              <a:rPr lang="ar-SY" sz="2400" b="1" dirty="0">
                <a:latin typeface="Times New Roman" pitchFamily="18" charset="0"/>
              </a:rPr>
              <a:t>المعايرة باستخدام القاعدة الشائعة </a:t>
            </a:r>
            <a:r>
              <a:rPr lang="en-US" sz="2400" b="1" dirty="0">
                <a:latin typeface="Times New Roman" pitchFamily="18" charset="0"/>
              </a:rPr>
              <a:t>Rule-of-Thumb Tuning</a:t>
            </a:r>
            <a:endParaRPr lang="ar-SY" sz="2400" b="1" dirty="0"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قاعدة شائعة الاستخدام في الحياة العملية ولكنها غير خاضعة لأساس علمي متين.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تحقق أداء مقبول بسهولة ولكن الخرج يستغرق وقت أكثر للاستقرار ويعاني من تجاوز إشارة </a:t>
            </a:r>
            <a:r>
              <a:rPr lang="en-US" sz="2000" b="1" dirty="0">
                <a:latin typeface="Times New Roman" pitchFamily="18" charset="0"/>
              </a:rPr>
              <a:t>overshoot</a:t>
            </a:r>
            <a:r>
              <a:rPr lang="ar-SY" sz="2000" b="1" dirty="0">
                <a:latin typeface="Times New Roman" pitchFamily="18" charset="0"/>
              </a:rPr>
              <a:t> وتأخير أكبر من طرق المعايرة ذات الحلقة المغلقة (</a:t>
            </a:r>
            <a:r>
              <a:rPr lang="en-US" sz="2000" b="1" dirty="0">
                <a:latin typeface="Times New Roman" pitchFamily="18" charset="0"/>
              </a:rPr>
              <a:t>4</a:t>
            </a:r>
            <a:r>
              <a:rPr lang="ar-SY" sz="2000" b="1" dirty="0">
                <a:latin typeface="Times New Roman" pitchFamily="18" charset="0"/>
              </a:rPr>
              <a:t>).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E5757-36A7-4239-A040-6E8D2ADC846C}"/>
              </a:ext>
            </a:extLst>
          </p:cNvPr>
          <p:cNvSpPr/>
          <p:nvPr/>
        </p:nvSpPr>
        <p:spPr>
          <a:xfrm>
            <a:off x="7945160" y="2751174"/>
            <a:ext cx="3690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كيف توجد الربح والدور النهائيين؟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61EB31-0F4D-4840-9226-0ADCF9B32C76}"/>
                  </a:ext>
                </a:extLst>
              </p:cNvPr>
              <p:cNvSpPr/>
              <p:nvPr/>
            </p:nvSpPr>
            <p:spPr>
              <a:xfrm>
                <a:off x="5414292" y="3339834"/>
                <a:ext cx="6103037" cy="2842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قم ببرمجة المتحكم وتوصيله مع المشغل والنظام.</a:t>
                </a:r>
              </a:p>
              <a:p>
                <a:pPr marL="342900" indent="-3429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أطفئ المنظم التكاملي – أي اجعل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ar-SY" sz="2000" b="1" dirty="0">
                    <a:latin typeface="Times New Roman" pitchFamily="18" charset="0"/>
                  </a:rPr>
                  <a:t> (أي قيمة كبيرة جداً).</a:t>
                </a:r>
              </a:p>
              <a:p>
                <a:pPr marL="342900" indent="-3429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أطفئ المنظم التفاضلي – أي اجعل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ar-SY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ar-SY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Y" sz="2000" b="1" dirty="0">
                    <a:latin typeface="Times New Roman" pitchFamily="18" charset="0"/>
                  </a:rPr>
                  <a:t> .</a:t>
                </a:r>
                <a:endParaRPr lang="en-US" sz="2000" b="1" dirty="0">
                  <a:latin typeface="Times New Roman" pitchFamily="18" charset="0"/>
                </a:endParaRPr>
              </a:p>
              <a:p>
                <a:pPr marL="342900" indent="-3429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قم بزيادة الثابت التناسبي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SY" sz="2000" b="1" dirty="0">
                    <a:latin typeface="Times New Roman" pitchFamily="18" charset="0"/>
                  </a:rPr>
                  <a:t> حتى تبدأ المنظومة بالاهتزاز.</a:t>
                </a:r>
              </a:p>
              <a:p>
                <a:pPr marL="342900" indent="-3429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ar-SY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عندما يحدث الاهتزاز يكون الربح هو الربح النهائي ودور الاهتزاز هو الدور النهائي!</a:t>
                </a:r>
                <a:endParaRPr lang="en-US" sz="2000" b="1" dirty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61EB31-0F4D-4840-9226-0ADCF9B32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292" y="3339834"/>
                <a:ext cx="6103037" cy="2842188"/>
              </a:xfrm>
              <a:prstGeom prst="rect">
                <a:avLst/>
              </a:prstGeom>
              <a:blipFill>
                <a:blip r:embed="rId2"/>
                <a:stretch>
                  <a:fillRect r="-999" b="-3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232E5BA-507B-400E-B47D-DC0DEE0D2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5" y="2386901"/>
            <a:ext cx="5243167" cy="42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7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595901" y="898988"/>
            <a:ext cx="11222395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spcAft>
                <a:spcPts val="1200"/>
              </a:spcAft>
            </a:pPr>
            <a:r>
              <a:rPr lang="ar-SY" sz="2400" b="1" dirty="0">
                <a:latin typeface="Times New Roman" pitchFamily="18" charset="0"/>
              </a:rPr>
              <a:t>2. المعايرة اليدوية </a:t>
            </a:r>
            <a:r>
              <a:rPr lang="en-US" sz="2400" b="1" dirty="0">
                <a:latin typeface="Times New Roman" pitchFamily="18" charset="0"/>
              </a:rPr>
              <a:t>Empirical Tuning</a:t>
            </a:r>
            <a:r>
              <a:rPr lang="ar-SY" sz="2400" b="1" dirty="0">
                <a:latin typeface="Times New Roman" pitchFamily="18" charset="0"/>
              </a:rPr>
              <a:t> 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نحتاج غالباً بعد المعايرة بالطريقة الشائعة (أو طرق أخرى) إلى معايرة يدوية بسيطة لتحسين الأداء.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يجب البدء من قيم ثوابت معينة &gt;&gt; الطريقة الشائعة نقطة بدء ممتازة.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بعد ذلك نقوم بتغيير الثابت المطلوب بقيمة صغيرة لا تتجاوز </a:t>
            </a:r>
            <a:r>
              <a:rPr lang="en-US" sz="2400" b="1" dirty="0">
                <a:latin typeface="Times New Roman" pitchFamily="18" charset="0"/>
              </a:rPr>
              <a:t>%10</a:t>
            </a:r>
            <a:r>
              <a:rPr lang="ar-SY" sz="2400" b="1" dirty="0">
                <a:latin typeface="Times New Roman" pitchFamily="18" charset="0"/>
              </a:rPr>
              <a:t> كل مرة ونراقب الأداء. يجب أن نتذكر أن 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تغيير ثابت معين غالباً ما يحل مشكلة ولكن يسبب مشاكل أخرى </a:t>
            </a:r>
            <a:r>
              <a:rPr lang="ar-SY" sz="2400" b="1" dirty="0">
                <a:latin typeface="Times New Roman" pitchFamily="18" charset="0"/>
              </a:rPr>
              <a:t>&gt;&gt; نحاول الوصول إلى حل وسط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3A92BB-62C4-44ED-9C3A-BC7D8D7AD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81168"/>
              </p:ext>
            </p:extLst>
          </p:nvPr>
        </p:nvGraphicFramePr>
        <p:xfrm>
          <a:off x="802240" y="3558356"/>
          <a:ext cx="1058752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207">
                  <a:extLst>
                    <a:ext uri="{9D8B030D-6E8A-4147-A177-3AD203B41FA5}">
                      <a16:colId xmlns:a16="http://schemas.microsoft.com/office/drawing/2014/main" val="1900979228"/>
                    </a:ext>
                  </a:extLst>
                </a:gridCol>
                <a:gridCol w="2707241">
                  <a:extLst>
                    <a:ext uri="{9D8B030D-6E8A-4147-A177-3AD203B41FA5}">
                      <a16:colId xmlns:a16="http://schemas.microsoft.com/office/drawing/2014/main" val="1904030488"/>
                    </a:ext>
                  </a:extLst>
                </a:gridCol>
                <a:gridCol w="2332234">
                  <a:extLst>
                    <a:ext uri="{9D8B030D-6E8A-4147-A177-3AD203B41FA5}">
                      <a16:colId xmlns:a16="http://schemas.microsoft.com/office/drawing/2014/main" val="2689603979"/>
                    </a:ext>
                  </a:extLst>
                </a:gridCol>
                <a:gridCol w="2429838">
                  <a:extLst>
                    <a:ext uri="{9D8B030D-6E8A-4147-A177-3AD203B41FA5}">
                      <a16:colId xmlns:a16="http://schemas.microsoft.com/office/drawing/2014/main" val="2767368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التغيير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الأداء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التغيير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الأداء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انقاص الثابت التكاملي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يوجد اهتزاز ذو تردد منخفض ومطال منخفض على الخرج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زيادة الثابت التناسبي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بطء في الاستجابة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انقاص الثابت التناسبي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يوجد اهتزاز ذو تردد منخفض ومطال مرتفع على الخرج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انقاص الثابت التناسبي و/أو زيادة التفاضلي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تجاوز </a:t>
                      </a:r>
                      <a:r>
                        <a:rPr lang="en-US" b="1" dirty="0"/>
                        <a:t>overshoot</a:t>
                      </a:r>
                      <a:r>
                        <a:rPr lang="ar-SY" b="1" dirty="0"/>
                        <a:t> كبير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7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انقاص الثابت التفاضلي و/أو ترشيح إشارة الحساس و/أو زيادة دور التقطيع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يوجد اهتزاز ذو تردد مرتفع (ضجيج) على الخرج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زيادة الثابت التكاملي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يوجد خطأ متبقي دائماً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انقاص الثابت التكاملي و/أو انقاص دور التقطيع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الخرج يصل إلى حالة إشباع (عدم استجابة)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انقاص الثابت التناسبي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الخرج يقفز بين قيمتين بسرعة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4711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782693-547E-46FF-8D2C-05C564416131}"/>
                  </a:ext>
                </a:extLst>
              </p:cNvPr>
              <p:cNvSpPr/>
              <p:nvPr/>
            </p:nvSpPr>
            <p:spPr>
              <a:xfrm>
                <a:off x="291254" y="4287160"/>
                <a:ext cx="431207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SY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782693-547E-46FF-8D2C-05C564416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4" y="4287160"/>
                <a:ext cx="431207" cy="6580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0D9DAF-BE24-4D2F-85B6-7CA163BCD97E}"/>
              </a:ext>
            </a:extLst>
          </p:cNvPr>
          <p:cNvCxnSpPr>
            <a:cxnSpLocks/>
          </p:cNvCxnSpPr>
          <p:nvPr/>
        </p:nvCxnSpPr>
        <p:spPr>
          <a:xfrm flipV="1">
            <a:off x="657546" y="4212404"/>
            <a:ext cx="729465" cy="3082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20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838200" y="785050"/>
            <a:ext cx="10643171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في التطبيقات الحقيقية وخاصة الروبوتية – نستخدم أحياناً أوصاف مختلفة لبارامترات منظم </a:t>
            </a:r>
            <a:r>
              <a:rPr lang="en-US" sz="2400" b="1" dirty="0">
                <a:latin typeface="Times New Roman" pitchFamily="18" charset="0"/>
              </a:rPr>
              <a:t>PID</a:t>
            </a:r>
            <a:r>
              <a:rPr lang="ar-SY" sz="2400" b="1" dirty="0">
                <a:latin typeface="Times New Roman" pitchFamily="18" charset="0"/>
              </a:rPr>
              <a:t> تربطها بالخواص الفيزيائية للنظام &gt;&gt; تسهل على المستخدم النهائي فهم تأثير هذه البارامترات.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الثابت التناسبي لمنظم السرعة الزاوية يسمى أحياناً 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الصلابة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Stiffness</a:t>
            </a:r>
            <a:endParaRPr lang="ar-SY" sz="2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الثابت التناسبي لمنظم الزاوية يسمى أحياناً 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قوة الثبات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Hold strength</a:t>
            </a:r>
            <a:endParaRPr lang="ar-SY" sz="2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ar-SY" sz="2400" b="1" dirty="0">
              <a:latin typeface="Times New Roman" pitchFamily="18" charset="0"/>
            </a:endParaRPr>
          </a:p>
        </p:txBody>
      </p:sp>
      <p:pic>
        <p:nvPicPr>
          <p:cNvPr id="10242" name="Picture 2" descr="Image result for movi cinema robot">
            <a:extLst>
              <a:ext uri="{FF2B5EF4-FFF2-40B4-BE49-F238E27FC236}">
                <a16:creationId xmlns:a16="http://schemas.microsoft.com/office/drawing/2014/main" id="{82EC48E4-3294-4BBE-8F01-55055043F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4571"/>
            <a:ext cx="6344292" cy="356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result for movi cinema robot custom tuning">
            <a:extLst>
              <a:ext uri="{FF2B5EF4-FFF2-40B4-BE49-F238E27FC236}">
                <a16:creationId xmlns:a16="http://schemas.microsoft.com/office/drawing/2014/main" id="{0874C1E7-1B7C-4C2A-BA44-ACA61A957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4530"/>
            <a:ext cx="4353325" cy="244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A33DCE1-4021-4A2E-B47D-D5F2FC39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</p:spTree>
    <p:extLst>
      <p:ext uri="{BB962C8B-B14F-4D97-AF65-F5344CB8AC3E}">
        <p14:creationId xmlns:p14="http://schemas.microsoft.com/office/powerpoint/2010/main" val="44336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647272" y="898988"/>
            <a:ext cx="11171024" cy="15081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spcAft>
                <a:spcPts val="1200"/>
              </a:spcAft>
            </a:pPr>
            <a:r>
              <a:rPr lang="ar-SY" sz="2400" b="1" dirty="0">
                <a:latin typeface="Times New Roman" pitchFamily="18" charset="0"/>
              </a:rPr>
              <a:t>3. المعايرة باستخدام الثابت الزمني للحلقة المفتوحة </a:t>
            </a:r>
            <a:r>
              <a:rPr lang="en-US" sz="2400" b="1" dirty="0">
                <a:latin typeface="Times New Roman" pitchFamily="18" charset="0"/>
              </a:rPr>
              <a:t>Open-loop Timing (Ziegler-Nichols) Tuning</a:t>
            </a:r>
            <a:r>
              <a:rPr lang="ar-SY" sz="2400" b="1" dirty="0">
                <a:latin typeface="Times New Roman" pitchFamily="18" charset="0"/>
              </a:rPr>
              <a:t> 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تعرف بطريقة الحلقة المفتوحة أو طريقة الاستجابة للقفزة الواحدية </a:t>
            </a:r>
            <a:r>
              <a:rPr lang="en-US" sz="2400" b="1" dirty="0">
                <a:latin typeface="Times New Roman" pitchFamily="18" charset="0"/>
              </a:rPr>
              <a:t>step response</a:t>
            </a:r>
            <a:r>
              <a:rPr lang="ar-SY" sz="2400" b="1" dirty="0">
                <a:latin typeface="Times New Roman" pitchFamily="18" charset="0"/>
              </a:rPr>
              <a:t>.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ar-SY" sz="2400" b="1" dirty="0"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EFA86-2321-4DFF-8CAC-D367EAFC1453}"/>
              </a:ext>
            </a:extLst>
          </p:cNvPr>
          <p:cNvSpPr/>
          <p:nvPr/>
        </p:nvSpPr>
        <p:spPr>
          <a:xfrm>
            <a:off x="9793928" y="2030299"/>
            <a:ext cx="1750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طريقة المعايرة: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B78856-1A3F-41BC-A3BF-A4B404CFDFAC}"/>
                  </a:ext>
                </a:extLst>
              </p:cNvPr>
              <p:cNvSpPr/>
              <p:nvPr/>
            </p:nvSpPr>
            <p:spPr>
              <a:xfrm>
                <a:off x="6215865" y="2571699"/>
                <a:ext cx="5137935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طبق إشارة قفزة واحدية على النظام (بدون متحكم).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أوجد النقطة حيث يكون ميل الاستجابة أكبر ما يمكن (أي أقرب إلى المحور الشاقولي) وارسم مماس للمنحني.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نقطة تقاطع التماس مع المحور الشاقولي عند اللحظة 0 تمثل القيمتين </a:t>
                </a:r>
                <a14:m>
                  <m:oMath xmlns:m="http://schemas.openxmlformats.org/officeDocument/2006/math">
                    <m:r>
                      <a:rPr lang="ar-SY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ar-SY" sz="2000" b="1" dirty="0">
                    <a:latin typeface="Times New Roman" pitchFamily="18" charset="0"/>
                  </a:rPr>
                  <a:t> و </a:t>
                </a:r>
                <a:r>
                  <a:rPr lang="en-US" sz="2000" b="1" i="1" dirty="0">
                    <a:latin typeface="Times New Roman" pitchFamily="18" charset="0"/>
                  </a:rPr>
                  <a:t>L</a:t>
                </a:r>
                <a:r>
                  <a:rPr lang="ar-SY" sz="2000" b="1" dirty="0">
                    <a:latin typeface="Times New Roman" pitchFamily="18" charset="0"/>
                  </a:rPr>
                  <a:t>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استخدم الجدول التالي: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B78856-1A3F-41BC-A3BF-A4B404CFD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865" y="2571699"/>
                <a:ext cx="5137935" cy="2400657"/>
              </a:xfrm>
              <a:prstGeom prst="rect">
                <a:avLst/>
              </a:prstGeom>
              <a:blipFill>
                <a:blip r:embed="rId2"/>
                <a:stretch>
                  <a:fillRect l="-1542" t="-1269" r="-1068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CB90F4D-6D2C-4185-9553-26811513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59" y="2111339"/>
            <a:ext cx="5801078" cy="46028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CFAE6E8-392C-4BA4-9C3C-CB0675CBC7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7149366"/>
                  </p:ext>
                </p:extLst>
              </p:nvPr>
            </p:nvGraphicFramePr>
            <p:xfrm>
              <a:off x="6441279" y="5062365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ar-SY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a typeface="Cambria Math" panose="02040503050406030204" pitchFamily="18" charset="0"/>
                            </a:rPr>
                            <a:t>0.9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dirty="0">
                              <a:latin typeface="+mn-lt"/>
                              <a:ea typeface="Cambria Math" panose="02040503050406030204" pitchFamily="18" charset="0"/>
                            </a:rPr>
                            <a:t>1.2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n-US" sz="1800" b="1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CFAE6E8-392C-4BA4-9C3C-CB0675CBC7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7149366"/>
                  </p:ext>
                </p:extLst>
              </p:nvPr>
            </p:nvGraphicFramePr>
            <p:xfrm>
              <a:off x="6441279" y="5062365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8197" r="-20144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8197" r="-20144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71" t="-208197" r="-10242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8197" r="-2014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71" t="-308197" r="-10242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71" t="-308197" r="-242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39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719191" y="898988"/>
            <a:ext cx="11099105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spcAft>
                <a:spcPts val="1200"/>
              </a:spcAft>
            </a:pPr>
            <a:r>
              <a:rPr lang="ar-SY" sz="2400" b="1" dirty="0">
                <a:latin typeface="Times New Roman" pitchFamily="18" charset="0"/>
              </a:rPr>
              <a:t>4. المعايرة باستخدام الثابت الزمني للحلقة المغلقة (أو الاستجابة الترددية) </a:t>
            </a:r>
            <a:r>
              <a:rPr lang="en-US" sz="2400" b="1" dirty="0">
                <a:latin typeface="Times New Roman" pitchFamily="18" charset="0"/>
              </a:rPr>
              <a:t>Closed-loop Timing (Frequency Response) (Ziegler-Nichols) Tuning</a:t>
            </a:r>
            <a:r>
              <a:rPr lang="ar-SY" sz="2400" b="1" dirty="0">
                <a:latin typeface="Times New Roman" pitchFamily="18" charset="0"/>
              </a:rPr>
              <a:t> </a:t>
            </a: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تعتمد على نقطة تقاطع الاستجابة الترددية (منحني </a:t>
            </a:r>
            <a:r>
              <a:rPr lang="ar-SY" sz="2000" b="1" dirty="0" err="1">
                <a:latin typeface="Times New Roman" pitchFamily="18" charset="0"/>
              </a:rPr>
              <a:t>نايكويست</a:t>
            </a:r>
            <a:r>
              <a:rPr lang="ar-SY" sz="2000" b="1" dirty="0">
                <a:latin typeface="Times New Roman" pitchFamily="18" charset="0"/>
              </a:rPr>
              <a:t> مع المحور التخيلي).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A46AFC-E084-4876-A569-B290844D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17" y="2195540"/>
            <a:ext cx="5661168" cy="46213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CE5766-FEF1-4F15-8E90-DD14F3BD179C}"/>
              </a:ext>
            </a:extLst>
          </p:cNvPr>
          <p:cNvSpPr/>
          <p:nvPr/>
        </p:nvSpPr>
        <p:spPr>
          <a:xfrm>
            <a:off x="9884794" y="2561103"/>
            <a:ext cx="1750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طريقة المعايرة: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2F8014-335F-4ADE-B47F-AA204089228D}"/>
              </a:ext>
            </a:extLst>
          </p:cNvPr>
          <p:cNvSpPr/>
          <p:nvPr/>
        </p:nvSpPr>
        <p:spPr>
          <a:xfrm>
            <a:off x="6469487" y="3047016"/>
            <a:ext cx="4778872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أوصل المتحكم مع النظام (حلقة مغلقة).</a:t>
            </a:r>
          </a:p>
          <a:p>
            <a:pPr marL="342900" indent="-342900" algn="r" rtl="1"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أوجد الربح النهائي للنظام </a:t>
            </a:r>
            <a:r>
              <a:rPr lang="en-US" sz="2000" b="1" dirty="0">
                <a:latin typeface="Times New Roman" pitchFamily="18" charset="0"/>
              </a:rPr>
              <a:t>ultimate gain</a:t>
            </a:r>
            <a:r>
              <a:rPr lang="ar-SY" sz="2000" b="1" dirty="0">
                <a:latin typeface="Times New Roman" pitchFamily="18" charset="0"/>
              </a:rPr>
              <a:t> (</a:t>
            </a:r>
            <a:r>
              <a:rPr lang="en-US" sz="2000" b="1" i="1" dirty="0">
                <a:latin typeface="Times New Roman" pitchFamily="18" charset="0"/>
              </a:rPr>
              <a:t>K</a:t>
            </a:r>
            <a:r>
              <a:rPr lang="ar-SY" sz="2000" b="1" dirty="0">
                <a:latin typeface="Times New Roman" pitchFamily="18" charset="0"/>
              </a:rPr>
              <a:t>)</a:t>
            </a:r>
          </a:p>
          <a:p>
            <a:pPr marL="342900" indent="-342900" algn="r" rtl="1"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أوجد الدور النهائي للنظام </a:t>
            </a:r>
            <a:r>
              <a:rPr lang="en-US" sz="2000" b="1" dirty="0">
                <a:latin typeface="Times New Roman" pitchFamily="18" charset="0"/>
              </a:rPr>
              <a:t>ultimate period</a:t>
            </a:r>
            <a:r>
              <a:rPr lang="ar-SY" sz="2000" b="1" dirty="0">
                <a:latin typeface="Times New Roman" pitchFamily="18" charset="0"/>
              </a:rPr>
              <a:t> (</a:t>
            </a:r>
            <a:r>
              <a:rPr lang="en-US" sz="2000" b="1" i="1" dirty="0">
                <a:latin typeface="Times New Roman" pitchFamily="18" charset="0"/>
              </a:rPr>
              <a:t>T</a:t>
            </a:r>
            <a:r>
              <a:rPr lang="ar-SY" sz="2000" b="1" dirty="0">
                <a:latin typeface="Times New Roman" pitchFamily="18" charset="0"/>
              </a:rPr>
              <a:t>)</a:t>
            </a:r>
          </a:p>
          <a:p>
            <a:pPr marL="342900" indent="-342900" algn="r" rtl="1"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>
                <a:latin typeface="Times New Roman" pitchFamily="18" charset="0"/>
              </a:rPr>
              <a:t>استخدم الجدول التالي:</a:t>
            </a:r>
            <a:endParaRPr lang="en-US" sz="2000" b="1" dirty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60E8EA6-7858-4A99-B008-3A79A79D01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151550"/>
                  </p:ext>
                </p:extLst>
              </p:nvPr>
            </p:nvGraphicFramePr>
            <p:xfrm>
              <a:off x="6441279" y="5062365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𝟏𝟐𝟓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60E8EA6-7858-4A99-B008-3A79A79D01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151550"/>
                  </p:ext>
                </p:extLst>
              </p:nvPr>
            </p:nvGraphicFramePr>
            <p:xfrm>
              <a:off x="6441279" y="5062365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8197" r="-20144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8197" r="-20144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71" t="-208197" r="-10242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8197" r="-20144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71" t="-308197" r="-10242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71" t="-308197" r="-242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354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0566971" y="776081"/>
            <a:ext cx="121022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مقدمة</a:t>
            </a:r>
            <a:endParaRPr lang="ar-SY" sz="2800" b="1" dirty="0">
              <a:latin typeface="Times New Roman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E9B16C-DF08-4D49-9AF9-219515A6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13" y="1500026"/>
            <a:ext cx="10787866" cy="4813444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منظم </a:t>
            </a:r>
            <a:r>
              <a:rPr lang="en-US" sz="2400" b="1" dirty="0"/>
              <a:t>PID</a:t>
            </a:r>
            <a:r>
              <a:rPr lang="ar-SY" sz="2400" b="1" dirty="0"/>
              <a:t> اختصار للمنظم التناسبي – التكاملي – التفاضلي </a:t>
            </a:r>
            <a:r>
              <a:rPr lang="en-US" sz="2400" b="1" dirty="0"/>
              <a:t>Proportional – Integral – Differential</a:t>
            </a:r>
            <a:endParaRPr lang="ar-SY" sz="2400" b="1" dirty="0"/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يسمى منظم لأنه يسعى لتنظيم إشارة الخطأ </a:t>
            </a:r>
            <a:r>
              <a:rPr lang="ar-SY" sz="2400" b="1" dirty="0">
                <a:solidFill>
                  <a:srgbClr val="FF0000"/>
                </a:solidFill>
              </a:rPr>
              <a:t>نحو الصفر.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بكل بساطة يعتمد على تناسب وتكامل وتفاضل إشارة الخطأ.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أشهر أنواع المنظمات وأكثرها استخداماً في الصناعة </a:t>
            </a:r>
            <a:r>
              <a:rPr lang="ar-SY" sz="2400" b="1" dirty="0" err="1"/>
              <a:t>والروبوتيكس</a:t>
            </a:r>
            <a:r>
              <a:rPr lang="ar-SY" sz="2400" b="1" dirty="0"/>
              <a:t> (%90 &lt;).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أداء المنظم مقبول ولا يحتاج لمعرفة النموذج الرياضي للنظام.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تنفيذ </a:t>
            </a:r>
            <a:r>
              <a:rPr lang="en-US" sz="2400" b="1" dirty="0"/>
              <a:t>PID</a:t>
            </a:r>
            <a:r>
              <a:rPr lang="ar-SY" sz="2400" b="1" dirty="0"/>
              <a:t> على المتحكمات الرقمية والتشابهية بغاية السهولة. غالباً ما يتم تعديل بنية المنظم من أجل تطبيقات مختلفة.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أهم مساوئ </a:t>
            </a:r>
            <a:r>
              <a:rPr lang="en-US" sz="2400" b="1" dirty="0"/>
              <a:t>PID</a:t>
            </a:r>
            <a:r>
              <a:rPr lang="ar-SY" sz="2400" b="1" dirty="0"/>
              <a:t> </a:t>
            </a:r>
            <a:r>
              <a:rPr lang="ar-SY" sz="2400" b="1" dirty="0">
                <a:solidFill>
                  <a:srgbClr val="FF0000"/>
                </a:solidFill>
              </a:rPr>
              <a:t>الحاجة لمعايرة </a:t>
            </a:r>
            <a:r>
              <a:rPr lang="ar-SY" sz="2400" b="1" dirty="0" err="1">
                <a:solidFill>
                  <a:srgbClr val="FF0000"/>
                </a:solidFill>
              </a:rPr>
              <a:t>ثوابته</a:t>
            </a:r>
            <a:r>
              <a:rPr lang="ar-SY" sz="2400" b="1" dirty="0">
                <a:solidFill>
                  <a:srgbClr val="FF0000"/>
                </a:solidFill>
              </a:rPr>
              <a:t> </a:t>
            </a:r>
            <a:r>
              <a:rPr lang="ar-SY" sz="2400" b="1" dirty="0"/>
              <a:t>– المعايرة غالياً يدوية تجريبية ولكن توجد عدة طرق تسرع وتسهل المعايرة بشكل كبير.</a:t>
            </a:r>
          </a:p>
        </p:txBody>
      </p:sp>
    </p:spTree>
    <p:extLst>
      <p:ext uri="{BB962C8B-B14F-4D97-AF65-F5344CB8AC3E}">
        <p14:creationId xmlns:p14="http://schemas.microsoft.com/office/powerpoint/2010/main" val="298634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1063375" y="898988"/>
            <a:ext cx="10754921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spcAft>
                <a:spcPts val="1200"/>
              </a:spcAft>
            </a:pPr>
            <a:r>
              <a:rPr lang="ar-SY" sz="2400" b="1" dirty="0">
                <a:latin typeface="Times New Roman" pitchFamily="18" charset="0"/>
              </a:rPr>
              <a:t>5. المعايرة بطريقة </a:t>
            </a:r>
            <a:r>
              <a:rPr lang="en-US" sz="2400" b="1" dirty="0">
                <a:latin typeface="Times New Roman" pitchFamily="18" charset="0"/>
              </a:rPr>
              <a:t>CHR</a:t>
            </a:r>
            <a:r>
              <a:rPr lang="ar-SY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Chien</a:t>
            </a:r>
            <a:r>
              <a:rPr lang="en-US" sz="2400" b="1" dirty="0">
                <a:latin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</a:rPr>
              <a:t>Hrones</a:t>
            </a:r>
            <a:r>
              <a:rPr lang="en-US" sz="2400" b="1" dirty="0">
                <a:latin typeface="Times New Roman" pitchFamily="18" charset="0"/>
              </a:rPr>
              <a:t>, and </a:t>
            </a:r>
            <a:r>
              <a:rPr lang="en-US" sz="2400" b="1" dirty="0" err="1">
                <a:latin typeface="Times New Roman" pitchFamily="18" charset="0"/>
              </a:rPr>
              <a:t>Reswick</a:t>
            </a:r>
            <a:r>
              <a:rPr lang="en-US" sz="2400" b="1" dirty="0">
                <a:latin typeface="Times New Roman" pitchFamily="18" charset="0"/>
              </a:rPr>
              <a:t> Tuning Method –</a:t>
            </a:r>
            <a:endParaRPr lang="ar-SY" sz="2400" b="1" dirty="0"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طريقة </a:t>
            </a:r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حلقة مفتوحة </a:t>
            </a:r>
            <a:r>
              <a:rPr lang="ar-SY" sz="2000" b="1" dirty="0">
                <a:latin typeface="Times New Roman" pitchFamily="18" charset="0"/>
              </a:rPr>
              <a:t>تعتمد على طريقة </a:t>
            </a:r>
            <a:r>
              <a:rPr lang="en-US" sz="2000" b="1" dirty="0">
                <a:latin typeface="Times New Roman" pitchFamily="18" charset="0"/>
              </a:rPr>
              <a:t>Ziegler-Nichols</a:t>
            </a:r>
            <a:r>
              <a:rPr lang="ar-SY" sz="2000" b="1" dirty="0">
                <a:latin typeface="Times New Roman" pitchFamily="18" charset="0"/>
              </a:rPr>
              <a:t> للحلقة المفتوحة وتسعى للحصول على أسرع استجابة بدون تجاوز وأسرع استجابة بتجاوز نسبته </a:t>
            </a:r>
            <a:r>
              <a:rPr lang="en-US" sz="2000" b="1" dirty="0">
                <a:latin typeface="Times New Roman" pitchFamily="18" charset="0"/>
              </a:rPr>
              <a:t>20%</a:t>
            </a:r>
            <a:r>
              <a:rPr lang="ar-SY" sz="2000" b="1" dirty="0">
                <a:latin typeface="Times New Roman" pitchFamily="18" charset="0"/>
              </a:rPr>
              <a:t>..</a:t>
            </a:r>
            <a:endParaRPr lang="en-US" sz="2000" b="1" dirty="0"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عملياً لا نحصل على قيم التجاوز نفسها ولكن قيم تقريبية.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59100-26E1-40A6-8FF5-76D58CC0D897}"/>
              </a:ext>
            </a:extLst>
          </p:cNvPr>
          <p:cNvSpPr/>
          <p:nvPr/>
        </p:nvSpPr>
        <p:spPr>
          <a:xfrm>
            <a:off x="9793928" y="2677564"/>
            <a:ext cx="1750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طريقة المعايرة: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279EDE-F9B3-4B75-967A-1E5C98E5AF12}"/>
                  </a:ext>
                </a:extLst>
              </p:cNvPr>
              <p:cNvSpPr/>
              <p:nvPr/>
            </p:nvSpPr>
            <p:spPr>
              <a:xfrm>
                <a:off x="6215865" y="3177865"/>
                <a:ext cx="5137935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طبق إشارة قفزة واحدية على النظام (بدون متحكم).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أوجد النقطة حيث يكون ميل الاستجابة أكبر ما يمكن (أي أقرب إلى المحور الشاقولي) وارسم مماس للمنحني.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نقطة تقاطع التماس مع المحور الشاقولي عند اللحظة 0 تمثل القيمتين </a:t>
                </a:r>
                <a14:m>
                  <m:oMath xmlns:m="http://schemas.openxmlformats.org/officeDocument/2006/math">
                    <m:r>
                      <a:rPr lang="ar-SY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ar-SY" sz="2000" b="1" dirty="0">
                    <a:latin typeface="Times New Roman" pitchFamily="18" charset="0"/>
                  </a:rPr>
                  <a:t> و </a:t>
                </a:r>
                <a:r>
                  <a:rPr lang="en-US" sz="2000" b="1" i="1" dirty="0">
                    <a:latin typeface="Times New Roman" pitchFamily="18" charset="0"/>
                  </a:rPr>
                  <a:t>L</a:t>
                </a:r>
                <a:r>
                  <a:rPr lang="ar-SY" sz="2000" b="1" dirty="0">
                    <a:latin typeface="Times New Roman" pitchFamily="18" charset="0"/>
                  </a:rPr>
                  <a:t>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أوجد الثابت الزمني لتابع النقل الخاص بالنظام </a:t>
                </a:r>
                <a:r>
                  <a:rPr lang="en-US" sz="2000" b="1" i="1" dirty="0">
                    <a:latin typeface="Times New Roman" pitchFamily="18" charset="0"/>
                  </a:rPr>
                  <a:t>T</a:t>
                </a:r>
                <a:r>
                  <a:rPr lang="en-US" sz="2000" b="1" i="1" baseline="-25000" dirty="0">
                    <a:latin typeface="Times New Roman" pitchFamily="18" charset="0"/>
                  </a:rPr>
                  <a:t>u</a:t>
                </a:r>
                <a:r>
                  <a:rPr lang="ar-SY" sz="2000" b="1" dirty="0">
                    <a:latin typeface="Times New Roman" pitchFamily="18" charset="0"/>
                  </a:rPr>
                  <a:t> .. أي </a:t>
                </a:r>
                <a:r>
                  <a:rPr lang="ar-SY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الزمن الذي تستغرقه الاستجابة للوصول إلى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%63</a:t>
                </a:r>
                <a:r>
                  <a:rPr lang="ar-SY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 من قيمتها النهائية</a:t>
                </a:r>
                <a:r>
                  <a:rPr lang="ar-SY" sz="2000" b="1" dirty="0">
                    <a:latin typeface="Times New Roman" pitchFamily="18" charset="0"/>
                  </a:rPr>
                  <a:t>.</a:t>
                </a:r>
              </a:p>
              <a:p>
                <a:pPr marL="342900" indent="-342900" algn="r" rtl="1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ar-SY" sz="2000" b="1" dirty="0">
                    <a:latin typeface="Times New Roman" pitchFamily="18" charset="0"/>
                  </a:rPr>
                  <a:t>استخدم الجداول التالية حسب نسبة التجاوز المطلوبة.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279EDE-F9B3-4B75-967A-1E5C98E5A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865" y="3177865"/>
                <a:ext cx="5137935" cy="3477875"/>
              </a:xfrm>
              <a:prstGeom prst="rect">
                <a:avLst/>
              </a:prstGeom>
              <a:blipFill>
                <a:blip r:embed="rId2"/>
                <a:stretch>
                  <a:fillRect l="-1542" t="-701" r="-1068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FC3C315-147E-45CE-A45C-ACB13C967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6" y="2059890"/>
            <a:ext cx="5879710" cy="474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3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1063375" y="898988"/>
            <a:ext cx="10754921" cy="12311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spcAft>
                <a:spcPts val="1200"/>
              </a:spcAft>
            </a:pPr>
            <a:r>
              <a:rPr lang="ar-SY" sz="2400" b="1" dirty="0">
                <a:latin typeface="Times New Roman" pitchFamily="18" charset="0"/>
              </a:rPr>
              <a:t>5. المعايرة بطريقة </a:t>
            </a:r>
            <a:r>
              <a:rPr lang="en-US" sz="2400" b="1" dirty="0">
                <a:latin typeface="Times New Roman" pitchFamily="18" charset="0"/>
              </a:rPr>
              <a:t>CHR</a:t>
            </a:r>
            <a:r>
              <a:rPr lang="ar-SY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Chien</a:t>
            </a:r>
            <a:r>
              <a:rPr lang="en-US" sz="2400" b="1" dirty="0">
                <a:latin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</a:rPr>
              <a:t>Hrones</a:t>
            </a:r>
            <a:r>
              <a:rPr lang="en-US" sz="2400" b="1" dirty="0">
                <a:latin typeface="Times New Roman" pitchFamily="18" charset="0"/>
              </a:rPr>
              <a:t>, and </a:t>
            </a:r>
            <a:r>
              <a:rPr lang="en-US" sz="2400" b="1" dirty="0" err="1">
                <a:latin typeface="Times New Roman" pitchFamily="18" charset="0"/>
              </a:rPr>
              <a:t>Reswick</a:t>
            </a:r>
            <a:r>
              <a:rPr lang="en-US" sz="2400" b="1" dirty="0">
                <a:latin typeface="Times New Roman" pitchFamily="18" charset="0"/>
              </a:rPr>
              <a:t> Tuning Method –</a:t>
            </a:r>
            <a:endParaRPr lang="ar-SY" sz="2400" b="1" dirty="0">
              <a:latin typeface="Times New Roman" pitchFamily="18" charset="0"/>
            </a:endParaRPr>
          </a:p>
          <a:p>
            <a:pPr marL="800100" lvl="1" indent="-342900" algn="just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>
                <a:latin typeface="Times New Roman" pitchFamily="18" charset="0"/>
              </a:rPr>
              <a:t>طريقة </a:t>
            </a:r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حلقة مفتوحة </a:t>
            </a:r>
            <a:r>
              <a:rPr lang="ar-SY" sz="2000" b="1" dirty="0">
                <a:latin typeface="Times New Roman" pitchFamily="18" charset="0"/>
              </a:rPr>
              <a:t>تعتمد على طريقة </a:t>
            </a:r>
            <a:r>
              <a:rPr lang="en-US" sz="2000" b="1" dirty="0">
                <a:latin typeface="Times New Roman" pitchFamily="18" charset="0"/>
              </a:rPr>
              <a:t>Ziegler-Nichols</a:t>
            </a:r>
            <a:r>
              <a:rPr lang="ar-SY" sz="2000" b="1" dirty="0">
                <a:latin typeface="Times New Roman" pitchFamily="18" charset="0"/>
              </a:rPr>
              <a:t> للحلقة المفتوحة وتسعى للحصول على أسرع استجابة بدون تجاوز وأسرع استجابة بتجاوز نسبته </a:t>
            </a:r>
            <a:r>
              <a:rPr lang="en-US" sz="2000" b="1" dirty="0">
                <a:latin typeface="Times New Roman" pitchFamily="18" charset="0"/>
              </a:rPr>
              <a:t>20%</a:t>
            </a:r>
            <a:r>
              <a:rPr lang="ar-SY" sz="2000" b="1" dirty="0">
                <a:latin typeface="Times New Roman" pitchFamily="18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59100-26E1-40A6-8FF5-76D58CC0D897}"/>
              </a:ext>
            </a:extLst>
          </p:cNvPr>
          <p:cNvSpPr/>
          <p:nvPr/>
        </p:nvSpPr>
        <p:spPr>
          <a:xfrm>
            <a:off x="8343968" y="2204957"/>
            <a:ext cx="3062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تجاوز (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overshoot</a:t>
            </a:r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) بنسبة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0%</a:t>
            </a:r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C3C315-147E-45CE-A45C-ACB13C96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6" y="2059890"/>
            <a:ext cx="5879710" cy="47449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2AF7B2E-ED53-4E17-917F-E2565720DA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0306155"/>
                  </p:ext>
                </p:extLst>
              </p:nvPr>
            </p:nvGraphicFramePr>
            <p:xfrm>
              <a:off x="6329120" y="2682033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ar-SY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a typeface="Cambria Math" panose="02040503050406030204" pitchFamily="18" charset="0"/>
                            </a:rPr>
                            <a:t>0.35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dirty="0">
                              <a:latin typeface="+mn-lt"/>
                              <a:ea typeface="Cambria Math" panose="02040503050406030204" pitchFamily="18" charset="0"/>
                            </a:rPr>
                            <a:t>0.6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2AF7B2E-ED53-4E17-917F-E2565720DA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0306155"/>
                  </p:ext>
                </p:extLst>
              </p:nvPr>
            </p:nvGraphicFramePr>
            <p:xfrm>
              <a:off x="6329120" y="2682033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6452" r="-200966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9836" r="-20096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71" t="-209836" r="-10194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9836" r="-20096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71" t="-309836" r="-10194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71" t="-309836" r="-1942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AC67122-F0E1-4516-80CB-B77FEF0C97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573836"/>
                  </p:ext>
                </p:extLst>
              </p:nvPr>
            </p:nvGraphicFramePr>
            <p:xfrm>
              <a:off x="6329120" y="4916713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ea typeface="Cambria Math" panose="02040503050406030204" pitchFamily="18" charset="0"/>
                            </a:rPr>
                            <a:t>0.7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a typeface="Cambria Math" panose="02040503050406030204" pitchFamily="18" charset="0"/>
                            </a:rPr>
                            <a:t>0.6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dirty="0">
                              <a:latin typeface="+mn-lt"/>
                              <a:ea typeface="Cambria Math" panose="02040503050406030204" pitchFamily="18" charset="0"/>
                            </a:rPr>
                            <a:t>0.95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SY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𝟒𝟕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AC67122-F0E1-4516-80CB-B77FEF0C97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573836"/>
                  </p:ext>
                </p:extLst>
              </p:nvPr>
            </p:nvGraphicFramePr>
            <p:xfrm>
              <a:off x="6329120" y="4916713"/>
              <a:ext cx="5024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70">
                      <a:extLst>
                        <a:ext uri="{9D8B030D-6E8A-4147-A177-3AD203B41FA5}">
                          <a16:colId xmlns:a16="http://schemas.microsoft.com/office/drawing/2014/main" val="2818326301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4221206919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222383008"/>
                        </a:ext>
                      </a:extLst>
                    </a:gridCol>
                    <a:gridCol w="1256170">
                      <a:extLst>
                        <a:ext uri="{9D8B030D-6E8A-4147-A177-3AD203B41FA5}">
                          <a16:colId xmlns:a16="http://schemas.microsoft.com/office/drawing/2014/main" val="346666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K</a:t>
                          </a:r>
                          <a:r>
                            <a:rPr lang="en-US" baseline="-25000" dirty="0" err="1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T</a:t>
                          </a:r>
                          <a:r>
                            <a:rPr lang="en-US" i="0" baseline="-25000" dirty="0"/>
                            <a:t>I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225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8197" r="-20096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67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8197" r="-20096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71" t="-208197" r="-10194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84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8197" r="-2009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71" t="-308197" r="-10194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71" t="-308197" r="-194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279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9B63531-D40E-4953-B63F-97FA55FA26A8}"/>
              </a:ext>
            </a:extLst>
          </p:cNvPr>
          <p:cNvSpPr/>
          <p:nvPr/>
        </p:nvSpPr>
        <p:spPr>
          <a:xfrm>
            <a:off x="8215728" y="4424456"/>
            <a:ext cx="31902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تجاوز (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overshoot</a:t>
            </a:r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) بنسبة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20%</a:t>
            </a:r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1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056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3" name="مربع نص 5">
            <a:extLst>
              <a:ext uri="{FF2B5EF4-FFF2-40B4-BE49-F238E27FC236}">
                <a16:creationId xmlns:a16="http://schemas.microsoft.com/office/drawing/2014/main" id="{B9064FF4-1F87-4915-ACCD-F3E923B63204}"/>
              </a:ext>
            </a:extLst>
          </p:cNvPr>
          <p:cNvSpPr txBox="1"/>
          <p:nvPr/>
        </p:nvSpPr>
        <p:spPr>
          <a:xfrm>
            <a:off x="838200" y="847616"/>
            <a:ext cx="10643171" cy="43635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 rtl="1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هناك طرق أخرى للمعايرة أكثر تعقيداً:</a:t>
            </a:r>
          </a:p>
          <a:p>
            <a:pPr marL="800100" lvl="1" indent="-342900" algn="just" rtl="1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باستخدام المتحكمات التكيفية مثل طريقة </a:t>
            </a:r>
            <a:r>
              <a:rPr lang="en-US" sz="2400" b="1" dirty="0">
                <a:latin typeface="Times New Roman" pitchFamily="18" charset="0"/>
              </a:rPr>
              <a:t>Model Reference Adaptive Controller (MRAC)</a:t>
            </a:r>
            <a:r>
              <a:rPr lang="ar-SY" sz="2400" b="1" dirty="0">
                <a:latin typeface="Times New Roman" pitchFamily="18" charset="0"/>
              </a:rPr>
              <a:t> حيث نقوم بمقارنة النظام مع نظام آخر معروف واستنتاج بارامترات المنظم.</a:t>
            </a:r>
          </a:p>
          <a:p>
            <a:pPr marL="800100" lvl="1" indent="-342900" algn="just" rtl="1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عن طريق التعرف على النظام </a:t>
            </a:r>
            <a:r>
              <a:rPr lang="en-US" sz="2400" b="1" dirty="0">
                <a:latin typeface="Times New Roman" pitchFamily="18" charset="0"/>
              </a:rPr>
              <a:t>system identification</a:t>
            </a:r>
            <a:r>
              <a:rPr lang="ar-SY" sz="2400" b="1" dirty="0">
                <a:latin typeface="Times New Roman" pitchFamily="18" charset="0"/>
              </a:rPr>
              <a:t>. حيث نقوم بحقن إشارة ضجيج أبيض شبه عشوائي </a:t>
            </a:r>
            <a:r>
              <a:rPr lang="en-US" sz="2400" b="1" dirty="0">
                <a:latin typeface="Times New Roman" pitchFamily="18" charset="0"/>
              </a:rPr>
              <a:t>pseudo random white noise</a:t>
            </a:r>
            <a:r>
              <a:rPr lang="ar-SY" sz="2400" b="1" dirty="0">
                <a:latin typeface="Times New Roman" pitchFamily="18" charset="0"/>
              </a:rPr>
              <a:t> – ومن ثم إيجاد الاستجابة الترددية </a:t>
            </a:r>
            <a:r>
              <a:rPr lang="en-US" sz="2400" b="1" dirty="0">
                <a:latin typeface="Times New Roman" pitchFamily="18" charset="0"/>
              </a:rPr>
              <a:t>frequency response</a:t>
            </a:r>
            <a:r>
              <a:rPr lang="ar-SY" sz="2400" b="1" dirty="0">
                <a:latin typeface="Times New Roman" pitchFamily="18" charset="0"/>
              </a:rPr>
              <a:t> وحساب بارامترات المنظم التي تحقق أكبر مجال ربح </a:t>
            </a:r>
            <a:r>
              <a:rPr lang="en-US" sz="2400" b="1" dirty="0">
                <a:latin typeface="Times New Roman" pitchFamily="18" charset="0"/>
              </a:rPr>
              <a:t>gain margin</a:t>
            </a:r>
            <a:r>
              <a:rPr lang="ar-SY" sz="2400" b="1" dirty="0">
                <a:latin typeface="Times New Roman" pitchFamily="18" charset="0"/>
              </a:rPr>
              <a:t>.</a:t>
            </a:r>
          </a:p>
          <a:p>
            <a:pPr marL="800100" lvl="1" indent="-342900" algn="just" rtl="1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5500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056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معايرة 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pic>
        <p:nvPicPr>
          <p:cNvPr id="5" name="Picture 4" descr="C:\55e3cdb2f0ee1fc198e72937ed886e12">
            <a:extLst>
              <a:ext uri="{FF2B5EF4-FFF2-40B4-BE49-F238E27FC236}">
                <a16:creationId xmlns:a16="http://schemas.microsoft.com/office/drawing/2014/main" id="{4BFE4B63-C4AA-4D78-8423-E522DDE46E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87" y="975418"/>
            <a:ext cx="6119131" cy="53277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F696F3-FFDE-4442-A375-B278CC8E51B2}"/>
              </a:ext>
            </a:extLst>
          </p:cNvPr>
          <p:cNvSpPr/>
          <p:nvPr/>
        </p:nvSpPr>
        <p:spPr>
          <a:xfrm>
            <a:off x="7782674" y="1384712"/>
            <a:ext cx="333436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مثال عن الاستجابة الترددية لنظام ميكانيكي.</a:t>
            </a:r>
          </a:p>
          <a:p>
            <a:pPr marL="285750" indent="-28575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</a:rPr>
              <a:t>لاحظ كيف تنعكس زاوية الاستجابة </a:t>
            </a:r>
            <a:r>
              <a:rPr lang="en-US" sz="2400" b="1" dirty="0">
                <a:latin typeface="Times New Roman" pitchFamily="18" charset="0"/>
              </a:rPr>
              <a:t>180</a:t>
            </a:r>
            <a:r>
              <a:rPr lang="ar-SY" sz="2400" b="1" dirty="0">
                <a:latin typeface="Times New Roman" pitchFamily="18" charset="0"/>
              </a:rPr>
              <a:t> درجة عند تردد معين.. هذا هو التردد الذي يفقد النظام عنده الاستقرار. أي هذا هو </a:t>
            </a: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التردد الأعظمي لحلقة التحكم لهذا النظام.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7870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حلقات التحكم المتداخلة </a:t>
            </a:r>
            <a:r>
              <a:rPr lang="en-US" sz="3600" b="1" dirty="0">
                <a:solidFill>
                  <a:srgbClr val="FF0000"/>
                </a:solidFill>
              </a:rPr>
              <a:t>Nested PID Loops</a:t>
            </a:r>
            <a:r>
              <a:rPr lang="ar-SY" sz="3600" b="1" dirty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348E-15EC-48B7-AD7C-E4E1809D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67" y="960633"/>
            <a:ext cx="10787866" cy="4813444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معظم التطبيقات الحقيقية عبارة عن عدة حلقات تحكم/تنظيم متداخلة مع بعضها البعض. حيث يكون خرج المنظم الأول قيمة مرجعية للمنظم الثاني وهكذا.. على سبيل المثال: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ar-SY" b="1" dirty="0"/>
              <a:t>في محركات السيرفو، قد نستخدم ثلاث حلقات متداخلة:</a:t>
            </a:r>
          </a:p>
          <a:p>
            <a:pPr marL="1371600" lvl="2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b="1" dirty="0">
                <a:solidFill>
                  <a:srgbClr val="FF0000"/>
                </a:solidFill>
              </a:rPr>
              <a:t>حلقة تيار داخلية </a:t>
            </a:r>
            <a:r>
              <a:rPr lang="ar-SY" b="1" dirty="0"/>
              <a:t>تتحكم بتيار المحرك والتالي </a:t>
            </a:r>
            <a:r>
              <a:rPr lang="ar-SY" b="1"/>
              <a:t>العزم المطبق.</a:t>
            </a:r>
            <a:endParaRPr lang="ar-SY" b="1" dirty="0"/>
          </a:p>
          <a:p>
            <a:pPr marL="1371600" lvl="2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b="1" dirty="0">
                <a:solidFill>
                  <a:srgbClr val="FF0000"/>
                </a:solidFill>
              </a:rPr>
              <a:t>حلقة سرعة وسطى </a:t>
            </a:r>
            <a:r>
              <a:rPr lang="ar-SY" b="1" dirty="0"/>
              <a:t>تتحكم بسرعة دوران المحرك. خرج منظم السرعة هو القيمة المرجعية للتيار.</a:t>
            </a:r>
          </a:p>
          <a:p>
            <a:pPr marL="1371600" lvl="2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b="1" dirty="0">
                <a:solidFill>
                  <a:srgbClr val="FF0000"/>
                </a:solidFill>
              </a:rPr>
              <a:t>حلقة موضع خارجية </a:t>
            </a:r>
            <a:r>
              <a:rPr lang="ar-SY" b="1" dirty="0"/>
              <a:t>تتحكم بزاوية المحرك. خرج منظم الزاوية هو القيمة المرجعية للسرعة.</a:t>
            </a:r>
          </a:p>
          <a:p>
            <a:pPr marL="914400" lvl="1" indent="-45720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ar-SY" b="1" dirty="0"/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ar-SY" sz="2400" b="1" dirty="0"/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ar-SY" sz="2400" b="1" dirty="0"/>
          </a:p>
        </p:txBody>
      </p:sp>
      <p:pic>
        <p:nvPicPr>
          <p:cNvPr id="18434" name="Picture 2" descr="Image result for servo motor nested pid loop">
            <a:extLst>
              <a:ext uri="{FF2B5EF4-FFF2-40B4-BE49-F238E27FC236}">
                <a16:creationId xmlns:a16="http://schemas.microsoft.com/office/drawing/2014/main" id="{54A626D9-59F0-48F3-A0EF-12512B822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4293527"/>
            <a:ext cx="82677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75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منظمات </a:t>
            </a:r>
            <a:r>
              <a:rPr lang="en-US" sz="3600" b="1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0566971" y="776081"/>
            <a:ext cx="121022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مقدمة</a:t>
            </a:r>
            <a:endParaRPr lang="ar-SY" sz="2800" b="1" dirty="0">
              <a:latin typeface="Times New Roman" pitchFamily="18" charset="0"/>
            </a:endParaRPr>
          </a:p>
        </p:txBody>
      </p:sp>
      <p:pic>
        <p:nvPicPr>
          <p:cNvPr id="1028" name="Picture 4" descr="File#18078579784: The Op Amp PID Controller. Temperature Control Using Pid Controller Circuit Diagram">
            <a:extLst>
              <a:ext uri="{FF2B5EF4-FFF2-40B4-BE49-F238E27FC236}">
                <a16:creationId xmlns:a16="http://schemas.microsoft.com/office/drawing/2014/main" id="{7C821334-2667-4B57-8B8B-6DE39123E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945" y="1165737"/>
            <a:ext cx="5619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nalog pid flowchart">
            <a:extLst>
              <a:ext uri="{FF2B5EF4-FFF2-40B4-BE49-F238E27FC236}">
                <a16:creationId xmlns:a16="http://schemas.microsoft.com/office/drawing/2014/main" id="{3F81F2AC-33ED-49F7-92BC-5F84F6FA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05" y="1299301"/>
            <a:ext cx="57626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340F511A-CE64-4C6F-8AB6-53B5762AE8CC}"/>
                  </a:ext>
                </a:extLst>
              </p:cNvPr>
              <p:cNvSpPr txBox="1"/>
              <p:nvPr/>
            </p:nvSpPr>
            <p:spPr bwMode="auto">
              <a:xfrm>
                <a:off x="547705" y="4682753"/>
                <a:ext cx="5692240" cy="15022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340F511A-CE64-4C6F-8AB6-53B5762A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705" y="4682753"/>
                <a:ext cx="5692240" cy="1502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63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2380385" y="102741"/>
            <a:ext cx="74312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المنظم التناسبي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Proportional (P) Regulator</a:t>
            </a:r>
            <a:endParaRPr lang="ar-SY" sz="2800" b="1" dirty="0">
              <a:latin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2E04EB-99FF-4D68-84F4-22548466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721" y="929819"/>
            <a:ext cx="5702158" cy="5388788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خرج المنظم التناسبي هو </a:t>
            </a:r>
            <a:r>
              <a:rPr lang="ar-SY" sz="2400" b="1" dirty="0">
                <a:solidFill>
                  <a:srgbClr val="FF0000"/>
                </a:solidFill>
              </a:rPr>
              <a:t>نسبة ثابتة </a:t>
            </a:r>
            <a:r>
              <a:rPr lang="ar-SY" sz="2400" b="1" dirty="0"/>
              <a:t>من إشارة الدخل</a:t>
            </a:r>
            <a:endParaRPr lang="en-US" sz="2400" b="1" dirty="0"/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المنظم التناسبي يولد </a:t>
            </a:r>
            <a:r>
              <a:rPr lang="ar-SY" sz="2400" b="1" dirty="0">
                <a:solidFill>
                  <a:srgbClr val="FF0000"/>
                </a:solidFill>
              </a:rPr>
              <a:t>استجابة سريعة </a:t>
            </a:r>
            <a:r>
              <a:rPr lang="ar-SY" sz="2400" b="1" dirty="0"/>
              <a:t>لإشارة الخطأ. لذلك يستخدم لإيصال الخرج إلى القيمة المطلوبة بأسرع ما يمكن. 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ولكنه </a:t>
            </a:r>
            <a:r>
              <a:rPr lang="ar-SY" sz="2400" b="1" dirty="0">
                <a:solidFill>
                  <a:srgbClr val="FF0000"/>
                </a:solidFill>
              </a:rPr>
              <a:t>لا يزيل الخطأ المتبقي </a:t>
            </a:r>
            <a:r>
              <a:rPr lang="ar-SY" sz="2400" b="1" dirty="0"/>
              <a:t>في الإشارة (أو خطأ الحالة الثابتة </a:t>
            </a:r>
            <a:r>
              <a:rPr lang="en-US" sz="2400" b="1" dirty="0"/>
              <a:t>steady state error</a:t>
            </a:r>
            <a:r>
              <a:rPr lang="ar-SY" sz="2400" b="1" dirty="0"/>
              <a:t>).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يمكن أن يؤدي إلى </a:t>
            </a:r>
            <a:r>
              <a:rPr lang="ar-SY" sz="2400" b="1" dirty="0">
                <a:solidFill>
                  <a:srgbClr val="FF0000"/>
                </a:solidFill>
              </a:rPr>
              <a:t>عدم الاستقرار </a:t>
            </a:r>
            <a:r>
              <a:rPr lang="ar-SY" sz="2400" b="1" dirty="0"/>
              <a:t>بسهولة إذا كانت قيمة خرج المنظم كبيرة.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غير فعال في التعامل مع إشارة خطأ متغيرة.</a:t>
            </a:r>
            <a:endParaRPr lang="en-US" sz="2400" b="1" dirty="0"/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400" b="1" dirty="0"/>
              <a:t>لا يتم استخدام هذا المنظم بمفرده عادة </a:t>
            </a:r>
            <a:r>
              <a:rPr lang="ar-SY" sz="2400" b="1" dirty="0">
                <a:solidFill>
                  <a:srgbClr val="FF0000"/>
                </a:solidFill>
              </a:rPr>
              <a:t>لأنه يفتقد للمرونة</a:t>
            </a:r>
            <a:r>
              <a:rPr lang="ar-SY" sz="2400" b="1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047F16F7-2EC5-45C2-B3A5-1E95AB8D0012}"/>
                  </a:ext>
                </a:extLst>
              </p:cNvPr>
              <p:cNvSpPr txBox="1"/>
              <p:nvPr/>
            </p:nvSpPr>
            <p:spPr bwMode="auto">
              <a:xfrm>
                <a:off x="3452117" y="886452"/>
                <a:ext cx="2643883" cy="5776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047F16F7-2EC5-45C2-B3A5-1E95AB8D0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2117" y="886452"/>
                <a:ext cx="2643883" cy="5776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069BCC5-5694-4DD5-B05D-A975B71F9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74" y="1767926"/>
            <a:ext cx="5985258" cy="48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0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08438E-F8EE-4233-A9A7-6C96A8D51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6" y="1345915"/>
            <a:ext cx="5619775" cy="5345339"/>
          </a:xfrm>
          <a:prstGeom prst="rect">
            <a:avLst/>
          </a:prstGeom>
        </p:spPr>
      </p:pic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360675" y="118153"/>
            <a:ext cx="947065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المنظم التناسبي التكاملي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Proportional Integral (PI) Regulator</a:t>
            </a:r>
            <a:endParaRPr lang="ar-SY" sz="2800" b="1" dirty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1D7A54C-3533-438D-8CB4-DE0E80FAB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5721" y="929818"/>
                <a:ext cx="5702158" cy="5722699"/>
              </a:xfrm>
            </p:spPr>
            <p:txBody>
              <a:bodyPr>
                <a:normAutofit/>
              </a:bodyPr>
              <a:lstStyle/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خرج المنظم التكاملي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نسبة من مجموع </a:t>
                </a:r>
                <a:r>
                  <a:rPr lang="ar-SY" sz="2000" b="1" dirty="0"/>
                  <a:t>إشارات الدخل – تتناقص مع تناقص الخطأ. 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المنظم التكاملي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يقلل نسبة الخطأ </a:t>
                </a:r>
                <a:r>
                  <a:rPr lang="ar-SY" sz="2000" b="1" dirty="0"/>
                  <a:t>في الخرج بشكل تدريجي إلى أن تنعدم.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جمع المنظمين التناسبي والتكاملي معاً يسمح لنا بالوصول إلى الخرج المطلوب بسرعة والتخلص من أي نسبة خطأ متبقية.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نسمي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ar-SY" sz="2000" b="1" dirty="0"/>
                  <a:t> الثابت الزمني التكاملي.</a:t>
                </a:r>
                <a:endParaRPr lang="en-US" sz="2000" b="1" dirty="0"/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هذا المنظم شائع الاستخدام بشكل كبير وخاصة للتحكم بدرجة الحرارة حيث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تتغير إشارة الخطأ ببطء</a:t>
                </a:r>
                <a:r>
                  <a:rPr lang="ar-SY" sz="2000" b="1" dirty="0"/>
                  <a:t>.</a:t>
                </a:r>
                <a:endParaRPr lang="en-US" sz="2000" b="1" dirty="0"/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يمكن أن يؤدي منظم </a:t>
                </a:r>
                <a:r>
                  <a:rPr lang="en-US" sz="2000" b="1" dirty="0"/>
                  <a:t>PI</a:t>
                </a:r>
                <a:r>
                  <a:rPr lang="ar-SY" sz="2000" b="1" dirty="0"/>
                  <a:t> إلى تجاوز </a:t>
                </a:r>
                <a:r>
                  <a:rPr lang="en-US" sz="2000" b="1" dirty="0"/>
                  <a:t>overshoot</a:t>
                </a:r>
                <a:r>
                  <a:rPr lang="ar-SY" sz="2000" b="1" dirty="0"/>
                  <a:t> الخرج بسهولة أو حتى اهتزازه.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1D7A54C-3533-438D-8CB4-DE0E80FAB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5721" y="929818"/>
                <a:ext cx="5702158" cy="5722699"/>
              </a:xfrm>
              <a:blipFill>
                <a:blip r:embed="rId3"/>
                <a:stretch>
                  <a:fillRect l="-1603" t="-746" r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39F8ABFA-DFB3-4B4D-8CF9-48F766F6E6D2}"/>
                  </a:ext>
                </a:extLst>
              </p:cNvPr>
              <p:cNvSpPr txBox="1"/>
              <p:nvPr/>
            </p:nvSpPr>
            <p:spPr bwMode="auto">
              <a:xfrm>
                <a:off x="654121" y="743385"/>
                <a:ext cx="5063447" cy="1024541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39F8ABFA-DFB3-4B4D-8CF9-48F766F6E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121" y="743385"/>
                <a:ext cx="5063447" cy="1024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42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360675" y="118153"/>
            <a:ext cx="947065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المنظم التناسبي التكاملي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Proportional Integral (PI) Regulator</a:t>
            </a:r>
            <a:endParaRPr lang="ar-SY" sz="2800" b="1" dirty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39F8ABFA-DFB3-4B4D-8CF9-48F766F6E6D2}"/>
                  </a:ext>
                </a:extLst>
              </p:cNvPr>
              <p:cNvSpPr txBox="1"/>
              <p:nvPr/>
            </p:nvSpPr>
            <p:spPr bwMode="auto">
              <a:xfrm>
                <a:off x="654121" y="743385"/>
                <a:ext cx="5063447" cy="1024541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39F8ABFA-DFB3-4B4D-8CF9-48F766F6E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121" y="743385"/>
                <a:ext cx="5063447" cy="1024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646F261-ECA4-42D4-88B1-6C7411AFA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52" y="1813195"/>
            <a:ext cx="4923199" cy="49266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81E58D5-7EDA-4F98-B282-582D2D097B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35721" y="929818"/>
                <a:ext cx="5702158" cy="57226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خرج المنظم التكاملي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نسبة من مجموع </a:t>
                </a:r>
                <a:r>
                  <a:rPr lang="ar-SY" sz="2000" b="1" dirty="0"/>
                  <a:t>إشارات الدخل – تتناقص مع تناقص الخطأ. 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المنظم التكاملي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يقلل نسبة الخطأ </a:t>
                </a:r>
                <a:r>
                  <a:rPr lang="ar-SY" sz="2000" b="1" dirty="0"/>
                  <a:t>في الخرج بشكل تدريجي إلى أن تنعدم.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جمع المنظمين التناسبي والتكاملي معاً يسمح لنا بالوصول إلى الخرج المطلوب بسرعة والتخلص من أي نسبة خطأ متبقية.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نسمي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ar-SY" sz="2000" b="1" dirty="0"/>
                  <a:t> الثابت الزمني التكاملي.</a:t>
                </a:r>
                <a:endParaRPr lang="en-US" sz="2000" b="1" dirty="0"/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هذا المنظم شائع الاستخدام بشكل كبير وخاصة للتحكم بدرجة الحرارة حيث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تتغير إشارة الخطأ ببطء</a:t>
                </a:r>
                <a:r>
                  <a:rPr lang="ar-SY" sz="2000" b="1" dirty="0"/>
                  <a:t>.</a:t>
                </a:r>
                <a:endParaRPr lang="en-US" sz="2000" b="1" dirty="0"/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يمكن أن يؤدي منظم </a:t>
                </a:r>
                <a:r>
                  <a:rPr lang="en-US" sz="2000" b="1" dirty="0"/>
                  <a:t>PI</a:t>
                </a:r>
                <a:r>
                  <a:rPr lang="ar-SY" sz="2000" b="1" dirty="0"/>
                  <a:t> إلى تجاوز </a:t>
                </a:r>
                <a:r>
                  <a:rPr lang="en-US" sz="2000" b="1" dirty="0"/>
                  <a:t>overshoot</a:t>
                </a:r>
                <a:r>
                  <a:rPr lang="ar-SY" sz="2000" b="1" dirty="0"/>
                  <a:t> الخرج بسهولة أو حتى اهتزازه.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>
                    <a:solidFill>
                      <a:srgbClr val="FF0000"/>
                    </a:solidFill>
                  </a:rPr>
                  <a:t>مثال:</a:t>
                </a:r>
                <a:r>
                  <a:rPr lang="ar-SY" sz="2000" b="1" dirty="0"/>
                  <a:t> تنظيم درجة حرارة (لاحظ كيف تم تحديد خرج السخان عند %100)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81E58D5-7EDA-4F98-B282-582D2D09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721" y="929818"/>
                <a:ext cx="5702158" cy="5722699"/>
              </a:xfrm>
              <a:prstGeom prst="rect">
                <a:avLst/>
              </a:prstGeom>
              <a:blipFill>
                <a:blip r:embed="rId4"/>
                <a:stretch>
                  <a:fillRect l="-1603" t="-746" r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1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6EF99F-FF0F-4ADB-B39C-566BA547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84" y="693124"/>
            <a:ext cx="3626974" cy="5928570"/>
          </a:xfrm>
          <a:prstGeom prst="rect">
            <a:avLst/>
          </a:prstGeom>
        </p:spPr>
      </p:pic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360675" y="128427"/>
            <a:ext cx="947065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المنظم التناسبي التفاضلي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Proportional Differential (PD) Regulator</a:t>
            </a:r>
            <a:endParaRPr lang="ar-SY" sz="2800" b="1" dirty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981FCA1-90BF-481E-A896-8C7E13399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9011" y="929819"/>
                <a:ext cx="5578867" cy="5419610"/>
              </a:xfrm>
            </p:spPr>
            <p:txBody>
              <a:bodyPr>
                <a:normAutofit/>
              </a:bodyPr>
              <a:lstStyle/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خرج المنظم التفاضلي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نسبة من تغير </a:t>
                </a:r>
                <a:r>
                  <a:rPr lang="ar-SY" sz="2000" b="1" dirty="0"/>
                  <a:t>إشارة الدخل –	    تتناقص مع تناقص التغير في الإشارة.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المنظم التفاضلي يعاكس وبالتالي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يقلل نسبة الاهتزاز والتجاوز </a:t>
                </a:r>
                <a:r>
                  <a:rPr lang="ar-SY" sz="2000" b="1" dirty="0"/>
                  <a:t>في الخرج بشكل تدريجي إلى أن تنعدم.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جمع المنظمين التناسبي والتكاملي معاً يسمح لنا بالوصول إلى الخرج المطلوب بسرعة والتخلص من أي اهتزازات أو تجاوز </a:t>
                </a:r>
                <a:r>
                  <a:rPr lang="en-US" sz="2000" b="1" dirty="0"/>
                  <a:t>overshoot</a:t>
                </a:r>
                <a:r>
                  <a:rPr lang="ar-SY" sz="2000" b="1" dirty="0"/>
                  <a:t> للخرج أي أنه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يحسن الاستجابة الديناميكية</a:t>
                </a:r>
                <a:r>
                  <a:rPr lang="ar-SY" sz="2000" b="1" dirty="0"/>
                  <a:t>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نسمي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ar-SY" sz="2000" b="1" dirty="0"/>
                  <a:t> الثابت الزمني التفاضلي.</a:t>
                </a:r>
                <a:endParaRPr lang="en-US" sz="2000" b="1" dirty="0"/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استخدام هذا المنظم غير شائع كثيراً ولكنه مفيد عند حدوث تغيرات كبيرة وسريعة في إشارة الدخل.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عملياً لا تتغير القيمة الحقيقية لإشارة ما بشكل فجائي ولكن القيمة المرجعية قد تتغير فجائياً (وخاصة في الأنظمة المقطعة).</a:t>
                </a:r>
              </a:p>
              <a:p>
                <a:pPr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ar-SY" sz="2000" b="1" dirty="0"/>
                  <a:t>من أهم مساوئ المنظم التفاضلي 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تضخيم إشارات الضجيج </a:t>
                </a:r>
                <a:r>
                  <a:rPr lang="ar-SY" sz="2000" b="1" dirty="0"/>
                  <a:t>التي ترافق قيم الحساس المقاسة.</a:t>
                </a:r>
                <a:endParaRPr lang="en-US" sz="2000" b="1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981FCA1-90BF-481E-A896-8C7E13399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9011" y="929819"/>
                <a:ext cx="5578867" cy="5419610"/>
              </a:xfrm>
              <a:blipFill>
                <a:blip r:embed="rId3"/>
                <a:stretch>
                  <a:fillRect l="-437" t="-787" r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11">
                <a:extLst>
                  <a:ext uri="{FF2B5EF4-FFF2-40B4-BE49-F238E27FC236}">
                    <a16:creationId xmlns:a16="http://schemas.microsoft.com/office/drawing/2014/main" id="{9C4D6A66-B922-440C-9317-A31ABA2205A0}"/>
                  </a:ext>
                </a:extLst>
              </p:cNvPr>
              <p:cNvSpPr txBox="1"/>
              <p:nvPr/>
            </p:nvSpPr>
            <p:spPr bwMode="auto">
              <a:xfrm>
                <a:off x="3842535" y="748523"/>
                <a:ext cx="3282593" cy="102454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Object 11">
                <a:extLst>
                  <a:ext uri="{FF2B5EF4-FFF2-40B4-BE49-F238E27FC236}">
                    <a16:creationId xmlns:a16="http://schemas.microsoft.com/office/drawing/2014/main" id="{9C4D6A66-B922-440C-9317-A31ABA220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2535" y="748523"/>
                <a:ext cx="3282593" cy="1024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6AF0B65-2A6D-4581-A774-C81230B279D4}"/>
              </a:ext>
            </a:extLst>
          </p:cNvPr>
          <p:cNvSpPr/>
          <p:nvPr/>
        </p:nvSpPr>
        <p:spPr>
          <a:xfrm>
            <a:off x="4379260" y="1950243"/>
            <a:ext cx="1643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لاحظ الخطأ المتبقي لغياب المنظم التكاملي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BDE036-8D85-419E-9B42-D5D98152DCE6}"/>
              </a:ext>
            </a:extLst>
          </p:cNvPr>
          <p:cNvCxnSpPr>
            <a:cxnSpLocks/>
          </p:cNvCxnSpPr>
          <p:nvPr/>
        </p:nvCxnSpPr>
        <p:spPr>
          <a:xfrm flipH="1">
            <a:off x="3805193" y="2458074"/>
            <a:ext cx="703779" cy="402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07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360675" y="113016"/>
            <a:ext cx="947065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المنظم التناسبي التكاملي التفاضلي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Proportional Integral Differential (PID) Regulator</a:t>
            </a:r>
            <a:endParaRPr lang="ar-SY" sz="2800" b="1" dirty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11">
                <a:extLst>
                  <a:ext uri="{FF2B5EF4-FFF2-40B4-BE49-F238E27FC236}">
                    <a16:creationId xmlns:a16="http://schemas.microsoft.com/office/drawing/2014/main" id="{ADEAB947-2731-4D80-A45B-742B44424F59}"/>
                  </a:ext>
                </a:extLst>
              </p:cNvPr>
              <p:cNvSpPr txBox="1"/>
              <p:nvPr/>
            </p:nvSpPr>
            <p:spPr bwMode="auto">
              <a:xfrm>
                <a:off x="5996559" y="4266649"/>
                <a:ext cx="4378753" cy="12248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bject 11">
                <a:extLst>
                  <a:ext uri="{FF2B5EF4-FFF2-40B4-BE49-F238E27FC236}">
                    <a16:creationId xmlns:a16="http://schemas.microsoft.com/office/drawing/2014/main" id="{ADEAB947-2731-4D80-A45B-742B44424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6559" y="4266649"/>
                <a:ext cx="4378753" cy="1224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5054DA-D17D-480B-9023-D9D85BE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61" y="1191801"/>
            <a:ext cx="6791218" cy="3046289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ar-SY" sz="2000" b="1" dirty="0"/>
              <a:t>يجمع هذا المنظم أفضل المزايا: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ar-SY" sz="1800" b="1" dirty="0"/>
              <a:t>الوصول السريع للقيمة المطلوبة باستخدام المنظم التناسبي.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ar-SY" sz="1800" b="1" dirty="0"/>
              <a:t>إزالة الخطأ المتبقي في الإشارة باستخدام المنظم التكاملي.</a:t>
            </a:r>
          </a:p>
          <a:p>
            <a:pPr lvl="1" algn="r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ar-SY" sz="1800" b="1" dirty="0"/>
              <a:t>القضاء على الاهتزازات وتجاوز الخرج </a:t>
            </a:r>
            <a:r>
              <a:rPr lang="en-US" sz="1800" b="1" dirty="0"/>
              <a:t>overshoot</a:t>
            </a:r>
            <a:r>
              <a:rPr lang="ar-SY" sz="1800" b="1" dirty="0"/>
              <a:t> باستخدام المنظم التفاضلي.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ar-SY" sz="2000" b="1" dirty="0"/>
              <a:t>أكثر المنظمات استخداماً في العالم الحقيقي. غالباً ما يتم استخدام عدة حلقات متداخلة من منظمات </a:t>
            </a:r>
            <a:r>
              <a:rPr lang="en-US" sz="2000" b="1" dirty="0"/>
              <a:t>PI</a:t>
            </a:r>
            <a:r>
              <a:rPr lang="ar-SY" sz="2000" b="1" dirty="0"/>
              <a:t> و </a:t>
            </a:r>
            <a:r>
              <a:rPr lang="en-US" sz="2000" b="1" dirty="0"/>
              <a:t>PID</a:t>
            </a:r>
            <a:r>
              <a:rPr lang="ar-SY" sz="2000" b="1" dirty="0"/>
              <a:t>.</a:t>
            </a:r>
            <a:endParaRPr 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8352C-3E33-45FA-9220-DA8127B96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7" y="918459"/>
            <a:ext cx="4673275" cy="58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1360675" y="113016"/>
            <a:ext cx="947065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800" b="1" dirty="0">
                <a:solidFill>
                  <a:srgbClr val="FF0000"/>
                </a:solidFill>
                <a:latin typeface="Times New Roman" pitchFamily="18" charset="0"/>
              </a:rPr>
              <a:t>المنظم التناسبي التكاملي التفاضلي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Proportional Integral Differential (PID) Regulator</a:t>
            </a:r>
            <a:endParaRPr lang="ar-SY" sz="2800" b="1" dirty="0">
              <a:latin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B3A5BE-6903-4AF0-B898-56C3A35D174E}"/>
              </a:ext>
            </a:extLst>
          </p:cNvPr>
          <p:cNvSpPr/>
          <p:nvPr/>
        </p:nvSpPr>
        <p:spPr>
          <a:xfrm>
            <a:off x="3895908" y="6042862"/>
            <a:ext cx="440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https://sites.google.com/site/fpgaandco/pid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E7602E-59B6-4DFC-B001-8AB7BB4C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927" y="1443519"/>
            <a:ext cx="5588143" cy="4407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86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15457</TotalTime>
  <Words>2256</Words>
  <Application>Microsoft Office PowerPoint</Application>
  <PresentationFormat>Widescreen</PresentationFormat>
  <Paragraphs>281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التحكم الحديث 2 (التحكم الرقمي)  Modern Control 2 (Digital Control)</vt:lpstr>
      <vt:lpstr>منظمات PID</vt:lpstr>
      <vt:lpstr>منظمات PID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منظمات PID الرقمية</vt:lpstr>
      <vt:lpstr>منظمات PID الرقمية</vt:lpstr>
      <vt:lpstr>منظمات PID الرقمية</vt:lpstr>
      <vt:lpstr>منظمات PID الرقمية</vt:lpstr>
      <vt:lpstr>معايرة منظمات PID</vt:lpstr>
      <vt:lpstr>معايرة منظمات PID</vt:lpstr>
      <vt:lpstr>معايرة منظمات PID</vt:lpstr>
      <vt:lpstr>معايرة منظمات PID</vt:lpstr>
      <vt:lpstr>معايرة منظمات PID</vt:lpstr>
      <vt:lpstr>معايرة منظمات PID</vt:lpstr>
      <vt:lpstr>معايرة منظمات PID</vt:lpstr>
      <vt:lpstr>معايرة منظمات PID</vt:lpstr>
      <vt:lpstr>معايرة منظمات PID</vt:lpstr>
      <vt:lpstr>معايرة منظمات PID</vt:lpstr>
      <vt:lpstr>حلقات التحكم المتداخلة Nested PID Loops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التحكم الحديث 2 (التحكم الرقمي)  Modern Control 2 (Digital Control)</dc:title>
  <dc:creator>Asaad Kaadan</dc:creator>
  <cp:lastModifiedBy>Asaad Kaadan</cp:lastModifiedBy>
  <cp:revision>173</cp:revision>
  <dcterms:created xsi:type="dcterms:W3CDTF">2019-02-19T07:45:50Z</dcterms:created>
  <dcterms:modified xsi:type="dcterms:W3CDTF">2019-03-26T21:45:17Z</dcterms:modified>
</cp:coreProperties>
</file>