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5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05:36.9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9104 4924,'-59'0,"-78"1,106 1,0 1,1 2,-15 5,-43 13,2 5,-49 23,91-32,0 3,1 1,1 3,2 1,-27 23,32-18,2 1,0 2,-18 28,-79 119,13-16,7-28,-23 30,93-112,1 2,2 6,-12 29,-9 36,-34 100,71-173,-30 79,7 2,6 2,6 1,4 14,19-77,4 0,3 1,4-1,2 0,5 0,2 0,4-1,20 59,-9-56,3-2,18 31,81 146,-115-230,52 96,79 111,-106-178,2-3,2-1,2-1,3-3,17 12,112 83,19 1,-134-103,2-2,59 23,138 44,-175-74,0-5,1-3,44 3,-2-8,0-5,14-6,118-7,-1-11,0-11,5-13,48-20,-3-14,89-41,-104 11,26-25,280-137,-588 257,4-1,214-99,-1-12,-157 77,-2-3,-2-3,-2-4,-2-2,6-11,-17 9,-2-1,-3-4,-3-1,-2-2,-3-2,-3-1,-3-2,1-11,-9 14,-4-1,-2-1,-3-1,-3 0,-3-1,-3 0,-4-1,-3-66,-8 31,-5 0,-7-9,-51-206,47 231,-5 1,-3 1,-16-27,25 67,-3 2,-1 1,-2 1,-2 1,-2 1,-29-28,7 17,-3 2,-3 2,-29-17,-201-115,128 90,-5 7,-2 7,-56-11,63 34,-1 6,-3 8,-116-11,155 35,-2 5,-119 7,145 9,1 4,0 5,-89 25,1 11,-122 29,308-79,-178 33,141-28,0-2,0-2,-19-2,39-2,-1-1,0-1,1-1,0 0,-18-9,-25-12,-11-9,24 11,-115-46,-114-31,244 89</inkml:trace>
  <inkml:trace contextRef="#ctx0" brushRef="#br0" timeOffset="55656.63">3299 318,'-213'0,"-235"1,358 3,0 4,0 4,1 4,0 3,-55 20,1 6,2 7,69-24,2 4,1 2,-61 42,89-48,1 2,2 1,1 2,1 1,2 2,-20 28,12-5,3 1,2 3,-7 20,-85 201,75-158,-35 80,-52 190,-13 200,28 10,52-243,-45 114,93-385,5 1,3 1,0 45,11-35,4 0,8 68,1-110,2-1,3 1,3-2,2 0,6 9,116 353,-126-382,2 0,2-1,1-1,2 0,2-2,1 1,60 77,5-4,4-3,24 14,40 29,128 92,-66-63,179 136,-336-273,3-2,32 13,-51-32,1-1,1-3,1-1,11 0,446 95,-44-11,-369-79,0-5,25 0,-66-12,-1-3,1-1,-1-2,0-3,9-3,45-14,87-30,99-46,-151 50,17-4,49-16,42-29,-192 71,-1-2,-2-3,-1-1,-1-3,-2-2,9-12,382-361,-375 346,-2-3,-3-2,-3-3,-3-2,-3-3,-4-1,9-30,25-71,-8-3,33-138,-76 209,-5-2,-5 0,-5-1,-4-1,-6 0,-6-23,-9-46,-8 0,-8 1,-28-85,23 135,-7 3,-5 1,-6 2,-5 2,-5 3,-67-95,-13 0,-89-140,-253-487,461 805,-192-332,-109-127,271 425,-2 2,-4 3,-64-58,88 95,-1 1,-1 3,-2 1,-1 1,0 2,-2 2,-1 2,-27-8,23 12,-11 0,-34-3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09:26:19.5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11,'1'-10,"2"14,2 8,11 24,-1 0,-2 1,0 5,11 30,-12-32,3 19,-6-20,12 29,-8-27,-2 2,-1-1,-3 1,-1 0,-2 11,-1 25,-3 2,-1-70,1 3</inkml:trace>
  <inkml:trace contextRef="#ctx0" brushRef="#br0" timeOffset="1352.69">30 511,'-1'-1,"-1"0,1-1,-1 1,1 0,-1 0,0 0,1 0,-1 0,0 0,0 0,0 0,1 1,-1-1,0 1,0 0,-1-1,21 19,-4-3,0 0,-2 1,0 1,0 0,-2 1,1 2,17 38,4 19,-10-23,20 35,-30-68,-8-13,-3-7,-2-3,2 2,0 0,0-1,0 1,0-1,0 0,0 1,0-1,0 0,0 0,-1 1,1-1,0 0,-1 1,46-51,-2-2,16-27,3-5,-23 34,99-122,-125 157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19T15:47:38.9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565 2,'-21'0,"0"0,0 1,0 1,0 1,0 1,-9 3,8 2,-1 1,1 1,-11 7,4-2,21-12,1 0,-1 1,1 0,-1 0,-4 6,9-8,1-1,0 1,0 0,0 0,0 0,0 1,0-1,1 0,0 1,-1-1,1 1,1-1,-1 1,0 0,1 1,-2 19,1 0,2 0,0 0,2 4,-2-22,0 0,0 0,1 0,0 0,0 0,0-1,1 1,0-1,0 1,0-1,1 0,-1 0,1-1,0 1,1-1,-1 0,1 0,0 0,0-1,0 1,0-1,1 0,-1-1,1 1,0-1,-1-1,1 1,1-1,-4 0,0 0,0 0,1 0,-1 0,0 0,0 0,0 1,0-1,0 1,-1 0,1 0,1 1,2 2,-1-2,-1 0,1-1,0 0,0 0,0 0,0-1,0 1,0-1,0-1,0 1,2 0,14 0,1-1,3-2,-1 1,123 1,-143 0,-1 0,1-1,-1 1,1 0,-1-1,1 0,-1 0,1 0,-1 0,0-1,0 1,0-1,0 0,0 0,0 0,0 0,1-2,-1 0,0 1,0-1,-1 0,1 0,-1 0,0 0,0 0,0-1,-1 1,0 0,0-1,0 1,0-2,10-51,-6 38,-1 0,-1 0,-1 0,-1-1,-1-17,-1 34,0 0,0 1,0-1,0 0,0 1,-1-1,1 1,-1 0,0-1,0 1,0 0,0 0,0 0,0 0,0 1,-1-1,1 0,-1 1,-1-1,-12-10,-5-8,1-2,-4-5,8 8,8 10,5 6,1 0,0 0,-1 0,0 0,0 0,0 1,0 0,0-1,0 1,-4-1,-3 0</inkml:trace>
  <inkml:trace contextRef="#ctx0" brushRef="#br0" timeOffset="3470.884">487 639,'0'-12,"0"17,0 19,-3 26,-2 0,-2 0,-4 10,-11 72,14-7,6 103,3-141,-2-67,-1-1,-3 16,2-17,1 0,1 1,0 2,1-20,0 1,0-1,0 0,-1 0,1 0,0 1,-1-1,1 0,0 0,-1 0,0 0,1 0,-1 0,0 0,1 0,-1 0,0 0,0 0,0 0,0-1,0 2,-4 2</inkml:trace>
  <inkml:trace contextRef="#ctx0" brushRef="#br0" timeOffset="5030.923">445 1637,'-5'0,"-4"-1,0 1,0 0,0 1,0 0,0 0,0 1,1 0,-1 1,0 0,-6 3,-20 15,0 1,1 2,-4 6,1-2,-71 56,59-44</inkml:trace>
  <inkml:trace contextRef="#ctx0" brushRef="#br0" timeOffset="33518.566">431 1597,'-1'0,"1"0,0 0,0 0,0 0,0 0,0 0,-1 0,1 0,0 0,0 0,0 0,0 0,0 0,0 0,-1 0,1 0,0 0,0 0,0 0,0 0,0 1,0-1,0 0,-1 0,1 0,0 0,0 0,0 0,0 0,0 1,0-1,0 0,0 0,0 0,0 0,0 0,0 1,0-1,0 0,0 0,0 0,0 0,0 0,0 1,0-1,0 0,0 0,0 0,0 0,0 0,0 0,0 1,0-1,1 0,-1 0,8 13,19 17,-22-25,248 245,-213-214</inkml:trace>
  <inkml:trace contextRef="#ctx0" brushRef="#br0" timeOffset="40785.117">99 696,'1'3,"0"0,1 0,-1 0,1-1,-1 1,1 0,0-1,0 0,0 1,0-1,1 0,-1 0,1 1,4 4,29 27,20 14,1 1,-38-31</inkml:trace>
  <inkml:trace contextRef="#ctx0" brushRef="#br0" timeOffset="42188.346">545 1009,'0'0,"1"1,-1 0,0-1,1 1,-1-1,1 1,-1-1,1 0,-1 1,1-1,0 0,-1 1,1-1,-1 0,1 0,0 1,7-7,-2 1,17-14,2 1,0 2,1 0,1 2,9-3,-19 8,48-23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268A-D629-4E3B-8095-4C5CA397C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E1C58-E26A-4EF3-B847-21538B8BD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73C4-813E-44E9-A1C0-15A4BB6B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2281-55D8-4FA7-80AE-76CDEC99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D64-467A-4FBA-B52D-B89DD833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F2B-E72B-40C6-9F18-3F211DB8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B02F0-22D8-4240-B620-3E98FFAF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917C-23E3-4E21-BD70-F66991CD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0516-79AC-44D6-BC1F-BF881ABA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1B87-D8E6-46E0-B20D-3872BCBE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CC476-CEC6-4F95-89CC-7C953112D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E12D5-7D9E-4CA3-935A-A2411B361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AAD-3245-42BB-A9F2-958052BE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8661B-BE73-478B-955E-782415C8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2914-DA2C-404B-B940-BB12FBF0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62B-486A-43FC-8102-0869E12F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05E8-8B84-4EEE-81EC-6BC033B1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E55E-60A7-41D8-81C1-05787D97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6CA3D-18AC-4E65-81F9-6F6B5F7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D43B-3C3E-486D-8652-F4B61204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FA5-45B2-4CCF-946D-997213DE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947C-8C22-4AD9-868A-9FE84D7F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56C8-2D8E-430D-A6C8-4D2F60E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DB82-1460-4202-BF2E-7511534F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8349-D8E0-4FEB-A054-E0020DA4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6E91-440F-4E1C-BE13-FFF8943ED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8847-D4DD-45B6-8A44-9B6A30DB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5513D-D986-4102-946D-9BB4C5F5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1BFA2-CBFF-4961-8324-766C3104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36132-6937-43D9-9789-00995D11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5622A-F3C2-4DA8-A0CE-3FD1E297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EA7B-579E-419E-A9C0-5C9C90B2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42CFF-0FA8-48E1-BA78-4C849E081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372A-5968-4301-9954-4C946304E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64521-6EA1-463E-9392-65E89241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CF456-1301-4D4D-99EF-6FCA2850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0253E-0DC7-4606-84EA-4571D207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0B44-EECB-4258-9B0A-869A143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462E1-2A4E-407E-8E37-9BCC0D44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9B23-4975-4818-8746-6DFBA4CE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C5BCA-5445-4286-8751-B5F003B4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7ED7-F270-40A4-BA4D-C039CFA3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19D56-5126-4CAD-B26B-6502E96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0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02823-C188-4FC2-A28E-C2860272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1DB05-F080-4CD8-9940-63DC41D6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34EDE-447E-4660-9CC3-F81561C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546-1241-4331-9CE6-D8A77C0A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A200-7F00-48DA-8431-850DA80D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4B7D-E19A-40A4-AD07-64D67540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6053-F42B-4CC6-AF21-845C5DC9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F9581-5049-4B93-8667-B7D184AF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1DE27-5DE2-489F-991E-B6239E61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2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8DBE-CD0A-40B2-BD9C-CE2D7622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E4204-832F-47B5-95FD-0C1919F44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AAB30-0894-4E8E-9452-ABF2CF0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2EE1C-0F3F-4374-9A91-37E82D96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3F89E-6C88-4F27-9A9F-290071C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29C8B-CBA9-4CCF-B0AF-815788E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1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CFED5-C38A-4864-93A2-BCF10B60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6CEA6-5A65-4FB4-9319-9325A9FE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E249-94C6-4D3B-9E06-6B907734F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644A6-59D6-464D-AD1A-3A8F82524950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E5664-4200-41DD-B30A-4E161F53D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6543B-338F-4ABE-A002-9926B2E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EBEC-650D-4C08-A2E7-7C124F55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167549/green-tick---simple-by-kliponius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5.png"/><Relationship Id="rId9" Type="http://schemas.openxmlformats.org/officeDocument/2006/relationships/hyperlink" Target="https://openclipart.org/detail/15815/right-or-wrong-5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mathonline.wikidot.com/summary-of-techniques-for-solving-first-order-differential-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aadkaadan/Control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rkyl9bqfC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jAZGUcjrP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663-EA92-4B05-84DF-94465373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504" y="1182919"/>
            <a:ext cx="9904991" cy="2387600"/>
          </a:xfrm>
        </p:spPr>
        <p:txBody>
          <a:bodyPr>
            <a:normAutofit fontScale="90000"/>
          </a:bodyPr>
          <a:lstStyle/>
          <a:p>
            <a: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التحكم الحديث 2 (التحكم الرقمي)</a:t>
            </a:r>
            <a:br>
              <a:rPr lang="ar-SY" sz="5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ar-SY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Modern Control 2 (Digital Control)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881F1D-B9AF-4F96-85D6-AFFD982AA0F2}"/>
              </a:ext>
            </a:extLst>
          </p:cNvPr>
          <p:cNvSpPr txBox="1">
            <a:spLocks/>
          </p:cNvSpPr>
          <p:nvPr/>
        </p:nvSpPr>
        <p:spPr>
          <a:xfrm>
            <a:off x="861743" y="4921714"/>
            <a:ext cx="1046851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SY" sz="3200" dirty="0">
                <a:solidFill>
                  <a:srgbClr val="FF0000"/>
                </a:solidFill>
              </a:rPr>
              <a:t>المحاضرة 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7C5990A-DA2F-4EBF-9ACA-ED2EB7917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7542"/>
            <a:ext cx="9144000" cy="1040258"/>
          </a:xfrm>
        </p:spPr>
        <p:txBody>
          <a:bodyPr>
            <a:normAutofit fontScale="85000" lnSpcReduction="20000"/>
          </a:bodyPr>
          <a:lstStyle/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ثالث تحكم – فصل ثاني - 2019</a:t>
            </a: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كلية الهندسة الكهربائية والالكترونية – جامعة حلب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ar-SY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د. أسعد كعدان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52.png">
            <a:extLst>
              <a:ext uri="{FF2B5EF4-FFF2-40B4-BE49-F238E27FC236}">
                <a16:creationId xmlns:a16="http://schemas.microsoft.com/office/drawing/2014/main" id="{FDB46EF8-D48E-4D36-A15A-CA8D3447B0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63" y="1551987"/>
            <a:ext cx="5460993" cy="5193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421144" y="4317275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1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5346030" y="2603871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6001E-0209-43D0-AE61-F03AF76AFA9C}"/>
              </a:ext>
            </a:extLst>
          </p:cNvPr>
          <p:cNvSpPr/>
          <p:nvPr/>
        </p:nvSpPr>
        <p:spPr>
          <a:xfrm>
            <a:off x="3462294" y="1640959"/>
            <a:ext cx="1169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 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14:cNvPr>
              <p14:cNvContentPartPr/>
              <p14:nvPr/>
            </p14:nvContentPartPr>
            <p14:xfrm>
              <a:off x="4035070" y="2115291"/>
              <a:ext cx="238320" cy="338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1BD6568-C063-4015-8312-1DE6ECBB8E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6070" y="2106651"/>
                <a:ext cx="255960" cy="3560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F8878E7-6171-4F25-8384-E845ECDED028}"/>
              </a:ext>
            </a:extLst>
          </p:cNvPr>
          <p:cNvSpPr/>
          <p:nvPr/>
        </p:nvSpPr>
        <p:spPr>
          <a:xfrm>
            <a:off x="4472727" y="4023675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B4B686-79B9-4071-B9DD-D06E9D53A8D8}"/>
              </a:ext>
            </a:extLst>
          </p:cNvPr>
          <p:cNvSpPr/>
          <p:nvPr/>
        </p:nvSpPr>
        <p:spPr>
          <a:xfrm>
            <a:off x="3462294" y="4911776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1207BD-D031-4740-A4B5-DC1B516F29AB}"/>
              </a:ext>
            </a:extLst>
          </p:cNvPr>
          <p:cNvSpPr/>
          <p:nvPr/>
        </p:nvSpPr>
        <p:spPr>
          <a:xfrm>
            <a:off x="2404056" y="4629237"/>
            <a:ext cx="988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000" dirty="0">
                <a:solidFill>
                  <a:srgbClr val="0070C0"/>
                </a:solidFill>
              </a:rPr>
              <a:t>Sensors</a:t>
            </a:r>
          </a:p>
        </p:txBody>
      </p:sp>
      <p:pic>
        <p:nvPicPr>
          <p:cNvPr id="1026" name="Content Placeholder 4" descr="MOGS (2).bmp">
            <a:extLst>
              <a:ext uri="{FF2B5EF4-FFF2-40B4-BE49-F238E27FC236}">
                <a16:creationId xmlns:a16="http://schemas.microsoft.com/office/drawing/2014/main" id="{14CC48D5-0F71-4D97-B3C1-11C7970ED9E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25"/>
          <a:stretch>
            <a:fillRect/>
          </a:stretch>
        </p:blipFill>
        <p:spPr bwMode="auto">
          <a:xfrm>
            <a:off x="9065854" y="2951654"/>
            <a:ext cx="2999917" cy="324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Image result for fiber optic">
            <a:extLst>
              <a:ext uri="{FF2B5EF4-FFF2-40B4-BE49-F238E27FC236}">
                <a16:creationId xmlns:a16="http://schemas.microsoft.com/office/drawing/2014/main" id="{2D94BCE8-5E49-4AA6-896F-06EB6D6373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/>
        </p:blipFill>
        <p:spPr bwMode="auto">
          <a:xfrm>
            <a:off x="5923370" y="3343344"/>
            <a:ext cx="2999917" cy="24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3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4" grpId="0"/>
      <p:bldP spid="19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ketch_all">
            <a:extLst>
              <a:ext uri="{FF2B5EF4-FFF2-40B4-BE49-F238E27FC236}">
                <a16:creationId xmlns:a16="http://schemas.microsoft.com/office/drawing/2014/main" id="{841CFC0D-5D71-49F4-AEC5-865626756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2" y="604899"/>
            <a:ext cx="4806177" cy="606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1117921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لملاحقة شعاع ليزري من طائرة أو قمر صناعي وتوصيله إلى ليف ضوئي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2052" name="Picture 4" descr="IMG_2960">
            <a:extLst>
              <a:ext uri="{FF2B5EF4-FFF2-40B4-BE49-F238E27FC236}">
                <a16:creationId xmlns:a16="http://schemas.microsoft.com/office/drawing/2014/main" id="{A5D82577-64AD-4452-86F1-C8981892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759075"/>
            <a:ext cx="52514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9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330"/>
            <a:ext cx="5220128" cy="4320488"/>
          </a:xfrm>
        </p:spPr>
        <p:txBody>
          <a:bodyPr>
            <a:normAutofit/>
          </a:bodyPr>
          <a:lstStyle/>
          <a:p>
            <a:pPr algn="r" rtl="1">
              <a:spcAft>
                <a:spcPts val="1200"/>
              </a:spcAft>
            </a:pPr>
            <a:r>
              <a:rPr lang="ar-SY" dirty="0"/>
              <a:t>أمثلة صناعية (محلية)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منزلياً أو صناعياً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قص قضبان الحديد (</a:t>
            </a:r>
            <a:r>
              <a:rPr lang="en-US" dirty="0"/>
              <a:t>flying saw</a:t>
            </a:r>
            <a:r>
              <a:rPr lang="ar-SY" dirty="0"/>
              <a:t>)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سرعة </a:t>
            </a:r>
            <a:r>
              <a:rPr lang="ar-SY" dirty="0" err="1"/>
              <a:t>البوبين</a:t>
            </a:r>
            <a:r>
              <a:rPr lang="ar-SY" dirty="0"/>
              <a:t> بالمغازل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الحرارة والرطوبة في الصالات الصناعية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تنظيم تدفق السوائل في معامل الأدوية والأغذية</a:t>
            </a:r>
          </a:p>
          <a:p>
            <a:pPr lvl="1" algn="r" rtl="1">
              <a:spcAft>
                <a:spcPts val="600"/>
              </a:spcAft>
            </a:pPr>
            <a:r>
              <a:rPr lang="ar-SY" dirty="0"/>
              <a:t>...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EF9D139-CCAC-4B16-B55F-38CA12A0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0" y="2546806"/>
            <a:ext cx="6111100" cy="21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582" y="1404888"/>
            <a:ext cx="5220128" cy="4466793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SY" sz="2400" dirty="0"/>
              <a:t>نظام توجيه </a:t>
            </a:r>
            <a:r>
              <a:rPr lang="ar-SY" dirty="0"/>
              <a:t>الإعلانات</a:t>
            </a:r>
            <a:r>
              <a:rPr lang="ar-SY" sz="2400" dirty="0"/>
              <a:t>؟ (</a:t>
            </a:r>
            <a:r>
              <a:rPr lang="en-US" sz="2400" dirty="0"/>
              <a:t>Ad targeting</a:t>
            </a:r>
            <a:r>
              <a:rPr lang="ar-SY" sz="2400" dirty="0"/>
              <a:t>)</a:t>
            </a:r>
            <a:endParaRPr lang="en-US" sz="24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المنظومة المتحكم بها؟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النقطة المرجعية؟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المشغل </a:t>
            </a:r>
            <a:r>
              <a:rPr lang="en-US" sz="2000" dirty="0"/>
              <a:t>(actuator)</a:t>
            </a:r>
            <a:r>
              <a:rPr lang="ar-SY" sz="2000" dirty="0"/>
              <a:t>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الحساسات؟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r>
              <a:rPr lang="ar-SY" sz="2000" dirty="0"/>
              <a:t>المتحكم؟</a:t>
            </a:r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ar-SY" sz="2000" dirty="0"/>
          </a:p>
          <a:p>
            <a:pPr lvl="1" algn="r" rtl="1">
              <a:lnSpc>
                <a:spcPct val="150000"/>
              </a:lnSpc>
              <a:spcAft>
                <a:spcPts val="600"/>
              </a:spcAft>
            </a:pP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F3355-F9BE-4C6F-8587-8EE5E23203BE}"/>
              </a:ext>
            </a:extLst>
          </p:cNvPr>
          <p:cNvSpPr/>
          <p:nvPr/>
        </p:nvSpPr>
        <p:spPr>
          <a:xfrm>
            <a:off x="7821724" y="2302068"/>
            <a:ext cx="13019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عقل المستخدم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8431-FE24-4451-9AD1-035572F36341}"/>
              </a:ext>
            </a:extLst>
          </p:cNvPr>
          <p:cNvSpPr/>
          <p:nvPr/>
        </p:nvSpPr>
        <p:spPr>
          <a:xfrm>
            <a:off x="7097167" y="2890271"/>
            <a:ext cx="20265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عدد الزيارات لموقع ما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4D6C6-6819-433F-A18C-4EABB7B66B7F}"/>
              </a:ext>
            </a:extLst>
          </p:cNvPr>
          <p:cNvSpPr/>
          <p:nvPr/>
        </p:nvSpPr>
        <p:spPr>
          <a:xfrm>
            <a:off x="5855750" y="3480961"/>
            <a:ext cx="3231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الإعلانات الموجهة في مختلف المواقع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8569A-8793-4A71-B7F8-DCDDC350EDE6}"/>
              </a:ext>
            </a:extLst>
          </p:cNvPr>
          <p:cNvSpPr/>
          <p:nvPr/>
        </p:nvSpPr>
        <p:spPr>
          <a:xfrm>
            <a:off x="5244184" y="4061357"/>
            <a:ext cx="38435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برامج المحادثة – البريد الالكتروني – محركات البحث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27133-922E-4244-8E6F-0BF8A713A4D7}"/>
              </a:ext>
            </a:extLst>
          </p:cNvPr>
          <p:cNvSpPr/>
          <p:nvPr/>
        </p:nvSpPr>
        <p:spPr>
          <a:xfrm>
            <a:off x="7069223" y="5211702"/>
            <a:ext cx="2018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2000" dirty="0">
                <a:solidFill>
                  <a:srgbClr val="0070C0"/>
                </a:solidFill>
              </a:rPr>
              <a:t>خوارزمية ذكاء صنعي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2DC6DEF-BFF0-45C9-8D51-2EC1A3891DE4}"/>
              </a:ext>
            </a:extLst>
          </p:cNvPr>
          <p:cNvGrpSpPr/>
          <p:nvPr/>
        </p:nvGrpSpPr>
        <p:grpSpPr>
          <a:xfrm>
            <a:off x="439561" y="1880374"/>
            <a:ext cx="5039773" cy="2820013"/>
            <a:chOff x="129570" y="1011549"/>
            <a:chExt cx="5039773" cy="28200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DF407B-28D4-4617-AC45-B993A6ECF1D2}"/>
                </a:ext>
              </a:extLst>
            </p:cNvPr>
            <p:cNvSpPr/>
            <p:nvPr/>
          </p:nvSpPr>
          <p:spPr>
            <a:xfrm>
              <a:off x="3108023" y="2011494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Browser UI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C45DDCF-AB58-4D97-8768-865E2A07CBBF}"/>
                </a:ext>
              </a:extLst>
            </p:cNvPr>
            <p:cNvCxnSpPr/>
            <p:nvPr/>
          </p:nvCxnSpPr>
          <p:spPr>
            <a:xfrm>
              <a:off x="376151" y="2290478"/>
              <a:ext cx="109933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F5EBFD-00E0-4142-A7AB-C5B02C185838}"/>
                </a:ext>
              </a:extLst>
            </p:cNvPr>
            <p:cNvSpPr/>
            <p:nvPr/>
          </p:nvSpPr>
          <p:spPr>
            <a:xfrm>
              <a:off x="2281820" y="3130359"/>
              <a:ext cx="1337905" cy="7012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Chat/search/email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9D7BC5-A4ED-49EC-91EE-53D2DB6F1A5C}"/>
                </a:ext>
              </a:extLst>
            </p:cNvPr>
            <p:cNvSpPr/>
            <p:nvPr/>
          </p:nvSpPr>
          <p:spPr>
            <a:xfrm>
              <a:off x="129570" y="1527029"/>
              <a:ext cx="15924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r>
                <a:rPr lang="en-US" dirty="0"/>
                <a:t>Visit website Y</a:t>
              </a:r>
              <a:r>
                <a:rPr lang="ar-SY" dirty="0"/>
                <a:t> </a:t>
              </a:r>
              <a:endParaRPr 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14:cNvPr>
                <p14:cNvContentPartPr/>
                <p14:nvPr/>
              </p14:nvContentPartPr>
              <p14:xfrm>
                <a:off x="4876912" y="1786392"/>
                <a:ext cx="292431" cy="69690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08B4708-FA84-49F0-BAD7-70891E994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67920" y="1777753"/>
                  <a:ext cx="310056" cy="71454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69BAC8-42DA-40B9-AA63-7ADE4F961004}"/>
                </a:ext>
              </a:extLst>
            </p:cNvPr>
            <p:cNvCxnSpPr>
              <a:cxnSpLocks/>
            </p:cNvCxnSpPr>
            <p:nvPr/>
          </p:nvCxnSpPr>
          <p:spPr>
            <a:xfrm>
              <a:off x="5010464" y="2663583"/>
              <a:ext cx="0" cy="8173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ADF349-D309-4B4B-AF0C-9F53E0316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9725" y="3480960"/>
              <a:ext cx="1361325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47FAAC-DEC1-4299-A84A-105745EF3F6F}"/>
                </a:ext>
              </a:extLst>
            </p:cNvPr>
            <p:cNvSpPr/>
            <p:nvPr/>
          </p:nvSpPr>
          <p:spPr>
            <a:xfrm>
              <a:off x="2029809" y="2644513"/>
              <a:ext cx="339048" cy="836448"/>
            </a:xfrm>
            <a:custGeom>
              <a:avLst/>
              <a:gdLst>
                <a:gd name="connsiteX0" fmla="*/ 339048 w 339048"/>
                <a:gd name="connsiteY0" fmla="*/ 1217488 h 1217488"/>
                <a:gd name="connsiteX1" fmla="*/ 0 w 339048"/>
                <a:gd name="connsiteY1" fmla="*/ 1217488 h 1217488"/>
                <a:gd name="connsiteX2" fmla="*/ 0 w 339048"/>
                <a:gd name="connsiteY2" fmla="*/ 0 h 121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048" h="1217488">
                  <a:moveTo>
                    <a:pt x="339048" y="1217488"/>
                  </a:moveTo>
                  <a:lnTo>
                    <a:pt x="0" y="1217488"/>
                  </a:lnTo>
                  <a:lnTo>
                    <a:pt x="0" y="0"/>
                  </a:lnTo>
                </a:path>
              </a:pathLst>
            </a:cu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08A434F-D997-44AD-928E-F603FC4E7698}"/>
                </a:ext>
              </a:extLst>
            </p:cNvPr>
            <p:cNvSpPr/>
            <p:nvPr/>
          </p:nvSpPr>
          <p:spPr>
            <a:xfrm>
              <a:off x="1477578" y="1999905"/>
              <a:ext cx="1217488" cy="581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AI Controller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228960-BC7D-44EF-B6C0-56164418242A}"/>
                </a:ext>
              </a:extLst>
            </p:cNvPr>
            <p:cNvSpPr/>
            <p:nvPr/>
          </p:nvSpPr>
          <p:spPr>
            <a:xfrm>
              <a:off x="2695066" y="1011549"/>
              <a:ext cx="112176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Show annoying ads for Y?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57F45C1-0893-4090-A783-C1F1255D6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5511" y="2299624"/>
              <a:ext cx="434085" cy="5127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2CFB5A0-243F-4154-9306-CDAA87B2880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495" y="2263477"/>
              <a:ext cx="354478" cy="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95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row: Down 27">
            <a:extLst>
              <a:ext uri="{FF2B5EF4-FFF2-40B4-BE49-F238E27FC236}">
                <a16:creationId xmlns:a16="http://schemas.microsoft.com/office/drawing/2014/main" id="{502AA503-56B9-43A8-A2AC-86C75EC93421}"/>
              </a:ext>
            </a:extLst>
          </p:cNvPr>
          <p:cNvSpPr/>
          <p:nvPr/>
        </p:nvSpPr>
        <p:spPr>
          <a:xfrm>
            <a:off x="9416265" y="2713048"/>
            <a:ext cx="1198632" cy="1425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8D14A9-D231-4E36-A575-1C71C878A442}"/>
              </a:ext>
            </a:extLst>
          </p:cNvPr>
          <p:cNvCxnSpPr>
            <a:cxnSpLocks/>
          </p:cNvCxnSpPr>
          <p:nvPr/>
        </p:nvCxnSpPr>
        <p:spPr>
          <a:xfrm flipV="1">
            <a:off x="946079" y="109292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EF3A7D-4779-42C2-8324-AD0CB38A1082}"/>
              </a:ext>
            </a:extLst>
          </p:cNvPr>
          <p:cNvCxnSpPr>
            <a:cxnSpLocks/>
          </p:cNvCxnSpPr>
          <p:nvPr/>
        </p:nvCxnSpPr>
        <p:spPr>
          <a:xfrm>
            <a:off x="946079" y="172912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8BD894-73BE-4A2F-A2FF-05C8B099BDA0}"/>
              </a:ext>
            </a:extLst>
          </p:cNvPr>
          <p:cNvSpPr/>
          <p:nvPr/>
        </p:nvSpPr>
        <p:spPr>
          <a:xfrm>
            <a:off x="1089061" y="121153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7C20A-354D-41F3-8F24-9F6D7BE89255}"/>
              </a:ext>
            </a:extLst>
          </p:cNvPr>
          <p:cNvSpPr/>
          <p:nvPr/>
        </p:nvSpPr>
        <p:spPr>
          <a:xfrm>
            <a:off x="371664" y="880324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C9B5-E0FC-4796-9100-AF4626A1B0A2}"/>
              </a:ext>
            </a:extLst>
          </p:cNvPr>
          <p:cNvSpPr/>
          <p:nvPr/>
        </p:nvSpPr>
        <p:spPr>
          <a:xfrm>
            <a:off x="3548864" y="1638730"/>
            <a:ext cx="38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135349" y="1331963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مستمر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تفاضلية</a:t>
            </a:r>
            <a:r>
              <a:rPr lang="ar-SY" sz="2400" dirty="0"/>
              <a:t> </a:t>
            </a:r>
            <a:r>
              <a:rPr lang="en-US" sz="2400" dirty="0"/>
              <a:t>differential equations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DE5C8D-E65E-408D-BF7F-19B934FF2E9C}"/>
              </a:ext>
            </a:extLst>
          </p:cNvPr>
          <p:cNvCxnSpPr>
            <a:cxnSpLocks/>
          </p:cNvCxnSpPr>
          <p:nvPr/>
        </p:nvCxnSpPr>
        <p:spPr>
          <a:xfrm flipV="1">
            <a:off x="946079" y="4387396"/>
            <a:ext cx="0" cy="9151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E4A53B-475E-4148-8AFC-A54316154DC3}"/>
              </a:ext>
            </a:extLst>
          </p:cNvPr>
          <p:cNvCxnSpPr>
            <a:cxnSpLocks/>
          </p:cNvCxnSpPr>
          <p:nvPr/>
        </p:nvCxnSpPr>
        <p:spPr>
          <a:xfrm>
            <a:off x="946079" y="5023592"/>
            <a:ext cx="254725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212CF1C-FB74-4A05-9E8A-03DB75090E71}"/>
              </a:ext>
            </a:extLst>
          </p:cNvPr>
          <p:cNvSpPr/>
          <p:nvPr/>
        </p:nvSpPr>
        <p:spPr>
          <a:xfrm>
            <a:off x="1089061" y="4506006"/>
            <a:ext cx="2316822" cy="702521"/>
          </a:xfrm>
          <a:custGeom>
            <a:avLst/>
            <a:gdLst>
              <a:gd name="connsiteX0" fmla="*/ 0 w 1592494"/>
              <a:gd name="connsiteY0" fmla="*/ 226032 h 482886"/>
              <a:gd name="connsiteX1" fmla="*/ 20548 w 1592494"/>
              <a:gd name="connsiteY1" fmla="*/ 143839 h 482886"/>
              <a:gd name="connsiteX2" fmla="*/ 35959 w 1592494"/>
              <a:gd name="connsiteY2" fmla="*/ 123290 h 482886"/>
              <a:gd name="connsiteX3" fmla="*/ 66782 w 1592494"/>
              <a:gd name="connsiteY3" fmla="*/ 71919 h 482886"/>
              <a:gd name="connsiteX4" fmla="*/ 97604 w 1592494"/>
              <a:gd name="connsiteY4" fmla="*/ 35960 h 482886"/>
              <a:gd name="connsiteX5" fmla="*/ 107878 w 1592494"/>
              <a:gd name="connsiteY5" fmla="*/ 15412 h 482886"/>
              <a:gd name="connsiteX6" fmla="*/ 154112 w 1592494"/>
              <a:gd name="connsiteY6" fmla="*/ 0 h 482886"/>
              <a:gd name="connsiteX7" fmla="*/ 272265 w 1592494"/>
              <a:gd name="connsiteY7" fmla="*/ 5137 h 482886"/>
              <a:gd name="connsiteX8" fmla="*/ 277402 w 1592494"/>
              <a:gd name="connsiteY8" fmla="*/ 25686 h 482886"/>
              <a:gd name="connsiteX9" fmla="*/ 308224 w 1592494"/>
              <a:gd name="connsiteY9" fmla="*/ 35960 h 482886"/>
              <a:gd name="connsiteX10" fmla="*/ 323636 w 1592494"/>
              <a:gd name="connsiteY10" fmla="*/ 71919 h 482886"/>
              <a:gd name="connsiteX11" fmla="*/ 328773 w 1592494"/>
              <a:gd name="connsiteY11" fmla="*/ 87331 h 482886"/>
              <a:gd name="connsiteX12" fmla="*/ 354458 w 1592494"/>
              <a:gd name="connsiteY12" fmla="*/ 128427 h 482886"/>
              <a:gd name="connsiteX13" fmla="*/ 369869 w 1592494"/>
              <a:gd name="connsiteY13" fmla="*/ 159250 h 482886"/>
              <a:gd name="connsiteX14" fmla="*/ 380143 w 1592494"/>
              <a:gd name="connsiteY14" fmla="*/ 205484 h 482886"/>
              <a:gd name="connsiteX15" fmla="*/ 390418 w 1592494"/>
              <a:gd name="connsiteY15" fmla="*/ 220895 h 482886"/>
              <a:gd name="connsiteX16" fmla="*/ 405829 w 1592494"/>
              <a:gd name="connsiteY16" fmla="*/ 246580 h 482886"/>
              <a:gd name="connsiteX17" fmla="*/ 431514 w 1592494"/>
              <a:gd name="connsiteY17" fmla="*/ 282540 h 482886"/>
              <a:gd name="connsiteX18" fmla="*/ 446925 w 1592494"/>
              <a:gd name="connsiteY18" fmla="*/ 297951 h 482886"/>
              <a:gd name="connsiteX19" fmla="*/ 462337 w 1592494"/>
              <a:gd name="connsiteY19" fmla="*/ 318499 h 482886"/>
              <a:gd name="connsiteX20" fmla="*/ 477748 w 1592494"/>
              <a:gd name="connsiteY20" fmla="*/ 333911 h 482886"/>
              <a:gd name="connsiteX21" fmla="*/ 498296 w 1592494"/>
              <a:gd name="connsiteY21" fmla="*/ 364733 h 482886"/>
              <a:gd name="connsiteX22" fmla="*/ 508570 w 1592494"/>
              <a:gd name="connsiteY22" fmla="*/ 380144 h 482886"/>
              <a:gd name="connsiteX23" fmla="*/ 518845 w 1592494"/>
              <a:gd name="connsiteY23" fmla="*/ 390418 h 482886"/>
              <a:gd name="connsiteX24" fmla="*/ 529119 w 1592494"/>
              <a:gd name="connsiteY24" fmla="*/ 405830 h 482886"/>
              <a:gd name="connsiteX25" fmla="*/ 554804 w 1592494"/>
              <a:gd name="connsiteY25" fmla="*/ 416104 h 482886"/>
              <a:gd name="connsiteX26" fmla="*/ 590764 w 1592494"/>
              <a:gd name="connsiteY26" fmla="*/ 441789 h 482886"/>
              <a:gd name="connsiteX27" fmla="*/ 621586 w 1592494"/>
              <a:gd name="connsiteY27" fmla="*/ 467475 h 482886"/>
              <a:gd name="connsiteX28" fmla="*/ 631860 w 1592494"/>
              <a:gd name="connsiteY28" fmla="*/ 482886 h 482886"/>
              <a:gd name="connsiteX29" fmla="*/ 688368 w 1592494"/>
              <a:gd name="connsiteY29" fmla="*/ 477749 h 482886"/>
              <a:gd name="connsiteX30" fmla="*/ 724328 w 1592494"/>
              <a:gd name="connsiteY30" fmla="*/ 416104 h 482886"/>
              <a:gd name="connsiteX31" fmla="*/ 739739 w 1592494"/>
              <a:gd name="connsiteY31" fmla="*/ 410967 h 482886"/>
              <a:gd name="connsiteX32" fmla="*/ 770561 w 1592494"/>
              <a:gd name="connsiteY32" fmla="*/ 380144 h 482886"/>
              <a:gd name="connsiteX33" fmla="*/ 791110 w 1592494"/>
              <a:gd name="connsiteY33" fmla="*/ 359596 h 482886"/>
              <a:gd name="connsiteX34" fmla="*/ 821932 w 1592494"/>
              <a:gd name="connsiteY34" fmla="*/ 349322 h 482886"/>
              <a:gd name="connsiteX35" fmla="*/ 842481 w 1592494"/>
              <a:gd name="connsiteY35" fmla="*/ 328773 h 482886"/>
              <a:gd name="connsiteX36" fmla="*/ 863029 w 1592494"/>
              <a:gd name="connsiteY36" fmla="*/ 318499 h 482886"/>
              <a:gd name="connsiteX37" fmla="*/ 873303 w 1592494"/>
              <a:gd name="connsiteY37" fmla="*/ 297951 h 482886"/>
              <a:gd name="connsiteX38" fmla="*/ 924674 w 1592494"/>
              <a:gd name="connsiteY38" fmla="*/ 282540 h 482886"/>
              <a:gd name="connsiteX39" fmla="*/ 934948 w 1592494"/>
              <a:gd name="connsiteY39" fmla="*/ 261991 h 482886"/>
              <a:gd name="connsiteX40" fmla="*/ 950359 w 1592494"/>
              <a:gd name="connsiteY40" fmla="*/ 251717 h 482886"/>
              <a:gd name="connsiteX41" fmla="*/ 965770 w 1592494"/>
              <a:gd name="connsiteY41" fmla="*/ 236306 h 482886"/>
              <a:gd name="connsiteX42" fmla="*/ 981182 w 1592494"/>
              <a:gd name="connsiteY42" fmla="*/ 226032 h 482886"/>
              <a:gd name="connsiteX43" fmla="*/ 1001730 w 1592494"/>
              <a:gd name="connsiteY43" fmla="*/ 210621 h 482886"/>
              <a:gd name="connsiteX44" fmla="*/ 1032552 w 1592494"/>
              <a:gd name="connsiteY44" fmla="*/ 169524 h 482886"/>
              <a:gd name="connsiteX45" fmla="*/ 1053101 w 1592494"/>
              <a:gd name="connsiteY45" fmla="*/ 164387 h 482886"/>
              <a:gd name="connsiteX46" fmla="*/ 1073649 w 1592494"/>
              <a:gd name="connsiteY46" fmla="*/ 148976 h 482886"/>
              <a:gd name="connsiteX47" fmla="*/ 1130157 w 1592494"/>
              <a:gd name="connsiteY47" fmla="*/ 143839 h 482886"/>
              <a:gd name="connsiteX48" fmla="*/ 1155842 w 1592494"/>
              <a:gd name="connsiteY48" fmla="*/ 138702 h 482886"/>
              <a:gd name="connsiteX49" fmla="*/ 1304818 w 1592494"/>
              <a:gd name="connsiteY49" fmla="*/ 143839 h 482886"/>
              <a:gd name="connsiteX50" fmla="*/ 1356188 w 1592494"/>
              <a:gd name="connsiteY50" fmla="*/ 138702 h 482886"/>
              <a:gd name="connsiteX51" fmla="*/ 1366463 w 1592494"/>
              <a:gd name="connsiteY51" fmla="*/ 123290 h 482886"/>
              <a:gd name="connsiteX52" fmla="*/ 1397285 w 1592494"/>
              <a:gd name="connsiteY52" fmla="*/ 107879 h 482886"/>
              <a:gd name="connsiteX53" fmla="*/ 1412696 w 1592494"/>
              <a:gd name="connsiteY53" fmla="*/ 92468 h 482886"/>
              <a:gd name="connsiteX54" fmla="*/ 1433245 w 1592494"/>
              <a:gd name="connsiteY54" fmla="*/ 66782 h 482886"/>
              <a:gd name="connsiteX55" fmla="*/ 1469204 w 1592494"/>
              <a:gd name="connsiteY55" fmla="*/ 56508 h 482886"/>
              <a:gd name="connsiteX56" fmla="*/ 1592494 w 1592494"/>
              <a:gd name="connsiteY56" fmla="*/ 46234 h 48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92494" h="482886">
                <a:moveTo>
                  <a:pt x="0" y="226032"/>
                </a:moveTo>
                <a:cubicBezTo>
                  <a:pt x="2520" y="214692"/>
                  <a:pt x="14195" y="157816"/>
                  <a:pt x="20548" y="143839"/>
                </a:cubicBezTo>
                <a:cubicBezTo>
                  <a:pt x="24091" y="136044"/>
                  <a:pt x="30822" y="130140"/>
                  <a:pt x="35959" y="123290"/>
                </a:cubicBezTo>
                <a:cubicBezTo>
                  <a:pt x="47874" y="87545"/>
                  <a:pt x="32182" y="129585"/>
                  <a:pt x="66782" y="71919"/>
                </a:cubicBezTo>
                <a:cubicBezTo>
                  <a:pt x="88624" y="35516"/>
                  <a:pt x="40886" y="81334"/>
                  <a:pt x="97604" y="35960"/>
                </a:cubicBezTo>
                <a:cubicBezTo>
                  <a:pt x="101029" y="29111"/>
                  <a:pt x="102463" y="20827"/>
                  <a:pt x="107878" y="15412"/>
                </a:cubicBezTo>
                <a:cubicBezTo>
                  <a:pt x="118513" y="4777"/>
                  <a:pt x="141124" y="2598"/>
                  <a:pt x="154112" y="0"/>
                </a:cubicBezTo>
                <a:lnTo>
                  <a:pt x="272265" y="5137"/>
                </a:lnTo>
                <a:cubicBezTo>
                  <a:pt x="279177" y="6577"/>
                  <a:pt x="272041" y="21091"/>
                  <a:pt x="277402" y="25686"/>
                </a:cubicBezTo>
                <a:cubicBezTo>
                  <a:pt x="285624" y="32734"/>
                  <a:pt x="308224" y="35960"/>
                  <a:pt x="308224" y="35960"/>
                </a:cubicBezTo>
                <a:cubicBezTo>
                  <a:pt x="320272" y="72105"/>
                  <a:pt x="304590" y="27479"/>
                  <a:pt x="323636" y="71919"/>
                </a:cubicBezTo>
                <a:cubicBezTo>
                  <a:pt x="325769" y="76896"/>
                  <a:pt x="326351" y="82487"/>
                  <a:pt x="328773" y="87331"/>
                </a:cubicBezTo>
                <a:cubicBezTo>
                  <a:pt x="354740" y="139265"/>
                  <a:pt x="334083" y="91751"/>
                  <a:pt x="354458" y="128427"/>
                </a:cubicBezTo>
                <a:cubicBezTo>
                  <a:pt x="360036" y="138468"/>
                  <a:pt x="365603" y="148585"/>
                  <a:pt x="369869" y="159250"/>
                </a:cubicBezTo>
                <a:cubicBezTo>
                  <a:pt x="385676" y="198767"/>
                  <a:pt x="363045" y="159891"/>
                  <a:pt x="380143" y="205484"/>
                </a:cubicBezTo>
                <a:cubicBezTo>
                  <a:pt x="382311" y="211265"/>
                  <a:pt x="387146" y="215659"/>
                  <a:pt x="390418" y="220895"/>
                </a:cubicBezTo>
                <a:cubicBezTo>
                  <a:pt x="395710" y="229362"/>
                  <a:pt x="400537" y="238113"/>
                  <a:pt x="405829" y="246580"/>
                </a:cubicBezTo>
                <a:cubicBezTo>
                  <a:pt x="412082" y="256585"/>
                  <a:pt x="424561" y="274428"/>
                  <a:pt x="431514" y="282540"/>
                </a:cubicBezTo>
                <a:cubicBezTo>
                  <a:pt x="436242" y="288056"/>
                  <a:pt x="442197" y="292435"/>
                  <a:pt x="446925" y="297951"/>
                </a:cubicBezTo>
                <a:cubicBezTo>
                  <a:pt x="452497" y="304452"/>
                  <a:pt x="456765" y="311998"/>
                  <a:pt x="462337" y="318499"/>
                </a:cubicBezTo>
                <a:cubicBezTo>
                  <a:pt x="467065" y="324015"/>
                  <a:pt x="473288" y="328176"/>
                  <a:pt x="477748" y="333911"/>
                </a:cubicBezTo>
                <a:cubicBezTo>
                  <a:pt x="485329" y="343658"/>
                  <a:pt x="491447" y="354459"/>
                  <a:pt x="498296" y="364733"/>
                </a:cubicBezTo>
                <a:cubicBezTo>
                  <a:pt x="501721" y="369870"/>
                  <a:pt x="504204" y="375779"/>
                  <a:pt x="508570" y="380144"/>
                </a:cubicBezTo>
                <a:cubicBezTo>
                  <a:pt x="511995" y="383569"/>
                  <a:pt x="515819" y="386636"/>
                  <a:pt x="518845" y="390418"/>
                </a:cubicBezTo>
                <a:cubicBezTo>
                  <a:pt x="522702" y="395239"/>
                  <a:pt x="524095" y="402241"/>
                  <a:pt x="529119" y="405830"/>
                </a:cubicBezTo>
                <a:cubicBezTo>
                  <a:pt x="536622" y="411190"/>
                  <a:pt x="546242" y="412679"/>
                  <a:pt x="554804" y="416104"/>
                </a:cubicBezTo>
                <a:cubicBezTo>
                  <a:pt x="584948" y="456296"/>
                  <a:pt x="553253" y="423034"/>
                  <a:pt x="590764" y="441789"/>
                </a:cubicBezTo>
                <a:cubicBezTo>
                  <a:pt x="597428" y="445121"/>
                  <a:pt x="615305" y="459623"/>
                  <a:pt x="621586" y="467475"/>
                </a:cubicBezTo>
                <a:cubicBezTo>
                  <a:pt x="625443" y="472296"/>
                  <a:pt x="628435" y="477749"/>
                  <a:pt x="631860" y="482886"/>
                </a:cubicBezTo>
                <a:cubicBezTo>
                  <a:pt x="650696" y="481174"/>
                  <a:pt x="671255" y="485802"/>
                  <a:pt x="688368" y="477749"/>
                </a:cubicBezTo>
                <a:cubicBezTo>
                  <a:pt x="750804" y="448367"/>
                  <a:pt x="701754" y="449965"/>
                  <a:pt x="724328" y="416104"/>
                </a:cubicBezTo>
                <a:cubicBezTo>
                  <a:pt x="727332" y="411599"/>
                  <a:pt x="734602" y="412679"/>
                  <a:pt x="739739" y="410967"/>
                </a:cubicBezTo>
                <a:cubicBezTo>
                  <a:pt x="771351" y="368816"/>
                  <a:pt x="739015" y="407183"/>
                  <a:pt x="770561" y="380144"/>
                </a:cubicBezTo>
                <a:cubicBezTo>
                  <a:pt x="777916" y="373840"/>
                  <a:pt x="782804" y="364580"/>
                  <a:pt x="791110" y="359596"/>
                </a:cubicBezTo>
                <a:cubicBezTo>
                  <a:pt x="800396" y="354024"/>
                  <a:pt x="821932" y="349322"/>
                  <a:pt x="821932" y="349322"/>
                </a:cubicBezTo>
                <a:cubicBezTo>
                  <a:pt x="828782" y="342472"/>
                  <a:pt x="834732" y="334585"/>
                  <a:pt x="842481" y="328773"/>
                </a:cubicBezTo>
                <a:cubicBezTo>
                  <a:pt x="848607" y="324178"/>
                  <a:pt x="857614" y="323914"/>
                  <a:pt x="863029" y="318499"/>
                </a:cubicBezTo>
                <a:cubicBezTo>
                  <a:pt x="868444" y="313084"/>
                  <a:pt x="867177" y="302546"/>
                  <a:pt x="873303" y="297951"/>
                </a:cubicBezTo>
                <a:cubicBezTo>
                  <a:pt x="879557" y="293260"/>
                  <a:pt x="914002" y="285208"/>
                  <a:pt x="924674" y="282540"/>
                </a:cubicBezTo>
                <a:cubicBezTo>
                  <a:pt x="928099" y="275690"/>
                  <a:pt x="930046" y="267874"/>
                  <a:pt x="934948" y="261991"/>
                </a:cubicBezTo>
                <a:cubicBezTo>
                  <a:pt x="938900" y="257248"/>
                  <a:pt x="945616" y="255669"/>
                  <a:pt x="950359" y="251717"/>
                </a:cubicBezTo>
                <a:cubicBezTo>
                  <a:pt x="955940" y="247066"/>
                  <a:pt x="960189" y="240957"/>
                  <a:pt x="965770" y="236306"/>
                </a:cubicBezTo>
                <a:cubicBezTo>
                  <a:pt x="970513" y="232353"/>
                  <a:pt x="976158" y="229621"/>
                  <a:pt x="981182" y="226032"/>
                </a:cubicBezTo>
                <a:cubicBezTo>
                  <a:pt x="988149" y="221056"/>
                  <a:pt x="994881" y="215758"/>
                  <a:pt x="1001730" y="210621"/>
                </a:cubicBezTo>
                <a:cubicBezTo>
                  <a:pt x="1008794" y="198848"/>
                  <a:pt x="1018873" y="177340"/>
                  <a:pt x="1032552" y="169524"/>
                </a:cubicBezTo>
                <a:cubicBezTo>
                  <a:pt x="1038682" y="166021"/>
                  <a:pt x="1046251" y="166099"/>
                  <a:pt x="1053101" y="164387"/>
                </a:cubicBezTo>
                <a:cubicBezTo>
                  <a:pt x="1059950" y="159250"/>
                  <a:pt x="1065376" y="151182"/>
                  <a:pt x="1073649" y="148976"/>
                </a:cubicBezTo>
                <a:cubicBezTo>
                  <a:pt x="1091924" y="144103"/>
                  <a:pt x="1111389" y="146185"/>
                  <a:pt x="1130157" y="143839"/>
                </a:cubicBezTo>
                <a:cubicBezTo>
                  <a:pt x="1138821" y="142756"/>
                  <a:pt x="1147280" y="140414"/>
                  <a:pt x="1155842" y="138702"/>
                </a:cubicBezTo>
                <a:cubicBezTo>
                  <a:pt x="1205501" y="140414"/>
                  <a:pt x="1255130" y="143839"/>
                  <a:pt x="1304818" y="143839"/>
                </a:cubicBezTo>
                <a:cubicBezTo>
                  <a:pt x="1322027" y="143839"/>
                  <a:pt x="1339862" y="144144"/>
                  <a:pt x="1356188" y="138702"/>
                </a:cubicBezTo>
                <a:cubicBezTo>
                  <a:pt x="1362046" y="136749"/>
                  <a:pt x="1362097" y="127656"/>
                  <a:pt x="1366463" y="123290"/>
                </a:cubicBezTo>
                <a:cubicBezTo>
                  <a:pt x="1376421" y="113332"/>
                  <a:pt x="1384751" y="112057"/>
                  <a:pt x="1397285" y="107879"/>
                </a:cubicBezTo>
                <a:cubicBezTo>
                  <a:pt x="1402422" y="102742"/>
                  <a:pt x="1408045" y="98049"/>
                  <a:pt x="1412696" y="92468"/>
                </a:cubicBezTo>
                <a:cubicBezTo>
                  <a:pt x="1419697" y="84067"/>
                  <a:pt x="1423280" y="72761"/>
                  <a:pt x="1433245" y="66782"/>
                </a:cubicBezTo>
                <a:cubicBezTo>
                  <a:pt x="1437734" y="64088"/>
                  <a:pt x="1466376" y="56861"/>
                  <a:pt x="1469204" y="56508"/>
                </a:cubicBezTo>
                <a:cubicBezTo>
                  <a:pt x="1556850" y="45552"/>
                  <a:pt x="1541888" y="46234"/>
                  <a:pt x="1592494" y="4623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2C374-DA31-4A25-8122-1E98C387DC1D}"/>
              </a:ext>
            </a:extLst>
          </p:cNvPr>
          <p:cNvSpPr/>
          <p:nvPr/>
        </p:nvSpPr>
        <p:spPr>
          <a:xfrm>
            <a:off x="339986" y="3985806"/>
            <a:ext cx="74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y(</a:t>
            </a:r>
            <a:r>
              <a:rPr lang="en-US" dirty="0" err="1"/>
              <a:t>kT</a:t>
            </a:r>
            <a:r>
              <a:rPr lang="en-US" baseline="-25000" dirty="0" err="1"/>
              <a:t>s</a:t>
            </a:r>
            <a:r>
              <a:rPr lang="en-US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8040CD-8543-4896-BE44-521F976FF0D1}"/>
              </a:ext>
            </a:extLst>
          </p:cNvPr>
          <p:cNvSpPr/>
          <p:nvPr/>
        </p:nvSpPr>
        <p:spPr>
          <a:xfrm>
            <a:off x="3548863" y="4933200"/>
            <a:ext cx="586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kT</a:t>
            </a:r>
            <a:r>
              <a:rPr lang="en-US" baseline="-25000" dirty="0" err="1"/>
              <a:t>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/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ar-SY" sz="2400" dirty="0"/>
                  <a:t>لنقم بتقطيع النظام إلى </a:t>
                </a:r>
                <a:r>
                  <a:rPr lang="en-US" sz="2400" dirty="0"/>
                  <a:t>N</a:t>
                </a:r>
                <a:r>
                  <a:rPr lang="ar-SY" sz="2400" dirty="0"/>
                  <a:t> عينة بدور تقطيع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s</a:t>
                </a:r>
                <a:r>
                  <a:rPr lang="ar-SY" sz="2400" dirty="0"/>
                  <a:t> </a:t>
                </a:r>
              </a:p>
              <a:p>
                <a:pPr algn="ctr" rtl="1"/>
                <a:r>
                  <a:rPr lang="ar-SY" sz="2400" dirty="0"/>
                  <a:t>حيث رقم العينة: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570A0A-75FB-4641-8974-66B677C7E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103" y="3001602"/>
                <a:ext cx="6298489" cy="830997"/>
              </a:xfrm>
              <a:prstGeom prst="rect">
                <a:avLst/>
              </a:prstGeom>
              <a:blipFill>
                <a:blip r:embed="rId2"/>
                <a:stretch>
                  <a:fillRect t="-6569" b="-14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/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82EBD-5F68-4B8B-9DA2-C3ACAD934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701" y="2050942"/>
                <a:ext cx="2131887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28E8EC3-C885-4DC6-97D6-B8282E895050}"/>
              </a:ext>
            </a:extLst>
          </p:cNvPr>
          <p:cNvSpPr/>
          <p:nvPr/>
        </p:nvSpPr>
        <p:spPr>
          <a:xfrm>
            <a:off x="4094253" y="4382687"/>
            <a:ext cx="72813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400" b="1" dirty="0"/>
              <a:t>نظام متقطع</a:t>
            </a:r>
            <a:r>
              <a:rPr lang="ar-SY" sz="2400" dirty="0"/>
              <a:t>:</a:t>
            </a:r>
            <a:r>
              <a:rPr lang="en-US" sz="2400" dirty="0"/>
              <a:t> </a:t>
            </a:r>
            <a:r>
              <a:rPr lang="ar-SY" sz="2400" dirty="0"/>
              <a:t> نوصف تغييراته (نموذجه الرياضي) بمعادلات </a:t>
            </a:r>
            <a:r>
              <a:rPr lang="ar-SY" sz="2400" b="1" dirty="0"/>
              <a:t>فرقية</a:t>
            </a:r>
            <a:r>
              <a:rPr lang="ar-SY" sz="2400" dirty="0"/>
              <a:t> </a:t>
            </a:r>
            <a:r>
              <a:rPr lang="en-US" sz="2400" dirty="0"/>
              <a:t>difference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/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AC68D9-13DD-4933-8B79-A01A40939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40" y="5331673"/>
                <a:ext cx="3713271" cy="676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5BF622-F51C-4CC9-986B-E1E41E3585C9}"/>
              </a:ext>
            </a:extLst>
          </p:cNvPr>
          <p:cNvCxnSpPr/>
          <p:nvPr/>
        </p:nvCxnSpPr>
        <p:spPr>
          <a:xfrm>
            <a:off x="3678148" y="2095928"/>
            <a:ext cx="0" cy="25680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5D1705-69CB-4679-9853-4555007AB023}"/>
              </a:ext>
            </a:extLst>
          </p:cNvPr>
          <p:cNvCxnSpPr/>
          <p:nvPr/>
        </p:nvCxnSpPr>
        <p:spPr>
          <a:xfrm flipV="1">
            <a:off x="4875088" y="5961525"/>
            <a:ext cx="739739" cy="48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282BC-8520-48E6-9900-C6FBE5714531}"/>
              </a:ext>
            </a:extLst>
          </p:cNvPr>
          <p:cNvSpPr/>
          <p:nvPr/>
        </p:nvSpPr>
        <p:spPr>
          <a:xfrm>
            <a:off x="3808169" y="6222045"/>
            <a:ext cx="108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/>
              <a:t>T</a:t>
            </a:r>
            <a:r>
              <a:rPr lang="en-US" baseline="-25000" dirty="0"/>
              <a:t>s</a:t>
            </a:r>
            <a:r>
              <a:rPr lang="ar-SY" baseline="-25000" dirty="0"/>
              <a:t> </a:t>
            </a:r>
            <a:r>
              <a:rPr lang="en-US" baseline="30000" dirty="0"/>
              <a:t> </a:t>
            </a:r>
            <a:r>
              <a:rPr lang="ar-SY" dirty="0"/>
              <a:t>قيمة ثابتة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/>
      <p:bldP spid="10" grpId="0"/>
      <p:bldP spid="14" grpId="0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3BBBB-4576-4725-B301-786C22A26FA6}"/>
              </a:ext>
            </a:extLst>
          </p:cNvPr>
          <p:cNvSpPr/>
          <p:nvPr/>
        </p:nvSpPr>
        <p:spPr>
          <a:xfrm>
            <a:off x="4257937" y="2775481"/>
            <a:ext cx="7281372" cy="114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هل نأخذ الفرق مع العينة السابقة أم اللاحقة؟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ar-SY" sz="2400" dirty="0"/>
              <a:t>لا يهم.. لأن دور التقطيع ثابت </a:t>
            </a:r>
            <a:endParaRPr lang="en-US" sz="2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2DD8CE-604A-432C-85CB-77A0E1D0D7AA}"/>
              </a:ext>
            </a:extLst>
          </p:cNvPr>
          <p:cNvGrpSpPr/>
          <p:nvPr/>
        </p:nvGrpSpPr>
        <p:grpSpPr>
          <a:xfrm>
            <a:off x="946162" y="1795326"/>
            <a:ext cx="3153351" cy="2597841"/>
            <a:chOff x="180737" y="976679"/>
            <a:chExt cx="3153351" cy="259784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DE5C8D-E65E-408D-BF7F-19B934FF2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30" y="2339948"/>
              <a:ext cx="0" cy="91513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4A53B-475E-4148-8AFC-A54316154DC3}"/>
                </a:ext>
              </a:extLst>
            </p:cNvPr>
            <p:cNvCxnSpPr>
              <a:cxnSpLocks/>
            </p:cNvCxnSpPr>
            <p:nvPr/>
          </p:nvCxnSpPr>
          <p:spPr>
            <a:xfrm>
              <a:off x="786830" y="2976144"/>
              <a:ext cx="254725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12CF1C-FB74-4A05-9E8A-03DB75090E71}"/>
                </a:ext>
              </a:extLst>
            </p:cNvPr>
            <p:cNvSpPr/>
            <p:nvPr/>
          </p:nvSpPr>
          <p:spPr>
            <a:xfrm>
              <a:off x="929812" y="2458558"/>
              <a:ext cx="2316822" cy="702521"/>
            </a:xfrm>
            <a:custGeom>
              <a:avLst/>
              <a:gdLst>
                <a:gd name="connsiteX0" fmla="*/ 0 w 1592494"/>
                <a:gd name="connsiteY0" fmla="*/ 226032 h 482886"/>
                <a:gd name="connsiteX1" fmla="*/ 20548 w 1592494"/>
                <a:gd name="connsiteY1" fmla="*/ 143839 h 482886"/>
                <a:gd name="connsiteX2" fmla="*/ 35959 w 1592494"/>
                <a:gd name="connsiteY2" fmla="*/ 123290 h 482886"/>
                <a:gd name="connsiteX3" fmla="*/ 66782 w 1592494"/>
                <a:gd name="connsiteY3" fmla="*/ 71919 h 482886"/>
                <a:gd name="connsiteX4" fmla="*/ 97604 w 1592494"/>
                <a:gd name="connsiteY4" fmla="*/ 35960 h 482886"/>
                <a:gd name="connsiteX5" fmla="*/ 107878 w 1592494"/>
                <a:gd name="connsiteY5" fmla="*/ 15412 h 482886"/>
                <a:gd name="connsiteX6" fmla="*/ 154112 w 1592494"/>
                <a:gd name="connsiteY6" fmla="*/ 0 h 482886"/>
                <a:gd name="connsiteX7" fmla="*/ 272265 w 1592494"/>
                <a:gd name="connsiteY7" fmla="*/ 5137 h 482886"/>
                <a:gd name="connsiteX8" fmla="*/ 277402 w 1592494"/>
                <a:gd name="connsiteY8" fmla="*/ 25686 h 482886"/>
                <a:gd name="connsiteX9" fmla="*/ 308224 w 1592494"/>
                <a:gd name="connsiteY9" fmla="*/ 35960 h 482886"/>
                <a:gd name="connsiteX10" fmla="*/ 323636 w 1592494"/>
                <a:gd name="connsiteY10" fmla="*/ 71919 h 482886"/>
                <a:gd name="connsiteX11" fmla="*/ 328773 w 1592494"/>
                <a:gd name="connsiteY11" fmla="*/ 87331 h 482886"/>
                <a:gd name="connsiteX12" fmla="*/ 354458 w 1592494"/>
                <a:gd name="connsiteY12" fmla="*/ 128427 h 482886"/>
                <a:gd name="connsiteX13" fmla="*/ 369869 w 1592494"/>
                <a:gd name="connsiteY13" fmla="*/ 159250 h 482886"/>
                <a:gd name="connsiteX14" fmla="*/ 380143 w 1592494"/>
                <a:gd name="connsiteY14" fmla="*/ 205484 h 482886"/>
                <a:gd name="connsiteX15" fmla="*/ 390418 w 1592494"/>
                <a:gd name="connsiteY15" fmla="*/ 220895 h 482886"/>
                <a:gd name="connsiteX16" fmla="*/ 405829 w 1592494"/>
                <a:gd name="connsiteY16" fmla="*/ 246580 h 482886"/>
                <a:gd name="connsiteX17" fmla="*/ 431514 w 1592494"/>
                <a:gd name="connsiteY17" fmla="*/ 282540 h 482886"/>
                <a:gd name="connsiteX18" fmla="*/ 446925 w 1592494"/>
                <a:gd name="connsiteY18" fmla="*/ 297951 h 482886"/>
                <a:gd name="connsiteX19" fmla="*/ 462337 w 1592494"/>
                <a:gd name="connsiteY19" fmla="*/ 318499 h 482886"/>
                <a:gd name="connsiteX20" fmla="*/ 477748 w 1592494"/>
                <a:gd name="connsiteY20" fmla="*/ 333911 h 482886"/>
                <a:gd name="connsiteX21" fmla="*/ 498296 w 1592494"/>
                <a:gd name="connsiteY21" fmla="*/ 364733 h 482886"/>
                <a:gd name="connsiteX22" fmla="*/ 508570 w 1592494"/>
                <a:gd name="connsiteY22" fmla="*/ 380144 h 482886"/>
                <a:gd name="connsiteX23" fmla="*/ 518845 w 1592494"/>
                <a:gd name="connsiteY23" fmla="*/ 390418 h 482886"/>
                <a:gd name="connsiteX24" fmla="*/ 529119 w 1592494"/>
                <a:gd name="connsiteY24" fmla="*/ 405830 h 482886"/>
                <a:gd name="connsiteX25" fmla="*/ 554804 w 1592494"/>
                <a:gd name="connsiteY25" fmla="*/ 416104 h 482886"/>
                <a:gd name="connsiteX26" fmla="*/ 590764 w 1592494"/>
                <a:gd name="connsiteY26" fmla="*/ 441789 h 482886"/>
                <a:gd name="connsiteX27" fmla="*/ 621586 w 1592494"/>
                <a:gd name="connsiteY27" fmla="*/ 467475 h 482886"/>
                <a:gd name="connsiteX28" fmla="*/ 631860 w 1592494"/>
                <a:gd name="connsiteY28" fmla="*/ 482886 h 482886"/>
                <a:gd name="connsiteX29" fmla="*/ 688368 w 1592494"/>
                <a:gd name="connsiteY29" fmla="*/ 477749 h 482886"/>
                <a:gd name="connsiteX30" fmla="*/ 724328 w 1592494"/>
                <a:gd name="connsiteY30" fmla="*/ 416104 h 482886"/>
                <a:gd name="connsiteX31" fmla="*/ 739739 w 1592494"/>
                <a:gd name="connsiteY31" fmla="*/ 410967 h 482886"/>
                <a:gd name="connsiteX32" fmla="*/ 770561 w 1592494"/>
                <a:gd name="connsiteY32" fmla="*/ 380144 h 482886"/>
                <a:gd name="connsiteX33" fmla="*/ 791110 w 1592494"/>
                <a:gd name="connsiteY33" fmla="*/ 359596 h 482886"/>
                <a:gd name="connsiteX34" fmla="*/ 821932 w 1592494"/>
                <a:gd name="connsiteY34" fmla="*/ 349322 h 482886"/>
                <a:gd name="connsiteX35" fmla="*/ 842481 w 1592494"/>
                <a:gd name="connsiteY35" fmla="*/ 328773 h 482886"/>
                <a:gd name="connsiteX36" fmla="*/ 863029 w 1592494"/>
                <a:gd name="connsiteY36" fmla="*/ 318499 h 482886"/>
                <a:gd name="connsiteX37" fmla="*/ 873303 w 1592494"/>
                <a:gd name="connsiteY37" fmla="*/ 297951 h 482886"/>
                <a:gd name="connsiteX38" fmla="*/ 924674 w 1592494"/>
                <a:gd name="connsiteY38" fmla="*/ 282540 h 482886"/>
                <a:gd name="connsiteX39" fmla="*/ 934948 w 1592494"/>
                <a:gd name="connsiteY39" fmla="*/ 261991 h 482886"/>
                <a:gd name="connsiteX40" fmla="*/ 950359 w 1592494"/>
                <a:gd name="connsiteY40" fmla="*/ 251717 h 482886"/>
                <a:gd name="connsiteX41" fmla="*/ 965770 w 1592494"/>
                <a:gd name="connsiteY41" fmla="*/ 236306 h 482886"/>
                <a:gd name="connsiteX42" fmla="*/ 981182 w 1592494"/>
                <a:gd name="connsiteY42" fmla="*/ 226032 h 482886"/>
                <a:gd name="connsiteX43" fmla="*/ 1001730 w 1592494"/>
                <a:gd name="connsiteY43" fmla="*/ 210621 h 482886"/>
                <a:gd name="connsiteX44" fmla="*/ 1032552 w 1592494"/>
                <a:gd name="connsiteY44" fmla="*/ 169524 h 482886"/>
                <a:gd name="connsiteX45" fmla="*/ 1053101 w 1592494"/>
                <a:gd name="connsiteY45" fmla="*/ 164387 h 482886"/>
                <a:gd name="connsiteX46" fmla="*/ 1073649 w 1592494"/>
                <a:gd name="connsiteY46" fmla="*/ 148976 h 482886"/>
                <a:gd name="connsiteX47" fmla="*/ 1130157 w 1592494"/>
                <a:gd name="connsiteY47" fmla="*/ 143839 h 482886"/>
                <a:gd name="connsiteX48" fmla="*/ 1155842 w 1592494"/>
                <a:gd name="connsiteY48" fmla="*/ 138702 h 482886"/>
                <a:gd name="connsiteX49" fmla="*/ 1304818 w 1592494"/>
                <a:gd name="connsiteY49" fmla="*/ 143839 h 482886"/>
                <a:gd name="connsiteX50" fmla="*/ 1356188 w 1592494"/>
                <a:gd name="connsiteY50" fmla="*/ 138702 h 482886"/>
                <a:gd name="connsiteX51" fmla="*/ 1366463 w 1592494"/>
                <a:gd name="connsiteY51" fmla="*/ 123290 h 482886"/>
                <a:gd name="connsiteX52" fmla="*/ 1397285 w 1592494"/>
                <a:gd name="connsiteY52" fmla="*/ 107879 h 482886"/>
                <a:gd name="connsiteX53" fmla="*/ 1412696 w 1592494"/>
                <a:gd name="connsiteY53" fmla="*/ 92468 h 482886"/>
                <a:gd name="connsiteX54" fmla="*/ 1433245 w 1592494"/>
                <a:gd name="connsiteY54" fmla="*/ 66782 h 482886"/>
                <a:gd name="connsiteX55" fmla="*/ 1469204 w 1592494"/>
                <a:gd name="connsiteY55" fmla="*/ 56508 h 482886"/>
                <a:gd name="connsiteX56" fmla="*/ 1592494 w 1592494"/>
                <a:gd name="connsiteY56" fmla="*/ 46234 h 4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592494" h="482886">
                  <a:moveTo>
                    <a:pt x="0" y="226032"/>
                  </a:moveTo>
                  <a:cubicBezTo>
                    <a:pt x="2520" y="214692"/>
                    <a:pt x="14195" y="157816"/>
                    <a:pt x="20548" y="143839"/>
                  </a:cubicBezTo>
                  <a:cubicBezTo>
                    <a:pt x="24091" y="136044"/>
                    <a:pt x="30822" y="130140"/>
                    <a:pt x="35959" y="123290"/>
                  </a:cubicBezTo>
                  <a:cubicBezTo>
                    <a:pt x="47874" y="87545"/>
                    <a:pt x="32182" y="129585"/>
                    <a:pt x="66782" y="71919"/>
                  </a:cubicBezTo>
                  <a:cubicBezTo>
                    <a:pt x="88624" y="35516"/>
                    <a:pt x="40886" y="81334"/>
                    <a:pt x="97604" y="35960"/>
                  </a:cubicBezTo>
                  <a:cubicBezTo>
                    <a:pt x="101029" y="29111"/>
                    <a:pt x="102463" y="20827"/>
                    <a:pt x="107878" y="15412"/>
                  </a:cubicBezTo>
                  <a:cubicBezTo>
                    <a:pt x="118513" y="4777"/>
                    <a:pt x="141124" y="2598"/>
                    <a:pt x="154112" y="0"/>
                  </a:cubicBezTo>
                  <a:lnTo>
                    <a:pt x="272265" y="5137"/>
                  </a:lnTo>
                  <a:cubicBezTo>
                    <a:pt x="279177" y="6577"/>
                    <a:pt x="272041" y="21091"/>
                    <a:pt x="277402" y="25686"/>
                  </a:cubicBezTo>
                  <a:cubicBezTo>
                    <a:pt x="285624" y="32734"/>
                    <a:pt x="308224" y="35960"/>
                    <a:pt x="308224" y="35960"/>
                  </a:cubicBezTo>
                  <a:cubicBezTo>
                    <a:pt x="320272" y="72105"/>
                    <a:pt x="304590" y="27479"/>
                    <a:pt x="323636" y="71919"/>
                  </a:cubicBezTo>
                  <a:cubicBezTo>
                    <a:pt x="325769" y="76896"/>
                    <a:pt x="326351" y="82487"/>
                    <a:pt x="328773" y="87331"/>
                  </a:cubicBezTo>
                  <a:cubicBezTo>
                    <a:pt x="354740" y="139265"/>
                    <a:pt x="334083" y="91751"/>
                    <a:pt x="354458" y="128427"/>
                  </a:cubicBezTo>
                  <a:cubicBezTo>
                    <a:pt x="360036" y="138468"/>
                    <a:pt x="365603" y="148585"/>
                    <a:pt x="369869" y="159250"/>
                  </a:cubicBezTo>
                  <a:cubicBezTo>
                    <a:pt x="385676" y="198767"/>
                    <a:pt x="363045" y="159891"/>
                    <a:pt x="380143" y="205484"/>
                  </a:cubicBezTo>
                  <a:cubicBezTo>
                    <a:pt x="382311" y="211265"/>
                    <a:pt x="387146" y="215659"/>
                    <a:pt x="390418" y="220895"/>
                  </a:cubicBezTo>
                  <a:cubicBezTo>
                    <a:pt x="395710" y="229362"/>
                    <a:pt x="400537" y="238113"/>
                    <a:pt x="405829" y="246580"/>
                  </a:cubicBezTo>
                  <a:cubicBezTo>
                    <a:pt x="412082" y="256585"/>
                    <a:pt x="424561" y="274428"/>
                    <a:pt x="431514" y="282540"/>
                  </a:cubicBezTo>
                  <a:cubicBezTo>
                    <a:pt x="436242" y="288056"/>
                    <a:pt x="442197" y="292435"/>
                    <a:pt x="446925" y="297951"/>
                  </a:cubicBezTo>
                  <a:cubicBezTo>
                    <a:pt x="452497" y="304452"/>
                    <a:pt x="456765" y="311998"/>
                    <a:pt x="462337" y="318499"/>
                  </a:cubicBezTo>
                  <a:cubicBezTo>
                    <a:pt x="467065" y="324015"/>
                    <a:pt x="473288" y="328176"/>
                    <a:pt x="477748" y="333911"/>
                  </a:cubicBezTo>
                  <a:cubicBezTo>
                    <a:pt x="485329" y="343658"/>
                    <a:pt x="491447" y="354459"/>
                    <a:pt x="498296" y="364733"/>
                  </a:cubicBezTo>
                  <a:cubicBezTo>
                    <a:pt x="501721" y="369870"/>
                    <a:pt x="504204" y="375779"/>
                    <a:pt x="508570" y="380144"/>
                  </a:cubicBezTo>
                  <a:cubicBezTo>
                    <a:pt x="511995" y="383569"/>
                    <a:pt x="515819" y="386636"/>
                    <a:pt x="518845" y="390418"/>
                  </a:cubicBezTo>
                  <a:cubicBezTo>
                    <a:pt x="522702" y="395239"/>
                    <a:pt x="524095" y="402241"/>
                    <a:pt x="529119" y="405830"/>
                  </a:cubicBezTo>
                  <a:cubicBezTo>
                    <a:pt x="536622" y="411190"/>
                    <a:pt x="546242" y="412679"/>
                    <a:pt x="554804" y="416104"/>
                  </a:cubicBezTo>
                  <a:cubicBezTo>
                    <a:pt x="584948" y="456296"/>
                    <a:pt x="553253" y="423034"/>
                    <a:pt x="590764" y="441789"/>
                  </a:cubicBezTo>
                  <a:cubicBezTo>
                    <a:pt x="597428" y="445121"/>
                    <a:pt x="615305" y="459623"/>
                    <a:pt x="621586" y="467475"/>
                  </a:cubicBezTo>
                  <a:cubicBezTo>
                    <a:pt x="625443" y="472296"/>
                    <a:pt x="628435" y="477749"/>
                    <a:pt x="631860" y="482886"/>
                  </a:cubicBezTo>
                  <a:cubicBezTo>
                    <a:pt x="650696" y="481174"/>
                    <a:pt x="671255" y="485802"/>
                    <a:pt x="688368" y="477749"/>
                  </a:cubicBezTo>
                  <a:cubicBezTo>
                    <a:pt x="750804" y="448367"/>
                    <a:pt x="701754" y="449965"/>
                    <a:pt x="724328" y="416104"/>
                  </a:cubicBezTo>
                  <a:cubicBezTo>
                    <a:pt x="727332" y="411599"/>
                    <a:pt x="734602" y="412679"/>
                    <a:pt x="739739" y="410967"/>
                  </a:cubicBezTo>
                  <a:cubicBezTo>
                    <a:pt x="771351" y="368816"/>
                    <a:pt x="739015" y="407183"/>
                    <a:pt x="770561" y="380144"/>
                  </a:cubicBezTo>
                  <a:cubicBezTo>
                    <a:pt x="777916" y="373840"/>
                    <a:pt x="782804" y="364580"/>
                    <a:pt x="791110" y="359596"/>
                  </a:cubicBezTo>
                  <a:cubicBezTo>
                    <a:pt x="800396" y="354024"/>
                    <a:pt x="821932" y="349322"/>
                    <a:pt x="821932" y="349322"/>
                  </a:cubicBezTo>
                  <a:cubicBezTo>
                    <a:pt x="828782" y="342472"/>
                    <a:pt x="834732" y="334585"/>
                    <a:pt x="842481" y="328773"/>
                  </a:cubicBezTo>
                  <a:cubicBezTo>
                    <a:pt x="848607" y="324178"/>
                    <a:pt x="857614" y="323914"/>
                    <a:pt x="863029" y="318499"/>
                  </a:cubicBezTo>
                  <a:cubicBezTo>
                    <a:pt x="868444" y="313084"/>
                    <a:pt x="867177" y="302546"/>
                    <a:pt x="873303" y="297951"/>
                  </a:cubicBezTo>
                  <a:cubicBezTo>
                    <a:pt x="879557" y="293260"/>
                    <a:pt x="914002" y="285208"/>
                    <a:pt x="924674" y="282540"/>
                  </a:cubicBezTo>
                  <a:cubicBezTo>
                    <a:pt x="928099" y="275690"/>
                    <a:pt x="930046" y="267874"/>
                    <a:pt x="934948" y="261991"/>
                  </a:cubicBezTo>
                  <a:cubicBezTo>
                    <a:pt x="938900" y="257248"/>
                    <a:pt x="945616" y="255669"/>
                    <a:pt x="950359" y="251717"/>
                  </a:cubicBezTo>
                  <a:cubicBezTo>
                    <a:pt x="955940" y="247066"/>
                    <a:pt x="960189" y="240957"/>
                    <a:pt x="965770" y="236306"/>
                  </a:cubicBezTo>
                  <a:cubicBezTo>
                    <a:pt x="970513" y="232353"/>
                    <a:pt x="976158" y="229621"/>
                    <a:pt x="981182" y="226032"/>
                  </a:cubicBezTo>
                  <a:cubicBezTo>
                    <a:pt x="988149" y="221056"/>
                    <a:pt x="994881" y="215758"/>
                    <a:pt x="1001730" y="210621"/>
                  </a:cubicBezTo>
                  <a:cubicBezTo>
                    <a:pt x="1008794" y="198848"/>
                    <a:pt x="1018873" y="177340"/>
                    <a:pt x="1032552" y="169524"/>
                  </a:cubicBezTo>
                  <a:cubicBezTo>
                    <a:pt x="1038682" y="166021"/>
                    <a:pt x="1046251" y="166099"/>
                    <a:pt x="1053101" y="164387"/>
                  </a:cubicBezTo>
                  <a:cubicBezTo>
                    <a:pt x="1059950" y="159250"/>
                    <a:pt x="1065376" y="151182"/>
                    <a:pt x="1073649" y="148976"/>
                  </a:cubicBezTo>
                  <a:cubicBezTo>
                    <a:pt x="1091924" y="144103"/>
                    <a:pt x="1111389" y="146185"/>
                    <a:pt x="1130157" y="143839"/>
                  </a:cubicBezTo>
                  <a:cubicBezTo>
                    <a:pt x="1138821" y="142756"/>
                    <a:pt x="1147280" y="140414"/>
                    <a:pt x="1155842" y="138702"/>
                  </a:cubicBezTo>
                  <a:cubicBezTo>
                    <a:pt x="1205501" y="140414"/>
                    <a:pt x="1255130" y="143839"/>
                    <a:pt x="1304818" y="143839"/>
                  </a:cubicBezTo>
                  <a:cubicBezTo>
                    <a:pt x="1322027" y="143839"/>
                    <a:pt x="1339862" y="144144"/>
                    <a:pt x="1356188" y="138702"/>
                  </a:cubicBezTo>
                  <a:cubicBezTo>
                    <a:pt x="1362046" y="136749"/>
                    <a:pt x="1362097" y="127656"/>
                    <a:pt x="1366463" y="123290"/>
                  </a:cubicBezTo>
                  <a:cubicBezTo>
                    <a:pt x="1376421" y="113332"/>
                    <a:pt x="1384751" y="112057"/>
                    <a:pt x="1397285" y="107879"/>
                  </a:cubicBezTo>
                  <a:cubicBezTo>
                    <a:pt x="1402422" y="102742"/>
                    <a:pt x="1408045" y="98049"/>
                    <a:pt x="1412696" y="92468"/>
                  </a:cubicBezTo>
                  <a:cubicBezTo>
                    <a:pt x="1419697" y="84067"/>
                    <a:pt x="1423280" y="72761"/>
                    <a:pt x="1433245" y="66782"/>
                  </a:cubicBezTo>
                  <a:cubicBezTo>
                    <a:pt x="1437734" y="64088"/>
                    <a:pt x="1466376" y="56861"/>
                    <a:pt x="1469204" y="56508"/>
                  </a:cubicBezTo>
                  <a:cubicBezTo>
                    <a:pt x="1556850" y="45552"/>
                    <a:pt x="1541888" y="46234"/>
                    <a:pt x="1592494" y="46234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C2C374-DA31-4A25-8122-1E98C387DC1D}"/>
                </a:ext>
              </a:extLst>
            </p:cNvPr>
            <p:cNvSpPr/>
            <p:nvPr/>
          </p:nvSpPr>
          <p:spPr>
            <a:xfrm>
              <a:off x="180737" y="1938358"/>
              <a:ext cx="74907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y(</a:t>
              </a:r>
              <a:r>
                <a:rPr lang="en-US" dirty="0" err="1"/>
                <a:t>kT</a:t>
              </a:r>
              <a:r>
                <a:rPr lang="en-US" baseline="-25000" dirty="0" err="1"/>
                <a:t>s</a:t>
              </a:r>
              <a:r>
                <a:rPr lang="en-US" dirty="0"/>
                <a:t>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8040CD-8543-4896-BE44-521F976FF0D1}"/>
                </a:ext>
              </a:extLst>
            </p:cNvPr>
            <p:cNvSpPr/>
            <p:nvPr/>
          </p:nvSpPr>
          <p:spPr>
            <a:xfrm>
              <a:off x="1485543" y="1589226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K-1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80DA25-C276-4A45-BD0A-C97E2540FF9C}"/>
                </a:ext>
              </a:extLst>
            </p:cNvPr>
            <p:cNvSpPr/>
            <p:nvPr/>
          </p:nvSpPr>
          <p:spPr>
            <a:xfrm>
              <a:off x="1500873" y="976679"/>
              <a:ext cx="1294531" cy="1294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8BC095-3688-4E17-8025-D1DCFEC680AD}"/>
                </a:ext>
              </a:extLst>
            </p:cNvPr>
            <p:cNvCxnSpPr>
              <a:stCxn id="3" idx="6"/>
              <a:endCxn id="19" idx="48"/>
            </p:cNvCxnSpPr>
            <p:nvPr/>
          </p:nvCxnSpPr>
          <p:spPr>
            <a:xfrm flipH="1">
              <a:off x="2611376" y="1623945"/>
              <a:ext cx="184028" cy="10364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83019-D25F-49B7-AFA7-026576762652}"/>
                </a:ext>
              </a:extLst>
            </p:cNvPr>
            <p:cNvCxnSpPr>
              <a:stCxn id="3" idx="3"/>
              <a:endCxn id="19" idx="44"/>
            </p:cNvCxnSpPr>
            <p:nvPr/>
          </p:nvCxnSpPr>
          <p:spPr>
            <a:xfrm>
              <a:off x="1690453" y="2081630"/>
              <a:ext cx="741556" cy="6235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FFD6C84-F4F4-46D0-B07C-E3317FCFBBBB}"/>
                </a:ext>
              </a:extLst>
            </p:cNvPr>
            <p:cNvSpPr/>
            <p:nvPr/>
          </p:nvSpPr>
          <p:spPr>
            <a:xfrm>
              <a:off x="2379722" y="2536120"/>
              <a:ext cx="247554" cy="24755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B50A97-6EE6-49BD-A0E2-FAC7B676BFA9}"/>
                </a:ext>
              </a:extLst>
            </p:cNvPr>
            <p:cNvSpPr/>
            <p:nvPr/>
          </p:nvSpPr>
          <p:spPr>
            <a:xfrm>
              <a:off x="1746607" y="1669551"/>
              <a:ext cx="986319" cy="405829"/>
            </a:xfrm>
            <a:custGeom>
              <a:avLst/>
              <a:gdLst>
                <a:gd name="connsiteX0" fmla="*/ 0 w 986319"/>
                <a:gd name="connsiteY0" fmla="*/ 405829 h 405829"/>
                <a:gd name="connsiteX1" fmla="*/ 30822 w 986319"/>
                <a:gd name="connsiteY1" fmla="*/ 380143 h 405829"/>
                <a:gd name="connsiteX2" fmla="*/ 92467 w 986319"/>
                <a:gd name="connsiteY2" fmla="*/ 313361 h 405829"/>
                <a:gd name="connsiteX3" fmla="*/ 138701 w 986319"/>
                <a:gd name="connsiteY3" fmla="*/ 277402 h 405829"/>
                <a:gd name="connsiteX4" fmla="*/ 154112 w 986319"/>
                <a:gd name="connsiteY4" fmla="*/ 256853 h 405829"/>
                <a:gd name="connsiteX5" fmla="*/ 184935 w 986319"/>
                <a:gd name="connsiteY5" fmla="*/ 220894 h 405829"/>
                <a:gd name="connsiteX6" fmla="*/ 215757 w 986319"/>
                <a:gd name="connsiteY6" fmla="*/ 210620 h 405829"/>
                <a:gd name="connsiteX7" fmla="*/ 226031 w 986319"/>
                <a:gd name="connsiteY7" fmla="*/ 190071 h 405829"/>
                <a:gd name="connsiteX8" fmla="*/ 241442 w 986319"/>
                <a:gd name="connsiteY8" fmla="*/ 184934 h 405829"/>
                <a:gd name="connsiteX9" fmla="*/ 251717 w 986319"/>
                <a:gd name="connsiteY9" fmla="*/ 174660 h 405829"/>
                <a:gd name="connsiteX10" fmla="*/ 292813 w 986319"/>
                <a:gd name="connsiteY10" fmla="*/ 143838 h 405829"/>
                <a:gd name="connsiteX11" fmla="*/ 303087 w 986319"/>
                <a:gd name="connsiteY11" fmla="*/ 128427 h 405829"/>
                <a:gd name="connsiteX12" fmla="*/ 359595 w 986319"/>
                <a:gd name="connsiteY12" fmla="*/ 113015 h 405829"/>
                <a:gd name="connsiteX13" fmla="*/ 375006 w 986319"/>
                <a:gd name="connsiteY13" fmla="*/ 97604 h 405829"/>
                <a:gd name="connsiteX14" fmla="*/ 421240 w 986319"/>
                <a:gd name="connsiteY14" fmla="*/ 82193 h 405829"/>
                <a:gd name="connsiteX15" fmla="*/ 431514 w 986319"/>
                <a:gd name="connsiteY15" fmla="*/ 66782 h 405829"/>
                <a:gd name="connsiteX16" fmla="*/ 472611 w 986319"/>
                <a:gd name="connsiteY16" fmla="*/ 56507 h 405829"/>
                <a:gd name="connsiteX17" fmla="*/ 549667 w 986319"/>
                <a:gd name="connsiteY17" fmla="*/ 35959 h 405829"/>
                <a:gd name="connsiteX18" fmla="*/ 590764 w 986319"/>
                <a:gd name="connsiteY18" fmla="*/ 25685 h 405829"/>
                <a:gd name="connsiteX19" fmla="*/ 611312 w 986319"/>
                <a:gd name="connsiteY19" fmla="*/ 15411 h 405829"/>
                <a:gd name="connsiteX20" fmla="*/ 626723 w 986319"/>
                <a:gd name="connsiteY20" fmla="*/ 5137 h 405829"/>
                <a:gd name="connsiteX21" fmla="*/ 652409 w 986319"/>
                <a:gd name="connsiteY21" fmla="*/ 0 h 405829"/>
                <a:gd name="connsiteX22" fmla="*/ 986319 w 986319"/>
                <a:gd name="connsiteY22" fmla="*/ 10274 h 40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86319" h="405829">
                  <a:moveTo>
                    <a:pt x="0" y="405829"/>
                  </a:moveTo>
                  <a:cubicBezTo>
                    <a:pt x="10274" y="397267"/>
                    <a:pt x="21365" y="389600"/>
                    <a:pt x="30822" y="380143"/>
                  </a:cubicBezTo>
                  <a:cubicBezTo>
                    <a:pt x="52244" y="358721"/>
                    <a:pt x="71045" y="334783"/>
                    <a:pt x="92467" y="313361"/>
                  </a:cubicBezTo>
                  <a:cubicBezTo>
                    <a:pt x="110248" y="295581"/>
                    <a:pt x="120372" y="289621"/>
                    <a:pt x="138701" y="277402"/>
                  </a:cubicBezTo>
                  <a:cubicBezTo>
                    <a:pt x="143838" y="270552"/>
                    <a:pt x="149136" y="263820"/>
                    <a:pt x="154112" y="256853"/>
                  </a:cubicBezTo>
                  <a:cubicBezTo>
                    <a:pt x="163776" y="243324"/>
                    <a:pt x="169408" y="230210"/>
                    <a:pt x="184935" y="220894"/>
                  </a:cubicBezTo>
                  <a:cubicBezTo>
                    <a:pt x="194221" y="215322"/>
                    <a:pt x="205483" y="214045"/>
                    <a:pt x="215757" y="210620"/>
                  </a:cubicBezTo>
                  <a:cubicBezTo>
                    <a:pt x="219182" y="203770"/>
                    <a:pt x="220616" y="195486"/>
                    <a:pt x="226031" y="190071"/>
                  </a:cubicBezTo>
                  <a:cubicBezTo>
                    <a:pt x="229860" y="186242"/>
                    <a:pt x="236799" y="187720"/>
                    <a:pt x="241442" y="184934"/>
                  </a:cubicBezTo>
                  <a:cubicBezTo>
                    <a:pt x="245595" y="182442"/>
                    <a:pt x="248040" y="177812"/>
                    <a:pt x="251717" y="174660"/>
                  </a:cubicBezTo>
                  <a:cubicBezTo>
                    <a:pt x="273074" y="156355"/>
                    <a:pt x="273431" y="156759"/>
                    <a:pt x="292813" y="143838"/>
                  </a:cubicBezTo>
                  <a:cubicBezTo>
                    <a:pt x="296238" y="138701"/>
                    <a:pt x="298344" y="132379"/>
                    <a:pt x="303087" y="128427"/>
                  </a:cubicBezTo>
                  <a:cubicBezTo>
                    <a:pt x="319318" y="114901"/>
                    <a:pt x="340003" y="115814"/>
                    <a:pt x="359595" y="113015"/>
                  </a:cubicBezTo>
                  <a:cubicBezTo>
                    <a:pt x="364732" y="107878"/>
                    <a:pt x="368845" y="101454"/>
                    <a:pt x="375006" y="97604"/>
                  </a:cubicBezTo>
                  <a:cubicBezTo>
                    <a:pt x="387902" y="89544"/>
                    <a:pt x="406557" y="85864"/>
                    <a:pt x="421240" y="82193"/>
                  </a:cubicBezTo>
                  <a:cubicBezTo>
                    <a:pt x="424665" y="77056"/>
                    <a:pt x="426693" y="70639"/>
                    <a:pt x="431514" y="66782"/>
                  </a:cubicBezTo>
                  <a:cubicBezTo>
                    <a:pt x="436778" y="62571"/>
                    <a:pt x="471334" y="56762"/>
                    <a:pt x="472611" y="56507"/>
                  </a:cubicBezTo>
                  <a:cubicBezTo>
                    <a:pt x="496249" y="21049"/>
                    <a:pt x="473186" y="46885"/>
                    <a:pt x="549667" y="35959"/>
                  </a:cubicBezTo>
                  <a:cubicBezTo>
                    <a:pt x="563646" y="33962"/>
                    <a:pt x="590764" y="25685"/>
                    <a:pt x="590764" y="25685"/>
                  </a:cubicBezTo>
                  <a:cubicBezTo>
                    <a:pt x="597613" y="22260"/>
                    <a:pt x="604663" y="19210"/>
                    <a:pt x="611312" y="15411"/>
                  </a:cubicBezTo>
                  <a:cubicBezTo>
                    <a:pt x="616672" y="12348"/>
                    <a:pt x="620942" y="7305"/>
                    <a:pt x="626723" y="5137"/>
                  </a:cubicBezTo>
                  <a:cubicBezTo>
                    <a:pt x="634899" y="2071"/>
                    <a:pt x="643847" y="1712"/>
                    <a:pt x="652409" y="0"/>
                  </a:cubicBezTo>
                  <a:cubicBezTo>
                    <a:pt x="938355" y="11213"/>
                    <a:pt x="827003" y="10274"/>
                    <a:pt x="986319" y="1027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0A05A2-6A27-4224-9B04-434F1DCBAA36}"/>
                </a:ext>
              </a:extLst>
            </p:cNvPr>
            <p:cNvSpPr/>
            <p:nvPr/>
          </p:nvSpPr>
          <p:spPr>
            <a:xfrm>
              <a:off x="2175552" y="1695236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8A7BB9-971C-44ED-AA04-CBE1B1F58351}"/>
                </a:ext>
              </a:extLst>
            </p:cNvPr>
            <p:cNvSpPr/>
            <p:nvPr/>
          </p:nvSpPr>
          <p:spPr>
            <a:xfrm>
              <a:off x="1794581" y="1941224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C021B59-D2A1-4DFE-BF2B-9BA83F1F9097}"/>
                </a:ext>
              </a:extLst>
            </p:cNvPr>
            <p:cNvSpPr/>
            <p:nvPr/>
          </p:nvSpPr>
          <p:spPr>
            <a:xfrm>
              <a:off x="2555353" y="1646271"/>
              <a:ext cx="71923" cy="10002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7D859-D763-4D81-8C45-C866775A753D}"/>
                </a:ext>
              </a:extLst>
            </p:cNvPr>
            <p:cNvSpPr/>
            <p:nvPr/>
          </p:nvSpPr>
          <p:spPr>
            <a:xfrm>
              <a:off x="1955857" y="1303974"/>
              <a:ext cx="3417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A2A7E0-F191-4181-8979-00B699D664A9}"/>
                </a:ext>
              </a:extLst>
            </p:cNvPr>
            <p:cNvSpPr/>
            <p:nvPr/>
          </p:nvSpPr>
          <p:spPr>
            <a:xfrm>
              <a:off x="2334035" y="1288872"/>
              <a:ext cx="58648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K+1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972ED67-D0AE-4880-869D-CF1982A49538}"/>
                </a:ext>
              </a:extLst>
            </p:cNvPr>
            <p:cNvCxnSpPr>
              <a:cxnSpLocks/>
            </p:cNvCxnSpPr>
            <p:nvPr/>
          </p:nvCxnSpPr>
          <p:spPr>
            <a:xfrm>
              <a:off x="1830542" y="2081138"/>
              <a:ext cx="0" cy="1293923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BB03B4-DA28-42A7-8D65-4D1C9902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256" y="1746606"/>
              <a:ext cx="5962" cy="152902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3AB8F7-F40A-4308-BA4C-67481A493984}"/>
                </a:ext>
              </a:extLst>
            </p:cNvPr>
            <p:cNvCxnSpPr>
              <a:cxnSpLocks/>
            </p:cNvCxnSpPr>
            <p:nvPr/>
          </p:nvCxnSpPr>
          <p:spPr>
            <a:xfrm>
              <a:off x="2585352" y="1811596"/>
              <a:ext cx="0" cy="148640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AFF574-C697-43A4-9061-006018B027BB}"/>
                </a:ext>
              </a:extLst>
            </p:cNvPr>
            <p:cNvSpPr/>
            <p:nvPr/>
          </p:nvSpPr>
          <p:spPr>
            <a:xfrm>
              <a:off x="1878676" y="320518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0BD1DC-3856-4590-BF01-3251DE6AE563}"/>
                </a:ext>
              </a:extLst>
            </p:cNvPr>
            <p:cNvSpPr/>
            <p:nvPr/>
          </p:nvSpPr>
          <p:spPr>
            <a:xfrm>
              <a:off x="2239766" y="3204918"/>
              <a:ext cx="3405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s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/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044A3-49C0-47FE-B41C-9ABDB983E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041" y="4315799"/>
                <a:ext cx="4778806" cy="676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42" y="5284201"/>
                <a:ext cx="5593003" cy="6766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8726835" y="4454074"/>
            <a:ext cx="1579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الأمامية</a:t>
            </a:r>
            <a:endParaRPr lang="en-US" sz="2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475ED5-8913-4523-BF87-90BCDA221BD5}"/>
              </a:ext>
            </a:extLst>
          </p:cNvPr>
          <p:cNvSpPr/>
          <p:nvPr/>
        </p:nvSpPr>
        <p:spPr>
          <a:xfrm>
            <a:off x="8726835" y="5392080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2000" dirty="0"/>
              <a:t>الفروقات الخلفية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عدد العينات؟</a:t>
                </a:r>
              </a:p>
              <a:p>
                <a:pPr marL="914400" lvl="1" indent="-457200" algn="r" rt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ar-SY" sz="2400" dirty="0"/>
                  <a:t>لا تنسى أول وأخر عينة</a:t>
                </a:r>
                <a:r>
                  <a:rPr lang="en-US" sz="2400" dirty="0"/>
                  <a:t>   </a:t>
                </a:r>
                <a:r>
                  <a:rPr lang="ar-SY" sz="2400" dirty="0"/>
                  <a:t> &gt;&gt;</a:t>
                </a:r>
                <a:r>
                  <a:rPr lang="en-US" sz="2400" dirty="0"/>
                  <a:t>   </a:t>
                </a:r>
                <a:r>
                  <a:rPr lang="ar-SY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937" y="1141302"/>
                <a:ext cx="7281372" cy="1447769"/>
              </a:xfrm>
              <a:prstGeom prst="rect">
                <a:avLst/>
              </a:prstGeom>
              <a:blipFill>
                <a:blip r:embed="rId4"/>
                <a:stretch>
                  <a:fillRect r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0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48" grpId="0"/>
      <p:bldP spid="50" grpId="0"/>
      <p:bldP spid="51" grpId="0"/>
      <p:bldP spid="52" grpId="0"/>
      <p:bldP spid="5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/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dirty="0"/>
                  <a:t>ماذا لو كان النظام درجة ثانية أو ثالثة أو ...؟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))−(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F0A7753-F212-4C3F-92A8-0343435AB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20" y="1141302"/>
                <a:ext cx="10871489" cy="2456763"/>
              </a:xfrm>
              <a:prstGeom prst="rect">
                <a:avLst/>
              </a:prstGeom>
              <a:blipFill>
                <a:blip r:embed="rId2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/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ar-SY" sz="2400" b="1" dirty="0"/>
                  <a:t>مثال</a:t>
                </a:r>
                <a:r>
                  <a:rPr lang="ar-SY" sz="2400" dirty="0"/>
                  <a:t>: أوجد المعادلة </a:t>
                </a:r>
                <a:r>
                  <a:rPr lang="ar-SY" sz="2400" dirty="0" err="1"/>
                  <a:t>الفرقية</a:t>
                </a:r>
                <a:r>
                  <a:rPr lang="ar-SY" sz="2400" dirty="0"/>
                  <a:t> انطلاقاً من المعادلة التفاضلية التالية باستخدام طريقة الفروقات الخلفية: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SY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4EBC5C-69BE-4B36-9868-2530D599B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5" y="3857105"/>
                <a:ext cx="10871489" cy="1522853"/>
              </a:xfrm>
              <a:prstGeom prst="rect">
                <a:avLst/>
              </a:prstGeom>
              <a:blipFill>
                <a:blip r:embed="rId3"/>
                <a:stretch>
                  <a:fillRect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/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BE97E5-CD07-4859-90D8-48846DE86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539" y="4814682"/>
                <a:ext cx="112800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86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/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07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EB8EC30-6BD7-4262-85BF-660C76981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3962733"/>
                <a:ext cx="4668436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E5D8F-172E-4E0A-9B9B-661524507664}"/>
              </a:ext>
            </a:extLst>
          </p:cNvPr>
          <p:cNvSpPr/>
          <p:nvPr/>
        </p:nvSpPr>
        <p:spPr>
          <a:xfrm>
            <a:off x="1047966" y="2891742"/>
            <a:ext cx="36524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خطي </a:t>
            </a:r>
            <a:r>
              <a:rPr lang="ar-SY" sz="2000" dirty="0"/>
              <a:t>بالنسبة ل </a:t>
            </a:r>
            <a:r>
              <a:rPr lang="en-US" sz="2000" b="1" dirty="0"/>
              <a:t>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842481" y="791986"/>
            <a:ext cx="10696828" cy="134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Y" sz="2800" dirty="0"/>
              <a:t>ما هو </a:t>
            </a:r>
            <a:r>
              <a:rPr lang="en-US" sz="2800" dirty="0"/>
              <a:t>LTI</a:t>
            </a:r>
            <a:r>
              <a:rPr lang="ar-SY" sz="2400" dirty="0"/>
              <a:t>؟</a:t>
            </a:r>
            <a:endParaRPr lang="en-US" sz="2400" dirty="0"/>
          </a:p>
          <a:p>
            <a:pPr algn="ctr" rtl="1">
              <a:lnSpc>
                <a:spcPct val="150000"/>
              </a:lnSpc>
            </a:pPr>
            <a:r>
              <a:rPr lang="en-US" sz="4000" dirty="0"/>
              <a:t>Linear Time Invariant</a:t>
            </a:r>
            <a:endParaRPr lang="ar-SY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D74965-D488-4913-8046-06DB7612AB7D}"/>
              </a:ext>
            </a:extLst>
          </p:cNvPr>
          <p:cNvCxnSpPr>
            <a:cxnSpLocks/>
          </p:cNvCxnSpPr>
          <p:nvPr/>
        </p:nvCxnSpPr>
        <p:spPr>
          <a:xfrm flipH="1">
            <a:off x="3839942" y="2225999"/>
            <a:ext cx="418697" cy="5722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D833CA-2A5B-43B5-A6CE-479D1CDAC54E}"/>
              </a:ext>
            </a:extLst>
          </p:cNvPr>
          <p:cNvCxnSpPr>
            <a:cxnSpLocks/>
          </p:cNvCxnSpPr>
          <p:nvPr/>
        </p:nvCxnSpPr>
        <p:spPr>
          <a:xfrm>
            <a:off x="7784283" y="2228290"/>
            <a:ext cx="436756" cy="478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0C6A66-CF7C-4B91-916B-459C1AE5EA36}"/>
              </a:ext>
            </a:extLst>
          </p:cNvPr>
          <p:cNvCxnSpPr/>
          <p:nvPr/>
        </p:nvCxnSpPr>
        <p:spPr>
          <a:xfrm>
            <a:off x="3979939" y="2232926"/>
            <a:ext cx="12187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954C3C3-A2B4-41BD-93DF-6B8D0F829777}"/>
              </a:ext>
            </a:extLst>
          </p:cNvPr>
          <p:cNvCxnSpPr>
            <a:cxnSpLocks/>
          </p:cNvCxnSpPr>
          <p:nvPr/>
        </p:nvCxnSpPr>
        <p:spPr>
          <a:xfrm>
            <a:off x="5486607" y="2225927"/>
            <a:ext cx="282004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D4BEF2A-C6B2-44C8-A61F-C792CE65EA80}"/>
              </a:ext>
            </a:extLst>
          </p:cNvPr>
          <p:cNvSpPr/>
          <p:nvPr/>
        </p:nvSpPr>
        <p:spPr>
          <a:xfrm>
            <a:off x="6976047" y="2875671"/>
            <a:ext cx="45632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Y" sz="2000" dirty="0"/>
              <a:t>أمثال المتحول </a:t>
            </a:r>
            <a:r>
              <a:rPr lang="en-US" sz="2000" b="1" dirty="0"/>
              <a:t>y</a:t>
            </a:r>
            <a:r>
              <a:rPr lang="ar-SY" sz="2000" dirty="0"/>
              <a:t> في النموذج الرياضي للنظام (المعادلة </a:t>
            </a:r>
            <a:r>
              <a:rPr lang="ar-SY" sz="2000" dirty="0" err="1"/>
              <a:t>الفرقية</a:t>
            </a:r>
            <a:r>
              <a:rPr lang="ar-SY" sz="2000" dirty="0"/>
              <a:t>) </a:t>
            </a:r>
            <a:r>
              <a:rPr lang="ar-SY" sz="2000" b="1" dirty="0"/>
              <a:t>غير متغيرة بالنسبة للزمن </a:t>
            </a:r>
            <a:r>
              <a:rPr lang="ar-SY" sz="2000" dirty="0"/>
              <a:t>(أي بالنسبة ل </a:t>
            </a:r>
            <a:r>
              <a:rPr lang="en-US" sz="2000" dirty="0"/>
              <a:t>k</a:t>
            </a:r>
            <a:r>
              <a:rPr lang="ar-SY" sz="2000" dirty="0"/>
              <a:t>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/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561832C-0F47-4471-9622-1C5D3A5E1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4592695"/>
                <a:ext cx="46684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/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func>
                        </m:fNam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6B09FE-AA83-4053-93E3-3D5C3656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233100"/>
                <a:ext cx="466843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A picture containing plant&#10;&#10;Description automatically generated">
            <a:extLst>
              <a:ext uri="{FF2B5EF4-FFF2-40B4-BE49-F238E27FC236}">
                <a16:creationId xmlns:a16="http://schemas.microsoft.com/office/drawing/2014/main" id="{827B8E3C-94D9-46DD-8B9C-588F63266D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3" y="3927299"/>
            <a:ext cx="425913" cy="487454"/>
          </a:xfrm>
          <a:prstGeom prst="rect">
            <a:avLst/>
          </a:prstGeom>
        </p:spPr>
      </p:pic>
      <p:pic>
        <p:nvPicPr>
          <p:cNvPr id="54" name="Picture 53" descr="A picture containing plant&#10;&#10;Description automatically generated">
            <a:extLst>
              <a:ext uri="{FF2B5EF4-FFF2-40B4-BE49-F238E27FC236}">
                <a16:creationId xmlns:a16="http://schemas.microsoft.com/office/drawing/2014/main" id="{C72ADE79-D11F-4E4E-B3E8-E1D99D6F0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4529449"/>
            <a:ext cx="425913" cy="487454"/>
          </a:xfrm>
          <a:prstGeom prst="rect">
            <a:avLst/>
          </a:prstGeom>
        </p:spPr>
      </p:pic>
      <p:pic>
        <p:nvPicPr>
          <p:cNvPr id="55" name="Picture 54" descr="A picture containing plant&#10;&#10;Description automatically generated">
            <a:extLst>
              <a:ext uri="{FF2B5EF4-FFF2-40B4-BE49-F238E27FC236}">
                <a16:creationId xmlns:a16="http://schemas.microsoft.com/office/drawing/2014/main" id="{EA5EAEF8-5FED-4FA8-AB6A-1FACB3E78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42302" y="5142529"/>
            <a:ext cx="425913" cy="487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/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13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81B045-D416-4DEB-A2EA-7156991F2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82" y="5885720"/>
                <a:ext cx="46684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21FC645E-2008-43C8-8803-AFF2542A1A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573445" y="5829138"/>
            <a:ext cx="425914" cy="425914"/>
          </a:xfrm>
          <a:prstGeom prst="rect">
            <a:avLst/>
          </a:prstGeom>
        </p:spPr>
      </p:pic>
      <p:pic>
        <p:nvPicPr>
          <p:cNvPr id="57" name="Picture 56" descr="A picture containing plant&#10;&#10;Description automatically generated">
            <a:extLst>
              <a:ext uri="{FF2B5EF4-FFF2-40B4-BE49-F238E27FC236}">
                <a16:creationId xmlns:a16="http://schemas.microsoft.com/office/drawing/2014/main" id="{3829F4D1-9C52-434A-8FC1-BD429AC0AC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580" y="3927299"/>
            <a:ext cx="425913" cy="487454"/>
          </a:xfrm>
          <a:prstGeom prst="rect">
            <a:avLst/>
          </a:prstGeom>
        </p:spPr>
      </p:pic>
      <p:pic>
        <p:nvPicPr>
          <p:cNvPr id="59" name="Picture 58" descr="A picture containing plant&#10;&#10;Description automatically generated">
            <a:extLst>
              <a:ext uri="{FF2B5EF4-FFF2-40B4-BE49-F238E27FC236}">
                <a16:creationId xmlns:a16="http://schemas.microsoft.com/office/drawing/2014/main" id="{11995F09-0102-4559-8B38-B0E7FCA8B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22208" y="5750283"/>
            <a:ext cx="425913" cy="487454"/>
          </a:xfrm>
          <a:prstGeom prst="rect">
            <a:avLst/>
          </a:prstGeom>
        </p:spPr>
      </p:pic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4DE07A35-1FAE-402A-9F36-4B7042ACD8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56812" y="5215031"/>
            <a:ext cx="425914" cy="425914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DDAB4B94-9C96-4C1A-BD17-EC112A068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248040" y="4589348"/>
            <a:ext cx="425914" cy="4259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81CFA6F-65BD-42D0-AB47-CAA735F21EA7}"/>
              </a:ext>
            </a:extLst>
          </p:cNvPr>
          <p:cNvSpPr/>
          <p:nvPr/>
        </p:nvSpPr>
        <p:spPr>
          <a:xfrm>
            <a:off x="2358634" y="3809862"/>
            <a:ext cx="7664521" cy="74673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AFF467-A5C7-4610-B20B-307D864EF6AB}"/>
              </a:ext>
            </a:extLst>
          </p:cNvPr>
          <p:cNvSpPr/>
          <p:nvPr/>
        </p:nvSpPr>
        <p:spPr>
          <a:xfrm>
            <a:off x="1665068" y="3927299"/>
            <a:ext cx="573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32312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3" grpId="0" uiExpand="1" build="p"/>
      <p:bldP spid="42" grpId="0"/>
      <p:bldP spid="43" grpId="0"/>
      <p:bldP spid="44" grpId="0"/>
      <p:bldP spid="56" grpId="0"/>
      <p:bldP spid="26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A574-2215-4392-A13F-7655B4EE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3" y="0"/>
            <a:ext cx="10515600" cy="811658"/>
          </a:xfrm>
        </p:spPr>
        <p:txBody>
          <a:bodyPr>
            <a:normAutofit/>
          </a:bodyPr>
          <a:lstStyle/>
          <a:p>
            <a:pPr algn="ctr"/>
            <a:r>
              <a:rPr lang="ar-SY" sz="3600" dirty="0">
                <a:solidFill>
                  <a:srgbClr val="FF0000"/>
                </a:solidFill>
              </a:rPr>
              <a:t>النظم المتقطعة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0A7753-F212-4C3F-92A8-0343435AB72D}"/>
              </a:ext>
            </a:extLst>
          </p:cNvPr>
          <p:cNvSpPr/>
          <p:nvPr/>
        </p:nvSpPr>
        <p:spPr>
          <a:xfrm>
            <a:off x="667820" y="1141302"/>
            <a:ext cx="10871489" cy="455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Y" sz="2400" dirty="0"/>
              <a:t>لماذا نهتم ب أنظمة </a:t>
            </a:r>
            <a:r>
              <a:rPr lang="en-US" sz="2400" dirty="0"/>
              <a:t>LTI</a:t>
            </a:r>
            <a:r>
              <a:rPr lang="ar-SY" sz="2400" dirty="0"/>
              <a:t>؟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يمكن 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بطرق مشابهة للمعادلات التفاضلية (أي بصعوبة </a:t>
            </a:r>
            <a:r>
              <a:rPr lang="ar-SY" sz="2400" dirty="0">
                <a:sym typeface="Wingdings" panose="05000000000000000000" pitchFamily="2" charset="2"/>
              </a:rPr>
              <a:t></a:t>
            </a:r>
            <a:r>
              <a:rPr lang="ar-SY" sz="2400" dirty="0"/>
              <a:t>) وهي في الغالب طرق تقريبية (</a:t>
            </a:r>
            <a:r>
              <a:rPr lang="ar-SY" sz="2400" dirty="0">
                <a:hlinkClick r:id="rId2"/>
              </a:rPr>
              <a:t>مرجع</a:t>
            </a:r>
            <a:r>
              <a:rPr lang="ar-SY" sz="2400" dirty="0"/>
              <a:t>):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مكاملة الطرفين بكل مباشر</a:t>
            </a:r>
            <a:endParaRPr lang="en-US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أويلر: تقريب المعادلة بتابع خطي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التقريب المتتالي </a:t>
            </a:r>
            <a:r>
              <a:rPr lang="en-US" sz="2000" dirty="0"/>
              <a:t>successive approximation</a:t>
            </a:r>
            <a:endParaRPr lang="ar-SY" sz="2000" dirty="0"/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طريقة استبدال المتحولات</a:t>
            </a:r>
          </a:p>
          <a:p>
            <a:pPr marL="1714500" lvl="3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000" dirty="0"/>
              <a:t>الخ..</a:t>
            </a:r>
          </a:p>
          <a:p>
            <a:pPr marL="800100" lvl="1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2400" dirty="0"/>
              <a:t>أو يمكننا استخدام </a:t>
            </a:r>
            <a:r>
              <a:rPr lang="ar-SY" sz="2400" b="1" dirty="0"/>
              <a:t>تحويل </a:t>
            </a:r>
            <a:r>
              <a:rPr lang="en-US" sz="2400" b="1" dirty="0"/>
              <a:t>z</a:t>
            </a:r>
            <a:r>
              <a:rPr lang="ar-SY" sz="2400" dirty="0"/>
              <a:t> لحل المعادلات </a:t>
            </a:r>
            <a:r>
              <a:rPr lang="ar-SY" sz="2400" dirty="0" err="1"/>
              <a:t>الفرقية</a:t>
            </a:r>
            <a:r>
              <a:rPr lang="ar-SY" sz="2400" dirty="0"/>
              <a:t> بسهولة أكبر فقط </a:t>
            </a:r>
            <a:r>
              <a:rPr lang="ar-SY" sz="2400" b="1" dirty="0"/>
              <a:t>إذا كان النظام </a:t>
            </a:r>
            <a:r>
              <a:rPr lang="en-US" sz="2400" b="1" dirty="0"/>
              <a:t>LTI</a:t>
            </a:r>
          </a:p>
        </p:txBody>
      </p:sp>
    </p:spTree>
    <p:extLst>
      <p:ext uri="{BB962C8B-B14F-4D97-AF65-F5344CB8AC3E}">
        <p14:creationId xmlns:p14="http://schemas.microsoft.com/office/powerpoint/2010/main" val="426983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E69B-876E-42E2-9549-81DF7A81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Course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2D49-8C45-4D59-8F07-58690F8C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>
              <a:lnSpc>
                <a:spcPct val="150000"/>
              </a:lnSpc>
            </a:pPr>
            <a:r>
              <a:rPr lang="ar-SY" dirty="0"/>
              <a:t>أسبوعياً الأربعاء محاضرة رابعة + محاضرة خامسة</a:t>
            </a:r>
          </a:p>
          <a:p>
            <a:pPr algn="r" rtl="1">
              <a:lnSpc>
                <a:spcPct val="150000"/>
              </a:lnSpc>
            </a:pPr>
            <a:r>
              <a:rPr lang="ar-SY" dirty="0"/>
              <a:t>بموعد مسبق: الاثنين </a:t>
            </a:r>
            <a:r>
              <a:rPr lang="en-US" dirty="0"/>
              <a:t>1:00-11:30</a:t>
            </a:r>
            <a:endParaRPr lang="ar-SY" dirty="0"/>
          </a:p>
          <a:p>
            <a:pPr algn="r" rtl="1">
              <a:lnSpc>
                <a:spcPct val="150000"/>
              </a:lnSpc>
            </a:pPr>
            <a:r>
              <a:rPr lang="ar-SY" dirty="0"/>
              <a:t>د. أسعد كعدان  – م. توماس </a:t>
            </a:r>
            <a:r>
              <a:rPr lang="ar-SY" dirty="0" err="1"/>
              <a:t>صاووق</a:t>
            </a:r>
            <a:r>
              <a:rPr lang="ar-SY" dirty="0"/>
              <a:t> - م. أحمد ريحاوي</a:t>
            </a:r>
          </a:p>
          <a:p>
            <a:pPr algn="r" rtl="1">
              <a:lnSpc>
                <a:spcPct val="150000"/>
              </a:lnSpc>
            </a:pPr>
            <a:r>
              <a:rPr lang="ar-SY" dirty="0"/>
              <a:t>مرجع: </a:t>
            </a:r>
            <a:r>
              <a:rPr lang="en-US" dirty="0"/>
              <a:t>Digital Control Engineering Analysis and Design By Sami </a:t>
            </a:r>
            <a:r>
              <a:rPr lang="en-US" dirty="0" err="1"/>
              <a:t>Fadali</a:t>
            </a:r>
            <a:r>
              <a:rPr lang="en-US" dirty="0"/>
              <a:t> &amp; Antonio </a:t>
            </a:r>
            <a:r>
              <a:rPr lang="en-US" dirty="0" err="1"/>
              <a:t>Visioli</a:t>
            </a:r>
            <a:endParaRPr lang="ar-SY" dirty="0"/>
          </a:p>
          <a:p>
            <a:pPr algn="r" rtl="1">
              <a:lnSpc>
                <a:spcPct val="150000"/>
              </a:lnSpc>
            </a:pPr>
            <a:r>
              <a:rPr lang="ar-SY" dirty="0"/>
              <a:t>يمكن تحميل مفتاح المادة </a:t>
            </a:r>
            <a:r>
              <a:rPr lang="en-US" dirty="0"/>
              <a:t>Syllabus</a:t>
            </a:r>
            <a:r>
              <a:rPr lang="ar-SY" dirty="0"/>
              <a:t> والمحاضرات من:</a:t>
            </a:r>
          </a:p>
          <a:p>
            <a:pPr marL="0" indent="0" algn="ctr" rtl="1">
              <a:lnSpc>
                <a:spcPct val="150000"/>
              </a:lnSpc>
              <a:buNone/>
            </a:pPr>
            <a:r>
              <a:rPr lang="ar-SY" dirty="0"/>
              <a:t> </a:t>
            </a:r>
            <a:r>
              <a:rPr lang="en-US" dirty="0">
                <a:hlinkClick r:id="rId2"/>
              </a:rPr>
              <a:t>https://github.com/Asaadkaadan/Control2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632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8014-B217-47F8-BABF-F8E849BB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2B37-D9EC-4FA4-8AEE-E99CA8E2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تحصيل العلامات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فقط </a:t>
            </a:r>
            <a:r>
              <a:rPr lang="ar-SY" dirty="0">
                <a:solidFill>
                  <a:srgbClr val="FF0000"/>
                </a:solidFill>
              </a:rPr>
              <a:t>أو</a:t>
            </a:r>
          </a:p>
          <a:p>
            <a:pPr algn="r" rtl="1"/>
            <a:r>
              <a:rPr lang="ar-SY" dirty="0"/>
              <a:t>تحصيل العلامات ودراسة نظم التحكم بشكل نظري وفهم تطبيقها عملياً؟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اسألوا مباشرة &gt;&gt; لا يوجد سؤال غبي أو سخيف</a:t>
            </a:r>
          </a:p>
          <a:p>
            <a:pPr algn="r" rtl="1"/>
            <a:endParaRPr lang="ar-SY" dirty="0"/>
          </a:p>
          <a:p>
            <a:pPr algn="r" rtl="1"/>
            <a:r>
              <a:rPr lang="ar-SY" dirty="0"/>
              <a:t>الجميع يتعلم فالمدرس لا يعرف كل شيء..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7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F1AF-91EF-4332-961E-670F47B0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لماذا التحكم الرقمي؟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6E9D-B9C6-4C68-B29E-884ACB55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التحكم الرقمي يتعامل مع </a:t>
            </a:r>
            <a:r>
              <a:rPr lang="ar-SY" dirty="0">
                <a:solidFill>
                  <a:srgbClr val="FF0000"/>
                </a:solidFill>
              </a:rPr>
              <a:t>عينات </a:t>
            </a:r>
            <a:r>
              <a:rPr lang="en-US" dirty="0">
                <a:solidFill>
                  <a:srgbClr val="FF0000"/>
                </a:solidFill>
              </a:rPr>
              <a:t>samples</a:t>
            </a:r>
            <a:r>
              <a:rPr lang="ar-SY" dirty="0"/>
              <a:t> من العالم الحقيقي فقط..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من أقوى التحكم التشابهي أم الرقمي؟ </a:t>
            </a:r>
            <a:r>
              <a:rPr lang="ar-SY" sz="2400" dirty="0"/>
              <a:t>بافتراض المساواة في كل العوامل الأخرى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العوامل الأخرى لا يمكن أن تتساوى: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الكلفة</a:t>
            </a:r>
            <a:r>
              <a:rPr lang="ar-SY" dirty="0"/>
              <a:t> &gt; كلفة الأنظمة الرقمية تتناهى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الحجم</a:t>
            </a:r>
            <a:r>
              <a:rPr lang="ar-SY" dirty="0"/>
              <a:t> &gt; حجم الأنظمة الرقمية يتناهى في الصغر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السرعة والأداء </a:t>
            </a:r>
            <a:r>
              <a:rPr lang="ar-SY" dirty="0"/>
              <a:t>&gt; عدد الترانزستورات في الشرائح الرقمية يتزايد باستمرار </a:t>
            </a:r>
            <a:r>
              <a:rPr lang="en-US" dirty="0"/>
              <a:t>(Moore’s Law)</a:t>
            </a:r>
            <a:endParaRPr lang="ar-SY" dirty="0"/>
          </a:p>
          <a:p>
            <a:pPr lvl="1" algn="r" rtl="1">
              <a:spcAft>
                <a:spcPts val="600"/>
              </a:spcAft>
            </a:pPr>
            <a:r>
              <a:rPr lang="ar-SY" b="1" dirty="0"/>
              <a:t>الدقة</a:t>
            </a:r>
            <a:r>
              <a:rPr lang="ar-SY" dirty="0"/>
              <a:t> &gt; الأنظمة الرقمية أفضل في مواجهة الضجيج التشابهي ومشاكل التغذية والحرارة ..الخ</a:t>
            </a:r>
          </a:p>
          <a:p>
            <a:pPr lvl="1" algn="r" rtl="1">
              <a:spcAft>
                <a:spcPts val="600"/>
              </a:spcAft>
            </a:pPr>
            <a:r>
              <a:rPr lang="ar-SY" b="1" dirty="0"/>
              <a:t>مرونة التصميم </a:t>
            </a:r>
            <a:r>
              <a:rPr lang="ar-SY" dirty="0"/>
              <a:t>&gt; الأنظمة الرقمية يمكن التحكم بها عن طريق البرامج </a:t>
            </a:r>
            <a:r>
              <a:rPr lang="en-US" dirty="0"/>
              <a:t>software/firmware</a:t>
            </a:r>
          </a:p>
          <a:p>
            <a:pPr algn="r" rtl="1">
              <a:spcAft>
                <a:spcPts val="600"/>
              </a:spcAft>
            </a:pPr>
            <a:r>
              <a:rPr lang="ar-SY" dirty="0"/>
              <a:t>بالنتيجة؟ </a:t>
            </a:r>
            <a:r>
              <a:rPr lang="ar-SY" sz="1400" dirty="0"/>
              <a:t>(التحكم الحديث 1 تضييع للوقت </a:t>
            </a:r>
            <a:r>
              <a:rPr lang="ar-SY" sz="1400" dirty="0">
                <a:sym typeface="Wingdings" panose="05000000000000000000" pitchFamily="2" charset="2"/>
              </a:rPr>
              <a:t></a:t>
            </a:r>
            <a:r>
              <a:rPr lang="ar-SY" sz="1400" dirty="0"/>
              <a:t>)</a:t>
            </a:r>
          </a:p>
          <a:p>
            <a:pPr lvl="1" algn="r" rtl="1">
              <a:spcAft>
                <a:spcPts val="600"/>
              </a:spcAft>
            </a:pPr>
            <a:endParaRPr lang="ar-SY" dirty="0"/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08F661-190E-4E68-B864-21545257D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0731"/>
            <a:ext cx="10515600" cy="37411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E3E47-A17B-4561-8FF1-AFC277E84E0B}"/>
              </a:ext>
            </a:extLst>
          </p:cNvPr>
          <p:cNvSpPr/>
          <p:nvPr/>
        </p:nvSpPr>
        <p:spPr>
          <a:xfrm>
            <a:off x="914400" y="2044557"/>
            <a:ext cx="3883631" cy="3883632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F285A-4147-44BD-A7DA-BAD60D31308B}"/>
              </a:ext>
            </a:extLst>
          </p:cNvPr>
          <p:cNvSpPr/>
          <p:nvPr/>
        </p:nvSpPr>
        <p:spPr>
          <a:xfrm>
            <a:off x="2231834" y="1341894"/>
            <a:ext cx="9861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70C0"/>
                </a:solidFill>
              </a:rPr>
              <a:t>رقمي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69815-5FC3-45B3-94D9-15CEA043A6D7}"/>
              </a:ext>
            </a:extLst>
          </p:cNvPr>
          <p:cNvSpPr/>
          <p:nvPr/>
        </p:nvSpPr>
        <p:spPr>
          <a:xfrm>
            <a:off x="6703580" y="2044557"/>
            <a:ext cx="4423331" cy="38836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151D-DD9C-48A1-8173-1890B090F244}"/>
              </a:ext>
            </a:extLst>
          </p:cNvPr>
          <p:cNvSpPr/>
          <p:nvPr/>
        </p:nvSpPr>
        <p:spPr>
          <a:xfrm>
            <a:off x="7553188" y="1341893"/>
            <a:ext cx="1212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Y" sz="3600" dirty="0">
                <a:solidFill>
                  <a:srgbClr val="00B050"/>
                </a:solidFill>
              </a:rPr>
              <a:t>تشابهي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5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442FF36-E9ED-4AC1-A06E-414BD071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11" y="2074794"/>
            <a:ext cx="6875463" cy="4271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آلي لتوصيل الدواء للمريض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14:cNvPr>
              <p14:cNvContentPartPr/>
              <p14:nvPr/>
            </p14:nvContentPartPr>
            <p14:xfrm>
              <a:off x="2812074" y="2138582"/>
              <a:ext cx="5090760" cy="360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1AE37B5-75F0-451F-B26C-83450F1A8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3074" y="2129942"/>
                <a:ext cx="5108400" cy="36226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3405406" y="1606563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6189703" y="3363444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577085" y="3323690"/>
            <a:ext cx="1402422" cy="2876764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742966" y="2760122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FBEA17-7D62-402A-9B96-0128F8CC2788}"/>
              </a:ext>
            </a:extLst>
          </p:cNvPr>
          <p:cNvSpPr/>
          <p:nvPr/>
        </p:nvSpPr>
        <p:spPr>
          <a:xfrm>
            <a:off x="2979507" y="4159250"/>
            <a:ext cx="708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DAC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BC18F-8D7E-44FF-8E25-57893F77C304}"/>
              </a:ext>
            </a:extLst>
          </p:cNvPr>
          <p:cNvSpPr/>
          <p:nvPr/>
        </p:nvSpPr>
        <p:spPr>
          <a:xfrm>
            <a:off x="3186532" y="5882367"/>
            <a:ext cx="71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B050"/>
                </a:solidFill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98827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Online Media 3" title="Insulin Pump">
            <a:hlinkClick r:id="" action="ppaction://media"/>
            <a:extLst>
              <a:ext uri="{FF2B5EF4-FFF2-40B4-BE49-F238E27FC236}">
                <a16:creationId xmlns:a16="http://schemas.microsoft.com/office/drawing/2014/main" id="{E47784FE-EF63-4C68-A9D8-2774385DA6B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41889" y="1397125"/>
            <a:ext cx="9708222" cy="5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1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01206F-28D9-4E28-9CC2-6C2108E4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9" y="2895677"/>
            <a:ext cx="9174822" cy="3245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317B8E-C026-4F1C-B355-56615C91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r" rtl="1">
              <a:spcAft>
                <a:spcPts val="600"/>
              </a:spcAft>
            </a:pPr>
            <a:r>
              <a:rPr lang="ar-SY" dirty="0"/>
              <a:t>نظام تحكم بذراع روبوت</a:t>
            </a:r>
          </a:p>
          <a:p>
            <a:pPr lvl="1" algn="r" rtl="1">
              <a:spcAft>
                <a:spcPts val="600"/>
              </a:spcAft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F3AD9-86DE-40B8-B6C3-921B323B2350}"/>
              </a:ext>
            </a:extLst>
          </p:cNvPr>
          <p:cNvSpPr/>
          <p:nvPr/>
        </p:nvSpPr>
        <p:spPr>
          <a:xfrm>
            <a:off x="8548003" y="2760740"/>
            <a:ext cx="992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Actuator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DB7EE-B497-4ABD-9A23-285E056E345F}"/>
              </a:ext>
            </a:extLst>
          </p:cNvPr>
          <p:cNvSpPr/>
          <p:nvPr/>
        </p:nvSpPr>
        <p:spPr>
          <a:xfrm>
            <a:off x="10156598" y="3014750"/>
            <a:ext cx="1628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Process/system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22A6B-68C7-48B5-ABD3-B73602C0F410}"/>
              </a:ext>
            </a:extLst>
          </p:cNvPr>
          <p:cNvSpPr/>
          <p:nvPr/>
        </p:nvSpPr>
        <p:spPr>
          <a:xfrm>
            <a:off x="1269714" y="2824156"/>
            <a:ext cx="5259513" cy="337506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E0CE8-C9BC-4A38-8C6D-88B6EE3C045B}"/>
              </a:ext>
            </a:extLst>
          </p:cNvPr>
          <p:cNvSpPr/>
          <p:nvPr/>
        </p:nvSpPr>
        <p:spPr>
          <a:xfrm>
            <a:off x="1620144" y="2167419"/>
            <a:ext cx="975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>
                <a:solidFill>
                  <a:srgbClr val="0070C0"/>
                </a:solidFill>
              </a:rPr>
              <a:t>Digital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9D07AE-E241-415D-BB63-DB8B3E1EC411}"/>
              </a:ext>
            </a:extLst>
          </p:cNvPr>
          <p:cNvSpPr/>
          <p:nvPr/>
        </p:nvSpPr>
        <p:spPr>
          <a:xfrm>
            <a:off x="9726500" y="420387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B92C5E-F05F-405D-B78E-7720381977D8}"/>
              </a:ext>
            </a:extLst>
          </p:cNvPr>
          <p:cNvSpPr/>
          <p:nvPr/>
        </p:nvSpPr>
        <p:spPr>
          <a:xfrm>
            <a:off x="9726500" y="525458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  <p:bldP spid="1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2090-7744-4729-9954-DAC9F72C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Y" dirty="0">
                <a:solidFill>
                  <a:srgbClr val="FF0000"/>
                </a:solidFill>
              </a:rPr>
              <a:t>نظم تحكم رقمية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89FD1AFE-D616-43FD-9D98-0D7F4FA3D1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98396" y="1460696"/>
            <a:ext cx="9595207" cy="53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9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771</Words>
  <Application>Microsoft Office PowerPoint</Application>
  <PresentationFormat>Widescreen</PresentationFormat>
  <Paragraphs>137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التحكم الحديث 2 (التحكم الرقمي)  Modern Control 2 (Digital Control)</vt:lpstr>
      <vt:lpstr>Course Syllabus</vt:lpstr>
      <vt:lpstr>Why are we here?</vt:lpstr>
      <vt:lpstr>لماذا التحكم الرقمي؟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نظم تحكم رقمية</vt:lpstr>
      <vt:lpstr>النظم المتقطعة</vt:lpstr>
      <vt:lpstr>النظم المتقطعة</vt:lpstr>
      <vt:lpstr>النظم المتقطعة</vt:lpstr>
      <vt:lpstr>النظم المتقطعة</vt:lpstr>
      <vt:lpstr>النظم المتقطعة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التحكم الحديث 2 (التحكم الرقمي)  Modern Control 2 (Digital Control)</dc:title>
  <dc:creator>Asaad Kaadan</dc:creator>
  <cp:lastModifiedBy>Asaad Kaadan</cp:lastModifiedBy>
  <cp:revision>59</cp:revision>
  <dcterms:created xsi:type="dcterms:W3CDTF">2019-02-19T07:45:50Z</dcterms:created>
  <dcterms:modified xsi:type="dcterms:W3CDTF">2019-02-26T20:21:09Z</dcterms:modified>
</cp:coreProperties>
</file>