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1" r:id="rId4"/>
    <p:sldId id="272" r:id="rId5"/>
    <p:sldId id="279" r:id="rId6"/>
    <p:sldId id="273" r:id="rId7"/>
    <p:sldId id="280" r:id="rId8"/>
    <p:sldId id="281" r:id="rId9"/>
    <p:sldId id="282" r:id="rId10"/>
    <p:sldId id="283" r:id="rId11"/>
    <p:sldId id="286" r:id="rId12"/>
    <p:sldId id="287" r:id="rId13"/>
    <p:sldId id="275" r:id="rId14"/>
    <p:sldId id="284" r:id="rId15"/>
    <p:sldId id="276" r:id="rId16"/>
    <p:sldId id="277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268A-D629-4E3B-8095-4C5CA397C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E1C58-E26A-4EF3-B847-21538B8BD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73C4-813E-44E9-A1C0-15A4BB6B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2281-55D8-4FA7-80AE-76CDEC99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6D64-467A-4FBA-B52D-B89DD833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F2B-E72B-40C6-9F18-3F211DB8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B02F0-22D8-4240-B620-3E98FFAF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917C-23E3-4E21-BD70-F66991CD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0516-79AC-44D6-BC1F-BF881ABA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1B87-D8E6-46E0-B20D-3872BCBE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CC476-CEC6-4F95-89CC-7C953112D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E12D5-7D9E-4CA3-935A-A2411B36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CAAD-3245-42BB-A9F2-958052BE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61B-BE73-478B-955E-782415C8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2914-DA2C-404B-B940-BB12FBF0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D62B-486A-43FC-8102-0869E12F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05E8-8B84-4EEE-81EC-6BC033B1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E55E-60A7-41D8-81C1-05787D97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CA3D-18AC-4E65-81F9-6F6B5F79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D43B-3C3E-486D-8652-F4B61204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CFA5-45B2-4CCF-946D-997213DE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B947C-8C22-4AD9-868A-9FE84D7F4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56C8-2D8E-430D-A6C8-4D2F60E0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DB82-1460-4202-BF2E-7511534F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8349-D8E0-4FEB-A054-E0020DA4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6E91-440F-4E1C-BE13-FFF8943E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8847-D4DD-45B6-8A44-9B6A30DB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5513D-D986-4102-946D-9BB4C5F5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BFA2-CBFF-4961-8324-766C3104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6132-6937-43D9-9789-00995D11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622A-F3C2-4DA8-A0CE-3FD1E297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EA7B-579E-419E-A9C0-5C9C90B2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42CFF-0FA8-48E1-BA78-4C849E08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5372A-5968-4301-9954-4C946304E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64521-6EA1-463E-9392-65E892413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CF456-1301-4D4D-99EF-6FCA28501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253E-0DC7-4606-84EA-4571D207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20B44-EECB-4258-9B0A-869A143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462E1-2A4E-407E-8E37-9BCC0D44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5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9B23-4975-4818-8746-6DFBA4CE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C5BCA-5445-4286-8751-B5F003B4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67ED7-F270-40A4-BA4D-C039CFA3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19D56-5126-4CAD-B26B-6502E962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02823-C188-4FC2-A28E-C2860272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1DB05-F080-4CD8-9940-63DC41D6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34EDE-447E-4660-9CC3-F81561C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3546-1241-4331-9CE6-D8A77C0A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A200-7F00-48DA-8431-850DA80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94B7D-E19A-40A4-AD07-64D67540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6053-F42B-4CC6-AF21-845C5DC9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F9581-5049-4B93-8667-B7D184AF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DE27-5DE2-489F-991E-B6239E61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2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8DBE-CD0A-40B2-BD9C-CE2D7622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E4204-832F-47B5-95FD-0C1919F44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AAB30-0894-4E8E-9452-ABF2CF0A2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2EE1C-0F3F-4374-9A91-37E82D96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3F89E-6C88-4F27-9A9F-290071CD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29C8B-CBA9-4CCF-B0AF-815788ED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CFED5-C38A-4864-93A2-BCF10B60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6CEA6-5A65-4FB4-9319-9325A9FE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E249-94C6-4D3B-9E06-6B907734F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44A6-59D6-464D-AD1A-3A8F8252495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5664-4200-41DD-B30A-4E161F53D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543B-338F-4ABE-A002-9926B2EDB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hyperlink" Target="https://www.mouser.com/Search/Refine?N=728364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2663-EA92-4B05-84DF-94465373B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504" y="1182919"/>
            <a:ext cx="9904991" cy="2387600"/>
          </a:xfrm>
        </p:spPr>
        <p:txBody>
          <a:bodyPr>
            <a:normAutofit fontScale="90000"/>
          </a:bodyPr>
          <a:lstStyle/>
          <a:p>
            <a: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التحكم الحديث 2 (التحكم الرقمي)</a:t>
            </a:r>
            <a:b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ar-SY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 Control 2 (Digital Control)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881F1D-B9AF-4F96-85D6-AFFD982AA0F2}"/>
              </a:ext>
            </a:extLst>
          </p:cNvPr>
          <p:cNvSpPr txBox="1">
            <a:spLocks/>
          </p:cNvSpPr>
          <p:nvPr/>
        </p:nvSpPr>
        <p:spPr>
          <a:xfrm>
            <a:off x="861743" y="4921714"/>
            <a:ext cx="1046851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sz="3200" dirty="0">
                <a:solidFill>
                  <a:srgbClr val="FF0000"/>
                </a:solidFill>
              </a:rPr>
              <a:t>المحاضرة 4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7C5990A-DA2F-4EBF-9ACA-ED2EB7917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7542"/>
            <a:ext cx="9144000" cy="1040258"/>
          </a:xfrm>
        </p:spPr>
        <p:txBody>
          <a:bodyPr>
            <a:normAutofit fontScale="85000" lnSpcReduction="20000"/>
          </a:bodyPr>
          <a:lstStyle/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ثالث تحكم – فصل ثاني - 2019</a:t>
            </a: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كلية الهندسة الكهربائية والالكترونية – جامعة حلب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د. أسعد كعدان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7D332BB-8DDE-4BDD-BEEB-3E6881FF9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6906" y="513607"/>
            <a:ext cx="6667500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sp>
        <p:nvSpPr>
          <p:cNvPr id="10" name="مربع نص 6">
            <a:extLst>
              <a:ext uri="{FF2B5EF4-FFF2-40B4-BE49-F238E27FC236}">
                <a16:creationId xmlns:a16="http://schemas.microsoft.com/office/drawing/2014/main" id="{8F9E93E7-9BE3-43BC-A80B-8B2E450D2505}"/>
              </a:ext>
            </a:extLst>
          </p:cNvPr>
          <p:cNvSpPr txBox="1"/>
          <p:nvPr/>
        </p:nvSpPr>
        <p:spPr>
          <a:xfrm>
            <a:off x="4273193" y="3302289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0.386</a:t>
            </a:r>
            <a:endParaRPr lang="ar-S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مربع نص 7">
            <a:extLst>
              <a:ext uri="{FF2B5EF4-FFF2-40B4-BE49-F238E27FC236}">
                <a16:creationId xmlns:a16="http://schemas.microsoft.com/office/drawing/2014/main" id="{A4775789-63B8-420B-ABBC-AA42CC5AC316}"/>
              </a:ext>
            </a:extLst>
          </p:cNvPr>
          <p:cNvSpPr txBox="1"/>
          <p:nvPr/>
        </p:nvSpPr>
        <p:spPr>
          <a:xfrm>
            <a:off x="5339993" y="3618757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0.135</a:t>
            </a:r>
            <a:endParaRPr lang="ar-S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مربع نص 8">
            <a:extLst>
              <a:ext uri="{FF2B5EF4-FFF2-40B4-BE49-F238E27FC236}">
                <a16:creationId xmlns:a16="http://schemas.microsoft.com/office/drawing/2014/main" id="{1244C4C9-DC3A-4689-ACF4-0C5FF8875E0E}"/>
              </a:ext>
            </a:extLst>
          </p:cNvPr>
          <p:cNvSpPr txBox="1"/>
          <p:nvPr/>
        </p:nvSpPr>
        <p:spPr>
          <a:xfrm>
            <a:off x="6254393" y="3694957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0.05</a:t>
            </a:r>
            <a:endParaRPr lang="ar-S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مربع نص 9">
            <a:extLst>
              <a:ext uri="{FF2B5EF4-FFF2-40B4-BE49-F238E27FC236}">
                <a16:creationId xmlns:a16="http://schemas.microsoft.com/office/drawing/2014/main" id="{9B693557-33FE-402E-8DB7-45152BEF61A7}"/>
              </a:ext>
            </a:extLst>
          </p:cNvPr>
          <p:cNvSpPr txBox="1"/>
          <p:nvPr/>
        </p:nvSpPr>
        <p:spPr>
          <a:xfrm>
            <a:off x="7321193" y="3683289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0.018</a:t>
            </a:r>
            <a:endParaRPr lang="ar-S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مربع نص 10">
            <a:extLst>
              <a:ext uri="{FF2B5EF4-FFF2-40B4-BE49-F238E27FC236}">
                <a16:creationId xmlns:a16="http://schemas.microsoft.com/office/drawing/2014/main" id="{9B42E8EE-A2EE-4934-B7F4-D98D081E9F8A}"/>
              </a:ext>
            </a:extLst>
          </p:cNvPr>
          <p:cNvSpPr txBox="1"/>
          <p:nvPr/>
        </p:nvSpPr>
        <p:spPr>
          <a:xfrm>
            <a:off x="8464193" y="3683289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0.007</a:t>
            </a:r>
            <a:endParaRPr lang="ar-SA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sp>
        <p:nvSpPr>
          <p:cNvPr id="15" name="مربع نص 9">
            <a:extLst>
              <a:ext uri="{FF2B5EF4-FFF2-40B4-BE49-F238E27FC236}">
                <a16:creationId xmlns:a16="http://schemas.microsoft.com/office/drawing/2014/main" id="{A206645D-6416-422E-8FBA-033E312E6224}"/>
              </a:ext>
            </a:extLst>
          </p:cNvPr>
          <p:cNvSpPr txBox="1"/>
          <p:nvPr/>
        </p:nvSpPr>
        <p:spPr>
          <a:xfrm>
            <a:off x="5415337" y="820463"/>
            <a:ext cx="6172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تمرين: </a:t>
            </a:r>
            <a:r>
              <a:rPr lang="ar-SY" sz="2400" b="1" dirty="0">
                <a:latin typeface="Times New Roman" pitchFamily="18" charset="0"/>
              </a:rPr>
              <a:t>نظام مستمر تابع انتقاله: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6650439-665B-4954-BBC5-EF8CAF32D3C4}"/>
                  </a:ext>
                </a:extLst>
              </p:cNvPr>
              <p:cNvSpPr txBox="1"/>
              <p:nvPr/>
            </p:nvSpPr>
            <p:spPr bwMode="auto">
              <a:xfrm>
                <a:off x="4846636" y="1054918"/>
                <a:ext cx="2498725" cy="9191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6650439-665B-4954-BBC5-EF8CAF32D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6636" y="1054918"/>
                <a:ext cx="2498725" cy="9191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مربع نص 12">
            <a:extLst>
              <a:ext uri="{FF2B5EF4-FFF2-40B4-BE49-F238E27FC236}">
                <a16:creationId xmlns:a16="http://schemas.microsoft.com/office/drawing/2014/main" id="{C895AD7A-671B-4588-8B86-6ABB2ECAC959}"/>
              </a:ext>
            </a:extLst>
          </p:cNvPr>
          <p:cNvSpPr txBox="1"/>
          <p:nvPr/>
        </p:nvSpPr>
        <p:spPr>
          <a:xfrm>
            <a:off x="9758737" y="2835712"/>
            <a:ext cx="1828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 err="1">
                <a:solidFill>
                  <a:srgbClr val="FF0000"/>
                </a:solidFill>
                <a:latin typeface="Times New Roman" pitchFamily="18" charset="0"/>
              </a:rPr>
              <a:t>الجواب: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7">
                <a:extLst>
                  <a:ext uri="{FF2B5EF4-FFF2-40B4-BE49-F238E27FC236}">
                    <a16:creationId xmlns:a16="http://schemas.microsoft.com/office/drawing/2014/main" id="{E015AF06-125A-401E-B927-474797073FA9}"/>
                  </a:ext>
                </a:extLst>
              </p:cNvPr>
              <p:cNvSpPr txBox="1"/>
              <p:nvPr/>
            </p:nvSpPr>
            <p:spPr bwMode="auto">
              <a:xfrm>
                <a:off x="1326222" y="6263097"/>
                <a:ext cx="9539555" cy="49507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00123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00121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Object 7">
                <a:extLst>
                  <a:ext uri="{FF2B5EF4-FFF2-40B4-BE49-F238E27FC236}">
                    <a16:creationId xmlns:a16="http://schemas.microsoft.com/office/drawing/2014/main" id="{E015AF06-125A-401E-B927-47479707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6222" y="6263097"/>
                <a:ext cx="9539555" cy="495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8">
                <a:extLst>
                  <a:ext uri="{FF2B5EF4-FFF2-40B4-BE49-F238E27FC236}">
                    <a16:creationId xmlns:a16="http://schemas.microsoft.com/office/drawing/2014/main" id="{A6AEF265-651E-450D-8E75-2CB32AD100B8}"/>
                  </a:ext>
                </a:extLst>
              </p:cNvPr>
              <p:cNvSpPr txBox="1"/>
              <p:nvPr/>
            </p:nvSpPr>
            <p:spPr bwMode="auto">
              <a:xfrm>
                <a:off x="1757736" y="3176409"/>
                <a:ext cx="8676524" cy="920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Object 8">
                <a:extLst>
                  <a:ext uri="{FF2B5EF4-FFF2-40B4-BE49-F238E27FC236}">
                    <a16:creationId xmlns:a16="http://schemas.microsoft.com/office/drawing/2014/main" id="{A6AEF265-651E-450D-8E75-2CB32AD1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7736" y="3176409"/>
                <a:ext cx="8676524" cy="920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5">
            <a:extLst>
              <a:ext uri="{FF2B5EF4-FFF2-40B4-BE49-F238E27FC236}">
                <a16:creationId xmlns:a16="http://schemas.microsoft.com/office/drawing/2014/main" id="{1B9661DF-D1ED-49B1-AE31-C3B7167E4E30}"/>
              </a:ext>
            </a:extLst>
          </p:cNvPr>
          <p:cNvSpPr txBox="1"/>
          <p:nvPr/>
        </p:nvSpPr>
        <p:spPr bwMode="auto">
          <a:xfrm>
            <a:off x="295275" y="4495800"/>
            <a:ext cx="2676525" cy="91916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/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346E1B50-10C8-40F6-86D8-35CA4A3E0CAC}"/>
                  </a:ext>
                </a:extLst>
              </p:cNvPr>
              <p:cNvSpPr txBox="1"/>
              <p:nvPr/>
            </p:nvSpPr>
            <p:spPr bwMode="auto">
              <a:xfrm>
                <a:off x="2176834" y="4176236"/>
                <a:ext cx="7838326" cy="91916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346E1B50-10C8-40F6-86D8-35CA4A3E0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6834" y="4176236"/>
                <a:ext cx="7838326" cy="9191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bject 5">
                <a:extLst>
                  <a:ext uri="{FF2B5EF4-FFF2-40B4-BE49-F238E27FC236}">
                    <a16:creationId xmlns:a16="http://schemas.microsoft.com/office/drawing/2014/main" id="{8812AA28-4726-4979-A081-9D01E0BB5B52}"/>
                  </a:ext>
                </a:extLst>
              </p:cNvPr>
              <p:cNvSpPr txBox="1"/>
              <p:nvPr/>
            </p:nvSpPr>
            <p:spPr bwMode="auto">
              <a:xfrm>
                <a:off x="565932" y="5256620"/>
                <a:ext cx="11060131" cy="830997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05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9512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00123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00121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95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95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/>
                <a:endParaRPr lang="en-US" sz="2000" dirty="0"/>
              </a:p>
            </p:txBody>
          </p:sp>
        </mc:Choice>
        <mc:Fallback>
          <p:sp>
            <p:nvSpPr>
              <p:cNvPr id="33" name="Object 5">
                <a:extLst>
                  <a:ext uri="{FF2B5EF4-FFF2-40B4-BE49-F238E27FC236}">
                    <a16:creationId xmlns:a16="http://schemas.microsoft.com/office/drawing/2014/main" id="{8812AA28-4726-4979-A081-9D01E0BB5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932" y="5256620"/>
                <a:ext cx="11060131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مربع نص 11">
            <a:extLst>
              <a:ext uri="{FF2B5EF4-FFF2-40B4-BE49-F238E27FC236}">
                <a16:creationId xmlns:a16="http://schemas.microsoft.com/office/drawing/2014/main" id="{A2AFE3F7-862E-4F1E-AB69-02D17FD6FD49}"/>
              </a:ext>
            </a:extLst>
          </p:cNvPr>
          <p:cNvSpPr txBox="1"/>
          <p:nvPr/>
        </p:nvSpPr>
        <p:spPr>
          <a:xfrm>
            <a:off x="615590" y="1894909"/>
            <a:ext cx="1096081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/>
              <a:t>فإذا علمت أن هذا النظام موصول على التسلسل مع دارة تقطيع ومسك من المرتبة </a:t>
            </a:r>
            <a:r>
              <a:rPr lang="ar-SY" sz="2400" b="1" dirty="0" err="1"/>
              <a:t>صفر</a:t>
            </a:r>
            <a:r>
              <a:rPr lang="ar-SY" sz="2400" b="1" dirty="0" err="1">
                <a:latin typeface="Times New Roman" pitchFamily="18" charset="0"/>
              </a:rPr>
              <a:t>.</a:t>
            </a:r>
            <a:r>
              <a:rPr lang="ar-SY" sz="2400" b="1" dirty="0">
                <a:latin typeface="Times New Roman" pitchFamily="18" charset="0"/>
              </a:rPr>
              <a:t> </a:t>
            </a:r>
            <a:r>
              <a:rPr lang="ar-SY" sz="2400" b="1" dirty="0">
                <a:latin typeface="Times New Roman" pitchFamily="18" charset="0"/>
                <a:sym typeface="Symbol"/>
              </a:rPr>
              <a:t>المطلوب: أوجد تابع انتقال النظام المتقطع الجديد من أجل </a:t>
            </a:r>
            <a:r>
              <a:rPr lang="en-US" sz="2400" b="1" dirty="0">
                <a:latin typeface="Times New Roman" pitchFamily="18" charset="0"/>
                <a:sym typeface="Symbol"/>
              </a:rPr>
              <a:t>T</a:t>
            </a:r>
            <a:r>
              <a:rPr lang="en-US" sz="2400" b="1" baseline="-25000" dirty="0">
                <a:latin typeface="Times New Roman" pitchFamily="18" charset="0"/>
                <a:sym typeface="Symbol"/>
              </a:rPr>
              <a:t>s</a:t>
            </a:r>
            <a:r>
              <a:rPr lang="en-US" sz="2400" b="1" dirty="0">
                <a:latin typeface="Times New Roman" pitchFamily="18" charset="0"/>
                <a:sym typeface="Symbol"/>
              </a:rPr>
              <a:t>=0.025 sec</a:t>
            </a:r>
            <a:r>
              <a:rPr lang="ar-SY" sz="2400" b="1" dirty="0">
                <a:latin typeface="Times New Roman" pitchFamily="18" charset="0"/>
                <a:sym typeface="Symbol"/>
              </a:rPr>
              <a:t> ثم أوجد المعادلة </a:t>
            </a:r>
            <a:r>
              <a:rPr lang="ar-SY" sz="2400" b="1" dirty="0" err="1">
                <a:latin typeface="Times New Roman" pitchFamily="18" charset="0"/>
                <a:sym typeface="Symbol"/>
              </a:rPr>
              <a:t>الفرقية</a:t>
            </a:r>
            <a:r>
              <a:rPr lang="ar-SY" sz="2400" b="1" dirty="0">
                <a:latin typeface="Times New Roman" pitchFamily="18" charset="0"/>
                <a:sym typeface="Symbol"/>
              </a:rPr>
              <a:t> للنظام.</a:t>
            </a:r>
          </a:p>
        </p:txBody>
      </p:sp>
    </p:spTree>
    <p:extLst>
      <p:ext uri="{BB962C8B-B14F-4D97-AF65-F5344CB8AC3E}">
        <p14:creationId xmlns:p14="http://schemas.microsoft.com/office/powerpoint/2010/main" val="393102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0" grpId="0"/>
      <p:bldP spid="24" grpId="0"/>
      <p:bldP spid="33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sp>
        <p:nvSpPr>
          <p:cNvPr id="15" name="مربع نص 9">
            <a:extLst>
              <a:ext uri="{FF2B5EF4-FFF2-40B4-BE49-F238E27FC236}">
                <a16:creationId xmlns:a16="http://schemas.microsoft.com/office/drawing/2014/main" id="{A206645D-6416-422E-8FBA-033E312E6224}"/>
              </a:ext>
            </a:extLst>
          </p:cNvPr>
          <p:cNvSpPr txBox="1"/>
          <p:nvPr/>
        </p:nvSpPr>
        <p:spPr>
          <a:xfrm>
            <a:off x="5415337" y="820463"/>
            <a:ext cx="6172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تمرين: </a:t>
            </a:r>
            <a:r>
              <a:rPr lang="ar-SY" sz="2400" b="1" dirty="0">
                <a:latin typeface="Times New Roman" pitchFamily="18" charset="0"/>
              </a:rPr>
              <a:t>نظام مستمر تابع انتقاله: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p:sp>
        <p:nvSpPr>
          <p:cNvPr id="18" name="مربع نص 12">
            <a:extLst>
              <a:ext uri="{FF2B5EF4-FFF2-40B4-BE49-F238E27FC236}">
                <a16:creationId xmlns:a16="http://schemas.microsoft.com/office/drawing/2014/main" id="{C895AD7A-671B-4588-8B86-6ABB2ECAC959}"/>
              </a:ext>
            </a:extLst>
          </p:cNvPr>
          <p:cNvSpPr txBox="1"/>
          <p:nvPr/>
        </p:nvSpPr>
        <p:spPr>
          <a:xfrm>
            <a:off x="9758737" y="2835712"/>
            <a:ext cx="1828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 err="1">
                <a:solidFill>
                  <a:srgbClr val="FF0000"/>
                </a:solidFill>
                <a:latin typeface="Times New Roman" pitchFamily="18" charset="0"/>
              </a:rPr>
              <a:t>الجواب: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7">
                <a:extLst>
                  <a:ext uri="{FF2B5EF4-FFF2-40B4-BE49-F238E27FC236}">
                    <a16:creationId xmlns:a16="http://schemas.microsoft.com/office/drawing/2014/main" id="{E015AF06-125A-401E-B927-474797073FA9}"/>
                  </a:ext>
                </a:extLst>
              </p:cNvPr>
              <p:cNvSpPr txBox="1"/>
              <p:nvPr/>
            </p:nvSpPr>
            <p:spPr bwMode="auto">
              <a:xfrm>
                <a:off x="793750" y="6210197"/>
                <a:ext cx="10446677" cy="49507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7236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7408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1722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1722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9" name="Object 7">
                <a:extLst>
                  <a:ext uri="{FF2B5EF4-FFF2-40B4-BE49-F238E27FC236}">
                    <a16:creationId xmlns:a16="http://schemas.microsoft.com/office/drawing/2014/main" id="{E015AF06-125A-401E-B927-47479707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750" y="6210197"/>
                <a:ext cx="10446677" cy="495072"/>
              </a:xfrm>
              <a:prstGeom prst="rect">
                <a:avLst/>
              </a:prstGeom>
              <a:blipFill>
                <a:blip r:embed="rId2"/>
                <a:stretch>
                  <a:fillRect t="-7407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8">
                <a:extLst>
                  <a:ext uri="{FF2B5EF4-FFF2-40B4-BE49-F238E27FC236}">
                    <a16:creationId xmlns:a16="http://schemas.microsoft.com/office/drawing/2014/main" id="{A6AEF265-651E-450D-8E75-2CB32AD100B8}"/>
                  </a:ext>
                </a:extLst>
              </p:cNvPr>
              <p:cNvSpPr txBox="1"/>
              <p:nvPr/>
            </p:nvSpPr>
            <p:spPr bwMode="auto">
              <a:xfrm>
                <a:off x="1757736" y="3176409"/>
                <a:ext cx="8676524" cy="920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Object 8">
                <a:extLst>
                  <a:ext uri="{FF2B5EF4-FFF2-40B4-BE49-F238E27FC236}">
                    <a16:creationId xmlns:a16="http://schemas.microsoft.com/office/drawing/2014/main" id="{A6AEF265-651E-450D-8E75-2CB32AD1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7736" y="3176409"/>
                <a:ext cx="8676524" cy="920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5">
            <a:extLst>
              <a:ext uri="{FF2B5EF4-FFF2-40B4-BE49-F238E27FC236}">
                <a16:creationId xmlns:a16="http://schemas.microsoft.com/office/drawing/2014/main" id="{1B9661DF-D1ED-49B1-AE31-C3B7167E4E30}"/>
              </a:ext>
            </a:extLst>
          </p:cNvPr>
          <p:cNvSpPr txBox="1"/>
          <p:nvPr/>
        </p:nvSpPr>
        <p:spPr bwMode="auto">
          <a:xfrm>
            <a:off x="295275" y="4495800"/>
            <a:ext cx="2676525" cy="91916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/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346E1B50-10C8-40F6-86D8-35CA4A3E0CAC}"/>
                  </a:ext>
                </a:extLst>
              </p:cNvPr>
              <p:cNvSpPr txBox="1"/>
              <p:nvPr/>
            </p:nvSpPr>
            <p:spPr bwMode="auto">
              <a:xfrm>
                <a:off x="114300" y="4158570"/>
                <a:ext cx="12020550" cy="91916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346E1B50-10C8-40F6-86D8-35CA4A3E0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" y="4158570"/>
                <a:ext cx="12020550" cy="919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bject 5">
                <a:extLst>
                  <a:ext uri="{FF2B5EF4-FFF2-40B4-BE49-F238E27FC236}">
                    <a16:creationId xmlns:a16="http://schemas.microsoft.com/office/drawing/2014/main" id="{8812AA28-4726-4979-A081-9D01E0BB5B52}"/>
                  </a:ext>
                </a:extLst>
              </p:cNvPr>
              <p:cNvSpPr txBox="1"/>
              <p:nvPr/>
            </p:nvSpPr>
            <p:spPr bwMode="auto">
              <a:xfrm>
                <a:off x="594509" y="5190656"/>
                <a:ext cx="11060131" cy="8309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8187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9048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1722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1722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7236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7408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/>
                <a:endParaRPr lang="en-US" sz="2000" dirty="0"/>
              </a:p>
            </p:txBody>
          </p:sp>
        </mc:Choice>
        <mc:Fallback>
          <p:sp>
            <p:nvSpPr>
              <p:cNvPr id="33" name="Object 5">
                <a:extLst>
                  <a:ext uri="{FF2B5EF4-FFF2-40B4-BE49-F238E27FC236}">
                    <a16:creationId xmlns:a16="http://schemas.microsoft.com/office/drawing/2014/main" id="{8812AA28-4726-4979-A081-9D01E0BB5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509" y="5190656"/>
                <a:ext cx="11060131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مربع نص 11">
            <a:extLst>
              <a:ext uri="{FF2B5EF4-FFF2-40B4-BE49-F238E27FC236}">
                <a16:creationId xmlns:a16="http://schemas.microsoft.com/office/drawing/2014/main" id="{A2AFE3F7-862E-4F1E-AB69-02D17FD6FD49}"/>
              </a:ext>
            </a:extLst>
          </p:cNvPr>
          <p:cNvSpPr txBox="1"/>
          <p:nvPr/>
        </p:nvSpPr>
        <p:spPr>
          <a:xfrm>
            <a:off x="615589" y="1947574"/>
            <a:ext cx="1096081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/>
              <a:t>فإذا علمت أن هذا النظام موصول على التسلسل مع دارة تقطيع ومسك من المرتبة </a:t>
            </a:r>
            <a:r>
              <a:rPr lang="ar-SY" sz="2400" b="1" dirty="0" err="1"/>
              <a:t>صفر</a:t>
            </a:r>
            <a:r>
              <a:rPr lang="ar-SY" sz="2400" b="1" dirty="0" err="1">
                <a:latin typeface="Times New Roman" pitchFamily="18" charset="0"/>
              </a:rPr>
              <a:t>.</a:t>
            </a:r>
            <a:r>
              <a:rPr lang="ar-SY" sz="2400" b="1" dirty="0">
                <a:latin typeface="Times New Roman" pitchFamily="18" charset="0"/>
              </a:rPr>
              <a:t> </a:t>
            </a:r>
            <a:r>
              <a:rPr lang="ar-SY" sz="2400" b="1" dirty="0">
                <a:latin typeface="Times New Roman" pitchFamily="18" charset="0"/>
                <a:sym typeface="Symbol"/>
              </a:rPr>
              <a:t>المطلوب: أوجد تابع انتقال النظام المتقطع الجديد من أجل </a:t>
            </a:r>
            <a:r>
              <a:rPr lang="en-US" sz="2400" b="1" dirty="0">
                <a:latin typeface="Times New Roman" pitchFamily="18" charset="0"/>
                <a:sym typeface="Symbol"/>
              </a:rPr>
              <a:t>T</a:t>
            </a:r>
            <a:r>
              <a:rPr lang="en-US" sz="2400" b="1" baseline="-25000" dirty="0">
                <a:latin typeface="Times New Roman" pitchFamily="18" charset="0"/>
                <a:sym typeface="Symbol"/>
              </a:rPr>
              <a:t>s</a:t>
            </a:r>
            <a:r>
              <a:rPr lang="en-US" sz="2400" b="1" dirty="0">
                <a:latin typeface="Times New Roman" pitchFamily="18" charset="0"/>
                <a:sym typeface="Symbol"/>
              </a:rPr>
              <a:t>=0.1 sec</a:t>
            </a:r>
            <a:r>
              <a:rPr lang="ar-SY" sz="2400" b="1" dirty="0">
                <a:latin typeface="Times New Roman" pitchFamily="18" charset="0"/>
                <a:sym typeface="Symbol"/>
              </a:rPr>
              <a:t> ثم أوجد المعادلة </a:t>
            </a:r>
            <a:r>
              <a:rPr lang="ar-SY" sz="2400" b="1" dirty="0" err="1">
                <a:latin typeface="Times New Roman" pitchFamily="18" charset="0"/>
                <a:sym typeface="Symbol"/>
              </a:rPr>
              <a:t>الفرقية</a:t>
            </a:r>
            <a:r>
              <a:rPr lang="ar-SY" sz="2400" b="1" dirty="0">
                <a:latin typeface="Times New Roman" pitchFamily="18" charset="0"/>
                <a:sym typeface="Symbol"/>
              </a:rPr>
              <a:t> للنظام.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23298AE1-E39B-4B08-95E6-6FAA52ADF722}"/>
                  </a:ext>
                </a:extLst>
              </p:cNvPr>
              <p:cNvSpPr txBox="1"/>
              <p:nvPr/>
            </p:nvSpPr>
            <p:spPr bwMode="auto">
              <a:xfrm>
                <a:off x="4608509" y="1083431"/>
                <a:ext cx="2974975" cy="9191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23298AE1-E39B-4B08-95E6-6FAA52ADF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8509" y="1083431"/>
                <a:ext cx="2974975" cy="919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4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/>
      <p:bldP spid="24" grpId="0"/>
      <p:bldP spid="33" grpId="0"/>
      <p:bldP spid="4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التكميم </a:t>
            </a:r>
            <a:r>
              <a:rPr lang="en-US" sz="3600" b="1" dirty="0">
                <a:solidFill>
                  <a:srgbClr val="FF0000"/>
                </a:solidFill>
              </a:rPr>
              <a:t>Quantization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412A70-C114-402F-92B8-541596B25A76}"/>
              </a:ext>
            </a:extLst>
          </p:cNvPr>
          <p:cNvSpPr/>
          <p:nvPr/>
        </p:nvSpPr>
        <p:spPr>
          <a:xfrm>
            <a:off x="657546" y="1082046"/>
            <a:ext cx="11178283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يجب تحويل </a:t>
            </a:r>
            <a:r>
              <a:rPr lang="ar-SY" sz="2400" b="1" dirty="0">
                <a:solidFill>
                  <a:srgbClr val="FF0000"/>
                </a:solidFill>
              </a:rPr>
              <a:t>الإشارة المتقطعة </a:t>
            </a:r>
            <a:r>
              <a:rPr lang="ar-SY" sz="2400" b="1" dirty="0"/>
              <a:t>إلى </a:t>
            </a:r>
            <a:r>
              <a:rPr lang="ar-SY" sz="2400" b="1" dirty="0">
                <a:solidFill>
                  <a:srgbClr val="FF0000"/>
                </a:solidFill>
              </a:rPr>
              <a:t>إشارة رقمية </a:t>
            </a:r>
            <a:r>
              <a:rPr lang="ar-SY" sz="2400" b="1" dirty="0"/>
              <a:t>ليفهمها الحاسب.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الإشارة الرقمية هي إشارة متقطعة لا تستطيع أن تأخذ سوى عدد محدد من القيم </a:t>
            </a:r>
            <a:r>
              <a:rPr lang="en-US" sz="2400" b="1" dirty="0"/>
              <a:t>N</a:t>
            </a:r>
            <a:r>
              <a:rPr lang="ar-SY" sz="2400" b="1" dirty="0"/>
              <a:t>.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بما أن نظام العد الأساسي المستخدم في العمليات الرقمية هو النظام الثنائي </a:t>
            </a:r>
            <a:r>
              <a:rPr lang="en-US" sz="2400" b="1" dirty="0"/>
              <a:t>binary</a:t>
            </a:r>
            <a:r>
              <a:rPr lang="ar-SY" sz="2400" b="1" dirty="0"/>
              <a:t> لذلك فالإشارة يجب أن تدخل إلى الحاسب على شكل إما </a:t>
            </a:r>
            <a:r>
              <a:rPr lang="en-US" sz="2400" b="1" dirty="0"/>
              <a:t>0</a:t>
            </a:r>
            <a:r>
              <a:rPr lang="ar-SY" sz="2400" b="1" dirty="0"/>
              <a:t> أو </a:t>
            </a:r>
            <a:r>
              <a:rPr lang="en-US" sz="2400" b="1" dirty="0"/>
              <a:t>1</a:t>
            </a:r>
            <a:r>
              <a:rPr lang="ar-SY" sz="2400" b="1" dirty="0"/>
              <a:t>.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إذا كان المبدل التشابهي الرقمي المستخدم يحتوي على </a:t>
            </a:r>
            <a:r>
              <a:rPr lang="en-US" sz="2400" b="1" dirty="0"/>
              <a:t>n</a:t>
            </a:r>
            <a:r>
              <a:rPr lang="ar-SY" sz="2400" b="1" dirty="0"/>
              <a:t> بت إذاً يمكن تقسيم الإشارة على عدد مستويات </a:t>
            </a:r>
            <a:r>
              <a:rPr lang="en-US" sz="2400" b="1" dirty="0"/>
              <a:t>N=2</a:t>
            </a:r>
            <a:r>
              <a:rPr lang="en-US" sz="2400" b="1" baseline="30000" dirty="0"/>
              <a:t>n</a:t>
            </a:r>
            <a:r>
              <a:rPr lang="ar-SY" sz="2400" b="1" dirty="0"/>
              <a:t> تسمى مستويات التكميم.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تقرب قيم الإشارة المتقطعة الواقعة بين مستويين من مستويات التكميم فإنها تقرب إلى </a:t>
            </a:r>
            <a:r>
              <a:rPr lang="ar-SY" sz="2400" b="1" dirty="0">
                <a:solidFill>
                  <a:srgbClr val="FF0000"/>
                </a:solidFill>
              </a:rPr>
              <a:t>المستوي الأقرب</a:t>
            </a:r>
            <a:r>
              <a:rPr lang="ar-SY" sz="2400" b="1" dirty="0"/>
              <a:t>.</a:t>
            </a:r>
            <a:endParaRPr lang="en-US" sz="2400" b="1" dirty="0"/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تعطى قيمة الفرق بين مستويين بالعلاقة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Q=FSR/(N)</a:t>
            </a:r>
          </a:p>
          <a:p>
            <a:pPr algn="r" rtl="1">
              <a:spcAft>
                <a:spcPts val="1800"/>
              </a:spcAf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/>
              <a:t> 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حيث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FSR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Full Scale Range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) كامل المجال المكمم – أي كامل مجال الإشارة التشابهية.</a:t>
            </a:r>
          </a:p>
          <a:p>
            <a:pPr algn="r" rtl="1">
              <a:spcAft>
                <a:spcPts val="1800"/>
              </a:spcAft>
            </a:pPr>
            <a:endParaRPr lang="ar-SY" sz="2400" b="1" dirty="0"/>
          </a:p>
        </p:txBody>
      </p:sp>
    </p:spTree>
    <p:extLst>
      <p:ext uri="{BB962C8B-B14F-4D97-AF65-F5344CB8AC3E}">
        <p14:creationId xmlns:p14="http://schemas.microsoft.com/office/powerpoint/2010/main" val="351070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التكميم </a:t>
            </a:r>
            <a:r>
              <a:rPr lang="en-US" sz="3600" b="1" dirty="0">
                <a:solidFill>
                  <a:srgbClr val="FF0000"/>
                </a:solidFill>
              </a:rPr>
              <a:t>Quantization</a:t>
            </a:r>
          </a:p>
        </p:txBody>
      </p:sp>
      <p:pic>
        <p:nvPicPr>
          <p:cNvPr id="5" name="صورة 4" descr="unipolar_adc_ex.jpg">
            <a:extLst>
              <a:ext uri="{FF2B5EF4-FFF2-40B4-BE49-F238E27FC236}">
                <a16:creationId xmlns:a16="http://schemas.microsoft.com/office/drawing/2014/main" id="{728BFD1B-8A36-4A8B-8FF8-AA03AFF2FD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220" y="2560958"/>
            <a:ext cx="3922776" cy="300228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9F8ED4FD-E5F6-4BA2-AB4B-2DEAE627D978}"/>
              </a:ext>
            </a:extLst>
          </p:cNvPr>
          <p:cNvSpPr txBox="1"/>
          <p:nvPr/>
        </p:nvSpPr>
        <p:spPr>
          <a:xfrm>
            <a:off x="534256" y="666392"/>
            <a:ext cx="1106444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مثال:</a:t>
            </a:r>
            <a:r>
              <a:rPr lang="ar-SY" sz="2400" b="1" dirty="0">
                <a:latin typeface="Times New Roman" pitchFamily="18" charset="0"/>
              </a:rPr>
              <a:t> المطلوب تكميم إشارة باستخدام المعطيات التالية </a:t>
            </a:r>
            <a:r>
              <a:rPr lang="en-US" sz="2400" b="1" dirty="0">
                <a:latin typeface="Courier New" pitchFamily="49" charset="0"/>
              </a:rPr>
              <a:t>FSR=8v</a:t>
            </a:r>
            <a:r>
              <a:rPr lang="ar-SY" sz="2400" b="1" dirty="0">
                <a:latin typeface="Times New Roman" pitchFamily="18" charset="0"/>
              </a:rPr>
              <a:t> وبدقة </a:t>
            </a:r>
            <a:r>
              <a:rPr lang="en-US" sz="2400" b="1" dirty="0">
                <a:latin typeface="Courier New" pitchFamily="49" charset="0"/>
              </a:rPr>
              <a:t>3bits</a:t>
            </a:r>
            <a:r>
              <a:rPr lang="ar-SY" sz="2400" b="1" dirty="0">
                <a:latin typeface="Times New Roman" pitchFamily="18" charset="0"/>
              </a:rPr>
              <a:t>، حدد عدد مستويات التكميم وقيمها. ما هي القيمة المطلقة للخطأ الناتج عن تكميم القيمة </a:t>
            </a:r>
            <a:r>
              <a:rPr lang="en-US" sz="2400" b="1" dirty="0">
                <a:latin typeface="Courier New" pitchFamily="49" charset="0"/>
              </a:rPr>
              <a:t>3.2v</a:t>
            </a:r>
            <a:r>
              <a:rPr lang="ar-SY" sz="2400" b="1" dirty="0">
                <a:latin typeface="Times New Roman" pitchFamily="18" charset="0"/>
              </a:rPr>
              <a:t>؟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5A8A20E6-3F26-4598-ACE0-D38EB13681C2}"/>
              </a:ext>
            </a:extLst>
          </p:cNvPr>
          <p:cNvSpPr txBox="1"/>
          <p:nvPr/>
        </p:nvSpPr>
        <p:spPr>
          <a:xfrm>
            <a:off x="7467568" y="1662513"/>
            <a:ext cx="38862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0066CC"/>
                </a:solidFill>
                <a:latin typeface="Times New Roman" pitchFamily="18" charset="0"/>
              </a:rPr>
              <a:t>عدد المستويات: </a:t>
            </a:r>
            <a:r>
              <a:rPr lang="en-US" sz="2400" b="1" dirty="0">
                <a:latin typeface="Courier New" pitchFamily="49" charset="0"/>
              </a:rPr>
              <a:t>N=2</a:t>
            </a:r>
            <a:r>
              <a:rPr lang="en-US" sz="2400" b="1" baseline="30000" dirty="0">
                <a:latin typeface="Courier New" pitchFamily="49" charset="0"/>
              </a:rPr>
              <a:t>n</a:t>
            </a:r>
            <a:r>
              <a:rPr lang="en-US" sz="2400" b="1" dirty="0">
                <a:latin typeface="Courier New" pitchFamily="49" charset="0"/>
              </a:rPr>
              <a:t>=2</a:t>
            </a:r>
            <a:r>
              <a:rPr lang="en-US" sz="2400" b="1" baseline="30000" dirty="0">
                <a:latin typeface="Courier New" pitchFamily="49" charset="0"/>
              </a:rPr>
              <a:t>3</a:t>
            </a:r>
            <a:r>
              <a:rPr lang="en-US" sz="2400" b="1" dirty="0">
                <a:latin typeface="Courier New" pitchFamily="49" charset="0"/>
              </a:rPr>
              <a:t>=8</a:t>
            </a:r>
            <a:endParaRPr lang="ar-SY" sz="2400" b="1" dirty="0">
              <a:latin typeface="Courier New" pitchFamily="49" charset="0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7E501E8-B80C-45A0-97D9-2A0F2EB07F59}"/>
              </a:ext>
            </a:extLst>
          </p:cNvPr>
          <p:cNvSpPr txBox="1"/>
          <p:nvPr/>
        </p:nvSpPr>
        <p:spPr>
          <a:xfrm>
            <a:off x="2005173" y="1659211"/>
            <a:ext cx="4724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400" b="1" dirty="0">
                <a:solidFill>
                  <a:srgbClr val="0066CC"/>
                </a:solidFill>
                <a:latin typeface="Times New Roman" pitchFamily="18" charset="0"/>
              </a:rPr>
              <a:t>مستوى </a:t>
            </a:r>
            <a:r>
              <a:rPr lang="ar-SY" sz="2400" b="1" dirty="0" err="1">
                <a:solidFill>
                  <a:srgbClr val="0066CC"/>
                </a:solidFill>
                <a:latin typeface="Times New Roman" pitchFamily="18" charset="0"/>
              </a:rPr>
              <a:t>التكميم:</a:t>
            </a:r>
            <a:r>
              <a:rPr lang="ar-SY" sz="2400" b="1" dirty="0">
                <a:solidFill>
                  <a:srgbClr val="0066CC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Q=8/N=8/8=1V</a:t>
            </a:r>
            <a:endParaRPr lang="ar-SY" sz="2400" b="1" dirty="0">
              <a:latin typeface="Courier New" pitchFamily="49" charset="0"/>
            </a:endParaRPr>
          </a:p>
        </p:txBody>
      </p:sp>
      <p:graphicFrame>
        <p:nvGraphicFramePr>
          <p:cNvPr id="9" name="جدول 8">
            <a:extLst>
              <a:ext uri="{FF2B5EF4-FFF2-40B4-BE49-F238E27FC236}">
                <a16:creationId xmlns:a16="http://schemas.microsoft.com/office/drawing/2014/main" id="{6BD953D5-AA3D-4D25-8D45-D2CA8DBAD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45718"/>
              </p:ext>
            </p:extLst>
          </p:nvPr>
        </p:nvGraphicFramePr>
        <p:xfrm>
          <a:off x="534256" y="2560958"/>
          <a:ext cx="3657600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أكبر </a:t>
                      </a:r>
                      <a:r>
                        <a:rPr lang="ar-SA" dirty="0"/>
                        <a:t>من</a:t>
                      </a:r>
                      <a:r>
                        <a:rPr lang="ar-SY" dirty="0"/>
                        <a:t> أو يساوي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أصغر من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القيم الرقمية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مربع نص 9">
            <a:extLst>
              <a:ext uri="{FF2B5EF4-FFF2-40B4-BE49-F238E27FC236}">
                <a16:creationId xmlns:a16="http://schemas.microsoft.com/office/drawing/2014/main" id="{2B7A609B-EC8C-45F9-8B2E-430155067F56}"/>
              </a:ext>
            </a:extLst>
          </p:cNvPr>
          <p:cNvSpPr txBox="1"/>
          <p:nvPr/>
        </p:nvSpPr>
        <p:spPr>
          <a:xfrm>
            <a:off x="4859676" y="5887626"/>
            <a:ext cx="654463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3.2v</a:t>
            </a:r>
            <a:r>
              <a:rPr lang="ar-SY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</a:t>
            </a:r>
            <a:r>
              <a:rPr lang="ar-SY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011</a:t>
            </a:r>
            <a:r>
              <a:rPr lang="ar-SY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</a:t>
            </a:r>
            <a:r>
              <a:rPr lang="ar-SY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Error=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|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3.2-3|=0.2v</a:t>
            </a:r>
            <a:endParaRPr lang="ar-SY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54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اختيار مبدلات </a:t>
            </a:r>
            <a:r>
              <a:rPr lang="en-US" sz="3600" b="1" dirty="0">
                <a:solidFill>
                  <a:srgbClr val="FF0000"/>
                </a:solidFill>
              </a:rPr>
              <a:t>ADC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42136D4-10B3-4B2A-9CCA-FD3760BFB2BA}"/>
                  </a:ext>
                </a:extLst>
              </p:cNvPr>
              <p:cNvSpPr/>
              <p:nvPr/>
            </p:nvSpPr>
            <p:spPr>
              <a:xfrm>
                <a:off x="657546" y="1082046"/>
                <a:ext cx="11178283" cy="52874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يتم اختيار مبدلات </a:t>
                </a:r>
                <a:r>
                  <a:rPr lang="en-US" sz="2000" b="1" dirty="0"/>
                  <a:t>ADC</a:t>
                </a:r>
                <a:r>
                  <a:rPr lang="ar-SY" sz="2000" b="1" dirty="0"/>
                  <a:t> وفق ثلاث معايير أساسية:</a:t>
                </a:r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الدقة </a:t>
                </a:r>
                <a:r>
                  <a:rPr lang="en-US" sz="2000" b="1" dirty="0"/>
                  <a:t>resolution</a:t>
                </a:r>
                <a:r>
                  <a:rPr lang="ar-SY" sz="2000" b="1" dirty="0"/>
                  <a:t>: مثلاً 10 أو 12 أو 24 بت</a:t>
                </a:r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تردد العمل </a:t>
                </a:r>
                <a:r>
                  <a:rPr lang="en-US" sz="2000" b="1" dirty="0"/>
                  <a:t>sampling rate</a:t>
                </a:r>
                <a:r>
                  <a:rPr lang="ar-SY" sz="2000" b="1" dirty="0"/>
                  <a:t>: يعطى بعدد العينات في الثانية مثلاً </a:t>
                </a:r>
                <a:r>
                  <a:rPr lang="en-US" sz="2000" b="1" dirty="0"/>
                  <a:t>100 </a:t>
                </a:r>
                <a:r>
                  <a:rPr lang="en-US" sz="2000" b="1" dirty="0" err="1"/>
                  <a:t>ksps</a:t>
                </a:r>
                <a:r>
                  <a:rPr lang="ar-SY" sz="2000" b="1" dirty="0"/>
                  <a:t> أو </a:t>
                </a:r>
                <a:r>
                  <a:rPr lang="en-US" sz="2000" b="1" dirty="0"/>
                  <a:t>10 </a:t>
                </a:r>
                <a:r>
                  <a:rPr lang="en-US" sz="2000" b="1" dirty="0" err="1"/>
                  <a:t>Msps</a:t>
                </a:r>
                <a:endParaRPr lang="ar-SY" sz="2000" b="1" dirty="0"/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السعر</a:t>
                </a:r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معايير أخرى (جهد التغذية – منافذ الاتصال – عدد القنوات – نسبة الإشارة إلى الضجيج </a:t>
                </a:r>
                <a:r>
                  <a:rPr lang="en-US" sz="2000" b="1" dirty="0"/>
                  <a:t>SNR</a:t>
                </a:r>
                <a:r>
                  <a:rPr lang="ar-SY" sz="2000" b="1" dirty="0"/>
                  <a:t> ...)</a:t>
                </a:r>
                <a:endParaRPr lang="en-US" sz="2000" b="1" dirty="0"/>
              </a:p>
              <a:p>
                <a:pPr marL="342900" indent="-342900" algn="r" rtl="1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لمحة عن المبدلات: </a:t>
                </a:r>
                <a:r>
                  <a:rPr lang="en-US" sz="2000" b="1" dirty="0">
                    <a:hlinkClick r:id="rId2"/>
                  </a:rPr>
                  <a:t>https://www.mouser.com/Search/Refine?N=7283644</a:t>
                </a:r>
                <a:r>
                  <a:rPr lang="ar-SY" sz="2000" b="1" dirty="0"/>
                  <a:t> </a:t>
                </a:r>
              </a:p>
              <a:p>
                <a:pPr marL="342900" indent="-342900" algn="r" rtl="1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>
                    <a:solidFill>
                      <a:srgbClr val="FF0000"/>
                    </a:solidFill>
                  </a:rPr>
                  <a:t>سؤال: </a:t>
                </a:r>
                <a:r>
                  <a:rPr lang="ar-SY" sz="2000" b="1" dirty="0"/>
                  <a:t>هل نسعى دوماً إلى الدقة الأعلى؟</a:t>
                </a:r>
              </a:p>
              <a:p>
                <a:pPr marL="800100" lvl="1" indent="-342900" algn="r" rt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ليس بالضرورة! يجب معرفة قيمة الضجيج في الحساس أولاً.</a:t>
                </a:r>
              </a:p>
              <a:p>
                <a:pPr marL="800100" lvl="1" indent="-342900" algn="r" rt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بفرض المجال المكمم </a:t>
                </a:r>
                <a:r>
                  <a:rPr lang="en-US" sz="2000" b="1" dirty="0"/>
                  <a:t>5V</a:t>
                </a:r>
                <a:r>
                  <a:rPr lang="ar-SY" sz="2000" b="1" dirty="0"/>
                  <a:t> ودقة مبدل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10-bit</a:t>
                </a:r>
                <a:r>
                  <a:rPr lang="ar-SY" sz="2000" b="1" dirty="0"/>
                  <a:t> &gt;&gt; نسبة الخطأ (أي قيمة بت واحد)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p>
                        </m:sSup>
                      </m:den>
                    </m:f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→~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ar-SY" sz="2000" b="1" dirty="0"/>
              </a:p>
              <a:p>
                <a:pPr marL="800100" lvl="1" indent="-342900" algn="r" rt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بفرض المجال المكمم </a:t>
                </a:r>
                <a:r>
                  <a:rPr lang="en-US" sz="2000" b="1" dirty="0"/>
                  <a:t>5V</a:t>
                </a:r>
                <a:r>
                  <a:rPr lang="ar-SY" sz="2000" b="1" dirty="0"/>
                  <a:t> ودقة مبدل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12-bit</a:t>
                </a:r>
                <a:r>
                  <a:rPr lang="ar-SY" sz="2000" b="1" dirty="0"/>
                  <a:t> &gt;&gt; نسبة الخطأ (أي قيمة بت واحد)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SY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ar-SY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𝒎𝑽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𝟎𝟐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ar-SY" sz="2000" b="1" dirty="0">
                  <a:solidFill>
                    <a:srgbClr val="FF0000"/>
                  </a:solidFill>
                </a:endParaRPr>
              </a:p>
              <a:p>
                <a:pPr marL="800100" lvl="1" indent="-342900" algn="r" rtl="1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>
                    <a:solidFill>
                      <a:srgbClr val="FF0000"/>
                    </a:solidFill>
                  </a:rPr>
                  <a:t>ماذا لو كان ضجيج الحساس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5mV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؟ &gt;&gt; لا معنى لاستخدام مبدل ذو دقة أعلى من 10 بت!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42136D4-10B3-4B2A-9CCA-FD3760BFB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46" y="1082046"/>
                <a:ext cx="11178283" cy="5287473"/>
              </a:xfrm>
              <a:prstGeom prst="rect">
                <a:avLst/>
              </a:prstGeom>
              <a:blipFill>
                <a:blip r:embed="rId3"/>
                <a:stretch>
                  <a:fillRect t="-807" r="-545" b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FBE4BB-138C-4940-87F0-1678F66B40BC}"/>
              </a:ext>
            </a:extLst>
          </p:cNvPr>
          <p:cNvCxnSpPr/>
          <p:nvPr/>
        </p:nvCxnSpPr>
        <p:spPr>
          <a:xfrm>
            <a:off x="4921323" y="1630749"/>
            <a:ext cx="1756881" cy="184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565F2FB-9F48-4B4F-B9DB-65AD87122A5A}"/>
              </a:ext>
            </a:extLst>
          </p:cNvPr>
          <p:cNvSpPr/>
          <p:nvPr/>
        </p:nvSpPr>
        <p:spPr>
          <a:xfrm>
            <a:off x="2866490" y="1415573"/>
            <a:ext cx="1951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b="1" dirty="0"/>
              <a:t>تأتي من مجال التكميم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F1E7F-B327-462D-A9B4-FAD7CAF3B2FF}"/>
              </a:ext>
            </a:extLst>
          </p:cNvPr>
          <p:cNvSpPr/>
          <p:nvPr/>
        </p:nvSpPr>
        <p:spPr>
          <a:xfrm>
            <a:off x="657546" y="2684844"/>
            <a:ext cx="16438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تأتي من تردد الإشارة الأعظمي </a:t>
            </a:r>
            <a:r>
              <a:rPr lang="en-US" sz="2000" b="1" dirty="0"/>
              <a:t>5x-100x</a:t>
            </a:r>
            <a:endParaRPr lang="en-US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986624-4332-47EE-AE24-CC5AF81803F5}"/>
              </a:ext>
            </a:extLst>
          </p:cNvPr>
          <p:cNvCxnSpPr>
            <a:cxnSpLocks/>
          </p:cNvCxnSpPr>
          <p:nvPr/>
        </p:nvCxnSpPr>
        <p:spPr>
          <a:xfrm flipV="1">
            <a:off x="2301412" y="2542166"/>
            <a:ext cx="945223" cy="5464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42A765-34AB-4AC5-81BC-CCBA5693A770}"/>
              </a:ext>
            </a:extLst>
          </p:cNvPr>
          <p:cNvSpPr/>
          <p:nvPr/>
        </p:nvSpPr>
        <p:spPr>
          <a:xfrm>
            <a:off x="1294544" y="1064835"/>
            <a:ext cx="1039957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/>
              <a:t>ماذا لو لم يكن بالإمكان استخدام مبدل </a:t>
            </a:r>
            <a:r>
              <a:rPr lang="en-US" sz="2000" b="1" dirty="0"/>
              <a:t>ADC</a:t>
            </a:r>
            <a:r>
              <a:rPr lang="ar-SY" sz="2000" b="1" dirty="0"/>
              <a:t> يحقق معدل </a:t>
            </a:r>
            <a:r>
              <a:rPr lang="ar-SY" sz="2000" b="1" dirty="0" err="1"/>
              <a:t>نايكويست</a:t>
            </a:r>
            <a:r>
              <a:rPr lang="ar-SY" sz="2000" b="1" dirty="0"/>
              <a:t> (ضعف أعلى تردد بما في ذلك الضجيج)؟</a:t>
            </a:r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/>
              <a:t>تؤدي عملية تقطيع الإشارة في هذه الحالة إلى توليد مركبات ترددية جديدة وهو أمر غير مقبول ويسمى </a:t>
            </a:r>
            <a:r>
              <a:rPr lang="en-US" sz="2000" b="1" dirty="0"/>
              <a:t>aliasing</a:t>
            </a:r>
            <a:r>
              <a:rPr lang="ar-SY" sz="2000" b="1"/>
              <a:t>.</a:t>
            </a:r>
            <a:endParaRPr lang="ar-SY" sz="2000" b="1" dirty="0"/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/>
              <a:t>عندها نستخدم مرشح تمرير منخفض يسمى </a:t>
            </a:r>
            <a:r>
              <a:rPr lang="en-US" sz="2000" b="1" dirty="0"/>
              <a:t>anti-aliasing filter</a:t>
            </a:r>
            <a:r>
              <a:rPr lang="ar-SY" sz="2000" b="1" dirty="0"/>
              <a:t> لترشيح المركبات التي تتجاوز معدل </a:t>
            </a:r>
            <a:r>
              <a:rPr lang="ar-SY" sz="2000" b="1" dirty="0" err="1"/>
              <a:t>نايكويست</a:t>
            </a:r>
            <a:r>
              <a:rPr lang="ar-SY" sz="2000" b="1" dirty="0"/>
              <a:t> وخاصة في الأنظمة المعرضة لضجيج بتردد مرتفع.</a:t>
            </a:r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/>
              <a:t>عادة يمكن استخدام مرشح درجة أولى بسيط (دارة </a:t>
            </a:r>
            <a:r>
              <a:rPr lang="en-US" sz="2000" b="1" dirty="0"/>
              <a:t>RC</a:t>
            </a:r>
            <a:r>
              <a:rPr lang="ar-SY" sz="2000" b="1" dirty="0"/>
              <a:t>) وفي بعض التطبيقات قد نحتاج مرشحات من درجات أعلى (مثل مرشحات </a:t>
            </a:r>
            <a:r>
              <a:rPr lang="en-US" sz="2000" b="1" dirty="0"/>
              <a:t>Bessel</a:t>
            </a:r>
            <a:r>
              <a:rPr lang="ar-SY" sz="2000" b="1" dirty="0"/>
              <a:t> أو </a:t>
            </a:r>
            <a:r>
              <a:rPr lang="en-US" sz="2000" b="1" dirty="0"/>
              <a:t>Butterworth</a:t>
            </a:r>
            <a:r>
              <a:rPr lang="ar-SY" sz="2000" b="1" dirty="0"/>
              <a:t>).</a:t>
            </a:r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/>
              <a:t>يتسبب المرشح المضاد للتشوه عادة بتأخير زمني </a:t>
            </a:r>
            <a:r>
              <a:rPr lang="en-US" sz="2000" b="1" dirty="0"/>
              <a:t>phase-delay</a:t>
            </a:r>
            <a:r>
              <a:rPr lang="ar-SY" sz="2000" b="1" dirty="0"/>
              <a:t> على إشارة الحساس.</a:t>
            </a:r>
            <a:endParaRPr lang="en-US" sz="2000" b="1" dirty="0"/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ar-SY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61C7FD-27DC-486A-A782-0D76B876D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40" y="3906963"/>
            <a:ext cx="6601520" cy="25836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F097A3D-8A77-4834-8757-74EF568C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المرشح المضاد للتشوه </a:t>
            </a:r>
            <a:r>
              <a:rPr lang="en-US" sz="3600" b="1" dirty="0">
                <a:solidFill>
                  <a:srgbClr val="FF0000"/>
                </a:solidFill>
              </a:rPr>
              <a:t>Anti-aliasing Filters</a:t>
            </a:r>
            <a:r>
              <a:rPr lang="ar-SY" sz="3600" b="1" dirty="0">
                <a:solidFill>
                  <a:srgbClr val="FF0000"/>
                </a:solidFill>
              </a:rPr>
              <a:t> 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045A64-E9C9-48C5-B805-94C90827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67" y="1339844"/>
            <a:ext cx="6123483" cy="5466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المرشح المضاد للتشوه </a:t>
            </a:r>
            <a:r>
              <a:rPr lang="en-US" sz="3600" b="1" dirty="0">
                <a:solidFill>
                  <a:srgbClr val="FF0000"/>
                </a:solidFill>
              </a:rPr>
              <a:t>Anti-aliasing Filters</a:t>
            </a:r>
            <a:r>
              <a:rPr lang="ar-SY" sz="3600" b="1" dirty="0">
                <a:solidFill>
                  <a:srgbClr val="FF0000"/>
                </a:solidFill>
              </a:rPr>
              <a:t>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مربع نص 5">
            <a:extLst>
              <a:ext uri="{FF2B5EF4-FFF2-40B4-BE49-F238E27FC236}">
                <a16:creationId xmlns:a16="http://schemas.microsoft.com/office/drawing/2014/main" id="{D6CB9D7A-CF38-4B4E-8127-9F00C264218E}"/>
              </a:ext>
            </a:extLst>
          </p:cNvPr>
          <p:cNvSpPr txBox="1"/>
          <p:nvPr/>
        </p:nvSpPr>
        <p:spPr>
          <a:xfrm>
            <a:off x="563778" y="811658"/>
            <a:ext cx="1106444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مثال:</a:t>
            </a:r>
            <a:r>
              <a:rPr lang="ar-SY" sz="2000" b="1" dirty="0">
                <a:latin typeface="Times New Roman" pitchFamily="18" charset="0"/>
              </a:rPr>
              <a:t> لنفترض لدينا إشارة جيبية بتردد </a:t>
            </a:r>
            <a:r>
              <a:rPr lang="en-US" sz="2000" b="1" dirty="0">
                <a:latin typeface="Times New Roman" pitchFamily="18" charset="0"/>
              </a:rPr>
              <a:t>1 Hz</a:t>
            </a:r>
            <a:r>
              <a:rPr lang="ar-SY" sz="2000" b="1" dirty="0">
                <a:latin typeface="Times New Roman" pitchFamily="18" charset="0"/>
              </a:rPr>
              <a:t> ومطال واحدي مضاف إليها ضجيج جيبي من منبع التغذية بتردد </a:t>
            </a:r>
            <a:r>
              <a:rPr lang="en-US" sz="2000" b="1" dirty="0">
                <a:latin typeface="Times New Roman" pitchFamily="18" charset="0"/>
              </a:rPr>
              <a:t>50 Hz</a:t>
            </a:r>
            <a:r>
              <a:rPr lang="ar-SY" sz="2000" b="1" dirty="0">
                <a:latin typeface="Times New Roman" pitchFamily="18" charset="0"/>
              </a:rPr>
              <a:t>. في حال أردنا تقطيع الإشارة بتردد </a:t>
            </a:r>
            <a:r>
              <a:rPr lang="en-US" sz="2000" b="1" dirty="0">
                <a:latin typeface="Times New Roman" pitchFamily="18" charset="0"/>
              </a:rPr>
              <a:t>30 Hz</a:t>
            </a:r>
            <a:r>
              <a:rPr lang="ar-SY" sz="2000" b="1" dirty="0">
                <a:latin typeface="Times New Roman" pitchFamily="18" charset="0"/>
              </a:rPr>
              <a:t> ، ما هو تأثير مرشح </a:t>
            </a:r>
            <a:r>
              <a:rPr lang="en-US" sz="2000" b="1" dirty="0">
                <a:latin typeface="Times New Roman" pitchFamily="18" charset="0"/>
              </a:rPr>
              <a:t>anti-aliasing</a:t>
            </a:r>
            <a:r>
              <a:rPr lang="ar-SY" sz="2000" b="1" dirty="0">
                <a:latin typeface="Times New Roman" pitchFamily="18" charset="0"/>
              </a:rPr>
              <a:t> على الإشارة؟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DCD369-CDD3-410E-A02E-C6D1A3630C8F}"/>
              </a:ext>
            </a:extLst>
          </p:cNvPr>
          <p:cNvSpPr/>
          <p:nvPr/>
        </p:nvSpPr>
        <p:spPr>
          <a:xfrm>
            <a:off x="607888" y="2401481"/>
            <a:ext cx="1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الإشارة التشابهية محملة بالضجيج</a:t>
            </a: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E9920-002D-4D2F-8014-7D7363365F4F}"/>
              </a:ext>
            </a:extLst>
          </p:cNvPr>
          <p:cNvCxnSpPr>
            <a:cxnSpLocks/>
          </p:cNvCxnSpPr>
          <p:nvPr/>
        </p:nvCxnSpPr>
        <p:spPr>
          <a:xfrm>
            <a:off x="2361464" y="2804846"/>
            <a:ext cx="49980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90A29F-20D3-453A-9861-ED1C348298FC}"/>
              </a:ext>
            </a:extLst>
          </p:cNvPr>
          <p:cNvSpPr/>
          <p:nvPr/>
        </p:nvSpPr>
        <p:spPr>
          <a:xfrm>
            <a:off x="9544605" y="2089735"/>
            <a:ext cx="16438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تقطيع بمعدل </a:t>
            </a:r>
            <a:r>
              <a:rPr lang="en-US" sz="2000" b="1" dirty="0"/>
              <a:t>30Hz</a:t>
            </a:r>
            <a:r>
              <a:rPr lang="ar-SY" sz="2000" b="1" dirty="0"/>
              <a:t> من دون مرشح</a:t>
            </a:r>
            <a:endParaRPr lang="en-US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9EA9EF-C4A6-4C25-99C6-2A2CD490996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859463" y="2597567"/>
            <a:ext cx="685142" cy="13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1CC7B-A707-4204-B50A-8930CBCAA74A}"/>
              </a:ext>
            </a:extLst>
          </p:cNvPr>
          <p:cNvSpPr/>
          <p:nvPr/>
        </p:nvSpPr>
        <p:spPr>
          <a:xfrm>
            <a:off x="9484553" y="4645806"/>
            <a:ext cx="16438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الإشارة المقطعة بمعدل </a:t>
            </a:r>
            <a:r>
              <a:rPr lang="en-US" sz="2000" b="1" dirty="0"/>
              <a:t>30Hz</a:t>
            </a:r>
            <a:r>
              <a:rPr lang="ar-SY" sz="2000" b="1" dirty="0"/>
              <a:t> بعد استخدام مرشح درجة أولى بتردد</a:t>
            </a:r>
            <a:endParaRPr lang="en-US" sz="2000" dirty="0"/>
          </a:p>
          <a:p>
            <a:pPr algn="ctr" rtl="1"/>
            <a:r>
              <a:rPr lang="en-US" sz="2000" b="1" dirty="0"/>
              <a:t>10Hz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0F244-4518-4B3C-BE43-3F8FCB9D6615}"/>
              </a:ext>
            </a:extLst>
          </p:cNvPr>
          <p:cNvSpPr/>
          <p:nvPr/>
        </p:nvSpPr>
        <p:spPr>
          <a:xfrm>
            <a:off x="457200" y="4799695"/>
            <a:ext cx="18442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الإشارة التشابهية بعد استخدام مرشح درجة أولى بتردد</a:t>
            </a:r>
            <a:endParaRPr lang="en-US" sz="2000" dirty="0"/>
          </a:p>
          <a:p>
            <a:pPr algn="ctr" rtl="1"/>
            <a:r>
              <a:rPr lang="en-US" sz="2000" b="1" dirty="0"/>
              <a:t>10Hz</a:t>
            </a:r>
            <a:endParaRPr lang="en-US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8420C1-E77A-485B-8872-2A25588FC2B4}"/>
              </a:ext>
            </a:extLst>
          </p:cNvPr>
          <p:cNvCxnSpPr>
            <a:cxnSpLocks/>
          </p:cNvCxnSpPr>
          <p:nvPr/>
        </p:nvCxnSpPr>
        <p:spPr>
          <a:xfrm flipH="1" flipV="1">
            <a:off x="8859462" y="5098756"/>
            <a:ext cx="566906" cy="146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F31DB8-65A8-469F-9559-F54B1EF62B45}"/>
              </a:ext>
            </a:extLst>
          </p:cNvPr>
          <p:cNvCxnSpPr>
            <a:cxnSpLocks/>
          </p:cNvCxnSpPr>
          <p:nvPr/>
        </p:nvCxnSpPr>
        <p:spPr>
          <a:xfrm flipV="1">
            <a:off x="2361464" y="4965705"/>
            <a:ext cx="467389" cy="2799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E1C6A6E-EEBA-4369-A657-F36C6BBC8375}"/>
              </a:ext>
            </a:extLst>
          </p:cNvPr>
          <p:cNvSpPr/>
          <p:nvPr/>
        </p:nvSpPr>
        <p:spPr>
          <a:xfrm>
            <a:off x="9484553" y="3347084"/>
            <a:ext cx="16438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>
                <a:solidFill>
                  <a:srgbClr val="FF0000"/>
                </a:solidFill>
              </a:rPr>
              <a:t>لاحظ وجود تأخير الزمني </a:t>
            </a:r>
            <a:r>
              <a:rPr lang="en-US" sz="2000" b="1" dirty="0">
                <a:solidFill>
                  <a:srgbClr val="FF0000"/>
                </a:solidFill>
              </a:rPr>
              <a:t>phase-delay</a:t>
            </a:r>
            <a:r>
              <a:rPr lang="ar-SY" sz="2000" b="1" dirty="0">
                <a:solidFill>
                  <a:srgbClr val="FF0000"/>
                </a:solidFill>
              </a:rPr>
              <a:t> صغير!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DC95C3-0AD2-4868-ADCB-C7A98C4CE0E9}"/>
              </a:ext>
            </a:extLst>
          </p:cNvPr>
          <p:cNvCxnSpPr/>
          <p:nvPr/>
        </p:nvCxnSpPr>
        <p:spPr>
          <a:xfrm>
            <a:off x="3929865" y="1632570"/>
            <a:ext cx="0" cy="47220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3" grpId="0"/>
      <p:bldP spid="14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برمجة متحكم رقمي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563778" y="811658"/>
            <a:ext cx="1106444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مثال:</a:t>
            </a:r>
            <a:r>
              <a:rPr lang="ar-SY" sz="2000" b="1" dirty="0">
                <a:latin typeface="Times New Roman" pitchFamily="18" charset="0"/>
              </a:rPr>
              <a:t> اكتب برنامج مبسط </a:t>
            </a:r>
            <a:r>
              <a:rPr lang="en-US" sz="2000" b="1" dirty="0">
                <a:latin typeface="Times New Roman" pitchFamily="18" charset="0"/>
              </a:rPr>
              <a:t>pseudocode</a:t>
            </a:r>
            <a:r>
              <a:rPr lang="ar-SY" sz="2000" b="1" dirty="0">
                <a:latin typeface="Times New Roman" pitchFamily="18" charset="0"/>
              </a:rPr>
              <a:t> يقوم بتنفيذ المتحكم التالي: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1">
                <a:extLst>
                  <a:ext uri="{FF2B5EF4-FFF2-40B4-BE49-F238E27FC236}">
                    <a16:creationId xmlns:a16="http://schemas.microsoft.com/office/drawing/2014/main" id="{F44AFA39-51DA-4634-83FB-66C11F0F1AA2}"/>
                  </a:ext>
                </a:extLst>
              </p:cNvPr>
              <p:cNvSpPr txBox="1"/>
              <p:nvPr/>
            </p:nvSpPr>
            <p:spPr bwMode="auto">
              <a:xfrm>
                <a:off x="4258281" y="1359063"/>
                <a:ext cx="3675437" cy="9102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Object 11">
                <a:extLst>
                  <a:ext uri="{FF2B5EF4-FFF2-40B4-BE49-F238E27FC236}">
                    <a16:creationId xmlns:a16="http://schemas.microsoft.com/office/drawing/2014/main" id="{F44AFA39-51DA-4634-83FB-66C11F0F1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8281" y="1359063"/>
                <a:ext cx="3675437" cy="910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مربع نص 5">
                <a:extLst>
                  <a:ext uri="{FF2B5EF4-FFF2-40B4-BE49-F238E27FC236}">
                    <a16:creationId xmlns:a16="http://schemas.microsoft.com/office/drawing/2014/main" id="{DE1CC6CE-A652-4C06-B59E-34D205F199E4}"/>
                  </a:ext>
                </a:extLst>
              </p:cNvPr>
              <p:cNvSpPr txBox="1"/>
              <p:nvPr/>
            </p:nvSpPr>
            <p:spPr>
              <a:xfrm>
                <a:off x="1767156" y="2269280"/>
                <a:ext cx="986106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 rtl="1"/>
                <a:r>
                  <a:rPr lang="ar-SY" sz="2000" b="1" dirty="0">
                    <a:solidFill>
                      <a:srgbClr val="FF0000"/>
                    </a:solidFill>
                    <a:latin typeface="Times New Roman" pitchFamily="18" charset="0"/>
                  </a:rPr>
                  <a:t>الحل:</a:t>
                </a:r>
                <a:r>
                  <a:rPr lang="ar-SY" sz="2000" b="1" dirty="0">
                    <a:latin typeface="Times New Roman" pitchFamily="18" charset="0"/>
                  </a:rPr>
                  <a:t> نكتب المعادلة </a:t>
                </a:r>
                <a:r>
                  <a:rPr lang="ar-SY" sz="2000" b="1" dirty="0" err="1">
                    <a:latin typeface="Times New Roman" pitchFamily="18" charset="0"/>
                  </a:rPr>
                  <a:t>الفرقية</a:t>
                </a:r>
                <a:r>
                  <a:rPr lang="ar-SY" sz="2000" b="1" dirty="0">
                    <a:latin typeface="Times New Roman" pitchFamily="18" charset="0"/>
                  </a:rPr>
                  <a:t> للمتحكم:</a:t>
                </a:r>
                <a:r>
                  <a:rPr lang="en-US" sz="2000" b="1" dirty="0">
                    <a:latin typeface="Times New Roman" pitchFamily="18" charset="0"/>
                  </a:rPr>
                  <a:t>   </a:t>
                </a:r>
                <a:r>
                  <a:rPr lang="ar-SY" sz="2000" b="1" dirty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SY" sz="20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مربع نص 5">
                <a:extLst>
                  <a:ext uri="{FF2B5EF4-FFF2-40B4-BE49-F238E27FC236}">
                    <a16:creationId xmlns:a16="http://schemas.microsoft.com/office/drawing/2014/main" id="{DE1CC6CE-A652-4C06-B59E-34D205F19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56" y="2269280"/>
                <a:ext cx="9861066" cy="400110"/>
              </a:xfrm>
              <a:prstGeom prst="rect">
                <a:avLst/>
              </a:prstGeom>
              <a:blipFill>
                <a:blip r:embed="rId3"/>
                <a:stretch>
                  <a:fillRect t="-7576" r="-55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1ADBB5-250A-413E-B7C9-9D1A60EC9316}"/>
              </a:ext>
            </a:extLst>
          </p:cNvPr>
          <p:cNvSpPr/>
          <p:nvPr/>
        </p:nvSpPr>
        <p:spPr>
          <a:xfrm>
            <a:off x="1750886" y="2969958"/>
            <a:ext cx="86902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dvOT14a2225d.B"/>
              </a:rPr>
              <a:t>% function controller</a:t>
            </a:r>
          </a:p>
          <a:p>
            <a:r>
              <a:rPr lang="en-US" dirty="0">
                <a:latin typeface="AdvOT14a2225d.B"/>
              </a:rPr>
              <a:t>% This function is executed during each sampling period</a:t>
            </a:r>
          </a:p>
          <a:p>
            <a:r>
              <a:rPr lang="en-US" dirty="0">
                <a:latin typeface="AdvOT14a2225d.B"/>
              </a:rPr>
              <a:t>% r is the value of the reference signal</a:t>
            </a:r>
          </a:p>
          <a:p>
            <a:r>
              <a:rPr lang="en-US" dirty="0">
                <a:latin typeface="AdvOT14a2225d.B"/>
              </a:rPr>
              <a:t>% </a:t>
            </a:r>
            <a:r>
              <a:rPr lang="en-US" dirty="0">
                <a:solidFill>
                  <a:srgbClr val="00B050"/>
                </a:solidFill>
                <a:latin typeface="AdvOT14a2225d.B"/>
              </a:rPr>
              <a:t>u1</a:t>
            </a:r>
            <a:r>
              <a:rPr lang="en-US" dirty="0">
                <a:latin typeface="AdvOT14a2225d.B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AdvOT14a2225d.B"/>
              </a:rPr>
              <a:t>e1</a:t>
            </a:r>
            <a:r>
              <a:rPr lang="en-US" dirty="0">
                <a:latin typeface="AdvOT14a2225d.B"/>
              </a:rPr>
              <a:t> are the values of the control variable and of the control</a:t>
            </a:r>
          </a:p>
          <a:p>
            <a:r>
              <a:rPr lang="en-US" dirty="0">
                <a:latin typeface="AdvOT14a2225d.B"/>
              </a:rPr>
              <a:t>% error respectively for the </a:t>
            </a:r>
            <a:r>
              <a:rPr lang="en-US" b="1" dirty="0">
                <a:latin typeface="AdvOT14a2225d.B"/>
              </a:rPr>
              <a:t>previous</a:t>
            </a:r>
            <a:r>
              <a:rPr lang="en-US" dirty="0">
                <a:latin typeface="AdvOT14a2225d.B"/>
              </a:rPr>
              <a:t> sampling period</a:t>
            </a:r>
          </a:p>
          <a:p>
            <a:endParaRPr lang="en-US" dirty="0">
              <a:latin typeface="AdvOT14a2225d.B"/>
            </a:endParaRPr>
          </a:p>
          <a:p>
            <a:r>
              <a:rPr lang="en-US" dirty="0">
                <a:latin typeface="AdvOT14a2225d.B"/>
              </a:rPr>
              <a:t>y</a:t>
            </a:r>
            <a:r>
              <a:rPr lang="en-US" dirty="0">
                <a:latin typeface="AdvOT0fd0223e.B"/>
              </a:rPr>
              <a:t> = </a:t>
            </a:r>
            <a:r>
              <a:rPr lang="en-US" dirty="0" err="1">
                <a:latin typeface="AdvOT14a2225d.B"/>
              </a:rPr>
              <a:t>read_ADC</a:t>
            </a:r>
            <a:r>
              <a:rPr lang="en-US" dirty="0">
                <a:latin typeface="AdvOT14a2225d.B"/>
              </a:rPr>
              <a:t>(ch0) 		% Read the process output from channel 0 of the ADC</a:t>
            </a:r>
          </a:p>
          <a:p>
            <a:r>
              <a:rPr lang="en-US" dirty="0">
                <a:solidFill>
                  <a:srgbClr val="0070C0"/>
                </a:solidFill>
                <a:latin typeface="AdvOT14a2225d.B"/>
              </a:rPr>
              <a:t>e</a:t>
            </a:r>
            <a:r>
              <a:rPr lang="en-US" dirty="0">
                <a:latin typeface="AdvOT0fd0223e.B"/>
              </a:rPr>
              <a:t> = </a:t>
            </a:r>
            <a:r>
              <a:rPr lang="en-US" dirty="0">
                <a:latin typeface="AdvOT14a2225d.B"/>
              </a:rPr>
              <a:t>r</a:t>
            </a:r>
            <a:r>
              <a:rPr lang="en-US" dirty="0">
                <a:latin typeface="AdvOT0fd0223e.B"/>
              </a:rPr>
              <a:t> - </a:t>
            </a:r>
            <a:r>
              <a:rPr lang="en-US" dirty="0">
                <a:latin typeface="AdvOT14a2225d.B"/>
              </a:rPr>
              <a:t>y; 			% Compute the tracking error</a:t>
            </a:r>
          </a:p>
          <a:p>
            <a:r>
              <a:rPr lang="en-US" dirty="0">
                <a:solidFill>
                  <a:srgbClr val="7030A0"/>
                </a:solidFill>
                <a:latin typeface="AdvOT14a2225d.B"/>
              </a:rPr>
              <a:t>u</a:t>
            </a:r>
            <a:r>
              <a:rPr lang="en-US" dirty="0">
                <a:latin typeface="AdvOT0fd0223e.B"/>
              </a:rPr>
              <a:t> = </a:t>
            </a:r>
            <a:r>
              <a:rPr lang="en-US" dirty="0">
                <a:solidFill>
                  <a:srgbClr val="00B050"/>
                </a:solidFill>
                <a:latin typeface="AdvOT14a2225d.B"/>
              </a:rPr>
              <a:t>u1</a:t>
            </a:r>
            <a:r>
              <a:rPr lang="en-US" dirty="0">
                <a:latin typeface="AdvOT14a2225d.B"/>
              </a:rPr>
              <a:t> + 10.5*</a:t>
            </a:r>
            <a:r>
              <a:rPr lang="en-US" dirty="0">
                <a:solidFill>
                  <a:srgbClr val="0070C0"/>
                </a:solidFill>
                <a:latin typeface="AdvOT14a2225d.B"/>
              </a:rPr>
              <a:t>e</a:t>
            </a:r>
            <a:r>
              <a:rPr lang="en-US" dirty="0">
                <a:latin typeface="AdvOT14a2225d.B"/>
              </a:rPr>
              <a:t> </a:t>
            </a:r>
            <a:r>
              <a:rPr lang="en-US" dirty="0">
                <a:latin typeface="AdvOT0fd0223e.B"/>
              </a:rPr>
              <a:t>- </a:t>
            </a:r>
            <a:r>
              <a:rPr lang="en-US" dirty="0">
                <a:latin typeface="AdvOT14a2225d.B"/>
              </a:rPr>
              <a:t>9.5*</a:t>
            </a:r>
            <a:r>
              <a:rPr lang="en-US" dirty="0">
                <a:solidFill>
                  <a:srgbClr val="FF0000"/>
                </a:solidFill>
                <a:latin typeface="AdvOT14a2225d.B"/>
              </a:rPr>
              <a:t>e1</a:t>
            </a:r>
            <a:r>
              <a:rPr lang="en-US" dirty="0">
                <a:latin typeface="AdvOT14a2225d.B"/>
              </a:rPr>
              <a:t>; 	% Compute the control variable</a:t>
            </a:r>
          </a:p>
          <a:p>
            <a:r>
              <a:rPr lang="en-US" dirty="0">
                <a:solidFill>
                  <a:srgbClr val="00B050"/>
                </a:solidFill>
                <a:latin typeface="AdvOT14a2225d.B"/>
              </a:rPr>
              <a:t>u1</a:t>
            </a:r>
            <a:r>
              <a:rPr lang="en-US" dirty="0">
                <a:latin typeface="AdvOT0fd0223e.B"/>
              </a:rPr>
              <a:t> = </a:t>
            </a:r>
            <a:r>
              <a:rPr lang="en-US" dirty="0">
                <a:solidFill>
                  <a:srgbClr val="7030A0"/>
                </a:solidFill>
                <a:latin typeface="AdvOT14a2225d.B"/>
              </a:rPr>
              <a:t>u</a:t>
            </a:r>
            <a:r>
              <a:rPr lang="en-US" dirty="0">
                <a:latin typeface="AdvOT14a2225d.B"/>
              </a:rPr>
              <a:t>; 			% Update the control variable for the next sampling period</a:t>
            </a:r>
          </a:p>
          <a:p>
            <a:r>
              <a:rPr lang="en-US" dirty="0">
                <a:solidFill>
                  <a:srgbClr val="FF0000"/>
                </a:solidFill>
                <a:latin typeface="AdvOT14a2225d.B"/>
              </a:rPr>
              <a:t>e1</a:t>
            </a:r>
            <a:r>
              <a:rPr lang="en-US" dirty="0">
                <a:latin typeface="AdvOT0fd0223e.B"/>
              </a:rPr>
              <a:t> = </a:t>
            </a:r>
            <a:r>
              <a:rPr lang="en-US" dirty="0">
                <a:solidFill>
                  <a:srgbClr val="0070C0"/>
                </a:solidFill>
                <a:latin typeface="AdvOT14a2225d.B"/>
              </a:rPr>
              <a:t>e</a:t>
            </a:r>
            <a:r>
              <a:rPr lang="en-US" dirty="0">
                <a:latin typeface="AdvOT14a2225d.B"/>
              </a:rPr>
              <a:t>; 			% Update the tracking error for the next sampling period</a:t>
            </a:r>
          </a:p>
          <a:p>
            <a:r>
              <a:rPr lang="en-US" dirty="0" err="1">
                <a:latin typeface="AdvOT14a2225d.B"/>
              </a:rPr>
              <a:t>write_DAC</a:t>
            </a:r>
            <a:r>
              <a:rPr lang="en-US" dirty="0">
                <a:latin typeface="AdvOT14a2225d.B"/>
              </a:rPr>
              <a:t>(ch0, </a:t>
            </a:r>
            <a:r>
              <a:rPr lang="en-US" dirty="0">
                <a:solidFill>
                  <a:srgbClr val="7030A0"/>
                </a:solidFill>
                <a:latin typeface="AdvOT14a2225d.B"/>
              </a:rPr>
              <a:t>u</a:t>
            </a:r>
            <a:r>
              <a:rPr lang="en-US" dirty="0">
                <a:latin typeface="AdvOT14a2225d.B"/>
              </a:rPr>
              <a:t>); 		% Output the control variable to channel 0 of the DAC%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4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A574-2215-4392-A13F-7655B4EE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3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b="1" dirty="0">
                <a:solidFill>
                  <a:srgbClr val="FF0000"/>
                </a:solidFill>
              </a:rPr>
              <a:t>التقطيع والتكميم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8D14A9-D231-4E36-A575-1C71C878A442}"/>
              </a:ext>
            </a:extLst>
          </p:cNvPr>
          <p:cNvCxnSpPr>
            <a:cxnSpLocks/>
          </p:cNvCxnSpPr>
          <p:nvPr/>
        </p:nvCxnSpPr>
        <p:spPr>
          <a:xfrm flipV="1">
            <a:off x="946079" y="1092926"/>
            <a:ext cx="0" cy="915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EF3A7D-4779-42C2-8324-AD0CB38A1082}"/>
              </a:ext>
            </a:extLst>
          </p:cNvPr>
          <p:cNvCxnSpPr>
            <a:cxnSpLocks/>
          </p:cNvCxnSpPr>
          <p:nvPr/>
        </p:nvCxnSpPr>
        <p:spPr>
          <a:xfrm>
            <a:off x="946079" y="1729122"/>
            <a:ext cx="254725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8BD894-73BE-4A2F-A2FF-05C8B099BDA0}"/>
              </a:ext>
            </a:extLst>
          </p:cNvPr>
          <p:cNvSpPr/>
          <p:nvPr/>
        </p:nvSpPr>
        <p:spPr>
          <a:xfrm>
            <a:off x="1089061" y="1211536"/>
            <a:ext cx="2316822" cy="702521"/>
          </a:xfrm>
          <a:custGeom>
            <a:avLst/>
            <a:gdLst>
              <a:gd name="connsiteX0" fmla="*/ 0 w 1592494"/>
              <a:gd name="connsiteY0" fmla="*/ 226032 h 482886"/>
              <a:gd name="connsiteX1" fmla="*/ 20548 w 1592494"/>
              <a:gd name="connsiteY1" fmla="*/ 143839 h 482886"/>
              <a:gd name="connsiteX2" fmla="*/ 35959 w 1592494"/>
              <a:gd name="connsiteY2" fmla="*/ 123290 h 482886"/>
              <a:gd name="connsiteX3" fmla="*/ 66782 w 1592494"/>
              <a:gd name="connsiteY3" fmla="*/ 71919 h 482886"/>
              <a:gd name="connsiteX4" fmla="*/ 97604 w 1592494"/>
              <a:gd name="connsiteY4" fmla="*/ 35960 h 482886"/>
              <a:gd name="connsiteX5" fmla="*/ 107878 w 1592494"/>
              <a:gd name="connsiteY5" fmla="*/ 15412 h 482886"/>
              <a:gd name="connsiteX6" fmla="*/ 154112 w 1592494"/>
              <a:gd name="connsiteY6" fmla="*/ 0 h 482886"/>
              <a:gd name="connsiteX7" fmla="*/ 272265 w 1592494"/>
              <a:gd name="connsiteY7" fmla="*/ 5137 h 482886"/>
              <a:gd name="connsiteX8" fmla="*/ 277402 w 1592494"/>
              <a:gd name="connsiteY8" fmla="*/ 25686 h 482886"/>
              <a:gd name="connsiteX9" fmla="*/ 308224 w 1592494"/>
              <a:gd name="connsiteY9" fmla="*/ 35960 h 482886"/>
              <a:gd name="connsiteX10" fmla="*/ 323636 w 1592494"/>
              <a:gd name="connsiteY10" fmla="*/ 71919 h 482886"/>
              <a:gd name="connsiteX11" fmla="*/ 328773 w 1592494"/>
              <a:gd name="connsiteY11" fmla="*/ 87331 h 482886"/>
              <a:gd name="connsiteX12" fmla="*/ 354458 w 1592494"/>
              <a:gd name="connsiteY12" fmla="*/ 128427 h 482886"/>
              <a:gd name="connsiteX13" fmla="*/ 369869 w 1592494"/>
              <a:gd name="connsiteY13" fmla="*/ 159250 h 482886"/>
              <a:gd name="connsiteX14" fmla="*/ 380143 w 1592494"/>
              <a:gd name="connsiteY14" fmla="*/ 205484 h 482886"/>
              <a:gd name="connsiteX15" fmla="*/ 390418 w 1592494"/>
              <a:gd name="connsiteY15" fmla="*/ 220895 h 482886"/>
              <a:gd name="connsiteX16" fmla="*/ 405829 w 1592494"/>
              <a:gd name="connsiteY16" fmla="*/ 246580 h 482886"/>
              <a:gd name="connsiteX17" fmla="*/ 431514 w 1592494"/>
              <a:gd name="connsiteY17" fmla="*/ 282540 h 482886"/>
              <a:gd name="connsiteX18" fmla="*/ 446925 w 1592494"/>
              <a:gd name="connsiteY18" fmla="*/ 297951 h 482886"/>
              <a:gd name="connsiteX19" fmla="*/ 462337 w 1592494"/>
              <a:gd name="connsiteY19" fmla="*/ 318499 h 482886"/>
              <a:gd name="connsiteX20" fmla="*/ 477748 w 1592494"/>
              <a:gd name="connsiteY20" fmla="*/ 333911 h 482886"/>
              <a:gd name="connsiteX21" fmla="*/ 498296 w 1592494"/>
              <a:gd name="connsiteY21" fmla="*/ 364733 h 482886"/>
              <a:gd name="connsiteX22" fmla="*/ 508570 w 1592494"/>
              <a:gd name="connsiteY22" fmla="*/ 380144 h 482886"/>
              <a:gd name="connsiteX23" fmla="*/ 518845 w 1592494"/>
              <a:gd name="connsiteY23" fmla="*/ 390418 h 482886"/>
              <a:gd name="connsiteX24" fmla="*/ 529119 w 1592494"/>
              <a:gd name="connsiteY24" fmla="*/ 405830 h 482886"/>
              <a:gd name="connsiteX25" fmla="*/ 554804 w 1592494"/>
              <a:gd name="connsiteY25" fmla="*/ 416104 h 482886"/>
              <a:gd name="connsiteX26" fmla="*/ 590764 w 1592494"/>
              <a:gd name="connsiteY26" fmla="*/ 441789 h 482886"/>
              <a:gd name="connsiteX27" fmla="*/ 621586 w 1592494"/>
              <a:gd name="connsiteY27" fmla="*/ 467475 h 482886"/>
              <a:gd name="connsiteX28" fmla="*/ 631860 w 1592494"/>
              <a:gd name="connsiteY28" fmla="*/ 482886 h 482886"/>
              <a:gd name="connsiteX29" fmla="*/ 688368 w 1592494"/>
              <a:gd name="connsiteY29" fmla="*/ 477749 h 482886"/>
              <a:gd name="connsiteX30" fmla="*/ 724328 w 1592494"/>
              <a:gd name="connsiteY30" fmla="*/ 416104 h 482886"/>
              <a:gd name="connsiteX31" fmla="*/ 739739 w 1592494"/>
              <a:gd name="connsiteY31" fmla="*/ 410967 h 482886"/>
              <a:gd name="connsiteX32" fmla="*/ 770561 w 1592494"/>
              <a:gd name="connsiteY32" fmla="*/ 380144 h 482886"/>
              <a:gd name="connsiteX33" fmla="*/ 791110 w 1592494"/>
              <a:gd name="connsiteY33" fmla="*/ 359596 h 482886"/>
              <a:gd name="connsiteX34" fmla="*/ 821932 w 1592494"/>
              <a:gd name="connsiteY34" fmla="*/ 349322 h 482886"/>
              <a:gd name="connsiteX35" fmla="*/ 842481 w 1592494"/>
              <a:gd name="connsiteY35" fmla="*/ 328773 h 482886"/>
              <a:gd name="connsiteX36" fmla="*/ 863029 w 1592494"/>
              <a:gd name="connsiteY36" fmla="*/ 318499 h 482886"/>
              <a:gd name="connsiteX37" fmla="*/ 873303 w 1592494"/>
              <a:gd name="connsiteY37" fmla="*/ 297951 h 482886"/>
              <a:gd name="connsiteX38" fmla="*/ 924674 w 1592494"/>
              <a:gd name="connsiteY38" fmla="*/ 282540 h 482886"/>
              <a:gd name="connsiteX39" fmla="*/ 934948 w 1592494"/>
              <a:gd name="connsiteY39" fmla="*/ 261991 h 482886"/>
              <a:gd name="connsiteX40" fmla="*/ 950359 w 1592494"/>
              <a:gd name="connsiteY40" fmla="*/ 251717 h 482886"/>
              <a:gd name="connsiteX41" fmla="*/ 965770 w 1592494"/>
              <a:gd name="connsiteY41" fmla="*/ 236306 h 482886"/>
              <a:gd name="connsiteX42" fmla="*/ 981182 w 1592494"/>
              <a:gd name="connsiteY42" fmla="*/ 226032 h 482886"/>
              <a:gd name="connsiteX43" fmla="*/ 1001730 w 1592494"/>
              <a:gd name="connsiteY43" fmla="*/ 210621 h 482886"/>
              <a:gd name="connsiteX44" fmla="*/ 1032552 w 1592494"/>
              <a:gd name="connsiteY44" fmla="*/ 169524 h 482886"/>
              <a:gd name="connsiteX45" fmla="*/ 1053101 w 1592494"/>
              <a:gd name="connsiteY45" fmla="*/ 164387 h 482886"/>
              <a:gd name="connsiteX46" fmla="*/ 1073649 w 1592494"/>
              <a:gd name="connsiteY46" fmla="*/ 148976 h 482886"/>
              <a:gd name="connsiteX47" fmla="*/ 1130157 w 1592494"/>
              <a:gd name="connsiteY47" fmla="*/ 143839 h 482886"/>
              <a:gd name="connsiteX48" fmla="*/ 1155842 w 1592494"/>
              <a:gd name="connsiteY48" fmla="*/ 138702 h 482886"/>
              <a:gd name="connsiteX49" fmla="*/ 1304818 w 1592494"/>
              <a:gd name="connsiteY49" fmla="*/ 143839 h 482886"/>
              <a:gd name="connsiteX50" fmla="*/ 1356188 w 1592494"/>
              <a:gd name="connsiteY50" fmla="*/ 138702 h 482886"/>
              <a:gd name="connsiteX51" fmla="*/ 1366463 w 1592494"/>
              <a:gd name="connsiteY51" fmla="*/ 123290 h 482886"/>
              <a:gd name="connsiteX52" fmla="*/ 1397285 w 1592494"/>
              <a:gd name="connsiteY52" fmla="*/ 107879 h 482886"/>
              <a:gd name="connsiteX53" fmla="*/ 1412696 w 1592494"/>
              <a:gd name="connsiteY53" fmla="*/ 92468 h 482886"/>
              <a:gd name="connsiteX54" fmla="*/ 1433245 w 1592494"/>
              <a:gd name="connsiteY54" fmla="*/ 66782 h 482886"/>
              <a:gd name="connsiteX55" fmla="*/ 1469204 w 1592494"/>
              <a:gd name="connsiteY55" fmla="*/ 56508 h 482886"/>
              <a:gd name="connsiteX56" fmla="*/ 1592494 w 1592494"/>
              <a:gd name="connsiteY56" fmla="*/ 46234 h 48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92494" h="482886">
                <a:moveTo>
                  <a:pt x="0" y="226032"/>
                </a:moveTo>
                <a:cubicBezTo>
                  <a:pt x="2520" y="214692"/>
                  <a:pt x="14195" y="157816"/>
                  <a:pt x="20548" y="143839"/>
                </a:cubicBezTo>
                <a:cubicBezTo>
                  <a:pt x="24091" y="136044"/>
                  <a:pt x="30822" y="130140"/>
                  <a:pt x="35959" y="123290"/>
                </a:cubicBezTo>
                <a:cubicBezTo>
                  <a:pt x="47874" y="87545"/>
                  <a:pt x="32182" y="129585"/>
                  <a:pt x="66782" y="71919"/>
                </a:cubicBezTo>
                <a:cubicBezTo>
                  <a:pt x="88624" y="35516"/>
                  <a:pt x="40886" y="81334"/>
                  <a:pt x="97604" y="35960"/>
                </a:cubicBezTo>
                <a:cubicBezTo>
                  <a:pt x="101029" y="29111"/>
                  <a:pt x="102463" y="20827"/>
                  <a:pt x="107878" y="15412"/>
                </a:cubicBezTo>
                <a:cubicBezTo>
                  <a:pt x="118513" y="4777"/>
                  <a:pt x="141124" y="2598"/>
                  <a:pt x="154112" y="0"/>
                </a:cubicBezTo>
                <a:lnTo>
                  <a:pt x="272265" y="5137"/>
                </a:lnTo>
                <a:cubicBezTo>
                  <a:pt x="279177" y="6577"/>
                  <a:pt x="272041" y="21091"/>
                  <a:pt x="277402" y="25686"/>
                </a:cubicBezTo>
                <a:cubicBezTo>
                  <a:pt x="285624" y="32734"/>
                  <a:pt x="308224" y="35960"/>
                  <a:pt x="308224" y="35960"/>
                </a:cubicBezTo>
                <a:cubicBezTo>
                  <a:pt x="320272" y="72105"/>
                  <a:pt x="304590" y="27479"/>
                  <a:pt x="323636" y="71919"/>
                </a:cubicBezTo>
                <a:cubicBezTo>
                  <a:pt x="325769" y="76896"/>
                  <a:pt x="326351" y="82487"/>
                  <a:pt x="328773" y="87331"/>
                </a:cubicBezTo>
                <a:cubicBezTo>
                  <a:pt x="354740" y="139265"/>
                  <a:pt x="334083" y="91751"/>
                  <a:pt x="354458" y="128427"/>
                </a:cubicBezTo>
                <a:cubicBezTo>
                  <a:pt x="360036" y="138468"/>
                  <a:pt x="365603" y="148585"/>
                  <a:pt x="369869" y="159250"/>
                </a:cubicBezTo>
                <a:cubicBezTo>
                  <a:pt x="385676" y="198767"/>
                  <a:pt x="363045" y="159891"/>
                  <a:pt x="380143" y="205484"/>
                </a:cubicBezTo>
                <a:cubicBezTo>
                  <a:pt x="382311" y="211265"/>
                  <a:pt x="387146" y="215659"/>
                  <a:pt x="390418" y="220895"/>
                </a:cubicBezTo>
                <a:cubicBezTo>
                  <a:pt x="395710" y="229362"/>
                  <a:pt x="400537" y="238113"/>
                  <a:pt x="405829" y="246580"/>
                </a:cubicBezTo>
                <a:cubicBezTo>
                  <a:pt x="412082" y="256585"/>
                  <a:pt x="424561" y="274428"/>
                  <a:pt x="431514" y="282540"/>
                </a:cubicBezTo>
                <a:cubicBezTo>
                  <a:pt x="436242" y="288056"/>
                  <a:pt x="442197" y="292435"/>
                  <a:pt x="446925" y="297951"/>
                </a:cubicBezTo>
                <a:cubicBezTo>
                  <a:pt x="452497" y="304452"/>
                  <a:pt x="456765" y="311998"/>
                  <a:pt x="462337" y="318499"/>
                </a:cubicBezTo>
                <a:cubicBezTo>
                  <a:pt x="467065" y="324015"/>
                  <a:pt x="473288" y="328176"/>
                  <a:pt x="477748" y="333911"/>
                </a:cubicBezTo>
                <a:cubicBezTo>
                  <a:pt x="485329" y="343658"/>
                  <a:pt x="491447" y="354459"/>
                  <a:pt x="498296" y="364733"/>
                </a:cubicBezTo>
                <a:cubicBezTo>
                  <a:pt x="501721" y="369870"/>
                  <a:pt x="504204" y="375779"/>
                  <a:pt x="508570" y="380144"/>
                </a:cubicBezTo>
                <a:cubicBezTo>
                  <a:pt x="511995" y="383569"/>
                  <a:pt x="515819" y="386636"/>
                  <a:pt x="518845" y="390418"/>
                </a:cubicBezTo>
                <a:cubicBezTo>
                  <a:pt x="522702" y="395239"/>
                  <a:pt x="524095" y="402241"/>
                  <a:pt x="529119" y="405830"/>
                </a:cubicBezTo>
                <a:cubicBezTo>
                  <a:pt x="536622" y="411190"/>
                  <a:pt x="546242" y="412679"/>
                  <a:pt x="554804" y="416104"/>
                </a:cubicBezTo>
                <a:cubicBezTo>
                  <a:pt x="584948" y="456296"/>
                  <a:pt x="553253" y="423034"/>
                  <a:pt x="590764" y="441789"/>
                </a:cubicBezTo>
                <a:cubicBezTo>
                  <a:pt x="597428" y="445121"/>
                  <a:pt x="615305" y="459623"/>
                  <a:pt x="621586" y="467475"/>
                </a:cubicBezTo>
                <a:cubicBezTo>
                  <a:pt x="625443" y="472296"/>
                  <a:pt x="628435" y="477749"/>
                  <a:pt x="631860" y="482886"/>
                </a:cubicBezTo>
                <a:cubicBezTo>
                  <a:pt x="650696" y="481174"/>
                  <a:pt x="671255" y="485802"/>
                  <a:pt x="688368" y="477749"/>
                </a:cubicBezTo>
                <a:cubicBezTo>
                  <a:pt x="750804" y="448367"/>
                  <a:pt x="701754" y="449965"/>
                  <a:pt x="724328" y="416104"/>
                </a:cubicBezTo>
                <a:cubicBezTo>
                  <a:pt x="727332" y="411599"/>
                  <a:pt x="734602" y="412679"/>
                  <a:pt x="739739" y="410967"/>
                </a:cubicBezTo>
                <a:cubicBezTo>
                  <a:pt x="771351" y="368816"/>
                  <a:pt x="739015" y="407183"/>
                  <a:pt x="770561" y="380144"/>
                </a:cubicBezTo>
                <a:cubicBezTo>
                  <a:pt x="777916" y="373840"/>
                  <a:pt x="782804" y="364580"/>
                  <a:pt x="791110" y="359596"/>
                </a:cubicBezTo>
                <a:cubicBezTo>
                  <a:pt x="800396" y="354024"/>
                  <a:pt x="821932" y="349322"/>
                  <a:pt x="821932" y="349322"/>
                </a:cubicBezTo>
                <a:cubicBezTo>
                  <a:pt x="828782" y="342472"/>
                  <a:pt x="834732" y="334585"/>
                  <a:pt x="842481" y="328773"/>
                </a:cubicBezTo>
                <a:cubicBezTo>
                  <a:pt x="848607" y="324178"/>
                  <a:pt x="857614" y="323914"/>
                  <a:pt x="863029" y="318499"/>
                </a:cubicBezTo>
                <a:cubicBezTo>
                  <a:pt x="868444" y="313084"/>
                  <a:pt x="867177" y="302546"/>
                  <a:pt x="873303" y="297951"/>
                </a:cubicBezTo>
                <a:cubicBezTo>
                  <a:pt x="879557" y="293260"/>
                  <a:pt x="914002" y="285208"/>
                  <a:pt x="924674" y="282540"/>
                </a:cubicBezTo>
                <a:cubicBezTo>
                  <a:pt x="928099" y="275690"/>
                  <a:pt x="930046" y="267874"/>
                  <a:pt x="934948" y="261991"/>
                </a:cubicBezTo>
                <a:cubicBezTo>
                  <a:pt x="938900" y="257248"/>
                  <a:pt x="945616" y="255669"/>
                  <a:pt x="950359" y="251717"/>
                </a:cubicBezTo>
                <a:cubicBezTo>
                  <a:pt x="955940" y="247066"/>
                  <a:pt x="960189" y="240957"/>
                  <a:pt x="965770" y="236306"/>
                </a:cubicBezTo>
                <a:cubicBezTo>
                  <a:pt x="970513" y="232353"/>
                  <a:pt x="976158" y="229621"/>
                  <a:pt x="981182" y="226032"/>
                </a:cubicBezTo>
                <a:cubicBezTo>
                  <a:pt x="988149" y="221056"/>
                  <a:pt x="994881" y="215758"/>
                  <a:pt x="1001730" y="210621"/>
                </a:cubicBezTo>
                <a:cubicBezTo>
                  <a:pt x="1008794" y="198848"/>
                  <a:pt x="1018873" y="177340"/>
                  <a:pt x="1032552" y="169524"/>
                </a:cubicBezTo>
                <a:cubicBezTo>
                  <a:pt x="1038682" y="166021"/>
                  <a:pt x="1046251" y="166099"/>
                  <a:pt x="1053101" y="164387"/>
                </a:cubicBezTo>
                <a:cubicBezTo>
                  <a:pt x="1059950" y="159250"/>
                  <a:pt x="1065376" y="151182"/>
                  <a:pt x="1073649" y="148976"/>
                </a:cubicBezTo>
                <a:cubicBezTo>
                  <a:pt x="1091924" y="144103"/>
                  <a:pt x="1111389" y="146185"/>
                  <a:pt x="1130157" y="143839"/>
                </a:cubicBezTo>
                <a:cubicBezTo>
                  <a:pt x="1138821" y="142756"/>
                  <a:pt x="1147280" y="140414"/>
                  <a:pt x="1155842" y="138702"/>
                </a:cubicBezTo>
                <a:cubicBezTo>
                  <a:pt x="1205501" y="140414"/>
                  <a:pt x="1255130" y="143839"/>
                  <a:pt x="1304818" y="143839"/>
                </a:cubicBezTo>
                <a:cubicBezTo>
                  <a:pt x="1322027" y="143839"/>
                  <a:pt x="1339862" y="144144"/>
                  <a:pt x="1356188" y="138702"/>
                </a:cubicBezTo>
                <a:cubicBezTo>
                  <a:pt x="1362046" y="136749"/>
                  <a:pt x="1362097" y="127656"/>
                  <a:pt x="1366463" y="123290"/>
                </a:cubicBezTo>
                <a:cubicBezTo>
                  <a:pt x="1376421" y="113332"/>
                  <a:pt x="1384751" y="112057"/>
                  <a:pt x="1397285" y="107879"/>
                </a:cubicBezTo>
                <a:cubicBezTo>
                  <a:pt x="1402422" y="102742"/>
                  <a:pt x="1408045" y="98049"/>
                  <a:pt x="1412696" y="92468"/>
                </a:cubicBezTo>
                <a:cubicBezTo>
                  <a:pt x="1419697" y="84067"/>
                  <a:pt x="1423280" y="72761"/>
                  <a:pt x="1433245" y="66782"/>
                </a:cubicBezTo>
                <a:cubicBezTo>
                  <a:pt x="1437734" y="64088"/>
                  <a:pt x="1466376" y="56861"/>
                  <a:pt x="1469204" y="56508"/>
                </a:cubicBezTo>
                <a:cubicBezTo>
                  <a:pt x="1556850" y="45552"/>
                  <a:pt x="1541888" y="46234"/>
                  <a:pt x="1592494" y="4623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47C20A-354D-41F3-8F24-9F6D7BE89255}"/>
              </a:ext>
            </a:extLst>
          </p:cNvPr>
          <p:cNvSpPr/>
          <p:nvPr/>
        </p:nvSpPr>
        <p:spPr>
          <a:xfrm>
            <a:off x="371664" y="880324"/>
            <a:ext cx="749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y(t)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FDC9B5-E0FC-4796-9100-AF4626A1B0A2}"/>
              </a:ext>
            </a:extLst>
          </p:cNvPr>
          <p:cNvSpPr/>
          <p:nvPr/>
        </p:nvSpPr>
        <p:spPr>
          <a:xfrm>
            <a:off x="3548864" y="1638730"/>
            <a:ext cx="38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13BBBB-4576-4725-B301-786C22A26FA6}"/>
              </a:ext>
            </a:extLst>
          </p:cNvPr>
          <p:cNvSpPr/>
          <p:nvPr/>
        </p:nvSpPr>
        <p:spPr>
          <a:xfrm>
            <a:off x="4895641" y="1331963"/>
            <a:ext cx="652108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تقطيع الإشارة يحولها إلى قيم متقطعة ولكنها تبقى تشابهية</a:t>
            </a:r>
            <a:endParaRPr lang="en-US" sz="2400" b="1" dirty="0"/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ar-SY" sz="2400" b="1" dirty="0"/>
              <a:t>يتم التقطيع باستخدام ماسك عينة </a:t>
            </a:r>
            <a:r>
              <a:rPr lang="en-US" sz="2400" b="1" dirty="0"/>
              <a:t>data holder</a:t>
            </a:r>
            <a:r>
              <a:rPr lang="ar-SY" sz="2400" b="1" dirty="0"/>
              <a:t> – عملياً يمكن تشبيهه بمفتاح</a:t>
            </a:r>
          </a:p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يجب تحويل القيم التشابهية المتقطعة إلى قيم رقمية باستخدام عملية التكميم </a:t>
            </a:r>
            <a:r>
              <a:rPr lang="en-US" sz="2400" b="1" dirty="0"/>
              <a:t>quantization</a:t>
            </a:r>
            <a:endParaRPr lang="ar-SY" sz="2400" b="1" dirty="0"/>
          </a:p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مجموع عمليتي التقطيع والتكميم يشكل ما يسمى بمبدل تشابهي-رقمي </a:t>
            </a:r>
            <a:r>
              <a:rPr lang="en-US" sz="2400" b="1" dirty="0"/>
              <a:t>Analog-digital converter (ADC)</a:t>
            </a:r>
          </a:p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سنبحث اليوم في معايير اختيار هذه المبدلات بالإضافة إلى تأثير عملية التقطيع على شكل الإشارة وتوصيفها الرياضي</a:t>
            </a:r>
            <a:endParaRPr lang="en-US" sz="2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DE5C8D-E65E-408D-BF7F-19B934FF2E9C}"/>
              </a:ext>
            </a:extLst>
          </p:cNvPr>
          <p:cNvCxnSpPr>
            <a:cxnSpLocks/>
          </p:cNvCxnSpPr>
          <p:nvPr/>
        </p:nvCxnSpPr>
        <p:spPr>
          <a:xfrm flipV="1">
            <a:off x="946079" y="3196353"/>
            <a:ext cx="0" cy="915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E4A53B-475E-4148-8AFC-A54316154DC3}"/>
              </a:ext>
            </a:extLst>
          </p:cNvPr>
          <p:cNvCxnSpPr>
            <a:cxnSpLocks/>
          </p:cNvCxnSpPr>
          <p:nvPr/>
        </p:nvCxnSpPr>
        <p:spPr>
          <a:xfrm>
            <a:off x="946079" y="3832549"/>
            <a:ext cx="254725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212CF1C-FB74-4A05-9E8A-03DB75090E71}"/>
              </a:ext>
            </a:extLst>
          </p:cNvPr>
          <p:cNvSpPr/>
          <p:nvPr/>
        </p:nvSpPr>
        <p:spPr>
          <a:xfrm>
            <a:off x="1089061" y="3314963"/>
            <a:ext cx="2316822" cy="702521"/>
          </a:xfrm>
          <a:custGeom>
            <a:avLst/>
            <a:gdLst>
              <a:gd name="connsiteX0" fmla="*/ 0 w 1592494"/>
              <a:gd name="connsiteY0" fmla="*/ 226032 h 482886"/>
              <a:gd name="connsiteX1" fmla="*/ 20548 w 1592494"/>
              <a:gd name="connsiteY1" fmla="*/ 143839 h 482886"/>
              <a:gd name="connsiteX2" fmla="*/ 35959 w 1592494"/>
              <a:gd name="connsiteY2" fmla="*/ 123290 h 482886"/>
              <a:gd name="connsiteX3" fmla="*/ 66782 w 1592494"/>
              <a:gd name="connsiteY3" fmla="*/ 71919 h 482886"/>
              <a:gd name="connsiteX4" fmla="*/ 97604 w 1592494"/>
              <a:gd name="connsiteY4" fmla="*/ 35960 h 482886"/>
              <a:gd name="connsiteX5" fmla="*/ 107878 w 1592494"/>
              <a:gd name="connsiteY5" fmla="*/ 15412 h 482886"/>
              <a:gd name="connsiteX6" fmla="*/ 154112 w 1592494"/>
              <a:gd name="connsiteY6" fmla="*/ 0 h 482886"/>
              <a:gd name="connsiteX7" fmla="*/ 272265 w 1592494"/>
              <a:gd name="connsiteY7" fmla="*/ 5137 h 482886"/>
              <a:gd name="connsiteX8" fmla="*/ 277402 w 1592494"/>
              <a:gd name="connsiteY8" fmla="*/ 25686 h 482886"/>
              <a:gd name="connsiteX9" fmla="*/ 308224 w 1592494"/>
              <a:gd name="connsiteY9" fmla="*/ 35960 h 482886"/>
              <a:gd name="connsiteX10" fmla="*/ 323636 w 1592494"/>
              <a:gd name="connsiteY10" fmla="*/ 71919 h 482886"/>
              <a:gd name="connsiteX11" fmla="*/ 328773 w 1592494"/>
              <a:gd name="connsiteY11" fmla="*/ 87331 h 482886"/>
              <a:gd name="connsiteX12" fmla="*/ 354458 w 1592494"/>
              <a:gd name="connsiteY12" fmla="*/ 128427 h 482886"/>
              <a:gd name="connsiteX13" fmla="*/ 369869 w 1592494"/>
              <a:gd name="connsiteY13" fmla="*/ 159250 h 482886"/>
              <a:gd name="connsiteX14" fmla="*/ 380143 w 1592494"/>
              <a:gd name="connsiteY14" fmla="*/ 205484 h 482886"/>
              <a:gd name="connsiteX15" fmla="*/ 390418 w 1592494"/>
              <a:gd name="connsiteY15" fmla="*/ 220895 h 482886"/>
              <a:gd name="connsiteX16" fmla="*/ 405829 w 1592494"/>
              <a:gd name="connsiteY16" fmla="*/ 246580 h 482886"/>
              <a:gd name="connsiteX17" fmla="*/ 431514 w 1592494"/>
              <a:gd name="connsiteY17" fmla="*/ 282540 h 482886"/>
              <a:gd name="connsiteX18" fmla="*/ 446925 w 1592494"/>
              <a:gd name="connsiteY18" fmla="*/ 297951 h 482886"/>
              <a:gd name="connsiteX19" fmla="*/ 462337 w 1592494"/>
              <a:gd name="connsiteY19" fmla="*/ 318499 h 482886"/>
              <a:gd name="connsiteX20" fmla="*/ 477748 w 1592494"/>
              <a:gd name="connsiteY20" fmla="*/ 333911 h 482886"/>
              <a:gd name="connsiteX21" fmla="*/ 498296 w 1592494"/>
              <a:gd name="connsiteY21" fmla="*/ 364733 h 482886"/>
              <a:gd name="connsiteX22" fmla="*/ 508570 w 1592494"/>
              <a:gd name="connsiteY22" fmla="*/ 380144 h 482886"/>
              <a:gd name="connsiteX23" fmla="*/ 518845 w 1592494"/>
              <a:gd name="connsiteY23" fmla="*/ 390418 h 482886"/>
              <a:gd name="connsiteX24" fmla="*/ 529119 w 1592494"/>
              <a:gd name="connsiteY24" fmla="*/ 405830 h 482886"/>
              <a:gd name="connsiteX25" fmla="*/ 554804 w 1592494"/>
              <a:gd name="connsiteY25" fmla="*/ 416104 h 482886"/>
              <a:gd name="connsiteX26" fmla="*/ 590764 w 1592494"/>
              <a:gd name="connsiteY26" fmla="*/ 441789 h 482886"/>
              <a:gd name="connsiteX27" fmla="*/ 621586 w 1592494"/>
              <a:gd name="connsiteY27" fmla="*/ 467475 h 482886"/>
              <a:gd name="connsiteX28" fmla="*/ 631860 w 1592494"/>
              <a:gd name="connsiteY28" fmla="*/ 482886 h 482886"/>
              <a:gd name="connsiteX29" fmla="*/ 688368 w 1592494"/>
              <a:gd name="connsiteY29" fmla="*/ 477749 h 482886"/>
              <a:gd name="connsiteX30" fmla="*/ 724328 w 1592494"/>
              <a:gd name="connsiteY30" fmla="*/ 416104 h 482886"/>
              <a:gd name="connsiteX31" fmla="*/ 739739 w 1592494"/>
              <a:gd name="connsiteY31" fmla="*/ 410967 h 482886"/>
              <a:gd name="connsiteX32" fmla="*/ 770561 w 1592494"/>
              <a:gd name="connsiteY32" fmla="*/ 380144 h 482886"/>
              <a:gd name="connsiteX33" fmla="*/ 791110 w 1592494"/>
              <a:gd name="connsiteY33" fmla="*/ 359596 h 482886"/>
              <a:gd name="connsiteX34" fmla="*/ 821932 w 1592494"/>
              <a:gd name="connsiteY34" fmla="*/ 349322 h 482886"/>
              <a:gd name="connsiteX35" fmla="*/ 842481 w 1592494"/>
              <a:gd name="connsiteY35" fmla="*/ 328773 h 482886"/>
              <a:gd name="connsiteX36" fmla="*/ 863029 w 1592494"/>
              <a:gd name="connsiteY36" fmla="*/ 318499 h 482886"/>
              <a:gd name="connsiteX37" fmla="*/ 873303 w 1592494"/>
              <a:gd name="connsiteY37" fmla="*/ 297951 h 482886"/>
              <a:gd name="connsiteX38" fmla="*/ 924674 w 1592494"/>
              <a:gd name="connsiteY38" fmla="*/ 282540 h 482886"/>
              <a:gd name="connsiteX39" fmla="*/ 934948 w 1592494"/>
              <a:gd name="connsiteY39" fmla="*/ 261991 h 482886"/>
              <a:gd name="connsiteX40" fmla="*/ 950359 w 1592494"/>
              <a:gd name="connsiteY40" fmla="*/ 251717 h 482886"/>
              <a:gd name="connsiteX41" fmla="*/ 965770 w 1592494"/>
              <a:gd name="connsiteY41" fmla="*/ 236306 h 482886"/>
              <a:gd name="connsiteX42" fmla="*/ 981182 w 1592494"/>
              <a:gd name="connsiteY42" fmla="*/ 226032 h 482886"/>
              <a:gd name="connsiteX43" fmla="*/ 1001730 w 1592494"/>
              <a:gd name="connsiteY43" fmla="*/ 210621 h 482886"/>
              <a:gd name="connsiteX44" fmla="*/ 1032552 w 1592494"/>
              <a:gd name="connsiteY44" fmla="*/ 169524 h 482886"/>
              <a:gd name="connsiteX45" fmla="*/ 1053101 w 1592494"/>
              <a:gd name="connsiteY45" fmla="*/ 164387 h 482886"/>
              <a:gd name="connsiteX46" fmla="*/ 1073649 w 1592494"/>
              <a:gd name="connsiteY46" fmla="*/ 148976 h 482886"/>
              <a:gd name="connsiteX47" fmla="*/ 1130157 w 1592494"/>
              <a:gd name="connsiteY47" fmla="*/ 143839 h 482886"/>
              <a:gd name="connsiteX48" fmla="*/ 1155842 w 1592494"/>
              <a:gd name="connsiteY48" fmla="*/ 138702 h 482886"/>
              <a:gd name="connsiteX49" fmla="*/ 1304818 w 1592494"/>
              <a:gd name="connsiteY49" fmla="*/ 143839 h 482886"/>
              <a:gd name="connsiteX50" fmla="*/ 1356188 w 1592494"/>
              <a:gd name="connsiteY50" fmla="*/ 138702 h 482886"/>
              <a:gd name="connsiteX51" fmla="*/ 1366463 w 1592494"/>
              <a:gd name="connsiteY51" fmla="*/ 123290 h 482886"/>
              <a:gd name="connsiteX52" fmla="*/ 1397285 w 1592494"/>
              <a:gd name="connsiteY52" fmla="*/ 107879 h 482886"/>
              <a:gd name="connsiteX53" fmla="*/ 1412696 w 1592494"/>
              <a:gd name="connsiteY53" fmla="*/ 92468 h 482886"/>
              <a:gd name="connsiteX54" fmla="*/ 1433245 w 1592494"/>
              <a:gd name="connsiteY54" fmla="*/ 66782 h 482886"/>
              <a:gd name="connsiteX55" fmla="*/ 1469204 w 1592494"/>
              <a:gd name="connsiteY55" fmla="*/ 56508 h 482886"/>
              <a:gd name="connsiteX56" fmla="*/ 1592494 w 1592494"/>
              <a:gd name="connsiteY56" fmla="*/ 46234 h 48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92494" h="482886">
                <a:moveTo>
                  <a:pt x="0" y="226032"/>
                </a:moveTo>
                <a:cubicBezTo>
                  <a:pt x="2520" y="214692"/>
                  <a:pt x="14195" y="157816"/>
                  <a:pt x="20548" y="143839"/>
                </a:cubicBezTo>
                <a:cubicBezTo>
                  <a:pt x="24091" y="136044"/>
                  <a:pt x="30822" y="130140"/>
                  <a:pt x="35959" y="123290"/>
                </a:cubicBezTo>
                <a:cubicBezTo>
                  <a:pt x="47874" y="87545"/>
                  <a:pt x="32182" y="129585"/>
                  <a:pt x="66782" y="71919"/>
                </a:cubicBezTo>
                <a:cubicBezTo>
                  <a:pt x="88624" y="35516"/>
                  <a:pt x="40886" y="81334"/>
                  <a:pt x="97604" y="35960"/>
                </a:cubicBezTo>
                <a:cubicBezTo>
                  <a:pt x="101029" y="29111"/>
                  <a:pt x="102463" y="20827"/>
                  <a:pt x="107878" y="15412"/>
                </a:cubicBezTo>
                <a:cubicBezTo>
                  <a:pt x="118513" y="4777"/>
                  <a:pt x="141124" y="2598"/>
                  <a:pt x="154112" y="0"/>
                </a:cubicBezTo>
                <a:lnTo>
                  <a:pt x="272265" y="5137"/>
                </a:lnTo>
                <a:cubicBezTo>
                  <a:pt x="279177" y="6577"/>
                  <a:pt x="272041" y="21091"/>
                  <a:pt x="277402" y="25686"/>
                </a:cubicBezTo>
                <a:cubicBezTo>
                  <a:pt x="285624" y="32734"/>
                  <a:pt x="308224" y="35960"/>
                  <a:pt x="308224" y="35960"/>
                </a:cubicBezTo>
                <a:cubicBezTo>
                  <a:pt x="320272" y="72105"/>
                  <a:pt x="304590" y="27479"/>
                  <a:pt x="323636" y="71919"/>
                </a:cubicBezTo>
                <a:cubicBezTo>
                  <a:pt x="325769" y="76896"/>
                  <a:pt x="326351" y="82487"/>
                  <a:pt x="328773" y="87331"/>
                </a:cubicBezTo>
                <a:cubicBezTo>
                  <a:pt x="354740" y="139265"/>
                  <a:pt x="334083" y="91751"/>
                  <a:pt x="354458" y="128427"/>
                </a:cubicBezTo>
                <a:cubicBezTo>
                  <a:pt x="360036" y="138468"/>
                  <a:pt x="365603" y="148585"/>
                  <a:pt x="369869" y="159250"/>
                </a:cubicBezTo>
                <a:cubicBezTo>
                  <a:pt x="385676" y="198767"/>
                  <a:pt x="363045" y="159891"/>
                  <a:pt x="380143" y="205484"/>
                </a:cubicBezTo>
                <a:cubicBezTo>
                  <a:pt x="382311" y="211265"/>
                  <a:pt x="387146" y="215659"/>
                  <a:pt x="390418" y="220895"/>
                </a:cubicBezTo>
                <a:cubicBezTo>
                  <a:pt x="395710" y="229362"/>
                  <a:pt x="400537" y="238113"/>
                  <a:pt x="405829" y="246580"/>
                </a:cubicBezTo>
                <a:cubicBezTo>
                  <a:pt x="412082" y="256585"/>
                  <a:pt x="424561" y="274428"/>
                  <a:pt x="431514" y="282540"/>
                </a:cubicBezTo>
                <a:cubicBezTo>
                  <a:pt x="436242" y="288056"/>
                  <a:pt x="442197" y="292435"/>
                  <a:pt x="446925" y="297951"/>
                </a:cubicBezTo>
                <a:cubicBezTo>
                  <a:pt x="452497" y="304452"/>
                  <a:pt x="456765" y="311998"/>
                  <a:pt x="462337" y="318499"/>
                </a:cubicBezTo>
                <a:cubicBezTo>
                  <a:pt x="467065" y="324015"/>
                  <a:pt x="473288" y="328176"/>
                  <a:pt x="477748" y="333911"/>
                </a:cubicBezTo>
                <a:cubicBezTo>
                  <a:pt x="485329" y="343658"/>
                  <a:pt x="491447" y="354459"/>
                  <a:pt x="498296" y="364733"/>
                </a:cubicBezTo>
                <a:cubicBezTo>
                  <a:pt x="501721" y="369870"/>
                  <a:pt x="504204" y="375779"/>
                  <a:pt x="508570" y="380144"/>
                </a:cubicBezTo>
                <a:cubicBezTo>
                  <a:pt x="511995" y="383569"/>
                  <a:pt x="515819" y="386636"/>
                  <a:pt x="518845" y="390418"/>
                </a:cubicBezTo>
                <a:cubicBezTo>
                  <a:pt x="522702" y="395239"/>
                  <a:pt x="524095" y="402241"/>
                  <a:pt x="529119" y="405830"/>
                </a:cubicBezTo>
                <a:cubicBezTo>
                  <a:pt x="536622" y="411190"/>
                  <a:pt x="546242" y="412679"/>
                  <a:pt x="554804" y="416104"/>
                </a:cubicBezTo>
                <a:cubicBezTo>
                  <a:pt x="584948" y="456296"/>
                  <a:pt x="553253" y="423034"/>
                  <a:pt x="590764" y="441789"/>
                </a:cubicBezTo>
                <a:cubicBezTo>
                  <a:pt x="597428" y="445121"/>
                  <a:pt x="615305" y="459623"/>
                  <a:pt x="621586" y="467475"/>
                </a:cubicBezTo>
                <a:cubicBezTo>
                  <a:pt x="625443" y="472296"/>
                  <a:pt x="628435" y="477749"/>
                  <a:pt x="631860" y="482886"/>
                </a:cubicBezTo>
                <a:cubicBezTo>
                  <a:pt x="650696" y="481174"/>
                  <a:pt x="671255" y="485802"/>
                  <a:pt x="688368" y="477749"/>
                </a:cubicBezTo>
                <a:cubicBezTo>
                  <a:pt x="750804" y="448367"/>
                  <a:pt x="701754" y="449965"/>
                  <a:pt x="724328" y="416104"/>
                </a:cubicBezTo>
                <a:cubicBezTo>
                  <a:pt x="727332" y="411599"/>
                  <a:pt x="734602" y="412679"/>
                  <a:pt x="739739" y="410967"/>
                </a:cubicBezTo>
                <a:cubicBezTo>
                  <a:pt x="771351" y="368816"/>
                  <a:pt x="739015" y="407183"/>
                  <a:pt x="770561" y="380144"/>
                </a:cubicBezTo>
                <a:cubicBezTo>
                  <a:pt x="777916" y="373840"/>
                  <a:pt x="782804" y="364580"/>
                  <a:pt x="791110" y="359596"/>
                </a:cubicBezTo>
                <a:cubicBezTo>
                  <a:pt x="800396" y="354024"/>
                  <a:pt x="821932" y="349322"/>
                  <a:pt x="821932" y="349322"/>
                </a:cubicBezTo>
                <a:cubicBezTo>
                  <a:pt x="828782" y="342472"/>
                  <a:pt x="834732" y="334585"/>
                  <a:pt x="842481" y="328773"/>
                </a:cubicBezTo>
                <a:cubicBezTo>
                  <a:pt x="848607" y="324178"/>
                  <a:pt x="857614" y="323914"/>
                  <a:pt x="863029" y="318499"/>
                </a:cubicBezTo>
                <a:cubicBezTo>
                  <a:pt x="868444" y="313084"/>
                  <a:pt x="867177" y="302546"/>
                  <a:pt x="873303" y="297951"/>
                </a:cubicBezTo>
                <a:cubicBezTo>
                  <a:pt x="879557" y="293260"/>
                  <a:pt x="914002" y="285208"/>
                  <a:pt x="924674" y="282540"/>
                </a:cubicBezTo>
                <a:cubicBezTo>
                  <a:pt x="928099" y="275690"/>
                  <a:pt x="930046" y="267874"/>
                  <a:pt x="934948" y="261991"/>
                </a:cubicBezTo>
                <a:cubicBezTo>
                  <a:pt x="938900" y="257248"/>
                  <a:pt x="945616" y="255669"/>
                  <a:pt x="950359" y="251717"/>
                </a:cubicBezTo>
                <a:cubicBezTo>
                  <a:pt x="955940" y="247066"/>
                  <a:pt x="960189" y="240957"/>
                  <a:pt x="965770" y="236306"/>
                </a:cubicBezTo>
                <a:cubicBezTo>
                  <a:pt x="970513" y="232353"/>
                  <a:pt x="976158" y="229621"/>
                  <a:pt x="981182" y="226032"/>
                </a:cubicBezTo>
                <a:cubicBezTo>
                  <a:pt x="988149" y="221056"/>
                  <a:pt x="994881" y="215758"/>
                  <a:pt x="1001730" y="210621"/>
                </a:cubicBezTo>
                <a:cubicBezTo>
                  <a:pt x="1008794" y="198848"/>
                  <a:pt x="1018873" y="177340"/>
                  <a:pt x="1032552" y="169524"/>
                </a:cubicBezTo>
                <a:cubicBezTo>
                  <a:pt x="1038682" y="166021"/>
                  <a:pt x="1046251" y="166099"/>
                  <a:pt x="1053101" y="164387"/>
                </a:cubicBezTo>
                <a:cubicBezTo>
                  <a:pt x="1059950" y="159250"/>
                  <a:pt x="1065376" y="151182"/>
                  <a:pt x="1073649" y="148976"/>
                </a:cubicBezTo>
                <a:cubicBezTo>
                  <a:pt x="1091924" y="144103"/>
                  <a:pt x="1111389" y="146185"/>
                  <a:pt x="1130157" y="143839"/>
                </a:cubicBezTo>
                <a:cubicBezTo>
                  <a:pt x="1138821" y="142756"/>
                  <a:pt x="1147280" y="140414"/>
                  <a:pt x="1155842" y="138702"/>
                </a:cubicBezTo>
                <a:cubicBezTo>
                  <a:pt x="1205501" y="140414"/>
                  <a:pt x="1255130" y="143839"/>
                  <a:pt x="1304818" y="143839"/>
                </a:cubicBezTo>
                <a:cubicBezTo>
                  <a:pt x="1322027" y="143839"/>
                  <a:pt x="1339862" y="144144"/>
                  <a:pt x="1356188" y="138702"/>
                </a:cubicBezTo>
                <a:cubicBezTo>
                  <a:pt x="1362046" y="136749"/>
                  <a:pt x="1362097" y="127656"/>
                  <a:pt x="1366463" y="123290"/>
                </a:cubicBezTo>
                <a:cubicBezTo>
                  <a:pt x="1376421" y="113332"/>
                  <a:pt x="1384751" y="112057"/>
                  <a:pt x="1397285" y="107879"/>
                </a:cubicBezTo>
                <a:cubicBezTo>
                  <a:pt x="1402422" y="102742"/>
                  <a:pt x="1408045" y="98049"/>
                  <a:pt x="1412696" y="92468"/>
                </a:cubicBezTo>
                <a:cubicBezTo>
                  <a:pt x="1419697" y="84067"/>
                  <a:pt x="1423280" y="72761"/>
                  <a:pt x="1433245" y="66782"/>
                </a:cubicBezTo>
                <a:cubicBezTo>
                  <a:pt x="1437734" y="64088"/>
                  <a:pt x="1466376" y="56861"/>
                  <a:pt x="1469204" y="56508"/>
                </a:cubicBezTo>
                <a:cubicBezTo>
                  <a:pt x="1556850" y="45552"/>
                  <a:pt x="1541888" y="46234"/>
                  <a:pt x="1592494" y="46234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C2C374-DA31-4A25-8122-1E98C387DC1D}"/>
              </a:ext>
            </a:extLst>
          </p:cNvPr>
          <p:cNvSpPr/>
          <p:nvPr/>
        </p:nvSpPr>
        <p:spPr>
          <a:xfrm>
            <a:off x="339986" y="2794763"/>
            <a:ext cx="749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y(</a:t>
            </a:r>
            <a:r>
              <a:rPr lang="en-US" dirty="0" err="1"/>
              <a:t>kT</a:t>
            </a:r>
            <a:r>
              <a:rPr lang="en-US" baseline="-25000" dirty="0" err="1"/>
              <a:t>s</a:t>
            </a:r>
            <a:r>
              <a:rPr lang="en-US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8040CD-8543-4896-BE44-521F976FF0D1}"/>
              </a:ext>
            </a:extLst>
          </p:cNvPr>
          <p:cNvSpPr/>
          <p:nvPr/>
        </p:nvSpPr>
        <p:spPr>
          <a:xfrm>
            <a:off x="3548863" y="3742157"/>
            <a:ext cx="586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kT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5BF622-F51C-4CC9-986B-E1E41E3585C9}"/>
              </a:ext>
            </a:extLst>
          </p:cNvPr>
          <p:cNvCxnSpPr>
            <a:cxnSpLocks/>
          </p:cNvCxnSpPr>
          <p:nvPr/>
        </p:nvCxnSpPr>
        <p:spPr>
          <a:xfrm>
            <a:off x="1993186" y="2237673"/>
            <a:ext cx="0" cy="8424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7C5C53E-6F3E-435B-97A4-C0E68034036C}"/>
              </a:ext>
            </a:extLst>
          </p:cNvPr>
          <p:cNvSpPr/>
          <p:nvPr/>
        </p:nvSpPr>
        <p:spPr>
          <a:xfrm>
            <a:off x="2460149" y="2484522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b="1" dirty="0"/>
              <a:t>تقطيع </a:t>
            </a:r>
            <a:r>
              <a:rPr lang="en-US" b="1" dirty="0"/>
              <a:t> Sampling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C8553D-C947-41E6-AD5F-F70619E44263}"/>
              </a:ext>
            </a:extLst>
          </p:cNvPr>
          <p:cNvSpPr/>
          <p:nvPr/>
        </p:nvSpPr>
        <p:spPr>
          <a:xfrm>
            <a:off x="2308248" y="4811513"/>
            <a:ext cx="191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b="1" dirty="0"/>
              <a:t>تكميم </a:t>
            </a:r>
            <a:r>
              <a:rPr lang="en-US" b="1" dirty="0"/>
              <a:t> Quantization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E28C26-92C7-456B-8BDF-FEF936850773}"/>
              </a:ext>
            </a:extLst>
          </p:cNvPr>
          <p:cNvCxnSpPr>
            <a:cxnSpLocks/>
          </p:cNvCxnSpPr>
          <p:nvPr/>
        </p:nvCxnSpPr>
        <p:spPr>
          <a:xfrm>
            <a:off x="1988049" y="4574938"/>
            <a:ext cx="0" cy="8424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0FD89F-FFEC-49FE-89AC-F57176501AF7}"/>
              </a:ext>
            </a:extLst>
          </p:cNvPr>
          <p:cNvCxnSpPr>
            <a:cxnSpLocks/>
          </p:cNvCxnSpPr>
          <p:nvPr/>
        </p:nvCxnSpPr>
        <p:spPr>
          <a:xfrm flipV="1">
            <a:off x="946079" y="5432951"/>
            <a:ext cx="0" cy="915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317C48-78FF-40D8-AEC5-0FE7B94C50AD}"/>
              </a:ext>
            </a:extLst>
          </p:cNvPr>
          <p:cNvCxnSpPr>
            <a:cxnSpLocks/>
          </p:cNvCxnSpPr>
          <p:nvPr/>
        </p:nvCxnSpPr>
        <p:spPr>
          <a:xfrm>
            <a:off x="946079" y="6069147"/>
            <a:ext cx="254725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32EA37E-6624-425C-A9EA-4013064C9548}"/>
              </a:ext>
            </a:extLst>
          </p:cNvPr>
          <p:cNvSpPr/>
          <p:nvPr/>
        </p:nvSpPr>
        <p:spPr>
          <a:xfrm>
            <a:off x="1089061" y="5551561"/>
            <a:ext cx="2316822" cy="702521"/>
          </a:xfrm>
          <a:custGeom>
            <a:avLst/>
            <a:gdLst>
              <a:gd name="connsiteX0" fmla="*/ 0 w 1592494"/>
              <a:gd name="connsiteY0" fmla="*/ 226032 h 482886"/>
              <a:gd name="connsiteX1" fmla="*/ 20548 w 1592494"/>
              <a:gd name="connsiteY1" fmla="*/ 143839 h 482886"/>
              <a:gd name="connsiteX2" fmla="*/ 35959 w 1592494"/>
              <a:gd name="connsiteY2" fmla="*/ 123290 h 482886"/>
              <a:gd name="connsiteX3" fmla="*/ 66782 w 1592494"/>
              <a:gd name="connsiteY3" fmla="*/ 71919 h 482886"/>
              <a:gd name="connsiteX4" fmla="*/ 97604 w 1592494"/>
              <a:gd name="connsiteY4" fmla="*/ 35960 h 482886"/>
              <a:gd name="connsiteX5" fmla="*/ 107878 w 1592494"/>
              <a:gd name="connsiteY5" fmla="*/ 15412 h 482886"/>
              <a:gd name="connsiteX6" fmla="*/ 154112 w 1592494"/>
              <a:gd name="connsiteY6" fmla="*/ 0 h 482886"/>
              <a:gd name="connsiteX7" fmla="*/ 272265 w 1592494"/>
              <a:gd name="connsiteY7" fmla="*/ 5137 h 482886"/>
              <a:gd name="connsiteX8" fmla="*/ 277402 w 1592494"/>
              <a:gd name="connsiteY8" fmla="*/ 25686 h 482886"/>
              <a:gd name="connsiteX9" fmla="*/ 308224 w 1592494"/>
              <a:gd name="connsiteY9" fmla="*/ 35960 h 482886"/>
              <a:gd name="connsiteX10" fmla="*/ 323636 w 1592494"/>
              <a:gd name="connsiteY10" fmla="*/ 71919 h 482886"/>
              <a:gd name="connsiteX11" fmla="*/ 328773 w 1592494"/>
              <a:gd name="connsiteY11" fmla="*/ 87331 h 482886"/>
              <a:gd name="connsiteX12" fmla="*/ 354458 w 1592494"/>
              <a:gd name="connsiteY12" fmla="*/ 128427 h 482886"/>
              <a:gd name="connsiteX13" fmla="*/ 369869 w 1592494"/>
              <a:gd name="connsiteY13" fmla="*/ 159250 h 482886"/>
              <a:gd name="connsiteX14" fmla="*/ 380143 w 1592494"/>
              <a:gd name="connsiteY14" fmla="*/ 205484 h 482886"/>
              <a:gd name="connsiteX15" fmla="*/ 390418 w 1592494"/>
              <a:gd name="connsiteY15" fmla="*/ 220895 h 482886"/>
              <a:gd name="connsiteX16" fmla="*/ 405829 w 1592494"/>
              <a:gd name="connsiteY16" fmla="*/ 246580 h 482886"/>
              <a:gd name="connsiteX17" fmla="*/ 431514 w 1592494"/>
              <a:gd name="connsiteY17" fmla="*/ 282540 h 482886"/>
              <a:gd name="connsiteX18" fmla="*/ 446925 w 1592494"/>
              <a:gd name="connsiteY18" fmla="*/ 297951 h 482886"/>
              <a:gd name="connsiteX19" fmla="*/ 462337 w 1592494"/>
              <a:gd name="connsiteY19" fmla="*/ 318499 h 482886"/>
              <a:gd name="connsiteX20" fmla="*/ 477748 w 1592494"/>
              <a:gd name="connsiteY20" fmla="*/ 333911 h 482886"/>
              <a:gd name="connsiteX21" fmla="*/ 498296 w 1592494"/>
              <a:gd name="connsiteY21" fmla="*/ 364733 h 482886"/>
              <a:gd name="connsiteX22" fmla="*/ 508570 w 1592494"/>
              <a:gd name="connsiteY22" fmla="*/ 380144 h 482886"/>
              <a:gd name="connsiteX23" fmla="*/ 518845 w 1592494"/>
              <a:gd name="connsiteY23" fmla="*/ 390418 h 482886"/>
              <a:gd name="connsiteX24" fmla="*/ 529119 w 1592494"/>
              <a:gd name="connsiteY24" fmla="*/ 405830 h 482886"/>
              <a:gd name="connsiteX25" fmla="*/ 554804 w 1592494"/>
              <a:gd name="connsiteY25" fmla="*/ 416104 h 482886"/>
              <a:gd name="connsiteX26" fmla="*/ 590764 w 1592494"/>
              <a:gd name="connsiteY26" fmla="*/ 441789 h 482886"/>
              <a:gd name="connsiteX27" fmla="*/ 621586 w 1592494"/>
              <a:gd name="connsiteY27" fmla="*/ 467475 h 482886"/>
              <a:gd name="connsiteX28" fmla="*/ 631860 w 1592494"/>
              <a:gd name="connsiteY28" fmla="*/ 482886 h 482886"/>
              <a:gd name="connsiteX29" fmla="*/ 688368 w 1592494"/>
              <a:gd name="connsiteY29" fmla="*/ 477749 h 482886"/>
              <a:gd name="connsiteX30" fmla="*/ 724328 w 1592494"/>
              <a:gd name="connsiteY30" fmla="*/ 416104 h 482886"/>
              <a:gd name="connsiteX31" fmla="*/ 739739 w 1592494"/>
              <a:gd name="connsiteY31" fmla="*/ 410967 h 482886"/>
              <a:gd name="connsiteX32" fmla="*/ 770561 w 1592494"/>
              <a:gd name="connsiteY32" fmla="*/ 380144 h 482886"/>
              <a:gd name="connsiteX33" fmla="*/ 791110 w 1592494"/>
              <a:gd name="connsiteY33" fmla="*/ 359596 h 482886"/>
              <a:gd name="connsiteX34" fmla="*/ 821932 w 1592494"/>
              <a:gd name="connsiteY34" fmla="*/ 349322 h 482886"/>
              <a:gd name="connsiteX35" fmla="*/ 842481 w 1592494"/>
              <a:gd name="connsiteY35" fmla="*/ 328773 h 482886"/>
              <a:gd name="connsiteX36" fmla="*/ 863029 w 1592494"/>
              <a:gd name="connsiteY36" fmla="*/ 318499 h 482886"/>
              <a:gd name="connsiteX37" fmla="*/ 873303 w 1592494"/>
              <a:gd name="connsiteY37" fmla="*/ 297951 h 482886"/>
              <a:gd name="connsiteX38" fmla="*/ 924674 w 1592494"/>
              <a:gd name="connsiteY38" fmla="*/ 282540 h 482886"/>
              <a:gd name="connsiteX39" fmla="*/ 934948 w 1592494"/>
              <a:gd name="connsiteY39" fmla="*/ 261991 h 482886"/>
              <a:gd name="connsiteX40" fmla="*/ 950359 w 1592494"/>
              <a:gd name="connsiteY40" fmla="*/ 251717 h 482886"/>
              <a:gd name="connsiteX41" fmla="*/ 965770 w 1592494"/>
              <a:gd name="connsiteY41" fmla="*/ 236306 h 482886"/>
              <a:gd name="connsiteX42" fmla="*/ 981182 w 1592494"/>
              <a:gd name="connsiteY42" fmla="*/ 226032 h 482886"/>
              <a:gd name="connsiteX43" fmla="*/ 1001730 w 1592494"/>
              <a:gd name="connsiteY43" fmla="*/ 210621 h 482886"/>
              <a:gd name="connsiteX44" fmla="*/ 1032552 w 1592494"/>
              <a:gd name="connsiteY44" fmla="*/ 169524 h 482886"/>
              <a:gd name="connsiteX45" fmla="*/ 1053101 w 1592494"/>
              <a:gd name="connsiteY45" fmla="*/ 164387 h 482886"/>
              <a:gd name="connsiteX46" fmla="*/ 1073649 w 1592494"/>
              <a:gd name="connsiteY46" fmla="*/ 148976 h 482886"/>
              <a:gd name="connsiteX47" fmla="*/ 1130157 w 1592494"/>
              <a:gd name="connsiteY47" fmla="*/ 143839 h 482886"/>
              <a:gd name="connsiteX48" fmla="*/ 1155842 w 1592494"/>
              <a:gd name="connsiteY48" fmla="*/ 138702 h 482886"/>
              <a:gd name="connsiteX49" fmla="*/ 1304818 w 1592494"/>
              <a:gd name="connsiteY49" fmla="*/ 143839 h 482886"/>
              <a:gd name="connsiteX50" fmla="*/ 1356188 w 1592494"/>
              <a:gd name="connsiteY50" fmla="*/ 138702 h 482886"/>
              <a:gd name="connsiteX51" fmla="*/ 1366463 w 1592494"/>
              <a:gd name="connsiteY51" fmla="*/ 123290 h 482886"/>
              <a:gd name="connsiteX52" fmla="*/ 1397285 w 1592494"/>
              <a:gd name="connsiteY52" fmla="*/ 107879 h 482886"/>
              <a:gd name="connsiteX53" fmla="*/ 1412696 w 1592494"/>
              <a:gd name="connsiteY53" fmla="*/ 92468 h 482886"/>
              <a:gd name="connsiteX54" fmla="*/ 1433245 w 1592494"/>
              <a:gd name="connsiteY54" fmla="*/ 66782 h 482886"/>
              <a:gd name="connsiteX55" fmla="*/ 1469204 w 1592494"/>
              <a:gd name="connsiteY55" fmla="*/ 56508 h 482886"/>
              <a:gd name="connsiteX56" fmla="*/ 1592494 w 1592494"/>
              <a:gd name="connsiteY56" fmla="*/ 46234 h 48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92494" h="482886">
                <a:moveTo>
                  <a:pt x="0" y="226032"/>
                </a:moveTo>
                <a:cubicBezTo>
                  <a:pt x="2520" y="214692"/>
                  <a:pt x="14195" y="157816"/>
                  <a:pt x="20548" y="143839"/>
                </a:cubicBezTo>
                <a:cubicBezTo>
                  <a:pt x="24091" y="136044"/>
                  <a:pt x="30822" y="130140"/>
                  <a:pt x="35959" y="123290"/>
                </a:cubicBezTo>
                <a:cubicBezTo>
                  <a:pt x="47874" y="87545"/>
                  <a:pt x="32182" y="129585"/>
                  <a:pt x="66782" y="71919"/>
                </a:cubicBezTo>
                <a:cubicBezTo>
                  <a:pt x="88624" y="35516"/>
                  <a:pt x="40886" y="81334"/>
                  <a:pt x="97604" y="35960"/>
                </a:cubicBezTo>
                <a:cubicBezTo>
                  <a:pt x="101029" y="29111"/>
                  <a:pt x="102463" y="20827"/>
                  <a:pt x="107878" y="15412"/>
                </a:cubicBezTo>
                <a:cubicBezTo>
                  <a:pt x="118513" y="4777"/>
                  <a:pt x="141124" y="2598"/>
                  <a:pt x="154112" y="0"/>
                </a:cubicBezTo>
                <a:lnTo>
                  <a:pt x="272265" y="5137"/>
                </a:lnTo>
                <a:cubicBezTo>
                  <a:pt x="279177" y="6577"/>
                  <a:pt x="272041" y="21091"/>
                  <a:pt x="277402" y="25686"/>
                </a:cubicBezTo>
                <a:cubicBezTo>
                  <a:pt x="285624" y="32734"/>
                  <a:pt x="308224" y="35960"/>
                  <a:pt x="308224" y="35960"/>
                </a:cubicBezTo>
                <a:cubicBezTo>
                  <a:pt x="320272" y="72105"/>
                  <a:pt x="304590" y="27479"/>
                  <a:pt x="323636" y="71919"/>
                </a:cubicBezTo>
                <a:cubicBezTo>
                  <a:pt x="325769" y="76896"/>
                  <a:pt x="326351" y="82487"/>
                  <a:pt x="328773" y="87331"/>
                </a:cubicBezTo>
                <a:cubicBezTo>
                  <a:pt x="354740" y="139265"/>
                  <a:pt x="334083" y="91751"/>
                  <a:pt x="354458" y="128427"/>
                </a:cubicBezTo>
                <a:cubicBezTo>
                  <a:pt x="360036" y="138468"/>
                  <a:pt x="365603" y="148585"/>
                  <a:pt x="369869" y="159250"/>
                </a:cubicBezTo>
                <a:cubicBezTo>
                  <a:pt x="385676" y="198767"/>
                  <a:pt x="363045" y="159891"/>
                  <a:pt x="380143" y="205484"/>
                </a:cubicBezTo>
                <a:cubicBezTo>
                  <a:pt x="382311" y="211265"/>
                  <a:pt x="387146" y="215659"/>
                  <a:pt x="390418" y="220895"/>
                </a:cubicBezTo>
                <a:cubicBezTo>
                  <a:pt x="395710" y="229362"/>
                  <a:pt x="400537" y="238113"/>
                  <a:pt x="405829" y="246580"/>
                </a:cubicBezTo>
                <a:cubicBezTo>
                  <a:pt x="412082" y="256585"/>
                  <a:pt x="424561" y="274428"/>
                  <a:pt x="431514" y="282540"/>
                </a:cubicBezTo>
                <a:cubicBezTo>
                  <a:pt x="436242" y="288056"/>
                  <a:pt x="442197" y="292435"/>
                  <a:pt x="446925" y="297951"/>
                </a:cubicBezTo>
                <a:cubicBezTo>
                  <a:pt x="452497" y="304452"/>
                  <a:pt x="456765" y="311998"/>
                  <a:pt x="462337" y="318499"/>
                </a:cubicBezTo>
                <a:cubicBezTo>
                  <a:pt x="467065" y="324015"/>
                  <a:pt x="473288" y="328176"/>
                  <a:pt x="477748" y="333911"/>
                </a:cubicBezTo>
                <a:cubicBezTo>
                  <a:pt x="485329" y="343658"/>
                  <a:pt x="491447" y="354459"/>
                  <a:pt x="498296" y="364733"/>
                </a:cubicBezTo>
                <a:cubicBezTo>
                  <a:pt x="501721" y="369870"/>
                  <a:pt x="504204" y="375779"/>
                  <a:pt x="508570" y="380144"/>
                </a:cubicBezTo>
                <a:cubicBezTo>
                  <a:pt x="511995" y="383569"/>
                  <a:pt x="515819" y="386636"/>
                  <a:pt x="518845" y="390418"/>
                </a:cubicBezTo>
                <a:cubicBezTo>
                  <a:pt x="522702" y="395239"/>
                  <a:pt x="524095" y="402241"/>
                  <a:pt x="529119" y="405830"/>
                </a:cubicBezTo>
                <a:cubicBezTo>
                  <a:pt x="536622" y="411190"/>
                  <a:pt x="546242" y="412679"/>
                  <a:pt x="554804" y="416104"/>
                </a:cubicBezTo>
                <a:cubicBezTo>
                  <a:pt x="584948" y="456296"/>
                  <a:pt x="553253" y="423034"/>
                  <a:pt x="590764" y="441789"/>
                </a:cubicBezTo>
                <a:cubicBezTo>
                  <a:pt x="597428" y="445121"/>
                  <a:pt x="615305" y="459623"/>
                  <a:pt x="621586" y="467475"/>
                </a:cubicBezTo>
                <a:cubicBezTo>
                  <a:pt x="625443" y="472296"/>
                  <a:pt x="628435" y="477749"/>
                  <a:pt x="631860" y="482886"/>
                </a:cubicBezTo>
                <a:cubicBezTo>
                  <a:pt x="650696" y="481174"/>
                  <a:pt x="671255" y="485802"/>
                  <a:pt x="688368" y="477749"/>
                </a:cubicBezTo>
                <a:cubicBezTo>
                  <a:pt x="750804" y="448367"/>
                  <a:pt x="701754" y="449965"/>
                  <a:pt x="724328" y="416104"/>
                </a:cubicBezTo>
                <a:cubicBezTo>
                  <a:pt x="727332" y="411599"/>
                  <a:pt x="734602" y="412679"/>
                  <a:pt x="739739" y="410967"/>
                </a:cubicBezTo>
                <a:cubicBezTo>
                  <a:pt x="771351" y="368816"/>
                  <a:pt x="739015" y="407183"/>
                  <a:pt x="770561" y="380144"/>
                </a:cubicBezTo>
                <a:cubicBezTo>
                  <a:pt x="777916" y="373840"/>
                  <a:pt x="782804" y="364580"/>
                  <a:pt x="791110" y="359596"/>
                </a:cubicBezTo>
                <a:cubicBezTo>
                  <a:pt x="800396" y="354024"/>
                  <a:pt x="821932" y="349322"/>
                  <a:pt x="821932" y="349322"/>
                </a:cubicBezTo>
                <a:cubicBezTo>
                  <a:pt x="828782" y="342472"/>
                  <a:pt x="834732" y="334585"/>
                  <a:pt x="842481" y="328773"/>
                </a:cubicBezTo>
                <a:cubicBezTo>
                  <a:pt x="848607" y="324178"/>
                  <a:pt x="857614" y="323914"/>
                  <a:pt x="863029" y="318499"/>
                </a:cubicBezTo>
                <a:cubicBezTo>
                  <a:pt x="868444" y="313084"/>
                  <a:pt x="867177" y="302546"/>
                  <a:pt x="873303" y="297951"/>
                </a:cubicBezTo>
                <a:cubicBezTo>
                  <a:pt x="879557" y="293260"/>
                  <a:pt x="914002" y="285208"/>
                  <a:pt x="924674" y="282540"/>
                </a:cubicBezTo>
                <a:cubicBezTo>
                  <a:pt x="928099" y="275690"/>
                  <a:pt x="930046" y="267874"/>
                  <a:pt x="934948" y="261991"/>
                </a:cubicBezTo>
                <a:cubicBezTo>
                  <a:pt x="938900" y="257248"/>
                  <a:pt x="945616" y="255669"/>
                  <a:pt x="950359" y="251717"/>
                </a:cubicBezTo>
                <a:cubicBezTo>
                  <a:pt x="955940" y="247066"/>
                  <a:pt x="960189" y="240957"/>
                  <a:pt x="965770" y="236306"/>
                </a:cubicBezTo>
                <a:cubicBezTo>
                  <a:pt x="970513" y="232353"/>
                  <a:pt x="976158" y="229621"/>
                  <a:pt x="981182" y="226032"/>
                </a:cubicBezTo>
                <a:cubicBezTo>
                  <a:pt x="988149" y="221056"/>
                  <a:pt x="994881" y="215758"/>
                  <a:pt x="1001730" y="210621"/>
                </a:cubicBezTo>
                <a:cubicBezTo>
                  <a:pt x="1008794" y="198848"/>
                  <a:pt x="1018873" y="177340"/>
                  <a:pt x="1032552" y="169524"/>
                </a:cubicBezTo>
                <a:cubicBezTo>
                  <a:pt x="1038682" y="166021"/>
                  <a:pt x="1046251" y="166099"/>
                  <a:pt x="1053101" y="164387"/>
                </a:cubicBezTo>
                <a:cubicBezTo>
                  <a:pt x="1059950" y="159250"/>
                  <a:pt x="1065376" y="151182"/>
                  <a:pt x="1073649" y="148976"/>
                </a:cubicBezTo>
                <a:cubicBezTo>
                  <a:pt x="1091924" y="144103"/>
                  <a:pt x="1111389" y="146185"/>
                  <a:pt x="1130157" y="143839"/>
                </a:cubicBezTo>
                <a:cubicBezTo>
                  <a:pt x="1138821" y="142756"/>
                  <a:pt x="1147280" y="140414"/>
                  <a:pt x="1155842" y="138702"/>
                </a:cubicBezTo>
                <a:cubicBezTo>
                  <a:pt x="1205501" y="140414"/>
                  <a:pt x="1255130" y="143839"/>
                  <a:pt x="1304818" y="143839"/>
                </a:cubicBezTo>
                <a:cubicBezTo>
                  <a:pt x="1322027" y="143839"/>
                  <a:pt x="1339862" y="144144"/>
                  <a:pt x="1356188" y="138702"/>
                </a:cubicBezTo>
                <a:cubicBezTo>
                  <a:pt x="1362046" y="136749"/>
                  <a:pt x="1362097" y="127656"/>
                  <a:pt x="1366463" y="123290"/>
                </a:cubicBezTo>
                <a:cubicBezTo>
                  <a:pt x="1376421" y="113332"/>
                  <a:pt x="1384751" y="112057"/>
                  <a:pt x="1397285" y="107879"/>
                </a:cubicBezTo>
                <a:cubicBezTo>
                  <a:pt x="1402422" y="102742"/>
                  <a:pt x="1408045" y="98049"/>
                  <a:pt x="1412696" y="92468"/>
                </a:cubicBezTo>
                <a:cubicBezTo>
                  <a:pt x="1419697" y="84067"/>
                  <a:pt x="1423280" y="72761"/>
                  <a:pt x="1433245" y="66782"/>
                </a:cubicBezTo>
                <a:cubicBezTo>
                  <a:pt x="1437734" y="64088"/>
                  <a:pt x="1466376" y="56861"/>
                  <a:pt x="1469204" y="56508"/>
                </a:cubicBezTo>
                <a:cubicBezTo>
                  <a:pt x="1556850" y="45552"/>
                  <a:pt x="1541888" y="46234"/>
                  <a:pt x="1592494" y="46234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4676F2-AFAA-4E67-8C90-F9364465C95B}"/>
              </a:ext>
            </a:extLst>
          </p:cNvPr>
          <p:cNvSpPr/>
          <p:nvPr/>
        </p:nvSpPr>
        <p:spPr>
          <a:xfrm>
            <a:off x="339986" y="5031361"/>
            <a:ext cx="749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4096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C353AE-A605-4DB3-A82F-58E80CC90775}"/>
              </a:ext>
            </a:extLst>
          </p:cNvPr>
          <p:cNvSpPr/>
          <p:nvPr/>
        </p:nvSpPr>
        <p:spPr>
          <a:xfrm>
            <a:off x="3548863" y="5978755"/>
            <a:ext cx="586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kT</a:t>
            </a:r>
            <a:r>
              <a:rPr lang="en-US" baseline="-25000" dirty="0" err="1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8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4" grpId="0" uiExpand="1" build="p"/>
      <p:bldP spid="19" grpId="0" animBg="1"/>
      <p:bldP spid="20" grpId="0"/>
      <p:bldP spid="21" grpId="0"/>
      <p:bldP spid="6" grpId="0"/>
      <p:bldP spid="26" grpId="0"/>
      <p:bldP spid="34" grpId="0" animBg="1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b="1" dirty="0">
                <a:solidFill>
                  <a:srgbClr val="FF0000"/>
                </a:solidFill>
              </a:rPr>
              <a:t>اختيار تردد التقطيع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037AF2-AAED-47D0-9EB0-F0AAE94FCC3B}"/>
                  </a:ext>
                </a:extLst>
              </p:cNvPr>
              <p:cNvSpPr/>
              <p:nvPr/>
            </p:nvSpPr>
            <p:spPr>
              <a:xfrm>
                <a:off x="5666198" y="1064835"/>
                <a:ext cx="6027920" cy="1723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400" b="1" dirty="0"/>
                  <a:t>تردد التقطيع يجب أن يكون </a:t>
                </a:r>
                <a:r>
                  <a:rPr lang="ar-SY" sz="2400" b="1" dirty="0">
                    <a:solidFill>
                      <a:srgbClr val="FF0000"/>
                    </a:solidFill>
                  </a:rPr>
                  <a:t>على الأقل </a:t>
                </a:r>
                <a:r>
                  <a:rPr lang="ar-SY" sz="2400" b="1" dirty="0"/>
                  <a:t>ضعف أعلى تردد للإشارة (تردد </a:t>
                </a:r>
                <a:r>
                  <a:rPr lang="ar-SY" sz="2400" b="1" dirty="0" err="1"/>
                  <a:t>نايكويست</a:t>
                </a:r>
                <a:r>
                  <a:rPr lang="ar-SY" sz="2400" b="1" dirty="0"/>
                  <a:t>)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SY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ar-SY" sz="2400" b="1" dirty="0"/>
              </a:p>
              <a:p>
                <a: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400" b="1" dirty="0"/>
                  <a:t>عملياُ يجب أن يكون خمسة إلى عشرة أضعاف أو أكثر للحصول على تمثيل جيد للإشارة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037AF2-AAED-47D0-9EB0-F0AAE94FC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98" y="1064835"/>
                <a:ext cx="6027920" cy="1723549"/>
              </a:xfrm>
              <a:prstGeom prst="rect">
                <a:avLst/>
              </a:prstGeom>
              <a:blipFill>
                <a:blip r:embed="rId2"/>
                <a:stretch>
                  <a:fillRect l="-809" t="-2482" r="-1517" b="-7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D23A7C6-C585-4AF5-9973-6A860006B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74" y="1143641"/>
            <a:ext cx="5012076" cy="256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478A36B5-CC9A-436C-B30D-E00E15262FF3}"/>
                  </a:ext>
                </a:extLst>
              </p:cNvPr>
              <p:cNvSpPr txBox="1"/>
              <p:nvPr/>
            </p:nvSpPr>
            <p:spPr>
              <a:xfrm>
                <a:off x="2923855" y="3792876"/>
                <a:ext cx="8382000" cy="230832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 rtl="1"/>
                <a:r>
                  <a:rPr lang="ar-SY" sz="2400" b="1" dirty="0">
                    <a:solidFill>
                      <a:srgbClr val="FF0000"/>
                    </a:solidFill>
                  </a:rPr>
                  <a:t>مثال </a:t>
                </a:r>
                <a:r>
                  <a:rPr lang="ar-SY" sz="2400" b="1" dirty="0"/>
                  <a:t>لتكن لدينا الإشارة </a:t>
                </a:r>
                <a:r>
                  <a:rPr lang="ar-SY" sz="2400" b="1" dirty="0" err="1"/>
                  <a:t>الجيبية</a:t>
                </a:r>
                <a:r>
                  <a:rPr lang="ar-SY" sz="2400" b="1" dirty="0"/>
                  <a:t> التالية: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sym typeface="Symbol"/>
                        </a:rPr>
                        <m:t>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sym typeface="Symbol"/>
                            </a:rPr>
                            <m:t>sin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sym typeface="Symbol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𝝅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𝒕</m:t>
                          </m:r>
                        </m:e>
                      </m:func>
                    </m:oMath>
                  </m:oMathPara>
                </a14:m>
                <a:endParaRPr lang="en-US" sz="2400" b="1" dirty="0">
                  <a:sym typeface="Symbol"/>
                </a:endParaRPr>
              </a:p>
              <a:p>
                <a:pPr algn="just" rtl="1"/>
                <a:r>
                  <a:rPr lang="ar-SY" sz="2400" b="1" dirty="0">
                    <a:sym typeface="Symbol"/>
                  </a:rPr>
                  <a:t>والمطلوب حساب قيم هذه الإشارة على دور واحد مع الرسم في الحالات التالية:</a:t>
                </a:r>
              </a:p>
              <a:p>
                <a:pPr marL="971550" lvl="1" indent="-514350" algn="just" rtl="1">
                  <a:buFont typeface="+mj-lt"/>
                  <a:buAutoNum type="arabicPeriod"/>
                </a:pPr>
                <a:r>
                  <a:rPr lang="ar-SY" sz="2400" b="1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تردد التقطيع يساوي ضعف تردد الإشارة التشابهية.</a:t>
                </a:r>
              </a:p>
              <a:p>
                <a:pPr marL="971550" lvl="1" indent="-514350" algn="just" rtl="1">
                  <a:buFont typeface="+mj-lt"/>
                  <a:buAutoNum type="arabicPeriod"/>
                </a:pPr>
                <a:r>
                  <a:rPr lang="ar-SY" sz="2400" b="1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تردد التقطيع يساوي أربعة أضعاف تردد الإشارة التشابهية.</a:t>
                </a:r>
              </a:p>
              <a:p>
                <a:pPr marL="971550" lvl="1" indent="-514350" algn="just" rtl="1">
                  <a:buFont typeface="+mj-lt"/>
                  <a:buAutoNum type="arabicPeriod"/>
                </a:pPr>
                <a:r>
                  <a:rPr lang="ar-SY" sz="2400" b="1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تردد التقطيع يساوي ثمانية أضعاف تردد الإشارة التشابهية.</a:t>
                </a:r>
                <a:endParaRPr lang="ar-SY" sz="2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478A36B5-CC9A-436C-B30D-E00E15262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855" y="3792876"/>
                <a:ext cx="8382000" cy="2308324"/>
              </a:xfrm>
              <a:prstGeom prst="rect">
                <a:avLst/>
              </a:prstGeom>
              <a:blipFill>
                <a:blip r:embed="rId4"/>
                <a:stretch>
                  <a:fillRect t="-1847" r="-1091" b="-5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53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28E7AA1-BCB6-4F49-9085-E750D84A2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b="6053"/>
          <a:stretch/>
        </p:blipFill>
        <p:spPr bwMode="auto">
          <a:xfrm>
            <a:off x="4839128" y="432108"/>
            <a:ext cx="7352872" cy="4934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b="1" dirty="0">
                <a:solidFill>
                  <a:srgbClr val="FF0000"/>
                </a:solidFill>
              </a:rPr>
              <a:t>اختيار تردد التقطيع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جدول 7">
            <a:extLst>
              <a:ext uri="{FF2B5EF4-FFF2-40B4-BE49-F238E27FC236}">
                <a16:creationId xmlns:a16="http://schemas.microsoft.com/office/drawing/2014/main" id="{99638D16-E4C7-4A6F-B531-197857320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86764"/>
              </p:ext>
            </p:extLst>
          </p:nvPr>
        </p:nvGraphicFramePr>
        <p:xfrm>
          <a:off x="242299" y="2458094"/>
          <a:ext cx="2926080" cy="111252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k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endParaRPr lang="ar-SA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y(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dirty="0"/>
                        <a:t>)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جدول 8">
            <a:extLst>
              <a:ext uri="{FF2B5EF4-FFF2-40B4-BE49-F238E27FC236}">
                <a16:creationId xmlns:a16="http://schemas.microsoft.com/office/drawing/2014/main" id="{74F633A3-BF01-4F1B-86A0-824627F7E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5476"/>
              </p:ext>
            </p:extLst>
          </p:nvPr>
        </p:nvGraphicFramePr>
        <p:xfrm>
          <a:off x="242299" y="3980837"/>
          <a:ext cx="4389120" cy="110744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k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0.75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0.25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endParaRPr lang="ar-SA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y(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dirty="0"/>
                        <a:t>)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جدول 9">
            <a:extLst>
              <a:ext uri="{FF2B5EF4-FFF2-40B4-BE49-F238E27FC236}">
                <a16:creationId xmlns:a16="http://schemas.microsoft.com/office/drawing/2014/main" id="{D5B05D9B-2D60-48FD-8F72-50B4A34D7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08674"/>
              </p:ext>
            </p:extLst>
          </p:nvPr>
        </p:nvGraphicFramePr>
        <p:xfrm>
          <a:off x="242299" y="5498500"/>
          <a:ext cx="8412480" cy="10769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8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7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6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4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3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2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1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k</a:t>
                      </a:r>
                      <a:endParaRPr lang="ar-SA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1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0.875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0.75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0.625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0.375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0.25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0.125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err="1"/>
                        <a:t>t</a:t>
                      </a:r>
                      <a:r>
                        <a:rPr lang="en-US" sz="1600" baseline="-25000" dirty="0" err="1"/>
                        <a:t>k</a:t>
                      </a:r>
                      <a:endParaRPr lang="ar-SA" sz="16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y(</a:t>
                      </a:r>
                      <a:r>
                        <a:rPr lang="en-US" sz="1600" dirty="0" err="1"/>
                        <a:t>t</a:t>
                      </a:r>
                      <a:r>
                        <a:rPr lang="en-US" sz="1600" baseline="-25000" dirty="0" err="1"/>
                        <a:t>k</a:t>
                      </a:r>
                      <a:r>
                        <a:rPr lang="en-US" sz="1600" dirty="0"/>
                        <a:t>)</a:t>
                      </a:r>
                      <a:endParaRPr lang="ar-SA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8E4B6A-F174-4253-84B0-D8189BB084E3}"/>
                  </a:ext>
                </a:extLst>
              </p:cNvPr>
              <p:cNvSpPr/>
              <p:nvPr/>
            </p:nvSpPr>
            <p:spPr>
              <a:xfrm>
                <a:off x="1368660" y="911609"/>
                <a:ext cx="139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sym typeface="Symbol"/>
                        </a:rPr>
                        <m:t>𝒚</m:t>
                      </m:r>
                      <m:r>
                        <a:rPr lang="en-US" b="1" i="1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sym typeface="Symbol"/>
                            </a:rPr>
                            <m:t>sin</m:t>
                          </m:r>
                        </m:fName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sym typeface="Symbol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𝒕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8E4B6A-F174-4253-84B0-D8189BB08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660" y="911609"/>
                <a:ext cx="1399742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6447A3-B0CB-4B6E-B763-B9CB98C8D27D}"/>
                  </a:ext>
                </a:extLst>
              </p:cNvPr>
              <p:cNvSpPr/>
              <p:nvPr/>
            </p:nvSpPr>
            <p:spPr>
              <a:xfrm>
                <a:off x="357619" y="1445528"/>
                <a:ext cx="3609963" cy="683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6447A3-B0CB-4B6E-B763-B9CB98C8D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19" y="1445528"/>
                <a:ext cx="3609963" cy="6833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مربع نص 9">
            <a:extLst>
              <a:ext uri="{FF2B5EF4-FFF2-40B4-BE49-F238E27FC236}">
                <a16:creationId xmlns:a16="http://schemas.microsoft.com/office/drawing/2014/main" id="{D8024BCD-8E7B-41CF-8A18-C6368D6589A2}"/>
              </a:ext>
            </a:extLst>
          </p:cNvPr>
          <p:cNvSpPr txBox="1"/>
          <p:nvPr/>
        </p:nvSpPr>
        <p:spPr>
          <a:xfrm>
            <a:off x="9076898" y="5621481"/>
            <a:ext cx="2584271" cy="83099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1"/>
            <a:r>
              <a:rPr lang="ar-SY" sz="2400" b="1" dirty="0">
                <a:solidFill>
                  <a:srgbClr val="FF0000"/>
                </a:solidFill>
                <a:cs typeface="Simplified Arabic" pitchFamily="2" charset="-78"/>
              </a:rPr>
              <a:t>تخفيض تردد التقطيع </a:t>
            </a:r>
            <a:r>
              <a:rPr lang="ar-SY" sz="2400" b="1" dirty="0">
                <a:solidFill>
                  <a:srgbClr val="FF0000"/>
                </a:solidFill>
                <a:cs typeface="Simplified Arabic" pitchFamily="2" charset="-78"/>
                <a:sym typeface="Symbol"/>
              </a:rPr>
              <a:t>يؤدي إلى إشارة خاطئة</a:t>
            </a:r>
            <a:r>
              <a:rPr lang="en-US" sz="2400" b="1" dirty="0">
                <a:solidFill>
                  <a:srgbClr val="FF0000"/>
                </a:solidFill>
                <a:cs typeface="Simplified Arabic" pitchFamily="2" charset="-78"/>
                <a:sym typeface="Symbol"/>
              </a:rPr>
              <a:t>!</a:t>
            </a:r>
            <a:r>
              <a:rPr lang="ar-SY" sz="2400" b="1" dirty="0">
                <a:solidFill>
                  <a:srgbClr val="FF0000"/>
                </a:solidFill>
                <a:cs typeface="Simplified Arabic" pitchFamily="2" charset="-78"/>
                <a:sym typeface="Symbol"/>
              </a:rPr>
              <a:t> </a:t>
            </a:r>
            <a:endParaRPr lang="ar-SY" sz="24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0820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5666198" y="1064835"/>
            <a:ext cx="602792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نحتاج بعد تقطيع الاشارة إلى معرفة القيم بين العينات!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ماسك الدرجة صفر </a:t>
            </a:r>
            <a:r>
              <a:rPr lang="en-US" sz="2400" b="1" dirty="0"/>
              <a:t>ZOH</a:t>
            </a:r>
            <a:r>
              <a:rPr lang="ar-SY" sz="2400" b="1" dirty="0"/>
              <a:t> يحافظ على مطال الإشارة بين العينات – يمكن تشبيهه بمكثف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ar-SY" sz="2400" b="1" dirty="0"/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ar-SY" sz="2400" b="1" dirty="0"/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الماسك من الدرجة الأولى </a:t>
            </a:r>
            <a:r>
              <a:rPr lang="en-US" sz="2400" b="1" dirty="0"/>
              <a:t>FOH</a:t>
            </a:r>
            <a:r>
              <a:rPr lang="ar-SY" sz="2400" b="1" dirty="0"/>
              <a:t> عبارة عن منحني درجة أولى (أي مستقيم) بين العينات</a:t>
            </a:r>
            <a:endParaRPr lang="en-US" sz="2400" b="1" dirty="0"/>
          </a:p>
        </p:txBody>
      </p:sp>
      <p:pic>
        <p:nvPicPr>
          <p:cNvPr id="2050" name="Picture 2" descr="https://upload.wikimedia.org/wikipedia/commons/thumb/1/15/Zeroorderhold.signal.svg/2880px-Zeroorderhold.signal.svg.png">
            <a:extLst>
              <a:ext uri="{FF2B5EF4-FFF2-40B4-BE49-F238E27FC236}">
                <a16:creationId xmlns:a16="http://schemas.microsoft.com/office/drawing/2014/main" id="{C3F04F5D-3266-4EB0-B5B3-0BC42664A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7" y="1623317"/>
            <a:ext cx="5508838" cy="315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B5802A6-E84A-4094-8941-5A91CE8E2755}"/>
              </a:ext>
            </a:extLst>
          </p:cNvPr>
          <p:cNvSpPr/>
          <p:nvPr/>
        </p:nvSpPr>
        <p:spPr>
          <a:xfrm>
            <a:off x="827070" y="2126751"/>
            <a:ext cx="4330557" cy="2229492"/>
          </a:xfrm>
          <a:custGeom>
            <a:avLst/>
            <a:gdLst>
              <a:gd name="connsiteX0" fmla="*/ 0 w 4330557"/>
              <a:gd name="connsiteY0" fmla="*/ 2229492 h 2229492"/>
              <a:gd name="connsiteX1" fmla="*/ 313361 w 4330557"/>
              <a:gd name="connsiteY1" fmla="*/ 811658 h 2229492"/>
              <a:gd name="connsiteX2" fmla="*/ 672957 w 4330557"/>
              <a:gd name="connsiteY2" fmla="*/ 390418 h 2229492"/>
              <a:gd name="connsiteX3" fmla="*/ 1017141 w 4330557"/>
              <a:gd name="connsiteY3" fmla="*/ 888714 h 2229492"/>
              <a:gd name="connsiteX4" fmla="*/ 1330503 w 4330557"/>
              <a:gd name="connsiteY4" fmla="*/ 1304818 h 2229492"/>
              <a:gd name="connsiteX5" fmla="*/ 1659276 w 4330557"/>
              <a:gd name="connsiteY5" fmla="*/ 970907 h 2229492"/>
              <a:gd name="connsiteX6" fmla="*/ 1993186 w 4330557"/>
              <a:gd name="connsiteY6" fmla="*/ 292813 h 2229492"/>
              <a:gd name="connsiteX7" fmla="*/ 2337370 w 4330557"/>
              <a:gd name="connsiteY7" fmla="*/ 0 h 2229492"/>
              <a:gd name="connsiteX8" fmla="*/ 2666143 w 4330557"/>
              <a:gd name="connsiteY8" fmla="*/ 544530 h 2229492"/>
              <a:gd name="connsiteX9" fmla="*/ 3000054 w 4330557"/>
              <a:gd name="connsiteY9" fmla="*/ 1248310 h 2229492"/>
              <a:gd name="connsiteX10" fmla="*/ 3333964 w 4330557"/>
              <a:gd name="connsiteY10" fmla="*/ 1294543 h 2229492"/>
              <a:gd name="connsiteX11" fmla="*/ 3662737 w 4330557"/>
              <a:gd name="connsiteY11" fmla="*/ 976045 h 2229492"/>
              <a:gd name="connsiteX12" fmla="*/ 3991510 w 4330557"/>
              <a:gd name="connsiteY12" fmla="*/ 837343 h 2229492"/>
              <a:gd name="connsiteX13" fmla="*/ 4330557 w 4330557"/>
              <a:gd name="connsiteY13" fmla="*/ 1222624 h 222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30557" h="2229492">
                <a:moveTo>
                  <a:pt x="0" y="2229492"/>
                </a:moveTo>
                <a:lnTo>
                  <a:pt x="313361" y="811658"/>
                </a:lnTo>
                <a:lnTo>
                  <a:pt x="672957" y="390418"/>
                </a:lnTo>
                <a:lnTo>
                  <a:pt x="1017141" y="888714"/>
                </a:lnTo>
                <a:lnTo>
                  <a:pt x="1330503" y="1304818"/>
                </a:lnTo>
                <a:lnTo>
                  <a:pt x="1659276" y="970907"/>
                </a:lnTo>
                <a:lnTo>
                  <a:pt x="1993186" y="292813"/>
                </a:lnTo>
                <a:lnTo>
                  <a:pt x="2337370" y="0"/>
                </a:lnTo>
                <a:lnTo>
                  <a:pt x="2666143" y="544530"/>
                </a:lnTo>
                <a:lnTo>
                  <a:pt x="3000054" y="1248310"/>
                </a:lnTo>
                <a:lnTo>
                  <a:pt x="3333964" y="1294543"/>
                </a:lnTo>
                <a:lnTo>
                  <a:pt x="3662737" y="976045"/>
                </a:lnTo>
                <a:lnTo>
                  <a:pt x="3991510" y="837343"/>
                </a:lnTo>
                <a:lnTo>
                  <a:pt x="4330557" y="1222624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7998EF8-3097-4FBD-B0D3-8A4975352ABA}"/>
                  </a:ext>
                </a:extLst>
              </p:cNvPr>
              <p:cNvSpPr txBox="1"/>
              <p:nvPr/>
            </p:nvSpPr>
            <p:spPr bwMode="auto">
              <a:xfrm>
                <a:off x="6450815" y="2608479"/>
                <a:ext cx="4102100" cy="10080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7998EF8-3097-4FBD-B0D3-8A497535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0815" y="2608479"/>
                <a:ext cx="4102100" cy="1008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C4C2A13A-4FFE-428C-8090-85026BD85500}"/>
                  </a:ext>
                </a:extLst>
              </p:cNvPr>
              <p:cNvSpPr txBox="1"/>
              <p:nvPr/>
            </p:nvSpPr>
            <p:spPr bwMode="auto">
              <a:xfrm>
                <a:off x="6450815" y="4781464"/>
                <a:ext cx="4102100" cy="10080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C4C2A13A-4FFE-428C-8090-85026BD8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0815" y="4781464"/>
                <a:ext cx="4102100" cy="1008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37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904F4A-C1F8-4A94-A58A-6A5255DB5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498" y="684087"/>
            <a:ext cx="42195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4D6865C6-BB04-4494-8E3A-EEFBB9D87424}"/>
              </a:ext>
            </a:extLst>
          </p:cNvPr>
          <p:cNvSpPr txBox="1"/>
          <p:nvPr/>
        </p:nvSpPr>
        <p:spPr>
          <a:xfrm>
            <a:off x="6229137" y="789423"/>
            <a:ext cx="559427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مثال: 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تعطى الإشارة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 بالشكل </a:t>
            </a:r>
            <a:r>
              <a:rPr lang="ar-SY" sz="2400" b="1" dirty="0">
                <a:latin typeface="Times New Roman" pitchFamily="18" charset="0"/>
              </a:rPr>
              <a:t>التالي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rtl="1"/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قطعت هذه الإشارة بتردد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F=2Hz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 أوجد خرج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ZOH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ar-SY" sz="2400" b="1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11" name="مربع نص 4">
            <a:extLst>
              <a:ext uri="{FF2B5EF4-FFF2-40B4-BE49-F238E27FC236}">
                <a16:creationId xmlns:a16="http://schemas.microsoft.com/office/drawing/2014/main" id="{D7E4DBC6-23DE-40EF-9434-B6AA8B161816}"/>
              </a:ext>
            </a:extLst>
          </p:cNvPr>
          <p:cNvSpPr txBox="1"/>
          <p:nvPr/>
        </p:nvSpPr>
        <p:spPr>
          <a:xfrm>
            <a:off x="7784815" y="2536752"/>
            <a:ext cx="4038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الحل: </a:t>
            </a:r>
            <a:r>
              <a:rPr lang="ar-SY" sz="2400" b="1" dirty="0">
                <a:latin typeface="Times New Roman" pitchFamily="18" charset="0"/>
              </a:rPr>
              <a:t>نوجد معادلات المستقيمات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1">
                <a:extLst>
                  <a:ext uri="{FF2B5EF4-FFF2-40B4-BE49-F238E27FC236}">
                    <a16:creationId xmlns:a16="http://schemas.microsoft.com/office/drawing/2014/main" id="{92B03E50-2FFA-4E55-9986-0D00FFC5E626}"/>
                  </a:ext>
                </a:extLst>
              </p:cNvPr>
              <p:cNvSpPr txBox="1"/>
              <p:nvPr/>
            </p:nvSpPr>
            <p:spPr bwMode="auto">
              <a:xfrm>
                <a:off x="4549026" y="2187441"/>
                <a:ext cx="3675437" cy="248311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Object 11">
                <a:extLst>
                  <a:ext uri="{FF2B5EF4-FFF2-40B4-BE49-F238E27FC236}">
                    <a16:creationId xmlns:a16="http://schemas.microsoft.com/office/drawing/2014/main" id="{92B03E50-2FFA-4E55-9986-0D00FFC5E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9026" y="2187441"/>
                <a:ext cx="3675437" cy="2483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جدول 6">
            <a:extLst>
              <a:ext uri="{FF2B5EF4-FFF2-40B4-BE49-F238E27FC236}">
                <a16:creationId xmlns:a16="http://schemas.microsoft.com/office/drawing/2014/main" id="{38603886-3904-4D7B-B5B8-EE9997B37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20878"/>
              </p:ext>
            </p:extLst>
          </p:nvPr>
        </p:nvGraphicFramePr>
        <p:xfrm>
          <a:off x="427231" y="5298554"/>
          <a:ext cx="8382003" cy="1112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8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9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9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8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7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6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k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endParaRPr lang="ar-SA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0.75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1.5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2.25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3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3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3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2.25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1.5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0.75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</a:t>
                      </a:r>
                      <a:r>
                        <a:rPr lang="en-US" baseline="-2500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dirty="0"/>
                        <a:t>)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مربع نص 8">
            <a:extLst>
              <a:ext uri="{FF2B5EF4-FFF2-40B4-BE49-F238E27FC236}">
                <a16:creationId xmlns:a16="http://schemas.microsoft.com/office/drawing/2014/main" id="{5974D603-18FB-4C4A-9515-BD353F95C40C}"/>
              </a:ext>
            </a:extLst>
          </p:cNvPr>
          <p:cNvSpPr txBox="1"/>
          <p:nvPr/>
        </p:nvSpPr>
        <p:spPr>
          <a:xfrm>
            <a:off x="8312650" y="4543981"/>
            <a:ext cx="3352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latin typeface="Times New Roman" pitchFamily="18" charset="0"/>
              </a:rPr>
              <a:t>نوجد قيم الإشارة المتقطعة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15387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7FEFC8D-1ACB-4DD9-9DA7-4C87199FF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656994"/>
            <a:ext cx="6477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1434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sp>
        <p:nvSpPr>
          <p:cNvPr id="5" name="مربع نص 9">
            <a:extLst>
              <a:ext uri="{FF2B5EF4-FFF2-40B4-BE49-F238E27FC236}">
                <a16:creationId xmlns:a16="http://schemas.microsoft.com/office/drawing/2014/main" id="{E747485A-80AC-4DF5-BFF7-EF3B22893E71}"/>
              </a:ext>
            </a:extLst>
          </p:cNvPr>
          <p:cNvSpPr txBox="1"/>
          <p:nvPr/>
        </p:nvSpPr>
        <p:spPr>
          <a:xfrm>
            <a:off x="3493213" y="946232"/>
            <a:ext cx="8382000" cy="13542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spcAft>
                <a:spcPts val="600"/>
              </a:spcAft>
            </a:pP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مثال: </a:t>
            </a:r>
            <a:r>
              <a:rPr lang="ar-SY" sz="2400" b="1" dirty="0">
                <a:latin typeface="Times New Roman" pitchFamily="18" charset="0"/>
              </a:rPr>
              <a:t>تعطى الإشارة </a:t>
            </a:r>
            <a:r>
              <a:rPr lang="en-US" sz="2400" b="1" dirty="0">
                <a:latin typeface="Times New Roman" pitchFamily="18" charset="0"/>
              </a:rPr>
              <a:t>U</a:t>
            </a:r>
            <a:r>
              <a:rPr lang="ar-SY" sz="2400" b="1" dirty="0">
                <a:latin typeface="Times New Roman" pitchFamily="18" charset="0"/>
              </a:rPr>
              <a:t> بالشكل التالي:</a:t>
            </a:r>
          </a:p>
          <a:p>
            <a:pPr algn="ctr" rtl="1">
              <a:spcAft>
                <a:spcPts val="600"/>
              </a:spcAft>
            </a:pPr>
            <a:r>
              <a:rPr lang="en-US" sz="2400" b="1" dirty="0">
                <a:latin typeface="Times New Roman" pitchFamily="18" charset="0"/>
              </a:rPr>
              <a:t>u=e</a:t>
            </a:r>
            <a:r>
              <a:rPr lang="en-US" sz="2400" b="1" baseline="30000" dirty="0">
                <a:latin typeface="Times New Roman" pitchFamily="18" charset="0"/>
              </a:rPr>
              <a:t>-t     </a:t>
            </a:r>
            <a:r>
              <a:rPr lang="en-US" sz="2400" b="1" dirty="0">
                <a:latin typeface="Times New Roman" pitchFamily="18" charset="0"/>
              </a:rPr>
              <a:t>for 0≤t≤5</a:t>
            </a:r>
            <a:endParaRPr lang="ar-SY" sz="2400" b="1" dirty="0">
              <a:latin typeface="Times New Roman" pitchFamily="18" charset="0"/>
            </a:endParaRPr>
          </a:p>
          <a:p>
            <a:pPr algn="just" rtl="1">
              <a:spcAft>
                <a:spcPts val="600"/>
              </a:spcAft>
            </a:pPr>
            <a:r>
              <a:rPr lang="ar-SY" sz="2400" b="1" dirty="0">
                <a:latin typeface="Times New Roman" pitchFamily="18" charset="0"/>
              </a:rPr>
              <a:t>قطعت هذه الإشارة بتردد </a:t>
            </a:r>
            <a:r>
              <a:rPr lang="en-US" sz="2400" b="1" dirty="0">
                <a:latin typeface="Times New Roman" pitchFamily="18" charset="0"/>
              </a:rPr>
              <a:t>F=1Hz</a:t>
            </a:r>
            <a:r>
              <a:rPr lang="ar-SY" sz="2400" b="1" dirty="0">
                <a:latin typeface="Times New Roman" pitchFamily="18" charset="0"/>
              </a:rPr>
              <a:t> أوجد خرج </a:t>
            </a:r>
            <a:r>
              <a:rPr lang="en-US" sz="2400" b="1" dirty="0">
                <a:latin typeface="Times New Roman" pitchFamily="18" charset="0"/>
              </a:rPr>
              <a:t>ZOH</a:t>
            </a:r>
            <a:r>
              <a:rPr lang="ar-SY" sz="2400" b="1" dirty="0">
                <a:latin typeface="Times New Roman" pitchFamily="18" charset="0"/>
              </a:rPr>
              <a:t>.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p:pic>
        <p:nvPicPr>
          <p:cNvPr id="6" name="صورة 16" descr="zoh_ex1.jpg">
            <a:extLst>
              <a:ext uri="{FF2B5EF4-FFF2-40B4-BE49-F238E27FC236}">
                <a16:creationId xmlns:a16="http://schemas.microsoft.com/office/drawing/2014/main" id="{6FECA87E-389D-408C-82AB-6B915E6B7D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2489" y="2681730"/>
            <a:ext cx="3630168" cy="722376"/>
          </a:xfrm>
          <a:prstGeom prst="rect">
            <a:avLst/>
          </a:prstGeom>
        </p:spPr>
      </p:pic>
      <p:graphicFrame>
        <p:nvGraphicFramePr>
          <p:cNvPr id="7" name="جدول 7">
            <a:extLst>
              <a:ext uri="{FF2B5EF4-FFF2-40B4-BE49-F238E27FC236}">
                <a16:creationId xmlns:a16="http://schemas.microsoft.com/office/drawing/2014/main" id="{34880843-6C15-482E-90F7-791DB9B11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69492"/>
              </p:ext>
            </p:extLst>
          </p:nvPr>
        </p:nvGraphicFramePr>
        <p:xfrm>
          <a:off x="769705" y="4773360"/>
          <a:ext cx="8001001" cy="1112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115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5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0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k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endParaRPr lang="ar-SA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0.007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0.018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0.05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0.135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0.368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</a:t>
                      </a:r>
                      <a:r>
                        <a:rPr lang="en-US" baseline="-2500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dirty="0"/>
                        <a:t>)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مربع نص 8">
            <a:extLst>
              <a:ext uri="{FF2B5EF4-FFF2-40B4-BE49-F238E27FC236}">
                <a16:creationId xmlns:a16="http://schemas.microsoft.com/office/drawing/2014/main" id="{BD54133D-8A19-43FC-A88E-3D6CE18DDABD}"/>
              </a:ext>
            </a:extLst>
          </p:cNvPr>
          <p:cNvSpPr txBox="1"/>
          <p:nvPr/>
        </p:nvSpPr>
        <p:spPr>
          <a:xfrm>
            <a:off x="5640084" y="3785388"/>
            <a:ext cx="6172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الحل:</a:t>
            </a:r>
            <a:r>
              <a:rPr lang="ar-SY" sz="2400" b="1" dirty="0">
                <a:latin typeface="Times New Roman" pitchFamily="18" charset="0"/>
              </a:rPr>
              <a:t> نوجد قيم الإشارة المتقطعة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08677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1407</Words>
  <Application>Microsoft Office PowerPoint</Application>
  <PresentationFormat>Widescreen</PresentationFormat>
  <Paragraphs>260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AdvOT0fd0223e.B</vt:lpstr>
      <vt:lpstr>AdvOT14a2225d.B</vt:lpstr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التحكم الحديث 2 (التحكم الرقمي)  Modern Control 2 (Digital Control)</vt:lpstr>
      <vt:lpstr>برمجة متحكم رقمي</vt:lpstr>
      <vt:lpstr>التقطيع والتكميم</vt:lpstr>
      <vt:lpstr>اختيار تردد التقطيع</vt:lpstr>
      <vt:lpstr>اختيار تردد التقطيع</vt:lpstr>
      <vt:lpstr>الماسك من الدرجة صفر ZOH</vt:lpstr>
      <vt:lpstr>الماسك من الدرجة صفر ZOH</vt:lpstr>
      <vt:lpstr>الماسك من الدرجة صفر ZOH</vt:lpstr>
      <vt:lpstr>الماسك من الدرجة صفر ZOH</vt:lpstr>
      <vt:lpstr>الماسك من الدرجة صفر ZOH</vt:lpstr>
      <vt:lpstr>الماسك من الدرجة صفر ZOH</vt:lpstr>
      <vt:lpstr>الماسك من الدرجة صفر ZOH</vt:lpstr>
      <vt:lpstr>التكميم Quantization</vt:lpstr>
      <vt:lpstr>التكميم Quantization</vt:lpstr>
      <vt:lpstr>اختيار مبدلات ADC</vt:lpstr>
      <vt:lpstr>المرشح المضاد للتشوه Anti-aliasing Filters </vt:lpstr>
      <vt:lpstr>المرشح المضاد للتشوه Anti-aliasing Filters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التحكم الحديث 2 (التحكم الرقمي)  Modern Control 2 (Digital Control)</dc:title>
  <dc:creator>Asaad Kaadan</dc:creator>
  <cp:lastModifiedBy>Asaad Kaadan</cp:lastModifiedBy>
  <cp:revision>94</cp:revision>
  <dcterms:created xsi:type="dcterms:W3CDTF">2019-02-19T07:45:50Z</dcterms:created>
  <dcterms:modified xsi:type="dcterms:W3CDTF">2019-03-18T07:52:18Z</dcterms:modified>
</cp:coreProperties>
</file>