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tl="1" saveSubsetFonts="1">
  <p:sldMasterIdLst>
    <p:sldMasterId id="2147483660" r:id="rId1"/>
  </p:sldMasterIdLst>
  <p:notesMasterIdLst>
    <p:notesMasterId r:id="rId63"/>
  </p:notesMasterIdLst>
  <p:sldIdLst>
    <p:sldId id="291" r:id="rId2"/>
    <p:sldId id="292" r:id="rId3"/>
    <p:sldId id="293" r:id="rId4"/>
    <p:sldId id="258" r:id="rId5"/>
    <p:sldId id="260" r:id="rId6"/>
    <p:sldId id="294" r:id="rId7"/>
    <p:sldId id="278" r:id="rId8"/>
    <p:sldId id="348" r:id="rId9"/>
    <p:sldId id="338" r:id="rId10"/>
    <p:sldId id="339" r:id="rId11"/>
    <p:sldId id="340" r:id="rId12"/>
    <p:sldId id="341" r:id="rId13"/>
    <p:sldId id="337" r:id="rId14"/>
    <p:sldId id="261" r:id="rId15"/>
    <p:sldId id="295" r:id="rId16"/>
    <p:sldId id="297" r:id="rId17"/>
    <p:sldId id="298" r:id="rId18"/>
    <p:sldId id="263" r:id="rId19"/>
    <p:sldId id="299" r:id="rId20"/>
    <p:sldId id="280" r:id="rId21"/>
    <p:sldId id="279" r:id="rId22"/>
    <p:sldId id="284" r:id="rId23"/>
    <p:sldId id="300" r:id="rId24"/>
    <p:sldId id="305" r:id="rId25"/>
    <p:sldId id="301" r:id="rId26"/>
    <p:sldId id="306" r:id="rId27"/>
    <p:sldId id="302" r:id="rId28"/>
    <p:sldId id="303" r:id="rId29"/>
    <p:sldId id="343" r:id="rId30"/>
    <p:sldId id="344" r:id="rId31"/>
    <p:sldId id="345" r:id="rId32"/>
    <p:sldId id="346" r:id="rId33"/>
    <p:sldId id="307" r:id="rId34"/>
    <p:sldId id="308" r:id="rId35"/>
    <p:sldId id="309" r:id="rId36"/>
    <p:sldId id="310" r:id="rId37"/>
    <p:sldId id="311" r:id="rId38"/>
    <p:sldId id="312" r:id="rId39"/>
    <p:sldId id="313" r:id="rId40"/>
    <p:sldId id="314" r:id="rId41"/>
    <p:sldId id="315" r:id="rId42"/>
    <p:sldId id="316" r:id="rId43"/>
    <p:sldId id="317" r:id="rId44"/>
    <p:sldId id="319" r:id="rId45"/>
    <p:sldId id="322" r:id="rId46"/>
    <p:sldId id="320" r:id="rId47"/>
    <p:sldId id="347" r:id="rId48"/>
    <p:sldId id="324" r:id="rId49"/>
    <p:sldId id="321" r:id="rId50"/>
    <p:sldId id="323" r:id="rId51"/>
    <p:sldId id="325" r:id="rId52"/>
    <p:sldId id="326" r:id="rId53"/>
    <p:sldId id="327" r:id="rId54"/>
    <p:sldId id="328" r:id="rId55"/>
    <p:sldId id="329" r:id="rId56"/>
    <p:sldId id="330" r:id="rId57"/>
    <p:sldId id="331" r:id="rId58"/>
    <p:sldId id="332" r:id="rId59"/>
    <p:sldId id="333" r:id="rId60"/>
    <p:sldId id="334" r:id="rId61"/>
    <p:sldId id="335" r:id="rId62"/>
  </p:sldIdLst>
  <p:sldSz cx="9144000" cy="6858000" type="screen4x3"/>
  <p:notesSz cx="6854825" cy="9713913"/>
  <p:custDataLst>
    <p:tags r:id="rId64"/>
  </p:custDataLst>
  <p:defaultTextStyle>
    <a:defPPr>
      <a:defRPr lang="ar-SY"/>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D60093"/>
    <a:srgbClr val="660033"/>
    <a:srgbClr val="FF6699"/>
    <a:srgbClr val="FF99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84380"/>
    <p:restoredTop sz="96327" autoAdjust="0"/>
  </p:normalViewPr>
  <p:slideViewPr>
    <p:cSldViewPr>
      <p:cViewPr varScale="1">
        <p:scale>
          <a:sx n="72" d="100"/>
          <a:sy n="72" d="100"/>
        </p:scale>
        <p:origin x="-68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image" Target="../media/image62.wmf"/><Relationship Id="rId7" Type="http://schemas.openxmlformats.org/officeDocument/2006/relationships/image" Target="../media/image66.wmf"/><Relationship Id="rId12" Type="http://schemas.openxmlformats.org/officeDocument/2006/relationships/image" Target="../media/image71.wmf"/><Relationship Id="rId2" Type="http://schemas.openxmlformats.org/officeDocument/2006/relationships/image" Target="../media/image61.wmf"/><Relationship Id="rId1" Type="http://schemas.openxmlformats.org/officeDocument/2006/relationships/image" Target="../media/image60.wmf"/><Relationship Id="rId6" Type="http://schemas.openxmlformats.org/officeDocument/2006/relationships/image" Target="../media/image65.wmf"/><Relationship Id="rId11" Type="http://schemas.openxmlformats.org/officeDocument/2006/relationships/image" Target="../media/image70.wmf"/><Relationship Id="rId5" Type="http://schemas.openxmlformats.org/officeDocument/2006/relationships/image" Target="../media/image64.wmf"/><Relationship Id="rId10" Type="http://schemas.openxmlformats.org/officeDocument/2006/relationships/image" Target="../media/image69.wmf"/><Relationship Id="rId4" Type="http://schemas.openxmlformats.org/officeDocument/2006/relationships/image" Target="../media/image63.wmf"/><Relationship Id="rId9" Type="http://schemas.openxmlformats.org/officeDocument/2006/relationships/image" Target="../media/image6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5" Type="http://schemas.openxmlformats.org/officeDocument/2006/relationships/image" Target="../media/image76.wmf"/><Relationship Id="rId4" Type="http://schemas.openxmlformats.org/officeDocument/2006/relationships/image" Target="../media/image7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5" Type="http://schemas.openxmlformats.org/officeDocument/2006/relationships/image" Target="../media/image83.wmf"/><Relationship Id="rId4" Type="http://schemas.openxmlformats.org/officeDocument/2006/relationships/image" Target="../media/image8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5" Type="http://schemas.openxmlformats.org/officeDocument/2006/relationships/image" Target="../media/image88.wmf"/><Relationship Id="rId4" Type="http://schemas.openxmlformats.org/officeDocument/2006/relationships/image" Target="../media/image8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 Id="rId5" Type="http://schemas.openxmlformats.org/officeDocument/2006/relationships/image" Target="../media/image93.wmf"/><Relationship Id="rId4" Type="http://schemas.openxmlformats.org/officeDocument/2006/relationships/image" Target="../media/image9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 Id="rId4" Type="http://schemas.openxmlformats.org/officeDocument/2006/relationships/image" Target="../media/image9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 Id="rId5" Type="http://schemas.openxmlformats.org/officeDocument/2006/relationships/image" Target="../media/image105.wmf"/><Relationship Id="rId4" Type="http://schemas.openxmlformats.org/officeDocument/2006/relationships/image" Target="../media/image10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 Id="rId5" Type="http://schemas.openxmlformats.org/officeDocument/2006/relationships/image" Target="../media/image115.wmf"/><Relationship Id="rId4" Type="http://schemas.openxmlformats.org/officeDocument/2006/relationships/image" Target="../media/image1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 Id="rId4" Type="http://schemas.openxmlformats.org/officeDocument/2006/relationships/image" Target="../media/image119.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21.wmf"/><Relationship Id="rId1" Type="http://schemas.openxmlformats.org/officeDocument/2006/relationships/image" Target="../media/image12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24.wmf"/><Relationship Id="rId7" Type="http://schemas.openxmlformats.org/officeDocument/2006/relationships/image" Target="../media/image128.wmf"/><Relationship Id="rId2" Type="http://schemas.openxmlformats.org/officeDocument/2006/relationships/image" Target="../media/image123.wmf"/><Relationship Id="rId1" Type="http://schemas.openxmlformats.org/officeDocument/2006/relationships/image" Target="../media/image122.wmf"/><Relationship Id="rId6" Type="http://schemas.openxmlformats.org/officeDocument/2006/relationships/image" Target="../media/image127.wmf"/><Relationship Id="rId5" Type="http://schemas.openxmlformats.org/officeDocument/2006/relationships/image" Target="../media/image126.wmf"/><Relationship Id="rId4" Type="http://schemas.openxmlformats.org/officeDocument/2006/relationships/image" Target="../media/image125.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38.wmf"/><Relationship Id="rId3" Type="http://schemas.openxmlformats.org/officeDocument/2006/relationships/image" Target="../media/image133.wmf"/><Relationship Id="rId7" Type="http://schemas.openxmlformats.org/officeDocument/2006/relationships/image" Target="../media/image137.wmf"/><Relationship Id="rId2" Type="http://schemas.openxmlformats.org/officeDocument/2006/relationships/image" Target="../media/image132.wmf"/><Relationship Id="rId1" Type="http://schemas.openxmlformats.org/officeDocument/2006/relationships/image" Target="../media/image131.wmf"/><Relationship Id="rId6" Type="http://schemas.openxmlformats.org/officeDocument/2006/relationships/image" Target="../media/image136.wmf"/><Relationship Id="rId5" Type="http://schemas.openxmlformats.org/officeDocument/2006/relationships/image" Target="../media/image135.wmf"/><Relationship Id="rId4" Type="http://schemas.openxmlformats.org/officeDocument/2006/relationships/image" Target="../media/image134.wmf"/><Relationship Id="rId9" Type="http://schemas.openxmlformats.org/officeDocument/2006/relationships/image" Target="../media/image139.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43.wmf"/><Relationship Id="rId7" Type="http://schemas.openxmlformats.org/officeDocument/2006/relationships/image" Target="../media/image147.wmf"/><Relationship Id="rId2" Type="http://schemas.openxmlformats.org/officeDocument/2006/relationships/image" Target="../media/image142.wmf"/><Relationship Id="rId1" Type="http://schemas.openxmlformats.org/officeDocument/2006/relationships/image" Target="../media/image141.wmf"/><Relationship Id="rId6" Type="http://schemas.openxmlformats.org/officeDocument/2006/relationships/image" Target="../media/image146.wmf"/><Relationship Id="rId5" Type="http://schemas.openxmlformats.org/officeDocument/2006/relationships/image" Target="../media/image145.wmf"/><Relationship Id="rId4" Type="http://schemas.openxmlformats.org/officeDocument/2006/relationships/image" Target="../media/image144.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51.wmf"/><Relationship Id="rId7" Type="http://schemas.openxmlformats.org/officeDocument/2006/relationships/image" Target="../media/image155.wmf"/><Relationship Id="rId2" Type="http://schemas.openxmlformats.org/officeDocument/2006/relationships/image" Target="../media/image150.wmf"/><Relationship Id="rId1" Type="http://schemas.openxmlformats.org/officeDocument/2006/relationships/image" Target="../media/image149.wmf"/><Relationship Id="rId6" Type="http://schemas.openxmlformats.org/officeDocument/2006/relationships/image" Target="../media/image154.wmf"/><Relationship Id="rId5" Type="http://schemas.openxmlformats.org/officeDocument/2006/relationships/image" Target="../media/image153.wmf"/><Relationship Id="rId4" Type="http://schemas.openxmlformats.org/officeDocument/2006/relationships/image" Target="../media/image152.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56.wmf"/><Relationship Id="rId6" Type="http://schemas.openxmlformats.org/officeDocument/2006/relationships/image" Target="../media/image144.wmf"/><Relationship Id="rId5" Type="http://schemas.openxmlformats.org/officeDocument/2006/relationships/image" Target="../media/image143.wmf"/><Relationship Id="rId4" Type="http://schemas.openxmlformats.org/officeDocument/2006/relationships/image" Target="../media/image159.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 Id="rId5" Type="http://schemas.openxmlformats.org/officeDocument/2006/relationships/image" Target="../media/image164.wmf"/><Relationship Id="rId4" Type="http://schemas.openxmlformats.org/officeDocument/2006/relationships/image" Target="../media/image163.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67.wmf"/><Relationship Id="rId2" Type="http://schemas.openxmlformats.org/officeDocument/2006/relationships/image" Target="../media/image166.wmf"/><Relationship Id="rId1" Type="http://schemas.openxmlformats.org/officeDocument/2006/relationships/image" Target="../media/image165.wmf"/><Relationship Id="rId6" Type="http://schemas.openxmlformats.org/officeDocument/2006/relationships/image" Target="../media/image163.wmf"/><Relationship Id="rId5" Type="http://schemas.openxmlformats.org/officeDocument/2006/relationships/image" Target="../media/image169.wmf"/><Relationship Id="rId4" Type="http://schemas.openxmlformats.org/officeDocument/2006/relationships/image" Target="../media/image168.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71.wmf"/><Relationship Id="rId2" Type="http://schemas.openxmlformats.org/officeDocument/2006/relationships/image" Target="../media/image170.wmf"/><Relationship Id="rId1" Type="http://schemas.openxmlformats.org/officeDocument/2006/relationships/image" Target="../media/image168.wmf"/><Relationship Id="rId5" Type="http://schemas.openxmlformats.org/officeDocument/2006/relationships/image" Target="../media/image173.wmf"/><Relationship Id="rId4" Type="http://schemas.openxmlformats.org/officeDocument/2006/relationships/image" Target="../media/image17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5" Type="http://schemas.openxmlformats.org/officeDocument/2006/relationships/image" Target="../media/image29.wmf"/><Relationship Id="rId4" Type="http://schemas.openxmlformats.org/officeDocument/2006/relationships/image" Target="../media/image28.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81.wmf"/><Relationship Id="rId2" Type="http://schemas.openxmlformats.org/officeDocument/2006/relationships/image" Target="../media/image180.wmf"/><Relationship Id="rId1" Type="http://schemas.openxmlformats.org/officeDocument/2006/relationships/image" Target="../media/image179.wmf"/><Relationship Id="rId6" Type="http://schemas.openxmlformats.org/officeDocument/2006/relationships/image" Target="../media/image184.wmf"/><Relationship Id="rId5" Type="http://schemas.openxmlformats.org/officeDocument/2006/relationships/image" Target="../media/image183.wmf"/><Relationship Id="rId4" Type="http://schemas.openxmlformats.org/officeDocument/2006/relationships/image" Target="../media/image182.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87.wmf"/><Relationship Id="rId2" Type="http://schemas.openxmlformats.org/officeDocument/2006/relationships/image" Target="../media/image186.wmf"/><Relationship Id="rId1" Type="http://schemas.openxmlformats.org/officeDocument/2006/relationships/image" Target="../media/image185.wmf"/><Relationship Id="rId5" Type="http://schemas.openxmlformats.org/officeDocument/2006/relationships/image" Target="../media/image189.wmf"/><Relationship Id="rId4" Type="http://schemas.openxmlformats.org/officeDocument/2006/relationships/image" Target="../media/image188.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92.wmf"/><Relationship Id="rId2" Type="http://schemas.openxmlformats.org/officeDocument/2006/relationships/image" Target="../media/image191.wmf"/><Relationship Id="rId1" Type="http://schemas.openxmlformats.org/officeDocument/2006/relationships/image" Target="../media/image190.wmf"/><Relationship Id="rId5" Type="http://schemas.openxmlformats.org/officeDocument/2006/relationships/image" Target="../media/image194.wmf"/><Relationship Id="rId4" Type="http://schemas.openxmlformats.org/officeDocument/2006/relationships/image" Target="../media/image193.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92.wmf"/><Relationship Id="rId1" Type="http://schemas.openxmlformats.org/officeDocument/2006/relationships/image" Target="../media/image195.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97.wmf"/><Relationship Id="rId2" Type="http://schemas.openxmlformats.org/officeDocument/2006/relationships/image" Target="../media/image196.wmf"/><Relationship Id="rId1" Type="http://schemas.openxmlformats.org/officeDocument/2006/relationships/image" Target="../media/image190.wmf"/><Relationship Id="rId4" Type="http://schemas.openxmlformats.org/officeDocument/2006/relationships/image" Target="../media/image198.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202.wmf"/><Relationship Id="rId2" Type="http://schemas.openxmlformats.org/officeDocument/2006/relationships/image" Target="../media/image201.wmf"/><Relationship Id="rId1" Type="http://schemas.openxmlformats.org/officeDocument/2006/relationships/image" Target="../media/image200.wmf"/><Relationship Id="rId4" Type="http://schemas.openxmlformats.org/officeDocument/2006/relationships/image" Target="../media/image203.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207.wmf"/><Relationship Id="rId2" Type="http://schemas.openxmlformats.org/officeDocument/2006/relationships/image" Target="../media/image206.wmf"/><Relationship Id="rId1" Type="http://schemas.openxmlformats.org/officeDocument/2006/relationships/image" Target="../media/image205.wmf"/><Relationship Id="rId4" Type="http://schemas.openxmlformats.org/officeDocument/2006/relationships/image" Target="../media/image208.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211.wmf"/><Relationship Id="rId2" Type="http://schemas.openxmlformats.org/officeDocument/2006/relationships/image" Target="../media/image210.wmf"/><Relationship Id="rId1" Type="http://schemas.openxmlformats.org/officeDocument/2006/relationships/image" Target="../media/image209.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213.wmf"/><Relationship Id="rId7" Type="http://schemas.openxmlformats.org/officeDocument/2006/relationships/image" Target="../media/image217.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216.wmf"/><Relationship Id="rId5" Type="http://schemas.openxmlformats.org/officeDocument/2006/relationships/image" Target="../media/image215.wmf"/><Relationship Id="rId4" Type="http://schemas.openxmlformats.org/officeDocument/2006/relationships/image" Target="../media/image214.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221.wmf"/><Relationship Id="rId2" Type="http://schemas.openxmlformats.org/officeDocument/2006/relationships/image" Target="../media/image220.wmf"/><Relationship Id="rId1" Type="http://schemas.openxmlformats.org/officeDocument/2006/relationships/image" Target="../media/image21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26.wmf"/><Relationship Id="rId1" Type="http://schemas.openxmlformats.org/officeDocument/2006/relationships/image" Target="../media/image25.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224.wmf"/><Relationship Id="rId2" Type="http://schemas.openxmlformats.org/officeDocument/2006/relationships/image" Target="../media/image223.wmf"/><Relationship Id="rId1" Type="http://schemas.openxmlformats.org/officeDocument/2006/relationships/image" Target="../media/image222.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27.wmf"/><Relationship Id="rId2" Type="http://schemas.openxmlformats.org/officeDocument/2006/relationships/image" Target="../media/image226.wmf"/><Relationship Id="rId1" Type="http://schemas.openxmlformats.org/officeDocument/2006/relationships/image" Target="../media/image225.wmf"/><Relationship Id="rId6" Type="http://schemas.openxmlformats.org/officeDocument/2006/relationships/image" Target="../media/image230.wmf"/><Relationship Id="rId5" Type="http://schemas.openxmlformats.org/officeDocument/2006/relationships/image" Target="../media/image229.wmf"/><Relationship Id="rId4" Type="http://schemas.openxmlformats.org/officeDocument/2006/relationships/image" Target="../media/image228.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33.wmf"/><Relationship Id="rId7" Type="http://schemas.openxmlformats.org/officeDocument/2006/relationships/image" Target="../media/image237.wmf"/><Relationship Id="rId2" Type="http://schemas.openxmlformats.org/officeDocument/2006/relationships/image" Target="../media/image232.wmf"/><Relationship Id="rId1" Type="http://schemas.openxmlformats.org/officeDocument/2006/relationships/image" Target="../media/image231.wmf"/><Relationship Id="rId6" Type="http://schemas.openxmlformats.org/officeDocument/2006/relationships/image" Target="../media/image236.wmf"/><Relationship Id="rId5" Type="http://schemas.openxmlformats.org/officeDocument/2006/relationships/image" Target="../media/image235.wmf"/><Relationship Id="rId4" Type="http://schemas.openxmlformats.org/officeDocument/2006/relationships/image" Target="../media/image234.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23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26.wmf"/><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34.wmf"/><Relationship Id="rId7" Type="http://schemas.openxmlformats.org/officeDocument/2006/relationships/image" Target="../media/image38.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image" Target="../media/image42.wmf"/><Relationship Id="rId7" Type="http://schemas.openxmlformats.org/officeDocument/2006/relationships/image" Target="../media/image46.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4613" y="0"/>
            <a:ext cx="2970212" cy="485775"/>
          </a:xfrm>
          <a:prstGeom prst="rect">
            <a:avLst/>
          </a:prstGeom>
        </p:spPr>
        <p:txBody>
          <a:bodyPr vert="horz" lIns="91440" tIns="45720" rIns="91440" bIns="45720" rtlCol="1"/>
          <a:lstStyle>
            <a:lvl1pPr algn="r">
              <a:defRPr sz="1200"/>
            </a:lvl1pPr>
          </a:lstStyle>
          <a:p>
            <a:endParaRPr lang="ar-SA"/>
          </a:p>
        </p:txBody>
      </p:sp>
      <p:sp>
        <p:nvSpPr>
          <p:cNvPr id="3" name="عنصر نائب للتاريخ 2"/>
          <p:cNvSpPr>
            <a:spLocks noGrp="1"/>
          </p:cNvSpPr>
          <p:nvPr>
            <p:ph type="dt" idx="1"/>
          </p:nvPr>
        </p:nvSpPr>
        <p:spPr>
          <a:xfrm>
            <a:off x="1588" y="0"/>
            <a:ext cx="2970212" cy="485775"/>
          </a:xfrm>
          <a:prstGeom prst="rect">
            <a:avLst/>
          </a:prstGeom>
        </p:spPr>
        <p:txBody>
          <a:bodyPr vert="horz" lIns="91440" tIns="45720" rIns="91440" bIns="45720" rtlCol="1"/>
          <a:lstStyle>
            <a:lvl1pPr algn="l">
              <a:defRPr sz="1200"/>
            </a:lvl1pPr>
          </a:lstStyle>
          <a:p>
            <a:fld id="{882E9C95-B406-41EC-B892-636B235CA063}" type="datetimeFigureOut">
              <a:rPr lang="ar-SA" smtClean="0"/>
              <a:pPr/>
              <a:t>26/03/1440</a:t>
            </a:fld>
            <a:endParaRPr lang="ar-SA"/>
          </a:p>
        </p:txBody>
      </p:sp>
      <p:sp>
        <p:nvSpPr>
          <p:cNvPr id="4" name="عنصر نائب لصورة الشريحة 3"/>
          <p:cNvSpPr>
            <a:spLocks noGrp="1" noRot="1" noChangeAspect="1"/>
          </p:cNvSpPr>
          <p:nvPr>
            <p:ph type="sldImg" idx="2"/>
          </p:nvPr>
        </p:nvSpPr>
        <p:spPr>
          <a:xfrm>
            <a:off x="998538" y="728663"/>
            <a:ext cx="4857750" cy="3643312"/>
          </a:xfrm>
          <a:prstGeom prst="rect">
            <a:avLst/>
          </a:prstGeom>
          <a:noFill/>
          <a:ln w="12700">
            <a:solidFill>
              <a:prstClr val="black"/>
            </a:solidFill>
          </a:ln>
        </p:spPr>
        <p:txBody>
          <a:bodyPr vert="horz" lIns="91440" tIns="45720" rIns="91440" bIns="45720" rtlCol="1" anchor="ctr"/>
          <a:lstStyle/>
          <a:p>
            <a:endParaRPr lang="ar-SA"/>
          </a:p>
        </p:txBody>
      </p:sp>
      <p:sp>
        <p:nvSpPr>
          <p:cNvPr id="5" name="عنصر نائب للملاحظات 4"/>
          <p:cNvSpPr>
            <a:spLocks noGrp="1"/>
          </p:cNvSpPr>
          <p:nvPr>
            <p:ph type="body" sz="quarter" idx="3"/>
          </p:nvPr>
        </p:nvSpPr>
        <p:spPr>
          <a:xfrm>
            <a:off x="685800" y="4614863"/>
            <a:ext cx="5483225" cy="4370387"/>
          </a:xfrm>
          <a:prstGeom prst="rect">
            <a:avLst/>
          </a:prstGeom>
        </p:spPr>
        <p:txBody>
          <a:bodyPr vert="horz" lIns="91440" tIns="45720" rIns="91440" bIns="45720" rtlCol="1">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6" name="عنصر نائب للتذييل 5"/>
          <p:cNvSpPr>
            <a:spLocks noGrp="1"/>
          </p:cNvSpPr>
          <p:nvPr>
            <p:ph type="ftr" sz="quarter" idx="4"/>
          </p:nvPr>
        </p:nvSpPr>
        <p:spPr>
          <a:xfrm>
            <a:off x="3884613" y="9226550"/>
            <a:ext cx="2970212" cy="485775"/>
          </a:xfrm>
          <a:prstGeom prst="rect">
            <a:avLst/>
          </a:prstGeom>
        </p:spPr>
        <p:txBody>
          <a:bodyPr vert="horz" lIns="91440" tIns="45720" rIns="91440" bIns="45720" rtlCol="1" anchor="b"/>
          <a:lstStyle>
            <a:lvl1pPr algn="r">
              <a:defRPr sz="1200"/>
            </a:lvl1pPr>
          </a:lstStyle>
          <a:p>
            <a:endParaRPr lang="ar-SA"/>
          </a:p>
        </p:txBody>
      </p:sp>
      <p:sp>
        <p:nvSpPr>
          <p:cNvPr id="7" name="عنصر نائب لرقم الشريحة 6"/>
          <p:cNvSpPr>
            <a:spLocks noGrp="1"/>
          </p:cNvSpPr>
          <p:nvPr>
            <p:ph type="sldNum" sz="quarter" idx="5"/>
          </p:nvPr>
        </p:nvSpPr>
        <p:spPr>
          <a:xfrm>
            <a:off x="1588" y="9226550"/>
            <a:ext cx="2970212" cy="485775"/>
          </a:xfrm>
          <a:prstGeom prst="rect">
            <a:avLst/>
          </a:prstGeom>
        </p:spPr>
        <p:txBody>
          <a:bodyPr vert="horz" lIns="91440" tIns="45720" rIns="91440" bIns="45720" rtlCol="1" anchor="b"/>
          <a:lstStyle>
            <a:lvl1pPr algn="l">
              <a:defRPr sz="1200"/>
            </a:lvl1pPr>
          </a:lstStyle>
          <a:p>
            <a:fld id="{738B0649-7BF9-4E30-87FB-736A37C9A2A6}" type="slidenum">
              <a:rPr lang="ar-SA" smtClean="0"/>
              <a:pPr/>
              <a:t>‹#›</a:t>
            </a:fld>
            <a:endParaRPr lang="ar-SA"/>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sp>
        <p:nvSpPr>
          <p:cNvPr id="15" name="مستطيل مستدير الزوايا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مستطيل مستدير الزوايا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عنوان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ar-SA" smtClean="0"/>
              <a:t>انقر لتحرير نمط العنوان الرئيسي</a:t>
            </a:r>
            <a:endParaRPr kumimoji="0" lang="en-US"/>
          </a:p>
        </p:txBody>
      </p:sp>
      <p:sp>
        <p:nvSpPr>
          <p:cNvPr id="20" name="عنوان فرعي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ar-SA" smtClean="0"/>
              <a:t>انقر لتحرير نمط العنوان الثانوي الرئيسي</a:t>
            </a:r>
            <a:endParaRPr kumimoji="0" lang="en-US"/>
          </a:p>
        </p:txBody>
      </p:sp>
      <p:sp>
        <p:nvSpPr>
          <p:cNvPr id="19" name="عنصر نائب للتاريخ 18"/>
          <p:cNvSpPr>
            <a:spLocks noGrp="1"/>
          </p:cNvSpPr>
          <p:nvPr>
            <p:ph type="dt" sz="half" idx="10"/>
          </p:nvPr>
        </p:nvSpPr>
        <p:spPr/>
        <p:txBody>
          <a:bodyPr/>
          <a:lstStyle>
            <a:extLst/>
          </a:lstStyle>
          <a:p>
            <a:r>
              <a:rPr lang="ar-SY" smtClean="0"/>
              <a:t>2019-2018</a:t>
            </a:r>
            <a:endParaRPr lang="ar-SY"/>
          </a:p>
        </p:txBody>
      </p:sp>
      <p:sp>
        <p:nvSpPr>
          <p:cNvPr id="8" name="عنصر نائب للتذييل 7"/>
          <p:cNvSpPr>
            <a:spLocks noGrp="1"/>
          </p:cNvSpPr>
          <p:nvPr>
            <p:ph type="ftr" sz="quarter" idx="11"/>
          </p:nvPr>
        </p:nvSpPr>
        <p:spPr/>
        <p:txBody>
          <a:bodyPr/>
          <a:lstStyle>
            <a:extLst/>
          </a:lstStyle>
          <a:p>
            <a:r>
              <a:rPr lang="ar-SY" smtClean="0"/>
              <a:t>د. عماد الروح - القالبة التابعة</a:t>
            </a:r>
            <a:endParaRPr lang="ar-SY"/>
          </a:p>
        </p:txBody>
      </p:sp>
      <p:sp>
        <p:nvSpPr>
          <p:cNvPr id="11" name="عنصر نائب لرقم الشريحة 10"/>
          <p:cNvSpPr>
            <a:spLocks noGrp="1"/>
          </p:cNvSpPr>
          <p:nvPr>
            <p:ph type="sldNum" sz="quarter" idx="12"/>
          </p:nvPr>
        </p:nvSpPr>
        <p:spPr/>
        <p:txBody>
          <a:bodyPr/>
          <a:lstStyle>
            <a:extLst/>
          </a:lstStyle>
          <a:p>
            <a:fld id="{2C0DA8FC-BB9E-42E2-A4DE-D94B488C17FE}" type="slidenum">
              <a:rPr lang="ar-SY" smtClean="0"/>
              <a:pPr/>
              <a:t>‹#›</a:t>
            </a:fld>
            <a:endParaRPr lang="ar-SY"/>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a:xfrm>
            <a:off x="502920" y="4983480"/>
            <a:ext cx="8183880" cy="1051560"/>
          </a:xfrm>
        </p:spPr>
        <p:txBody>
          <a:bodyPr/>
          <a:lstStyle>
            <a:extLst/>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a:xfrm>
            <a:off x="502920" y="530352"/>
            <a:ext cx="8183880" cy="4187952"/>
          </a:xfrm>
        </p:spPr>
        <p:txBody>
          <a:bodyPr vert="eaVert"/>
          <a:lstStyle>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extLst/>
          </a:lstStyle>
          <a:p>
            <a:r>
              <a:rPr lang="ar-SY" smtClean="0"/>
              <a:t>2019-2018</a:t>
            </a:r>
            <a:endParaRPr lang="ar-SY"/>
          </a:p>
        </p:txBody>
      </p:sp>
      <p:sp>
        <p:nvSpPr>
          <p:cNvPr id="5" name="عنصر نائب للتذييل 4"/>
          <p:cNvSpPr>
            <a:spLocks noGrp="1"/>
          </p:cNvSpPr>
          <p:nvPr>
            <p:ph type="ftr" sz="quarter" idx="11"/>
          </p:nvPr>
        </p:nvSpPr>
        <p:spPr/>
        <p:txBody>
          <a:bodyPr/>
          <a:lstStyle>
            <a:extLst/>
          </a:lstStyle>
          <a:p>
            <a:r>
              <a:rPr lang="ar-SY" smtClean="0"/>
              <a:t>د. عماد الروح - القالبة التابعة</a:t>
            </a:r>
            <a:endParaRPr lang="ar-SY"/>
          </a:p>
        </p:txBody>
      </p:sp>
      <p:sp>
        <p:nvSpPr>
          <p:cNvPr id="6" name="عنصر نائب لرقم الشريحة 5"/>
          <p:cNvSpPr>
            <a:spLocks noGrp="1"/>
          </p:cNvSpPr>
          <p:nvPr>
            <p:ph type="sldNum" sz="quarter" idx="12"/>
          </p:nvPr>
        </p:nvSpPr>
        <p:spPr/>
        <p:txBody>
          <a:bodyPr/>
          <a:lstStyle>
            <a:extLst/>
          </a:lstStyle>
          <a:p>
            <a:fld id="{2C0DA8FC-BB9E-42E2-A4DE-D94B488C17FE}" type="slidenum">
              <a:rPr lang="ar-SY" smtClean="0"/>
              <a:pPr/>
              <a:t>‹#›</a:t>
            </a:fld>
            <a:endParaRPr lang="ar-S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533404"/>
            <a:ext cx="1981200" cy="5257799"/>
          </a:xfrm>
        </p:spPr>
        <p:txBody>
          <a:bodyPr vert="eaVert"/>
          <a:lstStyle>
            <a:extLst/>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a:xfrm>
            <a:off x="533400" y="533402"/>
            <a:ext cx="5943600" cy="5257801"/>
          </a:xfrm>
        </p:spPr>
        <p:txBody>
          <a:bodyPr vert="eaVert"/>
          <a:lstStyle>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extLst/>
          </a:lstStyle>
          <a:p>
            <a:r>
              <a:rPr lang="ar-SY" smtClean="0"/>
              <a:t>2019-2018</a:t>
            </a:r>
            <a:endParaRPr lang="ar-SY"/>
          </a:p>
        </p:txBody>
      </p:sp>
      <p:sp>
        <p:nvSpPr>
          <p:cNvPr id="5" name="عنصر نائب للتذييل 4"/>
          <p:cNvSpPr>
            <a:spLocks noGrp="1"/>
          </p:cNvSpPr>
          <p:nvPr>
            <p:ph type="ftr" sz="quarter" idx="11"/>
          </p:nvPr>
        </p:nvSpPr>
        <p:spPr/>
        <p:txBody>
          <a:bodyPr/>
          <a:lstStyle>
            <a:extLst/>
          </a:lstStyle>
          <a:p>
            <a:r>
              <a:rPr lang="ar-SY" smtClean="0"/>
              <a:t>د. عماد الروح - القالبة التابعة</a:t>
            </a:r>
            <a:endParaRPr lang="ar-SY"/>
          </a:p>
        </p:txBody>
      </p:sp>
      <p:sp>
        <p:nvSpPr>
          <p:cNvPr id="6" name="عنصر نائب لرقم الشريحة 5"/>
          <p:cNvSpPr>
            <a:spLocks noGrp="1"/>
          </p:cNvSpPr>
          <p:nvPr>
            <p:ph type="sldNum" sz="quarter" idx="12"/>
          </p:nvPr>
        </p:nvSpPr>
        <p:spPr/>
        <p:txBody>
          <a:bodyPr/>
          <a:lstStyle>
            <a:extLst/>
          </a:lstStyle>
          <a:p>
            <a:fld id="{2C0DA8FC-BB9E-42E2-A4DE-D94B488C17FE}" type="slidenum">
              <a:rPr lang="ar-SY" smtClean="0"/>
              <a:pPr/>
              <a:t>‹#›</a:t>
            </a:fld>
            <a:endParaRPr lang="ar-S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a:xfrm>
            <a:off x="502920" y="4983480"/>
            <a:ext cx="8183880" cy="1051560"/>
          </a:xfrm>
        </p:spPr>
        <p:txBody>
          <a:bodyPr/>
          <a:lstStyle>
            <a:extLst/>
          </a:lstStyle>
          <a:p>
            <a:r>
              <a:rPr kumimoji="0" lang="ar-SA" smtClean="0"/>
              <a:t>انقر لتحرير نمط العنوان الرئيسي</a:t>
            </a:r>
            <a:endParaRPr kumimoji="0" lang="en-US"/>
          </a:p>
        </p:txBody>
      </p:sp>
      <p:sp>
        <p:nvSpPr>
          <p:cNvPr id="3" name="عنصر نائب للمحتوى 2"/>
          <p:cNvSpPr>
            <a:spLocks noGrp="1"/>
          </p:cNvSpPr>
          <p:nvPr>
            <p:ph idx="1"/>
          </p:nvPr>
        </p:nvSpPr>
        <p:spPr>
          <a:xfrm>
            <a:off x="502920" y="530352"/>
            <a:ext cx="8183880" cy="4187952"/>
          </a:xfrm>
        </p:spPr>
        <p:txBody>
          <a:bodyPr/>
          <a:lstStyle>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extLst/>
          </a:lstStyle>
          <a:p>
            <a:r>
              <a:rPr lang="ar-SY" smtClean="0"/>
              <a:t>2019-2018</a:t>
            </a:r>
            <a:endParaRPr lang="ar-SY"/>
          </a:p>
        </p:txBody>
      </p:sp>
      <p:sp>
        <p:nvSpPr>
          <p:cNvPr id="5" name="عنصر نائب للتذييل 4"/>
          <p:cNvSpPr>
            <a:spLocks noGrp="1"/>
          </p:cNvSpPr>
          <p:nvPr>
            <p:ph type="ftr" sz="quarter" idx="11"/>
          </p:nvPr>
        </p:nvSpPr>
        <p:spPr/>
        <p:txBody>
          <a:bodyPr/>
          <a:lstStyle>
            <a:extLst/>
          </a:lstStyle>
          <a:p>
            <a:r>
              <a:rPr lang="ar-SY" smtClean="0"/>
              <a:t>د. عماد الروح - القالبة التابعة</a:t>
            </a:r>
            <a:endParaRPr lang="ar-SY"/>
          </a:p>
        </p:txBody>
      </p:sp>
      <p:sp>
        <p:nvSpPr>
          <p:cNvPr id="6" name="عنصر نائب لرقم الشريحة 5"/>
          <p:cNvSpPr>
            <a:spLocks noGrp="1"/>
          </p:cNvSpPr>
          <p:nvPr>
            <p:ph type="sldNum" sz="quarter" idx="12"/>
          </p:nvPr>
        </p:nvSpPr>
        <p:spPr/>
        <p:txBody>
          <a:bodyPr/>
          <a:lstStyle>
            <a:extLst/>
          </a:lstStyle>
          <a:p>
            <a:fld id="{2C0DA8FC-BB9E-42E2-A4DE-D94B488C17FE}" type="slidenum">
              <a:rPr lang="ar-SY" smtClean="0"/>
              <a:pPr/>
              <a:t>‹#›</a:t>
            </a:fld>
            <a:endParaRPr lang="ar-SY"/>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spTree>
      <p:nvGrpSpPr>
        <p:cNvPr id="1" name=""/>
        <p:cNvGrpSpPr/>
        <p:nvPr/>
      </p:nvGrpSpPr>
      <p:grpSpPr>
        <a:xfrm>
          <a:off x="0" y="0"/>
          <a:ext cx="0" cy="0"/>
          <a:chOff x="0" y="0"/>
          <a:chExt cx="0" cy="0"/>
        </a:xfrm>
      </p:grpSpPr>
      <p:sp>
        <p:nvSpPr>
          <p:cNvPr id="14" name="مستطيل مستدير الزوايا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مستطيل مستدير الزوايا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عنوان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ar-SA" smtClean="0"/>
              <a:t>انقر لتحرير أنماط النص الرئيسي</a:t>
            </a:r>
          </a:p>
        </p:txBody>
      </p:sp>
      <p:sp>
        <p:nvSpPr>
          <p:cNvPr id="4" name="عنصر نائب للتاريخ 3"/>
          <p:cNvSpPr>
            <a:spLocks noGrp="1"/>
          </p:cNvSpPr>
          <p:nvPr>
            <p:ph type="dt" sz="half" idx="10"/>
          </p:nvPr>
        </p:nvSpPr>
        <p:spPr/>
        <p:txBody>
          <a:bodyPr/>
          <a:lstStyle>
            <a:extLst/>
          </a:lstStyle>
          <a:p>
            <a:r>
              <a:rPr lang="ar-SY" smtClean="0"/>
              <a:t>2019-2018</a:t>
            </a:r>
            <a:endParaRPr lang="ar-SY"/>
          </a:p>
        </p:txBody>
      </p:sp>
      <p:sp>
        <p:nvSpPr>
          <p:cNvPr id="5" name="عنصر نائب للتذييل 4"/>
          <p:cNvSpPr>
            <a:spLocks noGrp="1"/>
          </p:cNvSpPr>
          <p:nvPr>
            <p:ph type="ftr" sz="quarter" idx="11"/>
          </p:nvPr>
        </p:nvSpPr>
        <p:spPr/>
        <p:txBody>
          <a:bodyPr/>
          <a:lstStyle>
            <a:extLst/>
          </a:lstStyle>
          <a:p>
            <a:r>
              <a:rPr lang="ar-SY" smtClean="0"/>
              <a:t>د. عماد الروح - القالبة التابعة</a:t>
            </a:r>
            <a:endParaRPr lang="ar-SY"/>
          </a:p>
        </p:txBody>
      </p:sp>
      <p:sp>
        <p:nvSpPr>
          <p:cNvPr id="6" name="عنصر نائب لرقم الشريحة 5"/>
          <p:cNvSpPr>
            <a:spLocks noGrp="1"/>
          </p:cNvSpPr>
          <p:nvPr>
            <p:ph type="sldNum" sz="quarter" idx="12"/>
          </p:nvPr>
        </p:nvSpPr>
        <p:spPr/>
        <p:txBody>
          <a:bodyPr/>
          <a:lstStyle>
            <a:extLst/>
          </a:lstStyle>
          <a:p>
            <a:fld id="{2C0DA8FC-BB9E-42E2-A4DE-D94B488C17FE}" type="slidenum">
              <a:rPr lang="ar-SY" smtClean="0"/>
              <a:pPr/>
              <a:t>‹#›</a:t>
            </a:fld>
            <a:endParaRPr lang="ar-SY"/>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extLst/>
          </a:lstStyle>
          <a:p>
            <a:r>
              <a:rPr kumimoji="0" lang="ar-SA" smtClean="0"/>
              <a:t>انقر لتحرير نمط العنوان الرئيسي</a:t>
            </a:r>
            <a:endParaRPr kumimoji="0" lang="en-US"/>
          </a:p>
        </p:txBody>
      </p:sp>
      <p:sp>
        <p:nvSpPr>
          <p:cNvPr id="3" name="عنصر نائب للمحتوى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محتوى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p:txBody>
          <a:bodyPr/>
          <a:lstStyle>
            <a:extLst/>
          </a:lstStyle>
          <a:p>
            <a:r>
              <a:rPr lang="ar-SY" smtClean="0"/>
              <a:t>2019-2018</a:t>
            </a:r>
            <a:endParaRPr lang="ar-SY"/>
          </a:p>
        </p:txBody>
      </p:sp>
      <p:sp>
        <p:nvSpPr>
          <p:cNvPr id="6" name="عنصر نائب للتذييل 5"/>
          <p:cNvSpPr>
            <a:spLocks noGrp="1"/>
          </p:cNvSpPr>
          <p:nvPr>
            <p:ph type="ftr" sz="quarter" idx="11"/>
          </p:nvPr>
        </p:nvSpPr>
        <p:spPr/>
        <p:txBody>
          <a:bodyPr/>
          <a:lstStyle>
            <a:extLst/>
          </a:lstStyle>
          <a:p>
            <a:r>
              <a:rPr lang="ar-SY" smtClean="0"/>
              <a:t>د. عماد الروح - القالبة التابعة</a:t>
            </a:r>
            <a:endParaRPr lang="ar-SY"/>
          </a:p>
        </p:txBody>
      </p:sp>
      <p:sp>
        <p:nvSpPr>
          <p:cNvPr id="7" name="عنصر نائب لرقم الشريحة 6"/>
          <p:cNvSpPr>
            <a:spLocks noGrp="1"/>
          </p:cNvSpPr>
          <p:nvPr>
            <p:ph type="sldNum" sz="quarter" idx="12"/>
          </p:nvPr>
        </p:nvSpPr>
        <p:spPr/>
        <p:txBody>
          <a:bodyPr/>
          <a:lstStyle>
            <a:extLst/>
          </a:lstStyle>
          <a:p>
            <a:fld id="{2C0DA8FC-BB9E-42E2-A4DE-D94B488C17FE}" type="slidenum">
              <a:rPr lang="ar-SY" smtClean="0"/>
              <a:pPr/>
              <a:t>‹#›</a:t>
            </a:fld>
            <a:endParaRPr lang="ar-SY"/>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502920" y="4983480"/>
            <a:ext cx="8183880" cy="1051560"/>
          </a:xfrm>
        </p:spPr>
        <p:txBody>
          <a:bodyPr anchor="b"/>
          <a:lstStyle>
            <a:lvl1pPr>
              <a:defRPr b="1"/>
            </a:lvl1pPr>
            <a:extLst/>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ar-SA" smtClean="0"/>
              <a:t>انقر لتحرير أنماط النص الرئيسي</a:t>
            </a:r>
          </a:p>
        </p:txBody>
      </p:sp>
      <p:sp>
        <p:nvSpPr>
          <p:cNvPr id="4" name="عنصر نائب للنص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ar-SA" smtClean="0"/>
              <a:t>انقر لتحرير أنماط النص الرئيسي</a:t>
            </a:r>
          </a:p>
        </p:txBody>
      </p:sp>
      <p:sp>
        <p:nvSpPr>
          <p:cNvPr id="5" name="عنصر نائب للمحتوى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6" name="عنصر نائب للمحتوى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7" name="عنصر نائب للتاريخ 6"/>
          <p:cNvSpPr>
            <a:spLocks noGrp="1"/>
          </p:cNvSpPr>
          <p:nvPr>
            <p:ph type="dt" sz="half" idx="10"/>
          </p:nvPr>
        </p:nvSpPr>
        <p:spPr/>
        <p:txBody>
          <a:bodyPr/>
          <a:lstStyle>
            <a:extLst/>
          </a:lstStyle>
          <a:p>
            <a:r>
              <a:rPr lang="ar-SY" smtClean="0"/>
              <a:t>2019-2018</a:t>
            </a:r>
            <a:endParaRPr lang="ar-SY"/>
          </a:p>
        </p:txBody>
      </p:sp>
      <p:sp>
        <p:nvSpPr>
          <p:cNvPr id="8" name="عنصر نائب للتذييل 7"/>
          <p:cNvSpPr>
            <a:spLocks noGrp="1"/>
          </p:cNvSpPr>
          <p:nvPr>
            <p:ph type="ftr" sz="quarter" idx="11"/>
          </p:nvPr>
        </p:nvSpPr>
        <p:spPr/>
        <p:txBody>
          <a:bodyPr/>
          <a:lstStyle>
            <a:extLst/>
          </a:lstStyle>
          <a:p>
            <a:r>
              <a:rPr lang="ar-SY" smtClean="0"/>
              <a:t>د. عماد الروح - القالبة التابعة</a:t>
            </a:r>
            <a:endParaRPr lang="ar-SY"/>
          </a:p>
        </p:txBody>
      </p:sp>
      <p:sp>
        <p:nvSpPr>
          <p:cNvPr id="9" name="عنصر نائب لرقم الشريحة 8"/>
          <p:cNvSpPr>
            <a:spLocks noGrp="1"/>
          </p:cNvSpPr>
          <p:nvPr>
            <p:ph type="sldNum" sz="quarter" idx="12"/>
          </p:nvPr>
        </p:nvSpPr>
        <p:spPr/>
        <p:txBody>
          <a:bodyPr/>
          <a:lstStyle>
            <a:extLst/>
          </a:lstStyle>
          <a:p>
            <a:fld id="{2C0DA8FC-BB9E-42E2-A4DE-D94B488C17FE}" type="slidenum">
              <a:rPr lang="ar-SY" smtClean="0"/>
              <a:pPr/>
              <a:t>‹#›</a:t>
            </a:fld>
            <a:endParaRPr lang="ar-SY"/>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extLst/>
          </a:lstStyle>
          <a:p>
            <a:r>
              <a:rPr kumimoji="0" lang="ar-SA" smtClean="0"/>
              <a:t>انقر لتحرير نمط العنوان الرئيسي</a:t>
            </a:r>
            <a:endParaRPr kumimoji="0" lang="en-US"/>
          </a:p>
        </p:txBody>
      </p:sp>
      <p:sp>
        <p:nvSpPr>
          <p:cNvPr id="3" name="عنصر نائب للتاريخ 2"/>
          <p:cNvSpPr>
            <a:spLocks noGrp="1"/>
          </p:cNvSpPr>
          <p:nvPr>
            <p:ph type="dt" sz="half" idx="10"/>
          </p:nvPr>
        </p:nvSpPr>
        <p:spPr/>
        <p:txBody>
          <a:bodyPr/>
          <a:lstStyle>
            <a:extLst/>
          </a:lstStyle>
          <a:p>
            <a:r>
              <a:rPr lang="ar-SY" smtClean="0"/>
              <a:t>2019-2018</a:t>
            </a:r>
            <a:endParaRPr lang="ar-SY"/>
          </a:p>
        </p:txBody>
      </p:sp>
      <p:sp>
        <p:nvSpPr>
          <p:cNvPr id="4" name="عنصر نائب للتذييل 3"/>
          <p:cNvSpPr>
            <a:spLocks noGrp="1"/>
          </p:cNvSpPr>
          <p:nvPr>
            <p:ph type="ftr" sz="quarter" idx="11"/>
          </p:nvPr>
        </p:nvSpPr>
        <p:spPr/>
        <p:txBody>
          <a:bodyPr/>
          <a:lstStyle>
            <a:extLst/>
          </a:lstStyle>
          <a:p>
            <a:r>
              <a:rPr lang="ar-SY" smtClean="0"/>
              <a:t>د. عماد الروح - القالبة التابعة</a:t>
            </a:r>
            <a:endParaRPr lang="ar-SY"/>
          </a:p>
        </p:txBody>
      </p:sp>
      <p:sp>
        <p:nvSpPr>
          <p:cNvPr id="5" name="عنصر نائب لرقم الشريحة 4"/>
          <p:cNvSpPr>
            <a:spLocks noGrp="1"/>
          </p:cNvSpPr>
          <p:nvPr>
            <p:ph type="sldNum" sz="quarter" idx="12"/>
          </p:nvPr>
        </p:nvSpPr>
        <p:spPr/>
        <p:txBody>
          <a:bodyPr/>
          <a:lstStyle>
            <a:extLst/>
          </a:lstStyle>
          <a:p>
            <a:fld id="{2C0DA8FC-BB9E-42E2-A4DE-D94B488C17FE}" type="slidenum">
              <a:rPr lang="ar-SY" smtClean="0"/>
              <a:pPr/>
              <a:t>‹#›</a:t>
            </a:fld>
            <a:endParaRPr lang="ar-SY"/>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فارغ">
    <p:spTree>
      <p:nvGrpSpPr>
        <p:cNvPr id="1" name=""/>
        <p:cNvGrpSpPr/>
        <p:nvPr/>
      </p:nvGrpSpPr>
      <p:grpSpPr>
        <a:xfrm>
          <a:off x="0" y="0"/>
          <a:ext cx="0" cy="0"/>
          <a:chOff x="0" y="0"/>
          <a:chExt cx="0" cy="0"/>
        </a:xfrm>
      </p:grpSpPr>
      <p:sp>
        <p:nvSpPr>
          <p:cNvPr id="7" name="مستطيل مستدير الزوايا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عنصر نائب للتاريخ 1"/>
          <p:cNvSpPr>
            <a:spLocks noGrp="1"/>
          </p:cNvSpPr>
          <p:nvPr>
            <p:ph type="dt" sz="half" idx="10"/>
          </p:nvPr>
        </p:nvSpPr>
        <p:spPr>
          <a:xfrm>
            <a:off x="3429000" y="6492875"/>
            <a:ext cx="2286000" cy="365125"/>
          </a:xfrm>
        </p:spPr>
        <p:txBody>
          <a:bodyPr/>
          <a:lstStyle>
            <a:lvl1pPr algn="ctr">
              <a:defRPr b="1">
                <a:solidFill>
                  <a:schemeClr val="tx1"/>
                </a:solidFill>
              </a:defRPr>
            </a:lvl1pPr>
            <a:extLst/>
          </a:lstStyle>
          <a:p>
            <a:r>
              <a:rPr lang="ar-SY" smtClean="0"/>
              <a:t>2019-2018</a:t>
            </a:r>
            <a:endParaRPr lang="ar-SY"/>
          </a:p>
        </p:txBody>
      </p:sp>
      <p:sp>
        <p:nvSpPr>
          <p:cNvPr id="3" name="عنصر نائب للتذييل 2"/>
          <p:cNvSpPr>
            <a:spLocks noGrp="1"/>
          </p:cNvSpPr>
          <p:nvPr>
            <p:ph type="ftr" sz="quarter" idx="11"/>
          </p:nvPr>
        </p:nvSpPr>
        <p:spPr>
          <a:xfrm>
            <a:off x="6858000" y="6492875"/>
            <a:ext cx="2286000" cy="365125"/>
          </a:xfrm>
        </p:spPr>
        <p:txBody>
          <a:bodyPr/>
          <a:lstStyle>
            <a:lvl1pPr algn="r">
              <a:defRPr b="1">
                <a:solidFill>
                  <a:schemeClr val="tx1"/>
                </a:solidFill>
              </a:defRPr>
            </a:lvl1pPr>
            <a:extLst/>
          </a:lstStyle>
          <a:p>
            <a:r>
              <a:rPr lang="ar-SY" smtClean="0"/>
              <a:t>د. عماد الروح - القالبة التابعة</a:t>
            </a:r>
            <a:endParaRPr lang="ar-SY" dirty="0"/>
          </a:p>
        </p:txBody>
      </p:sp>
      <p:sp>
        <p:nvSpPr>
          <p:cNvPr id="4" name="عنصر نائب لرقم الشريحة 3"/>
          <p:cNvSpPr>
            <a:spLocks noGrp="1"/>
          </p:cNvSpPr>
          <p:nvPr>
            <p:ph type="sldNum" sz="quarter" idx="12"/>
          </p:nvPr>
        </p:nvSpPr>
        <p:spPr>
          <a:xfrm>
            <a:off x="0" y="6492875"/>
            <a:ext cx="457200" cy="365125"/>
          </a:xfrm>
        </p:spPr>
        <p:txBody>
          <a:bodyPr/>
          <a:lstStyle>
            <a:lvl1pPr algn="l">
              <a:defRPr b="1">
                <a:solidFill>
                  <a:schemeClr val="tx1"/>
                </a:solidFill>
              </a:defRPr>
            </a:lvl1pPr>
            <a:extLst/>
          </a:lstStyle>
          <a:p>
            <a:fld id="{2C0DA8FC-BB9E-42E2-A4DE-D94B488C17FE}" type="slidenum">
              <a:rPr lang="ar-SY" smtClean="0"/>
              <a:pPr/>
              <a:t>‹#›</a:t>
            </a:fld>
            <a:endParaRPr lang="ar-SY"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ar-SA" smtClean="0"/>
              <a:t>انقر لتحرير نمط العنوان الرئيسي</a:t>
            </a:r>
            <a:endParaRPr kumimoji="0" lang="en-US"/>
          </a:p>
        </p:txBody>
      </p:sp>
      <p:sp>
        <p:nvSpPr>
          <p:cNvPr id="3" name="عنصر نائب للنص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محتوى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p:txBody>
          <a:bodyPr/>
          <a:lstStyle>
            <a:extLst/>
          </a:lstStyle>
          <a:p>
            <a:r>
              <a:rPr lang="ar-SY" smtClean="0"/>
              <a:t>2019-2018</a:t>
            </a:r>
            <a:endParaRPr lang="ar-SY"/>
          </a:p>
        </p:txBody>
      </p:sp>
      <p:sp>
        <p:nvSpPr>
          <p:cNvPr id="6" name="عنصر نائب للتذييل 5"/>
          <p:cNvSpPr>
            <a:spLocks noGrp="1"/>
          </p:cNvSpPr>
          <p:nvPr>
            <p:ph type="ftr" sz="quarter" idx="11"/>
          </p:nvPr>
        </p:nvSpPr>
        <p:spPr/>
        <p:txBody>
          <a:bodyPr/>
          <a:lstStyle>
            <a:extLst/>
          </a:lstStyle>
          <a:p>
            <a:r>
              <a:rPr lang="ar-SY" smtClean="0"/>
              <a:t>د. عماد الروح - القالبة التابعة</a:t>
            </a:r>
            <a:endParaRPr lang="ar-SY"/>
          </a:p>
        </p:txBody>
      </p:sp>
      <p:sp>
        <p:nvSpPr>
          <p:cNvPr id="7" name="عنصر نائب لرقم الشريحة 6"/>
          <p:cNvSpPr>
            <a:spLocks noGrp="1"/>
          </p:cNvSpPr>
          <p:nvPr>
            <p:ph type="sldNum" sz="quarter" idx="12"/>
          </p:nvPr>
        </p:nvSpPr>
        <p:spPr/>
        <p:txBody>
          <a:bodyPr/>
          <a:lstStyle>
            <a:extLst/>
          </a:lstStyle>
          <a:p>
            <a:fld id="{2C0DA8FC-BB9E-42E2-A4DE-D94B488C17FE}" type="slidenum">
              <a:rPr lang="ar-SY" smtClean="0"/>
              <a:pPr/>
              <a:t>‹#›</a:t>
            </a:fld>
            <a:endParaRPr lang="ar-SY"/>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spTree>
      <p:nvGrpSpPr>
        <p:cNvPr id="1" name=""/>
        <p:cNvGrpSpPr/>
        <p:nvPr/>
      </p:nvGrpSpPr>
      <p:grpSpPr>
        <a:xfrm>
          <a:off x="0" y="0"/>
          <a:ext cx="0" cy="0"/>
          <a:chOff x="0" y="0"/>
          <a:chExt cx="0" cy="0"/>
        </a:xfrm>
      </p:grpSpPr>
      <p:sp>
        <p:nvSpPr>
          <p:cNvPr id="15" name="مستطيل مستدير الزوايا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مستطيل ذو زاوية واحدة مستديرة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عنوان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ar-SA" smtClean="0"/>
              <a:t>انقر لتحرير نمط العنوان الرئيسي</a:t>
            </a:r>
            <a:endParaRPr kumimoji="0" lang="en-US"/>
          </a:p>
        </p:txBody>
      </p:sp>
      <p:sp>
        <p:nvSpPr>
          <p:cNvPr id="4" name="عنصر نائب للنص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p:txBody>
          <a:bodyPr/>
          <a:lstStyle>
            <a:extLst/>
          </a:lstStyle>
          <a:p>
            <a:r>
              <a:rPr lang="ar-SY" smtClean="0"/>
              <a:t>2019-2018</a:t>
            </a:r>
            <a:endParaRPr lang="ar-SY"/>
          </a:p>
        </p:txBody>
      </p:sp>
      <p:sp>
        <p:nvSpPr>
          <p:cNvPr id="6" name="عنصر نائب للتذييل 5"/>
          <p:cNvSpPr>
            <a:spLocks noGrp="1"/>
          </p:cNvSpPr>
          <p:nvPr>
            <p:ph type="ftr" sz="quarter" idx="11"/>
          </p:nvPr>
        </p:nvSpPr>
        <p:spPr/>
        <p:txBody>
          <a:bodyPr/>
          <a:lstStyle>
            <a:extLst/>
          </a:lstStyle>
          <a:p>
            <a:r>
              <a:rPr lang="ar-SY" smtClean="0"/>
              <a:t>د. عماد الروح - القالبة التابعة</a:t>
            </a:r>
            <a:endParaRPr lang="ar-SY"/>
          </a:p>
        </p:txBody>
      </p:sp>
      <p:sp>
        <p:nvSpPr>
          <p:cNvPr id="7" name="عنصر نائب لرقم الشريحة 6"/>
          <p:cNvSpPr>
            <a:spLocks noGrp="1"/>
          </p:cNvSpPr>
          <p:nvPr>
            <p:ph type="sldNum" sz="quarter" idx="12"/>
          </p:nvPr>
        </p:nvSpPr>
        <p:spPr/>
        <p:txBody>
          <a:bodyPr/>
          <a:lstStyle>
            <a:extLst/>
          </a:lstStyle>
          <a:p>
            <a:fld id="{2C0DA8FC-BB9E-42E2-A4DE-D94B488C17FE}" type="slidenum">
              <a:rPr lang="ar-SY" smtClean="0"/>
              <a:pPr/>
              <a:t>‹#›</a:t>
            </a:fld>
            <a:endParaRPr lang="ar-SY"/>
          </a:p>
        </p:txBody>
      </p:sp>
      <p:sp>
        <p:nvSpPr>
          <p:cNvPr id="3" name="عنصر نائب للصورة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ar-SA" smtClean="0"/>
              <a:t>انقر فوق الرمز لإضافة صورة</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مستطيل مستدير الزوايا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مستطيل مستدير الزوايا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عنصر نائب للعنوان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ar-SA" smtClean="0"/>
              <a:t>انقر لتحرير نمط العنوان الرئيسي</a:t>
            </a:r>
            <a:endParaRPr kumimoji="0" lang="en-US"/>
          </a:p>
        </p:txBody>
      </p:sp>
      <p:sp>
        <p:nvSpPr>
          <p:cNvPr id="4" name="عنصر نائب للنص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ar-SA" smtClean="0"/>
              <a:t>انقر لتحرير أنماط النص الرئيسي</a:t>
            </a:r>
          </a:p>
          <a:p>
            <a:pPr lvl="1" eaLnBrk="1" latinLnBrk="0" hangingPunct="1"/>
            <a:r>
              <a:rPr kumimoji="0" lang="ar-SA" smtClean="0"/>
              <a:t>المستوى الثاني</a:t>
            </a:r>
          </a:p>
          <a:p>
            <a:pPr lvl="2" eaLnBrk="1" latinLnBrk="0" hangingPunct="1"/>
            <a:r>
              <a:rPr kumimoji="0" lang="ar-SA" smtClean="0"/>
              <a:t>المستوى الثالث</a:t>
            </a:r>
          </a:p>
          <a:p>
            <a:pPr lvl="3" eaLnBrk="1" latinLnBrk="0" hangingPunct="1"/>
            <a:r>
              <a:rPr kumimoji="0" lang="ar-SA" smtClean="0"/>
              <a:t>المستوى الرابع</a:t>
            </a:r>
          </a:p>
          <a:p>
            <a:pPr lvl="4" eaLnBrk="1" latinLnBrk="0" hangingPunct="1"/>
            <a:r>
              <a:rPr kumimoji="0" lang="ar-SA" smtClean="0"/>
              <a:t>المستوى الخامس</a:t>
            </a:r>
            <a:endParaRPr kumimoji="0" lang="en-US"/>
          </a:p>
        </p:txBody>
      </p:sp>
      <p:sp>
        <p:nvSpPr>
          <p:cNvPr id="25" name="عنصر نائب للتاريخ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r>
              <a:rPr lang="ar-SY" smtClean="0"/>
              <a:t>2019-2018</a:t>
            </a:r>
            <a:endParaRPr lang="ar-SY"/>
          </a:p>
        </p:txBody>
      </p:sp>
      <p:sp>
        <p:nvSpPr>
          <p:cNvPr id="18" name="عنصر نائب للتذييل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r>
              <a:rPr lang="ar-SY" smtClean="0"/>
              <a:t>د. عماد الروح - القالبة التابعة</a:t>
            </a:r>
            <a:endParaRPr lang="ar-SY"/>
          </a:p>
        </p:txBody>
      </p:sp>
      <p:sp>
        <p:nvSpPr>
          <p:cNvPr id="5" name="عنصر نائب لرقم الشريحة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2C0DA8FC-BB9E-42E2-A4DE-D94B488C17FE}" type="slidenum">
              <a:rPr lang="ar-SY" smtClean="0"/>
              <a:pPr/>
              <a:t>‹#›</a:t>
            </a:fld>
            <a:endParaRPr lang="ar-SY"/>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1"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r" rtl="1"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r" rtl="1"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r" rtl="1"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r" rtl="1"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r" rtl="1"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r" rtl="1"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r" rtl="1"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r" rtl="1"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r" rtl="1"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24.jpeg"/><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32.png"/><Relationship Id="rId11" Type="http://schemas.openxmlformats.org/officeDocument/2006/relationships/oleObject" Target="../embeddings/oleObject7.bin"/><Relationship Id="rId5" Type="http://schemas.openxmlformats.org/officeDocument/2006/relationships/image" Target="../media/image31.jpeg"/><Relationship Id="rId10" Type="http://schemas.openxmlformats.org/officeDocument/2006/relationships/oleObject" Target="../embeddings/oleObject6.bin"/><Relationship Id="rId4" Type="http://schemas.openxmlformats.org/officeDocument/2006/relationships/image" Target="../media/image30.jpeg"/><Relationship Id="rId9"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oleObject" Target="../embeddings/oleObject21.bin"/><Relationship Id="rId3" Type="http://schemas.openxmlformats.org/officeDocument/2006/relationships/image" Target="../media/image24.jpeg"/><Relationship Id="rId7" Type="http://schemas.openxmlformats.org/officeDocument/2006/relationships/oleObject" Target="../embeddings/oleObject16.bin"/><Relationship Id="rId12" Type="http://schemas.openxmlformats.org/officeDocument/2006/relationships/image" Target="../media/image41.jpeg"/><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5.bin"/><Relationship Id="rId11" Type="http://schemas.openxmlformats.org/officeDocument/2006/relationships/oleObject" Target="../embeddings/oleObject20.bin"/><Relationship Id="rId5" Type="http://schemas.openxmlformats.org/officeDocument/2006/relationships/oleObject" Target="../embeddings/oleObject14.bin"/><Relationship Id="rId10" Type="http://schemas.openxmlformats.org/officeDocument/2006/relationships/oleObject" Target="../embeddings/oleObject19.bin"/><Relationship Id="rId4" Type="http://schemas.openxmlformats.org/officeDocument/2006/relationships/image" Target="../media/image40.png"/><Relationship Id="rId9" Type="http://schemas.openxmlformats.org/officeDocument/2006/relationships/oleObject" Target="../embeddings/oleObject18.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image" Target="../media/image40.png"/><Relationship Id="rId7" Type="http://schemas.openxmlformats.org/officeDocument/2006/relationships/oleObject" Target="../embeddings/oleObject25.bin"/><Relationship Id="rId12"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24.bin"/><Relationship Id="rId11" Type="http://schemas.openxmlformats.org/officeDocument/2006/relationships/image" Target="../media/image48.jpeg"/><Relationship Id="rId5" Type="http://schemas.openxmlformats.org/officeDocument/2006/relationships/oleObject" Target="../embeddings/oleObject23.bin"/><Relationship Id="rId10" Type="http://schemas.openxmlformats.org/officeDocument/2006/relationships/oleObject" Target="../embeddings/oleObject28.bin"/><Relationship Id="rId4" Type="http://schemas.openxmlformats.org/officeDocument/2006/relationships/oleObject" Target="../embeddings/oleObject22.bin"/><Relationship Id="rId9"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image" Target="../media/image40.png"/><Relationship Id="rId7"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32.bin"/><Relationship Id="rId5" Type="http://schemas.openxmlformats.org/officeDocument/2006/relationships/oleObject" Target="../embeddings/oleObject31.bin"/><Relationship Id="rId4" Type="http://schemas.openxmlformats.org/officeDocument/2006/relationships/oleObject" Target="../embeddings/oleObject30.bin"/><Relationship Id="rId9" Type="http://schemas.openxmlformats.org/officeDocument/2006/relationships/oleObject" Target="../embeddings/oleObject35.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oleObject" Target="../embeddings/oleObject36.bin"/><Relationship Id="rId7" Type="http://schemas.openxmlformats.org/officeDocument/2006/relationships/image" Target="../media/image59.png"/><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39.bin"/><Relationship Id="rId5" Type="http://schemas.openxmlformats.org/officeDocument/2006/relationships/oleObject" Target="../embeddings/oleObject38.bin"/><Relationship Id="rId4" Type="http://schemas.openxmlformats.org/officeDocument/2006/relationships/oleObject" Target="../embeddings/oleObject37.bin"/><Relationship Id="rId9" Type="http://schemas.openxmlformats.org/officeDocument/2006/relationships/oleObject" Target="../embeddings/oleObject41.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oleObject" Target="../embeddings/oleObject52.bin"/><Relationship Id="rId3" Type="http://schemas.openxmlformats.org/officeDocument/2006/relationships/oleObject" Target="../embeddings/oleObject42.bin"/><Relationship Id="rId7" Type="http://schemas.openxmlformats.org/officeDocument/2006/relationships/oleObject" Target="../embeddings/oleObject46.bin"/><Relationship Id="rId12"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45.bin"/><Relationship Id="rId11" Type="http://schemas.openxmlformats.org/officeDocument/2006/relationships/oleObject" Target="../embeddings/oleObject50.bin"/><Relationship Id="rId5" Type="http://schemas.openxmlformats.org/officeDocument/2006/relationships/oleObject" Target="../embeddings/oleObject44.bin"/><Relationship Id="rId10" Type="http://schemas.openxmlformats.org/officeDocument/2006/relationships/oleObject" Target="../embeddings/oleObject49.bin"/><Relationship Id="rId4" Type="http://schemas.openxmlformats.org/officeDocument/2006/relationships/oleObject" Target="../embeddings/oleObject43.bin"/><Relationship Id="rId9" Type="http://schemas.openxmlformats.org/officeDocument/2006/relationships/oleObject" Target="../embeddings/oleObject48.bin"/><Relationship Id="rId14" Type="http://schemas.openxmlformats.org/officeDocument/2006/relationships/oleObject" Target="../embeddings/oleObject53.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image" Target="../media/image77.png"/><Relationship Id="rId7"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55.bin"/><Relationship Id="rId5" Type="http://schemas.openxmlformats.org/officeDocument/2006/relationships/oleObject" Target="../embeddings/oleObject54.bin"/><Relationship Id="rId4" Type="http://schemas.openxmlformats.org/officeDocument/2006/relationships/image" Target="../media/image78.jpeg"/><Relationship Id="rId9" Type="http://schemas.openxmlformats.org/officeDocument/2006/relationships/oleObject" Target="../embeddings/oleObject58.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62.bin"/><Relationship Id="rId3" Type="http://schemas.openxmlformats.org/officeDocument/2006/relationships/image" Target="../media/image78.jpeg"/><Relationship Id="rId7" Type="http://schemas.openxmlformats.org/officeDocument/2006/relationships/oleObject" Target="../embeddings/oleObject61.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60.bin"/><Relationship Id="rId5" Type="http://schemas.openxmlformats.org/officeDocument/2006/relationships/oleObject" Target="../embeddings/oleObject59.bin"/><Relationship Id="rId4" Type="http://schemas.openxmlformats.org/officeDocument/2006/relationships/image" Target="../media/image77.png"/><Relationship Id="rId9" Type="http://schemas.openxmlformats.org/officeDocument/2006/relationships/oleObject" Target="../embeddings/oleObject63.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67.bin"/><Relationship Id="rId3" Type="http://schemas.openxmlformats.org/officeDocument/2006/relationships/image" Target="../media/image77.png"/><Relationship Id="rId7"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65.bin"/><Relationship Id="rId5" Type="http://schemas.openxmlformats.org/officeDocument/2006/relationships/oleObject" Target="../embeddings/oleObject64.bin"/><Relationship Id="rId4" Type="http://schemas.openxmlformats.org/officeDocument/2006/relationships/image" Target="../media/image78.jpeg"/><Relationship Id="rId9" Type="http://schemas.openxmlformats.org/officeDocument/2006/relationships/oleObject" Target="../embeddings/oleObject68.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72.bin"/><Relationship Id="rId3" Type="http://schemas.openxmlformats.org/officeDocument/2006/relationships/image" Target="../media/image77.png"/><Relationship Id="rId7" Type="http://schemas.openxmlformats.org/officeDocument/2006/relationships/oleObject" Target="../embeddings/oleObject71.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70.bin"/><Relationship Id="rId5" Type="http://schemas.openxmlformats.org/officeDocument/2006/relationships/oleObject" Target="../embeddings/oleObject69.bin"/><Relationship Id="rId4" Type="http://schemas.openxmlformats.org/officeDocument/2006/relationships/image" Target="../media/image78.jpeg"/><Relationship Id="rId9" Type="http://schemas.openxmlformats.org/officeDocument/2006/relationships/oleObject" Target="../embeddings/oleObject73.bin"/></Relationships>
</file>

<file path=ppt/slides/_rels/slide27.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oleObject" Target="../embeddings/oleObject77.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76.bin"/><Relationship Id="rId5" Type="http://schemas.openxmlformats.org/officeDocument/2006/relationships/oleObject" Target="../embeddings/oleObject75.bin"/><Relationship Id="rId4" Type="http://schemas.openxmlformats.org/officeDocument/2006/relationships/oleObject" Target="../embeddings/oleObject74.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oleObject" Target="../embeddings/oleObject80.bin"/><Relationship Id="rId4" Type="http://schemas.openxmlformats.org/officeDocument/2006/relationships/oleObject" Target="../embeddings/oleObject79.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84.bin"/><Relationship Id="rId3" Type="http://schemas.openxmlformats.org/officeDocument/2006/relationships/image" Target="../media/image106.jpeg"/><Relationship Id="rId7" Type="http://schemas.openxmlformats.org/officeDocument/2006/relationships/oleObject" Target="../embeddings/oleObject83.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82.bin"/><Relationship Id="rId5" Type="http://schemas.openxmlformats.org/officeDocument/2006/relationships/oleObject" Target="../embeddings/oleObject81.bin"/><Relationship Id="rId4" Type="http://schemas.openxmlformats.org/officeDocument/2006/relationships/image" Target="../media/image107.png"/><Relationship Id="rId9" Type="http://schemas.openxmlformats.org/officeDocument/2006/relationships/oleObject" Target="../embeddings/oleObject85.bin"/></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jpeg"/><Relationship Id="rId5" Type="http://schemas.openxmlformats.org/officeDocument/2006/relationships/oleObject" Target="../embeddings/oleObject2.bin"/><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3" Type="http://schemas.openxmlformats.org/officeDocument/2006/relationships/image" Target="../media/image106.jpeg"/><Relationship Id="rId7" Type="http://schemas.openxmlformats.org/officeDocument/2006/relationships/oleObject" Target="../embeddings/oleObject88.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87.bin"/><Relationship Id="rId5" Type="http://schemas.openxmlformats.org/officeDocument/2006/relationships/oleObject" Target="../embeddings/oleObject86.bin"/><Relationship Id="rId4" Type="http://schemas.openxmlformats.org/officeDocument/2006/relationships/image" Target="../media/image107.png"/></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92.bin"/><Relationship Id="rId3" Type="http://schemas.openxmlformats.org/officeDocument/2006/relationships/image" Target="../media/image106.jpeg"/><Relationship Id="rId7" Type="http://schemas.openxmlformats.org/officeDocument/2006/relationships/oleObject" Target="../embeddings/oleObject91.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90.bin"/><Relationship Id="rId5" Type="http://schemas.openxmlformats.org/officeDocument/2006/relationships/oleObject" Target="../embeddings/oleObject89.bin"/><Relationship Id="rId4" Type="http://schemas.openxmlformats.org/officeDocument/2006/relationships/image" Target="../media/image107.png"/><Relationship Id="rId9" Type="http://schemas.openxmlformats.org/officeDocument/2006/relationships/oleObject" Target="../embeddings/oleObject93.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97.bin"/><Relationship Id="rId3" Type="http://schemas.openxmlformats.org/officeDocument/2006/relationships/image" Target="../media/image106.jpeg"/><Relationship Id="rId7" Type="http://schemas.openxmlformats.org/officeDocument/2006/relationships/oleObject" Target="../embeddings/oleObject96.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95.bin"/><Relationship Id="rId5" Type="http://schemas.openxmlformats.org/officeDocument/2006/relationships/oleObject" Target="../embeddings/oleObject94.bin"/><Relationship Id="rId4" Type="http://schemas.openxmlformats.org/officeDocument/2006/relationships/image" Target="../media/image10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oleObject" Target="../embeddings/oleObject99.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04.bin"/><Relationship Id="rId3" Type="http://schemas.openxmlformats.org/officeDocument/2006/relationships/oleObject" Target="../embeddings/oleObject100.bin"/><Relationship Id="rId7" Type="http://schemas.openxmlformats.org/officeDocument/2006/relationships/oleObject" Target="../embeddings/oleObject103.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102.bin"/><Relationship Id="rId11" Type="http://schemas.openxmlformats.org/officeDocument/2006/relationships/image" Target="../media/image130.jpeg"/><Relationship Id="rId5" Type="http://schemas.openxmlformats.org/officeDocument/2006/relationships/oleObject" Target="../embeddings/oleObject101.bin"/><Relationship Id="rId10" Type="http://schemas.openxmlformats.org/officeDocument/2006/relationships/oleObject" Target="../embeddings/oleObject106.bin"/><Relationship Id="rId4" Type="http://schemas.openxmlformats.org/officeDocument/2006/relationships/image" Target="../media/image129.jpeg"/><Relationship Id="rId9" Type="http://schemas.openxmlformats.org/officeDocument/2006/relationships/oleObject" Target="../embeddings/oleObject105.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10.bin"/><Relationship Id="rId13" Type="http://schemas.openxmlformats.org/officeDocument/2006/relationships/oleObject" Target="../embeddings/oleObject115.bin"/><Relationship Id="rId3" Type="http://schemas.openxmlformats.org/officeDocument/2006/relationships/image" Target="../media/image130.jpeg"/><Relationship Id="rId7" Type="http://schemas.openxmlformats.org/officeDocument/2006/relationships/oleObject" Target="../embeddings/oleObject109.bin"/><Relationship Id="rId12" Type="http://schemas.openxmlformats.org/officeDocument/2006/relationships/oleObject" Target="../embeddings/oleObject114.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108.bin"/><Relationship Id="rId11" Type="http://schemas.openxmlformats.org/officeDocument/2006/relationships/oleObject" Target="../embeddings/oleObject113.bin"/><Relationship Id="rId5" Type="http://schemas.openxmlformats.org/officeDocument/2006/relationships/oleObject" Target="../embeddings/oleObject107.bin"/><Relationship Id="rId10" Type="http://schemas.openxmlformats.org/officeDocument/2006/relationships/oleObject" Target="../embeddings/oleObject112.bin"/><Relationship Id="rId4" Type="http://schemas.openxmlformats.org/officeDocument/2006/relationships/image" Target="../media/image140.jpeg"/><Relationship Id="rId9" Type="http://schemas.openxmlformats.org/officeDocument/2006/relationships/oleObject" Target="../embeddings/oleObject111.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19.bin"/><Relationship Id="rId3" Type="http://schemas.openxmlformats.org/officeDocument/2006/relationships/image" Target="../media/image130.jpeg"/><Relationship Id="rId7" Type="http://schemas.openxmlformats.org/officeDocument/2006/relationships/oleObject" Target="../embeddings/oleObject118.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117.bin"/><Relationship Id="rId11" Type="http://schemas.openxmlformats.org/officeDocument/2006/relationships/oleObject" Target="../embeddings/oleObject122.bin"/><Relationship Id="rId5" Type="http://schemas.openxmlformats.org/officeDocument/2006/relationships/oleObject" Target="../embeddings/oleObject116.bin"/><Relationship Id="rId10" Type="http://schemas.openxmlformats.org/officeDocument/2006/relationships/oleObject" Target="../embeddings/oleObject121.bin"/><Relationship Id="rId4" Type="http://schemas.openxmlformats.org/officeDocument/2006/relationships/image" Target="../media/image148.jpeg"/><Relationship Id="rId9" Type="http://schemas.openxmlformats.org/officeDocument/2006/relationships/oleObject" Target="../embeddings/oleObject120.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28.bin"/><Relationship Id="rId3" Type="http://schemas.openxmlformats.org/officeDocument/2006/relationships/oleObject" Target="../embeddings/oleObject123.bin"/><Relationship Id="rId7" Type="http://schemas.openxmlformats.org/officeDocument/2006/relationships/oleObject" Target="../embeddings/oleObject127.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126.bin"/><Relationship Id="rId11" Type="http://schemas.openxmlformats.org/officeDocument/2006/relationships/image" Target="../media/image130.jpeg"/><Relationship Id="rId5" Type="http://schemas.openxmlformats.org/officeDocument/2006/relationships/oleObject" Target="../embeddings/oleObject125.bin"/><Relationship Id="rId10" Type="http://schemas.openxmlformats.org/officeDocument/2006/relationships/image" Target="../media/image148.jpeg"/><Relationship Id="rId4" Type="http://schemas.openxmlformats.org/officeDocument/2006/relationships/oleObject" Target="../embeddings/oleObject124.bin"/><Relationship Id="rId9" Type="http://schemas.openxmlformats.org/officeDocument/2006/relationships/oleObject" Target="../embeddings/oleObject129.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33.bin"/><Relationship Id="rId3" Type="http://schemas.openxmlformats.org/officeDocument/2006/relationships/image" Target="../media/image148.jpeg"/><Relationship Id="rId7" Type="http://schemas.openxmlformats.org/officeDocument/2006/relationships/oleObject" Target="../embeddings/oleObject132.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oleObject" Target="../embeddings/oleObject131.bin"/><Relationship Id="rId5" Type="http://schemas.openxmlformats.org/officeDocument/2006/relationships/oleObject" Target="../embeddings/oleObject130.bin"/><Relationship Id="rId10" Type="http://schemas.openxmlformats.org/officeDocument/2006/relationships/oleObject" Target="../embeddings/oleObject135.bin"/><Relationship Id="rId4" Type="http://schemas.openxmlformats.org/officeDocument/2006/relationships/image" Target="../media/image130.jpeg"/><Relationship Id="rId9" Type="http://schemas.openxmlformats.org/officeDocument/2006/relationships/oleObject" Target="../embeddings/oleObject134.bin"/></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130.jpeg"/><Relationship Id="rId3" Type="http://schemas.openxmlformats.org/officeDocument/2006/relationships/oleObject" Target="../embeddings/oleObject136.bin"/><Relationship Id="rId7" Type="http://schemas.openxmlformats.org/officeDocument/2006/relationships/image" Target="../media/image148.jpeg"/><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oleObject" Target="../embeddings/oleObject139.bin"/><Relationship Id="rId5" Type="http://schemas.openxmlformats.org/officeDocument/2006/relationships/oleObject" Target="../embeddings/oleObject138.bin"/><Relationship Id="rId4" Type="http://schemas.openxmlformats.org/officeDocument/2006/relationships/oleObject" Target="../embeddings/oleObject137.bin"/><Relationship Id="rId9" Type="http://schemas.openxmlformats.org/officeDocument/2006/relationships/oleObject" Target="../embeddings/oleObject140.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46.bin"/><Relationship Id="rId3" Type="http://schemas.openxmlformats.org/officeDocument/2006/relationships/oleObject" Target="../embeddings/oleObject141.bin"/><Relationship Id="rId7" Type="http://schemas.openxmlformats.org/officeDocument/2006/relationships/oleObject" Target="../embeddings/oleObject145.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oleObject" Target="../embeddings/oleObject144.bin"/><Relationship Id="rId5" Type="http://schemas.openxmlformats.org/officeDocument/2006/relationships/oleObject" Target="../embeddings/oleObject143.bin"/><Relationship Id="rId4" Type="http://schemas.openxmlformats.org/officeDocument/2006/relationships/oleObject" Target="../embeddings/oleObject142.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51.bin"/><Relationship Id="rId3" Type="http://schemas.openxmlformats.org/officeDocument/2006/relationships/oleObject" Target="../embeddings/oleObject147.bin"/><Relationship Id="rId7" Type="http://schemas.openxmlformats.org/officeDocument/2006/relationships/oleObject" Target="../embeddings/oleObject150.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oleObject" Target="../embeddings/oleObject149.bin"/><Relationship Id="rId5" Type="http://schemas.openxmlformats.org/officeDocument/2006/relationships/oleObject" Target="../embeddings/oleObject148.bin"/><Relationship Id="rId4" Type="http://schemas.openxmlformats.org/officeDocument/2006/relationships/image" Target="../media/image174.png"/></Relationships>
</file>

<file path=ppt/slides/_rels/slide43.xml.rels><?xml version="1.0" encoding="UTF-8" standalone="yes"?>
<Relationships xmlns="http://schemas.openxmlformats.org/package/2006/relationships"><Relationship Id="rId3" Type="http://schemas.openxmlformats.org/officeDocument/2006/relationships/image" Target="../media/image176.png"/><Relationship Id="rId2" Type="http://schemas.openxmlformats.org/officeDocument/2006/relationships/image" Target="../media/image17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78.png"/><Relationship Id="rId2" Type="http://schemas.openxmlformats.org/officeDocument/2006/relationships/image" Target="../media/image17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56.bin"/><Relationship Id="rId3" Type="http://schemas.openxmlformats.org/officeDocument/2006/relationships/slide" Target="slide44.xml"/><Relationship Id="rId7" Type="http://schemas.openxmlformats.org/officeDocument/2006/relationships/oleObject" Target="../embeddings/oleObject155.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oleObject" Target="../embeddings/oleObject154.bin"/><Relationship Id="rId11" Type="http://schemas.openxmlformats.org/officeDocument/2006/relationships/oleObject" Target="../embeddings/oleObject159.bin"/><Relationship Id="rId5" Type="http://schemas.openxmlformats.org/officeDocument/2006/relationships/oleObject" Target="../embeddings/oleObject153.bin"/><Relationship Id="rId10" Type="http://schemas.openxmlformats.org/officeDocument/2006/relationships/oleObject" Target="../embeddings/oleObject158.bin"/><Relationship Id="rId4" Type="http://schemas.openxmlformats.org/officeDocument/2006/relationships/oleObject" Target="../embeddings/oleObject152.bin"/><Relationship Id="rId9" Type="http://schemas.openxmlformats.org/officeDocument/2006/relationships/oleObject" Target="../embeddings/oleObject157.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60.bin"/><Relationship Id="rId7" Type="http://schemas.openxmlformats.org/officeDocument/2006/relationships/oleObject" Target="../embeddings/oleObject164.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oleObject" Target="../embeddings/oleObject163.bin"/><Relationship Id="rId5" Type="http://schemas.openxmlformats.org/officeDocument/2006/relationships/oleObject" Target="../embeddings/oleObject162.bin"/><Relationship Id="rId4" Type="http://schemas.openxmlformats.org/officeDocument/2006/relationships/oleObject" Target="../embeddings/oleObject161.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65.bin"/><Relationship Id="rId7" Type="http://schemas.openxmlformats.org/officeDocument/2006/relationships/oleObject" Target="../embeddings/oleObject169.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oleObject" Target="../embeddings/oleObject168.bin"/><Relationship Id="rId5" Type="http://schemas.openxmlformats.org/officeDocument/2006/relationships/oleObject" Target="../embeddings/oleObject167.bin"/><Relationship Id="rId4" Type="http://schemas.openxmlformats.org/officeDocument/2006/relationships/oleObject" Target="../embeddings/oleObject166.bin"/></Relationships>
</file>

<file path=ppt/slides/_rels/slide48.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slideLayout" Target="../slideLayouts/slideLayout7.xml"/><Relationship Id="rId1" Type="http://schemas.openxmlformats.org/officeDocument/2006/relationships/vmlDrawing" Target="../drawings/vmlDrawing33.vml"/><Relationship Id="rId5" Type="http://schemas.openxmlformats.org/officeDocument/2006/relationships/oleObject" Target="../embeddings/oleObject171.bin"/><Relationship Id="rId4" Type="http://schemas.openxmlformats.org/officeDocument/2006/relationships/oleObject" Target="../embeddings/oleObject170.bin"/></Relationships>
</file>

<file path=ppt/slides/_rels/slide49.xml.rels><?xml version="1.0" encoding="UTF-8" standalone="yes"?>
<Relationships xmlns="http://schemas.openxmlformats.org/package/2006/relationships"><Relationship Id="rId3" Type="http://schemas.openxmlformats.org/officeDocument/2006/relationships/image" Target="../media/image199.jpeg"/><Relationship Id="rId7" Type="http://schemas.openxmlformats.org/officeDocument/2006/relationships/oleObject" Target="../embeddings/oleObject175.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oleObject" Target="../embeddings/oleObject174.bin"/><Relationship Id="rId5" Type="http://schemas.openxmlformats.org/officeDocument/2006/relationships/oleObject" Target="../embeddings/oleObject173.bin"/><Relationship Id="rId4" Type="http://schemas.openxmlformats.org/officeDocument/2006/relationships/oleObject" Target="../embeddings/oleObject172.bin"/></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04.png"/><Relationship Id="rId7" Type="http://schemas.openxmlformats.org/officeDocument/2006/relationships/oleObject" Target="../embeddings/oleObject179.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oleObject" Target="../embeddings/oleObject178.bin"/><Relationship Id="rId5" Type="http://schemas.openxmlformats.org/officeDocument/2006/relationships/oleObject" Target="../embeddings/oleObject177.bin"/><Relationship Id="rId4" Type="http://schemas.openxmlformats.org/officeDocument/2006/relationships/oleObject" Target="../embeddings/oleObject176.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80.bin"/><Relationship Id="rId7" Type="http://schemas.openxmlformats.org/officeDocument/2006/relationships/image" Target="../media/image204.png"/><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oleObject" Target="../embeddings/oleObject183.bin"/><Relationship Id="rId5" Type="http://schemas.openxmlformats.org/officeDocument/2006/relationships/oleObject" Target="../embeddings/oleObject182.bin"/><Relationship Id="rId4" Type="http://schemas.openxmlformats.org/officeDocument/2006/relationships/oleObject" Target="../embeddings/oleObject181.bin"/></Relationships>
</file>

<file path=ppt/slides/_rels/slide54.xml.rels><?xml version="1.0" encoding="UTF-8" standalone="yes"?>
<Relationships xmlns="http://schemas.openxmlformats.org/package/2006/relationships"><Relationship Id="rId3" Type="http://schemas.openxmlformats.org/officeDocument/2006/relationships/image" Target="../media/image212.png"/><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oleObject" Target="../embeddings/oleObject186.bin"/><Relationship Id="rId5" Type="http://schemas.openxmlformats.org/officeDocument/2006/relationships/oleObject" Target="../embeddings/oleObject185.bin"/><Relationship Id="rId4" Type="http://schemas.openxmlformats.org/officeDocument/2006/relationships/oleObject" Target="../embeddings/oleObject184.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191.bin"/><Relationship Id="rId3" Type="http://schemas.openxmlformats.org/officeDocument/2006/relationships/image" Target="../media/image218.png"/><Relationship Id="rId7" Type="http://schemas.openxmlformats.org/officeDocument/2006/relationships/oleObject" Target="../embeddings/oleObject190.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oleObject" Target="../embeddings/oleObject189.bin"/><Relationship Id="rId5" Type="http://schemas.openxmlformats.org/officeDocument/2006/relationships/oleObject" Target="../embeddings/oleObject188.bin"/><Relationship Id="rId10" Type="http://schemas.openxmlformats.org/officeDocument/2006/relationships/oleObject" Target="../embeddings/oleObject193.bin"/><Relationship Id="rId4" Type="http://schemas.openxmlformats.org/officeDocument/2006/relationships/oleObject" Target="../embeddings/oleObject187.bin"/><Relationship Id="rId9" Type="http://schemas.openxmlformats.org/officeDocument/2006/relationships/oleObject" Target="../embeddings/oleObject192.bin"/></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94.bin"/><Relationship Id="rId2" Type="http://schemas.openxmlformats.org/officeDocument/2006/relationships/slideLayout" Target="../slideLayouts/slideLayout7.xml"/><Relationship Id="rId1" Type="http://schemas.openxmlformats.org/officeDocument/2006/relationships/vmlDrawing" Target="../drawings/vmlDrawing39.vml"/><Relationship Id="rId5" Type="http://schemas.openxmlformats.org/officeDocument/2006/relationships/oleObject" Target="../embeddings/oleObject196.bin"/><Relationship Id="rId4" Type="http://schemas.openxmlformats.org/officeDocument/2006/relationships/oleObject" Target="../embeddings/oleObject195.bin"/></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97.bin"/><Relationship Id="rId2" Type="http://schemas.openxmlformats.org/officeDocument/2006/relationships/slideLayout" Target="../slideLayouts/slideLayout7.xml"/><Relationship Id="rId1" Type="http://schemas.openxmlformats.org/officeDocument/2006/relationships/vmlDrawing" Target="../drawings/vmlDrawing40.vml"/><Relationship Id="rId5" Type="http://schemas.openxmlformats.org/officeDocument/2006/relationships/oleObject" Target="../embeddings/oleObject199.bin"/><Relationship Id="rId4" Type="http://schemas.openxmlformats.org/officeDocument/2006/relationships/oleObject" Target="../embeddings/oleObject198.bin"/></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205.bin"/><Relationship Id="rId3" Type="http://schemas.openxmlformats.org/officeDocument/2006/relationships/oleObject" Target="../embeddings/oleObject200.bin"/><Relationship Id="rId7" Type="http://schemas.openxmlformats.org/officeDocument/2006/relationships/oleObject" Target="../embeddings/oleObject204.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oleObject" Target="../embeddings/oleObject203.bin"/><Relationship Id="rId5" Type="http://schemas.openxmlformats.org/officeDocument/2006/relationships/oleObject" Target="../embeddings/oleObject202.bin"/><Relationship Id="rId4" Type="http://schemas.openxmlformats.org/officeDocument/2006/relationships/oleObject" Target="../embeddings/oleObject201.bin"/></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211.bin"/><Relationship Id="rId3" Type="http://schemas.openxmlformats.org/officeDocument/2006/relationships/oleObject" Target="../embeddings/oleObject206.bin"/><Relationship Id="rId7" Type="http://schemas.openxmlformats.org/officeDocument/2006/relationships/oleObject" Target="../embeddings/oleObject210.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oleObject" Target="../embeddings/oleObject209.bin"/><Relationship Id="rId5" Type="http://schemas.openxmlformats.org/officeDocument/2006/relationships/oleObject" Target="../embeddings/oleObject208.bin"/><Relationship Id="rId4" Type="http://schemas.openxmlformats.org/officeDocument/2006/relationships/oleObject" Target="../embeddings/oleObject207.bin"/><Relationship Id="rId9" Type="http://schemas.openxmlformats.org/officeDocument/2006/relationships/oleObject" Target="../embeddings/oleObject212.bin"/></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13.bin"/><Relationship Id="rId2" Type="http://schemas.openxmlformats.org/officeDocument/2006/relationships/slideLayout" Target="../slideLayouts/slideLayout7.xml"/><Relationship Id="rId1" Type="http://schemas.openxmlformats.org/officeDocument/2006/relationships/vmlDrawing" Target="../drawings/vmlDrawing43.vml"/><Relationship Id="rId4" Type="http://schemas.openxmlformats.org/officeDocument/2006/relationships/image" Target="../media/image23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428596" y="428604"/>
            <a:ext cx="8356532" cy="2643206"/>
          </a:xfrm>
        </p:spPr>
        <p:txBody>
          <a:bodyPr>
            <a:normAutofit/>
          </a:bodyPr>
          <a:lstStyle/>
          <a:p>
            <a:pPr algn="ctr"/>
            <a:r>
              <a:rPr lang="ar-SY" b="1" dirty="0" smtClean="0">
                <a:solidFill>
                  <a:srgbClr val="FF0000"/>
                </a:solidFill>
              </a:rPr>
              <a:t>المبدلات القالبة التابعة</a:t>
            </a:r>
            <a:br>
              <a:rPr lang="ar-SY" b="1" dirty="0" smtClean="0">
                <a:solidFill>
                  <a:srgbClr val="FF0000"/>
                </a:solidFill>
              </a:rPr>
            </a:br>
            <a:r>
              <a:rPr lang="fr-FR" dirty="0" smtClean="0">
                <a:solidFill>
                  <a:srgbClr val="FF0000"/>
                </a:solidFill>
              </a:rPr>
              <a:t>Natural Commutation </a:t>
            </a:r>
            <a:r>
              <a:rPr lang="fr-FR" dirty="0" err="1" smtClean="0">
                <a:solidFill>
                  <a:srgbClr val="FF0000"/>
                </a:solidFill>
              </a:rPr>
              <a:t>Inverters</a:t>
            </a:r>
            <a:endParaRPr lang="ar-SY" b="1" dirty="0">
              <a:solidFill>
                <a:srgbClr val="FF0000"/>
              </a:solidFill>
            </a:endParaRPr>
          </a:p>
        </p:txBody>
      </p:sp>
    </p:spTree>
  </p:cSld>
  <p:clrMapOvr>
    <a:masterClrMapping/>
  </p:clrMapOvr>
  <p:transition>
    <p:pull dir="l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4857752" y="500042"/>
            <a:ext cx="3786214" cy="523220"/>
          </a:xfrm>
          <a:prstGeom prst="rect">
            <a:avLst/>
          </a:prstGeom>
          <a:noFill/>
        </p:spPr>
        <p:txBody>
          <a:bodyPr wrap="square" rtlCol="1">
            <a:spAutoFit/>
          </a:bodyPr>
          <a:lstStyle/>
          <a:p>
            <a:pPr algn="ctr"/>
            <a:r>
              <a:rPr lang="ar-SY" sz="2800" b="1" dirty="0" smtClean="0">
                <a:solidFill>
                  <a:srgbClr val="FF0000"/>
                </a:solidFill>
                <a:cs typeface="Simplified Arabic" pitchFamily="2" charset="-78"/>
              </a:rPr>
              <a:t>أهم تطبيقات القالبة التابعة</a:t>
            </a:r>
            <a:endParaRPr lang="ar-SY" sz="2800" b="1" dirty="0">
              <a:solidFill>
                <a:srgbClr val="FF0000"/>
              </a:solidFill>
              <a:cs typeface="Simplified Arabic" pitchFamily="2" charset="-78"/>
            </a:endParaRPr>
          </a:p>
        </p:txBody>
      </p:sp>
      <p:sp>
        <p:nvSpPr>
          <p:cNvPr id="4" name="مربع نص 3"/>
          <p:cNvSpPr txBox="1"/>
          <p:nvPr/>
        </p:nvSpPr>
        <p:spPr>
          <a:xfrm>
            <a:off x="3786182" y="1142984"/>
            <a:ext cx="5000660" cy="523220"/>
          </a:xfrm>
          <a:prstGeom prst="rect">
            <a:avLst/>
          </a:prstGeom>
          <a:noFill/>
        </p:spPr>
        <p:txBody>
          <a:bodyPr wrap="square" rtlCol="1">
            <a:spAutoFit/>
          </a:bodyPr>
          <a:lstStyle/>
          <a:p>
            <a:pPr algn="just"/>
            <a:r>
              <a:rPr lang="ar-SY" sz="2800" b="1" dirty="0" smtClean="0">
                <a:cs typeface="Simplified Arabic" pitchFamily="2" charset="-78"/>
              </a:rPr>
              <a:t>2. </a:t>
            </a:r>
            <a:r>
              <a:rPr lang="en-US" sz="2800" b="1" dirty="0" smtClean="0">
                <a:cs typeface="Simplified Arabic" pitchFamily="2" charset="-78"/>
              </a:rPr>
              <a:t>HVDC Transmission</a:t>
            </a:r>
            <a:endParaRPr lang="ar-SY" sz="2800" b="1" dirty="0">
              <a:cs typeface="Simplified Arabic" pitchFamily="2" charset="-78"/>
            </a:endParaRPr>
          </a:p>
        </p:txBody>
      </p:sp>
      <p:sp>
        <p:nvSpPr>
          <p:cNvPr id="6" name="عنصر نائب للتاريخ 5"/>
          <p:cNvSpPr>
            <a:spLocks noGrp="1"/>
          </p:cNvSpPr>
          <p:nvPr>
            <p:ph type="dt" sz="half" idx="10"/>
          </p:nvPr>
        </p:nvSpPr>
        <p:spPr/>
        <p:txBody>
          <a:bodyPr/>
          <a:lstStyle/>
          <a:p>
            <a:r>
              <a:rPr lang="ar-SY" smtClean="0"/>
              <a:t>2019-2018</a:t>
            </a:r>
            <a:endParaRPr lang="ar-SY"/>
          </a:p>
        </p:txBody>
      </p:sp>
      <p:pic>
        <p:nvPicPr>
          <p:cNvPr id="12" name="صورة 11" descr="01.bmp"/>
          <p:cNvPicPr>
            <a:picLocks noChangeAspect="1"/>
          </p:cNvPicPr>
          <p:nvPr/>
        </p:nvPicPr>
        <p:blipFill>
          <a:blip r:embed="rId2" cstate="print"/>
          <a:stretch>
            <a:fillRect/>
          </a:stretch>
        </p:blipFill>
        <p:spPr>
          <a:xfrm>
            <a:off x="2143108" y="1857817"/>
            <a:ext cx="5028571" cy="3428571"/>
          </a:xfrm>
          <a:prstGeom prst="rect">
            <a:avLst/>
          </a:prstGeom>
        </p:spPr>
      </p:pic>
      <p:pic>
        <p:nvPicPr>
          <p:cNvPr id="10" name="صورة 9" descr="PDVD_001.BMP"/>
          <p:cNvPicPr>
            <a:picLocks noChangeAspect="1"/>
          </p:cNvPicPr>
          <p:nvPr/>
        </p:nvPicPr>
        <p:blipFill>
          <a:blip r:embed="rId3" cstate="print"/>
          <a:stretch>
            <a:fillRect/>
          </a:stretch>
        </p:blipFill>
        <p:spPr>
          <a:xfrm>
            <a:off x="2143108" y="1857364"/>
            <a:ext cx="5028572" cy="3428571"/>
          </a:xfrm>
          <a:prstGeom prst="rect">
            <a:avLst/>
          </a:prstGeom>
        </p:spPr>
      </p:pic>
      <p:sp>
        <p:nvSpPr>
          <p:cNvPr id="9" name="مربع نص 8"/>
          <p:cNvSpPr txBox="1"/>
          <p:nvPr/>
        </p:nvSpPr>
        <p:spPr>
          <a:xfrm>
            <a:off x="2071670" y="5643578"/>
            <a:ext cx="5000660" cy="523220"/>
          </a:xfrm>
          <a:prstGeom prst="rect">
            <a:avLst/>
          </a:prstGeom>
          <a:noFill/>
        </p:spPr>
        <p:txBody>
          <a:bodyPr wrap="square" rtlCol="1">
            <a:spAutoFit/>
          </a:bodyPr>
          <a:lstStyle/>
          <a:p>
            <a:pPr algn="ctr"/>
            <a:r>
              <a:rPr lang="fr-FR" sz="2800" b="1" dirty="0" smtClean="0">
                <a:cs typeface="Simplified Arabic" pitchFamily="2" charset="-78"/>
              </a:rPr>
              <a:t>http://www.abb.com</a:t>
            </a:r>
            <a:endParaRPr lang="ar-SY" sz="2800" b="1" dirty="0">
              <a:cs typeface="Simplified Arabic" pitchFamily="2" charset="-78"/>
            </a:endParaRPr>
          </a:p>
        </p:txBody>
      </p:sp>
      <p:sp>
        <p:nvSpPr>
          <p:cNvPr id="11" name="مربع نص 10"/>
          <p:cNvSpPr txBox="1"/>
          <p:nvPr/>
        </p:nvSpPr>
        <p:spPr>
          <a:xfrm>
            <a:off x="647564" y="3356992"/>
            <a:ext cx="1512168" cy="523220"/>
          </a:xfrm>
          <a:prstGeom prst="rect">
            <a:avLst/>
          </a:prstGeom>
          <a:noFill/>
        </p:spPr>
        <p:txBody>
          <a:bodyPr wrap="square" rtlCol="1">
            <a:spAutoFit/>
          </a:bodyPr>
          <a:lstStyle/>
          <a:p>
            <a:pPr algn="ctr"/>
            <a:r>
              <a:rPr lang="fr-FR" sz="2800" b="1" dirty="0" smtClean="0">
                <a:cs typeface="Simplified Arabic" pitchFamily="2" charset="-78"/>
              </a:rPr>
              <a:t>AC</a:t>
            </a:r>
            <a:endParaRPr lang="ar-SY" sz="2800" b="1" dirty="0">
              <a:cs typeface="Simplified Arabic" pitchFamily="2" charset="-78"/>
            </a:endParaRPr>
          </a:p>
        </p:txBody>
      </p:sp>
      <p:sp>
        <p:nvSpPr>
          <p:cNvPr id="14" name="مربع نص 13"/>
          <p:cNvSpPr txBox="1"/>
          <p:nvPr/>
        </p:nvSpPr>
        <p:spPr>
          <a:xfrm>
            <a:off x="647564" y="3356992"/>
            <a:ext cx="1512168" cy="523220"/>
          </a:xfrm>
          <a:prstGeom prst="rect">
            <a:avLst/>
          </a:prstGeom>
          <a:noFill/>
        </p:spPr>
        <p:txBody>
          <a:bodyPr wrap="square" rtlCol="1">
            <a:spAutoFit/>
          </a:bodyPr>
          <a:lstStyle/>
          <a:p>
            <a:pPr algn="ctr"/>
            <a:r>
              <a:rPr lang="fr-FR" sz="2800" b="1" dirty="0" smtClean="0">
                <a:cs typeface="Simplified Arabic" pitchFamily="2" charset="-78"/>
              </a:rPr>
              <a:t>DC</a:t>
            </a:r>
            <a:endParaRPr lang="ar-SY" sz="2800" b="1" dirty="0">
              <a:cs typeface="Simplified Arabic" pitchFamily="2" charset="-78"/>
            </a:endParaRPr>
          </a:p>
        </p:txBody>
      </p:sp>
      <p:sp>
        <p:nvSpPr>
          <p:cNvPr id="13" name="عنصر نائب لرقم الشريحة 12"/>
          <p:cNvSpPr>
            <a:spLocks noGrp="1"/>
          </p:cNvSpPr>
          <p:nvPr>
            <p:ph type="sldNum" sz="quarter" idx="12"/>
          </p:nvPr>
        </p:nvSpPr>
        <p:spPr/>
        <p:txBody>
          <a:bodyPr/>
          <a:lstStyle/>
          <a:p>
            <a:fld id="{2C0DA8FC-BB9E-42E2-A4DE-D94B488C17FE}" type="slidenum">
              <a:rPr lang="ar-SY" smtClean="0"/>
              <a:pPr/>
              <a:t>10</a:t>
            </a:fld>
            <a:endParaRPr lang="ar-SY"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4857752" y="500042"/>
            <a:ext cx="3786214" cy="523220"/>
          </a:xfrm>
          <a:prstGeom prst="rect">
            <a:avLst/>
          </a:prstGeom>
          <a:noFill/>
        </p:spPr>
        <p:txBody>
          <a:bodyPr wrap="square" rtlCol="1">
            <a:spAutoFit/>
          </a:bodyPr>
          <a:lstStyle/>
          <a:p>
            <a:pPr algn="ctr"/>
            <a:r>
              <a:rPr lang="ar-SY" sz="2800" b="1" dirty="0" smtClean="0">
                <a:solidFill>
                  <a:srgbClr val="FF0000"/>
                </a:solidFill>
                <a:cs typeface="Simplified Arabic" pitchFamily="2" charset="-78"/>
              </a:rPr>
              <a:t>أهم تطبيقات القالبة التابعة</a:t>
            </a:r>
            <a:endParaRPr lang="ar-SY" sz="2800" b="1" dirty="0">
              <a:solidFill>
                <a:srgbClr val="FF0000"/>
              </a:solidFill>
              <a:cs typeface="Simplified Arabic" pitchFamily="2" charset="-78"/>
            </a:endParaRPr>
          </a:p>
        </p:txBody>
      </p:sp>
      <p:sp>
        <p:nvSpPr>
          <p:cNvPr id="4" name="مربع نص 3"/>
          <p:cNvSpPr txBox="1"/>
          <p:nvPr/>
        </p:nvSpPr>
        <p:spPr>
          <a:xfrm>
            <a:off x="3786182" y="1142984"/>
            <a:ext cx="5000660" cy="523220"/>
          </a:xfrm>
          <a:prstGeom prst="rect">
            <a:avLst/>
          </a:prstGeom>
          <a:noFill/>
        </p:spPr>
        <p:txBody>
          <a:bodyPr wrap="square" rtlCol="1">
            <a:spAutoFit/>
          </a:bodyPr>
          <a:lstStyle/>
          <a:p>
            <a:pPr algn="just"/>
            <a:r>
              <a:rPr lang="ar-SY" sz="2800" b="1" dirty="0" smtClean="0">
                <a:cs typeface="Simplified Arabic" pitchFamily="2" charset="-78"/>
              </a:rPr>
              <a:t>2. </a:t>
            </a:r>
            <a:r>
              <a:rPr lang="en-US" sz="2800" b="1" dirty="0" smtClean="0">
                <a:cs typeface="Simplified Arabic" pitchFamily="2" charset="-78"/>
              </a:rPr>
              <a:t>HVDC Transmission</a:t>
            </a:r>
            <a:endParaRPr lang="ar-SY" sz="2800" b="1" dirty="0">
              <a:cs typeface="Simplified Arabic" pitchFamily="2" charset="-78"/>
            </a:endParaRPr>
          </a:p>
        </p:txBody>
      </p:sp>
      <p:sp>
        <p:nvSpPr>
          <p:cNvPr id="6" name="عنصر نائب للتاريخ 5"/>
          <p:cNvSpPr>
            <a:spLocks noGrp="1"/>
          </p:cNvSpPr>
          <p:nvPr>
            <p:ph type="dt" sz="half" idx="10"/>
          </p:nvPr>
        </p:nvSpPr>
        <p:spPr/>
        <p:txBody>
          <a:bodyPr/>
          <a:lstStyle/>
          <a:p>
            <a:r>
              <a:rPr lang="ar-SY" smtClean="0"/>
              <a:t>2019-2018</a:t>
            </a:r>
            <a:endParaRPr lang="ar-SY"/>
          </a:p>
        </p:txBody>
      </p:sp>
      <p:pic>
        <p:nvPicPr>
          <p:cNvPr id="12" name="صورة 11" descr="01.bmp"/>
          <p:cNvPicPr>
            <a:picLocks noChangeAspect="1"/>
          </p:cNvPicPr>
          <p:nvPr/>
        </p:nvPicPr>
        <p:blipFill>
          <a:blip r:embed="rId2" cstate="print"/>
          <a:stretch>
            <a:fillRect/>
          </a:stretch>
        </p:blipFill>
        <p:spPr>
          <a:xfrm>
            <a:off x="500034" y="1857818"/>
            <a:ext cx="5028571" cy="3428570"/>
          </a:xfrm>
          <a:prstGeom prst="rect">
            <a:avLst/>
          </a:prstGeom>
        </p:spPr>
      </p:pic>
      <p:pic>
        <p:nvPicPr>
          <p:cNvPr id="9" name="صورة 8" descr="PDVD_003.BMP"/>
          <p:cNvPicPr>
            <a:picLocks noChangeAspect="1"/>
          </p:cNvPicPr>
          <p:nvPr/>
        </p:nvPicPr>
        <p:blipFill>
          <a:blip r:embed="rId3" cstate="print"/>
          <a:stretch>
            <a:fillRect/>
          </a:stretch>
        </p:blipFill>
        <p:spPr>
          <a:xfrm>
            <a:off x="1285852" y="3000372"/>
            <a:ext cx="5028572" cy="3428571"/>
          </a:xfrm>
          <a:prstGeom prst="rect">
            <a:avLst/>
          </a:prstGeom>
        </p:spPr>
      </p:pic>
      <p:pic>
        <p:nvPicPr>
          <p:cNvPr id="11" name="صورة 10" descr="PDVD_004.BMP"/>
          <p:cNvPicPr>
            <a:picLocks noChangeAspect="1"/>
          </p:cNvPicPr>
          <p:nvPr/>
        </p:nvPicPr>
        <p:blipFill>
          <a:blip r:embed="rId4" cstate="print"/>
          <a:stretch>
            <a:fillRect/>
          </a:stretch>
        </p:blipFill>
        <p:spPr>
          <a:xfrm>
            <a:off x="3714744" y="2214554"/>
            <a:ext cx="5028572" cy="3428571"/>
          </a:xfrm>
          <a:prstGeom prst="rect">
            <a:avLst/>
          </a:prstGeom>
        </p:spPr>
      </p:pic>
      <p:sp>
        <p:nvSpPr>
          <p:cNvPr id="10" name="مربع نص 9"/>
          <p:cNvSpPr txBox="1"/>
          <p:nvPr/>
        </p:nvSpPr>
        <p:spPr>
          <a:xfrm>
            <a:off x="1390988" y="4633972"/>
            <a:ext cx="3246662" cy="523220"/>
          </a:xfrm>
          <a:prstGeom prst="rect">
            <a:avLst/>
          </a:prstGeom>
        </p:spPr>
        <p:style>
          <a:lnRef idx="1">
            <a:schemeClr val="dk1"/>
          </a:lnRef>
          <a:fillRef idx="3">
            <a:schemeClr val="dk1"/>
          </a:fillRef>
          <a:effectRef idx="2">
            <a:schemeClr val="dk1"/>
          </a:effectRef>
          <a:fontRef idx="minor">
            <a:schemeClr val="lt1"/>
          </a:fontRef>
        </p:style>
        <p:txBody>
          <a:bodyPr wrap="square" rtlCol="1">
            <a:spAutoFit/>
          </a:bodyPr>
          <a:lstStyle/>
          <a:p>
            <a:pPr algn="ctr"/>
            <a:r>
              <a:rPr lang="ar-SY" sz="2800" b="1" dirty="0" smtClean="0">
                <a:solidFill>
                  <a:schemeClr val="bg1"/>
                </a:solidFill>
                <a:cs typeface="Simplified Arabic" pitchFamily="2" charset="-78"/>
              </a:rPr>
              <a:t>تكلفة منخفضة</a:t>
            </a:r>
            <a:endParaRPr lang="ar-SY" sz="2800" b="1" dirty="0">
              <a:solidFill>
                <a:schemeClr val="bg1"/>
              </a:solidFill>
              <a:cs typeface="Simplified Arabic" pitchFamily="2" charset="-78"/>
            </a:endParaRPr>
          </a:p>
        </p:txBody>
      </p:sp>
      <p:sp>
        <p:nvSpPr>
          <p:cNvPr id="13" name="مربع نص 12"/>
          <p:cNvSpPr txBox="1"/>
          <p:nvPr/>
        </p:nvSpPr>
        <p:spPr>
          <a:xfrm>
            <a:off x="2176807" y="5858108"/>
            <a:ext cx="3246662" cy="523220"/>
          </a:xfrm>
          <a:prstGeom prst="rect">
            <a:avLst/>
          </a:prstGeom>
        </p:spPr>
        <p:style>
          <a:lnRef idx="1">
            <a:schemeClr val="dk1"/>
          </a:lnRef>
          <a:fillRef idx="3">
            <a:schemeClr val="dk1"/>
          </a:fillRef>
          <a:effectRef idx="2">
            <a:schemeClr val="dk1"/>
          </a:effectRef>
          <a:fontRef idx="minor">
            <a:schemeClr val="lt1"/>
          </a:fontRef>
        </p:style>
        <p:txBody>
          <a:bodyPr wrap="square" rtlCol="1">
            <a:spAutoFit/>
          </a:bodyPr>
          <a:lstStyle/>
          <a:p>
            <a:pPr algn="ctr"/>
            <a:r>
              <a:rPr lang="ar-SY" sz="2800" b="1" dirty="0" smtClean="0">
                <a:solidFill>
                  <a:schemeClr val="bg1"/>
                </a:solidFill>
                <a:cs typeface="Simplified Arabic" pitchFamily="2" charset="-78"/>
              </a:rPr>
              <a:t>استطاعة مضاعفة</a:t>
            </a:r>
            <a:endParaRPr lang="ar-SY" sz="2800" b="1" dirty="0">
              <a:solidFill>
                <a:schemeClr val="bg1"/>
              </a:solidFill>
              <a:cs typeface="Simplified Arabic" pitchFamily="2" charset="-78"/>
            </a:endParaRPr>
          </a:p>
        </p:txBody>
      </p:sp>
      <p:sp>
        <p:nvSpPr>
          <p:cNvPr id="14" name="مربع نص 13"/>
          <p:cNvSpPr txBox="1"/>
          <p:nvPr/>
        </p:nvSpPr>
        <p:spPr>
          <a:xfrm>
            <a:off x="4605699" y="4994012"/>
            <a:ext cx="3246662" cy="523220"/>
          </a:xfrm>
          <a:prstGeom prst="rect">
            <a:avLst/>
          </a:prstGeom>
        </p:spPr>
        <p:style>
          <a:lnRef idx="1">
            <a:schemeClr val="dk1"/>
          </a:lnRef>
          <a:fillRef idx="3">
            <a:schemeClr val="dk1"/>
          </a:fillRef>
          <a:effectRef idx="2">
            <a:schemeClr val="dk1"/>
          </a:effectRef>
          <a:fontRef idx="minor">
            <a:schemeClr val="lt1"/>
          </a:fontRef>
        </p:style>
        <p:txBody>
          <a:bodyPr wrap="square" rtlCol="1">
            <a:spAutoFit/>
          </a:bodyPr>
          <a:lstStyle/>
          <a:p>
            <a:pPr algn="ctr"/>
            <a:r>
              <a:rPr lang="ar-SY" sz="2800" b="1" dirty="0" smtClean="0">
                <a:solidFill>
                  <a:schemeClr val="bg1"/>
                </a:solidFill>
                <a:cs typeface="Simplified Arabic" pitchFamily="2" charset="-78"/>
              </a:rPr>
              <a:t>ديناميكية عالية</a:t>
            </a:r>
            <a:endParaRPr lang="ar-SY" sz="2800" b="1" dirty="0">
              <a:solidFill>
                <a:schemeClr val="bg1"/>
              </a:solidFill>
              <a:cs typeface="Simplified Arabic" pitchFamily="2" charset="-78"/>
            </a:endParaRPr>
          </a:p>
        </p:txBody>
      </p:sp>
      <p:sp>
        <p:nvSpPr>
          <p:cNvPr id="15" name="عنصر نائب لرقم الشريحة 14"/>
          <p:cNvSpPr>
            <a:spLocks noGrp="1"/>
          </p:cNvSpPr>
          <p:nvPr>
            <p:ph type="sldNum" sz="quarter" idx="12"/>
          </p:nvPr>
        </p:nvSpPr>
        <p:spPr/>
        <p:txBody>
          <a:bodyPr/>
          <a:lstStyle/>
          <a:p>
            <a:fld id="{2C0DA8FC-BB9E-42E2-A4DE-D94B488C17FE}" type="slidenum">
              <a:rPr lang="ar-SY" smtClean="0"/>
              <a:pPr/>
              <a:t>11</a:t>
            </a:fld>
            <a:endParaRPr lang="ar-SY"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par>
                                <p:cTn id="13" presetID="1" presetClass="exit"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linds(horizontal)">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checkerboard(across)">
                                      <p:cBhvr>
                                        <p:cTn id="24" dur="500"/>
                                        <p:tgtEl>
                                          <p:spTgt spid="11"/>
                                        </p:tgtEl>
                                      </p:cBhvr>
                                    </p:animEffect>
                                  </p:childTnLst>
                                </p:cTn>
                              </p:par>
                              <p:par>
                                <p:cTn id="25" presetID="1" presetClass="exit" presetSubtype="0" fill="hold" grpId="1"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linds(horizontal)">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3" grpId="0" animBg="1"/>
      <p:bldP spid="13" grpId="1"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4857752" y="500042"/>
            <a:ext cx="3786214" cy="523220"/>
          </a:xfrm>
          <a:prstGeom prst="rect">
            <a:avLst/>
          </a:prstGeom>
          <a:noFill/>
        </p:spPr>
        <p:txBody>
          <a:bodyPr wrap="square" rtlCol="1">
            <a:spAutoFit/>
          </a:bodyPr>
          <a:lstStyle/>
          <a:p>
            <a:pPr algn="ctr"/>
            <a:r>
              <a:rPr lang="ar-SY" sz="2800" b="1" dirty="0" smtClean="0">
                <a:solidFill>
                  <a:srgbClr val="FF0000"/>
                </a:solidFill>
                <a:cs typeface="Simplified Arabic" pitchFamily="2" charset="-78"/>
              </a:rPr>
              <a:t>أهم تطبيقات القالبة التابعة</a:t>
            </a:r>
            <a:endParaRPr lang="ar-SY" sz="2800" b="1" dirty="0">
              <a:solidFill>
                <a:srgbClr val="FF0000"/>
              </a:solidFill>
              <a:cs typeface="Simplified Arabic" pitchFamily="2" charset="-78"/>
            </a:endParaRPr>
          </a:p>
        </p:txBody>
      </p:sp>
      <p:sp>
        <p:nvSpPr>
          <p:cNvPr id="4" name="مربع نص 3"/>
          <p:cNvSpPr txBox="1"/>
          <p:nvPr/>
        </p:nvSpPr>
        <p:spPr>
          <a:xfrm>
            <a:off x="3786182" y="1142984"/>
            <a:ext cx="5000660" cy="523220"/>
          </a:xfrm>
          <a:prstGeom prst="rect">
            <a:avLst/>
          </a:prstGeom>
          <a:noFill/>
        </p:spPr>
        <p:txBody>
          <a:bodyPr wrap="square" rtlCol="1">
            <a:spAutoFit/>
          </a:bodyPr>
          <a:lstStyle/>
          <a:p>
            <a:pPr algn="just"/>
            <a:r>
              <a:rPr lang="ar-SY" sz="2800" b="1" dirty="0" smtClean="0">
                <a:cs typeface="Simplified Arabic" pitchFamily="2" charset="-78"/>
              </a:rPr>
              <a:t>2. </a:t>
            </a:r>
            <a:r>
              <a:rPr lang="en-US" sz="2800" b="1" dirty="0" smtClean="0">
                <a:cs typeface="Simplified Arabic" pitchFamily="2" charset="-78"/>
              </a:rPr>
              <a:t>HVDC Transmission</a:t>
            </a:r>
            <a:endParaRPr lang="ar-SY" sz="2800" b="1" dirty="0">
              <a:cs typeface="Simplified Arabic" pitchFamily="2" charset="-78"/>
            </a:endParaRPr>
          </a:p>
        </p:txBody>
      </p:sp>
      <p:sp>
        <p:nvSpPr>
          <p:cNvPr id="6" name="عنصر نائب للتاريخ 5"/>
          <p:cNvSpPr>
            <a:spLocks noGrp="1"/>
          </p:cNvSpPr>
          <p:nvPr>
            <p:ph type="dt" sz="half" idx="10"/>
          </p:nvPr>
        </p:nvSpPr>
        <p:spPr/>
        <p:txBody>
          <a:bodyPr/>
          <a:lstStyle/>
          <a:p>
            <a:r>
              <a:rPr lang="ar-SY" smtClean="0"/>
              <a:t>2019-2018</a:t>
            </a:r>
            <a:endParaRPr lang="ar-SY"/>
          </a:p>
        </p:txBody>
      </p:sp>
      <p:pic>
        <p:nvPicPr>
          <p:cNvPr id="12" name="صورة 11" descr="01.bmp"/>
          <p:cNvPicPr>
            <a:picLocks noChangeAspect="1"/>
          </p:cNvPicPr>
          <p:nvPr/>
        </p:nvPicPr>
        <p:blipFill>
          <a:blip r:embed="rId2" cstate="print"/>
          <a:stretch>
            <a:fillRect/>
          </a:stretch>
        </p:blipFill>
        <p:spPr>
          <a:xfrm>
            <a:off x="2143108" y="1857817"/>
            <a:ext cx="5028571" cy="3428570"/>
          </a:xfrm>
          <a:prstGeom prst="rect">
            <a:avLst/>
          </a:prstGeom>
        </p:spPr>
      </p:pic>
      <p:sp>
        <p:nvSpPr>
          <p:cNvPr id="9" name="مربع نص 8"/>
          <p:cNvSpPr txBox="1"/>
          <p:nvPr/>
        </p:nvSpPr>
        <p:spPr>
          <a:xfrm>
            <a:off x="2071670" y="5643578"/>
            <a:ext cx="5000660" cy="523220"/>
          </a:xfrm>
          <a:prstGeom prst="rect">
            <a:avLst/>
          </a:prstGeom>
          <a:noFill/>
        </p:spPr>
        <p:txBody>
          <a:bodyPr wrap="square" rtlCol="1">
            <a:spAutoFit/>
          </a:bodyPr>
          <a:lstStyle/>
          <a:p>
            <a:pPr algn="ctr"/>
            <a:r>
              <a:rPr lang="fr-FR" sz="2800" b="1" dirty="0" smtClean="0">
                <a:cs typeface="Simplified Arabic" pitchFamily="2" charset="-78"/>
              </a:rPr>
              <a:t>http://www.abb.com</a:t>
            </a:r>
            <a:endParaRPr lang="ar-SY" sz="2800" b="1" dirty="0">
              <a:cs typeface="Simplified Arabic" pitchFamily="2" charset="-78"/>
            </a:endParaRPr>
          </a:p>
        </p:txBody>
      </p:sp>
      <p:sp>
        <p:nvSpPr>
          <p:cNvPr id="11" name="مربع نص 10"/>
          <p:cNvSpPr txBox="1"/>
          <p:nvPr/>
        </p:nvSpPr>
        <p:spPr>
          <a:xfrm>
            <a:off x="357158" y="2824459"/>
            <a:ext cx="5000660" cy="461665"/>
          </a:xfrm>
          <a:prstGeom prst="rect">
            <a:avLst/>
          </a:prstGeom>
          <a:noFill/>
        </p:spPr>
        <p:txBody>
          <a:bodyPr wrap="square" rtlCol="1">
            <a:spAutoFit/>
          </a:bodyPr>
          <a:lstStyle/>
          <a:p>
            <a:pPr algn="l"/>
            <a:r>
              <a:rPr lang="fr-FR" sz="2400" b="1" dirty="0" smtClean="0">
                <a:cs typeface="Simplified Arabic" pitchFamily="2" charset="-78"/>
              </a:rPr>
              <a:t>2000 MW</a:t>
            </a:r>
            <a:endParaRPr lang="ar-SY" sz="2400" b="1" dirty="0">
              <a:cs typeface="Simplified Arabic" pitchFamily="2" charset="-78"/>
            </a:endParaRPr>
          </a:p>
        </p:txBody>
      </p:sp>
      <p:sp>
        <p:nvSpPr>
          <p:cNvPr id="13" name="مربع نص 12"/>
          <p:cNvSpPr txBox="1"/>
          <p:nvPr/>
        </p:nvSpPr>
        <p:spPr>
          <a:xfrm>
            <a:off x="357158" y="3538839"/>
            <a:ext cx="5000660" cy="461665"/>
          </a:xfrm>
          <a:prstGeom prst="rect">
            <a:avLst/>
          </a:prstGeom>
          <a:noFill/>
        </p:spPr>
        <p:txBody>
          <a:bodyPr wrap="square" rtlCol="1">
            <a:spAutoFit/>
          </a:bodyPr>
          <a:lstStyle/>
          <a:p>
            <a:pPr algn="l"/>
            <a:r>
              <a:rPr lang="fr-FR" sz="2400" b="1" dirty="0" smtClean="0">
                <a:cs typeface="Simplified Arabic" pitchFamily="2" charset="-78"/>
              </a:rPr>
              <a:t>1480 Km</a:t>
            </a:r>
            <a:endParaRPr lang="ar-SY" sz="2400" b="1" dirty="0">
              <a:cs typeface="Simplified Arabic" pitchFamily="2" charset="-78"/>
            </a:endParaRPr>
          </a:p>
        </p:txBody>
      </p:sp>
      <p:sp>
        <p:nvSpPr>
          <p:cNvPr id="10" name="عنصر نائب لرقم الشريحة 9"/>
          <p:cNvSpPr>
            <a:spLocks noGrp="1"/>
          </p:cNvSpPr>
          <p:nvPr>
            <p:ph type="sldNum" sz="quarter" idx="12"/>
          </p:nvPr>
        </p:nvSpPr>
        <p:spPr/>
        <p:txBody>
          <a:bodyPr/>
          <a:lstStyle/>
          <a:p>
            <a:fld id="{2C0DA8FC-BB9E-42E2-A4DE-D94B488C17FE}" type="slidenum">
              <a:rPr lang="ar-SY" smtClean="0"/>
              <a:pPr/>
              <a:t>12</a:t>
            </a:fld>
            <a:endParaRPr lang="ar-SY" dirty="0"/>
          </a:p>
        </p:txBody>
      </p:sp>
    </p:spTree>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r>
              <a:rPr lang="ar-SY" smtClean="0"/>
              <a:t>2019-2018</a:t>
            </a:r>
            <a:endParaRPr lang="ar-SY"/>
          </a:p>
        </p:txBody>
      </p:sp>
      <p:sp>
        <p:nvSpPr>
          <p:cNvPr id="8" name="مربع نص 7"/>
          <p:cNvSpPr txBox="1"/>
          <p:nvPr/>
        </p:nvSpPr>
        <p:spPr>
          <a:xfrm>
            <a:off x="4857752" y="500042"/>
            <a:ext cx="3786214" cy="523220"/>
          </a:xfrm>
          <a:prstGeom prst="rect">
            <a:avLst/>
          </a:prstGeom>
          <a:noFill/>
        </p:spPr>
        <p:txBody>
          <a:bodyPr wrap="square" rtlCol="1">
            <a:spAutoFit/>
          </a:bodyPr>
          <a:lstStyle/>
          <a:p>
            <a:pPr algn="ctr"/>
            <a:r>
              <a:rPr lang="ar-SY" sz="2800" b="1" dirty="0" smtClean="0">
                <a:solidFill>
                  <a:srgbClr val="FF0000"/>
                </a:solidFill>
                <a:cs typeface="Simplified Arabic" pitchFamily="2" charset="-78"/>
              </a:rPr>
              <a:t>أهم تطبيقات القالبة التابعة</a:t>
            </a:r>
            <a:endParaRPr lang="ar-SY" sz="2800" b="1" dirty="0">
              <a:solidFill>
                <a:srgbClr val="FF0000"/>
              </a:solidFill>
              <a:cs typeface="Simplified Arabic" pitchFamily="2" charset="-78"/>
            </a:endParaRPr>
          </a:p>
        </p:txBody>
      </p:sp>
      <p:pic>
        <p:nvPicPr>
          <p:cNvPr id="10" name="صورة 9" descr="PDVD_006.BMP"/>
          <p:cNvPicPr>
            <a:picLocks noChangeAspect="1"/>
          </p:cNvPicPr>
          <p:nvPr/>
        </p:nvPicPr>
        <p:blipFill>
          <a:blip r:embed="rId2" cstate="print"/>
          <a:stretch>
            <a:fillRect/>
          </a:stretch>
        </p:blipFill>
        <p:spPr>
          <a:xfrm>
            <a:off x="2057714" y="1857817"/>
            <a:ext cx="5028572" cy="3428571"/>
          </a:xfrm>
          <a:prstGeom prst="rect">
            <a:avLst/>
          </a:prstGeom>
        </p:spPr>
      </p:pic>
      <p:pic>
        <p:nvPicPr>
          <p:cNvPr id="11" name="صورة 10" descr="PDVD_007.BMP"/>
          <p:cNvPicPr>
            <a:picLocks noChangeAspect="1"/>
          </p:cNvPicPr>
          <p:nvPr/>
        </p:nvPicPr>
        <p:blipFill>
          <a:blip r:embed="rId3" cstate="print"/>
          <a:stretch>
            <a:fillRect/>
          </a:stretch>
        </p:blipFill>
        <p:spPr>
          <a:xfrm>
            <a:off x="2057714" y="1857817"/>
            <a:ext cx="5028572" cy="3428571"/>
          </a:xfrm>
          <a:prstGeom prst="rect">
            <a:avLst/>
          </a:prstGeom>
        </p:spPr>
      </p:pic>
      <p:sp>
        <p:nvSpPr>
          <p:cNvPr id="12" name="مربع نص 11"/>
          <p:cNvSpPr txBox="1"/>
          <p:nvPr/>
        </p:nvSpPr>
        <p:spPr>
          <a:xfrm>
            <a:off x="3786182" y="1142984"/>
            <a:ext cx="5000660" cy="523220"/>
          </a:xfrm>
          <a:prstGeom prst="rect">
            <a:avLst/>
          </a:prstGeom>
          <a:noFill/>
        </p:spPr>
        <p:txBody>
          <a:bodyPr wrap="square" rtlCol="1">
            <a:spAutoFit/>
          </a:bodyPr>
          <a:lstStyle/>
          <a:p>
            <a:pPr algn="just"/>
            <a:r>
              <a:rPr lang="ar-SY" sz="2800" b="1" dirty="0" smtClean="0">
                <a:cs typeface="Simplified Arabic" pitchFamily="2" charset="-78"/>
              </a:rPr>
              <a:t>2. </a:t>
            </a:r>
            <a:r>
              <a:rPr lang="en-US" sz="2800" b="1" dirty="0" smtClean="0">
                <a:cs typeface="Simplified Arabic" pitchFamily="2" charset="-78"/>
              </a:rPr>
              <a:t>HVDC Transmission</a:t>
            </a:r>
            <a:endParaRPr lang="ar-SY" sz="2800" b="1" dirty="0">
              <a:cs typeface="Simplified Arabic" pitchFamily="2" charset="-78"/>
            </a:endParaRPr>
          </a:p>
        </p:txBody>
      </p:sp>
      <p:sp>
        <p:nvSpPr>
          <p:cNvPr id="9" name="مربع نص 8"/>
          <p:cNvSpPr txBox="1"/>
          <p:nvPr/>
        </p:nvSpPr>
        <p:spPr>
          <a:xfrm>
            <a:off x="2071670" y="5643578"/>
            <a:ext cx="5000660" cy="523220"/>
          </a:xfrm>
          <a:prstGeom prst="rect">
            <a:avLst/>
          </a:prstGeom>
          <a:noFill/>
        </p:spPr>
        <p:txBody>
          <a:bodyPr wrap="square" rtlCol="1">
            <a:spAutoFit/>
          </a:bodyPr>
          <a:lstStyle/>
          <a:p>
            <a:pPr algn="ctr"/>
            <a:r>
              <a:rPr lang="fr-FR" sz="2800" b="1" dirty="0" smtClean="0">
                <a:cs typeface="Simplified Arabic" pitchFamily="2" charset="-78"/>
              </a:rPr>
              <a:t>http://www.abb.com</a:t>
            </a:r>
            <a:endParaRPr lang="ar-SY" sz="2800" b="1" dirty="0">
              <a:cs typeface="Simplified Arabic" pitchFamily="2" charset="-78"/>
            </a:endParaRPr>
          </a:p>
        </p:txBody>
      </p:sp>
      <p:sp>
        <p:nvSpPr>
          <p:cNvPr id="13" name="مربع نص 12"/>
          <p:cNvSpPr txBox="1"/>
          <p:nvPr/>
        </p:nvSpPr>
        <p:spPr>
          <a:xfrm>
            <a:off x="357158" y="2824459"/>
            <a:ext cx="5000660" cy="461665"/>
          </a:xfrm>
          <a:prstGeom prst="rect">
            <a:avLst/>
          </a:prstGeom>
          <a:noFill/>
        </p:spPr>
        <p:txBody>
          <a:bodyPr wrap="square" rtlCol="1">
            <a:spAutoFit/>
          </a:bodyPr>
          <a:lstStyle/>
          <a:p>
            <a:pPr algn="l"/>
            <a:r>
              <a:rPr lang="fr-FR" sz="2400" b="1" dirty="0" smtClean="0">
                <a:cs typeface="Simplified Arabic" pitchFamily="2" charset="-78"/>
              </a:rPr>
              <a:t>6300 MW</a:t>
            </a:r>
            <a:endParaRPr lang="ar-SY" sz="2400" b="1" dirty="0">
              <a:cs typeface="Simplified Arabic" pitchFamily="2" charset="-78"/>
            </a:endParaRPr>
          </a:p>
        </p:txBody>
      </p:sp>
      <p:sp>
        <p:nvSpPr>
          <p:cNvPr id="14" name="مربع نص 13"/>
          <p:cNvSpPr txBox="1"/>
          <p:nvPr/>
        </p:nvSpPr>
        <p:spPr>
          <a:xfrm>
            <a:off x="357158" y="3538839"/>
            <a:ext cx="5000660" cy="461665"/>
          </a:xfrm>
          <a:prstGeom prst="rect">
            <a:avLst/>
          </a:prstGeom>
          <a:noFill/>
        </p:spPr>
        <p:txBody>
          <a:bodyPr wrap="square" rtlCol="1">
            <a:spAutoFit/>
          </a:bodyPr>
          <a:lstStyle/>
          <a:p>
            <a:pPr algn="l"/>
            <a:r>
              <a:rPr lang="fr-FR" sz="2400" b="1" dirty="0" smtClean="0">
                <a:cs typeface="Simplified Arabic" pitchFamily="2" charset="-78"/>
              </a:rPr>
              <a:t>800 Km</a:t>
            </a:r>
            <a:endParaRPr lang="ar-SY" sz="2400" b="1" dirty="0">
              <a:cs typeface="Simplified Arabic" pitchFamily="2" charset="-78"/>
            </a:endParaRPr>
          </a:p>
        </p:txBody>
      </p:sp>
      <p:sp>
        <p:nvSpPr>
          <p:cNvPr id="15" name="عنصر نائب لرقم الشريحة 14"/>
          <p:cNvSpPr>
            <a:spLocks noGrp="1"/>
          </p:cNvSpPr>
          <p:nvPr>
            <p:ph type="sldNum" sz="quarter" idx="12"/>
          </p:nvPr>
        </p:nvSpPr>
        <p:spPr/>
        <p:txBody>
          <a:bodyPr/>
          <a:lstStyle/>
          <a:p>
            <a:fld id="{2C0DA8FC-BB9E-42E2-A4DE-D94B488C17FE}" type="slidenum">
              <a:rPr lang="ar-SY" smtClean="0"/>
              <a:pPr/>
              <a:t>13</a:t>
            </a:fld>
            <a:endParaRPr lang="ar-SY"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descr="power1_fig4_4.jpg"/>
          <p:cNvPicPr>
            <a:picLocks noChangeAspect="1"/>
          </p:cNvPicPr>
          <p:nvPr/>
        </p:nvPicPr>
        <p:blipFill>
          <a:blip r:embed="rId2" cstate="print"/>
          <a:stretch>
            <a:fillRect/>
          </a:stretch>
        </p:blipFill>
        <p:spPr>
          <a:xfrm>
            <a:off x="571472" y="1250262"/>
            <a:ext cx="3788664" cy="3678936"/>
          </a:xfrm>
          <a:prstGeom prst="rect">
            <a:avLst/>
          </a:prstGeom>
        </p:spPr>
      </p:pic>
      <p:sp>
        <p:nvSpPr>
          <p:cNvPr id="8" name="مربع نص 7"/>
          <p:cNvSpPr txBox="1"/>
          <p:nvPr/>
        </p:nvSpPr>
        <p:spPr>
          <a:xfrm>
            <a:off x="214282" y="-24"/>
            <a:ext cx="8643998" cy="507831"/>
          </a:xfrm>
          <a:prstGeom prst="rect">
            <a:avLst/>
          </a:prstGeom>
          <a:noFill/>
        </p:spPr>
        <p:txBody>
          <a:bodyPr wrap="square" rtlCol="1">
            <a:spAutoFit/>
          </a:bodyPr>
          <a:lstStyle/>
          <a:p>
            <a:pPr algn="just"/>
            <a:r>
              <a:rPr lang="ar-SY" sz="2700" b="1" dirty="0" smtClean="0">
                <a:solidFill>
                  <a:srgbClr val="0070C0"/>
                </a:solidFill>
                <a:cs typeface="Simplified Arabic" pitchFamily="2" charset="-78"/>
              </a:rPr>
              <a:t>2. المبدلة </a:t>
            </a:r>
            <a:r>
              <a:rPr lang="ar-SY" sz="2700" b="1" dirty="0" err="1" smtClean="0">
                <a:solidFill>
                  <a:srgbClr val="0070C0"/>
                </a:solidFill>
                <a:cs typeface="Simplified Arabic" pitchFamily="2" charset="-78"/>
              </a:rPr>
              <a:t>الثايرستورية</a:t>
            </a:r>
            <a:r>
              <a:rPr lang="ar-SY" sz="2700" b="1" dirty="0" smtClean="0">
                <a:solidFill>
                  <a:srgbClr val="0070C0"/>
                </a:solidFill>
                <a:cs typeface="Simplified Arabic" pitchFamily="2" charset="-78"/>
              </a:rPr>
              <a:t> القالبة التابعة أحادية الطور ذات النقطة المشتركة</a:t>
            </a:r>
            <a:endParaRPr lang="ar-SY" sz="2700" b="1" dirty="0">
              <a:solidFill>
                <a:srgbClr val="0070C0"/>
              </a:solidFill>
              <a:cs typeface="Simplified Arabic" pitchFamily="2" charset="-78"/>
            </a:endParaRPr>
          </a:p>
        </p:txBody>
      </p:sp>
      <p:sp>
        <p:nvSpPr>
          <p:cNvPr id="7" name="مربع نص 6"/>
          <p:cNvSpPr txBox="1"/>
          <p:nvPr/>
        </p:nvSpPr>
        <p:spPr>
          <a:xfrm>
            <a:off x="1285852" y="4464972"/>
            <a:ext cx="1500198" cy="430887"/>
          </a:xfrm>
          <a:prstGeom prst="rect">
            <a:avLst/>
          </a:prstGeom>
          <a:noFill/>
        </p:spPr>
        <p:txBody>
          <a:bodyPr wrap="square" rtlCol="1">
            <a:spAutoFit/>
          </a:bodyPr>
          <a:lstStyle/>
          <a:p>
            <a:pPr algn="just"/>
            <a:r>
              <a:rPr lang="ar-SY" sz="2200" dirty="0" smtClean="0">
                <a:cs typeface="Simplified Arabic" pitchFamily="2" charset="-78"/>
              </a:rPr>
              <a:t>الشكل 4 - 4</a:t>
            </a:r>
            <a:endParaRPr lang="ar-SY" sz="2200" dirty="0">
              <a:cs typeface="Simplified Arabic" pitchFamily="2" charset="-78"/>
            </a:endParaRPr>
          </a:p>
        </p:txBody>
      </p:sp>
      <p:sp>
        <p:nvSpPr>
          <p:cNvPr id="39" name="مربع نص 38"/>
          <p:cNvSpPr txBox="1"/>
          <p:nvPr/>
        </p:nvSpPr>
        <p:spPr>
          <a:xfrm>
            <a:off x="4214810" y="1785926"/>
            <a:ext cx="4572032" cy="2677656"/>
          </a:xfrm>
          <a:prstGeom prst="rect">
            <a:avLst/>
          </a:prstGeom>
          <a:noFill/>
        </p:spPr>
        <p:txBody>
          <a:bodyPr wrap="square" rtlCol="1">
            <a:spAutoFit/>
          </a:bodyPr>
          <a:lstStyle/>
          <a:p>
            <a:pPr algn="just">
              <a:buFont typeface="Arial" pitchFamily="34" charset="0"/>
              <a:buChar char="•"/>
            </a:pPr>
            <a:r>
              <a:rPr lang="ar-SY" sz="2800" b="1" dirty="0" smtClean="0">
                <a:solidFill>
                  <a:srgbClr val="7030A0"/>
                </a:solidFill>
                <a:cs typeface="Simplified Arabic" pitchFamily="2" charset="-78"/>
              </a:rPr>
              <a:t> نفس تركيب المقومة </a:t>
            </a:r>
            <a:r>
              <a:rPr lang="ar-SY" sz="2800" b="1" dirty="0" err="1" smtClean="0">
                <a:solidFill>
                  <a:srgbClr val="7030A0"/>
                </a:solidFill>
                <a:cs typeface="Simplified Arabic" pitchFamily="2" charset="-78"/>
              </a:rPr>
              <a:t>الثايرستورية</a:t>
            </a:r>
            <a:r>
              <a:rPr lang="ar-SY" sz="2800" b="1" dirty="0" smtClean="0">
                <a:solidFill>
                  <a:srgbClr val="7030A0"/>
                </a:solidFill>
                <a:cs typeface="Simplified Arabic" pitchFamily="2" charset="-78"/>
              </a:rPr>
              <a:t> أحادية الطور ذات النقطة المشتركة.</a:t>
            </a:r>
          </a:p>
          <a:p>
            <a:pPr algn="just">
              <a:buFont typeface="Arial" pitchFamily="34" charset="0"/>
              <a:buChar char="•"/>
            </a:pPr>
            <a:r>
              <a:rPr lang="ar-SY" sz="2800" b="1" dirty="0" smtClean="0">
                <a:solidFill>
                  <a:srgbClr val="00B050"/>
                </a:solidFill>
                <a:cs typeface="Simplified Arabic" pitchFamily="2" charset="-78"/>
              </a:rPr>
              <a:t> التيار مرشح بشكل مثالي (حمولة </a:t>
            </a:r>
            <a:r>
              <a:rPr lang="ar-SY" sz="2800" b="1" dirty="0" err="1" smtClean="0">
                <a:solidFill>
                  <a:srgbClr val="00B050"/>
                </a:solidFill>
                <a:cs typeface="Simplified Arabic" pitchFamily="2" charset="-78"/>
              </a:rPr>
              <a:t>أومية</a:t>
            </a:r>
            <a:r>
              <a:rPr lang="ar-SY" sz="2800" b="1" dirty="0" smtClean="0">
                <a:solidFill>
                  <a:srgbClr val="00B050"/>
                </a:solidFill>
                <a:cs typeface="Simplified Arabic" pitchFamily="2" charset="-78"/>
              </a:rPr>
              <a:t> تحريضية).</a:t>
            </a:r>
          </a:p>
          <a:p>
            <a:pPr algn="just">
              <a:buFont typeface="Arial" pitchFamily="34" charset="0"/>
              <a:buChar char="•"/>
            </a:pPr>
            <a:r>
              <a:rPr lang="ar-SY" sz="2800" b="1" dirty="0" smtClean="0">
                <a:solidFill>
                  <a:srgbClr val="C00000"/>
                </a:solidFill>
                <a:cs typeface="Simplified Arabic" pitchFamily="2" charset="-78"/>
              </a:rPr>
              <a:t> يوصل مع الحمل منبع مستمر (مولد).</a:t>
            </a:r>
            <a:endParaRPr lang="ar-SY" sz="2800" b="1" dirty="0">
              <a:solidFill>
                <a:srgbClr val="C00000"/>
              </a:solidFill>
              <a:cs typeface="Simplified Arabic" pitchFamily="2" charset="-78"/>
            </a:endParaRPr>
          </a:p>
        </p:txBody>
      </p:sp>
      <p:sp>
        <p:nvSpPr>
          <p:cNvPr id="6" name="عنصر نائب للتاريخ 5"/>
          <p:cNvSpPr>
            <a:spLocks noGrp="1"/>
          </p:cNvSpPr>
          <p:nvPr>
            <p:ph type="dt" sz="half" idx="10"/>
          </p:nvPr>
        </p:nvSpPr>
        <p:spPr/>
        <p:txBody>
          <a:bodyPr/>
          <a:lstStyle/>
          <a:p>
            <a:r>
              <a:rPr lang="ar-SY" smtClean="0"/>
              <a:t>2019-2018</a:t>
            </a:r>
            <a:endParaRPr lang="ar-SY"/>
          </a:p>
        </p:txBody>
      </p:sp>
      <p:sp>
        <p:nvSpPr>
          <p:cNvPr id="9" name="عنصر نائب لرقم الشريحة 8"/>
          <p:cNvSpPr>
            <a:spLocks noGrp="1"/>
          </p:cNvSpPr>
          <p:nvPr>
            <p:ph type="sldNum" sz="quarter" idx="12"/>
          </p:nvPr>
        </p:nvSpPr>
        <p:spPr/>
        <p:txBody>
          <a:bodyPr/>
          <a:lstStyle/>
          <a:p>
            <a:fld id="{2C0DA8FC-BB9E-42E2-A4DE-D94B488C17FE}" type="slidenum">
              <a:rPr lang="ar-SY" smtClean="0"/>
              <a:pPr/>
              <a:t>14</a:t>
            </a:fld>
            <a:endParaRPr lang="ar-SY" dirty="0"/>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 calcmode="lin" valueType="num">
                                      <p:cBhvr>
                                        <p:cTn id="7" dur="1000" fill="hold"/>
                                        <p:tgtEl>
                                          <p:spTgt spid="39">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9">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9">
                                            <p:txEl>
                                              <p:pRg st="0" end="0"/>
                                            </p:txEl>
                                          </p:spTgt>
                                        </p:tgtEl>
                                      </p:cBhvr>
                                    </p:animEffect>
                                  </p:childTnLst>
                                </p:cTn>
                              </p:par>
                            </p:childTnLst>
                          </p:cTn>
                        </p:par>
                        <p:par>
                          <p:cTn id="10" fill="hold">
                            <p:stCondLst>
                              <p:cond delay="1000"/>
                            </p:stCondLst>
                            <p:childTnLst>
                              <p:par>
                                <p:cTn id="11" presetID="5" presetClass="entr" presetSubtype="1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heckerboard(across)">
                                      <p:cBhvr>
                                        <p:cTn id="13" dur="500"/>
                                        <p:tgtEl>
                                          <p:spTgt spid="2"/>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heckerboard(across)">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39">
                                            <p:txEl>
                                              <p:pRg st="1" end="1"/>
                                            </p:txEl>
                                          </p:spTgt>
                                        </p:tgtEl>
                                        <p:attrNameLst>
                                          <p:attrName>style.visibility</p:attrName>
                                        </p:attrNameLst>
                                      </p:cBhvr>
                                      <p:to>
                                        <p:strVal val="visible"/>
                                      </p:to>
                                    </p:set>
                                    <p:anim calcmode="lin" valueType="num">
                                      <p:cBhvr>
                                        <p:cTn id="21" dur="1000" fill="hold"/>
                                        <p:tgtEl>
                                          <p:spTgt spid="39">
                                            <p:txEl>
                                              <p:pRg st="1" end="1"/>
                                            </p:txEl>
                                          </p:spTgt>
                                        </p:tgtEl>
                                        <p:attrNameLst>
                                          <p:attrName>ppt_x</p:attrName>
                                        </p:attrNameLst>
                                      </p:cBhvr>
                                      <p:tavLst>
                                        <p:tav tm="0">
                                          <p:val>
                                            <p:strVal val="#ppt_x-.2"/>
                                          </p:val>
                                        </p:tav>
                                        <p:tav tm="100000">
                                          <p:val>
                                            <p:strVal val="#ppt_x"/>
                                          </p:val>
                                        </p:tav>
                                      </p:tavLst>
                                    </p:anim>
                                    <p:anim calcmode="lin" valueType="num">
                                      <p:cBhvr>
                                        <p:cTn id="22" dur="1000" fill="hold"/>
                                        <p:tgtEl>
                                          <p:spTgt spid="39">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9">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39">
                                            <p:txEl>
                                              <p:pRg st="2" end="2"/>
                                            </p:txEl>
                                          </p:spTgt>
                                        </p:tgtEl>
                                        <p:attrNameLst>
                                          <p:attrName>style.visibility</p:attrName>
                                        </p:attrNameLst>
                                      </p:cBhvr>
                                      <p:to>
                                        <p:strVal val="visible"/>
                                      </p:to>
                                    </p:set>
                                    <p:anim calcmode="lin" valueType="num">
                                      <p:cBhvr>
                                        <p:cTn id="28" dur="1000" fill="hold"/>
                                        <p:tgtEl>
                                          <p:spTgt spid="39">
                                            <p:txEl>
                                              <p:pRg st="2" end="2"/>
                                            </p:txEl>
                                          </p:spTgt>
                                        </p:tgtEl>
                                        <p:attrNameLst>
                                          <p:attrName>ppt_x</p:attrName>
                                        </p:attrNameLst>
                                      </p:cBhvr>
                                      <p:tavLst>
                                        <p:tav tm="0">
                                          <p:val>
                                            <p:strVal val="#ppt_x-.2"/>
                                          </p:val>
                                        </p:tav>
                                        <p:tav tm="100000">
                                          <p:val>
                                            <p:strVal val="#ppt_x"/>
                                          </p:val>
                                        </p:tav>
                                      </p:tavLst>
                                    </p:anim>
                                    <p:anim calcmode="lin" valueType="num">
                                      <p:cBhvr>
                                        <p:cTn id="29" dur="1000" fill="hold"/>
                                        <p:tgtEl>
                                          <p:spTgt spid="39">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descr="power1_fig4_4.jpg"/>
          <p:cNvPicPr>
            <a:picLocks noChangeAspect="1"/>
          </p:cNvPicPr>
          <p:nvPr/>
        </p:nvPicPr>
        <p:blipFill>
          <a:blip r:embed="rId3" cstate="print"/>
          <a:stretch>
            <a:fillRect/>
          </a:stretch>
        </p:blipFill>
        <p:spPr>
          <a:xfrm>
            <a:off x="4920920" y="230900"/>
            <a:ext cx="3788664" cy="3678936"/>
          </a:xfrm>
          <a:prstGeom prst="rect">
            <a:avLst/>
          </a:prstGeom>
        </p:spPr>
      </p:pic>
      <p:pic>
        <p:nvPicPr>
          <p:cNvPr id="28" name="صورة 27" descr="power1_fig4_4_T2_on.jpg"/>
          <p:cNvPicPr>
            <a:picLocks noChangeAspect="1"/>
          </p:cNvPicPr>
          <p:nvPr/>
        </p:nvPicPr>
        <p:blipFill>
          <a:blip r:embed="rId4" cstate="print"/>
          <a:stretch>
            <a:fillRect/>
          </a:stretch>
        </p:blipFill>
        <p:spPr>
          <a:xfrm>
            <a:off x="4829204" y="214290"/>
            <a:ext cx="3886200" cy="3694176"/>
          </a:xfrm>
          <a:prstGeom prst="rect">
            <a:avLst/>
          </a:prstGeom>
        </p:spPr>
      </p:pic>
      <p:pic>
        <p:nvPicPr>
          <p:cNvPr id="29" name="صورة 28" descr="power1_fig4_4_T1_on.jpg"/>
          <p:cNvPicPr>
            <a:picLocks noChangeAspect="1"/>
          </p:cNvPicPr>
          <p:nvPr/>
        </p:nvPicPr>
        <p:blipFill>
          <a:blip r:embed="rId5" cstate="print"/>
          <a:stretch>
            <a:fillRect/>
          </a:stretch>
        </p:blipFill>
        <p:spPr>
          <a:xfrm>
            <a:off x="4829204" y="214290"/>
            <a:ext cx="3886200" cy="3694176"/>
          </a:xfrm>
          <a:prstGeom prst="rect">
            <a:avLst/>
          </a:prstGeom>
        </p:spPr>
      </p:pic>
      <p:pic>
        <p:nvPicPr>
          <p:cNvPr id="10" name="Picture 6"/>
          <p:cNvPicPr>
            <a:picLocks noChangeAspect="1" noChangeArrowheads="1"/>
          </p:cNvPicPr>
          <p:nvPr/>
        </p:nvPicPr>
        <p:blipFill>
          <a:blip r:embed="rId6" cstate="print"/>
          <a:srcRect/>
          <a:stretch>
            <a:fillRect/>
          </a:stretch>
        </p:blipFill>
        <p:spPr bwMode="auto">
          <a:xfrm>
            <a:off x="1028696" y="504843"/>
            <a:ext cx="2971800" cy="5495925"/>
          </a:xfrm>
          <a:prstGeom prst="rect">
            <a:avLst/>
          </a:prstGeom>
          <a:noFill/>
          <a:ln w="9525">
            <a:noFill/>
            <a:miter lim="800000"/>
            <a:headEnd/>
            <a:tailEnd/>
          </a:ln>
          <a:effectLst/>
        </p:spPr>
      </p:pic>
      <p:sp>
        <p:nvSpPr>
          <p:cNvPr id="11" name="مربع نص 10"/>
          <p:cNvSpPr txBox="1"/>
          <p:nvPr/>
        </p:nvSpPr>
        <p:spPr>
          <a:xfrm>
            <a:off x="3786182" y="642918"/>
            <a:ext cx="357190"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12" name="مربع نص 11"/>
          <p:cNvSpPr txBox="1"/>
          <p:nvPr/>
        </p:nvSpPr>
        <p:spPr>
          <a:xfrm>
            <a:off x="3786182" y="1928802"/>
            <a:ext cx="357190"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13" name="مربع نص 12"/>
          <p:cNvSpPr txBox="1"/>
          <p:nvPr/>
        </p:nvSpPr>
        <p:spPr>
          <a:xfrm>
            <a:off x="3786182" y="2643182"/>
            <a:ext cx="357190"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14" name="مربع نص 13"/>
          <p:cNvSpPr txBox="1"/>
          <p:nvPr/>
        </p:nvSpPr>
        <p:spPr>
          <a:xfrm>
            <a:off x="3786182" y="3929066"/>
            <a:ext cx="357190"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15" name="مربع نص 14"/>
          <p:cNvSpPr txBox="1"/>
          <p:nvPr/>
        </p:nvSpPr>
        <p:spPr>
          <a:xfrm>
            <a:off x="3786182" y="5000636"/>
            <a:ext cx="357190" cy="400110"/>
          </a:xfrm>
          <a:prstGeom prst="rect">
            <a:avLst/>
          </a:prstGeom>
          <a:noFill/>
        </p:spPr>
        <p:txBody>
          <a:bodyPr wrap="square" rtlCol="1">
            <a:spAutoFit/>
          </a:bodyPr>
          <a:lstStyle/>
          <a:p>
            <a:pPr algn="ctr" rtl="0"/>
            <a:r>
              <a:rPr lang="ar-SY" sz="2000" dirty="0" smtClean="0">
                <a:sym typeface="Symbol"/>
              </a:rPr>
              <a:t></a:t>
            </a:r>
            <a:endParaRPr lang="ar-SY" sz="2000" dirty="0"/>
          </a:p>
        </p:txBody>
      </p:sp>
      <p:graphicFrame>
        <p:nvGraphicFramePr>
          <p:cNvPr id="16" name="كائن 15"/>
          <p:cNvGraphicFramePr>
            <a:graphicFrameLocks noChangeAspect="1"/>
          </p:cNvGraphicFramePr>
          <p:nvPr/>
        </p:nvGraphicFramePr>
        <p:xfrm>
          <a:off x="1662094" y="357166"/>
          <a:ext cx="266700" cy="330200"/>
        </p:xfrm>
        <a:graphic>
          <a:graphicData uri="http://schemas.openxmlformats.org/presentationml/2006/ole">
            <p:oleObj spid="_x0000_s141314" name="Equation" r:id="rId7" imgW="266400" imgH="330120" progId="Equation.DSMT4">
              <p:embed/>
            </p:oleObj>
          </a:graphicData>
        </a:graphic>
      </p:graphicFrame>
      <p:graphicFrame>
        <p:nvGraphicFramePr>
          <p:cNvPr id="17" name="كائن 16"/>
          <p:cNvGraphicFramePr>
            <a:graphicFrameLocks noChangeAspect="1"/>
          </p:cNvGraphicFramePr>
          <p:nvPr/>
        </p:nvGraphicFramePr>
        <p:xfrm>
          <a:off x="2897186" y="357166"/>
          <a:ext cx="330200" cy="330200"/>
        </p:xfrm>
        <a:graphic>
          <a:graphicData uri="http://schemas.openxmlformats.org/presentationml/2006/ole">
            <p:oleObj spid="_x0000_s141315" name="Equation" r:id="rId8" imgW="330120" imgH="330120" progId="Equation.DSMT4">
              <p:embed/>
            </p:oleObj>
          </a:graphicData>
        </a:graphic>
      </p:graphicFrame>
      <p:sp>
        <p:nvSpPr>
          <p:cNvPr id="18" name="مربع نص 17"/>
          <p:cNvSpPr txBox="1"/>
          <p:nvPr/>
        </p:nvSpPr>
        <p:spPr>
          <a:xfrm>
            <a:off x="500034" y="285728"/>
            <a:ext cx="428628" cy="400110"/>
          </a:xfrm>
          <a:prstGeom prst="rect">
            <a:avLst/>
          </a:prstGeom>
          <a:noFill/>
        </p:spPr>
        <p:txBody>
          <a:bodyPr wrap="square" rtlCol="1">
            <a:spAutoFit/>
          </a:bodyPr>
          <a:lstStyle/>
          <a:p>
            <a:pPr algn="ctr" rtl="0"/>
            <a:r>
              <a:rPr lang="en-US" sz="2000" dirty="0" err="1" smtClean="0">
                <a:sym typeface="Symbol"/>
              </a:rPr>
              <a:t>v</a:t>
            </a:r>
            <a:r>
              <a:rPr lang="en-US" sz="2000" baseline="-25000" dirty="0" err="1" smtClean="0">
                <a:sym typeface="Symbol"/>
              </a:rPr>
              <a:t>L</a:t>
            </a:r>
            <a:endParaRPr lang="ar-SY" sz="2000" dirty="0"/>
          </a:p>
        </p:txBody>
      </p:sp>
      <p:sp>
        <p:nvSpPr>
          <p:cNvPr id="19" name="مربع نص 18"/>
          <p:cNvSpPr txBox="1"/>
          <p:nvPr/>
        </p:nvSpPr>
        <p:spPr>
          <a:xfrm>
            <a:off x="500034" y="1500174"/>
            <a:ext cx="428628" cy="400110"/>
          </a:xfrm>
          <a:prstGeom prst="rect">
            <a:avLst/>
          </a:prstGeom>
          <a:noFill/>
        </p:spPr>
        <p:txBody>
          <a:bodyPr wrap="square" rtlCol="1">
            <a:spAutoFit/>
          </a:bodyPr>
          <a:lstStyle/>
          <a:p>
            <a:pPr algn="ctr" rtl="0"/>
            <a:r>
              <a:rPr lang="en-US" sz="2000" dirty="0" err="1" smtClean="0">
                <a:sym typeface="Symbol"/>
              </a:rPr>
              <a:t>i</a:t>
            </a:r>
            <a:r>
              <a:rPr lang="en-US" sz="2000" baseline="-25000" dirty="0" err="1" smtClean="0">
                <a:sym typeface="Symbol"/>
              </a:rPr>
              <a:t>L</a:t>
            </a:r>
            <a:endParaRPr lang="ar-SY" sz="2000" dirty="0"/>
          </a:p>
        </p:txBody>
      </p:sp>
      <p:sp>
        <p:nvSpPr>
          <p:cNvPr id="20" name="مربع نص 19"/>
          <p:cNvSpPr txBox="1"/>
          <p:nvPr/>
        </p:nvSpPr>
        <p:spPr>
          <a:xfrm>
            <a:off x="500034" y="2500306"/>
            <a:ext cx="428628" cy="400110"/>
          </a:xfrm>
          <a:prstGeom prst="rect">
            <a:avLst/>
          </a:prstGeom>
          <a:noFill/>
        </p:spPr>
        <p:txBody>
          <a:bodyPr wrap="square" rtlCol="1">
            <a:spAutoFit/>
          </a:bodyPr>
          <a:lstStyle/>
          <a:p>
            <a:pPr algn="ctr" rtl="0"/>
            <a:r>
              <a:rPr lang="en-US" sz="2000" dirty="0" smtClean="0">
                <a:sym typeface="Symbol"/>
              </a:rPr>
              <a:t>i</a:t>
            </a:r>
            <a:r>
              <a:rPr lang="en-US" sz="2000" baseline="-25000" dirty="0" smtClean="0">
                <a:sym typeface="Symbol"/>
              </a:rPr>
              <a:t>1</a:t>
            </a:r>
            <a:endParaRPr lang="ar-SY" sz="2000" dirty="0"/>
          </a:p>
        </p:txBody>
      </p:sp>
      <p:sp>
        <p:nvSpPr>
          <p:cNvPr id="21" name="مربع نص 20"/>
          <p:cNvSpPr txBox="1"/>
          <p:nvPr/>
        </p:nvSpPr>
        <p:spPr>
          <a:xfrm>
            <a:off x="500034" y="3786190"/>
            <a:ext cx="500066" cy="400110"/>
          </a:xfrm>
          <a:prstGeom prst="rect">
            <a:avLst/>
          </a:prstGeom>
          <a:noFill/>
        </p:spPr>
        <p:txBody>
          <a:bodyPr wrap="square" rtlCol="1">
            <a:spAutoFit/>
          </a:bodyPr>
          <a:lstStyle/>
          <a:p>
            <a:pPr algn="ctr" rtl="0"/>
            <a:r>
              <a:rPr lang="en-US" sz="2000" dirty="0" smtClean="0">
                <a:sym typeface="Symbol"/>
              </a:rPr>
              <a:t>u</a:t>
            </a:r>
            <a:r>
              <a:rPr lang="en-US" sz="2000" baseline="-25000" dirty="0" smtClean="0">
                <a:sym typeface="Symbol"/>
              </a:rPr>
              <a:t>1</a:t>
            </a:r>
            <a:endParaRPr lang="ar-SY" sz="2000" dirty="0"/>
          </a:p>
        </p:txBody>
      </p:sp>
      <p:sp>
        <p:nvSpPr>
          <p:cNvPr id="22" name="مربع نص 21"/>
          <p:cNvSpPr txBox="1"/>
          <p:nvPr/>
        </p:nvSpPr>
        <p:spPr>
          <a:xfrm>
            <a:off x="500034" y="4786322"/>
            <a:ext cx="500066" cy="400110"/>
          </a:xfrm>
          <a:prstGeom prst="rect">
            <a:avLst/>
          </a:prstGeom>
          <a:noFill/>
        </p:spPr>
        <p:txBody>
          <a:bodyPr wrap="square" rtlCol="1">
            <a:spAutoFit/>
          </a:bodyPr>
          <a:lstStyle/>
          <a:p>
            <a:pPr algn="ctr" rtl="0"/>
            <a:r>
              <a:rPr lang="en-US" sz="2000" dirty="0" smtClean="0">
                <a:sym typeface="Symbol"/>
              </a:rPr>
              <a:t>p</a:t>
            </a:r>
            <a:r>
              <a:rPr lang="en-US" sz="2000" baseline="-25000" dirty="0" smtClean="0">
                <a:sym typeface="Symbol"/>
              </a:rPr>
              <a:t>1</a:t>
            </a:r>
            <a:endParaRPr lang="ar-SY" sz="2000" dirty="0"/>
          </a:p>
        </p:txBody>
      </p:sp>
      <p:sp>
        <p:nvSpPr>
          <p:cNvPr id="23" name="مربع نص 22"/>
          <p:cNvSpPr txBox="1"/>
          <p:nvPr/>
        </p:nvSpPr>
        <p:spPr>
          <a:xfrm>
            <a:off x="1500166" y="1857364"/>
            <a:ext cx="571504" cy="400110"/>
          </a:xfrm>
          <a:prstGeom prst="rect">
            <a:avLst/>
          </a:prstGeom>
          <a:noFill/>
        </p:spPr>
        <p:txBody>
          <a:bodyPr wrap="square" rtlCol="1">
            <a:spAutoFit/>
          </a:bodyPr>
          <a:lstStyle/>
          <a:p>
            <a:pPr algn="ctr" rtl="0"/>
            <a:r>
              <a:rPr lang="en-US" sz="2000" b="1" dirty="0" smtClean="0">
                <a:solidFill>
                  <a:srgbClr val="00B050"/>
                </a:solidFill>
                <a:sym typeface="Symbol"/>
              </a:rPr>
              <a:t>i</a:t>
            </a:r>
            <a:r>
              <a:rPr lang="en-US" sz="2000" b="1" baseline="-25000" dirty="0" smtClean="0">
                <a:solidFill>
                  <a:srgbClr val="00B050"/>
                </a:solidFill>
                <a:sym typeface="Symbol"/>
              </a:rPr>
              <a:t>T2</a:t>
            </a:r>
            <a:endParaRPr lang="ar-SY" sz="2000" b="1" dirty="0">
              <a:solidFill>
                <a:srgbClr val="00B050"/>
              </a:solidFill>
            </a:endParaRPr>
          </a:p>
        </p:txBody>
      </p:sp>
      <p:sp>
        <p:nvSpPr>
          <p:cNvPr id="24" name="مربع نص 23"/>
          <p:cNvSpPr txBox="1"/>
          <p:nvPr/>
        </p:nvSpPr>
        <p:spPr>
          <a:xfrm>
            <a:off x="2714612" y="1857364"/>
            <a:ext cx="571504" cy="400110"/>
          </a:xfrm>
          <a:prstGeom prst="rect">
            <a:avLst/>
          </a:prstGeom>
          <a:noFill/>
        </p:spPr>
        <p:txBody>
          <a:bodyPr wrap="square" rtlCol="1">
            <a:spAutoFit/>
          </a:bodyPr>
          <a:lstStyle/>
          <a:p>
            <a:pPr algn="ctr" rtl="0"/>
            <a:r>
              <a:rPr lang="en-US" sz="2000" b="1" dirty="0" smtClean="0">
                <a:solidFill>
                  <a:schemeClr val="accent3"/>
                </a:solidFill>
                <a:sym typeface="Symbol"/>
              </a:rPr>
              <a:t>i</a:t>
            </a:r>
            <a:r>
              <a:rPr lang="en-US" sz="2000" b="1" baseline="-25000" dirty="0" smtClean="0">
                <a:solidFill>
                  <a:schemeClr val="accent3"/>
                </a:solidFill>
                <a:sym typeface="Symbol"/>
              </a:rPr>
              <a:t>T1</a:t>
            </a:r>
            <a:endParaRPr lang="ar-SY" sz="2000" b="1" dirty="0">
              <a:solidFill>
                <a:schemeClr val="accent3"/>
              </a:solidFill>
            </a:endParaRPr>
          </a:p>
        </p:txBody>
      </p:sp>
      <p:sp>
        <p:nvSpPr>
          <p:cNvPr id="25" name="مربع نص 24"/>
          <p:cNvSpPr txBox="1"/>
          <p:nvPr/>
        </p:nvSpPr>
        <p:spPr>
          <a:xfrm>
            <a:off x="2285984" y="6215082"/>
            <a:ext cx="1500198" cy="430887"/>
          </a:xfrm>
          <a:prstGeom prst="rect">
            <a:avLst/>
          </a:prstGeom>
          <a:noFill/>
        </p:spPr>
        <p:txBody>
          <a:bodyPr wrap="square" rtlCol="1">
            <a:spAutoFit/>
          </a:bodyPr>
          <a:lstStyle/>
          <a:p>
            <a:pPr algn="just"/>
            <a:r>
              <a:rPr lang="ar-SY" sz="2200" dirty="0" smtClean="0">
                <a:cs typeface="Simplified Arabic" pitchFamily="2" charset="-78"/>
              </a:rPr>
              <a:t>الشكل 4 - 5</a:t>
            </a:r>
            <a:endParaRPr lang="ar-SY" sz="2200" dirty="0">
              <a:cs typeface="Simplified Arabic" pitchFamily="2" charset="-78"/>
            </a:endParaRPr>
          </a:p>
        </p:txBody>
      </p:sp>
      <p:sp>
        <p:nvSpPr>
          <p:cNvPr id="26" name="مربع نص 25"/>
          <p:cNvSpPr txBox="1"/>
          <p:nvPr/>
        </p:nvSpPr>
        <p:spPr>
          <a:xfrm>
            <a:off x="2357422" y="5786454"/>
            <a:ext cx="357190"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27" name="مربع نص 26"/>
          <p:cNvSpPr txBox="1"/>
          <p:nvPr/>
        </p:nvSpPr>
        <p:spPr>
          <a:xfrm>
            <a:off x="3643306" y="5786454"/>
            <a:ext cx="500066" cy="400110"/>
          </a:xfrm>
          <a:prstGeom prst="rect">
            <a:avLst/>
          </a:prstGeom>
          <a:noFill/>
        </p:spPr>
        <p:txBody>
          <a:bodyPr wrap="square" rtlCol="1">
            <a:spAutoFit/>
          </a:bodyPr>
          <a:lstStyle/>
          <a:p>
            <a:pPr algn="ctr" rtl="0"/>
            <a:r>
              <a:rPr lang="en-US" sz="2000" dirty="0" smtClean="0">
                <a:sym typeface="Symbol"/>
              </a:rPr>
              <a:t>2</a:t>
            </a:r>
            <a:r>
              <a:rPr lang="ar-SY" sz="2000" dirty="0" smtClean="0">
                <a:sym typeface="Symbol"/>
              </a:rPr>
              <a:t></a:t>
            </a:r>
            <a:endParaRPr lang="ar-SY" sz="2000" dirty="0"/>
          </a:p>
        </p:txBody>
      </p:sp>
      <p:sp>
        <p:nvSpPr>
          <p:cNvPr id="50" name="مربع نص 49"/>
          <p:cNvSpPr txBox="1"/>
          <p:nvPr/>
        </p:nvSpPr>
        <p:spPr>
          <a:xfrm>
            <a:off x="1571604" y="1357298"/>
            <a:ext cx="357190" cy="400110"/>
          </a:xfrm>
          <a:prstGeom prst="rect">
            <a:avLst/>
          </a:prstGeom>
          <a:noFill/>
        </p:spPr>
        <p:txBody>
          <a:bodyPr wrap="square" rtlCol="1">
            <a:spAutoFit/>
          </a:bodyPr>
          <a:lstStyle/>
          <a:p>
            <a:pPr algn="ctr" rtl="0"/>
            <a:r>
              <a:rPr lang="ar-SY" sz="2000" b="1" dirty="0" smtClean="0">
                <a:solidFill>
                  <a:srgbClr val="FF0000"/>
                </a:solidFill>
                <a:sym typeface="Symbol"/>
              </a:rPr>
              <a:t></a:t>
            </a:r>
            <a:endParaRPr lang="ar-SY" sz="2000" b="1" dirty="0">
              <a:solidFill>
                <a:srgbClr val="FF0000"/>
              </a:solidFill>
            </a:endParaRPr>
          </a:p>
        </p:txBody>
      </p:sp>
      <p:graphicFrame>
        <p:nvGraphicFramePr>
          <p:cNvPr id="80899" name="Object 3"/>
          <p:cNvGraphicFramePr>
            <a:graphicFrameLocks noChangeAspect="1"/>
          </p:cNvGraphicFramePr>
          <p:nvPr/>
        </p:nvGraphicFramePr>
        <p:xfrm>
          <a:off x="1017588" y="6172200"/>
          <a:ext cx="1333500" cy="417513"/>
        </p:xfrm>
        <a:graphic>
          <a:graphicData uri="http://schemas.openxmlformats.org/presentationml/2006/ole">
            <p:oleObj spid="_x0000_s141316" name="Equation" r:id="rId9" imgW="571320" imgH="177480" progId="Equation.DSMT4">
              <p:embed/>
            </p:oleObj>
          </a:graphicData>
        </a:graphic>
      </p:graphicFrame>
      <p:sp>
        <p:nvSpPr>
          <p:cNvPr id="7" name="مربع نص 6"/>
          <p:cNvSpPr txBox="1"/>
          <p:nvPr/>
        </p:nvSpPr>
        <p:spPr>
          <a:xfrm>
            <a:off x="5615022" y="3498179"/>
            <a:ext cx="1500198" cy="430887"/>
          </a:xfrm>
          <a:prstGeom prst="rect">
            <a:avLst/>
          </a:prstGeom>
          <a:noFill/>
        </p:spPr>
        <p:txBody>
          <a:bodyPr wrap="square" rtlCol="1">
            <a:spAutoFit/>
          </a:bodyPr>
          <a:lstStyle/>
          <a:p>
            <a:pPr algn="just"/>
            <a:r>
              <a:rPr lang="ar-SY" sz="2200" dirty="0" smtClean="0">
                <a:cs typeface="Simplified Arabic" pitchFamily="2" charset="-78"/>
              </a:rPr>
              <a:t>الشكل 4 - 4</a:t>
            </a:r>
            <a:endParaRPr lang="ar-SY" sz="2200" dirty="0">
              <a:cs typeface="Simplified Arabic" pitchFamily="2" charset="-78"/>
            </a:endParaRPr>
          </a:p>
        </p:txBody>
      </p:sp>
      <p:sp>
        <p:nvSpPr>
          <p:cNvPr id="37" name="مستطيل 36"/>
          <p:cNvSpPr/>
          <p:nvPr/>
        </p:nvSpPr>
        <p:spPr>
          <a:xfrm>
            <a:off x="2428860" y="357166"/>
            <a:ext cx="1214446" cy="5357850"/>
          </a:xfrm>
          <a:prstGeom prst="rect">
            <a:avLst/>
          </a:prstGeom>
          <a:solidFill>
            <a:schemeClr val="bg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sp>
        <p:nvSpPr>
          <p:cNvPr id="38" name="مستطيل 37"/>
          <p:cNvSpPr/>
          <p:nvPr/>
        </p:nvSpPr>
        <p:spPr>
          <a:xfrm>
            <a:off x="1071538" y="357166"/>
            <a:ext cx="1214446" cy="5357850"/>
          </a:xfrm>
          <a:prstGeom prst="rect">
            <a:avLst/>
          </a:prstGeom>
          <a:solidFill>
            <a:schemeClr val="bg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grpSp>
        <p:nvGrpSpPr>
          <p:cNvPr id="39" name="مجموعة 38"/>
          <p:cNvGrpSpPr/>
          <p:nvPr/>
        </p:nvGrpSpPr>
        <p:grpSpPr>
          <a:xfrm>
            <a:off x="4786314" y="4143380"/>
            <a:ext cx="3898899" cy="550519"/>
            <a:chOff x="6065802" y="4572006"/>
            <a:chExt cx="2541577" cy="550519"/>
          </a:xfrm>
        </p:grpSpPr>
        <p:sp>
          <p:nvSpPr>
            <p:cNvPr id="40" name="مربع نص 39"/>
            <p:cNvSpPr txBox="1"/>
            <p:nvPr/>
          </p:nvSpPr>
          <p:spPr>
            <a:xfrm>
              <a:off x="6065802" y="4599305"/>
              <a:ext cx="1928826" cy="523220"/>
            </a:xfrm>
            <a:prstGeom prst="rect">
              <a:avLst/>
            </a:prstGeom>
            <a:noFill/>
          </p:spPr>
          <p:txBody>
            <a:bodyPr wrap="square" rtlCol="1">
              <a:spAutoFit/>
            </a:bodyPr>
            <a:lstStyle/>
            <a:p>
              <a:pPr algn="just"/>
              <a:r>
                <a:rPr lang="ar-SY" sz="2800" b="1" dirty="0" smtClean="0">
                  <a:latin typeface="Times New Roman" pitchFamily="18" charset="0"/>
                  <a:cs typeface="Times New Roman" pitchFamily="18" charset="0"/>
                </a:rPr>
                <a:t>سالب </a:t>
              </a:r>
              <a:r>
                <a:rPr lang="ar-SY" sz="2800" b="1" dirty="0" smtClean="0">
                  <a:latin typeface="Times New Roman" pitchFamily="18" charset="0"/>
                  <a:cs typeface="Times New Roman" pitchFamily="18" charset="0"/>
                  <a:sym typeface="Symbol"/>
                </a:rPr>
                <a:t> </a:t>
              </a:r>
              <a:r>
                <a:rPr lang="en-US" sz="2800" b="1" dirty="0" smtClean="0">
                  <a:latin typeface="Times New Roman" pitchFamily="18" charset="0"/>
                  <a:cs typeface="Times New Roman" pitchFamily="18" charset="0"/>
                  <a:sym typeface="Symbol"/>
                </a:rPr>
                <a:t>T</a:t>
              </a:r>
              <a:r>
                <a:rPr lang="en-US" sz="2800" b="1" baseline="-25000" dirty="0" smtClean="0">
                  <a:latin typeface="Times New Roman" pitchFamily="18" charset="0"/>
                  <a:cs typeface="Times New Roman" pitchFamily="18" charset="0"/>
                  <a:sym typeface="Symbol"/>
                </a:rPr>
                <a:t>1</a:t>
              </a:r>
              <a:r>
                <a:rPr lang="en-US" sz="2800" b="1" dirty="0" smtClean="0">
                  <a:latin typeface="Times New Roman" pitchFamily="18" charset="0"/>
                  <a:cs typeface="Times New Roman" pitchFamily="18" charset="0"/>
                  <a:sym typeface="Symbol"/>
                </a:rPr>
                <a:t> (on)</a:t>
              </a:r>
              <a:endParaRPr lang="ar-SY" sz="2800" b="1" dirty="0">
                <a:latin typeface="Times New Roman" pitchFamily="18" charset="0"/>
                <a:cs typeface="Times New Roman" pitchFamily="18" charset="0"/>
              </a:endParaRPr>
            </a:p>
          </p:txBody>
        </p:sp>
        <p:graphicFrame>
          <p:nvGraphicFramePr>
            <p:cNvPr id="41" name="Object 3"/>
            <p:cNvGraphicFramePr>
              <a:graphicFrameLocks noChangeAspect="1"/>
            </p:cNvGraphicFramePr>
            <p:nvPr/>
          </p:nvGraphicFramePr>
          <p:xfrm>
            <a:off x="8215266" y="4572006"/>
            <a:ext cx="392113" cy="541338"/>
          </p:xfrm>
          <a:graphic>
            <a:graphicData uri="http://schemas.openxmlformats.org/presentationml/2006/ole">
              <p:oleObj spid="_x0000_s141319" name="Equation" r:id="rId10" imgW="164880" imgH="228600" progId="Equation.DSMT4">
                <p:embed/>
              </p:oleObj>
            </a:graphicData>
          </a:graphic>
        </p:graphicFrame>
      </p:grpSp>
      <p:grpSp>
        <p:nvGrpSpPr>
          <p:cNvPr id="42" name="مجموعة 41"/>
          <p:cNvGrpSpPr/>
          <p:nvPr/>
        </p:nvGrpSpPr>
        <p:grpSpPr>
          <a:xfrm>
            <a:off x="4673629" y="4714884"/>
            <a:ext cx="4041775" cy="550526"/>
            <a:chOff x="6065802" y="4571999"/>
            <a:chExt cx="2541577" cy="550526"/>
          </a:xfrm>
        </p:grpSpPr>
        <p:sp>
          <p:nvSpPr>
            <p:cNvPr id="43" name="مربع نص 42"/>
            <p:cNvSpPr txBox="1"/>
            <p:nvPr/>
          </p:nvSpPr>
          <p:spPr>
            <a:xfrm>
              <a:off x="6065802" y="4599305"/>
              <a:ext cx="1928826" cy="523220"/>
            </a:xfrm>
            <a:prstGeom prst="rect">
              <a:avLst/>
            </a:prstGeom>
            <a:noFill/>
          </p:spPr>
          <p:txBody>
            <a:bodyPr wrap="square" rtlCol="1">
              <a:spAutoFit/>
            </a:bodyPr>
            <a:lstStyle/>
            <a:p>
              <a:pPr algn="just"/>
              <a:r>
                <a:rPr lang="ar-SY" sz="2800" b="1" dirty="0" smtClean="0">
                  <a:latin typeface="Times New Roman" pitchFamily="18" charset="0"/>
                  <a:cs typeface="Times New Roman" pitchFamily="18" charset="0"/>
                </a:rPr>
                <a:t>سالب </a:t>
              </a:r>
              <a:r>
                <a:rPr lang="ar-SY" sz="2800" b="1" dirty="0" smtClean="0">
                  <a:latin typeface="Times New Roman" pitchFamily="18" charset="0"/>
                  <a:cs typeface="Times New Roman" pitchFamily="18" charset="0"/>
                  <a:sym typeface="Symbol"/>
                </a:rPr>
                <a:t> </a:t>
              </a:r>
              <a:r>
                <a:rPr lang="en-US" sz="2800" b="1" dirty="0" smtClean="0">
                  <a:latin typeface="Times New Roman" pitchFamily="18" charset="0"/>
                  <a:cs typeface="Times New Roman" pitchFamily="18" charset="0"/>
                  <a:sym typeface="Symbol"/>
                </a:rPr>
                <a:t>T</a:t>
              </a:r>
              <a:r>
                <a:rPr lang="en-US" sz="2800" b="1" baseline="-25000" dirty="0" smtClean="0">
                  <a:latin typeface="Times New Roman" pitchFamily="18" charset="0"/>
                  <a:cs typeface="Times New Roman" pitchFamily="18" charset="0"/>
                  <a:sym typeface="Symbol"/>
                </a:rPr>
                <a:t>2</a:t>
              </a:r>
              <a:r>
                <a:rPr lang="en-US" sz="2800" b="1" dirty="0" smtClean="0">
                  <a:latin typeface="Times New Roman" pitchFamily="18" charset="0"/>
                  <a:cs typeface="Times New Roman" pitchFamily="18" charset="0"/>
                  <a:sym typeface="Symbol"/>
                </a:rPr>
                <a:t> (on)</a:t>
              </a:r>
              <a:endParaRPr lang="ar-SY" sz="2800" b="1" dirty="0">
                <a:latin typeface="Times New Roman" pitchFamily="18" charset="0"/>
                <a:cs typeface="Times New Roman" pitchFamily="18" charset="0"/>
              </a:endParaRPr>
            </a:p>
          </p:txBody>
        </p:sp>
        <p:graphicFrame>
          <p:nvGraphicFramePr>
            <p:cNvPr id="44" name="Object 3"/>
            <p:cNvGraphicFramePr>
              <a:graphicFrameLocks noChangeAspect="1"/>
            </p:cNvGraphicFramePr>
            <p:nvPr/>
          </p:nvGraphicFramePr>
          <p:xfrm>
            <a:off x="8215267" y="4571999"/>
            <a:ext cx="392112" cy="541338"/>
          </p:xfrm>
          <a:graphic>
            <a:graphicData uri="http://schemas.openxmlformats.org/presentationml/2006/ole">
              <p:oleObj spid="_x0000_s141320" name="Equation" r:id="rId11" imgW="164880" imgH="228600" progId="Equation.DSMT4">
                <p:embed/>
              </p:oleObj>
            </a:graphicData>
          </a:graphic>
        </p:graphicFrame>
      </p:grpSp>
      <p:sp>
        <p:nvSpPr>
          <p:cNvPr id="45" name="مربع نص 44"/>
          <p:cNvSpPr txBox="1"/>
          <p:nvPr/>
        </p:nvSpPr>
        <p:spPr>
          <a:xfrm>
            <a:off x="4214810" y="5500702"/>
            <a:ext cx="4572032" cy="954107"/>
          </a:xfrm>
          <a:prstGeom prst="rect">
            <a:avLst/>
          </a:prstGeom>
          <a:noFill/>
        </p:spPr>
        <p:txBody>
          <a:bodyPr wrap="square" rtlCol="1">
            <a:spAutoFit/>
          </a:bodyPr>
          <a:lstStyle/>
          <a:p>
            <a:pPr algn="just"/>
            <a:r>
              <a:rPr lang="ar-SY" sz="2800" b="1" dirty="0" smtClean="0">
                <a:solidFill>
                  <a:srgbClr val="C00000"/>
                </a:solidFill>
                <a:cs typeface="Simplified Arabic" pitchFamily="2" charset="-78"/>
              </a:rPr>
              <a:t>أخّرنا عمل </a:t>
            </a:r>
            <a:r>
              <a:rPr lang="ar-SY" sz="2800" b="1" dirty="0" err="1" smtClean="0">
                <a:solidFill>
                  <a:srgbClr val="C00000"/>
                </a:solidFill>
                <a:cs typeface="Simplified Arabic" pitchFamily="2" charset="-78"/>
              </a:rPr>
              <a:t>الثايرستور</a:t>
            </a:r>
            <a:r>
              <a:rPr lang="ar-SY" sz="2800" b="1" dirty="0" smtClean="0">
                <a:solidFill>
                  <a:srgbClr val="C00000"/>
                </a:solidFill>
                <a:cs typeface="Simplified Arabic" pitchFamily="2" charset="-78"/>
              </a:rPr>
              <a:t> </a:t>
            </a:r>
            <a:r>
              <a:rPr lang="en-US" sz="2800" b="1" dirty="0" smtClean="0">
                <a:solidFill>
                  <a:srgbClr val="C00000"/>
                </a:solidFill>
                <a:cs typeface="Simplified Arabic" pitchFamily="2" charset="-78"/>
              </a:rPr>
              <a:t>T</a:t>
            </a:r>
            <a:r>
              <a:rPr lang="en-US" sz="2800" b="1" baseline="-25000" dirty="0" smtClean="0">
                <a:solidFill>
                  <a:srgbClr val="C00000"/>
                </a:solidFill>
                <a:cs typeface="Simplified Arabic" pitchFamily="2" charset="-78"/>
              </a:rPr>
              <a:t>1</a:t>
            </a:r>
            <a:r>
              <a:rPr lang="ar-SY" sz="2800" b="1" dirty="0" smtClean="0">
                <a:solidFill>
                  <a:srgbClr val="C00000"/>
                </a:solidFill>
                <a:cs typeface="Simplified Arabic" pitchFamily="2" charset="-78"/>
              </a:rPr>
              <a:t> مقدار </a:t>
            </a:r>
            <a:r>
              <a:rPr lang="en-US" sz="2800" b="1" dirty="0" smtClean="0">
                <a:solidFill>
                  <a:srgbClr val="C00000"/>
                </a:solidFill>
                <a:cs typeface="Simplified Arabic" pitchFamily="2" charset="-78"/>
              </a:rPr>
              <a:t>180 </a:t>
            </a:r>
            <a:r>
              <a:rPr lang="en-US" sz="2800" b="1" baseline="30000" dirty="0" smtClean="0">
                <a:solidFill>
                  <a:srgbClr val="C00000"/>
                </a:solidFill>
                <a:cs typeface="Simplified Arabic" pitchFamily="2" charset="-78"/>
                <a:sym typeface="Symbol"/>
              </a:rPr>
              <a:t></a:t>
            </a:r>
            <a:r>
              <a:rPr lang="ar-SY" sz="2800" b="1" dirty="0" smtClean="0">
                <a:solidFill>
                  <a:srgbClr val="C00000"/>
                </a:solidFill>
                <a:cs typeface="Simplified Arabic" pitchFamily="2" charset="-78"/>
              </a:rPr>
              <a:t> أي أن </a:t>
            </a:r>
            <a:r>
              <a:rPr lang="en-US" sz="2800" b="1" dirty="0" smtClean="0">
                <a:solidFill>
                  <a:srgbClr val="C00000"/>
                </a:solidFill>
                <a:cs typeface="Simplified Arabic" pitchFamily="2" charset="-78"/>
                <a:sym typeface="Symbol"/>
              </a:rPr>
              <a:t> = 180 </a:t>
            </a:r>
            <a:r>
              <a:rPr lang="en-US" sz="2800" b="1" baseline="30000" dirty="0" smtClean="0">
                <a:solidFill>
                  <a:srgbClr val="C00000"/>
                </a:solidFill>
                <a:cs typeface="Simplified Arabic" pitchFamily="2" charset="-78"/>
                <a:sym typeface="Symbol"/>
              </a:rPr>
              <a:t></a:t>
            </a:r>
            <a:endParaRPr lang="ar-SY" sz="2800" b="1" baseline="30000" dirty="0">
              <a:solidFill>
                <a:srgbClr val="C00000"/>
              </a:solidFill>
              <a:cs typeface="Simplified Arabic" pitchFamily="2" charset="-78"/>
            </a:endParaRPr>
          </a:p>
        </p:txBody>
      </p:sp>
      <p:cxnSp>
        <p:nvCxnSpPr>
          <p:cNvPr id="47" name="رابط كسهم مستقيم 46"/>
          <p:cNvCxnSpPr/>
          <p:nvPr/>
        </p:nvCxnSpPr>
        <p:spPr>
          <a:xfrm>
            <a:off x="1071538" y="1712900"/>
            <a:ext cx="1285884" cy="158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عنصر نائب للتاريخ 35"/>
          <p:cNvSpPr>
            <a:spLocks noGrp="1"/>
          </p:cNvSpPr>
          <p:nvPr>
            <p:ph type="dt" sz="half" idx="10"/>
          </p:nvPr>
        </p:nvSpPr>
        <p:spPr/>
        <p:txBody>
          <a:bodyPr/>
          <a:lstStyle/>
          <a:p>
            <a:r>
              <a:rPr lang="ar-SY" smtClean="0"/>
              <a:t>2019-2018</a:t>
            </a:r>
            <a:endParaRPr lang="ar-SY"/>
          </a:p>
        </p:txBody>
      </p:sp>
      <p:sp>
        <p:nvSpPr>
          <p:cNvPr id="49" name="مربع نص 48"/>
          <p:cNvSpPr txBox="1"/>
          <p:nvPr/>
        </p:nvSpPr>
        <p:spPr>
          <a:xfrm>
            <a:off x="8001024" y="1262706"/>
            <a:ext cx="576064" cy="523220"/>
          </a:xfrm>
          <a:prstGeom prst="rect">
            <a:avLst/>
          </a:prstGeom>
          <a:noFill/>
        </p:spPr>
        <p:txBody>
          <a:bodyPr wrap="square" rtlCol="0">
            <a:spAutoFit/>
          </a:bodyPr>
          <a:lstStyle/>
          <a:p>
            <a:r>
              <a:rPr lang="en-US" sz="2800" b="1" dirty="0" smtClean="0">
                <a:solidFill>
                  <a:srgbClr val="0070C0"/>
                </a:solidFill>
              </a:rPr>
              <a:t>--</a:t>
            </a:r>
            <a:endParaRPr lang="en-US" sz="2800" b="1" dirty="0">
              <a:solidFill>
                <a:srgbClr val="0070C0"/>
              </a:solidFill>
            </a:endParaRPr>
          </a:p>
        </p:txBody>
      </p:sp>
      <p:sp>
        <p:nvSpPr>
          <p:cNvPr id="51" name="مربع نص 50"/>
          <p:cNvSpPr txBox="1"/>
          <p:nvPr/>
        </p:nvSpPr>
        <p:spPr>
          <a:xfrm>
            <a:off x="5508104" y="476672"/>
            <a:ext cx="576064" cy="523220"/>
          </a:xfrm>
          <a:prstGeom prst="rect">
            <a:avLst/>
          </a:prstGeom>
          <a:noFill/>
        </p:spPr>
        <p:txBody>
          <a:bodyPr wrap="square" rtlCol="0">
            <a:spAutoFit/>
          </a:bodyPr>
          <a:lstStyle/>
          <a:p>
            <a:r>
              <a:rPr lang="en-US" sz="2800" b="1" dirty="0" smtClean="0">
                <a:solidFill>
                  <a:srgbClr val="0070C0"/>
                </a:solidFill>
              </a:rPr>
              <a:t>-</a:t>
            </a:r>
            <a:endParaRPr lang="en-US" sz="2800" b="1" dirty="0">
              <a:solidFill>
                <a:srgbClr val="0070C0"/>
              </a:solidFill>
            </a:endParaRPr>
          </a:p>
        </p:txBody>
      </p:sp>
      <p:sp>
        <p:nvSpPr>
          <p:cNvPr id="52" name="مربع نص 51"/>
          <p:cNvSpPr txBox="1"/>
          <p:nvPr/>
        </p:nvSpPr>
        <p:spPr>
          <a:xfrm>
            <a:off x="5508104" y="2636912"/>
            <a:ext cx="576064" cy="523220"/>
          </a:xfrm>
          <a:prstGeom prst="rect">
            <a:avLst/>
          </a:prstGeom>
          <a:noFill/>
        </p:spPr>
        <p:txBody>
          <a:bodyPr wrap="square" rtlCol="0">
            <a:spAutoFit/>
          </a:bodyPr>
          <a:lstStyle/>
          <a:p>
            <a:r>
              <a:rPr lang="en-US" sz="2800" b="1" dirty="0" smtClean="0">
                <a:solidFill>
                  <a:srgbClr val="0070C0"/>
                </a:solidFill>
              </a:rPr>
              <a:t>-</a:t>
            </a:r>
            <a:endParaRPr lang="en-US" sz="2800" b="1" dirty="0">
              <a:solidFill>
                <a:srgbClr val="0070C0"/>
              </a:solidFill>
            </a:endParaRPr>
          </a:p>
        </p:txBody>
      </p:sp>
      <p:sp>
        <p:nvSpPr>
          <p:cNvPr id="46" name="عنصر نائب لرقم الشريحة 45"/>
          <p:cNvSpPr>
            <a:spLocks noGrp="1"/>
          </p:cNvSpPr>
          <p:nvPr>
            <p:ph type="sldNum" sz="quarter" idx="12"/>
          </p:nvPr>
        </p:nvSpPr>
        <p:spPr/>
        <p:txBody>
          <a:bodyPr/>
          <a:lstStyle/>
          <a:p>
            <a:fld id="{2C0DA8FC-BB9E-42E2-A4DE-D94B488C17FE}" type="slidenum">
              <a:rPr lang="ar-SY" smtClean="0"/>
              <a:pPr/>
              <a:t>15</a:t>
            </a:fld>
            <a:endParaRPr lang="ar-SY" dirty="0"/>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47" presetClass="exit" presetSubtype="0" fill="hold" grpId="0" nodeType="withEffect">
                                  <p:stCondLst>
                                    <p:cond delay="0"/>
                                  </p:stCondLst>
                                  <p:childTnLst>
                                    <p:animEffect transition="out" filter="fade">
                                      <p:cBhvr>
                                        <p:cTn id="10" dur="1000"/>
                                        <p:tgtEl>
                                          <p:spTgt spid="37"/>
                                        </p:tgtEl>
                                      </p:cBhvr>
                                    </p:animEffect>
                                    <p:anim calcmode="lin" valueType="num">
                                      <p:cBhvr>
                                        <p:cTn id="11" dur="1000"/>
                                        <p:tgtEl>
                                          <p:spTgt spid="37"/>
                                        </p:tgtEl>
                                        <p:attrNameLst>
                                          <p:attrName>ppt_x</p:attrName>
                                        </p:attrNameLst>
                                      </p:cBhvr>
                                      <p:tavLst>
                                        <p:tav tm="0">
                                          <p:val>
                                            <p:strVal val="ppt_x"/>
                                          </p:val>
                                        </p:tav>
                                        <p:tav tm="100000">
                                          <p:val>
                                            <p:strVal val="ppt_x"/>
                                          </p:val>
                                        </p:tav>
                                      </p:tavLst>
                                    </p:anim>
                                    <p:anim calcmode="lin" valueType="num">
                                      <p:cBhvr>
                                        <p:cTn id="12" dur="1000"/>
                                        <p:tgtEl>
                                          <p:spTgt spid="37"/>
                                        </p:tgtEl>
                                        <p:attrNameLst>
                                          <p:attrName>ppt_y</p:attrName>
                                        </p:attrNameLst>
                                      </p:cBhvr>
                                      <p:tavLst>
                                        <p:tav tm="0">
                                          <p:val>
                                            <p:strVal val="ppt_y"/>
                                          </p:val>
                                        </p:tav>
                                        <p:tav tm="100000">
                                          <p:val>
                                            <p:strVal val="ppt_y-.1"/>
                                          </p:val>
                                        </p:tav>
                                      </p:tavLst>
                                    </p:anim>
                                    <p:set>
                                      <p:cBhvr>
                                        <p:cTn id="13" dur="1" fill="hold">
                                          <p:stCondLst>
                                            <p:cond delay="999"/>
                                          </p:stCondLst>
                                        </p:cTn>
                                        <p:tgtEl>
                                          <p:spTgt spid="37"/>
                                        </p:tgtEl>
                                        <p:attrNameLst>
                                          <p:attrName>style.visibility</p:attrName>
                                        </p:attrNameLst>
                                      </p:cBhvr>
                                      <p:to>
                                        <p:strVal val="hidden"/>
                                      </p:to>
                                    </p:set>
                                  </p:childTnLst>
                                </p:cTn>
                              </p:par>
                              <p:par>
                                <p:cTn id="14" presetID="29" presetClass="entr" presetSubtype="0"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 calcmode="lin" valueType="num">
                                      <p:cBhvr>
                                        <p:cTn id="16" dur="1000" fill="hold"/>
                                        <p:tgtEl>
                                          <p:spTgt spid="39"/>
                                        </p:tgtEl>
                                        <p:attrNameLst>
                                          <p:attrName>ppt_x</p:attrName>
                                        </p:attrNameLst>
                                      </p:cBhvr>
                                      <p:tavLst>
                                        <p:tav tm="0">
                                          <p:val>
                                            <p:strVal val="#ppt_x-.2"/>
                                          </p:val>
                                        </p:tav>
                                        <p:tav tm="100000">
                                          <p:val>
                                            <p:strVal val="#ppt_x"/>
                                          </p:val>
                                        </p:tav>
                                      </p:tavLst>
                                    </p:anim>
                                    <p:anim calcmode="lin" valueType="num">
                                      <p:cBhvr>
                                        <p:cTn id="17" dur="1000" fill="hold"/>
                                        <p:tgtEl>
                                          <p:spTgt spid="39"/>
                                        </p:tgtEl>
                                        <p:attrNameLst>
                                          <p:attrName>ppt_y</p:attrName>
                                        </p:attrNameLst>
                                      </p:cBhvr>
                                      <p:tavLst>
                                        <p:tav tm="0">
                                          <p:val>
                                            <p:strVal val="#ppt_y"/>
                                          </p:val>
                                        </p:tav>
                                        <p:tav tm="100000">
                                          <p:val>
                                            <p:strVal val="#ppt_y"/>
                                          </p:val>
                                        </p:tav>
                                      </p:tavLst>
                                    </p:anim>
                                    <p:animEffect transition="in" filter="wipe(right)" prLst="gradientSize: 0.1">
                                      <p:cBhvr>
                                        <p:cTn id="18" dur="1000"/>
                                        <p:tgtEl>
                                          <p:spTgt spid="39"/>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checkerboard(across)">
                                      <p:cBhvr>
                                        <p:cTn id="21" dur="500"/>
                                        <p:tgtEl>
                                          <p:spTgt spid="51"/>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checkerboard(across)">
                                      <p:cBhvr>
                                        <p:cTn id="24" dur="500"/>
                                        <p:tgtEl>
                                          <p:spTgt spid="4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29"/>
                                        </p:tgtEl>
                                        <p:attrNameLst>
                                          <p:attrName>style.visibility</p:attrName>
                                        </p:attrNameLst>
                                      </p:cBhvr>
                                      <p:to>
                                        <p:strVal val="hidden"/>
                                      </p:to>
                                    </p:set>
                                  </p:childTnLst>
                                </p:cTn>
                              </p:par>
                              <p:par>
                                <p:cTn id="31" presetID="42" presetClass="exit" presetSubtype="0" fill="hold" grpId="0" nodeType="withEffect">
                                  <p:stCondLst>
                                    <p:cond delay="0"/>
                                  </p:stCondLst>
                                  <p:childTnLst>
                                    <p:animEffect transition="out" filter="fade">
                                      <p:cBhvr>
                                        <p:cTn id="32" dur="1000"/>
                                        <p:tgtEl>
                                          <p:spTgt spid="38"/>
                                        </p:tgtEl>
                                      </p:cBhvr>
                                    </p:animEffect>
                                    <p:anim calcmode="lin" valueType="num">
                                      <p:cBhvr>
                                        <p:cTn id="33" dur="1000"/>
                                        <p:tgtEl>
                                          <p:spTgt spid="38"/>
                                        </p:tgtEl>
                                        <p:attrNameLst>
                                          <p:attrName>ppt_x</p:attrName>
                                        </p:attrNameLst>
                                      </p:cBhvr>
                                      <p:tavLst>
                                        <p:tav tm="0">
                                          <p:val>
                                            <p:strVal val="ppt_x"/>
                                          </p:val>
                                        </p:tav>
                                        <p:tav tm="100000">
                                          <p:val>
                                            <p:strVal val="ppt_x"/>
                                          </p:val>
                                        </p:tav>
                                      </p:tavLst>
                                    </p:anim>
                                    <p:anim calcmode="lin" valueType="num">
                                      <p:cBhvr>
                                        <p:cTn id="34" dur="1000"/>
                                        <p:tgtEl>
                                          <p:spTgt spid="38"/>
                                        </p:tgtEl>
                                        <p:attrNameLst>
                                          <p:attrName>ppt_y</p:attrName>
                                        </p:attrNameLst>
                                      </p:cBhvr>
                                      <p:tavLst>
                                        <p:tav tm="0">
                                          <p:val>
                                            <p:strVal val="ppt_y"/>
                                          </p:val>
                                        </p:tav>
                                        <p:tav tm="100000">
                                          <p:val>
                                            <p:strVal val="ppt_y+.1"/>
                                          </p:val>
                                        </p:tav>
                                      </p:tavLst>
                                    </p:anim>
                                    <p:set>
                                      <p:cBhvr>
                                        <p:cTn id="35" dur="1" fill="hold">
                                          <p:stCondLst>
                                            <p:cond delay="999"/>
                                          </p:stCondLst>
                                        </p:cTn>
                                        <p:tgtEl>
                                          <p:spTgt spid="38"/>
                                        </p:tgtEl>
                                        <p:attrNameLst>
                                          <p:attrName>style.visibility</p:attrName>
                                        </p:attrNameLst>
                                      </p:cBhvr>
                                      <p:to>
                                        <p:strVal val="hidden"/>
                                      </p:to>
                                    </p:set>
                                  </p:childTnLst>
                                </p:cTn>
                              </p:par>
                              <p:par>
                                <p:cTn id="36" presetID="37" presetClass="entr" presetSubtype="0" fill="hold" grpId="1"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1000"/>
                                        <p:tgtEl>
                                          <p:spTgt spid="37"/>
                                        </p:tgtEl>
                                      </p:cBhvr>
                                    </p:animEffect>
                                    <p:anim calcmode="lin" valueType="num">
                                      <p:cBhvr>
                                        <p:cTn id="39" dur="1000" fill="hold"/>
                                        <p:tgtEl>
                                          <p:spTgt spid="37"/>
                                        </p:tgtEl>
                                        <p:attrNameLst>
                                          <p:attrName>ppt_x</p:attrName>
                                        </p:attrNameLst>
                                      </p:cBhvr>
                                      <p:tavLst>
                                        <p:tav tm="0">
                                          <p:val>
                                            <p:strVal val="#ppt_x"/>
                                          </p:val>
                                        </p:tav>
                                        <p:tav tm="100000">
                                          <p:val>
                                            <p:strVal val="#ppt_x"/>
                                          </p:val>
                                        </p:tav>
                                      </p:tavLst>
                                    </p:anim>
                                    <p:anim calcmode="lin" valueType="num">
                                      <p:cBhvr>
                                        <p:cTn id="40" dur="900" decel="100000" fill="hold"/>
                                        <p:tgtEl>
                                          <p:spTgt spid="37"/>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37"/>
                                        </p:tgtEl>
                                        <p:attrNameLst>
                                          <p:attrName>ppt_y</p:attrName>
                                        </p:attrNameLst>
                                      </p:cBhvr>
                                      <p:tavLst>
                                        <p:tav tm="0">
                                          <p:val>
                                            <p:strVal val="#ppt_y-.03"/>
                                          </p:val>
                                        </p:tav>
                                        <p:tav tm="100000">
                                          <p:val>
                                            <p:strVal val="#ppt_y"/>
                                          </p:val>
                                        </p:tav>
                                      </p:tavLst>
                                    </p:anim>
                                  </p:childTnLst>
                                </p:cTn>
                              </p:par>
                              <p:par>
                                <p:cTn id="42" presetID="29" presetClass="entr" presetSubtype="0" fill="hold" nodeType="withEffect">
                                  <p:stCondLst>
                                    <p:cond delay="0"/>
                                  </p:stCondLst>
                                  <p:childTnLst>
                                    <p:set>
                                      <p:cBhvr>
                                        <p:cTn id="43" dur="1" fill="hold">
                                          <p:stCondLst>
                                            <p:cond delay="0"/>
                                          </p:stCondLst>
                                        </p:cTn>
                                        <p:tgtEl>
                                          <p:spTgt spid="42"/>
                                        </p:tgtEl>
                                        <p:attrNameLst>
                                          <p:attrName>style.visibility</p:attrName>
                                        </p:attrNameLst>
                                      </p:cBhvr>
                                      <p:to>
                                        <p:strVal val="visible"/>
                                      </p:to>
                                    </p:set>
                                    <p:anim calcmode="lin" valueType="num">
                                      <p:cBhvr>
                                        <p:cTn id="44" dur="1000" fill="hold"/>
                                        <p:tgtEl>
                                          <p:spTgt spid="42"/>
                                        </p:tgtEl>
                                        <p:attrNameLst>
                                          <p:attrName>ppt_x</p:attrName>
                                        </p:attrNameLst>
                                      </p:cBhvr>
                                      <p:tavLst>
                                        <p:tav tm="0">
                                          <p:val>
                                            <p:strVal val="#ppt_x-.2"/>
                                          </p:val>
                                        </p:tav>
                                        <p:tav tm="100000">
                                          <p:val>
                                            <p:strVal val="#ppt_x"/>
                                          </p:val>
                                        </p:tav>
                                      </p:tavLst>
                                    </p:anim>
                                    <p:anim calcmode="lin" valueType="num">
                                      <p:cBhvr>
                                        <p:cTn id="45" dur="1000" fill="hold"/>
                                        <p:tgtEl>
                                          <p:spTgt spid="42"/>
                                        </p:tgtEl>
                                        <p:attrNameLst>
                                          <p:attrName>ppt_y</p:attrName>
                                        </p:attrNameLst>
                                      </p:cBhvr>
                                      <p:tavLst>
                                        <p:tav tm="0">
                                          <p:val>
                                            <p:strVal val="#ppt_y"/>
                                          </p:val>
                                        </p:tav>
                                        <p:tav tm="100000">
                                          <p:val>
                                            <p:strVal val="#ppt_y"/>
                                          </p:val>
                                        </p:tav>
                                      </p:tavLst>
                                    </p:anim>
                                    <p:animEffect transition="in" filter="wipe(right)" prLst="gradientSize: 0.1">
                                      <p:cBhvr>
                                        <p:cTn id="46" dur="1000"/>
                                        <p:tgtEl>
                                          <p:spTgt spid="42"/>
                                        </p:tgtEl>
                                      </p:cBhvr>
                                    </p:animEffect>
                                  </p:childTnLst>
                                </p:cTn>
                              </p:par>
                              <p:par>
                                <p:cTn id="47" presetID="1" presetClass="exit" presetSubtype="0" fill="hold" grpId="1" nodeType="withEffect">
                                  <p:stCondLst>
                                    <p:cond delay="0"/>
                                  </p:stCondLst>
                                  <p:childTnLst>
                                    <p:set>
                                      <p:cBhvr>
                                        <p:cTn id="48" dur="1" fill="hold">
                                          <p:stCondLst>
                                            <p:cond delay="0"/>
                                          </p:stCondLst>
                                        </p:cTn>
                                        <p:tgtEl>
                                          <p:spTgt spid="51"/>
                                        </p:tgtEl>
                                        <p:attrNameLst>
                                          <p:attrName>style.visibility</p:attrName>
                                        </p:attrNameLst>
                                      </p:cBhvr>
                                      <p:to>
                                        <p:strVal val="hidden"/>
                                      </p:to>
                                    </p:set>
                                  </p:childTnLst>
                                </p:cTn>
                              </p:par>
                              <p:par>
                                <p:cTn id="49" presetID="5" presetClass="entr" presetSubtype="10"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checkerboard(across)">
                                      <p:cBhvr>
                                        <p:cTn id="51" dur="500"/>
                                        <p:tgtEl>
                                          <p:spTgt spid="52"/>
                                        </p:tgtEl>
                                      </p:cBhvr>
                                    </p:animEffect>
                                  </p:childTnLst>
                                </p:cTn>
                              </p:par>
                            </p:childTnLst>
                          </p:cTn>
                        </p:par>
                      </p:childTnLst>
                    </p:cTn>
                  </p:par>
                  <p:par>
                    <p:cTn id="52" fill="hold">
                      <p:stCondLst>
                        <p:cond delay="indefinite"/>
                      </p:stCondLst>
                      <p:childTnLst>
                        <p:par>
                          <p:cTn id="53" fill="hold">
                            <p:stCondLst>
                              <p:cond delay="0"/>
                            </p:stCondLst>
                            <p:childTnLst>
                              <p:par>
                                <p:cTn id="54" presetID="29" presetClass="entr" presetSubtype="0" fill="hold" nodeType="clickEffect">
                                  <p:stCondLst>
                                    <p:cond delay="0"/>
                                  </p:stCondLst>
                                  <p:childTnLst>
                                    <p:set>
                                      <p:cBhvr>
                                        <p:cTn id="55" dur="1" fill="hold">
                                          <p:stCondLst>
                                            <p:cond delay="0"/>
                                          </p:stCondLst>
                                        </p:cTn>
                                        <p:tgtEl>
                                          <p:spTgt spid="45">
                                            <p:txEl>
                                              <p:pRg st="0" end="0"/>
                                            </p:txEl>
                                          </p:spTgt>
                                        </p:tgtEl>
                                        <p:attrNameLst>
                                          <p:attrName>style.visibility</p:attrName>
                                        </p:attrNameLst>
                                      </p:cBhvr>
                                      <p:to>
                                        <p:strVal val="visible"/>
                                      </p:to>
                                    </p:set>
                                    <p:anim calcmode="lin" valueType="num">
                                      <p:cBhvr>
                                        <p:cTn id="56" dur="1000" fill="hold"/>
                                        <p:tgtEl>
                                          <p:spTgt spid="45">
                                            <p:txEl>
                                              <p:pRg st="0" end="0"/>
                                            </p:txEl>
                                          </p:spTgt>
                                        </p:tgtEl>
                                        <p:attrNameLst>
                                          <p:attrName>ppt_x</p:attrName>
                                        </p:attrNameLst>
                                      </p:cBhvr>
                                      <p:tavLst>
                                        <p:tav tm="0">
                                          <p:val>
                                            <p:strVal val="#ppt_x-.2"/>
                                          </p:val>
                                        </p:tav>
                                        <p:tav tm="100000">
                                          <p:val>
                                            <p:strVal val="#ppt_x"/>
                                          </p:val>
                                        </p:tav>
                                      </p:tavLst>
                                    </p:anim>
                                    <p:anim calcmode="lin" valueType="num">
                                      <p:cBhvr>
                                        <p:cTn id="57" dur="1000" fill="hold"/>
                                        <p:tgtEl>
                                          <p:spTgt spid="4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58" dur="1000"/>
                                        <p:tgtEl>
                                          <p:spTgt spid="45">
                                            <p:txEl>
                                              <p:pRg st="0" end="0"/>
                                            </p:txEl>
                                          </p:spTgt>
                                        </p:tgtEl>
                                      </p:cBhvr>
                                    </p:animEffect>
                                  </p:childTnLst>
                                </p:cTn>
                              </p:par>
                              <p:par>
                                <p:cTn id="59" presetID="37" presetClass="entr" presetSubtype="0" fill="hold" grpId="0" nodeType="withEffect">
                                  <p:stCondLst>
                                    <p:cond delay="0"/>
                                  </p:stCondLst>
                                  <p:childTnLst>
                                    <p:set>
                                      <p:cBhvr>
                                        <p:cTn id="60" dur="1" fill="hold">
                                          <p:stCondLst>
                                            <p:cond delay="0"/>
                                          </p:stCondLst>
                                        </p:cTn>
                                        <p:tgtEl>
                                          <p:spTgt spid="50"/>
                                        </p:tgtEl>
                                        <p:attrNameLst>
                                          <p:attrName>style.visibility</p:attrName>
                                        </p:attrNameLst>
                                      </p:cBhvr>
                                      <p:to>
                                        <p:strVal val="visible"/>
                                      </p:to>
                                    </p:set>
                                    <p:animEffect transition="in" filter="fade">
                                      <p:cBhvr>
                                        <p:cTn id="61" dur="1000"/>
                                        <p:tgtEl>
                                          <p:spTgt spid="50"/>
                                        </p:tgtEl>
                                      </p:cBhvr>
                                    </p:animEffect>
                                    <p:anim calcmode="lin" valueType="num">
                                      <p:cBhvr>
                                        <p:cTn id="62" dur="1000" fill="hold"/>
                                        <p:tgtEl>
                                          <p:spTgt spid="50"/>
                                        </p:tgtEl>
                                        <p:attrNameLst>
                                          <p:attrName>ppt_x</p:attrName>
                                        </p:attrNameLst>
                                      </p:cBhvr>
                                      <p:tavLst>
                                        <p:tav tm="0">
                                          <p:val>
                                            <p:strVal val="#ppt_x"/>
                                          </p:val>
                                        </p:tav>
                                        <p:tav tm="100000">
                                          <p:val>
                                            <p:strVal val="#ppt_x"/>
                                          </p:val>
                                        </p:tav>
                                      </p:tavLst>
                                    </p:anim>
                                    <p:anim calcmode="lin" valueType="num">
                                      <p:cBhvr>
                                        <p:cTn id="63" dur="900" decel="100000" fill="hold"/>
                                        <p:tgtEl>
                                          <p:spTgt spid="50"/>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50"/>
                                        </p:tgtEl>
                                        <p:attrNameLst>
                                          <p:attrName>ppt_y</p:attrName>
                                        </p:attrNameLst>
                                      </p:cBhvr>
                                      <p:tavLst>
                                        <p:tav tm="0">
                                          <p:val>
                                            <p:strVal val="#ppt_y-.03"/>
                                          </p:val>
                                        </p:tav>
                                        <p:tav tm="100000">
                                          <p:val>
                                            <p:strVal val="#ppt_y"/>
                                          </p:val>
                                        </p:tav>
                                      </p:tavLst>
                                    </p:anim>
                                  </p:childTnLst>
                                </p:cTn>
                              </p:par>
                              <p:par>
                                <p:cTn id="65" presetID="37" presetClass="entr" presetSubtype="0" fill="hold" nodeType="with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fade">
                                      <p:cBhvr>
                                        <p:cTn id="67" dur="1000"/>
                                        <p:tgtEl>
                                          <p:spTgt spid="47"/>
                                        </p:tgtEl>
                                      </p:cBhvr>
                                    </p:animEffect>
                                    <p:anim calcmode="lin" valueType="num">
                                      <p:cBhvr>
                                        <p:cTn id="68" dur="1000" fill="hold"/>
                                        <p:tgtEl>
                                          <p:spTgt spid="47"/>
                                        </p:tgtEl>
                                        <p:attrNameLst>
                                          <p:attrName>ppt_x</p:attrName>
                                        </p:attrNameLst>
                                      </p:cBhvr>
                                      <p:tavLst>
                                        <p:tav tm="0">
                                          <p:val>
                                            <p:strVal val="#ppt_x"/>
                                          </p:val>
                                        </p:tav>
                                        <p:tav tm="100000">
                                          <p:val>
                                            <p:strVal val="#ppt_x"/>
                                          </p:val>
                                        </p:tav>
                                      </p:tavLst>
                                    </p:anim>
                                    <p:anim calcmode="lin" valueType="num">
                                      <p:cBhvr>
                                        <p:cTn id="69" dur="900" decel="100000" fill="hold"/>
                                        <p:tgtEl>
                                          <p:spTgt spid="47"/>
                                        </p:tgtEl>
                                        <p:attrNameLst>
                                          <p:attrName>ppt_y</p:attrName>
                                        </p:attrNameLst>
                                      </p:cBhvr>
                                      <p:tavLst>
                                        <p:tav tm="0">
                                          <p:val>
                                            <p:strVal val="#ppt_y+1"/>
                                          </p:val>
                                        </p:tav>
                                        <p:tav tm="100000">
                                          <p:val>
                                            <p:strVal val="#ppt_y-.03"/>
                                          </p:val>
                                        </p:tav>
                                      </p:tavLst>
                                    </p:anim>
                                    <p:anim calcmode="lin" valueType="num">
                                      <p:cBhvr>
                                        <p:cTn id="70" dur="100" accel="100000" fill="hold">
                                          <p:stCondLst>
                                            <p:cond delay="900"/>
                                          </p:stCondLst>
                                        </p:cTn>
                                        <p:tgtEl>
                                          <p:spTgt spid="47"/>
                                        </p:tgtEl>
                                        <p:attrNameLst>
                                          <p:attrName>ppt_y</p:attrName>
                                        </p:attrNameLst>
                                      </p:cBhvr>
                                      <p:tavLst>
                                        <p:tav tm="0">
                                          <p:val>
                                            <p:strVal val="#ppt_y-.03"/>
                                          </p:val>
                                        </p:tav>
                                        <p:tav tm="100000">
                                          <p:val>
                                            <p:strVal val="#ppt_y"/>
                                          </p:val>
                                        </p:tav>
                                      </p:tavLst>
                                    </p:anim>
                                  </p:childTnLst>
                                </p:cTn>
                              </p:par>
                              <p:par>
                                <p:cTn id="71" presetID="37" presetClass="entr" presetSubtype="0" fill="hold" nodeType="withEffect">
                                  <p:stCondLst>
                                    <p:cond delay="0"/>
                                  </p:stCondLst>
                                  <p:childTnLst>
                                    <p:set>
                                      <p:cBhvr>
                                        <p:cTn id="72" dur="1" fill="hold">
                                          <p:stCondLst>
                                            <p:cond delay="0"/>
                                          </p:stCondLst>
                                        </p:cTn>
                                        <p:tgtEl>
                                          <p:spTgt spid="80899"/>
                                        </p:tgtEl>
                                        <p:attrNameLst>
                                          <p:attrName>style.visibility</p:attrName>
                                        </p:attrNameLst>
                                      </p:cBhvr>
                                      <p:to>
                                        <p:strVal val="visible"/>
                                      </p:to>
                                    </p:set>
                                    <p:animEffect transition="in" filter="fade">
                                      <p:cBhvr>
                                        <p:cTn id="73" dur="1000"/>
                                        <p:tgtEl>
                                          <p:spTgt spid="80899"/>
                                        </p:tgtEl>
                                      </p:cBhvr>
                                    </p:animEffect>
                                    <p:anim calcmode="lin" valueType="num">
                                      <p:cBhvr>
                                        <p:cTn id="74" dur="1000" fill="hold"/>
                                        <p:tgtEl>
                                          <p:spTgt spid="80899"/>
                                        </p:tgtEl>
                                        <p:attrNameLst>
                                          <p:attrName>ppt_x</p:attrName>
                                        </p:attrNameLst>
                                      </p:cBhvr>
                                      <p:tavLst>
                                        <p:tav tm="0">
                                          <p:val>
                                            <p:strVal val="#ppt_x"/>
                                          </p:val>
                                        </p:tav>
                                        <p:tav tm="100000">
                                          <p:val>
                                            <p:strVal val="#ppt_x"/>
                                          </p:val>
                                        </p:tav>
                                      </p:tavLst>
                                    </p:anim>
                                    <p:anim calcmode="lin" valueType="num">
                                      <p:cBhvr>
                                        <p:cTn id="75" dur="900" decel="100000" fill="hold"/>
                                        <p:tgtEl>
                                          <p:spTgt spid="80899"/>
                                        </p:tgtEl>
                                        <p:attrNameLst>
                                          <p:attrName>ppt_y</p:attrName>
                                        </p:attrNameLst>
                                      </p:cBhvr>
                                      <p:tavLst>
                                        <p:tav tm="0">
                                          <p:val>
                                            <p:strVal val="#ppt_y+1"/>
                                          </p:val>
                                        </p:tav>
                                        <p:tav tm="100000">
                                          <p:val>
                                            <p:strVal val="#ppt_y-.03"/>
                                          </p:val>
                                        </p:tav>
                                      </p:tavLst>
                                    </p:anim>
                                    <p:anim calcmode="lin" valueType="num">
                                      <p:cBhvr>
                                        <p:cTn id="76" dur="100" accel="100000" fill="hold">
                                          <p:stCondLst>
                                            <p:cond delay="900"/>
                                          </p:stCondLst>
                                        </p:cTn>
                                        <p:tgtEl>
                                          <p:spTgt spid="80899"/>
                                        </p:tgtEl>
                                        <p:attrNameLst>
                                          <p:attrName>ppt_y</p:attrName>
                                        </p:attrNameLst>
                                      </p:cBhvr>
                                      <p:tavLst>
                                        <p:tav tm="0">
                                          <p:val>
                                            <p:strVal val="#ppt_y-.03"/>
                                          </p:val>
                                        </p:tav>
                                        <p:tav tm="100000">
                                          <p:val>
                                            <p:strVal val="#ppt_y"/>
                                          </p:val>
                                        </p:tav>
                                      </p:tavLst>
                                    </p:anim>
                                  </p:childTnLst>
                                </p:cTn>
                              </p:par>
                              <p:par>
                                <p:cTn id="77" presetID="42" presetClass="exit" presetSubtype="0" fill="hold" grpId="2" nodeType="withEffect">
                                  <p:stCondLst>
                                    <p:cond delay="0"/>
                                  </p:stCondLst>
                                  <p:childTnLst>
                                    <p:animEffect transition="out" filter="fade">
                                      <p:cBhvr>
                                        <p:cTn id="78" dur="1000"/>
                                        <p:tgtEl>
                                          <p:spTgt spid="37"/>
                                        </p:tgtEl>
                                      </p:cBhvr>
                                    </p:animEffect>
                                    <p:anim calcmode="lin" valueType="num">
                                      <p:cBhvr>
                                        <p:cTn id="79" dur="1000"/>
                                        <p:tgtEl>
                                          <p:spTgt spid="37"/>
                                        </p:tgtEl>
                                        <p:attrNameLst>
                                          <p:attrName>ppt_x</p:attrName>
                                        </p:attrNameLst>
                                      </p:cBhvr>
                                      <p:tavLst>
                                        <p:tav tm="0">
                                          <p:val>
                                            <p:strVal val="ppt_x"/>
                                          </p:val>
                                        </p:tav>
                                        <p:tav tm="100000">
                                          <p:val>
                                            <p:strVal val="ppt_x"/>
                                          </p:val>
                                        </p:tav>
                                      </p:tavLst>
                                    </p:anim>
                                    <p:anim calcmode="lin" valueType="num">
                                      <p:cBhvr>
                                        <p:cTn id="80" dur="1000"/>
                                        <p:tgtEl>
                                          <p:spTgt spid="37"/>
                                        </p:tgtEl>
                                        <p:attrNameLst>
                                          <p:attrName>ppt_y</p:attrName>
                                        </p:attrNameLst>
                                      </p:cBhvr>
                                      <p:tavLst>
                                        <p:tav tm="0">
                                          <p:val>
                                            <p:strVal val="ppt_y"/>
                                          </p:val>
                                        </p:tav>
                                        <p:tav tm="100000">
                                          <p:val>
                                            <p:strVal val="ppt_y+.1"/>
                                          </p:val>
                                        </p:tav>
                                      </p:tavLst>
                                    </p:anim>
                                    <p:set>
                                      <p:cBhvr>
                                        <p:cTn id="81" dur="1" fill="hold">
                                          <p:stCondLst>
                                            <p:cond delay="99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37" grpId="0" animBg="1"/>
      <p:bldP spid="37" grpId="1" animBg="1"/>
      <p:bldP spid="37" grpId="2" animBg="1"/>
      <p:bldP spid="38" grpId="0" animBg="1"/>
      <p:bldP spid="49" grpId="0"/>
      <p:bldP spid="51" grpId="0"/>
      <p:bldP spid="51" grpId="1"/>
      <p:bldP spid="5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descr="power1_fig4_4.jpg"/>
          <p:cNvPicPr>
            <a:picLocks noChangeAspect="1"/>
          </p:cNvPicPr>
          <p:nvPr/>
        </p:nvPicPr>
        <p:blipFill>
          <a:blip r:embed="rId3" cstate="print"/>
          <a:stretch>
            <a:fillRect/>
          </a:stretch>
        </p:blipFill>
        <p:spPr>
          <a:xfrm>
            <a:off x="4920920" y="230900"/>
            <a:ext cx="3788664" cy="3678936"/>
          </a:xfrm>
          <a:prstGeom prst="rect">
            <a:avLst/>
          </a:prstGeom>
        </p:spPr>
      </p:pic>
      <p:pic>
        <p:nvPicPr>
          <p:cNvPr id="10" name="Picture 6"/>
          <p:cNvPicPr>
            <a:picLocks noChangeAspect="1" noChangeArrowheads="1"/>
          </p:cNvPicPr>
          <p:nvPr/>
        </p:nvPicPr>
        <p:blipFill>
          <a:blip r:embed="rId4" cstate="print"/>
          <a:srcRect/>
          <a:stretch>
            <a:fillRect/>
          </a:stretch>
        </p:blipFill>
        <p:spPr bwMode="auto">
          <a:xfrm>
            <a:off x="1028696" y="504843"/>
            <a:ext cx="2971800" cy="5495925"/>
          </a:xfrm>
          <a:prstGeom prst="rect">
            <a:avLst/>
          </a:prstGeom>
          <a:noFill/>
          <a:ln w="9525">
            <a:noFill/>
            <a:miter lim="800000"/>
            <a:headEnd/>
            <a:tailEnd/>
          </a:ln>
          <a:effectLst/>
        </p:spPr>
      </p:pic>
      <p:sp>
        <p:nvSpPr>
          <p:cNvPr id="11" name="مربع نص 10"/>
          <p:cNvSpPr txBox="1"/>
          <p:nvPr/>
        </p:nvSpPr>
        <p:spPr>
          <a:xfrm>
            <a:off x="3786182" y="642918"/>
            <a:ext cx="357190"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12" name="مربع نص 11"/>
          <p:cNvSpPr txBox="1"/>
          <p:nvPr/>
        </p:nvSpPr>
        <p:spPr>
          <a:xfrm>
            <a:off x="3786182" y="1928802"/>
            <a:ext cx="357190"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13" name="مربع نص 12"/>
          <p:cNvSpPr txBox="1"/>
          <p:nvPr/>
        </p:nvSpPr>
        <p:spPr>
          <a:xfrm>
            <a:off x="3786182" y="2643182"/>
            <a:ext cx="357190"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14" name="مربع نص 13"/>
          <p:cNvSpPr txBox="1"/>
          <p:nvPr/>
        </p:nvSpPr>
        <p:spPr>
          <a:xfrm>
            <a:off x="3786182" y="3929066"/>
            <a:ext cx="357190"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15" name="مربع نص 14"/>
          <p:cNvSpPr txBox="1"/>
          <p:nvPr/>
        </p:nvSpPr>
        <p:spPr>
          <a:xfrm>
            <a:off x="3786182" y="5000636"/>
            <a:ext cx="357190" cy="400110"/>
          </a:xfrm>
          <a:prstGeom prst="rect">
            <a:avLst/>
          </a:prstGeom>
          <a:noFill/>
        </p:spPr>
        <p:txBody>
          <a:bodyPr wrap="square" rtlCol="1">
            <a:spAutoFit/>
          </a:bodyPr>
          <a:lstStyle/>
          <a:p>
            <a:pPr algn="ctr" rtl="0"/>
            <a:r>
              <a:rPr lang="ar-SY" sz="2000" dirty="0" smtClean="0">
                <a:sym typeface="Symbol"/>
              </a:rPr>
              <a:t></a:t>
            </a:r>
            <a:endParaRPr lang="ar-SY" sz="2000" dirty="0"/>
          </a:p>
        </p:txBody>
      </p:sp>
      <p:graphicFrame>
        <p:nvGraphicFramePr>
          <p:cNvPr id="16" name="كائن 15"/>
          <p:cNvGraphicFramePr>
            <a:graphicFrameLocks noChangeAspect="1"/>
          </p:cNvGraphicFramePr>
          <p:nvPr/>
        </p:nvGraphicFramePr>
        <p:xfrm>
          <a:off x="1662094" y="357166"/>
          <a:ext cx="266700" cy="330200"/>
        </p:xfrm>
        <a:graphic>
          <a:graphicData uri="http://schemas.openxmlformats.org/presentationml/2006/ole">
            <p:oleObj spid="_x0000_s143362" name="Equation" r:id="rId5" imgW="266400" imgH="330120" progId="Equation.DSMT4">
              <p:embed/>
            </p:oleObj>
          </a:graphicData>
        </a:graphic>
      </p:graphicFrame>
      <p:graphicFrame>
        <p:nvGraphicFramePr>
          <p:cNvPr id="17" name="كائن 16"/>
          <p:cNvGraphicFramePr>
            <a:graphicFrameLocks noChangeAspect="1"/>
          </p:cNvGraphicFramePr>
          <p:nvPr/>
        </p:nvGraphicFramePr>
        <p:xfrm>
          <a:off x="2897186" y="357166"/>
          <a:ext cx="330200" cy="330200"/>
        </p:xfrm>
        <a:graphic>
          <a:graphicData uri="http://schemas.openxmlformats.org/presentationml/2006/ole">
            <p:oleObj spid="_x0000_s143363" name="Equation" r:id="rId6" imgW="330120" imgH="330120" progId="Equation.DSMT4">
              <p:embed/>
            </p:oleObj>
          </a:graphicData>
        </a:graphic>
      </p:graphicFrame>
      <p:sp>
        <p:nvSpPr>
          <p:cNvPr id="18" name="مربع نص 17"/>
          <p:cNvSpPr txBox="1"/>
          <p:nvPr/>
        </p:nvSpPr>
        <p:spPr>
          <a:xfrm>
            <a:off x="500034" y="285728"/>
            <a:ext cx="428628" cy="400110"/>
          </a:xfrm>
          <a:prstGeom prst="rect">
            <a:avLst/>
          </a:prstGeom>
          <a:noFill/>
        </p:spPr>
        <p:txBody>
          <a:bodyPr wrap="square" rtlCol="1">
            <a:spAutoFit/>
          </a:bodyPr>
          <a:lstStyle/>
          <a:p>
            <a:pPr algn="ctr" rtl="0"/>
            <a:r>
              <a:rPr lang="en-US" sz="2000" dirty="0" err="1" smtClean="0">
                <a:sym typeface="Symbol"/>
              </a:rPr>
              <a:t>v</a:t>
            </a:r>
            <a:r>
              <a:rPr lang="en-US" sz="2000" baseline="-25000" dirty="0" err="1" smtClean="0">
                <a:sym typeface="Symbol"/>
              </a:rPr>
              <a:t>L</a:t>
            </a:r>
            <a:endParaRPr lang="ar-SY" sz="2000" dirty="0"/>
          </a:p>
        </p:txBody>
      </p:sp>
      <p:sp>
        <p:nvSpPr>
          <p:cNvPr id="19" name="مربع نص 18"/>
          <p:cNvSpPr txBox="1"/>
          <p:nvPr/>
        </p:nvSpPr>
        <p:spPr>
          <a:xfrm>
            <a:off x="500034" y="1500174"/>
            <a:ext cx="428628" cy="400110"/>
          </a:xfrm>
          <a:prstGeom prst="rect">
            <a:avLst/>
          </a:prstGeom>
          <a:noFill/>
        </p:spPr>
        <p:txBody>
          <a:bodyPr wrap="square" rtlCol="1">
            <a:spAutoFit/>
          </a:bodyPr>
          <a:lstStyle/>
          <a:p>
            <a:pPr algn="ctr" rtl="0"/>
            <a:r>
              <a:rPr lang="en-US" sz="2000" dirty="0" err="1" smtClean="0">
                <a:sym typeface="Symbol"/>
              </a:rPr>
              <a:t>i</a:t>
            </a:r>
            <a:r>
              <a:rPr lang="en-US" sz="2000" baseline="-25000" dirty="0" err="1" smtClean="0">
                <a:sym typeface="Symbol"/>
              </a:rPr>
              <a:t>L</a:t>
            </a:r>
            <a:endParaRPr lang="ar-SY" sz="2000" dirty="0"/>
          </a:p>
        </p:txBody>
      </p:sp>
      <p:sp>
        <p:nvSpPr>
          <p:cNvPr id="20" name="مربع نص 19"/>
          <p:cNvSpPr txBox="1"/>
          <p:nvPr/>
        </p:nvSpPr>
        <p:spPr>
          <a:xfrm>
            <a:off x="500034" y="2500306"/>
            <a:ext cx="428628" cy="400110"/>
          </a:xfrm>
          <a:prstGeom prst="rect">
            <a:avLst/>
          </a:prstGeom>
          <a:noFill/>
        </p:spPr>
        <p:txBody>
          <a:bodyPr wrap="square" rtlCol="1">
            <a:spAutoFit/>
          </a:bodyPr>
          <a:lstStyle/>
          <a:p>
            <a:pPr algn="ctr" rtl="0"/>
            <a:r>
              <a:rPr lang="en-US" sz="2000" dirty="0" smtClean="0">
                <a:sym typeface="Symbol"/>
              </a:rPr>
              <a:t>i</a:t>
            </a:r>
            <a:r>
              <a:rPr lang="en-US" sz="2000" baseline="-25000" dirty="0" smtClean="0">
                <a:sym typeface="Symbol"/>
              </a:rPr>
              <a:t>1</a:t>
            </a:r>
            <a:endParaRPr lang="ar-SY" sz="2000" dirty="0"/>
          </a:p>
        </p:txBody>
      </p:sp>
      <p:sp>
        <p:nvSpPr>
          <p:cNvPr id="21" name="مربع نص 20"/>
          <p:cNvSpPr txBox="1"/>
          <p:nvPr/>
        </p:nvSpPr>
        <p:spPr>
          <a:xfrm>
            <a:off x="500034" y="3786190"/>
            <a:ext cx="500066" cy="400110"/>
          </a:xfrm>
          <a:prstGeom prst="rect">
            <a:avLst/>
          </a:prstGeom>
          <a:noFill/>
        </p:spPr>
        <p:txBody>
          <a:bodyPr wrap="square" rtlCol="1">
            <a:spAutoFit/>
          </a:bodyPr>
          <a:lstStyle/>
          <a:p>
            <a:pPr algn="ctr" rtl="0"/>
            <a:r>
              <a:rPr lang="en-US" sz="2000" dirty="0" smtClean="0">
                <a:sym typeface="Symbol"/>
              </a:rPr>
              <a:t>u</a:t>
            </a:r>
            <a:r>
              <a:rPr lang="en-US" sz="2000" baseline="-25000" dirty="0" smtClean="0">
                <a:sym typeface="Symbol"/>
              </a:rPr>
              <a:t>1</a:t>
            </a:r>
            <a:endParaRPr lang="ar-SY" sz="2000" dirty="0"/>
          </a:p>
        </p:txBody>
      </p:sp>
      <p:sp>
        <p:nvSpPr>
          <p:cNvPr id="22" name="مربع نص 21"/>
          <p:cNvSpPr txBox="1"/>
          <p:nvPr/>
        </p:nvSpPr>
        <p:spPr>
          <a:xfrm>
            <a:off x="500034" y="4786322"/>
            <a:ext cx="500066" cy="400110"/>
          </a:xfrm>
          <a:prstGeom prst="rect">
            <a:avLst/>
          </a:prstGeom>
          <a:noFill/>
        </p:spPr>
        <p:txBody>
          <a:bodyPr wrap="square" rtlCol="1">
            <a:spAutoFit/>
          </a:bodyPr>
          <a:lstStyle/>
          <a:p>
            <a:pPr algn="ctr" rtl="0"/>
            <a:r>
              <a:rPr lang="en-US" sz="2000" dirty="0" smtClean="0">
                <a:sym typeface="Symbol"/>
              </a:rPr>
              <a:t>p</a:t>
            </a:r>
            <a:r>
              <a:rPr lang="en-US" sz="2000" baseline="-25000" dirty="0" smtClean="0">
                <a:sym typeface="Symbol"/>
              </a:rPr>
              <a:t>1</a:t>
            </a:r>
            <a:endParaRPr lang="ar-SY" sz="2000" dirty="0"/>
          </a:p>
        </p:txBody>
      </p:sp>
      <p:sp>
        <p:nvSpPr>
          <p:cNvPr id="23" name="مربع نص 22"/>
          <p:cNvSpPr txBox="1"/>
          <p:nvPr/>
        </p:nvSpPr>
        <p:spPr>
          <a:xfrm>
            <a:off x="1500166" y="1857364"/>
            <a:ext cx="571504" cy="400110"/>
          </a:xfrm>
          <a:prstGeom prst="rect">
            <a:avLst/>
          </a:prstGeom>
          <a:noFill/>
        </p:spPr>
        <p:txBody>
          <a:bodyPr wrap="square" rtlCol="1">
            <a:spAutoFit/>
          </a:bodyPr>
          <a:lstStyle/>
          <a:p>
            <a:pPr algn="ctr" rtl="0"/>
            <a:r>
              <a:rPr lang="en-US" sz="2000" b="1" dirty="0" smtClean="0">
                <a:solidFill>
                  <a:srgbClr val="00B050"/>
                </a:solidFill>
                <a:sym typeface="Symbol"/>
              </a:rPr>
              <a:t>i</a:t>
            </a:r>
            <a:r>
              <a:rPr lang="en-US" sz="2000" b="1" baseline="-25000" dirty="0" smtClean="0">
                <a:solidFill>
                  <a:srgbClr val="00B050"/>
                </a:solidFill>
                <a:sym typeface="Symbol"/>
              </a:rPr>
              <a:t>T2</a:t>
            </a:r>
            <a:endParaRPr lang="ar-SY" sz="2000" b="1" dirty="0">
              <a:solidFill>
                <a:srgbClr val="00B050"/>
              </a:solidFill>
            </a:endParaRPr>
          </a:p>
        </p:txBody>
      </p:sp>
      <p:sp>
        <p:nvSpPr>
          <p:cNvPr id="24" name="مربع نص 23"/>
          <p:cNvSpPr txBox="1"/>
          <p:nvPr/>
        </p:nvSpPr>
        <p:spPr>
          <a:xfrm>
            <a:off x="2714612" y="1857364"/>
            <a:ext cx="571504" cy="400110"/>
          </a:xfrm>
          <a:prstGeom prst="rect">
            <a:avLst/>
          </a:prstGeom>
          <a:noFill/>
        </p:spPr>
        <p:txBody>
          <a:bodyPr wrap="square" rtlCol="1">
            <a:spAutoFit/>
          </a:bodyPr>
          <a:lstStyle/>
          <a:p>
            <a:pPr algn="ctr" rtl="0"/>
            <a:r>
              <a:rPr lang="en-US" sz="2000" b="1" dirty="0" smtClean="0">
                <a:solidFill>
                  <a:schemeClr val="accent3"/>
                </a:solidFill>
                <a:sym typeface="Symbol"/>
              </a:rPr>
              <a:t>i</a:t>
            </a:r>
            <a:r>
              <a:rPr lang="en-US" sz="2000" b="1" baseline="-25000" dirty="0" smtClean="0">
                <a:solidFill>
                  <a:schemeClr val="accent3"/>
                </a:solidFill>
                <a:sym typeface="Symbol"/>
              </a:rPr>
              <a:t>T1</a:t>
            </a:r>
            <a:endParaRPr lang="ar-SY" sz="2000" b="1" dirty="0">
              <a:solidFill>
                <a:schemeClr val="accent3"/>
              </a:solidFill>
            </a:endParaRPr>
          </a:p>
        </p:txBody>
      </p:sp>
      <p:sp>
        <p:nvSpPr>
          <p:cNvPr id="25" name="مربع نص 24"/>
          <p:cNvSpPr txBox="1"/>
          <p:nvPr/>
        </p:nvSpPr>
        <p:spPr>
          <a:xfrm>
            <a:off x="2285984" y="6215082"/>
            <a:ext cx="1500198" cy="430887"/>
          </a:xfrm>
          <a:prstGeom prst="rect">
            <a:avLst/>
          </a:prstGeom>
          <a:noFill/>
        </p:spPr>
        <p:txBody>
          <a:bodyPr wrap="square" rtlCol="1">
            <a:spAutoFit/>
          </a:bodyPr>
          <a:lstStyle/>
          <a:p>
            <a:pPr algn="just"/>
            <a:r>
              <a:rPr lang="ar-SY" sz="2200" dirty="0" smtClean="0">
                <a:cs typeface="Simplified Arabic" pitchFamily="2" charset="-78"/>
              </a:rPr>
              <a:t>الشكل 4 - 5</a:t>
            </a:r>
            <a:endParaRPr lang="ar-SY" sz="2200" dirty="0">
              <a:cs typeface="Simplified Arabic" pitchFamily="2" charset="-78"/>
            </a:endParaRPr>
          </a:p>
        </p:txBody>
      </p:sp>
      <p:sp>
        <p:nvSpPr>
          <p:cNvPr id="26" name="مربع نص 25"/>
          <p:cNvSpPr txBox="1"/>
          <p:nvPr/>
        </p:nvSpPr>
        <p:spPr>
          <a:xfrm>
            <a:off x="2357422" y="5786454"/>
            <a:ext cx="357190"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27" name="مربع نص 26"/>
          <p:cNvSpPr txBox="1"/>
          <p:nvPr/>
        </p:nvSpPr>
        <p:spPr>
          <a:xfrm>
            <a:off x="3643306" y="5786454"/>
            <a:ext cx="500066" cy="400110"/>
          </a:xfrm>
          <a:prstGeom prst="rect">
            <a:avLst/>
          </a:prstGeom>
          <a:noFill/>
        </p:spPr>
        <p:txBody>
          <a:bodyPr wrap="square" rtlCol="1">
            <a:spAutoFit/>
          </a:bodyPr>
          <a:lstStyle/>
          <a:p>
            <a:pPr algn="ctr" rtl="0"/>
            <a:r>
              <a:rPr lang="en-US" sz="2000" dirty="0" smtClean="0">
                <a:sym typeface="Symbol"/>
              </a:rPr>
              <a:t>2</a:t>
            </a:r>
            <a:r>
              <a:rPr lang="ar-SY" sz="2000" dirty="0" smtClean="0">
                <a:sym typeface="Symbol"/>
              </a:rPr>
              <a:t></a:t>
            </a:r>
            <a:endParaRPr lang="ar-SY" sz="2000" dirty="0"/>
          </a:p>
        </p:txBody>
      </p:sp>
      <p:sp>
        <p:nvSpPr>
          <p:cNvPr id="50" name="مربع نص 49"/>
          <p:cNvSpPr txBox="1"/>
          <p:nvPr/>
        </p:nvSpPr>
        <p:spPr>
          <a:xfrm>
            <a:off x="1571604" y="1357298"/>
            <a:ext cx="357190" cy="400110"/>
          </a:xfrm>
          <a:prstGeom prst="rect">
            <a:avLst/>
          </a:prstGeom>
          <a:noFill/>
        </p:spPr>
        <p:txBody>
          <a:bodyPr wrap="square" rtlCol="1">
            <a:spAutoFit/>
          </a:bodyPr>
          <a:lstStyle/>
          <a:p>
            <a:pPr algn="ctr" rtl="0"/>
            <a:r>
              <a:rPr lang="ar-SY" sz="2000" b="1" dirty="0" smtClean="0">
                <a:solidFill>
                  <a:srgbClr val="FF0000"/>
                </a:solidFill>
                <a:sym typeface="Symbol"/>
              </a:rPr>
              <a:t></a:t>
            </a:r>
            <a:endParaRPr lang="ar-SY" sz="2000" b="1" dirty="0">
              <a:solidFill>
                <a:srgbClr val="FF0000"/>
              </a:solidFill>
            </a:endParaRPr>
          </a:p>
        </p:txBody>
      </p:sp>
      <p:graphicFrame>
        <p:nvGraphicFramePr>
          <p:cNvPr id="80899" name="Object 3"/>
          <p:cNvGraphicFramePr>
            <a:graphicFrameLocks noChangeAspect="1"/>
          </p:cNvGraphicFramePr>
          <p:nvPr/>
        </p:nvGraphicFramePr>
        <p:xfrm>
          <a:off x="928662" y="6143644"/>
          <a:ext cx="1511300" cy="476250"/>
        </p:xfrm>
        <a:graphic>
          <a:graphicData uri="http://schemas.openxmlformats.org/presentationml/2006/ole">
            <p:oleObj spid="_x0000_s143364" name="Equation" r:id="rId7" imgW="647640" imgH="203040" progId="Equation.DSMT4">
              <p:embed/>
            </p:oleObj>
          </a:graphicData>
        </a:graphic>
      </p:graphicFrame>
      <p:sp>
        <p:nvSpPr>
          <p:cNvPr id="7" name="مربع نص 6"/>
          <p:cNvSpPr txBox="1"/>
          <p:nvPr/>
        </p:nvSpPr>
        <p:spPr>
          <a:xfrm>
            <a:off x="5615022" y="3498179"/>
            <a:ext cx="1500198" cy="430887"/>
          </a:xfrm>
          <a:prstGeom prst="rect">
            <a:avLst/>
          </a:prstGeom>
          <a:noFill/>
        </p:spPr>
        <p:txBody>
          <a:bodyPr wrap="square" rtlCol="1">
            <a:spAutoFit/>
          </a:bodyPr>
          <a:lstStyle/>
          <a:p>
            <a:pPr algn="just"/>
            <a:r>
              <a:rPr lang="ar-SY" sz="2200" dirty="0" smtClean="0">
                <a:cs typeface="Simplified Arabic" pitchFamily="2" charset="-78"/>
              </a:rPr>
              <a:t>الشكل 4 - 4</a:t>
            </a:r>
            <a:endParaRPr lang="ar-SY" sz="2200" dirty="0">
              <a:cs typeface="Simplified Arabic" pitchFamily="2" charset="-78"/>
            </a:endParaRPr>
          </a:p>
        </p:txBody>
      </p:sp>
      <p:sp>
        <p:nvSpPr>
          <p:cNvPr id="45" name="مربع نص 44"/>
          <p:cNvSpPr txBox="1"/>
          <p:nvPr/>
        </p:nvSpPr>
        <p:spPr>
          <a:xfrm>
            <a:off x="4214810" y="4470638"/>
            <a:ext cx="4572032" cy="1815882"/>
          </a:xfrm>
          <a:prstGeom prst="rect">
            <a:avLst/>
          </a:prstGeom>
          <a:noFill/>
        </p:spPr>
        <p:txBody>
          <a:bodyPr wrap="square" rtlCol="1">
            <a:spAutoFit/>
          </a:bodyPr>
          <a:lstStyle/>
          <a:p>
            <a:pPr algn="just"/>
            <a:r>
              <a:rPr lang="ar-SY" sz="2800" b="1" dirty="0" smtClean="0">
                <a:cs typeface="Simplified Arabic" pitchFamily="2" charset="-78"/>
              </a:rPr>
              <a:t>برسم منحنيات الجهد والتيار في الأولي نجد أن فرق الصفحة بين الجهد والتيار </a:t>
            </a:r>
            <a:r>
              <a:rPr lang="en-US" sz="2800" b="1" dirty="0" smtClean="0">
                <a:cs typeface="Simplified Arabic" pitchFamily="2" charset="-78"/>
              </a:rPr>
              <a:t>180</a:t>
            </a:r>
            <a:r>
              <a:rPr lang="en-US" sz="2800" b="1" baseline="30000" dirty="0" smtClean="0">
                <a:cs typeface="Simplified Arabic" pitchFamily="2" charset="-78"/>
                <a:sym typeface="Symbol"/>
              </a:rPr>
              <a:t></a:t>
            </a:r>
            <a:r>
              <a:rPr lang="ar-SY" sz="2800" b="1" dirty="0" smtClean="0">
                <a:cs typeface="Simplified Arabic" pitchFamily="2" charset="-78"/>
                <a:sym typeface="Symbol"/>
              </a:rPr>
              <a:t> مما يدل على استهلاك شبكة المتناوب للطاقة.</a:t>
            </a:r>
            <a:endParaRPr lang="ar-SY" sz="2800" b="1" baseline="30000" dirty="0">
              <a:cs typeface="Simplified Arabic" pitchFamily="2" charset="-78"/>
            </a:endParaRPr>
          </a:p>
        </p:txBody>
      </p:sp>
      <p:cxnSp>
        <p:nvCxnSpPr>
          <p:cNvPr id="47" name="رابط كسهم مستقيم 46"/>
          <p:cNvCxnSpPr/>
          <p:nvPr/>
        </p:nvCxnSpPr>
        <p:spPr>
          <a:xfrm>
            <a:off x="1071538" y="1712900"/>
            <a:ext cx="1285884" cy="158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عنصر نائب للتاريخ 27"/>
          <p:cNvSpPr>
            <a:spLocks noGrp="1"/>
          </p:cNvSpPr>
          <p:nvPr>
            <p:ph type="dt" sz="half" idx="10"/>
          </p:nvPr>
        </p:nvSpPr>
        <p:spPr/>
        <p:txBody>
          <a:bodyPr/>
          <a:lstStyle/>
          <a:p>
            <a:r>
              <a:rPr lang="ar-SY" smtClean="0"/>
              <a:t>2019-2018</a:t>
            </a:r>
            <a:endParaRPr lang="ar-SY"/>
          </a:p>
        </p:txBody>
      </p:sp>
      <p:sp>
        <p:nvSpPr>
          <p:cNvPr id="29" name="عنصر نائب لرقم الشريحة 28"/>
          <p:cNvSpPr>
            <a:spLocks noGrp="1"/>
          </p:cNvSpPr>
          <p:nvPr>
            <p:ph type="sldNum" sz="quarter" idx="12"/>
          </p:nvPr>
        </p:nvSpPr>
        <p:spPr/>
        <p:txBody>
          <a:bodyPr/>
          <a:lstStyle/>
          <a:p>
            <a:fld id="{2C0DA8FC-BB9E-42E2-A4DE-D94B488C17FE}" type="slidenum">
              <a:rPr lang="ar-SY" smtClean="0"/>
              <a:pPr/>
              <a:t>16</a:t>
            </a:fld>
            <a:endParaRPr lang="ar-SY"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descr="power1_fig4_4.jpg"/>
          <p:cNvPicPr>
            <a:picLocks noChangeAspect="1"/>
          </p:cNvPicPr>
          <p:nvPr/>
        </p:nvPicPr>
        <p:blipFill>
          <a:blip r:embed="rId3" cstate="print"/>
          <a:stretch>
            <a:fillRect/>
          </a:stretch>
        </p:blipFill>
        <p:spPr>
          <a:xfrm>
            <a:off x="4920920" y="230900"/>
            <a:ext cx="3788664" cy="3678936"/>
          </a:xfrm>
          <a:prstGeom prst="rect">
            <a:avLst/>
          </a:prstGeom>
        </p:spPr>
      </p:pic>
      <p:pic>
        <p:nvPicPr>
          <p:cNvPr id="10" name="Picture 6"/>
          <p:cNvPicPr>
            <a:picLocks noChangeAspect="1" noChangeArrowheads="1"/>
          </p:cNvPicPr>
          <p:nvPr/>
        </p:nvPicPr>
        <p:blipFill>
          <a:blip r:embed="rId4" cstate="print"/>
          <a:srcRect/>
          <a:stretch>
            <a:fillRect/>
          </a:stretch>
        </p:blipFill>
        <p:spPr bwMode="auto">
          <a:xfrm>
            <a:off x="1028696" y="504843"/>
            <a:ext cx="2971800" cy="5495925"/>
          </a:xfrm>
          <a:prstGeom prst="rect">
            <a:avLst/>
          </a:prstGeom>
          <a:noFill/>
          <a:ln w="9525">
            <a:noFill/>
            <a:miter lim="800000"/>
            <a:headEnd/>
            <a:tailEnd/>
          </a:ln>
          <a:effectLst/>
        </p:spPr>
      </p:pic>
      <p:sp>
        <p:nvSpPr>
          <p:cNvPr id="11" name="مربع نص 10"/>
          <p:cNvSpPr txBox="1"/>
          <p:nvPr/>
        </p:nvSpPr>
        <p:spPr>
          <a:xfrm>
            <a:off x="3786182" y="642918"/>
            <a:ext cx="357190"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12" name="مربع نص 11"/>
          <p:cNvSpPr txBox="1"/>
          <p:nvPr/>
        </p:nvSpPr>
        <p:spPr>
          <a:xfrm>
            <a:off x="3786182" y="1928802"/>
            <a:ext cx="357190"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13" name="مربع نص 12"/>
          <p:cNvSpPr txBox="1"/>
          <p:nvPr/>
        </p:nvSpPr>
        <p:spPr>
          <a:xfrm>
            <a:off x="3786182" y="2643182"/>
            <a:ext cx="357190"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14" name="مربع نص 13"/>
          <p:cNvSpPr txBox="1"/>
          <p:nvPr/>
        </p:nvSpPr>
        <p:spPr>
          <a:xfrm>
            <a:off x="3786182" y="3929066"/>
            <a:ext cx="357190"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15" name="مربع نص 14"/>
          <p:cNvSpPr txBox="1"/>
          <p:nvPr/>
        </p:nvSpPr>
        <p:spPr>
          <a:xfrm>
            <a:off x="3786182" y="5000636"/>
            <a:ext cx="357190" cy="400110"/>
          </a:xfrm>
          <a:prstGeom prst="rect">
            <a:avLst/>
          </a:prstGeom>
          <a:noFill/>
        </p:spPr>
        <p:txBody>
          <a:bodyPr wrap="square" rtlCol="1">
            <a:spAutoFit/>
          </a:bodyPr>
          <a:lstStyle/>
          <a:p>
            <a:pPr algn="ctr" rtl="0"/>
            <a:r>
              <a:rPr lang="ar-SY" sz="2000" dirty="0" smtClean="0">
                <a:sym typeface="Symbol"/>
              </a:rPr>
              <a:t></a:t>
            </a:r>
            <a:endParaRPr lang="ar-SY" sz="2000" dirty="0"/>
          </a:p>
        </p:txBody>
      </p:sp>
      <p:graphicFrame>
        <p:nvGraphicFramePr>
          <p:cNvPr id="16" name="كائن 15"/>
          <p:cNvGraphicFramePr>
            <a:graphicFrameLocks noChangeAspect="1"/>
          </p:cNvGraphicFramePr>
          <p:nvPr/>
        </p:nvGraphicFramePr>
        <p:xfrm>
          <a:off x="1662094" y="357166"/>
          <a:ext cx="266700" cy="330200"/>
        </p:xfrm>
        <a:graphic>
          <a:graphicData uri="http://schemas.openxmlformats.org/presentationml/2006/ole">
            <p:oleObj spid="_x0000_s144386" name="Equation" r:id="rId5" imgW="266400" imgH="330120" progId="Equation.DSMT4">
              <p:embed/>
            </p:oleObj>
          </a:graphicData>
        </a:graphic>
      </p:graphicFrame>
      <p:graphicFrame>
        <p:nvGraphicFramePr>
          <p:cNvPr id="17" name="كائن 16"/>
          <p:cNvGraphicFramePr>
            <a:graphicFrameLocks noChangeAspect="1"/>
          </p:cNvGraphicFramePr>
          <p:nvPr/>
        </p:nvGraphicFramePr>
        <p:xfrm>
          <a:off x="2897186" y="357166"/>
          <a:ext cx="330200" cy="330200"/>
        </p:xfrm>
        <a:graphic>
          <a:graphicData uri="http://schemas.openxmlformats.org/presentationml/2006/ole">
            <p:oleObj spid="_x0000_s144387" name="Equation" r:id="rId6" imgW="330120" imgH="330120" progId="Equation.DSMT4">
              <p:embed/>
            </p:oleObj>
          </a:graphicData>
        </a:graphic>
      </p:graphicFrame>
      <p:sp>
        <p:nvSpPr>
          <p:cNvPr id="18" name="مربع نص 17"/>
          <p:cNvSpPr txBox="1"/>
          <p:nvPr/>
        </p:nvSpPr>
        <p:spPr>
          <a:xfrm>
            <a:off x="500034" y="285728"/>
            <a:ext cx="428628" cy="400110"/>
          </a:xfrm>
          <a:prstGeom prst="rect">
            <a:avLst/>
          </a:prstGeom>
          <a:noFill/>
        </p:spPr>
        <p:txBody>
          <a:bodyPr wrap="square" rtlCol="1">
            <a:spAutoFit/>
          </a:bodyPr>
          <a:lstStyle/>
          <a:p>
            <a:pPr algn="ctr" rtl="0"/>
            <a:r>
              <a:rPr lang="en-US" sz="2000" dirty="0" err="1" smtClean="0">
                <a:sym typeface="Symbol"/>
              </a:rPr>
              <a:t>v</a:t>
            </a:r>
            <a:r>
              <a:rPr lang="en-US" sz="2000" baseline="-25000" dirty="0" err="1" smtClean="0">
                <a:sym typeface="Symbol"/>
              </a:rPr>
              <a:t>L</a:t>
            </a:r>
            <a:endParaRPr lang="ar-SY" sz="2000" dirty="0"/>
          </a:p>
        </p:txBody>
      </p:sp>
      <p:sp>
        <p:nvSpPr>
          <p:cNvPr id="19" name="مربع نص 18"/>
          <p:cNvSpPr txBox="1"/>
          <p:nvPr/>
        </p:nvSpPr>
        <p:spPr>
          <a:xfrm>
            <a:off x="500034" y="1500174"/>
            <a:ext cx="428628" cy="400110"/>
          </a:xfrm>
          <a:prstGeom prst="rect">
            <a:avLst/>
          </a:prstGeom>
          <a:noFill/>
        </p:spPr>
        <p:txBody>
          <a:bodyPr wrap="square" rtlCol="1">
            <a:spAutoFit/>
          </a:bodyPr>
          <a:lstStyle/>
          <a:p>
            <a:pPr algn="ctr" rtl="0"/>
            <a:r>
              <a:rPr lang="en-US" sz="2000" dirty="0" err="1" smtClean="0">
                <a:sym typeface="Symbol"/>
              </a:rPr>
              <a:t>i</a:t>
            </a:r>
            <a:r>
              <a:rPr lang="en-US" sz="2000" baseline="-25000" dirty="0" err="1" smtClean="0">
                <a:sym typeface="Symbol"/>
              </a:rPr>
              <a:t>L</a:t>
            </a:r>
            <a:endParaRPr lang="ar-SY" sz="2000" dirty="0"/>
          </a:p>
        </p:txBody>
      </p:sp>
      <p:sp>
        <p:nvSpPr>
          <p:cNvPr id="20" name="مربع نص 19"/>
          <p:cNvSpPr txBox="1"/>
          <p:nvPr/>
        </p:nvSpPr>
        <p:spPr>
          <a:xfrm>
            <a:off x="500034" y="2500306"/>
            <a:ext cx="428628" cy="400110"/>
          </a:xfrm>
          <a:prstGeom prst="rect">
            <a:avLst/>
          </a:prstGeom>
          <a:noFill/>
        </p:spPr>
        <p:txBody>
          <a:bodyPr wrap="square" rtlCol="1">
            <a:spAutoFit/>
          </a:bodyPr>
          <a:lstStyle/>
          <a:p>
            <a:pPr algn="ctr" rtl="0"/>
            <a:r>
              <a:rPr lang="en-US" sz="2000" dirty="0" smtClean="0">
                <a:sym typeface="Symbol"/>
              </a:rPr>
              <a:t>i</a:t>
            </a:r>
            <a:r>
              <a:rPr lang="en-US" sz="2000" baseline="-25000" dirty="0" smtClean="0">
                <a:sym typeface="Symbol"/>
              </a:rPr>
              <a:t>1</a:t>
            </a:r>
            <a:endParaRPr lang="ar-SY" sz="2000" dirty="0"/>
          </a:p>
        </p:txBody>
      </p:sp>
      <p:sp>
        <p:nvSpPr>
          <p:cNvPr id="21" name="مربع نص 20"/>
          <p:cNvSpPr txBox="1"/>
          <p:nvPr/>
        </p:nvSpPr>
        <p:spPr>
          <a:xfrm>
            <a:off x="500034" y="3786190"/>
            <a:ext cx="500066" cy="400110"/>
          </a:xfrm>
          <a:prstGeom prst="rect">
            <a:avLst/>
          </a:prstGeom>
          <a:noFill/>
        </p:spPr>
        <p:txBody>
          <a:bodyPr wrap="square" rtlCol="1">
            <a:spAutoFit/>
          </a:bodyPr>
          <a:lstStyle/>
          <a:p>
            <a:pPr algn="ctr" rtl="0"/>
            <a:r>
              <a:rPr lang="en-US" sz="2000" dirty="0" smtClean="0">
                <a:sym typeface="Symbol"/>
              </a:rPr>
              <a:t>u</a:t>
            </a:r>
            <a:r>
              <a:rPr lang="en-US" sz="2000" baseline="-25000" dirty="0" smtClean="0">
                <a:sym typeface="Symbol"/>
              </a:rPr>
              <a:t>1</a:t>
            </a:r>
            <a:endParaRPr lang="ar-SY" sz="2000" dirty="0"/>
          </a:p>
        </p:txBody>
      </p:sp>
      <p:sp>
        <p:nvSpPr>
          <p:cNvPr id="22" name="مربع نص 21"/>
          <p:cNvSpPr txBox="1"/>
          <p:nvPr/>
        </p:nvSpPr>
        <p:spPr>
          <a:xfrm>
            <a:off x="500034" y="4786322"/>
            <a:ext cx="500066" cy="400110"/>
          </a:xfrm>
          <a:prstGeom prst="rect">
            <a:avLst/>
          </a:prstGeom>
          <a:noFill/>
        </p:spPr>
        <p:txBody>
          <a:bodyPr wrap="square" rtlCol="1">
            <a:spAutoFit/>
          </a:bodyPr>
          <a:lstStyle/>
          <a:p>
            <a:pPr algn="ctr" rtl="0"/>
            <a:r>
              <a:rPr lang="en-US" sz="2000" dirty="0" smtClean="0">
                <a:sym typeface="Symbol"/>
              </a:rPr>
              <a:t>p</a:t>
            </a:r>
            <a:r>
              <a:rPr lang="en-US" sz="2000" baseline="-25000" dirty="0" smtClean="0">
                <a:sym typeface="Symbol"/>
              </a:rPr>
              <a:t>1</a:t>
            </a:r>
            <a:endParaRPr lang="ar-SY" sz="2000" dirty="0"/>
          </a:p>
        </p:txBody>
      </p:sp>
      <p:sp>
        <p:nvSpPr>
          <p:cNvPr id="23" name="مربع نص 22"/>
          <p:cNvSpPr txBox="1"/>
          <p:nvPr/>
        </p:nvSpPr>
        <p:spPr>
          <a:xfrm>
            <a:off x="1500166" y="1857364"/>
            <a:ext cx="571504" cy="400110"/>
          </a:xfrm>
          <a:prstGeom prst="rect">
            <a:avLst/>
          </a:prstGeom>
          <a:noFill/>
        </p:spPr>
        <p:txBody>
          <a:bodyPr wrap="square" rtlCol="1">
            <a:spAutoFit/>
          </a:bodyPr>
          <a:lstStyle/>
          <a:p>
            <a:pPr algn="ctr" rtl="0"/>
            <a:r>
              <a:rPr lang="en-US" sz="2000" b="1" dirty="0" smtClean="0">
                <a:solidFill>
                  <a:srgbClr val="00B050"/>
                </a:solidFill>
                <a:sym typeface="Symbol"/>
              </a:rPr>
              <a:t>i</a:t>
            </a:r>
            <a:r>
              <a:rPr lang="en-US" sz="2000" b="1" baseline="-25000" dirty="0" smtClean="0">
                <a:solidFill>
                  <a:srgbClr val="00B050"/>
                </a:solidFill>
                <a:sym typeface="Symbol"/>
              </a:rPr>
              <a:t>T2</a:t>
            </a:r>
            <a:endParaRPr lang="ar-SY" sz="2000" b="1" dirty="0">
              <a:solidFill>
                <a:srgbClr val="00B050"/>
              </a:solidFill>
            </a:endParaRPr>
          </a:p>
        </p:txBody>
      </p:sp>
      <p:sp>
        <p:nvSpPr>
          <p:cNvPr id="24" name="مربع نص 23"/>
          <p:cNvSpPr txBox="1"/>
          <p:nvPr/>
        </p:nvSpPr>
        <p:spPr>
          <a:xfrm>
            <a:off x="2714612" y="1857364"/>
            <a:ext cx="571504" cy="400110"/>
          </a:xfrm>
          <a:prstGeom prst="rect">
            <a:avLst/>
          </a:prstGeom>
          <a:noFill/>
        </p:spPr>
        <p:txBody>
          <a:bodyPr wrap="square" rtlCol="1">
            <a:spAutoFit/>
          </a:bodyPr>
          <a:lstStyle/>
          <a:p>
            <a:pPr algn="ctr" rtl="0"/>
            <a:r>
              <a:rPr lang="en-US" sz="2000" b="1" dirty="0" smtClean="0">
                <a:solidFill>
                  <a:schemeClr val="accent3"/>
                </a:solidFill>
                <a:sym typeface="Symbol"/>
              </a:rPr>
              <a:t>i</a:t>
            </a:r>
            <a:r>
              <a:rPr lang="en-US" sz="2000" b="1" baseline="-25000" dirty="0" smtClean="0">
                <a:solidFill>
                  <a:schemeClr val="accent3"/>
                </a:solidFill>
                <a:sym typeface="Symbol"/>
              </a:rPr>
              <a:t>T1</a:t>
            </a:r>
            <a:endParaRPr lang="ar-SY" sz="2000" b="1" dirty="0">
              <a:solidFill>
                <a:schemeClr val="accent3"/>
              </a:solidFill>
            </a:endParaRPr>
          </a:p>
        </p:txBody>
      </p:sp>
      <p:sp>
        <p:nvSpPr>
          <p:cNvPr id="25" name="مربع نص 24"/>
          <p:cNvSpPr txBox="1"/>
          <p:nvPr/>
        </p:nvSpPr>
        <p:spPr>
          <a:xfrm>
            <a:off x="2285984" y="6215082"/>
            <a:ext cx="1500198" cy="430887"/>
          </a:xfrm>
          <a:prstGeom prst="rect">
            <a:avLst/>
          </a:prstGeom>
          <a:noFill/>
        </p:spPr>
        <p:txBody>
          <a:bodyPr wrap="square" rtlCol="1">
            <a:spAutoFit/>
          </a:bodyPr>
          <a:lstStyle/>
          <a:p>
            <a:pPr algn="just"/>
            <a:r>
              <a:rPr lang="ar-SY" sz="2200" dirty="0" smtClean="0">
                <a:cs typeface="Simplified Arabic" pitchFamily="2" charset="-78"/>
              </a:rPr>
              <a:t>الشكل 4 - 5</a:t>
            </a:r>
            <a:endParaRPr lang="ar-SY" sz="2200" dirty="0">
              <a:cs typeface="Simplified Arabic" pitchFamily="2" charset="-78"/>
            </a:endParaRPr>
          </a:p>
        </p:txBody>
      </p:sp>
      <p:sp>
        <p:nvSpPr>
          <p:cNvPr id="26" name="مربع نص 25"/>
          <p:cNvSpPr txBox="1"/>
          <p:nvPr/>
        </p:nvSpPr>
        <p:spPr>
          <a:xfrm>
            <a:off x="2357422" y="5786454"/>
            <a:ext cx="357190"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27" name="مربع نص 26"/>
          <p:cNvSpPr txBox="1"/>
          <p:nvPr/>
        </p:nvSpPr>
        <p:spPr>
          <a:xfrm>
            <a:off x="3643306" y="5786454"/>
            <a:ext cx="500066" cy="400110"/>
          </a:xfrm>
          <a:prstGeom prst="rect">
            <a:avLst/>
          </a:prstGeom>
          <a:noFill/>
        </p:spPr>
        <p:txBody>
          <a:bodyPr wrap="square" rtlCol="1">
            <a:spAutoFit/>
          </a:bodyPr>
          <a:lstStyle/>
          <a:p>
            <a:pPr algn="ctr" rtl="0"/>
            <a:r>
              <a:rPr lang="en-US" sz="2000" dirty="0" smtClean="0">
                <a:sym typeface="Symbol"/>
              </a:rPr>
              <a:t>2</a:t>
            </a:r>
            <a:r>
              <a:rPr lang="ar-SY" sz="2000" dirty="0" smtClean="0">
                <a:sym typeface="Symbol"/>
              </a:rPr>
              <a:t></a:t>
            </a:r>
            <a:endParaRPr lang="ar-SY" sz="2000" dirty="0"/>
          </a:p>
        </p:txBody>
      </p:sp>
      <p:sp>
        <p:nvSpPr>
          <p:cNvPr id="50" name="مربع نص 49"/>
          <p:cNvSpPr txBox="1"/>
          <p:nvPr/>
        </p:nvSpPr>
        <p:spPr>
          <a:xfrm>
            <a:off x="1571604" y="1357298"/>
            <a:ext cx="357190" cy="400110"/>
          </a:xfrm>
          <a:prstGeom prst="rect">
            <a:avLst/>
          </a:prstGeom>
          <a:noFill/>
        </p:spPr>
        <p:txBody>
          <a:bodyPr wrap="square" rtlCol="1">
            <a:spAutoFit/>
          </a:bodyPr>
          <a:lstStyle/>
          <a:p>
            <a:pPr algn="ctr" rtl="0"/>
            <a:r>
              <a:rPr lang="ar-SY" sz="2000" b="1" dirty="0" smtClean="0">
                <a:solidFill>
                  <a:srgbClr val="FF0000"/>
                </a:solidFill>
                <a:sym typeface="Symbol"/>
              </a:rPr>
              <a:t></a:t>
            </a:r>
            <a:endParaRPr lang="ar-SY" sz="2000" b="1" dirty="0">
              <a:solidFill>
                <a:srgbClr val="FF0000"/>
              </a:solidFill>
            </a:endParaRPr>
          </a:p>
        </p:txBody>
      </p:sp>
      <p:graphicFrame>
        <p:nvGraphicFramePr>
          <p:cNvPr id="80899" name="Object 3"/>
          <p:cNvGraphicFramePr>
            <a:graphicFrameLocks noChangeAspect="1"/>
          </p:cNvGraphicFramePr>
          <p:nvPr/>
        </p:nvGraphicFramePr>
        <p:xfrm>
          <a:off x="928662" y="6143644"/>
          <a:ext cx="1511300" cy="476250"/>
        </p:xfrm>
        <a:graphic>
          <a:graphicData uri="http://schemas.openxmlformats.org/presentationml/2006/ole">
            <p:oleObj spid="_x0000_s144388" name="Equation" r:id="rId7" imgW="647640" imgH="203040" progId="Equation.DSMT4">
              <p:embed/>
            </p:oleObj>
          </a:graphicData>
        </a:graphic>
      </p:graphicFrame>
      <p:sp>
        <p:nvSpPr>
          <p:cNvPr id="7" name="مربع نص 6"/>
          <p:cNvSpPr txBox="1"/>
          <p:nvPr/>
        </p:nvSpPr>
        <p:spPr>
          <a:xfrm>
            <a:off x="5615022" y="3498179"/>
            <a:ext cx="1500198" cy="430887"/>
          </a:xfrm>
          <a:prstGeom prst="rect">
            <a:avLst/>
          </a:prstGeom>
          <a:noFill/>
        </p:spPr>
        <p:txBody>
          <a:bodyPr wrap="square" rtlCol="1">
            <a:spAutoFit/>
          </a:bodyPr>
          <a:lstStyle/>
          <a:p>
            <a:pPr algn="just"/>
            <a:r>
              <a:rPr lang="ar-SY" sz="2200" dirty="0" smtClean="0">
                <a:cs typeface="Simplified Arabic" pitchFamily="2" charset="-78"/>
              </a:rPr>
              <a:t>الشكل 4 - 4</a:t>
            </a:r>
            <a:endParaRPr lang="ar-SY" sz="2200" dirty="0">
              <a:cs typeface="Simplified Arabic" pitchFamily="2" charset="-78"/>
            </a:endParaRPr>
          </a:p>
        </p:txBody>
      </p:sp>
      <p:cxnSp>
        <p:nvCxnSpPr>
          <p:cNvPr id="47" name="رابط كسهم مستقيم 46"/>
          <p:cNvCxnSpPr/>
          <p:nvPr/>
        </p:nvCxnSpPr>
        <p:spPr>
          <a:xfrm>
            <a:off x="1071538" y="1712900"/>
            <a:ext cx="1285884" cy="158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مربع نص 27"/>
          <p:cNvSpPr txBox="1"/>
          <p:nvPr/>
        </p:nvSpPr>
        <p:spPr>
          <a:xfrm>
            <a:off x="4214810" y="4143380"/>
            <a:ext cx="4500594" cy="1384995"/>
          </a:xfrm>
          <a:prstGeom prst="rect">
            <a:avLst/>
          </a:prstGeom>
          <a:noFill/>
        </p:spPr>
        <p:txBody>
          <a:bodyPr wrap="square" rtlCol="1">
            <a:spAutoFit/>
          </a:bodyPr>
          <a:lstStyle/>
          <a:p>
            <a:pPr algn="just"/>
            <a:r>
              <a:rPr lang="ar-SY" sz="2800" b="1" smtClean="0">
                <a:cs typeface="Simplified Arabic" pitchFamily="2" charset="-78"/>
              </a:rPr>
              <a:t>لكي تعمل </a:t>
            </a:r>
            <a:r>
              <a:rPr lang="ar-SY" sz="2800" b="1" dirty="0" smtClean="0">
                <a:cs typeface="Simplified Arabic" pitchFamily="2" charset="-78"/>
              </a:rPr>
              <a:t>المبدلة يجب أن يتم قدح </a:t>
            </a:r>
            <a:r>
              <a:rPr lang="ar-SY" sz="2800" b="1" dirty="0" err="1" smtClean="0">
                <a:cs typeface="Simplified Arabic" pitchFamily="2" charset="-78"/>
              </a:rPr>
              <a:t>الثايرستور</a:t>
            </a:r>
            <a:r>
              <a:rPr lang="ar-SY" sz="2800" b="1" dirty="0" smtClean="0">
                <a:cs typeface="Simplified Arabic" pitchFamily="2" charset="-78"/>
              </a:rPr>
              <a:t> </a:t>
            </a:r>
            <a:r>
              <a:rPr lang="en-US" sz="2800" b="1" dirty="0" smtClean="0">
                <a:cs typeface="Simplified Arabic" pitchFamily="2" charset="-78"/>
              </a:rPr>
              <a:t>T</a:t>
            </a:r>
            <a:r>
              <a:rPr lang="en-US" sz="2800" b="1" baseline="-25000" dirty="0" smtClean="0">
                <a:cs typeface="Simplified Arabic" pitchFamily="2" charset="-78"/>
              </a:rPr>
              <a:t>1</a:t>
            </a:r>
            <a:r>
              <a:rPr lang="ar-SY" sz="2800" b="1" dirty="0" smtClean="0">
                <a:cs typeface="Simplified Arabic" pitchFamily="2" charset="-78"/>
              </a:rPr>
              <a:t> بزاوية أصغر من </a:t>
            </a:r>
            <a:r>
              <a:rPr lang="ar-SY" sz="2800" b="1" i="1" dirty="0" smtClean="0">
                <a:cs typeface="Simplified Arabic" pitchFamily="2" charset="-78"/>
                <a:sym typeface="Symbol"/>
              </a:rPr>
              <a:t></a:t>
            </a:r>
            <a:r>
              <a:rPr lang="ar-SY" sz="2800" b="1" dirty="0" smtClean="0">
                <a:cs typeface="Simplified Arabic" pitchFamily="2" charset="-78"/>
                <a:sym typeface="Symbol"/>
              </a:rPr>
              <a:t> بمقدار </a:t>
            </a:r>
            <a:r>
              <a:rPr lang="ar-SY" sz="2800" b="1" i="1" dirty="0" smtClean="0">
                <a:cs typeface="Simplified Arabic" pitchFamily="2" charset="-78"/>
                <a:sym typeface="Symbol"/>
              </a:rPr>
              <a:t></a:t>
            </a:r>
            <a:r>
              <a:rPr lang="ar-SY" sz="2800" b="1" dirty="0" smtClean="0">
                <a:cs typeface="Simplified Arabic" pitchFamily="2" charset="-78"/>
                <a:sym typeface="Symbol"/>
              </a:rPr>
              <a:t> أي </a:t>
            </a:r>
            <a:r>
              <a:rPr lang="en-US" sz="2800" b="1" i="1" dirty="0" smtClean="0">
                <a:cs typeface="Simplified Arabic" pitchFamily="2" charset="-78"/>
                <a:sym typeface="Symbol"/>
              </a:rPr>
              <a:t></a:t>
            </a:r>
            <a:r>
              <a:rPr lang="en-US" sz="2800" b="1" dirty="0" smtClean="0">
                <a:cs typeface="Simplified Arabic" pitchFamily="2" charset="-78"/>
                <a:sym typeface="Symbol"/>
              </a:rPr>
              <a:t> = </a:t>
            </a:r>
            <a:r>
              <a:rPr lang="en-US" sz="2800" b="1" i="1" dirty="0" smtClean="0">
                <a:cs typeface="Simplified Arabic" pitchFamily="2" charset="-78"/>
                <a:sym typeface="Symbol"/>
              </a:rPr>
              <a:t> - </a:t>
            </a:r>
            <a:endParaRPr lang="ar-SY" sz="2800" b="1" i="1" dirty="0">
              <a:cs typeface="Simplified Arabic" pitchFamily="2" charset="-78"/>
            </a:endParaRPr>
          </a:p>
        </p:txBody>
      </p:sp>
      <p:sp>
        <p:nvSpPr>
          <p:cNvPr id="29" name="مربع نص 28"/>
          <p:cNvSpPr txBox="1"/>
          <p:nvPr/>
        </p:nvSpPr>
        <p:spPr>
          <a:xfrm>
            <a:off x="4214810" y="5691862"/>
            <a:ext cx="4500594" cy="523220"/>
          </a:xfrm>
          <a:prstGeom prst="rect">
            <a:avLst/>
          </a:prstGeom>
          <a:noFill/>
        </p:spPr>
        <p:txBody>
          <a:bodyPr wrap="square" rtlCol="1">
            <a:spAutoFit/>
          </a:bodyPr>
          <a:lstStyle/>
          <a:p>
            <a:pPr algn="just"/>
            <a:r>
              <a:rPr lang="ar-SY" sz="2800" b="1" dirty="0" smtClean="0">
                <a:solidFill>
                  <a:srgbClr val="C00000"/>
                </a:solidFill>
                <a:cs typeface="Simplified Arabic" pitchFamily="2" charset="-78"/>
              </a:rPr>
              <a:t>تدعى الزاوية </a:t>
            </a:r>
            <a:r>
              <a:rPr lang="ar-SY" sz="2800" b="1" i="1" dirty="0" smtClean="0">
                <a:solidFill>
                  <a:srgbClr val="C00000"/>
                </a:solidFill>
                <a:cs typeface="Simplified Arabic" pitchFamily="2" charset="-78"/>
                <a:sym typeface="Symbol"/>
              </a:rPr>
              <a:t></a:t>
            </a:r>
            <a:r>
              <a:rPr lang="ar-SY" sz="2800" b="1" dirty="0" smtClean="0">
                <a:solidFill>
                  <a:srgbClr val="C00000"/>
                </a:solidFill>
                <a:cs typeface="Simplified Arabic" pitchFamily="2" charset="-78"/>
                <a:sym typeface="Symbol"/>
              </a:rPr>
              <a:t> بزاوية تقدم الفتح</a:t>
            </a:r>
            <a:endParaRPr lang="ar-SY" sz="2800" b="1" i="1" dirty="0">
              <a:solidFill>
                <a:srgbClr val="C00000"/>
              </a:solidFill>
              <a:cs typeface="Simplified Arabic" pitchFamily="2" charset="-78"/>
            </a:endParaRPr>
          </a:p>
        </p:txBody>
      </p:sp>
      <p:sp>
        <p:nvSpPr>
          <p:cNvPr id="30" name="عنصر نائب للتاريخ 29"/>
          <p:cNvSpPr>
            <a:spLocks noGrp="1"/>
          </p:cNvSpPr>
          <p:nvPr>
            <p:ph type="dt" sz="half" idx="10"/>
          </p:nvPr>
        </p:nvSpPr>
        <p:spPr/>
        <p:txBody>
          <a:bodyPr/>
          <a:lstStyle/>
          <a:p>
            <a:r>
              <a:rPr lang="ar-SY" smtClean="0"/>
              <a:t>2019-2018</a:t>
            </a:r>
            <a:endParaRPr lang="ar-SY"/>
          </a:p>
        </p:txBody>
      </p:sp>
      <p:sp>
        <p:nvSpPr>
          <p:cNvPr id="31" name="عنصر نائب لرقم الشريحة 30"/>
          <p:cNvSpPr>
            <a:spLocks noGrp="1"/>
          </p:cNvSpPr>
          <p:nvPr>
            <p:ph type="sldNum" sz="quarter" idx="12"/>
          </p:nvPr>
        </p:nvSpPr>
        <p:spPr/>
        <p:txBody>
          <a:bodyPr/>
          <a:lstStyle/>
          <a:p>
            <a:fld id="{2C0DA8FC-BB9E-42E2-A4DE-D94B488C17FE}" type="slidenum">
              <a:rPr lang="ar-SY" smtClean="0"/>
              <a:pPr/>
              <a:t>17</a:t>
            </a:fld>
            <a:endParaRPr lang="ar-SY"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صورة 46" descr="power1_fig4_4.jpg"/>
          <p:cNvPicPr>
            <a:picLocks noChangeAspect="1"/>
          </p:cNvPicPr>
          <p:nvPr/>
        </p:nvPicPr>
        <p:blipFill>
          <a:blip r:embed="rId3" cstate="print"/>
          <a:stretch>
            <a:fillRect/>
          </a:stretch>
        </p:blipFill>
        <p:spPr>
          <a:xfrm>
            <a:off x="4920920" y="230900"/>
            <a:ext cx="3788664" cy="3678936"/>
          </a:xfrm>
          <a:prstGeom prst="rect">
            <a:avLst/>
          </a:prstGeom>
        </p:spPr>
      </p:pic>
      <p:grpSp>
        <p:nvGrpSpPr>
          <p:cNvPr id="41" name="مجموعة 40"/>
          <p:cNvGrpSpPr>
            <a:grpSpLocks noChangeAspect="1"/>
          </p:cNvGrpSpPr>
          <p:nvPr/>
        </p:nvGrpSpPr>
        <p:grpSpPr>
          <a:xfrm>
            <a:off x="428596" y="289963"/>
            <a:ext cx="4000529" cy="6250861"/>
            <a:chOff x="2500297" y="-42944"/>
            <a:chExt cx="4445029" cy="6945403"/>
          </a:xfrm>
        </p:grpSpPr>
        <p:pic>
          <p:nvPicPr>
            <p:cNvPr id="84994" name="Picture 2"/>
            <p:cNvPicPr>
              <a:picLocks noChangeAspect="1" noChangeArrowheads="1"/>
            </p:cNvPicPr>
            <p:nvPr/>
          </p:nvPicPr>
          <p:blipFill>
            <a:blip r:embed="rId4" cstate="print"/>
            <a:srcRect/>
            <a:stretch>
              <a:fillRect/>
            </a:stretch>
          </p:blipFill>
          <p:spPr bwMode="auto">
            <a:xfrm>
              <a:off x="3086099" y="142875"/>
              <a:ext cx="2971798" cy="6572252"/>
            </a:xfrm>
            <a:prstGeom prst="rect">
              <a:avLst/>
            </a:prstGeom>
            <a:noFill/>
            <a:ln w="9525">
              <a:noFill/>
              <a:miter lim="800000"/>
              <a:headEnd/>
              <a:tailEnd/>
            </a:ln>
            <a:effectLst/>
          </p:spPr>
        </p:pic>
        <p:sp>
          <p:nvSpPr>
            <p:cNvPr id="3" name="مربع نص 2"/>
            <p:cNvSpPr txBox="1"/>
            <p:nvPr/>
          </p:nvSpPr>
          <p:spPr>
            <a:xfrm>
              <a:off x="5715005" y="269853"/>
              <a:ext cx="357190"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4" name="مربع نص 3"/>
            <p:cNvSpPr txBox="1"/>
            <p:nvPr/>
          </p:nvSpPr>
          <p:spPr>
            <a:xfrm>
              <a:off x="5715005" y="1539862"/>
              <a:ext cx="357190"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5" name="مربع نص 4"/>
            <p:cNvSpPr txBox="1"/>
            <p:nvPr/>
          </p:nvSpPr>
          <p:spPr>
            <a:xfrm>
              <a:off x="5715005" y="2254242"/>
              <a:ext cx="357190"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6" name="مربع نص 5"/>
            <p:cNvSpPr txBox="1"/>
            <p:nvPr/>
          </p:nvSpPr>
          <p:spPr>
            <a:xfrm>
              <a:off x="5715005" y="3524251"/>
              <a:ext cx="357190"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7" name="مربع نص 6"/>
            <p:cNvSpPr txBox="1"/>
            <p:nvPr/>
          </p:nvSpPr>
          <p:spPr>
            <a:xfrm>
              <a:off x="5715005" y="4635509"/>
              <a:ext cx="357190" cy="400110"/>
            </a:xfrm>
            <a:prstGeom prst="rect">
              <a:avLst/>
            </a:prstGeom>
            <a:noFill/>
          </p:spPr>
          <p:txBody>
            <a:bodyPr wrap="square" rtlCol="1">
              <a:spAutoFit/>
            </a:bodyPr>
            <a:lstStyle/>
            <a:p>
              <a:pPr algn="ctr" rtl="0"/>
              <a:r>
                <a:rPr lang="ar-SY" sz="2000" dirty="0" smtClean="0">
                  <a:sym typeface="Symbol"/>
                </a:rPr>
                <a:t></a:t>
              </a:r>
              <a:endParaRPr lang="ar-SY" sz="2000" dirty="0"/>
            </a:p>
          </p:txBody>
        </p:sp>
        <p:graphicFrame>
          <p:nvGraphicFramePr>
            <p:cNvPr id="8" name="كائن 7"/>
            <p:cNvGraphicFramePr>
              <a:graphicFrameLocks noChangeAspect="1"/>
            </p:cNvGraphicFramePr>
            <p:nvPr/>
          </p:nvGraphicFramePr>
          <p:xfrm>
            <a:off x="3590396" y="28223"/>
            <a:ext cx="296333" cy="366889"/>
          </p:xfrm>
          <a:graphic>
            <a:graphicData uri="http://schemas.openxmlformats.org/presentationml/2006/ole">
              <p:oleObj spid="_x0000_s84995" name="Equation" r:id="rId5" imgW="266400" imgH="330120" progId="Equation.DSMT4">
                <p:embed/>
              </p:oleObj>
            </a:graphicData>
          </a:graphic>
        </p:graphicFrame>
        <p:graphicFrame>
          <p:nvGraphicFramePr>
            <p:cNvPr id="9" name="كائن 8"/>
            <p:cNvGraphicFramePr>
              <a:graphicFrameLocks noChangeAspect="1"/>
            </p:cNvGraphicFramePr>
            <p:nvPr/>
          </p:nvGraphicFramePr>
          <p:xfrm>
            <a:off x="4826881" y="28223"/>
            <a:ext cx="368653" cy="368652"/>
          </p:xfrm>
          <a:graphic>
            <a:graphicData uri="http://schemas.openxmlformats.org/presentationml/2006/ole">
              <p:oleObj spid="_x0000_s84996" name="Equation" r:id="rId6" imgW="330120" imgH="330120" progId="Equation.DSMT4">
                <p:embed/>
              </p:oleObj>
            </a:graphicData>
          </a:graphic>
        </p:graphicFrame>
        <p:sp>
          <p:nvSpPr>
            <p:cNvPr id="10" name="مربع نص 9"/>
            <p:cNvSpPr txBox="1"/>
            <p:nvPr/>
          </p:nvSpPr>
          <p:spPr>
            <a:xfrm>
              <a:off x="2500297" y="-42944"/>
              <a:ext cx="476253" cy="444567"/>
            </a:xfrm>
            <a:prstGeom prst="rect">
              <a:avLst/>
            </a:prstGeom>
            <a:noFill/>
          </p:spPr>
          <p:txBody>
            <a:bodyPr wrap="square" rtlCol="1">
              <a:spAutoFit/>
            </a:bodyPr>
            <a:lstStyle/>
            <a:p>
              <a:pPr algn="ctr" rtl="0"/>
              <a:r>
                <a:rPr lang="en-US" sz="2000" dirty="0" err="1" smtClean="0">
                  <a:sym typeface="Symbol"/>
                </a:rPr>
                <a:t>v</a:t>
              </a:r>
              <a:r>
                <a:rPr lang="en-US" sz="2000" baseline="-25000" dirty="0" err="1" smtClean="0">
                  <a:sym typeface="Symbol"/>
                </a:rPr>
                <a:t>L</a:t>
              </a:r>
              <a:endParaRPr lang="ar-SY" sz="2000" dirty="0"/>
            </a:p>
          </p:txBody>
        </p:sp>
        <p:sp>
          <p:nvSpPr>
            <p:cNvPr id="11" name="مربع نص 10"/>
            <p:cNvSpPr txBox="1"/>
            <p:nvPr/>
          </p:nvSpPr>
          <p:spPr>
            <a:xfrm>
              <a:off x="2500297" y="1171502"/>
              <a:ext cx="428627" cy="400110"/>
            </a:xfrm>
            <a:prstGeom prst="rect">
              <a:avLst/>
            </a:prstGeom>
            <a:noFill/>
          </p:spPr>
          <p:txBody>
            <a:bodyPr wrap="square" rtlCol="1">
              <a:spAutoFit/>
            </a:bodyPr>
            <a:lstStyle/>
            <a:p>
              <a:pPr algn="ctr" rtl="0"/>
              <a:r>
                <a:rPr lang="en-US" sz="2000" dirty="0" err="1" smtClean="0">
                  <a:sym typeface="Symbol"/>
                </a:rPr>
                <a:t>i</a:t>
              </a:r>
              <a:r>
                <a:rPr lang="en-US" sz="2000" baseline="-25000" dirty="0" err="1" smtClean="0">
                  <a:sym typeface="Symbol"/>
                </a:rPr>
                <a:t>L</a:t>
              </a:r>
              <a:endParaRPr lang="ar-SY" sz="2000" dirty="0"/>
            </a:p>
          </p:txBody>
        </p:sp>
        <p:sp>
          <p:nvSpPr>
            <p:cNvPr id="12" name="مربع نص 11"/>
            <p:cNvSpPr txBox="1"/>
            <p:nvPr/>
          </p:nvSpPr>
          <p:spPr>
            <a:xfrm>
              <a:off x="2500297" y="2171635"/>
              <a:ext cx="428627" cy="400110"/>
            </a:xfrm>
            <a:prstGeom prst="rect">
              <a:avLst/>
            </a:prstGeom>
            <a:noFill/>
          </p:spPr>
          <p:txBody>
            <a:bodyPr wrap="square" rtlCol="1">
              <a:spAutoFit/>
            </a:bodyPr>
            <a:lstStyle/>
            <a:p>
              <a:pPr algn="ctr" rtl="0"/>
              <a:r>
                <a:rPr lang="en-US" sz="2000" dirty="0" smtClean="0">
                  <a:sym typeface="Symbol"/>
                </a:rPr>
                <a:t>i</a:t>
              </a:r>
              <a:r>
                <a:rPr lang="en-US" sz="2000" baseline="-25000" dirty="0" smtClean="0">
                  <a:sym typeface="Symbol"/>
                </a:rPr>
                <a:t>1</a:t>
              </a:r>
              <a:endParaRPr lang="ar-SY" sz="2000" dirty="0"/>
            </a:p>
          </p:txBody>
        </p:sp>
        <p:sp>
          <p:nvSpPr>
            <p:cNvPr id="13" name="مربع نص 12"/>
            <p:cNvSpPr txBox="1"/>
            <p:nvPr/>
          </p:nvSpPr>
          <p:spPr>
            <a:xfrm>
              <a:off x="2500297" y="3457519"/>
              <a:ext cx="555628" cy="444567"/>
            </a:xfrm>
            <a:prstGeom prst="rect">
              <a:avLst/>
            </a:prstGeom>
            <a:noFill/>
          </p:spPr>
          <p:txBody>
            <a:bodyPr wrap="square" rtlCol="1">
              <a:spAutoFit/>
            </a:bodyPr>
            <a:lstStyle/>
            <a:p>
              <a:pPr algn="ctr" rtl="0"/>
              <a:r>
                <a:rPr lang="en-US" sz="2000" dirty="0" smtClean="0">
                  <a:sym typeface="Symbol"/>
                </a:rPr>
                <a:t>u</a:t>
              </a:r>
              <a:r>
                <a:rPr lang="en-US" sz="2000" baseline="-25000" dirty="0" smtClean="0">
                  <a:sym typeface="Symbol"/>
                </a:rPr>
                <a:t>1</a:t>
              </a:r>
              <a:endParaRPr lang="ar-SY" sz="2000" dirty="0"/>
            </a:p>
          </p:txBody>
        </p:sp>
        <p:sp>
          <p:nvSpPr>
            <p:cNvPr id="14" name="مربع نص 13"/>
            <p:cNvSpPr txBox="1"/>
            <p:nvPr/>
          </p:nvSpPr>
          <p:spPr>
            <a:xfrm>
              <a:off x="2500297" y="4457652"/>
              <a:ext cx="500065" cy="400110"/>
            </a:xfrm>
            <a:prstGeom prst="rect">
              <a:avLst/>
            </a:prstGeom>
            <a:noFill/>
          </p:spPr>
          <p:txBody>
            <a:bodyPr wrap="square" rtlCol="1">
              <a:spAutoFit/>
            </a:bodyPr>
            <a:lstStyle/>
            <a:p>
              <a:pPr algn="ctr" rtl="0"/>
              <a:r>
                <a:rPr lang="en-US" sz="2000" dirty="0" smtClean="0">
                  <a:sym typeface="Symbol"/>
                </a:rPr>
                <a:t>p</a:t>
              </a:r>
              <a:r>
                <a:rPr lang="en-US" sz="2000" baseline="-25000" dirty="0" smtClean="0">
                  <a:sym typeface="Symbol"/>
                </a:rPr>
                <a:t>1</a:t>
              </a:r>
              <a:endParaRPr lang="ar-SY" sz="2000" dirty="0"/>
            </a:p>
          </p:txBody>
        </p:sp>
        <p:sp>
          <p:nvSpPr>
            <p:cNvPr id="15" name="مربع نص 14"/>
            <p:cNvSpPr txBox="1"/>
            <p:nvPr/>
          </p:nvSpPr>
          <p:spPr>
            <a:xfrm>
              <a:off x="3357552" y="1528692"/>
              <a:ext cx="571504" cy="444567"/>
            </a:xfrm>
            <a:prstGeom prst="rect">
              <a:avLst/>
            </a:prstGeom>
            <a:noFill/>
          </p:spPr>
          <p:txBody>
            <a:bodyPr wrap="square" rtlCol="1">
              <a:spAutoFit/>
            </a:bodyPr>
            <a:lstStyle/>
            <a:p>
              <a:pPr algn="ctr" rtl="0"/>
              <a:r>
                <a:rPr lang="en-US" sz="2000" b="1" dirty="0" smtClean="0">
                  <a:solidFill>
                    <a:srgbClr val="00B050"/>
                  </a:solidFill>
                  <a:sym typeface="Symbol"/>
                </a:rPr>
                <a:t>i</a:t>
              </a:r>
              <a:r>
                <a:rPr lang="en-US" sz="2000" b="1" baseline="-25000" dirty="0" smtClean="0">
                  <a:solidFill>
                    <a:srgbClr val="00B050"/>
                  </a:solidFill>
                  <a:sym typeface="Symbol"/>
                </a:rPr>
                <a:t>T2</a:t>
              </a:r>
              <a:endParaRPr lang="ar-SY" sz="2000" b="1" dirty="0">
                <a:solidFill>
                  <a:srgbClr val="00B050"/>
                </a:solidFill>
              </a:endParaRPr>
            </a:p>
          </p:txBody>
        </p:sp>
        <p:sp>
          <p:nvSpPr>
            <p:cNvPr id="16" name="مربع نص 15"/>
            <p:cNvSpPr txBox="1"/>
            <p:nvPr/>
          </p:nvSpPr>
          <p:spPr>
            <a:xfrm>
              <a:off x="4571998" y="1528692"/>
              <a:ext cx="571504" cy="444567"/>
            </a:xfrm>
            <a:prstGeom prst="rect">
              <a:avLst/>
            </a:prstGeom>
            <a:noFill/>
          </p:spPr>
          <p:txBody>
            <a:bodyPr wrap="square" rtlCol="1">
              <a:spAutoFit/>
            </a:bodyPr>
            <a:lstStyle/>
            <a:p>
              <a:pPr algn="ctr" rtl="0"/>
              <a:r>
                <a:rPr lang="en-US" sz="2000" b="1" dirty="0" smtClean="0">
                  <a:solidFill>
                    <a:srgbClr val="002060"/>
                  </a:solidFill>
                  <a:sym typeface="Symbol"/>
                </a:rPr>
                <a:t>i</a:t>
              </a:r>
              <a:r>
                <a:rPr lang="en-US" sz="2000" b="1" baseline="-25000" dirty="0" smtClean="0">
                  <a:solidFill>
                    <a:srgbClr val="002060"/>
                  </a:solidFill>
                  <a:sym typeface="Symbol"/>
                </a:rPr>
                <a:t>T1</a:t>
              </a:r>
              <a:endParaRPr lang="ar-SY" sz="2000" b="1" dirty="0">
                <a:solidFill>
                  <a:srgbClr val="002060"/>
                </a:solidFill>
              </a:endParaRPr>
            </a:p>
          </p:txBody>
        </p:sp>
        <p:sp>
          <p:nvSpPr>
            <p:cNvPr id="17" name="مربع نص 16"/>
            <p:cNvSpPr txBox="1"/>
            <p:nvPr/>
          </p:nvSpPr>
          <p:spPr>
            <a:xfrm>
              <a:off x="4357683" y="6457916"/>
              <a:ext cx="357190"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18" name="مربع نص 17"/>
            <p:cNvSpPr txBox="1"/>
            <p:nvPr/>
          </p:nvSpPr>
          <p:spPr>
            <a:xfrm>
              <a:off x="5715005" y="6457892"/>
              <a:ext cx="595316" cy="444567"/>
            </a:xfrm>
            <a:prstGeom prst="rect">
              <a:avLst/>
            </a:prstGeom>
            <a:noFill/>
          </p:spPr>
          <p:txBody>
            <a:bodyPr wrap="square" rtlCol="1">
              <a:spAutoFit/>
            </a:bodyPr>
            <a:lstStyle/>
            <a:p>
              <a:pPr algn="ctr" rtl="0"/>
              <a:r>
                <a:rPr lang="en-US" sz="2000" dirty="0" smtClean="0">
                  <a:sym typeface="Symbol"/>
                </a:rPr>
                <a:t>2</a:t>
              </a:r>
              <a:r>
                <a:rPr lang="ar-SY" sz="2000" dirty="0" smtClean="0">
                  <a:sym typeface="Symbol"/>
                </a:rPr>
                <a:t></a:t>
              </a:r>
              <a:endParaRPr lang="ar-SY" sz="2000" dirty="0"/>
            </a:p>
          </p:txBody>
        </p:sp>
        <p:sp>
          <p:nvSpPr>
            <p:cNvPr id="19" name="مربع نص 18"/>
            <p:cNvSpPr txBox="1"/>
            <p:nvPr/>
          </p:nvSpPr>
          <p:spPr>
            <a:xfrm>
              <a:off x="5715005" y="5667392"/>
              <a:ext cx="357190"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20" name="مربع نص 19"/>
            <p:cNvSpPr txBox="1"/>
            <p:nvPr/>
          </p:nvSpPr>
          <p:spPr>
            <a:xfrm>
              <a:off x="2500297" y="5572142"/>
              <a:ext cx="714379" cy="400110"/>
            </a:xfrm>
            <a:prstGeom prst="rect">
              <a:avLst/>
            </a:prstGeom>
            <a:noFill/>
          </p:spPr>
          <p:txBody>
            <a:bodyPr wrap="square" rtlCol="1">
              <a:spAutoFit/>
            </a:bodyPr>
            <a:lstStyle/>
            <a:p>
              <a:pPr algn="ctr" rtl="0"/>
              <a:r>
                <a:rPr lang="en-US" sz="2000" dirty="0" smtClean="0">
                  <a:sym typeface="Symbol"/>
                </a:rPr>
                <a:t>v</a:t>
              </a:r>
              <a:r>
                <a:rPr lang="en-US" sz="2000" baseline="-25000" dirty="0" smtClean="0">
                  <a:sym typeface="Symbol"/>
                </a:rPr>
                <a:t>T1</a:t>
              </a:r>
              <a:endParaRPr lang="ar-SY" sz="2000" dirty="0"/>
            </a:p>
          </p:txBody>
        </p:sp>
        <p:cxnSp>
          <p:nvCxnSpPr>
            <p:cNvPr id="22" name="رابط كسهم مستقيم 21"/>
            <p:cNvCxnSpPr/>
            <p:nvPr/>
          </p:nvCxnSpPr>
          <p:spPr>
            <a:xfrm>
              <a:off x="3143239" y="1212834"/>
              <a:ext cx="857255" cy="1588"/>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25" name="مربع نص 24"/>
            <p:cNvSpPr txBox="1"/>
            <p:nvPr/>
          </p:nvSpPr>
          <p:spPr>
            <a:xfrm>
              <a:off x="3167051" y="825482"/>
              <a:ext cx="285752" cy="400110"/>
            </a:xfrm>
            <a:prstGeom prst="rect">
              <a:avLst/>
            </a:prstGeom>
            <a:noFill/>
          </p:spPr>
          <p:txBody>
            <a:bodyPr wrap="square" rtlCol="1">
              <a:spAutoFit/>
            </a:bodyPr>
            <a:lstStyle/>
            <a:p>
              <a:pPr algn="ctr" rtl="0"/>
              <a:r>
                <a:rPr lang="en-US" sz="2000" dirty="0" smtClean="0">
                  <a:sym typeface="Symbol"/>
                </a:rPr>
                <a:t></a:t>
              </a:r>
              <a:endParaRPr lang="ar-SY" sz="2000" dirty="0"/>
            </a:p>
          </p:txBody>
        </p:sp>
        <p:cxnSp>
          <p:nvCxnSpPr>
            <p:cNvPr id="26" name="رابط كسهم مستقيم 25"/>
            <p:cNvCxnSpPr/>
            <p:nvPr/>
          </p:nvCxnSpPr>
          <p:spPr>
            <a:xfrm rot="5400000">
              <a:off x="5964243" y="1751002"/>
              <a:ext cx="501655" cy="1588"/>
            </a:xfrm>
            <a:prstGeom prst="straightConnector1">
              <a:avLst/>
            </a:prstGeom>
            <a:ln w="12700">
              <a:solidFill>
                <a:schemeClr val="tx1"/>
              </a:solidFill>
              <a:headEnd type="triangle" w="med" len="med"/>
              <a:tailEnd type="triangle" w="med" len="med"/>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29" name="رابط كسهم مستقيم 28"/>
            <p:cNvCxnSpPr/>
            <p:nvPr/>
          </p:nvCxnSpPr>
          <p:spPr>
            <a:xfrm rot="10800000" flipV="1">
              <a:off x="5715005" y="1500174"/>
              <a:ext cx="571504" cy="1588"/>
            </a:xfrm>
            <a:prstGeom prst="straightConnector1">
              <a:avLst/>
            </a:prstGeom>
            <a:ln w="12700">
              <a:solidFill>
                <a:schemeClr val="tx1"/>
              </a:solidFill>
              <a:prstDash val="dash"/>
              <a:headEnd type="none" w="sm" len="sm"/>
              <a:tailEnd type="none" w="sm" len="sm"/>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32" name="رابط كسهم مستقيم 31"/>
            <p:cNvCxnSpPr/>
            <p:nvPr/>
          </p:nvCxnSpPr>
          <p:spPr>
            <a:xfrm rot="10800000" flipV="1">
              <a:off x="6000757" y="2000241"/>
              <a:ext cx="285752" cy="1588"/>
            </a:xfrm>
            <a:prstGeom prst="straightConnector1">
              <a:avLst/>
            </a:prstGeom>
            <a:ln w="12700">
              <a:solidFill>
                <a:schemeClr val="tx1"/>
              </a:solidFill>
              <a:prstDash val="dash"/>
              <a:headEnd type="none" w="sm" len="sm"/>
              <a:tailEnd type="none" w="sm" len="sm"/>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sp>
          <p:nvSpPr>
            <p:cNvPr id="34" name="مربع نص 33"/>
            <p:cNvSpPr txBox="1"/>
            <p:nvPr/>
          </p:nvSpPr>
          <p:spPr>
            <a:xfrm>
              <a:off x="6215071" y="1571612"/>
              <a:ext cx="730255" cy="444567"/>
            </a:xfrm>
            <a:prstGeom prst="rect">
              <a:avLst/>
            </a:prstGeom>
            <a:noFill/>
          </p:spPr>
          <p:txBody>
            <a:bodyPr wrap="square" rtlCol="1">
              <a:spAutoFit/>
            </a:bodyPr>
            <a:lstStyle/>
            <a:p>
              <a:pPr algn="ctr" rtl="0"/>
              <a:r>
                <a:rPr lang="en-US" sz="2000" dirty="0" smtClean="0">
                  <a:sym typeface="Symbol"/>
                </a:rPr>
                <a:t>I</a:t>
              </a:r>
              <a:r>
                <a:rPr lang="en-US" sz="2000" baseline="-25000" dirty="0" smtClean="0">
                  <a:sym typeface="Symbol"/>
                </a:rPr>
                <a:t>LDC</a:t>
              </a:r>
              <a:endParaRPr lang="ar-SY" sz="2000" dirty="0"/>
            </a:p>
          </p:txBody>
        </p:sp>
        <p:cxnSp>
          <p:nvCxnSpPr>
            <p:cNvPr id="35" name="رابط كسهم مستقيم 34"/>
            <p:cNvCxnSpPr/>
            <p:nvPr/>
          </p:nvCxnSpPr>
          <p:spPr>
            <a:xfrm>
              <a:off x="4000495" y="1214422"/>
              <a:ext cx="428628" cy="1588"/>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37" name="مربع نص 36"/>
            <p:cNvSpPr txBox="1"/>
            <p:nvPr/>
          </p:nvSpPr>
          <p:spPr>
            <a:xfrm>
              <a:off x="4119557" y="825482"/>
              <a:ext cx="285752" cy="400110"/>
            </a:xfrm>
            <a:prstGeom prst="rect">
              <a:avLst/>
            </a:prstGeom>
            <a:noFill/>
          </p:spPr>
          <p:txBody>
            <a:bodyPr wrap="square" rtlCol="1">
              <a:spAutoFit/>
            </a:bodyPr>
            <a:lstStyle/>
            <a:p>
              <a:pPr algn="ctr" rtl="0"/>
              <a:r>
                <a:rPr lang="en-US" sz="2000" dirty="0" smtClean="0">
                  <a:sym typeface="Symbol"/>
                </a:rPr>
                <a:t></a:t>
              </a:r>
              <a:endParaRPr lang="ar-SY" sz="2000" dirty="0"/>
            </a:p>
          </p:txBody>
        </p:sp>
        <p:sp>
          <p:nvSpPr>
            <p:cNvPr id="40" name="مربع نص 39"/>
            <p:cNvSpPr txBox="1"/>
            <p:nvPr/>
          </p:nvSpPr>
          <p:spPr>
            <a:xfrm>
              <a:off x="5214941" y="1528692"/>
              <a:ext cx="571504" cy="444567"/>
            </a:xfrm>
            <a:prstGeom prst="rect">
              <a:avLst/>
            </a:prstGeom>
            <a:noFill/>
          </p:spPr>
          <p:txBody>
            <a:bodyPr wrap="square" rtlCol="1">
              <a:spAutoFit/>
            </a:bodyPr>
            <a:lstStyle/>
            <a:p>
              <a:pPr algn="ctr" rtl="0"/>
              <a:r>
                <a:rPr lang="en-US" sz="2000" b="1" dirty="0" smtClean="0">
                  <a:solidFill>
                    <a:srgbClr val="00B050"/>
                  </a:solidFill>
                  <a:sym typeface="Symbol"/>
                </a:rPr>
                <a:t>i</a:t>
              </a:r>
              <a:r>
                <a:rPr lang="en-US" sz="2000" b="1" baseline="-25000" dirty="0" smtClean="0">
                  <a:solidFill>
                    <a:srgbClr val="00B050"/>
                  </a:solidFill>
                  <a:sym typeface="Symbol"/>
                </a:rPr>
                <a:t>T2</a:t>
              </a:r>
              <a:endParaRPr lang="ar-SY" sz="2000" b="1" dirty="0">
                <a:solidFill>
                  <a:srgbClr val="00B050"/>
                </a:solidFill>
              </a:endParaRPr>
            </a:p>
          </p:txBody>
        </p:sp>
      </p:grpSp>
      <p:sp>
        <p:nvSpPr>
          <p:cNvPr id="42" name="مربع نص 41"/>
          <p:cNvSpPr txBox="1"/>
          <p:nvPr/>
        </p:nvSpPr>
        <p:spPr>
          <a:xfrm>
            <a:off x="1428728" y="6498575"/>
            <a:ext cx="1500198" cy="430887"/>
          </a:xfrm>
          <a:prstGeom prst="rect">
            <a:avLst/>
          </a:prstGeom>
          <a:noFill/>
        </p:spPr>
        <p:txBody>
          <a:bodyPr wrap="square" rtlCol="1">
            <a:spAutoFit/>
          </a:bodyPr>
          <a:lstStyle/>
          <a:p>
            <a:pPr algn="just"/>
            <a:r>
              <a:rPr lang="ar-SY" sz="2200" dirty="0" smtClean="0">
                <a:cs typeface="Simplified Arabic" pitchFamily="2" charset="-78"/>
              </a:rPr>
              <a:t>الشكل 4 - 6</a:t>
            </a:r>
            <a:endParaRPr lang="ar-SY" sz="2200" dirty="0">
              <a:cs typeface="Simplified Arabic" pitchFamily="2" charset="-78"/>
            </a:endParaRPr>
          </a:p>
        </p:txBody>
      </p:sp>
      <p:graphicFrame>
        <p:nvGraphicFramePr>
          <p:cNvPr id="85000" name="Object 8"/>
          <p:cNvGraphicFramePr>
            <a:graphicFrameLocks noChangeAspect="1"/>
          </p:cNvGraphicFramePr>
          <p:nvPr/>
        </p:nvGraphicFramePr>
        <p:xfrm>
          <a:off x="6643702" y="4143375"/>
          <a:ext cx="2058987" cy="417513"/>
        </p:xfrm>
        <a:graphic>
          <a:graphicData uri="http://schemas.openxmlformats.org/presentationml/2006/ole">
            <p:oleObj spid="_x0000_s85000" name="Equation" r:id="rId7" imgW="876240" imgH="177480" progId="Equation.DSMT4">
              <p:embed/>
            </p:oleObj>
          </a:graphicData>
        </a:graphic>
      </p:graphicFrame>
      <p:graphicFrame>
        <p:nvGraphicFramePr>
          <p:cNvPr id="51" name="Object 8"/>
          <p:cNvGraphicFramePr>
            <a:graphicFrameLocks noChangeAspect="1"/>
          </p:cNvGraphicFramePr>
          <p:nvPr/>
        </p:nvGraphicFramePr>
        <p:xfrm>
          <a:off x="4143372" y="4106871"/>
          <a:ext cx="2270125" cy="536575"/>
        </p:xfrm>
        <a:graphic>
          <a:graphicData uri="http://schemas.openxmlformats.org/presentationml/2006/ole">
            <p:oleObj spid="_x0000_s85001" name="Equation" r:id="rId8" imgW="965160" imgH="228600" progId="Equation.DSMT4">
              <p:embed/>
            </p:oleObj>
          </a:graphicData>
        </a:graphic>
      </p:graphicFrame>
      <p:graphicFrame>
        <p:nvGraphicFramePr>
          <p:cNvPr id="52" name="Object 8"/>
          <p:cNvGraphicFramePr>
            <a:graphicFrameLocks noChangeAspect="1"/>
          </p:cNvGraphicFramePr>
          <p:nvPr/>
        </p:nvGraphicFramePr>
        <p:xfrm>
          <a:off x="4857752" y="4857760"/>
          <a:ext cx="1104900" cy="536575"/>
        </p:xfrm>
        <a:graphic>
          <a:graphicData uri="http://schemas.openxmlformats.org/presentationml/2006/ole">
            <p:oleObj spid="_x0000_s85002" name="Equation" r:id="rId9" imgW="469800" imgH="228600" progId="Equation.DSMT4">
              <p:embed/>
            </p:oleObj>
          </a:graphicData>
        </a:graphic>
      </p:graphicFrame>
      <p:graphicFrame>
        <p:nvGraphicFramePr>
          <p:cNvPr id="53" name="Object 8"/>
          <p:cNvGraphicFramePr>
            <a:graphicFrameLocks noChangeAspect="1"/>
          </p:cNvGraphicFramePr>
          <p:nvPr/>
        </p:nvGraphicFramePr>
        <p:xfrm>
          <a:off x="4786314" y="5715016"/>
          <a:ext cx="1073150" cy="536575"/>
        </p:xfrm>
        <a:graphic>
          <a:graphicData uri="http://schemas.openxmlformats.org/presentationml/2006/ole">
            <p:oleObj spid="_x0000_s85003" name="Equation" r:id="rId10" imgW="457200" imgH="228600" progId="Equation.DSMT4">
              <p:embed/>
            </p:oleObj>
          </a:graphicData>
        </a:graphic>
      </p:graphicFrame>
      <p:graphicFrame>
        <p:nvGraphicFramePr>
          <p:cNvPr id="54" name="Object 8"/>
          <p:cNvGraphicFramePr>
            <a:graphicFrameLocks noChangeAspect="1"/>
          </p:cNvGraphicFramePr>
          <p:nvPr/>
        </p:nvGraphicFramePr>
        <p:xfrm>
          <a:off x="7072330" y="4786322"/>
          <a:ext cx="1133475" cy="536575"/>
        </p:xfrm>
        <a:graphic>
          <a:graphicData uri="http://schemas.openxmlformats.org/presentationml/2006/ole">
            <p:oleObj spid="_x0000_s85004" name="Equation" r:id="rId11" imgW="482400" imgH="228600" progId="Equation.DSMT4">
              <p:embed/>
            </p:oleObj>
          </a:graphicData>
        </a:graphic>
      </p:graphicFrame>
      <p:pic>
        <p:nvPicPr>
          <p:cNvPr id="58" name="صورة 57" descr="power1_fig4_4_T1_on.jpg"/>
          <p:cNvPicPr>
            <a:picLocks noChangeAspect="1"/>
          </p:cNvPicPr>
          <p:nvPr/>
        </p:nvPicPr>
        <p:blipFill>
          <a:blip r:embed="rId12" cstate="print"/>
          <a:stretch>
            <a:fillRect/>
          </a:stretch>
        </p:blipFill>
        <p:spPr>
          <a:xfrm>
            <a:off x="4919697" y="227169"/>
            <a:ext cx="3788664" cy="3694176"/>
          </a:xfrm>
          <a:prstGeom prst="rect">
            <a:avLst/>
          </a:prstGeom>
        </p:spPr>
      </p:pic>
      <p:sp>
        <p:nvSpPr>
          <p:cNvPr id="43" name="سهم للأسفل 42"/>
          <p:cNvSpPr/>
          <p:nvPr/>
        </p:nvSpPr>
        <p:spPr>
          <a:xfrm>
            <a:off x="1785918" y="142852"/>
            <a:ext cx="928694" cy="428604"/>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graphicFrame>
        <p:nvGraphicFramePr>
          <p:cNvPr id="56" name="Object 8"/>
          <p:cNvGraphicFramePr>
            <a:graphicFrameLocks noChangeAspect="1"/>
          </p:cNvGraphicFramePr>
          <p:nvPr/>
        </p:nvGraphicFramePr>
        <p:xfrm>
          <a:off x="7072330" y="5715016"/>
          <a:ext cx="1076325" cy="536575"/>
        </p:xfrm>
        <a:graphic>
          <a:graphicData uri="http://schemas.openxmlformats.org/presentationml/2006/ole">
            <p:oleObj spid="_x0000_s85011" name="Equation" r:id="rId13" imgW="457200" imgH="228600" progId="Equation.DSMT4">
              <p:embed/>
            </p:oleObj>
          </a:graphicData>
        </a:graphic>
      </p:graphicFrame>
      <p:sp>
        <p:nvSpPr>
          <p:cNvPr id="44" name="عنصر نائب للتاريخ 43"/>
          <p:cNvSpPr>
            <a:spLocks noGrp="1"/>
          </p:cNvSpPr>
          <p:nvPr>
            <p:ph type="dt" sz="half" idx="10"/>
          </p:nvPr>
        </p:nvSpPr>
        <p:spPr/>
        <p:txBody>
          <a:bodyPr/>
          <a:lstStyle/>
          <a:p>
            <a:r>
              <a:rPr lang="ar-SY" smtClean="0"/>
              <a:t>2019-2018</a:t>
            </a:r>
            <a:endParaRPr lang="ar-SY"/>
          </a:p>
        </p:txBody>
      </p:sp>
      <p:sp>
        <p:nvSpPr>
          <p:cNvPr id="45" name="عنصر نائب لرقم الشريحة 44"/>
          <p:cNvSpPr>
            <a:spLocks noGrp="1"/>
          </p:cNvSpPr>
          <p:nvPr>
            <p:ph type="sldNum" sz="quarter" idx="12"/>
          </p:nvPr>
        </p:nvSpPr>
        <p:spPr/>
        <p:txBody>
          <a:bodyPr/>
          <a:lstStyle/>
          <a:p>
            <a:fld id="{2C0DA8FC-BB9E-42E2-A4DE-D94B488C17FE}" type="slidenum">
              <a:rPr lang="ar-SY" smtClean="0"/>
              <a:pPr/>
              <a:t>18</a:t>
            </a:fld>
            <a:endParaRPr lang="ar-SY" dirty="0"/>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5000"/>
                                        </p:tgtEl>
                                        <p:attrNameLst>
                                          <p:attrName>style.visibility</p:attrName>
                                        </p:attrNameLst>
                                      </p:cBhvr>
                                      <p:to>
                                        <p:strVal val="visible"/>
                                      </p:to>
                                    </p:set>
                                    <p:animEffect transition="in" filter="checkerboard(across)">
                                      <p:cBhvr>
                                        <p:cTn id="7" dur="500"/>
                                        <p:tgtEl>
                                          <p:spTgt spid="85000"/>
                                        </p:tgtEl>
                                      </p:cBhvr>
                                    </p:animEffect>
                                  </p:childTnLst>
                                </p:cTn>
                              </p:par>
                              <p:par>
                                <p:cTn id="8" presetID="2" presetClass="entr" presetSubtype="1"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 calcmode="lin" valueType="num">
                                      <p:cBhvr additive="base">
                                        <p:cTn id="10" dur="500" fill="hold"/>
                                        <p:tgtEl>
                                          <p:spTgt spid="43"/>
                                        </p:tgtEl>
                                        <p:attrNameLst>
                                          <p:attrName>ppt_x</p:attrName>
                                        </p:attrNameLst>
                                      </p:cBhvr>
                                      <p:tavLst>
                                        <p:tav tm="0">
                                          <p:val>
                                            <p:strVal val="#ppt_x"/>
                                          </p:val>
                                        </p:tav>
                                        <p:tav tm="100000">
                                          <p:val>
                                            <p:strVal val="#ppt_x"/>
                                          </p:val>
                                        </p:tav>
                                      </p:tavLst>
                                    </p:anim>
                                    <p:anim calcmode="lin" valueType="num">
                                      <p:cBhvr additive="base">
                                        <p:cTn id="11" dur="500" fill="hold"/>
                                        <p:tgtEl>
                                          <p:spTgt spid="43"/>
                                        </p:tgtEl>
                                        <p:attrNameLst>
                                          <p:attrName>ppt_y</p:attrName>
                                        </p:attrNameLst>
                                      </p:cBhvr>
                                      <p:tavLst>
                                        <p:tav tm="0">
                                          <p:val>
                                            <p:strVal val="0-#ppt_h/2"/>
                                          </p:val>
                                        </p:tav>
                                        <p:tav tm="100000">
                                          <p:val>
                                            <p:strVal val="#ppt_y"/>
                                          </p:val>
                                        </p:tav>
                                      </p:tavLst>
                                    </p:anim>
                                  </p:childTnLst>
                                </p:cTn>
                              </p:par>
                              <p:par>
                                <p:cTn id="12" presetID="1" presetClass="entr" presetSubtype="0" fill="hold" nodeType="withEffect">
                                  <p:stCondLst>
                                    <p:cond delay="0"/>
                                  </p:stCondLst>
                                  <p:childTnLst>
                                    <p:set>
                                      <p:cBhvr>
                                        <p:cTn id="13" dur="1" fill="hold">
                                          <p:stCondLst>
                                            <p:cond delay="0"/>
                                          </p:stCondLst>
                                        </p:cTn>
                                        <p:tgtEl>
                                          <p:spTgt spid="5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checkerboard(across)">
                                      <p:cBhvr>
                                        <p:cTn id="18" dur="500"/>
                                        <p:tgtEl>
                                          <p:spTgt spid="51"/>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checkerboard(across)">
                                      <p:cBhvr>
                                        <p:cTn id="23" dur="500"/>
                                        <p:tgtEl>
                                          <p:spTgt spid="52"/>
                                        </p:tgtEl>
                                      </p:cBhvr>
                                    </p:animEffect>
                                  </p:childTnLst>
                                </p:cTn>
                              </p:par>
                              <p:par>
                                <p:cTn id="24" presetID="5" presetClass="entr" presetSubtype="10" fill="hold" nodeType="with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checkerboard(across)">
                                      <p:cBhvr>
                                        <p:cTn id="26" dur="500"/>
                                        <p:tgtEl>
                                          <p:spTgt spid="53"/>
                                        </p:tgtEl>
                                      </p:cBhvr>
                                    </p:animEffect>
                                  </p:childTnLst>
                                </p:cTn>
                              </p:par>
                              <p:par>
                                <p:cTn id="27" presetID="5" presetClass="entr" presetSubtype="10" fill="hold" nodeType="with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checkerboard(across)">
                                      <p:cBhvr>
                                        <p:cTn id="29" dur="500"/>
                                        <p:tgtEl>
                                          <p:spTgt spid="54"/>
                                        </p:tgtEl>
                                      </p:cBhvr>
                                    </p:animEffect>
                                  </p:childTnLst>
                                </p:cTn>
                              </p:par>
                              <p:par>
                                <p:cTn id="30" presetID="5" presetClass="entr" presetSubtype="10" fill="hold" nodeType="with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checkerboard(across)">
                                      <p:cBhvr>
                                        <p:cTn id="3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مجموعة 40"/>
          <p:cNvGrpSpPr>
            <a:grpSpLocks noChangeAspect="1"/>
          </p:cNvGrpSpPr>
          <p:nvPr/>
        </p:nvGrpSpPr>
        <p:grpSpPr>
          <a:xfrm>
            <a:off x="428596" y="289963"/>
            <a:ext cx="4000529" cy="6250861"/>
            <a:chOff x="2500297" y="-42944"/>
            <a:chExt cx="4445029" cy="6945403"/>
          </a:xfrm>
        </p:grpSpPr>
        <p:pic>
          <p:nvPicPr>
            <p:cNvPr id="84994" name="Picture 2"/>
            <p:cNvPicPr>
              <a:picLocks noChangeAspect="1" noChangeArrowheads="1"/>
            </p:cNvPicPr>
            <p:nvPr/>
          </p:nvPicPr>
          <p:blipFill>
            <a:blip r:embed="rId3" cstate="print"/>
            <a:srcRect/>
            <a:stretch>
              <a:fillRect/>
            </a:stretch>
          </p:blipFill>
          <p:spPr bwMode="auto">
            <a:xfrm>
              <a:off x="3086099" y="142875"/>
              <a:ext cx="2971798" cy="6572252"/>
            </a:xfrm>
            <a:prstGeom prst="rect">
              <a:avLst/>
            </a:prstGeom>
            <a:noFill/>
            <a:ln w="9525">
              <a:noFill/>
              <a:miter lim="800000"/>
              <a:headEnd/>
              <a:tailEnd/>
            </a:ln>
            <a:effectLst/>
          </p:spPr>
        </p:pic>
        <p:sp>
          <p:nvSpPr>
            <p:cNvPr id="3" name="مربع نص 2"/>
            <p:cNvSpPr txBox="1"/>
            <p:nvPr/>
          </p:nvSpPr>
          <p:spPr>
            <a:xfrm>
              <a:off x="5715005" y="269853"/>
              <a:ext cx="357190"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4" name="مربع نص 3"/>
            <p:cNvSpPr txBox="1"/>
            <p:nvPr/>
          </p:nvSpPr>
          <p:spPr>
            <a:xfrm>
              <a:off x="5715005" y="1539862"/>
              <a:ext cx="357190"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5" name="مربع نص 4"/>
            <p:cNvSpPr txBox="1"/>
            <p:nvPr/>
          </p:nvSpPr>
          <p:spPr>
            <a:xfrm>
              <a:off x="5715005" y="2254242"/>
              <a:ext cx="357190"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6" name="مربع نص 5"/>
            <p:cNvSpPr txBox="1"/>
            <p:nvPr/>
          </p:nvSpPr>
          <p:spPr>
            <a:xfrm>
              <a:off x="5715005" y="3524251"/>
              <a:ext cx="357190"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7" name="مربع نص 6"/>
            <p:cNvSpPr txBox="1"/>
            <p:nvPr/>
          </p:nvSpPr>
          <p:spPr>
            <a:xfrm>
              <a:off x="5715005" y="4635509"/>
              <a:ext cx="357190" cy="400110"/>
            </a:xfrm>
            <a:prstGeom prst="rect">
              <a:avLst/>
            </a:prstGeom>
            <a:noFill/>
          </p:spPr>
          <p:txBody>
            <a:bodyPr wrap="square" rtlCol="1">
              <a:spAutoFit/>
            </a:bodyPr>
            <a:lstStyle/>
            <a:p>
              <a:pPr algn="ctr" rtl="0"/>
              <a:r>
                <a:rPr lang="ar-SY" sz="2000" dirty="0" smtClean="0">
                  <a:sym typeface="Symbol"/>
                </a:rPr>
                <a:t></a:t>
              </a:r>
              <a:endParaRPr lang="ar-SY" sz="2000" dirty="0"/>
            </a:p>
          </p:txBody>
        </p:sp>
        <p:graphicFrame>
          <p:nvGraphicFramePr>
            <p:cNvPr id="8" name="كائن 7"/>
            <p:cNvGraphicFramePr>
              <a:graphicFrameLocks noChangeAspect="1"/>
            </p:cNvGraphicFramePr>
            <p:nvPr/>
          </p:nvGraphicFramePr>
          <p:xfrm>
            <a:off x="3590396" y="28223"/>
            <a:ext cx="296333" cy="366889"/>
          </p:xfrm>
          <a:graphic>
            <a:graphicData uri="http://schemas.openxmlformats.org/presentationml/2006/ole">
              <p:oleObj spid="_x0000_s145410" name="Equation" r:id="rId4" imgW="266400" imgH="330120" progId="Equation.DSMT4">
                <p:embed/>
              </p:oleObj>
            </a:graphicData>
          </a:graphic>
        </p:graphicFrame>
        <p:graphicFrame>
          <p:nvGraphicFramePr>
            <p:cNvPr id="9" name="كائن 8"/>
            <p:cNvGraphicFramePr>
              <a:graphicFrameLocks noChangeAspect="1"/>
            </p:cNvGraphicFramePr>
            <p:nvPr/>
          </p:nvGraphicFramePr>
          <p:xfrm>
            <a:off x="4826881" y="28223"/>
            <a:ext cx="368653" cy="368652"/>
          </p:xfrm>
          <a:graphic>
            <a:graphicData uri="http://schemas.openxmlformats.org/presentationml/2006/ole">
              <p:oleObj spid="_x0000_s145411" name="Equation" r:id="rId5" imgW="330120" imgH="330120" progId="Equation.DSMT4">
                <p:embed/>
              </p:oleObj>
            </a:graphicData>
          </a:graphic>
        </p:graphicFrame>
        <p:sp>
          <p:nvSpPr>
            <p:cNvPr id="10" name="مربع نص 9"/>
            <p:cNvSpPr txBox="1"/>
            <p:nvPr/>
          </p:nvSpPr>
          <p:spPr>
            <a:xfrm>
              <a:off x="2500297" y="-42944"/>
              <a:ext cx="476253" cy="444567"/>
            </a:xfrm>
            <a:prstGeom prst="rect">
              <a:avLst/>
            </a:prstGeom>
            <a:noFill/>
          </p:spPr>
          <p:txBody>
            <a:bodyPr wrap="square" rtlCol="1">
              <a:spAutoFit/>
            </a:bodyPr>
            <a:lstStyle/>
            <a:p>
              <a:pPr algn="ctr" rtl="0"/>
              <a:r>
                <a:rPr lang="en-US" sz="2000" dirty="0" err="1" smtClean="0">
                  <a:sym typeface="Symbol"/>
                </a:rPr>
                <a:t>v</a:t>
              </a:r>
              <a:r>
                <a:rPr lang="en-US" sz="2000" baseline="-25000" dirty="0" err="1" smtClean="0">
                  <a:sym typeface="Symbol"/>
                </a:rPr>
                <a:t>L</a:t>
              </a:r>
              <a:endParaRPr lang="ar-SY" sz="2000" dirty="0"/>
            </a:p>
          </p:txBody>
        </p:sp>
        <p:sp>
          <p:nvSpPr>
            <p:cNvPr id="11" name="مربع نص 10"/>
            <p:cNvSpPr txBox="1"/>
            <p:nvPr/>
          </p:nvSpPr>
          <p:spPr>
            <a:xfrm>
              <a:off x="2500297" y="1171502"/>
              <a:ext cx="428627" cy="400110"/>
            </a:xfrm>
            <a:prstGeom prst="rect">
              <a:avLst/>
            </a:prstGeom>
            <a:noFill/>
          </p:spPr>
          <p:txBody>
            <a:bodyPr wrap="square" rtlCol="1">
              <a:spAutoFit/>
            </a:bodyPr>
            <a:lstStyle/>
            <a:p>
              <a:pPr algn="ctr" rtl="0"/>
              <a:r>
                <a:rPr lang="en-US" sz="2000" dirty="0" err="1" smtClean="0">
                  <a:sym typeface="Symbol"/>
                </a:rPr>
                <a:t>i</a:t>
              </a:r>
              <a:r>
                <a:rPr lang="en-US" sz="2000" baseline="-25000" dirty="0" err="1" smtClean="0">
                  <a:sym typeface="Symbol"/>
                </a:rPr>
                <a:t>L</a:t>
              </a:r>
              <a:endParaRPr lang="ar-SY" sz="2000" dirty="0"/>
            </a:p>
          </p:txBody>
        </p:sp>
        <p:sp>
          <p:nvSpPr>
            <p:cNvPr id="12" name="مربع نص 11"/>
            <p:cNvSpPr txBox="1"/>
            <p:nvPr/>
          </p:nvSpPr>
          <p:spPr>
            <a:xfrm>
              <a:off x="2500297" y="2171635"/>
              <a:ext cx="428627" cy="400110"/>
            </a:xfrm>
            <a:prstGeom prst="rect">
              <a:avLst/>
            </a:prstGeom>
            <a:noFill/>
          </p:spPr>
          <p:txBody>
            <a:bodyPr wrap="square" rtlCol="1">
              <a:spAutoFit/>
            </a:bodyPr>
            <a:lstStyle/>
            <a:p>
              <a:pPr algn="ctr" rtl="0"/>
              <a:r>
                <a:rPr lang="en-US" sz="2000" dirty="0" smtClean="0">
                  <a:sym typeface="Symbol"/>
                </a:rPr>
                <a:t>i</a:t>
              </a:r>
              <a:r>
                <a:rPr lang="en-US" sz="2000" baseline="-25000" dirty="0" smtClean="0">
                  <a:sym typeface="Symbol"/>
                </a:rPr>
                <a:t>1</a:t>
              </a:r>
              <a:endParaRPr lang="ar-SY" sz="2000" dirty="0"/>
            </a:p>
          </p:txBody>
        </p:sp>
        <p:sp>
          <p:nvSpPr>
            <p:cNvPr id="13" name="مربع نص 12"/>
            <p:cNvSpPr txBox="1"/>
            <p:nvPr/>
          </p:nvSpPr>
          <p:spPr>
            <a:xfrm>
              <a:off x="2500297" y="3457519"/>
              <a:ext cx="555628" cy="444567"/>
            </a:xfrm>
            <a:prstGeom prst="rect">
              <a:avLst/>
            </a:prstGeom>
            <a:noFill/>
          </p:spPr>
          <p:txBody>
            <a:bodyPr wrap="square" rtlCol="1">
              <a:spAutoFit/>
            </a:bodyPr>
            <a:lstStyle/>
            <a:p>
              <a:pPr algn="ctr" rtl="0"/>
              <a:r>
                <a:rPr lang="en-US" sz="2000" dirty="0" smtClean="0">
                  <a:sym typeface="Symbol"/>
                </a:rPr>
                <a:t>u</a:t>
              </a:r>
              <a:r>
                <a:rPr lang="en-US" sz="2000" baseline="-25000" dirty="0" smtClean="0">
                  <a:sym typeface="Symbol"/>
                </a:rPr>
                <a:t>1</a:t>
              </a:r>
              <a:endParaRPr lang="ar-SY" sz="2000" dirty="0"/>
            </a:p>
          </p:txBody>
        </p:sp>
        <p:sp>
          <p:nvSpPr>
            <p:cNvPr id="14" name="مربع نص 13"/>
            <p:cNvSpPr txBox="1"/>
            <p:nvPr/>
          </p:nvSpPr>
          <p:spPr>
            <a:xfrm>
              <a:off x="2500297" y="4457652"/>
              <a:ext cx="500065" cy="400110"/>
            </a:xfrm>
            <a:prstGeom prst="rect">
              <a:avLst/>
            </a:prstGeom>
            <a:noFill/>
          </p:spPr>
          <p:txBody>
            <a:bodyPr wrap="square" rtlCol="1">
              <a:spAutoFit/>
            </a:bodyPr>
            <a:lstStyle/>
            <a:p>
              <a:pPr algn="ctr" rtl="0"/>
              <a:r>
                <a:rPr lang="en-US" sz="2000" dirty="0" smtClean="0">
                  <a:sym typeface="Symbol"/>
                </a:rPr>
                <a:t>p</a:t>
              </a:r>
              <a:r>
                <a:rPr lang="en-US" sz="2000" baseline="-25000" dirty="0" smtClean="0">
                  <a:sym typeface="Symbol"/>
                </a:rPr>
                <a:t>1</a:t>
              </a:r>
              <a:endParaRPr lang="ar-SY" sz="2000" dirty="0"/>
            </a:p>
          </p:txBody>
        </p:sp>
        <p:sp>
          <p:nvSpPr>
            <p:cNvPr id="15" name="مربع نص 14"/>
            <p:cNvSpPr txBox="1"/>
            <p:nvPr/>
          </p:nvSpPr>
          <p:spPr>
            <a:xfrm>
              <a:off x="3357552" y="1528692"/>
              <a:ext cx="571504" cy="444567"/>
            </a:xfrm>
            <a:prstGeom prst="rect">
              <a:avLst/>
            </a:prstGeom>
            <a:noFill/>
          </p:spPr>
          <p:txBody>
            <a:bodyPr wrap="square" rtlCol="1">
              <a:spAutoFit/>
            </a:bodyPr>
            <a:lstStyle/>
            <a:p>
              <a:pPr algn="ctr" rtl="0"/>
              <a:r>
                <a:rPr lang="en-US" sz="2000" b="1" dirty="0" smtClean="0">
                  <a:solidFill>
                    <a:srgbClr val="00B050"/>
                  </a:solidFill>
                  <a:sym typeface="Symbol"/>
                </a:rPr>
                <a:t>i</a:t>
              </a:r>
              <a:r>
                <a:rPr lang="en-US" sz="2000" b="1" baseline="-25000" dirty="0" smtClean="0">
                  <a:solidFill>
                    <a:srgbClr val="00B050"/>
                  </a:solidFill>
                  <a:sym typeface="Symbol"/>
                </a:rPr>
                <a:t>T2</a:t>
              </a:r>
              <a:endParaRPr lang="ar-SY" sz="2000" b="1" dirty="0">
                <a:solidFill>
                  <a:srgbClr val="00B050"/>
                </a:solidFill>
              </a:endParaRPr>
            </a:p>
          </p:txBody>
        </p:sp>
        <p:sp>
          <p:nvSpPr>
            <p:cNvPr id="16" name="مربع نص 15"/>
            <p:cNvSpPr txBox="1"/>
            <p:nvPr/>
          </p:nvSpPr>
          <p:spPr>
            <a:xfrm>
              <a:off x="4571998" y="1528692"/>
              <a:ext cx="571504" cy="444567"/>
            </a:xfrm>
            <a:prstGeom prst="rect">
              <a:avLst/>
            </a:prstGeom>
            <a:noFill/>
          </p:spPr>
          <p:txBody>
            <a:bodyPr wrap="square" rtlCol="1">
              <a:spAutoFit/>
            </a:bodyPr>
            <a:lstStyle/>
            <a:p>
              <a:pPr algn="ctr" rtl="0"/>
              <a:r>
                <a:rPr lang="en-US" sz="2000" b="1" dirty="0" smtClean="0">
                  <a:solidFill>
                    <a:srgbClr val="002060"/>
                  </a:solidFill>
                  <a:sym typeface="Symbol"/>
                </a:rPr>
                <a:t>i</a:t>
              </a:r>
              <a:r>
                <a:rPr lang="en-US" sz="2000" b="1" baseline="-25000" dirty="0" smtClean="0">
                  <a:solidFill>
                    <a:srgbClr val="002060"/>
                  </a:solidFill>
                  <a:sym typeface="Symbol"/>
                </a:rPr>
                <a:t>T1</a:t>
              </a:r>
              <a:endParaRPr lang="ar-SY" sz="2000" b="1" dirty="0">
                <a:solidFill>
                  <a:srgbClr val="002060"/>
                </a:solidFill>
              </a:endParaRPr>
            </a:p>
          </p:txBody>
        </p:sp>
        <p:sp>
          <p:nvSpPr>
            <p:cNvPr id="17" name="مربع نص 16"/>
            <p:cNvSpPr txBox="1"/>
            <p:nvPr/>
          </p:nvSpPr>
          <p:spPr>
            <a:xfrm>
              <a:off x="4357683" y="6457916"/>
              <a:ext cx="357190"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18" name="مربع نص 17"/>
            <p:cNvSpPr txBox="1"/>
            <p:nvPr/>
          </p:nvSpPr>
          <p:spPr>
            <a:xfrm>
              <a:off x="5715005" y="6457892"/>
              <a:ext cx="595316" cy="444567"/>
            </a:xfrm>
            <a:prstGeom prst="rect">
              <a:avLst/>
            </a:prstGeom>
            <a:noFill/>
          </p:spPr>
          <p:txBody>
            <a:bodyPr wrap="square" rtlCol="1">
              <a:spAutoFit/>
            </a:bodyPr>
            <a:lstStyle/>
            <a:p>
              <a:pPr algn="ctr" rtl="0"/>
              <a:r>
                <a:rPr lang="en-US" sz="2000" dirty="0" smtClean="0">
                  <a:sym typeface="Symbol"/>
                </a:rPr>
                <a:t>2</a:t>
              </a:r>
              <a:r>
                <a:rPr lang="ar-SY" sz="2000" dirty="0" smtClean="0">
                  <a:sym typeface="Symbol"/>
                </a:rPr>
                <a:t></a:t>
              </a:r>
              <a:endParaRPr lang="ar-SY" sz="2000" dirty="0"/>
            </a:p>
          </p:txBody>
        </p:sp>
        <p:sp>
          <p:nvSpPr>
            <p:cNvPr id="19" name="مربع نص 18"/>
            <p:cNvSpPr txBox="1"/>
            <p:nvPr/>
          </p:nvSpPr>
          <p:spPr>
            <a:xfrm>
              <a:off x="5715005" y="5667392"/>
              <a:ext cx="357190"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20" name="مربع نص 19"/>
            <p:cNvSpPr txBox="1"/>
            <p:nvPr/>
          </p:nvSpPr>
          <p:spPr>
            <a:xfrm>
              <a:off x="2500297" y="5572142"/>
              <a:ext cx="714379" cy="400110"/>
            </a:xfrm>
            <a:prstGeom prst="rect">
              <a:avLst/>
            </a:prstGeom>
            <a:noFill/>
          </p:spPr>
          <p:txBody>
            <a:bodyPr wrap="square" rtlCol="1">
              <a:spAutoFit/>
            </a:bodyPr>
            <a:lstStyle/>
            <a:p>
              <a:pPr algn="ctr" rtl="0"/>
              <a:r>
                <a:rPr lang="en-US" sz="2000" dirty="0" smtClean="0">
                  <a:sym typeface="Symbol"/>
                </a:rPr>
                <a:t>v</a:t>
              </a:r>
              <a:r>
                <a:rPr lang="en-US" sz="2000" baseline="-25000" dirty="0" smtClean="0">
                  <a:sym typeface="Symbol"/>
                </a:rPr>
                <a:t>T1</a:t>
              </a:r>
              <a:endParaRPr lang="ar-SY" sz="2000" dirty="0"/>
            </a:p>
          </p:txBody>
        </p:sp>
        <p:cxnSp>
          <p:nvCxnSpPr>
            <p:cNvPr id="22" name="رابط كسهم مستقيم 21"/>
            <p:cNvCxnSpPr/>
            <p:nvPr/>
          </p:nvCxnSpPr>
          <p:spPr>
            <a:xfrm>
              <a:off x="3143239" y="1212834"/>
              <a:ext cx="857255" cy="1588"/>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25" name="مربع نص 24"/>
            <p:cNvSpPr txBox="1"/>
            <p:nvPr/>
          </p:nvSpPr>
          <p:spPr>
            <a:xfrm>
              <a:off x="3167051" y="825482"/>
              <a:ext cx="285752" cy="400110"/>
            </a:xfrm>
            <a:prstGeom prst="rect">
              <a:avLst/>
            </a:prstGeom>
            <a:noFill/>
          </p:spPr>
          <p:txBody>
            <a:bodyPr wrap="square" rtlCol="1">
              <a:spAutoFit/>
            </a:bodyPr>
            <a:lstStyle/>
            <a:p>
              <a:pPr algn="ctr" rtl="0"/>
              <a:r>
                <a:rPr lang="en-US" sz="2000" dirty="0" smtClean="0">
                  <a:sym typeface="Symbol"/>
                </a:rPr>
                <a:t></a:t>
              </a:r>
              <a:endParaRPr lang="ar-SY" sz="2000" dirty="0"/>
            </a:p>
          </p:txBody>
        </p:sp>
        <p:cxnSp>
          <p:nvCxnSpPr>
            <p:cNvPr id="26" name="رابط كسهم مستقيم 25"/>
            <p:cNvCxnSpPr/>
            <p:nvPr/>
          </p:nvCxnSpPr>
          <p:spPr>
            <a:xfrm rot="5400000">
              <a:off x="5964243" y="1751002"/>
              <a:ext cx="501655" cy="1588"/>
            </a:xfrm>
            <a:prstGeom prst="straightConnector1">
              <a:avLst/>
            </a:prstGeom>
            <a:ln w="12700">
              <a:solidFill>
                <a:schemeClr val="tx1"/>
              </a:solidFill>
              <a:headEnd type="triangle" w="med" len="med"/>
              <a:tailEnd type="triangle" w="med" len="med"/>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29" name="رابط كسهم مستقيم 28"/>
            <p:cNvCxnSpPr/>
            <p:nvPr/>
          </p:nvCxnSpPr>
          <p:spPr>
            <a:xfrm rot="10800000" flipV="1">
              <a:off x="5715005" y="1500174"/>
              <a:ext cx="571504" cy="1588"/>
            </a:xfrm>
            <a:prstGeom prst="straightConnector1">
              <a:avLst/>
            </a:prstGeom>
            <a:ln w="12700">
              <a:solidFill>
                <a:schemeClr val="tx1"/>
              </a:solidFill>
              <a:prstDash val="dash"/>
              <a:headEnd type="none" w="sm" len="sm"/>
              <a:tailEnd type="none" w="sm" len="sm"/>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32" name="رابط كسهم مستقيم 31"/>
            <p:cNvCxnSpPr/>
            <p:nvPr/>
          </p:nvCxnSpPr>
          <p:spPr>
            <a:xfrm rot="10800000" flipV="1">
              <a:off x="6000757" y="2000241"/>
              <a:ext cx="285752" cy="1588"/>
            </a:xfrm>
            <a:prstGeom prst="straightConnector1">
              <a:avLst/>
            </a:prstGeom>
            <a:ln w="12700">
              <a:solidFill>
                <a:schemeClr val="tx1"/>
              </a:solidFill>
              <a:prstDash val="dash"/>
              <a:headEnd type="none" w="sm" len="sm"/>
              <a:tailEnd type="none" w="sm" len="sm"/>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sp>
          <p:nvSpPr>
            <p:cNvPr id="34" name="مربع نص 33"/>
            <p:cNvSpPr txBox="1"/>
            <p:nvPr/>
          </p:nvSpPr>
          <p:spPr>
            <a:xfrm>
              <a:off x="6215071" y="1571612"/>
              <a:ext cx="730255" cy="444567"/>
            </a:xfrm>
            <a:prstGeom prst="rect">
              <a:avLst/>
            </a:prstGeom>
            <a:noFill/>
          </p:spPr>
          <p:txBody>
            <a:bodyPr wrap="square" rtlCol="1">
              <a:spAutoFit/>
            </a:bodyPr>
            <a:lstStyle/>
            <a:p>
              <a:pPr algn="ctr" rtl="0"/>
              <a:r>
                <a:rPr lang="en-US" sz="2000" dirty="0" smtClean="0">
                  <a:sym typeface="Symbol"/>
                </a:rPr>
                <a:t>I</a:t>
              </a:r>
              <a:r>
                <a:rPr lang="en-US" sz="2000" baseline="-25000" dirty="0" smtClean="0">
                  <a:sym typeface="Symbol"/>
                </a:rPr>
                <a:t>LDC</a:t>
              </a:r>
              <a:endParaRPr lang="ar-SY" sz="2000" dirty="0"/>
            </a:p>
          </p:txBody>
        </p:sp>
        <p:cxnSp>
          <p:nvCxnSpPr>
            <p:cNvPr id="35" name="رابط كسهم مستقيم 34"/>
            <p:cNvCxnSpPr/>
            <p:nvPr/>
          </p:nvCxnSpPr>
          <p:spPr>
            <a:xfrm>
              <a:off x="4000495" y="1214422"/>
              <a:ext cx="428628" cy="1588"/>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37" name="مربع نص 36"/>
            <p:cNvSpPr txBox="1"/>
            <p:nvPr/>
          </p:nvSpPr>
          <p:spPr>
            <a:xfrm>
              <a:off x="4119557" y="825482"/>
              <a:ext cx="285752" cy="400110"/>
            </a:xfrm>
            <a:prstGeom prst="rect">
              <a:avLst/>
            </a:prstGeom>
            <a:noFill/>
          </p:spPr>
          <p:txBody>
            <a:bodyPr wrap="square" rtlCol="1">
              <a:spAutoFit/>
            </a:bodyPr>
            <a:lstStyle/>
            <a:p>
              <a:pPr algn="ctr" rtl="0"/>
              <a:r>
                <a:rPr lang="en-US" sz="2000" dirty="0" smtClean="0">
                  <a:sym typeface="Symbol"/>
                </a:rPr>
                <a:t></a:t>
              </a:r>
              <a:endParaRPr lang="ar-SY" sz="2000" dirty="0"/>
            </a:p>
          </p:txBody>
        </p:sp>
        <p:sp>
          <p:nvSpPr>
            <p:cNvPr id="40" name="مربع نص 39"/>
            <p:cNvSpPr txBox="1"/>
            <p:nvPr/>
          </p:nvSpPr>
          <p:spPr>
            <a:xfrm>
              <a:off x="5214941" y="1528692"/>
              <a:ext cx="571504" cy="444567"/>
            </a:xfrm>
            <a:prstGeom prst="rect">
              <a:avLst/>
            </a:prstGeom>
            <a:noFill/>
          </p:spPr>
          <p:txBody>
            <a:bodyPr wrap="square" rtlCol="1">
              <a:spAutoFit/>
            </a:bodyPr>
            <a:lstStyle/>
            <a:p>
              <a:pPr algn="ctr" rtl="0"/>
              <a:r>
                <a:rPr lang="en-US" sz="2000" b="1" dirty="0" smtClean="0">
                  <a:solidFill>
                    <a:srgbClr val="00B050"/>
                  </a:solidFill>
                  <a:sym typeface="Symbol"/>
                </a:rPr>
                <a:t>i</a:t>
              </a:r>
              <a:r>
                <a:rPr lang="en-US" sz="2000" b="1" baseline="-25000" dirty="0" smtClean="0">
                  <a:solidFill>
                    <a:srgbClr val="00B050"/>
                  </a:solidFill>
                  <a:sym typeface="Symbol"/>
                </a:rPr>
                <a:t>T2</a:t>
              </a:r>
              <a:endParaRPr lang="ar-SY" sz="2000" b="1" dirty="0">
                <a:solidFill>
                  <a:srgbClr val="00B050"/>
                </a:solidFill>
              </a:endParaRPr>
            </a:p>
          </p:txBody>
        </p:sp>
      </p:grpSp>
      <p:sp>
        <p:nvSpPr>
          <p:cNvPr id="42" name="مربع نص 41"/>
          <p:cNvSpPr txBox="1"/>
          <p:nvPr/>
        </p:nvSpPr>
        <p:spPr>
          <a:xfrm>
            <a:off x="1428728" y="6498575"/>
            <a:ext cx="1500198" cy="430887"/>
          </a:xfrm>
          <a:prstGeom prst="rect">
            <a:avLst/>
          </a:prstGeom>
          <a:noFill/>
        </p:spPr>
        <p:txBody>
          <a:bodyPr wrap="square" rtlCol="1">
            <a:spAutoFit/>
          </a:bodyPr>
          <a:lstStyle/>
          <a:p>
            <a:pPr algn="just"/>
            <a:r>
              <a:rPr lang="ar-SY" sz="2200" dirty="0" smtClean="0">
                <a:cs typeface="Simplified Arabic" pitchFamily="2" charset="-78"/>
              </a:rPr>
              <a:t>الشكل 4 - 6</a:t>
            </a:r>
            <a:endParaRPr lang="ar-SY" sz="2200" dirty="0">
              <a:cs typeface="Simplified Arabic" pitchFamily="2" charset="-78"/>
            </a:endParaRPr>
          </a:p>
        </p:txBody>
      </p:sp>
      <p:graphicFrame>
        <p:nvGraphicFramePr>
          <p:cNvPr id="55" name="Object 8"/>
          <p:cNvGraphicFramePr>
            <a:graphicFrameLocks noChangeAspect="1"/>
          </p:cNvGraphicFramePr>
          <p:nvPr/>
        </p:nvGraphicFramePr>
        <p:xfrm>
          <a:off x="6072198" y="4286250"/>
          <a:ext cx="2773363" cy="417513"/>
        </p:xfrm>
        <a:graphic>
          <a:graphicData uri="http://schemas.openxmlformats.org/presentationml/2006/ole">
            <p:oleObj spid="_x0000_s145417" name="Equation" r:id="rId6" imgW="1180800" imgH="177480" progId="Equation.DSMT4">
              <p:embed/>
            </p:oleObj>
          </a:graphicData>
        </a:graphic>
      </p:graphicFrame>
      <p:graphicFrame>
        <p:nvGraphicFramePr>
          <p:cNvPr id="61" name="Object 8"/>
          <p:cNvGraphicFramePr>
            <a:graphicFrameLocks noChangeAspect="1"/>
          </p:cNvGraphicFramePr>
          <p:nvPr/>
        </p:nvGraphicFramePr>
        <p:xfrm>
          <a:off x="3786182" y="4249747"/>
          <a:ext cx="2270125" cy="536575"/>
        </p:xfrm>
        <a:graphic>
          <a:graphicData uri="http://schemas.openxmlformats.org/presentationml/2006/ole">
            <p:oleObj spid="_x0000_s145418" name="Equation" r:id="rId7" imgW="965160" imgH="228600" progId="Equation.DSMT4">
              <p:embed/>
            </p:oleObj>
          </a:graphicData>
        </a:graphic>
      </p:graphicFrame>
      <p:graphicFrame>
        <p:nvGraphicFramePr>
          <p:cNvPr id="62" name="Object 8"/>
          <p:cNvGraphicFramePr>
            <a:graphicFrameLocks noChangeAspect="1"/>
          </p:cNvGraphicFramePr>
          <p:nvPr/>
        </p:nvGraphicFramePr>
        <p:xfrm>
          <a:off x="4714876" y="5000636"/>
          <a:ext cx="1104900" cy="536575"/>
        </p:xfrm>
        <a:graphic>
          <a:graphicData uri="http://schemas.openxmlformats.org/presentationml/2006/ole">
            <p:oleObj spid="_x0000_s145419" name="Equation" r:id="rId8" imgW="469800" imgH="228600" progId="Equation.DSMT4">
              <p:embed/>
            </p:oleObj>
          </a:graphicData>
        </a:graphic>
      </p:graphicFrame>
      <p:graphicFrame>
        <p:nvGraphicFramePr>
          <p:cNvPr id="63" name="Object 8"/>
          <p:cNvGraphicFramePr>
            <a:graphicFrameLocks noChangeAspect="1"/>
          </p:cNvGraphicFramePr>
          <p:nvPr/>
        </p:nvGraphicFramePr>
        <p:xfrm>
          <a:off x="4643438" y="5786454"/>
          <a:ext cx="1371600" cy="536575"/>
        </p:xfrm>
        <a:graphic>
          <a:graphicData uri="http://schemas.openxmlformats.org/presentationml/2006/ole">
            <p:oleObj spid="_x0000_s145420" name="Equation" r:id="rId9" imgW="583920" imgH="228600" progId="Equation.DSMT4">
              <p:embed/>
            </p:oleObj>
          </a:graphicData>
        </a:graphic>
      </p:graphicFrame>
      <p:graphicFrame>
        <p:nvGraphicFramePr>
          <p:cNvPr id="64" name="Object 8"/>
          <p:cNvGraphicFramePr>
            <a:graphicFrameLocks noChangeAspect="1"/>
          </p:cNvGraphicFramePr>
          <p:nvPr/>
        </p:nvGraphicFramePr>
        <p:xfrm>
          <a:off x="7072313" y="5678507"/>
          <a:ext cx="1195387" cy="536575"/>
        </p:xfrm>
        <a:graphic>
          <a:graphicData uri="http://schemas.openxmlformats.org/presentationml/2006/ole">
            <p:oleObj spid="_x0000_s145421" name="Equation" r:id="rId10" imgW="507960" imgH="228600" progId="Equation.DSMT4">
              <p:embed/>
            </p:oleObj>
          </a:graphicData>
        </a:graphic>
      </p:graphicFrame>
      <p:sp>
        <p:nvSpPr>
          <p:cNvPr id="43" name="سهم للأسفل 42"/>
          <p:cNvSpPr/>
          <p:nvPr/>
        </p:nvSpPr>
        <p:spPr>
          <a:xfrm>
            <a:off x="1785918" y="142852"/>
            <a:ext cx="928694" cy="428604"/>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grpSp>
        <p:nvGrpSpPr>
          <p:cNvPr id="21" name="مجموعة 45"/>
          <p:cNvGrpSpPr/>
          <p:nvPr/>
        </p:nvGrpSpPr>
        <p:grpSpPr>
          <a:xfrm>
            <a:off x="1142976" y="142852"/>
            <a:ext cx="2143140" cy="428604"/>
            <a:chOff x="1142976" y="142852"/>
            <a:chExt cx="2143140" cy="428604"/>
          </a:xfrm>
        </p:grpSpPr>
        <p:sp>
          <p:nvSpPr>
            <p:cNvPr id="44" name="سهم للأسفل 43"/>
            <p:cNvSpPr/>
            <p:nvPr/>
          </p:nvSpPr>
          <p:spPr>
            <a:xfrm>
              <a:off x="2928926" y="142852"/>
              <a:ext cx="357190" cy="428604"/>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sp>
          <p:nvSpPr>
            <p:cNvPr id="45" name="سهم للأسفل 44"/>
            <p:cNvSpPr/>
            <p:nvPr/>
          </p:nvSpPr>
          <p:spPr>
            <a:xfrm>
              <a:off x="1142976" y="142852"/>
              <a:ext cx="357190" cy="428604"/>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grpSp>
      <p:pic>
        <p:nvPicPr>
          <p:cNvPr id="48" name="صورة 47" descr="power1_fig4_4_T2_on.jpg"/>
          <p:cNvPicPr>
            <a:picLocks noChangeAspect="1"/>
          </p:cNvPicPr>
          <p:nvPr/>
        </p:nvPicPr>
        <p:blipFill>
          <a:blip r:embed="rId11" cstate="print"/>
          <a:stretch>
            <a:fillRect/>
          </a:stretch>
        </p:blipFill>
        <p:spPr>
          <a:xfrm>
            <a:off x="4913861" y="227169"/>
            <a:ext cx="3788664" cy="3694176"/>
          </a:xfrm>
          <a:prstGeom prst="rect">
            <a:avLst/>
          </a:prstGeom>
        </p:spPr>
      </p:pic>
      <p:graphicFrame>
        <p:nvGraphicFramePr>
          <p:cNvPr id="57" name="Object 8"/>
          <p:cNvGraphicFramePr>
            <a:graphicFrameLocks noChangeAspect="1"/>
          </p:cNvGraphicFramePr>
          <p:nvPr/>
        </p:nvGraphicFramePr>
        <p:xfrm>
          <a:off x="7000875" y="4929198"/>
          <a:ext cx="1042988" cy="534988"/>
        </p:xfrm>
        <a:graphic>
          <a:graphicData uri="http://schemas.openxmlformats.org/presentationml/2006/ole">
            <p:oleObj spid="_x0000_s145424" name="Equation" r:id="rId12" imgW="444240" imgH="228600" progId="Equation.DSMT4">
              <p:embed/>
            </p:oleObj>
          </a:graphicData>
        </a:graphic>
      </p:graphicFrame>
      <p:sp>
        <p:nvSpPr>
          <p:cNvPr id="46" name="عنصر نائب للتاريخ 45"/>
          <p:cNvSpPr>
            <a:spLocks noGrp="1"/>
          </p:cNvSpPr>
          <p:nvPr>
            <p:ph type="dt" sz="half" idx="10"/>
          </p:nvPr>
        </p:nvSpPr>
        <p:spPr/>
        <p:txBody>
          <a:bodyPr/>
          <a:lstStyle/>
          <a:p>
            <a:r>
              <a:rPr lang="ar-SY" smtClean="0"/>
              <a:t>2019-2018</a:t>
            </a:r>
            <a:endParaRPr lang="ar-SY"/>
          </a:p>
        </p:txBody>
      </p:sp>
      <p:sp>
        <p:nvSpPr>
          <p:cNvPr id="47" name="عنصر نائب لرقم الشريحة 46"/>
          <p:cNvSpPr>
            <a:spLocks noGrp="1"/>
          </p:cNvSpPr>
          <p:nvPr>
            <p:ph type="sldNum" sz="quarter" idx="12"/>
          </p:nvPr>
        </p:nvSpPr>
        <p:spPr/>
        <p:txBody>
          <a:bodyPr/>
          <a:lstStyle/>
          <a:p>
            <a:fld id="{2C0DA8FC-BB9E-42E2-A4DE-D94B488C17FE}" type="slidenum">
              <a:rPr lang="ar-SY" smtClean="0"/>
              <a:pPr/>
              <a:t>19</a:t>
            </a:fld>
            <a:endParaRPr lang="ar-SY"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1" nodeType="withEffect">
                                  <p:stCondLst>
                                    <p:cond delay="0"/>
                                  </p:stCondLst>
                                  <p:childTnLst>
                                    <p:anim calcmode="lin" valueType="num">
                                      <p:cBhvr additive="base">
                                        <p:cTn id="6" dur="500"/>
                                        <p:tgtEl>
                                          <p:spTgt spid="43"/>
                                        </p:tgtEl>
                                        <p:attrNameLst>
                                          <p:attrName>ppt_x</p:attrName>
                                        </p:attrNameLst>
                                      </p:cBhvr>
                                      <p:tavLst>
                                        <p:tav tm="0">
                                          <p:val>
                                            <p:strVal val="ppt_x"/>
                                          </p:val>
                                        </p:tav>
                                        <p:tav tm="100000">
                                          <p:val>
                                            <p:strVal val="ppt_x"/>
                                          </p:val>
                                        </p:tav>
                                      </p:tavLst>
                                    </p:anim>
                                    <p:anim calcmode="lin" valueType="num">
                                      <p:cBhvr additive="base">
                                        <p:cTn id="7" dur="500"/>
                                        <p:tgtEl>
                                          <p:spTgt spid="43"/>
                                        </p:tgtEl>
                                        <p:attrNameLst>
                                          <p:attrName>ppt_y</p:attrName>
                                        </p:attrNameLst>
                                      </p:cBhvr>
                                      <p:tavLst>
                                        <p:tav tm="0">
                                          <p:val>
                                            <p:strVal val="ppt_y"/>
                                          </p:val>
                                        </p:tav>
                                        <p:tav tm="100000">
                                          <p:val>
                                            <p:strVal val="0-ppt_h/2"/>
                                          </p:val>
                                        </p:tav>
                                      </p:tavLst>
                                    </p:anim>
                                    <p:set>
                                      <p:cBhvr>
                                        <p:cTn id="8" dur="1" fill="hold">
                                          <p:stCondLst>
                                            <p:cond delay="499"/>
                                          </p:stCondLst>
                                        </p:cTn>
                                        <p:tgtEl>
                                          <p:spTgt spid="43"/>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2" presetClass="entr" presetSubtype="1"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0-#ppt_h/2"/>
                                          </p:val>
                                        </p:tav>
                                        <p:tav tm="100000">
                                          <p:val>
                                            <p:strVal val="#ppt_y"/>
                                          </p:val>
                                        </p:tav>
                                      </p:tavLst>
                                    </p:anim>
                                  </p:childTnLst>
                                </p:cTn>
                              </p:par>
                              <p:par>
                                <p:cTn id="15" presetID="5" presetClass="entr" presetSubtype="10" fill="hold" nodeType="with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checkerboard(across)">
                                      <p:cBhvr>
                                        <p:cTn id="17" dur="50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checkerboard(across)">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checkerboard(across)">
                                      <p:cBhvr>
                                        <p:cTn id="27" dur="500"/>
                                        <p:tgtEl>
                                          <p:spTgt spid="62"/>
                                        </p:tgtEl>
                                      </p:cBhvr>
                                    </p:animEffect>
                                  </p:childTnLst>
                                </p:cTn>
                              </p:par>
                              <p:par>
                                <p:cTn id="28" presetID="5" presetClass="entr" presetSubtype="10" fill="hold" nodeType="withEffect">
                                  <p:stCondLst>
                                    <p:cond delay="0"/>
                                  </p:stCondLst>
                                  <p:childTnLst>
                                    <p:set>
                                      <p:cBhvr>
                                        <p:cTn id="29" dur="1" fill="hold">
                                          <p:stCondLst>
                                            <p:cond delay="0"/>
                                          </p:stCondLst>
                                        </p:cTn>
                                        <p:tgtEl>
                                          <p:spTgt spid="64"/>
                                        </p:tgtEl>
                                        <p:attrNameLst>
                                          <p:attrName>style.visibility</p:attrName>
                                        </p:attrNameLst>
                                      </p:cBhvr>
                                      <p:to>
                                        <p:strVal val="visible"/>
                                      </p:to>
                                    </p:set>
                                    <p:animEffect transition="in" filter="checkerboard(across)">
                                      <p:cBhvr>
                                        <p:cTn id="30" dur="500"/>
                                        <p:tgtEl>
                                          <p:spTgt spid="64"/>
                                        </p:tgtEl>
                                      </p:cBhvr>
                                    </p:animEffect>
                                  </p:childTnLst>
                                </p:cTn>
                              </p:par>
                              <p:par>
                                <p:cTn id="31" presetID="5" presetClass="entr" presetSubtype="1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animEffect transition="in" filter="checkerboard(across)">
                                      <p:cBhvr>
                                        <p:cTn id="33" dur="500"/>
                                        <p:tgtEl>
                                          <p:spTgt spid="63"/>
                                        </p:tgtEl>
                                      </p:cBhvr>
                                    </p:animEffect>
                                  </p:childTnLst>
                                </p:cTn>
                              </p:par>
                              <p:par>
                                <p:cTn id="34" presetID="5" presetClass="entr" presetSubtype="10" fill="hold" nodeType="withEffect">
                                  <p:stCondLst>
                                    <p:cond delay="0"/>
                                  </p:stCondLst>
                                  <p:childTnLst>
                                    <p:set>
                                      <p:cBhvr>
                                        <p:cTn id="35" dur="1" fill="hold">
                                          <p:stCondLst>
                                            <p:cond delay="0"/>
                                          </p:stCondLst>
                                        </p:cTn>
                                        <p:tgtEl>
                                          <p:spTgt spid="57"/>
                                        </p:tgtEl>
                                        <p:attrNameLst>
                                          <p:attrName>style.visibility</p:attrName>
                                        </p:attrNameLst>
                                      </p:cBhvr>
                                      <p:to>
                                        <p:strVal val="visible"/>
                                      </p:to>
                                    </p:set>
                                    <p:animEffect transition="in" filter="checkerboard(across)">
                                      <p:cBhvr>
                                        <p:cTn id="3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7286644" y="-23178"/>
            <a:ext cx="1500198" cy="523220"/>
          </a:xfrm>
          <a:prstGeom prst="rect">
            <a:avLst/>
          </a:prstGeom>
          <a:noFill/>
        </p:spPr>
        <p:txBody>
          <a:bodyPr wrap="square" rtlCol="1">
            <a:spAutoFit/>
          </a:bodyPr>
          <a:lstStyle/>
          <a:p>
            <a:pPr marL="514350" indent="-514350" algn="just">
              <a:buFont typeface="+mj-lt"/>
              <a:buAutoNum type="arabicPeriod"/>
            </a:pPr>
            <a:r>
              <a:rPr lang="ar-SY" sz="2800" b="1" dirty="0" smtClean="0">
                <a:solidFill>
                  <a:srgbClr val="0070C0"/>
                </a:solidFill>
                <a:cs typeface="Simplified Arabic" pitchFamily="2" charset="-78"/>
              </a:rPr>
              <a:t>مقدمة</a:t>
            </a:r>
            <a:endParaRPr lang="ar-SY" sz="2800" b="1" dirty="0">
              <a:solidFill>
                <a:srgbClr val="0070C0"/>
              </a:solidFill>
              <a:cs typeface="Simplified Arabic" pitchFamily="2" charset="-78"/>
            </a:endParaRPr>
          </a:p>
        </p:txBody>
      </p:sp>
      <p:sp>
        <p:nvSpPr>
          <p:cNvPr id="4" name="مربع نص 3"/>
          <p:cNvSpPr txBox="1"/>
          <p:nvPr/>
        </p:nvSpPr>
        <p:spPr>
          <a:xfrm>
            <a:off x="928662" y="422863"/>
            <a:ext cx="7786742" cy="523220"/>
          </a:xfrm>
          <a:prstGeom prst="rect">
            <a:avLst/>
          </a:prstGeom>
          <a:noFill/>
        </p:spPr>
        <p:txBody>
          <a:bodyPr wrap="square" rtlCol="1">
            <a:spAutoFit/>
          </a:bodyPr>
          <a:lstStyle/>
          <a:p>
            <a:pPr algn="just"/>
            <a:r>
              <a:rPr lang="ar-SY" sz="2800" b="1" dirty="0" smtClean="0">
                <a:solidFill>
                  <a:srgbClr val="FF0000"/>
                </a:solidFill>
                <a:cs typeface="Simplified Arabic" pitchFamily="2" charset="-78"/>
              </a:rPr>
              <a:t>القلب: </a:t>
            </a:r>
            <a:r>
              <a:rPr lang="ar-SY" sz="2800" b="1" dirty="0" smtClean="0">
                <a:cs typeface="Simplified Arabic" pitchFamily="2" charset="-78"/>
              </a:rPr>
              <a:t>هو عملية تحويل الإشارة المستمرة إلى إشارة متناوبة.</a:t>
            </a:r>
            <a:endParaRPr lang="ar-SY" sz="2800" b="1" dirty="0">
              <a:cs typeface="Simplified Arabic" pitchFamily="2" charset="-78"/>
            </a:endParaRPr>
          </a:p>
        </p:txBody>
      </p:sp>
      <p:sp>
        <p:nvSpPr>
          <p:cNvPr id="5" name="مربع نص 4"/>
          <p:cNvSpPr txBox="1"/>
          <p:nvPr/>
        </p:nvSpPr>
        <p:spPr>
          <a:xfrm>
            <a:off x="500034" y="972435"/>
            <a:ext cx="8286808" cy="1384995"/>
          </a:xfrm>
          <a:prstGeom prst="rect">
            <a:avLst/>
          </a:prstGeom>
          <a:noFill/>
        </p:spPr>
        <p:txBody>
          <a:bodyPr wrap="square" rtlCol="1">
            <a:spAutoFit/>
          </a:bodyPr>
          <a:lstStyle/>
          <a:p>
            <a:pPr algn="just"/>
            <a:r>
              <a:rPr lang="ar-SY" sz="2800" b="1" dirty="0" smtClean="0">
                <a:solidFill>
                  <a:srgbClr val="FF0000"/>
                </a:solidFill>
                <a:cs typeface="Simplified Arabic" pitchFamily="2" charset="-78"/>
              </a:rPr>
              <a:t>المبدلة </a:t>
            </a:r>
            <a:r>
              <a:rPr lang="ar-SY" sz="2800" b="1" dirty="0" err="1" smtClean="0">
                <a:solidFill>
                  <a:srgbClr val="FF0000"/>
                </a:solidFill>
                <a:cs typeface="Simplified Arabic" pitchFamily="2" charset="-78"/>
              </a:rPr>
              <a:t>الثايرستورية</a:t>
            </a:r>
            <a:r>
              <a:rPr lang="ar-SY" sz="2800" b="1" dirty="0" smtClean="0">
                <a:solidFill>
                  <a:srgbClr val="FF0000"/>
                </a:solidFill>
                <a:cs typeface="Simplified Arabic" pitchFamily="2" charset="-78"/>
              </a:rPr>
              <a:t> القالبة التابعة: </a:t>
            </a:r>
            <a:r>
              <a:rPr lang="ar-SY" sz="2800" b="1" dirty="0" smtClean="0">
                <a:cs typeface="Simplified Arabic" pitchFamily="2" charset="-78"/>
              </a:rPr>
              <a:t>هي مبدلة تقوم بنقل الطاقة من شبكة التيار المستمر إلى شبكة التيار المتناوب ويكون إبدال </a:t>
            </a:r>
            <a:r>
              <a:rPr lang="ar-SY" sz="2800" b="1" dirty="0" err="1" smtClean="0">
                <a:cs typeface="Simplified Arabic" pitchFamily="2" charset="-78"/>
              </a:rPr>
              <a:t>الثايرستورات</a:t>
            </a:r>
            <a:r>
              <a:rPr lang="ar-SY" sz="2800" b="1" dirty="0" smtClean="0">
                <a:cs typeface="Simplified Arabic" pitchFamily="2" charset="-78"/>
              </a:rPr>
              <a:t> فيها مرتبطاً </a:t>
            </a:r>
            <a:r>
              <a:rPr lang="ar-SA" sz="2800" b="1" dirty="0" smtClean="0">
                <a:cs typeface="Simplified Arabic" pitchFamily="2" charset="-78"/>
              </a:rPr>
              <a:t>ب</a:t>
            </a:r>
            <a:r>
              <a:rPr lang="ar-SY" sz="2800" b="1" dirty="0" smtClean="0">
                <a:cs typeface="Simplified Arabic" pitchFamily="2" charset="-78"/>
              </a:rPr>
              <a:t>الجهد المتناوب لهذه الشبكة.</a:t>
            </a:r>
            <a:endParaRPr lang="ar-SY" sz="2800" b="1" dirty="0">
              <a:cs typeface="Simplified Arabic" pitchFamily="2" charset="-78"/>
            </a:endParaRPr>
          </a:p>
        </p:txBody>
      </p:sp>
      <p:sp>
        <p:nvSpPr>
          <p:cNvPr id="6" name="مربع نص 5"/>
          <p:cNvSpPr txBox="1"/>
          <p:nvPr/>
        </p:nvSpPr>
        <p:spPr>
          <a:xfrm>
            <a:off x="4357686" y="2285992"/>
            <a:ext cx="4429156" cy="523220"/>
          </a:xfrm>
          <a:prstGeom prst="rect">
            <a:avLst/>
          </a:prstGeom>
          <a:noFill/>
        </p:spPr>
        <p:txBody>
          <a:bodyPr wrap="square" rtlCol="1">
            <a:spAutoFit/>
          </a:bodyPr>
          <a:lstStyle/>
          <a:p>
            <a:pPr algn="just"/>
            <a:r>
              <a:rPr lang="ar-SY" sz="2800" b="1" dirty="0" smtClean="0">
                <a:solidFill>
                  <a:srgbClr val="FF0000"/>
                </a:solidFill>
                <a:cs typeface="Simplified Arabic" pitchFamily="2" charset="-78"/>
              </a:rPr>
              <a:t>شروط تحويل الطاقة بين المنابع:</a:t>
            </a:r>
            <a:endParaRPr lang="ar-SY" sz="2800" b="1" dirty="0">
              <a:solidFill>
                <a:srgbClr val="FF0000"/>
              </a:solidFill>
              <a:cs typeface="Simplified Arabic" pitchFamily="2" charset="-78"/>
            </a:endParaRPr>
          </a:p>
        </p:txBody>
      </p:sp>
      <p:pic>
        <p:nvPicPr>
          <p:cNvPr id="7" name="صورة 6" descr="power1_fig4_1.jpg"/>
          <p:cNvPicPr>
            <a:picLocks noChangeAspect="1"/>
          </p:cNvPicPr>
          <p:nvPr/>
        </p:nvPicPr>
        <p:blipFill>
          <a:blip r:embed="rId3" cstate="print"/>
          <a:stretch>
            <a:fillRect/>
          </a:stretch>
        </p:blipFill>
        <p:spPr>
          <a:xfrm>
            <a:off x="142844" y="2626459"/>
            <a:ext cx="3538728" cy="1938528"/>
          </a:xfrm>
          <a:prstGeom prst="rect">
            <a:avLst/>
          </a:prstGeom>
        </p:spPr>
      </p:pic>
      <p:sp>
        <p:nvSpPr>
          <p:cNvPr id="8" name="مربع نص 7"/>
          <p:cNvSpPr txBox="1"/>
          <p:nvPr/>
        </p:nvSpPr>
        <p:spPr>
          <a:xfrm>
            <a:off x="1071538" y="4779301"/>
            <a:ext cx="1500198" cy="430887"/>
          </a:xfrm>
          <a:prstGeom prst="rect">
            <a:avLst/>
          </a:prstGeom>
          <a:noFill/>
        </p:spPr>
        <p:txBody>
          <a:bodyPr wrap="square" rtlCol="1">
            <a:spAutoFit/>
          </a:bodyPr>
          <a:lstStyle/>
          <a:p>
            <a:pPr algn="just"/>
            <a:r>
              <a:rPr lang="ar-SY" sz="2200" dirty="0" smtClean="0">
                <a:cs typeface="Simplified Arabic" pitchFamily="2" charset="-78"/>
              </a:rPr>
              <a:t>الشكل 4 - 1</a:t>
            </a:r>
            <a:endParaRPr lang="ar-SY" sz="2200" dirty="0">
              <a:cs typeface="Simplified Arabic" pitchFamily="2" charset="-78"/>
            </a:endParaRPr>
          </a:p>
        </p:txBody>
      </p:sp>
      <p:sp>
        <p:nvSpPr>
          <p:cNvPr id="9" name="مربع نص 8"/>
          <p:cNvSpPr txBox="1"/>
          <p:nvPr/>
        </p:nvSpPr>
        <p:spPr>
          <a:xfrm>
            <a:off x="4357686" y="2857496"/>
            <a:ext cx="4429156" cy="523220"/>
          </a:xfrm>
          <a:prstGeom prst="rect">
            <a:avLst/>
          </a:prstGeom>
          <a:noFill/>
        </p:spPr>
        <p:txBody>
          <a:bodyPr wrap="square" rtlCol="1">
            <a:spAutoFit/>
          </a:bodyPr>
          <a:lstStyle/>
          <a:p>
            <a:pPr algn="just"/>
            <a:r>
              <a:rPr lang="en-US" sz="2800" b="1" dirty="0" smtClean="0">
                <a:solidFill>
                  <a:srgbClr val="660033"/>
                </a:solidFill>
                <a:cs typeface="Simplified Arabic" pitchFamily="2" charset="-78"/>
              </a:rPr>
              <a:t>K(on)</a:t>
            </a:r>
            <a:r>
              <a:rPr lang="ar-SY" sz="2800" b="1" dirty="0" smtClean="0">
                <a:solidFill>
                  <a:srgbClr val="660033"/>
                </a:solidFill>
                <a:cs typeface="Simplified Arabic" pitchFamily="2" charset="-78"/>
              </a:rPr>
              <a:t> و بفرض </a:t>
            </a:r>
            <a:r>
              <a:rPr lang="en-US" sz="2800" b="1" dirty="0" smtClean="0">
                <a:solidFill>
                  <a:srgbClr val="660033"/>
                </a:solidFill>
                <a:cs typeface="Simplified Arabic" pitchFamily="2" charset="-78"/>
              </a:rPr>
              <a:t> </a:t>
            </a:r>
            <a:r>
              <a:rPr lang="en-US" sz="2800" b="1" i="1" dirty="0" smtClean="0">
                <a:solidFill>
                  <a:srgbClr val="660033"/>
                </a:solidFill>
                <a:cs typeface="Simplified Arabic" pitchFamily="2" charset="-78"/>
              </a:rPr>
              <a:t>E</a:t>
            </a:r>
            <a:r>
              <a:rPr lang="en-US" sz="2800" b="1" i="1" baseline="-25000" dirty="0" smtClean="0">
                <a:solidFill>
                  <a:srgbClr val="660033"/>
                </a:solidFill>
                <a:cs typeface="Simplified Arabic" pitchFamily="2" charset="-78"/>
              </a:rPr>
              <a:t>1</a:t>
            </a:r>
            <a:r>
              <a:rPr lang="en-US" sz="2800" b="1" dirty="0" smtClean="0">
                <a:solidFill>
                  <a:srgbClr val="660033"/>
                </a:solidFill>
                <a:cs typeface="Simplified Arabic" pitchFamily="2" charset="-78"/>
              </a:rPr>
              <a:t>&gt;</a:t>
            </a:r>
            <a:r>
              <a:rPr lang="en-US" sz="2800" b="1" i="1" dirty="0" smtClean="0">
                <a:solidFill>
                  <a:srgbClr val="660033"/>
                </a:solidFill>
                <a:cs typeface="Simplified Arabic" pitchFamily="2" charset="-78"/>
              </a:rPr>
              <a:t>E</a:t>
            </a:r>
            <a:r>
              <a:rPr lang="en-US" sz="2800" b="1" i="1" baseline="-25000" dirty="0" smtClean="0">
                <a:solidFill>
                  <a:srgbClr val="660033"/>
                </a:solidFill>
                <a:cs typeface="Simplified Arabic" pitchFamily="2" charset="-78"/>
              </a:rPr>
              <a:t>2</a:t>
            </a:r>
            <a:r>
              <a:rPr lang="ar-SY" sz="2800" b="1" dirty="0" smtClean="0">
                <a:solidFill>
                  <a:srgbClr val="660033"/>
                </a:solidFill>
                <a:cs typeface="Simplified Arabic" pitchFamily="2" charset="-78"/>
              </a:rPr>
              <a:t>:</a:t>
            </a:r>
            <a:endParaRPr lang="ar-SY" sz="2800" b="1" dirty="0">
              <a:solidFill>
                <a:srgbClr val="660033"/>
              </a:solidFill>
              <a:cs typeface="Simplified Arabic" pitchFamily="2" charset="-78"/>
            </a:endParaRPr>
          </a:p>
        </p:txBody>
      </p:sp>
      <p:pic>
        <p:nvPicPr>
          <p:cNvPr id="10" name="صورة 9" descr="power1_fig4_1E1.jpg"/>
          <p:cNvPicPr>
            <a:picLocks noChangeAspect="1"/>
          </p:cNvPicPr>
          <p:nvPr/>
        </p:nvPicPr>
        <p:blipFill>
          <a:blip r:embed="rId4" cstate="print"/>
          <a:stretch>
            <a:fillRect/>
          </a:stretch>
        </p:blipFill>
        <p:spPr>
          <a:xfrm>
            <a:off x="142844" y="2626459"/>
            <a:ext cx="3538728" cy="1938528"/>
          </a:xfrm>
          <a:prstGeom prst="rect">
            <a:avLst/>
          </a:prstGeom>
        </p:spPr>
      </p:pic>
      <p:graphicFrame>
        <p:nvGraphicFramePr>
          <p:cNvPr id="11" name="Object 2"/>
          <p:cNvGraphicFramePr>
            <a:graphicFrameLocks noChangeAspect="1"/>
          </p:cNvGraphicFramePr>
          <p:nvPr/>
        </p:nvGraphicFramePr>
        <p:xfrm>
          <a:off x="5357818" y="4143380"/>
          <a:ext cx="1820863" cy="923925"/>
        </p:xfrm>
        <a:graphic>
          <a:graphicData uri="http://schemas.openxmlformats.org/presentationml/2006/ole">
            <p:oleObj spid="_x0000_s139266" name="Equation" r:id="rId5" imgW="774360" imgH="393480" progId="Equation.DSMT4">
              <p:embed/>
            </p:oleObj>
          </a:graphicData>
        </a:graphic>
      </p:graphicFrame>
      <p:sp>
        <p:nvSpPr>
          <p:cNvPr id="13" name="مربع نص 12"/>
          <p:cNvSpPr txBox="1"/>
          <p:nvPr/>
        </p:nvSpPr>
        <p:spPr>
          <a:xfrm>
            <a:off x="3571868" y="3500438"/>
            <a:ext cx="4786346" cy="523220"/>
          </a:xfrm>
          <a:prstGeom prst="rect">
            <a:avLst/>
          </a:prstGeom>
          <a:noFill/>
        </p:spPr>
        <p:txBody>
          <a:bodyPr wrap="square" rtlCol="1">
            <a:spAutoFit/>
          </a:bodyPr>
          <a:lstStyle/>
          <a:p>
            <a:pPr algn="just"/>
            <a:r>
              <a:rPr lang="en-US" sz="2800" b="1" i="1" dirty="0" smtClean="0">
                <a:latin typeface="Times New Roman" pitchFamily="18" charset="0"/>
                <a:cs typeface="Times New Roman" pitchFamily="18" charset="0"/>
              </a:rPr>
              <a:t>I</a:t>
            </a:r>
            <a:r>
              <a:rPr lang="en-US" sz="2800" b="1" dirty="0" smtClean="0">
                <a:latin typeface="Times New Roman" pitchFamily="18" charset="0"/>
                <a:cs typeface="Times New Roman" pitchFamily="18" charset="0"/>
              </a:rPr>
              <a:t> = </a:t>
            </a:r>
            <a:r>
              <a:rPr lang="en-US" sz="2800" b="1" i="1" dirty="0" smtClean="0">
                <a:latin typeface="Times New Roman" pitchFamily="18" charset="0"/>
                <a:cs typeface="Times New Roman" pitchFamily="18" charset="0"/>
              </a:rPr>
              <a:t>E</a:t>
            </a:r>
            <a:r>
              <a:rPr lang="en-US" sz="2800" b="1" i="1" baseline="-25000" dirty="0" smtClean="0">
                <a:latin typeface="Times New Roman" pitchFamily="18" charset="0"/>
                <a:cs typeface="Times New Roman" pitchFamily="18" charset="0"/>
              </a:rPr>
              <a:t>1</a:t>
            </a:r>
            <a:r>
              <a:rPr lang="en-US" sz="2800" b="1"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sym typeface="Symbol"/>
              </a:rPr>
              <a:t> </a:t>
            </a:r>
            <a:r>
              <a:rPr lang="en-US" sz="2800" b="1" i="1" dirty="0" smtClean="0">
                <a:latin typeface="Times New Roman" pitchFamily="18" charset="0"/>
                <a:cs typeface="Times New Roman" pitchFamily="18" charset="0"/>
                <a:sym typeface="Symbol"/>
              </a:rPr>
              <a:t>R</a:t>
            </a:r>
            <a:r>
              <a:rPr lang="en-US" sz="2800" b="1" dirty="0" smtClean="0">
                <a:latin typeface="Times New Roman" pitchFamily="18" charset="0"/>
                <a:cs typeface="Times New Roman" pitchFamily="18" charset="0"/>
                <a:sym typeface="Symbol"/>
              </a:rPr>
              <a:t>  </a:t>
            </a:r>
            <a:r>
              <a:rPr lang="en-US" sz="2800" b="1" i="1" dirty="0" smtClean="0">
                <a:latin typeface="Times New Roman" pitchFamily="18" charset="0"/>
                <a:cs typeface="Times New Roman" pitchFamily="18" charset="0"/>
                <a:sym typeface="Symbol"/>
              </a:rPr>
              <a:t>K</a:t>
            </a:r>
            <a:r>
              <a:rPr lang="en-US" sz="2800" b="1" dirty="0" smtClean="0">
                <a:latin typeface="Times New Roman" pitchFamily="18" charset="0"/>
                <a:cs typeface="Times New Roman" pitchFamily="18" charset="0"/>
                <a:sym typeface="Symbol"/>
              </a:rPr>
              <a:t>  </a:t>
            </a:r>
            <a:r>
              <a:rPr lang="en-US" sz="2800" b="1" i="1" dirty="0" smtClean="0">
                <a:latin typeface="Times New Roman" pitchFamily="18" charset="0"/>
                <a:cs typeface="Times New Roman" pitchFamily="18" charset="0"/>
                <a:sym typeface="Symbol"/>
              </a:rPr>
              <a:t>E</a:t>
            </a:r>
            <a:r>
              <a:rPr lang="en-US" sz="2800" b="1" i="1" baseline="-25000" dirty="0" smtClean="0">
                <a:latin typeface="Times New Roman" pitchFamily="18" charset="0"/>
                <a:cs typeface="Times New Roman" pitchFamily="18" charset="0"/>
                <a:sym typeface="Symbol"/>
              </a:rPr>
              <a:t>2</a:t>
            </a:r>
            <a:r>
              <a:rPr lang="en-US" sz="2800" b="1" dirty="0" smtClean="0">
                <a:latin typeface="Times New Roman" pitchFamily="18" charset="0"/>
                <a:cs typeface="Times New Roman" pitchFamily="18" charset="0"/>
                <a:sym typeface="Symbol"/>
              </a:rPr>
              <a:t>  </a:t>
            </a:r>
            <a:r>
              <a:rPr lang="en-US" sz="2800" b="1" i="1" dirty="0" smtClean="0">
                <a:latin typeface="Times New Roman" pitchFamily="18" charset="0"/>
                <a:cs typeface="Times New Roman" pitchFamily="18" charset="0"/>
                <a:sym typeface="Symbol"/>
              </a:rPr>
              <a:t>E</a:t>
            </a:r>
            <a:r>
              <a:rPr lang="en-US" sz="2800" b="1" i="1" baseline="-25000" dirty="0" smtClean="0">
                <a:latin typeface="Times New Roman" pitchFamily="18" charset="0"/>
                <a:cs typeface="Times New Roman" pitchFamily="18" charset="0"/>
                <a:sym typeface="Symbol"/>
              </a:rPr>
              <a:t>1</a:t>
            </a:r>
            <a:endParaRPr lang="ar-SY" sz="2800" b="1" i="1" baseline="30000" dirty="0">
              <a:latin typeface="Times New Roman" pitchFamily="18" charset="0"/>
              <a:cs typeface="Times New Roman" pitchFamily="18" charset="0"/>
            </a:endParaRPr>
          </a:p>
        </p:txBody>
      </p:sp>
      <p:sp>
        <p:nvSpPr>
          <p:cNvPr id="14" name="مربع نص 13"/>
          <p:cNvSpPr txBox="1"/>
          <p:nvPr/>
        </p:nvSpPr>
        <p:spPr>
          <a:xfrm>
            <a:off x="3929058" y="5143512"/>
            <a:ext cx="4857784" cy="523220"/>
          </a:xfrm>
          <a:prstGeom prst="rect">
            <a:avLst/>
          </a:prstGeom>
          <a:noFill/>
        </p:spPr>
        <p:txBody>
          <a:bodyPr wrap="square" rtlCol="1">
            <a:spAutoFit/>
          </a:bodyPr>
          <a:lstStyle/>
          <a:p>
            <a:pPr algn="just"/>
            <a:r>
              <a:rPr lang="ar-SY" sz="2800" b="1" dirty="0" smtClean="0">
                <a:cs typeface="Simplified Arabic" pitchFamily="2" charset="-78"/>
              </a:rPr>
              <a:t>تدفق الاستطاعة من اليسار إلى اليمين.</a:t>
            </a:r>
            <a:endParaRPr lang="ar-SY" sz="2800" b="1" dirty="0">
              <a:cs typeface="Simplified Arabic" pitchFamily="2" charset="-78"/>
            </a:endParaRPr>
          </a:p>
        </p:txBody>
      </p:sp>
      <p:sp>
        <p:nvSpPr>
          <p:cNvPr id="15" name="مربع نص 14"/>
          <p:cNvSpPr txBox="1"/>
          <p:nvPr/>
        </p:nvSpPr>
        <p:spPr>
          <a:xfrm>
            <a:off x="3214678" y="5786454"/>
            <a:ext cx="5572164" cy="523220"/>
          </a:xfrm>
          <a:prstGeom prst="rect">
            <a:avLst/>
          </a:prstGeom>
          <a:noFill/>
        </p:spPr>
        <p:txBody>
          <a:bodyPr wrap="square" rtlCol="1">
            <a:spAutoFit/>
          </a:bodyPr>
          <a:lstStyle/>
          <a:p>
            <a:pPr algn="just"/>
            <a:r>
              <a:rPr lang="en-US" sz="2800" b="1" i="1" dirty="0" smtClean="0">
                <a:latin typeface="Times New Roman" pitchFamily="18" charset="0"/>
                <a:cs typeface="Times New Roman" pitchFamily="18" charset="0"/>
              </a:rPr>
              <a:t>E</a:t>
            </a:r>
            <a:r>
              <a:rPr lang="en-US" sz="2800" b="1" i="1" baseline="-25000" dirty="0" smtClean="0">
                <a:latin typeface="Times New Roman" pitchFamily="18" charset="0"/>
                <a:cs typeface="Times New Roman" pitchFamily="18" charset="0"/>
              </a:rPr>
              <a:t>1</a:t>
            </a:r>
            <a:r>
              <a:rPr lang="ar-SY" sz="2800" b="1" i="1" baseline="-25000" dirty="0" smtClean="0">
                <a:latin typeface="Times New Roman" pitchFamily="18" charset="0"/>
                <a:cs typeface="Times New Roman" pitchFamily="18" charset="0"/>
              </a:rPr>
              <a:t> </a:t>
            </a:r>
            <a:r>
              <a:rPr lang="ar-SY" sz="2800" b="1" dirty="0" smtClean="0">
                <a:latin typeface="Times New Roman" pitchFamily="18" charset="0"/>
                <a:cs typeface="Simplified Arabic" pitchFamily="2" charset="-78"/>
              </a:rPr>
              <a:t>المنبع </a:t>
            </a:r>
            <a:r>
              <a:rPr lang="ar-SY" sz="2800" b="1" dirty="0" err="1" smtClean="0">
                <a:latin typeface="Times New Roman" pitchFamily="18" charset="0"/>
                <a:cs typeface="Simplified Arabic" pitchFamily="2" charset="-78"/>
              </a:rPr>
              <a:t>و</a:t>
            </a:r>
            <a:r>
              <a:rPr lang="ar-SY" sz="2800" b="1" dirty="0" smtClean="0">
                <a:latin typeface="Times New Roman" pitchFamily="18" charset="0"/>
                <a:cs typeface="Simplified Arabic" pitchFamily="2" charset="-78"/>
              </a:rPr>
              <a:t> </a:t>
            </a:r>
            <a:r>
              <a:rPr lang="en-US" sz="2800" b="1" i="1" dirty="0" smtClean="0">
                <a:latin typeface="Times New Roman" pitchFamily="18" charset="0"/>
                <a:cs typeface="Simplified Arabic" pitchFamily="2" charset="-78"/>
              </a:rPr>
              <a:t>E</a:t>
            </a:r>
            <a:r>
              <a:rPr lang="en-US" sz="2800" b="1" i="1" baseline="-25000" dirty="0" smtClean="0">
                <a:latin typeface="Times New Roman" pitchFamily="18" charset="0"/>
                <a:cs typeface="Simplified Arabic" pitchFamily="2" charset="-78"/>
              </a:rPr>
              <a:t>2</a:t>
            </a:r>
            <a:r>
              <a:rPr lang="ar-SY" sz="2800" b="1" i="1" dirty="0" smtClean="0">
                <a:latin typeface="Times New Roman" pitchFamily="18" charset="0"/>
                <a:cs typeface="Simplified Arabic" pitchFamily="2" charset="-78"/>
              </a:rPr>
              <a:t> </a:t>
            </a:r>
            <a:r>
              <a:rPr lang="ar-SY" sz="2800" b="1" dirty="0" smtClean="0">
                <a:latin typeface="Times New Roman" pitchFamily="18" charset="0"/>
                <a:cs typeface="Simplified Arabic" pitchFamily="2" charset="-78"/>
              </a:rPr>
              <a:t>الحمل.</a:t>
            </a:r>
            <a:endParaRPr lang="ar-SY" sz="2800" b="1" dirty="0">
              <a:latin typeface="Times New Roman" pitchFamily="18" charset="0"/>
              <a:cs typeface="Simplified Arabic" pitchFamily="2" charset="-78"/>
            </a:endParaRPr>
          </a:p>
        </p:txBody>
      </p:sp>
      <p:sp>
        <p:nvSpPr>
          <p:cNvPr id="16" name="عنصر نائب للتاريخ 15"/>
          <p:cNvSpPr>
            <a:spLocks noGrp="1"/>
          </p:cNvSpPr>
          <p:nvPr>
            <p:ph type="dt" sz="half" idx="10"/>
          </p:nvPr>
        </p:nvSpPr>
        <p:spPr/>
        <p:txBody>
          <a:bodyPr/>
          <a:lstStyle/>
          <a:p>
            <a:r>
              <a:rPr lang="ar-SY" smtClean="0"/>
              <a:t>2019-2018</a:t>
            </a:r>
            <a:endParaRPr lang="ar-SY"/>
          </a:p>
        </p:txBody>
      </p:sp>
      <p:sp>
        <p:nvSpPr>
          <p:cNvPr id="19" name="مستطيل 18"/>
          <p:cNvSpPr/>
          <p:nvPr/>
        </p:nvSpPr>
        <p:spPr>
          <a:xfrm>
            <a:off x="4572000" y="908720"/>
            <a:ext cx="792088"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مستطيل 19"/>
          <p:cNvSpPr/>
          <p:nvPr/>
        </p:nvSpPr>
        <p:spPr>
          <a:xfrm>
            <a:off x="2483768" y="1772816"/>
            <a:ext cx="4176464"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مربع نص 20"/>
          <p:cNvSpPr txBox="1"/>
          <p:nvPr/>
        </p:nvSpPr>
        <p:spPr>
          <a:xfrm>
            <a:off x="611560" y="3789040"/>
            <a:ext cx="648072" cy="369332"/>
          </a:xfrm>
          <a:prstGeom prst="rect">
            <a:avLst/>
          </a:prstGeom>
          <a:noFill/>
        </p:spPr>
        <p:txBody>
          <a:bodyPr wrap="square" rtlCol="0">
            <a:spAutoFit/>
          </a:bodyPr>
          <a:lstStyle/>
          <a:p>
            <a:r>
              <a:rPr lang="en-US" b="1" dirty="0" smtClean="0">
                <a:solidFill>
                  <a:srgbClr val="0070C0"/>
                </a:solidFill>
              </a:rPr>
              <a:t>++</a:t>
            </a:r>
            <a:endParaRPr lang="en-US" b="1" dirty="0">
              <a:solidFill>
                <a:srgbClr val="0070C0"/>
              </a:solidFill>
            </a:endParaRPr>
          </a:p>
        </p:txBody>
      </p:sp>
      <p:sp>
        <p:nvSpPr>
          <p:cNvPr id="22" name="مربع نص 21"/>
          <p:cNvSpPr txBox="1"/>
          <p:nvPr/>
        </p:nvSpPr>
        <p:spPr>
          <a:xfrm>
            <a:off x="2843808" y="3284984"/>
            <a:ext cx="648072" cy="369332"/>
          </a:xfrm>
          <a:prstGeom prst="rect">
            <a:avLst/>
          </a:prstGeom>
          <a:noFill/>
        </p:spPr>
        <p:txBody>
          <a:bodyPr wrap="square" rtlCol="0">
            <a:spAutoFit/>
          </a:bodyPr>
          <a:lstStyle/>
          <a:p>
            <a:pPr algn="l"/>
            <a:r>
              <a:rPr lang="en-US" b="1" dirty="0" smtClean="0">
                <a:solidFill>
                  <a:srgbClr val="0070C0"/>
                </a:solidFill>
              </a:rPr>
              <a:t>+</a:t>
            </a:r>
            <a:endParaRPr lang="en-US" b="1" dirty="0">
              <a:solidFill>
                <a:srgbClr val="0070C0"/>
              </a:solidFill>
            </a:endParaRPr>
          </a:p>
        </p:txBody>
      </p:sp>
      <p:sp>
        <p:nvSpPr>
          <p:cNvPr id="23" name="عنصر نائب لرقم الشريحة 22"/>
          <p:cNvSpPr>
            <a:spLocks noGrp="1"/>
          </p:cNvSpPr>
          <p:nvPr>
            <p:ph type="sldNum" sz="quarter" idx="12"/>
          </p:nvPr>
        </p:nvSpPr>
        <p:spPr/>
        <p:txBody>
          <a:bodyPr/>
          <a:lstStyle/>
          <a:p>
            <a:fld id="{2C0DA8FC-BB9E-42E2-A4DE-D94B488C17FE}" type="slidenum">
              <a:rPr lang="ar-SY" smtClean="0"/>
              <a:pPr/>
              <a:t>2</a:t>
            </a:fld>
            <a:endParaRPr lang="ar-SY" dirty="0"/>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ppt_x-.2"/>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ppt_x</p:attrName>
                                        </p:attrNameLst>
                                      </p:cBhvr>
                                      <p:tavLst>
                                        <p:tav tm="0">
                                          <p:val>
                                            <p:strVal val="#ppt_x-.2"/>
                                          </p:val>
                                        </p:tav>
                                        <p:tav tm="100000">
                                          <p:val>
                                            <p:strVal val="#ppt_x"/>
                                          </p:val>
                                        </p:tav>
                                      </p:tavLst>
                                    </p:anim>
                                    <p:anim calcmode="lin" valueType="num">
                                      <p:cBhvr>
                                        <p:cTn id="15"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checkerboard(across)">
                                      <p:cBhvr>
                                        <p:cTn id="21" dur="500"/>
                                        <p:tgtEl>
                                          <p:spTgt spid="20"/>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checkerboard(across)">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9"/>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20"/>
                                        </p:tgtEl>
                                        <p:attrNameLst>
                                          <p:attrName>style.visibility</p:attrName>
                                        </p:attrNameLst>
                                      </p:cBhvr>
                                      <p:to>
                                        <p:strVal val="hidden"/>
                                      </p:to>
                                    </p:set>
                                  </p:childTnLst>
                                </p:cTn>
                              </p:par>
                            </p:childTnLst>
                          </p:cTn>
                        </p:par>
                        <p:par>
                          <p:cTn id="31" fill="hold">
                            <p:stCondLst>
                              <p:cond delay="0"/>
                            </p:stCondLst>
                            <p:childTnLst>
                              <p:par>
                                <p:cTn id="32" presetID="3" presetClass="entr" presetSubtype="10"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blinds(horizontal)">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checkerboard(across)">
                                      <p:cBhvr>
                                        <p:cTn id="39" dur="500"/>
                                        <p:tgtEl>
                                          <p:spTgt spid="7"/>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checkerboard(across)">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linds(horizontal)">
                                      <p:cBhvr>
                                        <p:cTn id="47" dur="500"/>
                                        <p:tgtEl>
                                          <p:spTgt spid="9"/>
                                        </p:tgtEl>
                                      </p:cBhvr>
                                    </p:animEffect>
                                  </p:childTnLst>
                                </p:cTn>
                              </p:par>
                            </p:childTnLst>
                          </p:cTn>
                        </p:par>
                        <p:par>
                          <p:cTn id="48" fill="hold">
                            <p:stCondLst>
                              <p:cond delay="500"/>
                            </p:stCondLst>
                            <p:childTnLst>
                              <p:par>
                                <p:cTn id="49" presetID="5" presetClass="entr" presetSubtype="10" fill="hold" grpId="0"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checkerboard(across)">
                                      <p:cBhvr>
                                        <p:cTn id="51" dur="500"/>
                                        <p:tgtEl>
                                          <p:spTgt spid="22"/>
                                        </p:tgtEl>
                                      </p:cBhvr>
                                    </p:animEffect>
                                  </p:childTnLst>
                                </p:cTn>
                              </p:par>
                            </p:childTnLst>
                          </p:cTn>
                        </p:par>
                        <p:par>
                          <p:cTn id="52" fill="hold">
                            <p:stCondLst>
                              <p:cond delay="1000"/>
                            </p:stCondLst>
                            <p:childTnLst>
                              <p:par>
                                <p:cTn id="53" presetID="5" presetClass="entr" presetSubtype="10"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checkerboard(across)">
                                      <p:cBhvr>
                                        <p:cTn id="55" dur="5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29" presetClass="entr" presetSubtype="0" fill="hold" grpId="0" nodeType="click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p:cTn id="60" dur="1000" fill="hold"/>
                                        <p:tgtEl>
                                          <p:spTgt spid="13"/>
                                        </p:tgtEl>
                                        <p:attrNameLst>
                                          <p:attrName>ppt_x</p:attrName>
                                        </p:attrNameLst>
                                      </p:cBhvr>
                                      <p:tavLst>
                                        <p:tav tm="0">
                                          <p:val>
                                            <p:strVal val="#ppt_x-.2"/>
                                          </p:val>
                                        </p:tav>
                                        <p:tav tm="100000">
                                          <p:val>
                                            <p:strVal val="#ppt_x"/>
                                          </p:val>
                                        </p:tav>
                                      </p:tavLst>
                                    </p:anim>
                                    <p:anim calcmode="lin" valueType="num">
                                      <p:cBhvr>
                                        <p:cTn id="61"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62" dur="10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29" presetClass="entr" presetSubtype="0" fill="hold" nodeType="click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p:cTn id="67" dur="1000" fill="hold"/>
                                        <p:tgtEl>
                                          <p:spTgt spid="11"/>
                                        </p:tgtEl>
                                        <p:attrNameLst>
                                          <p:attrName>ppt_x</p:attrName>
                                        </p:attrNameLst>
                                      </p:cBhvr>
                                      <p:tavLst>
                                        <p:tav tm="0">
                                          <p:val>
                                            <p:strVal val="#ppt_x-.2"/>
                                          </p:val>
                                        </p:tav>
                                        <p:tav tm="100000">
                                          <p:val>
                                            <p:strVal val="#ppt_x"/>
                                          </p:val>
                                        </p:tav>
                                      </p:tavLst>
                                    </p:anim>
                                    <p:anim calcmode="lin" valueType="num">
                                      <p:cBhvr>
                                        <p:cTn id="68"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69" dur="1000"/>
                                        <p:tgtEl>
                                          <p:spTgt spid="11"/>
                                        </p:tgtEl>
                                      </p:cBhvr>
                                    </p:animEffect>
                                  </p:childTnLst>
                                </p:cTn>
                              </p:par>
                            </p:childTnLst>
                          </p:cTn>
                        </p:par>
                      </p:childTnLst>
                    </p:cTn>
                  </p:par>
                  <p:par>
                    <p:cTn id="70" fill="hold">
                      <p:stCondLst>
                        <p:cond delay="indefinite"/>
                      </p:stCondLst>
                      <p:childTnLst>
                        <p:par>
                          <p:cTn id="71" fill="hold">
                            <p:stCondLst>
                              <p:cond delay="0"/>
                            </p:stCondLst>
                            <p:childTnLst>
                              <p:par>
                                <p:cTn id="72" presetID="29" presetClass="entr" presetSubtype="0" fill="hold" grpId="0" nodeType="clickEffect">
                                  <p:stCondLst>
                                    <p:cond delay="0"/>
                                  </p:stCondLst>
                                  <p:childTnLst>
                                    <p:set>
                                      <p:cBhvr>
                                        <p:cTn id="73" dur="1" fill="hold">
                                          <p:stCondLst>
                                            <p:cond delay="0"/>
                                          </p:stCondLst>
                                        </p:cTn>
                                        <p:tgtEl>
                                          <p:spTgt spid="14"/>
                                        </p:tgtEl>
                                        <p:attrNameLst>
                                          <p:attrName>style.visibility</p:attrName>
                                        </p:attrNameLst>
                                      </p:cBhvr>
                                      <p:to>
                                        <p:strVal val="visible"/>
                                      </p:to>
                                    </p:set>
                                    <p:anim calcmode="lin" valueType="num">
                                      <p:cBhvr>
                                        <p:cTn id="74" dur="1000" fill="hold"/>
                                        <p:tgtEl>
                                          <p:spTgt spid="14"/>
                                        </p:tgtEl>
                                        <p:attrNameLst>
                                          <p:attrName>ppt_x</p:attrName>
                                        </p:attrNameLst>
                                      </p:cBhvr>
                                      <p:tavLst>
                                        <p:tav tm="0">
                                          <p:val>
                                            <p:strVal val="#ppt_x-.2"/>
                                          </p:val>
                                        </p:tav>
                                        <p:tav tm="100000">
                                          <p:val>
                                            <p:strVal val="#ppt_x"/>
                                          </p:val>
                                        </p:tav>
                                      </p:tavLst>
                                    </p:anim>
                                    <p:anim calcmode="lin" valueType="num">
                                      <p:cBhvr>
                                        <p:cTn id="75"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76" dur="1000"/>
                                        <p:tgtEl>
                                          <p:spTgt spid="14"/>
                                        </p:tgtEl>
                                      </p:cBhvr>
                                    </p:animEffect>
                                  </p:childTnLst>
                                </p:cTn>
                              </p:par>
                              <p:par>
                                <p:cTn id="77" presetID="1" presetClass="exit" presetSubtype="0" fill="hold" nodeType="withEffect">
                                  <p:stCondLst>
                                    <p:cond delay="0"/>
                                  </p:stCondLst>
                                  <p:childTnLst>
                                    <p:set>
                                      <p:cBhvr>
                                        <p:cTn id="78" dur="1" fill="hold">
                                          <p:stCondLst>
                                            <p:cond delay="0"/>
                                          </p:stCondLst>
                                        </p:cTn>
                                        <p:tgtEl>
                                          <p:spTgt spid="7"/>
                                        </p:tgtEl>
                                        <p:attrNameLst>
                                          <p:attrName>style.visibility</p:attrName>
                                        </p:attrNameLst>
                                      </p:cBhvr>
                                      <p:to>
                                        <p:strVal val="hidden"/>
                                      </p:to>
                                    </p:set>
                                  </p:childTnLst>
                                </p:cTn>
                              </p:par>
                              <p:par>
                                <p:cTn id="79" presetID="1" presetClass="entr" presetSubtype="0" fill="hold" nodeType="withEffect">
                                  <p:stCondLst>
                                    <p:cond delay="0"/>
                                  </p:stCondLst>
                                  <p:childTnLst>
                                    <p:set>
                                      <p:cBhvr>
                                        <p:cTn id="80" dur="1" fill="hold">
                                          <p:stCondLst>
                                            <p:cond delay="0"/>
                                          </p:stCondLst>
                                        </p:cTn>
                                        <p:tgtEl>
                                          <p:spTgt spid="1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9" presetClass="entr" presetSubtype="0" fill="hold" grpId="0" nodeType="clickEffect">
                                  <p:stCondLst>
                                    <p:cond delay="0"/>
                                  </p:stCondLst>
                                  <p:childTnLst>
                                    <p:set>
                                      <p:cBhvr>
                                        <p:cTn id="84" dur="1" fill="hold">
                                          <p:stCondLst>
                                            <p:cond delay="0"/>
                                          </p:stCondLst>
                                        </p:cTn>
                                        <p:tgtEl>
                                          <p:spTgt spid="15"/>
                                        </p:tgtEl>
                                        <p:attrNameLst>
                                          <p:attrName>style.visibility</p:attrName>
                                        </p:attrNameLst>
                                      </p:cBhvr>
                                      <p:to>
                                        <p:strVal val="visible"/>
                                      </p:to>
                                    </p:set>
                                    <p:anim calcmode="lin" valueType="num">
                                      <p:cBhvr>
                                        <p:cTn id="85" dur="1000" fill="hold"/>
                                        <p:tgtEl>
                                          <p:spTgt spid="15"/>
                                        </p:tgtEl>
                                        <p:attrNameLst>
                                          <p:attrName>ppt_x</p:attrName>
                                        </p:attrNameLst>
                                      </p:cBhvr>
                                      <p:tavLst>
                                        <p:tav tm="0">
                                          <p:val>
                                            <p:strVal val="#ppt_x-.2"/>
                                          </p:val>
                                        </p:tav>
                                        <p:tav tm="100000">
                                          <p:val>
                                            <p:strVal val="#ppt_x"/>
                                          </p:val>
                                        </p:tav>
                                      </p:tavLst>
                                    </p:anim>
                                    <p:anim calcmode="lin" valueType="num">
                                      <p:cBhvr>
                                        <p:cTn id="86"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8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9" grpId="0"/>
      <p:bldP spid="13" grpId="0"/>
      <p:bldP spid="14" grpId="0"/>
      <p:bldP spid="15" grpId="0"/>
      <p:bldP spid="19" grpId="0" animBg="1"/>
      <p:bldP spid="19" grpId="1" animBg="1"/>
      <p:bldP spid="20" grpId="0" animBg="1"/>
      <p:bldP spid="20" grpId="1" animBg="1"/>
      <p:bldP spid="21" grpId="0"/>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مجموعة 40"/>
          <p:cNvGrpSpPr>
            <a:grpSpLocks noChangeAspect="1"/>
          </p:cNvGrpSpPr>
          <p:nvPr/>
        </p:nvGrpSpPr>
        <p:grpSpPr>
          <a:xfrm>
            <a:off x="428596" y="289963"/>
            <a:ext cx="4000529" cy="6250861"/>
            <a:chOff x="2500297" y="-42944"/>
            <a:chExt cx="4445029" cy="6945403"/>
          </a:xfrm>
        </p:grpSpPr>
        <p:pic>
          <p:nvPicPr>
            <p:cNvPr id="84994" name="Picture 2"/>
            <p:cNvPicPr>
              <a:picLocks noChangeAspect="1" noChangeArrowheads="1"/>
            </p:cNvPicPr>
            <p:nvPr/>
          </p:nvPicPr>
          <p:blipFill>
            <a:blip r:embed="rId3" cstate="print"/>
            <a:srcRect/>
            <a:stretch>
              <a:fillRect/>
            </a:stretch>
          </p:blipFill>
          <p:spPr bwMode="auto">
            <a:xfrm>
              <a:off x="3086099" y="142875"/>
              <a:ext cx="2971798" cy="6572252"/>
            </a:xfrm>
            <a:prstGeom prst="rect">
              <a:avLst/>
            </a:prstGeom>
            <a:noFill/>
            <a:ln w="9525">
              <a:noFill/>
              <a:miter lim="800000"/>
              <a:headEnd/>
              <a:tailEnd/>
            </a:ln>
            <a:effectLst/>
          </p:spPr>
        </p:pic>
        <p:sp>
          <p:nvSpPr>
            <p:cNvPr id="3" name="مربع نص 2"/>
            <p:cNvSpPr txBox="1"/>
            <p:nvPr/>
          </p:nvSpPr>
          <p:spPr>
            <a:xfrm>
              <a:off x="5715005" y="269853"/>
              <a:ext cx="357190"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4" name="مربع نص 3"/>
            <p:cNvSpPr txBox="1"/>
            <p:nvPr/>
          </p:nvSpPr>
          <p:spPr>
            <a:xfrm>
              <a:off x="5715005" y="1539862"/>
              <a:ext cx="357190"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5" name="مربع نص 4"/>
            <p:cNvSpPr txBox="1"/>
            <p:nvPr/>
          </p:nvSpPr>
          <p:spPr>
            <a:xfrm>
              <a:off x="5715005" y="2254242"/>
              <a:ext cx="357190"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6" name="مربع نص 5"/>
            <p:cNvSpPr txBox="1"/>
            <p:nvPr/>
          </p:nvSpPr>
          <p:spPr>
            <a:xfrm>
              <a:off x="5715005" y="3524251"/>
              <a:ext cx="357190"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7" name="مربع نص 6"/>
            <p:cNvSpPr txBox="1"/>
            <p:nvPr/>
          </p:nvSpPr>
          <p:spPr>
            <a:xfrm>
              <a:off x="5715005" y="4635509"/>
              <a:ext cx="357190" cy="400110"/>
            </a:xfrm>
            <a:prstGeom prst="rect">
              <a:avLst/>
            </a:prstGeom>
            <a:noFill/>
          </p:spPr>
          <p:txBody>
            <a:bodyPr wrap="square" rtlCol="1">
              <a:spAutoFit/>
            </a:bodyPr>
            <a:lstStyle/>
            <a:p>
              <a:pPr algn="ctr" rtl="0"/>
              <a:r>
                <a:rPr lang="ar-SY" sz="2000" dirty="0" smtClean="0">
                  <a:sym typeface="Symbol"/>
                </a:rPr>
                <a:t></a:t>
              </a:r>
              <a:endParaRPr lang="ar-SY" sz="2000" dirty="0"/>
            </a:p>
          </p:txBody>
        </p:sp>
        <p:graphicFrame>
          <p:nvGraphicFramePr>
            <p:cNvPr id="8" name="كائن 7"/>
            <p:cNvGraphicFramePr>
              <a:graphicFrameLocks noChangeAspect="1"/>
            </p:cNvGraphicFramePr>
            <p:nvPr/>
          </p:nvGraphicFramePr>
          <p:xfrm>
            <a:off x="3590396" y="28223"/>
            <a:ext cx="296333" cy="366889"/>
          </p:xfrm>
          <a:graphic>
            <a:graphicData uri="http://schemas.openxmlformats.org/presentationml/2006/ole">
              <p:oleObj spid="_x0000_s125954" name="Equation" r:id="rId4" imgW="266400" imgH="330120" progId="Equation.DSMT4">
                <p:embed/>
              </p:oleObj>
            </a:graphicData>
          </a:graphic>
        </p:graphicFrame>
        <p:graphicFrame>
          <p:nvGraphicFramePr>
            <p:cNvPr id="9" name="كائن 8"/>
            <p:cNvGraphicFramePr>
              <a:graphicFrameLocks noChangeAspect="1"/>
            </p:cNvGraphicFramePr>
            <p:nvPr/>
          </p:nvGraphicFramePr>
          <p:xfrm>
            <a:off x="4826881" y="28223"/>
            <a:ext cx="368653" cy="368652"/>
          </p:xfrm>
          <a:graphic>
            <a:graphicData uri="http://schemas.openxmlformats.org/presentationml/2006/ole">
              <p:oleObj spid="_x0000_s125955" name="Equation" r:id="rId5" imgW="330120" imgH="330120" progId="Equation.DSMT4">
                <p:embed/>
              </p:oleObj>
            </a:graphicData>
          </a:graphic>
        </p:graphicFrame>
        <p:sp>
          <p:nvSpPr>
            <p:cNvPr id="10" name="مربع نص 9"/>
            <p:cNvSpPr txBox="1"/>
            <p:nvPr/>
          </p:nvSpPr>
          <p:spPr>
            <a:xfrm>
              <a:off x="2500297" y="-42944"/>
              <a:ext cx="476253" cy="444567"/>
            </a:xfrm>
            <a:prstGeom prst="rect">
              <a:avLst/>
            </a:prstGeom>
            <a:noFill/>
          </p:spPr>
          <p:txBody>
            <a:bodyPr wrap="square" rtlCol="1">
              <a:spAutoFit/>
            </a:bodyPr>
            <a:lstStyle/>
            <a:p>
              <a:pPr algn="ctr" rtl="0"/>
              <a:r>
                <a:rPr lang="en-US" sz="2000" dirty="0" err="1" smtClean="0">
                  <a:sym typeface="Symbol"/>
                </a:rPr>
                <a:t>v</a:t>
              </a:r>
              <a:r>
                <a:rPr lang="en-US" sz="2000" baseline="-25000" dirty="0" err="1" smtClean="0">
                  <a:sym typeface="Symbol"/>
                </a:rPr>
                <a:t>L</a:t>
              </a:r>
              <a:endParaRPr lang="ar-SY" sz="2000" dirty="0"/>
            </a:p>
          </p:txBody>
        </p:sp>
        <p:sp>
          <p:nvSpPr>
            <p:cNvPr id="11" name="مربع نص 10"/>
            <p:cNvSpPr txBox="1"/>
            <p:nvPr/>
          </p:nvSpPr>
          <p:spPr>
            <a:xfrm>
              <a:off x="2500297" y="1171502"/>
              <a:ext cx="428627" cy="400110"/>
            </a:xfrm>
            <a:prstGeom prst="rect">
              <a:avLst/>
            </a:prstGeom>
            <a:noFill/>
          </p:spPr>
          <p:txBody>
            <a:bodyPr wrap="square" rtlCol="1">
              <a:spAutoFit/>
            </a:bodyPr>
            <a:lstStyle/>
            <a:p>
              <a:pPr algn="ctr" rtl="0"/>
              <a:r>
                <a:rPr lang="en-US" sz="2000" dirty="0" err="1" smtClean="0">
                  <a:sym typeface="Symbol"/>
                </a:rPr>
                <a:t>i</a:t>
              </a:r>
              <a:r>
                <a:rPr lang="en-US" sz="2000" baseline="-25000" dirty="0" err="1" smtClean="0">
                  <a:sym typeface="Symbol"/>
                </a:rPr>
                <a:t>L</a:t>
              </a:r>
              <a:endParaRPr lang="ar-SY" sz="2000" dirty="0"/>
            </a:p>
          </p:txBody>
        </p:sp>
        <p:sp>
          <p:nvSpPr>
            <p:cNvPr id="12" name="مربع نص 11"/>
            <p:cNvSpPr txBox="1"/>
            <p:nvPr/>
          </p:nvSpPr>
          <p:spPr>
            <a:xfrm>
              <a:off x="2500297" y="2171635"/>
              <a:ext cx="428627" cy="400110"/>
            </a:xfrm>
            <a:prstGeom prst="rect">
              <a:avLst/>
            </a:prstGeom>
            <a:noFill/>
          </p:spPr>
          <p:txBody>
            <a:bodyPr wrap="square" rtlCol="1">
              <a:spAutoFit/>
            </a:bodyPr>
            <a:lstStyle/>
            <a:p>
              <a:pPr algn="ctr" rtl="0"/>
              <a:r>
                <a:rPr lang="en-US" sz="2000" dirty="0" smtClean="0">
                  <a:sym typeface="Symbol"/>
                </a:rPr>
                <a:t>i</a:t>
              </a:r>
              <a:r>
                <a:rPr lang="en-US" sz="2000" baseline="-25000" dirty="0" smtClean="0">
                  <a:sym typeface="Symbol"/>
                </a:rPr>
                <a:t>1</a:t>
              </a:r>
              <a:endParaRPr lang="ar-SY" sz="2000" dirty="0"/>
            </a:p>
          </p:txBody>
        </p:sp>
        <p:sp>
          <p:nvSpPr>
            <p:cNvPr id="13" name="مربع نص 12"/>
            <p:cNvSpPr txBox="1"/>
            <p:nvPr/>
          </p:nvSpPr>
          <p:spPr>
            <a:xfrm>
              <a:off x="2500297" y="3457519"/>
              <a:ext cx="555628" cy="444567"/>
            </a:xfrm>
            <a:prstGeom prst="rect">
              <a:avLst/>
            </a:prstGeom>
            <a:noFill/>
          </p:spPr>
          <p:txBody>
            <a:bodyPr wrap="square" rtlCol="1">
              <a:spAutoFit/>
            </a:bodyPr>
            <a:lstStyle/>
            <a:p>
              <a:pPr algn="ctr" rtl="0"/>
              <a:r>
                <a:rPr lang="en-US" sz="2000" dirty="0" smtClean="0">
                  <a:sym typeface="Symbol"/>
                </a:rPr>
                <a:t>u</a:t>
              </a:r>
              <a:r>
                <a:rPr lang="en-US" sz="2000" baseline="-25000" dirty="0" smtClean="0">
                  <a:sym typeface="Symbol"/>
                </a:rPr>
                <a:t>1</a:t>
              </a:r>
              <a:endParaRPr lang="ar-SY" sz="2000" dirty="0"/>
            </a:p>
          </p:txBody>
        </p:sp>
        <p:sp>
          <p:nvSpPr>
            <p:cNvPr id="14" name="مربع نص 13"/>
            <p:cNvSpPr txBox="1"/>
            <p:nvPr/>
          </p:nvSpPr>
          <p:spPr>
            <a:xfrm>
              <a:off x="2500297" y="4457652"/>
              <a:ext cx="500065" cy="400110"/>
            </a:xfrm>
            <a:prstGeom prst="rect">
              <a:avLst/>
            </a:prstGeom>
            <a:noFill/>
          </p:spPr>
          <p:txBody>
            <a:bodyPr wrap="square" rtlCol="1">
              <a:spAutoFit/>
            </a:bodyPr>
            <a:lstStyle/>
            <a:p>
              <a:pPr algn="ctr" rtl="0"/>
              <a:r>
                <a:rPr lang="en-US" sz="2000" dirty="0" smtClean="0">
                  <a:sym typeface="Symbol"/>
                </a:rPr>
                <a:t>p</a:t>
              </a:r>
              <a:r>
                <a:rPr lang="en-US" sz="2000" baseline="-25000" dirty="0" smtClean="0">
                  <a:sym typeface="Symbol"/>
                </a:rPr>
                <a:t>1</a:t>
              </a:r>
              <a:endParaRPr lang="ar-SY" sz="2000" dirty="0"/>
            </a:p>
          </p:txBody>
        </p:sp>
        <p:sp>
          <p:nvSpPr>
            <p:cNvPr id="15" name="مربع نص 14"/>
            <p:cNvSpPr txBox="1"/>
            <p:nvPr/>
          </p:nvSpPr>
          <p:spPr>
            <a:xfrm>
              <a:off x="3357552" y="1528692"/>
              <a:ext cx="571504" cy="444567"/>
            </a:xfrm>
            <a:prstGeom prst="rect">
              <a:avLst/>
            </a:prstGeom>
            <a:noFill/>
          </p:spPr>
          <p:txBody>
            <a:bodyPr wrap="square" rtlCol="1">
              <a:spAutoFit/>
            </a:bodyPr>
            <a:lstStyle/>
            <a:p>
              <a:pPr algn="ctr" rtl="0"/>
              <a:r>
                <a:rPr lang="en-US" sz="2000" b="1" dirty="0" smtClean="0">
                  <a:solidFill>
                    <a:srgbClr val="00B050"/>
                  </a:solidFill>
                  <a:sym typeface="Symbol"/>
                </a:rPr>
                <a:t>i</a:t>
              </a:r>
              <a:r>
                <a:rPr lang="en-US" sz="2000" b="1" baseline="-25000" dirty="0" smtClean="0">
                  <a:solidFill>
                    <a:srgbClr val="00B050"/>
                  </a:solidFill>
                  <a:sym typeface="Symbol"/>
                </a:rPr>
                <a:t>T2</a:t>
              </a:r>
              <a:endParaRPr lang="ar-SY" sz="2000" b="1" dirty="0">
                <a:solidFill>
                  <a:srgbClr val="00B050"/>
                </a:solidFill>
              </a:endParaRPr>
            </a:p>
          </p:txBody>
        </p:sp>
        <p:sp>
          <p:nvSpPr>
            <p:cNvPr id="16" name="مربع نص 15"/>
            <p:cNvSpPr txBox="1"/>
            <p:nvPr/>
          </p:nvSpPr>
          <p:spPr>
            <a:xfrm>
              <a:off x="4571998" y="1528692"/>
              <a:ext cx="571504" cy="444567"/>
            </a:xfrm>
            <a:prstGeom prst="rect">
              <a:avLst/>
            </a:prstGeom>
            <a:noFill/>
          </p:spPr>
          <p:txBody>
            <a:bodyPr wrap="square" rtlCol="1">
              <a:spAutoFit/>
            </a:bodyPr>
            <a:lstStyle/>
            <a:p>
              <a:pPr algn="ctr" rtl="0"/>
              <a:r>
                <a:rPr lang="en-US" sz="2000" b="1" dirty="0" smtClean="0">
                  <a:solidFill>
                    <a:srgbClr val="002060"/>
                  </a:solidFill>
                  <a:sym typeface="Symbol"/>
                </a:rPr>
                <a:t>i</a:t>
              </a:r>
              <a:r>
                <a:rPr lang="en-US" sz="2000" b="1" baseline="-25000" dirty="0" smtClean="0">
                  <a:solidFill>
                    <a:srgbClr val="002060"/>
                  </a:solidFill>
                  <a:sym typeface="Symbol"/>
                </a:rPr>
                <a:t>T1</a:t>
              </a:r>
              <a:endParaRPr lang="ar-SY" sz="2000" b="1" dirty="0">
                <a:solidFill>
                  <a:srgbClr val="002060"/>
                </a:solidFill>
              </a:endParaRPr>
            </a:p>
          </p:txBody>
        </p:sp>
        <p:sp>
          <p:nvSpPr>
            <p:cNvPr id="17" name="مربع نص 16"/>
            <p:cNvSpPr txBox="1"/>
            <p:nvPr/>
          </p:nvSpPr>
          <p:spPr>
            <a:xfrm>
              <a:off x="4357683" y="6457916"/>
              <a:ext cx="357190"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18" name="مربع نص 17"/>
            <p:cNvSpPr txBox="1"/>
            <p:nvPr/>
          </p:nvSpPr>
          <p:spPr>
            <a:xfrm>
              <a:off x="5715005" y="6457892"/>
              <a:ext cx="595316" cy="444567"/>
            </a:xfrm>
            <a:prstGeom prst="rect">
              <a:avLst/>
            </a:prstGeom>
            <a:noFill/>
          </p:spPr>
          <p:txBody>
            <a:bodyPr wrap="square" rtlCol="1">
              <a:spAutoFit/>
            </a:bodyPr>
            <a:lstStyle/>
            <a:p>
              <a:pPr algn="ctr" rtl="0"/>
              <a:r>
                <a:rPr lang="en-US" sz="2000" dirty="0" smtClean="0">
                  <a:sym typeface="Symbol"/>
                </a:rPr>
                <a:t>2</a:t>
              </a:r>
              <a:r>
                <a:rPr lang="ar-SY" sz="2000" dirty="0" smtClean="0">
                  <a:sym typeface="Symbol"/>
                </a:rPr>
                <a:t></a:t>
              </a:r>
              <a:endParaRPr lang="ar-SY" sz="2000" dirty="0"/>
            </a:p>
          </p:txBody>
        </p:sp>
        <p:sp>
          <p:nvSpPr>
            <p:cNvPr id="19" name="مربع نص 18"/>
            <p:cNvSpPr txBox="1"/>
            <p:nvPr/>
          </p:nvSpPr>
          <p:spPr>
            <a:xfrm>
              <a:off x="5715005" y="5667392"/>
              <a:ext cx="357190"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20" name="مربع نص 19"/>
            <p:cNvSpPr txBox="1"/>
            <p:nvPr/>
          </p:nvSpPr>
          <p:spPr>
            <a:xfrm>
              <a:off x="2500297" y="5572142"/>
              <a:ext cx="714379" cy="400110"/>
            </a:xfrm>
            <a:prstGeom prst="rect">
              <a:avLst/>
            </a:prstGeom>
            <a:noFill/>
          </p:spPr>
          <p:txBody>
            <a:bodyPr wrap="square" rtlCol="1">
              <a:spAutoFit/>
            </a:bodyPr>
            <a:lstStyle/>
            <a:p>
              <a:pPr algn="ctr" rtl="0"/>
              <a:r>
                <a:rPr lang="en-US" sz="2000" dirty="0" smtClean="0">
                  <a:sym typeface="Symbol"/>
                </a:rPr>
                <a:t>v</a:t>
              </a:r>
              <a:r>
                <a:rPr lang="en-US" sz="2000" baseline="-25000" dirty="0" smtClean="0">
                  <a:sym typeface="Symbol"/>
                </a:rPr>
                <a:t>T1</a:t>
              </a:r>
              <a:endParaRPr lang="ar-SY" sz="2000" dirty="0"/>
            </a:p>
          </p:txBody>
        </p:sp>
        <p:cxnSp>
          <p:nvCxnSpPr>
            <p:cNvPr id="22" name="رابط كسهم مستقيم 21"/>
            <p:cNvCxnSpPr/>
            <p:nvPr/>
          </p:nvCxnSpPr>
          <p:spPr>
            <a:xfrm>
              <a:off x="3143239" y="1212834"/>
              <a:ext cx="857255" cy="1588"/>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25" name="مربع نص 24"/>
            <p:cNvSpPr txBox="1"/>
            <p:nvPr/>
          </p:nvSpPr>
          <p:spPr>
            <a:xfrm>
              <a:off x="3167051" y="825482"/>
              <a:ext cx="285752" cy="400110"/>
            </a:xfrm>
            <a:prstGeom prst="rect">
              <a:avLst/>
            </a:prstGeom>
            <a:noFill/>
          </p:spPr>
          <p:txBody>
            <a:bodyPr wrap="square" rtlCol="1">
              <a:spAutoFit/>
            </a:bodyPr>
            <a:lstStyle/>
            <a:p>
              <a:pPr algn="ctr" rtl="0"/>
              <a:r>
                <a:rPr lang="en-US" sz="2000" dirty="0" smtClean="0">
                  <a:sym typeface="Symbol"/>
                </a:rPr>
                <a:t></a:t>
              </a:r>
              <a:endParaRPr lang="ar-SY" sz="2000" dirty="0"/>
            </a:p>
          </p:txBody>
        </p:sp>
        <p:cxnSp>
          <p:nvCxnSpPr>
            <p:cNvPr id="26" name="رابط كسهم مستقيم 25"/>
            <p:cNvCxnSpPr/>
            <p:nvPr/>
          </p:nvCxnSpPr>
          <p:spPr>
            <a:xfrm rot="5400000">
              <a:off x="5964243" y="1751002"/>
              <a:ext cx="501655" cy="1588"/>
            </a:xfrm>
            <a:prstGeom prst="straightConnector1">
              <a:avLst/>
            </a:prstGeom>
            <a:ln w="12700">
              <a:solidFill>
                <a:schemeClr val="tx1"/>
              </a:solidFill>
              <a:headEnd type="triangle" w="med" len="med"/>
              <a:tailEnd type="triangle" w="med" len="med"/>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29" name="رابط كسهم مستقيم 28"/>
            <p:cNvCxnSpPr/>
            <p:nvPr/>
          </p:nvCxnSpPr>
          <p:spPr>
            <a:xfrm rot="10800000" flipV="1">
              <a:off x="5715005" y="1500174"/>
              <a:ext cx="571504" cy="1588"/>
            </a:xfrm>
            <a:prstGeom prst="straightConnector1">
              <a:avLst/>
            </a:prstGeom>
            <a:ln w="12700">
              <a:solidFill>
                <a:schemeClr val="tx1"/>
              </a:solidFill>
              <a:prstDash val="dash"/>
              <a:headEnd type="none" w="sm" len="sm"/>
              <a:tailEnd type="none" w="sm" len="sm"/>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32" name="رابط كسهم مستقيم 31"/>
            <p:cNvCxnSpPr/>
            <p:nvPr/>
          </p:nvCxnSpPr>
          <p:spPr>
            <a:xfrm rot="10800000" flipV="1">
              <a:off x="6000757" y="2000241"/>
              <a:ext cx="285752" cy="1588"/>
            </a:xfrm>
            <a:prstGeom prst="straightConnector1">
              <a:avLst/>
            </a:prstGeom>
            <a:ln w="12700">
              <a:solidFill>
                <a:schemeClr val="tx1"/>
              </a:solidFill>
              <a:prstDash val="dash"/>
              <a:headEnd type="none" w="sm" len="sm"/>
              <a:tailEnd type="none" w="sm" len="sm"/>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sp>
          <p:nvSpPr>
            <p:cNvPr id="34" name="مربع نص 33"/>
            <p:cNvSpPr txBox="1"/>
            <p:nvPr/>
          </p:nvSpPr>
          <p:spPr>
            <a:xfrm>
              <a:off x="6215071" y="1571612"/>
              <a:ext cx="730255" cy="444567"/>
            </a:xfrm>
            <a:prstGeom prst="rect">
              <a:avLst/>
            </a:prstGeom>
            <a:noFill/>
          </p:spPr>
          <p:txBody>
            <a:bodyPr wrap="square" rtlCol="1">
              <a:spAutoFit/>
            </a:bodyPr>
            <a:lstStyle/>
            <a:p>
              <a:pPr algn="ctr" rtl="0"/>
              <a:r>
                <a:rPr lang="en-US" sz="2000" dirty="0" smtClean="0">
                  <a:sym typeface="Symbol"/>
                </a:rPr>
                <a:t>I</a:t>
              </a:r>
              <a:r>
                <a:rPr lang="en-US" sz="2000" baseline="-25000" dirty="0" smtClean="0">
                  <a:sym typeface="Symbol"/>
                </a:rPr>
                <a:t>LDC</a:t>
              </a:r>
              <a:endParaRPr lang="ar-SY" sz="2000" dirty="0"/>
            </a:p>
          </p:txBody>
        </p:sp>
        <p:cxnSp>
          <p:nvCxnSpPr>
            <p:cNvPr id="35" name="رابط كسهم مستقيم 34"/>
            <p:cNvCxnSpPr/>
            <p:nvPr/>
          </p:nvCxnSpPr>
          <p:spPr>
            <a:xfrm>
              <a:off x="4000495" y="1214422"/>
              <a:ext cx="428628" cy="1588"/>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37" name="مربع نص 36"/>
            <p:cNvSpPr txBox="1"/>
            <p:nvPr/>
          </p:nvSpPr>
          <p:spPr>
            <a:xfrm>
              <a:off x="4119557" y="825482"/>
              <a:ext cx="285752" cy="400110"/>
            </a:xfrm>
            <a:prstGeom prst="rect">
              <a:avLst/>
            </a:prstGeom>
            <a:noFill/>
          </p:spPr>
          <p:txBody>
            <a:bodyPr wrap="square" rtlCol="1">
              <a:spAutoFit/>
            </a:bodyPr>
            <a:lstStyle/>
            <a:p>
              <a:pPr algn="ctr" rtl="0"/>
              <a:r>
                <a:rPr lang="en-US" sz="2000" dirty="0" smtClean="0">
                  <a:sym typeface="Symbol"/>
                </a:rPr>
                <a:t></a:t>
              </a:r>
              <a:endParaRPr lang="ar-SY" sz="2000" dirty="0"/>
            </a:p>
          </p:txBody>
        </p:sp>
        <p:sp>
          <p:nvSpPr>
            <p:cNvPr id="40" name="مربع نص 39"/>
            <p:cNvSpPr txBox="1"/>
            <p:nvPr/>
          </p:nvSpPr>
          <p:spPr>
            <a:xfrm>
              <a:off x="5214941" y="1528692"/>
              <a:ext cx="571504" cy="444567"/>
            </a:xfrm>
            <a:prstGeom prst="rect">
              <a:avLst/>
            </a:prstGeom>
            <a:noFill/>
          </p:spPr>
          <p:txBody>
            <a:bodyPr wrap="square" rtlCol="1">
              <a:spAutoFit/>
            </a:bodyPr>
            <a:lstStyle/>
            <a:p>
              <a:pPr algn="ctr" rtl="0"/>
              <a:r>
                <a:rPr lang="en-US" sz="2000" b="1" dirty="0" smtClean="0">
                  <a:solidFill>
                    <a:srgbClr val="00B050"/>
                  </a:solidFill>
                  <a:sym typeface="Symbol"/>
                </a:rPr>
                <a:t>i</a:t>
              </a:r>
              <a:r>
                <a:rPr lang="en-US" sz="2000" b="1" baseline="-25000" dirty="0" smtClean="0">
                  <a:solidFill>
                    <a:srgbClr val="00B050"/>
                  </a:solidFill>
                  <a:sym typeface="Symbol"/>
                </a:rPr>
                <a:t>T2</a:t>
              </a:r>
              <a:endParaRPr lang="ar-SY" sz="2000" b="1" dirty="0">
                <a:solidFill>
                  <a:srgbClr val="00B050"/>
                </a:solidFill>
              </a:endParaRPr>
            </a:p>
          </p:txBody>
        </p:sp>
      </p:grpSp>
      <p:sp>
        <p:nvSpPr>
          <p:cNvPr id="42" name="مربع نص 41"/>
          <p:cNvSpPr txBox="1"/>
          <p:nvPr/>
        </p:nvSpPr>
        <p:spPr>
          <a:xfrm>
            <a:off x="1428728" y="6498575"/>
            <a:ext cx="1500198" cy="430887"/>
          </a:xfrm>
          <a:prstGeom prst="rect">
            <a:avLst/>
          </a:prstGeom>
          <a:noFill/>
        </p:spPr>
        <p:txBody>
          <a:bodyPr wrap="square" rtlCol="1">
            <a:spAutoFit/>
          </a:bodyPr>
          <a:lstStyle/>
          <a:p>
            <a:pPr algn="just"/>
            <a:r>
              <a:rPr lang="ar-SY" sz="2200" dirty="0" smtClean="0">
                <a:cs typeface="Simplified Arabic" pitchFamily="2" charset="-78"/>
              </a:rPr>
              <a:t>الشكل 4 - 6</a:t>
            </a:r>
            <a:endParaRPr lang="ar-SY" sz="2200" dirty="0">
              <a:cs typeface="Simplified Arabic" pitchFamily="2" charset="-78"/>
            </a:endParaRPr>
          </a:p>
        </p:txBody>
      </p:sp>
      <p:graphicFrame>
        <p:nvGraphicFramePr>
          <p:cNvPr id="44" name="Object 8"/>
          <p:cNvGraphicFramePr>
            <a:graphicFrameLocks noChangeAspect="1"/>
          </p:cNvGraphicFramePr>
          <p:nvPr/>
        </p:nvGraphicFramePr>
        <p:xfrm>
          <a:off x="3856038" y="820738"/>
          <a:ext cx="4984750" cy="536575"/>
        </p:xfrm>
        <a:graphic>
          <a:graphicData uri="http://schemas.openxmlformats.org/presentationml/2006/ole">
            <p:oleObj spid="_x0000_s125966" name="Equation" r:id="rId6" imgW="2120760" imgH="228600" progId="Equation.DSMT4">
              <p:embed/>
            </p:oleObj>
          </a:graphicData>
        </a:graphic>
      </p:graphicFrame>
      <p:graphicFrame>
        <p:nvGraphicFramePr>
          <p:cNvPr id="46" name="Object 8"/>
          <p:cNvGraphicFramePr>
            <a:graphicFrameLocks noChangeAspect="1"/>
          </p:cNvGraphicFramePr>
          <p:nvPr/>
        </p:nvGraphicFramePr>
        <p:xfrm>
          <a:off x="5000628" y="2285992"/>
          <a:ext cx="2414588" cy="536575"/>
        </p:xfrm>
        <a:graphic>
          <a:graphicData uri="http://schemas.openxmlformats.org/presentationml/2006/ole">
            <p:oleObj spid="_x0000_s125967" name="Equation" r:id="rId7" imgW="1028520" imgH="228600" progId="Equation.DSMT4">
              <p:embed/>
            </p:oleObj>
          </a:graphicData>
        </a:graphic>
      </p:graphicFrame>
      <p:graphicFrame>
        <p:nvGraphicFramePr>
          <p:cNvPr id="48" name="Object 8"/>
          <p:cNvGraphicFramePr>
            <a:graphicFrameLocks noChangeAspect="1"/>
          </p:cNvGraphicFramePr>
          <p:nvPr/>
        </p:nvGraphicFramePr>
        <p:xfrm>
          <a:off x="4357686" y="3286124"/>
          <a:ext cx="3932238" cy="774700"/>
        </p:xfrm>
        <a:graphic>
          <a:graphicData uri="http://schemas.openxmlformats.org/presentationml/2006/ole">
            <p:oleObj spid="_x0000_s125968" name="Equation" r:id="rId8" imgW="1676160" imgH="330120" progId="Equation.DSMT4">
              <p:embed/>
            </p:oleObj>
          </a:graphicData>
        </a:graphic>
      </p:graphicFrame>
      <p:sp>
        <p:nvSpPr>
          <p:cNvPr id="36" name="عنصر نائب للتاريخ 35"/>
          <p:cNvSpPr>
            <a:spLocks noGrp="1"/>
          </p:cNvSpPr>
          <p:nvPr>
            <p:ph type="dt" sz="half" idx="10"/>
          </p:nvPr>
        </p:nvSpPr>
        <p:spPr/>
        <p:txBody>
          <a:bodyPr/>
          <a:lstStyle/>
          <a:p>
            <a:r>
              <a:rPr lang="ar-SY" smtClean="0"/>
              <a:t>2019-2018</a:t>
            </a:r>
            <a:endParaRPr lang="ar-SY"/>
          </a:p>
        </p:txBody>
      </p:sp>
      <p:graphicFrame>
        <p:nvGraphicFramePr>
          <p:cNvPr id="41" name="Object 8"/>
          <p:cNvGraphicFramePr>
            <a:graphicFrameLocks noChangeAspect="1"/>
          </p:cNvGraphicFramePr>
          <p:nvPr/>
        </p:nvGraphicFramePr>
        <p:xfrm>
          <a:off x="5013325" y="4548188"/>
          <a:ext cx="2620963" cy="534987"/>
        </p:xfrm>
        <a:graphic>
          <a:graphicData uri="http://schemas.openxmlformats.org/presentationml/2006/ole">
            <p:oleObj spid="_x0000_s125969" name="Equation" r:id="rId9" imgW="1117440" imgH="228600" progId="Equation.DSMT4">
              <p:embed/>
            </p:oleObj>
          </a:graphicData>
        </a:graphic>
      </p:graphicFrame>
      <p:sp>
        <p:nvSpPr>
          <p:cNvPr id="38" name="عنصر نائب لرقم الشريحة 37"/>
          <p:cNvSpPr>
            <a:spLocks noGrp="1"/>
          </p:cNvSpPr>
          <p:nvPr>
            <p:ph type="sldNum" sz="quarter" idx="12"/>
          </p:nvPr>
        </p:nvSpPr>
        <p:spPr/>
        <p:txBody>
          <a:bodyPr/>
          <a:lstStyle/>
          <a:p>
            <a:fld id="{2C0DA8FC-BB9E-42E2-A4DE-D94B488C17FE}" type="slidenum">
              <a:rPr lang="ar-SY" smtClean="0"/>
              <a:pPr/>
              <a:t>20</a:t>
            </a:fld>
            <a:endParaRPr lang="ar-SY"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1+#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8"/>
                                        </p:tgtEl>
                                        <p:attrNameLst>
                                          <p:attrName>style.visibility</p:attrName>
                                        </p:attrNameLst>
                                      </p:cBhvr>
                                      <p:to>
                                        <p:strVal val="visible"/>
                                      </p:to>
                                    </p:set>
                                    <p:anim calcmode="lin" valueType="num">
                                      <p:cBhvr additive="base">
                                        <p:cTn id="13" dur="500" fill="hold"/>
                                        <p:tgtEl>
                                          <p:spTgt spid="48"/>
                                        </p:tgtEl>
                                        <p:attrNameLst>
                                          <p:attrName>ppt_x</p:attrName>
                                        </p:attrNameLst>
                                      </p:cBhvr>
                                      <p:tavLst>
                                        <p:tav tm="0">
                                          <p:val>
                                            <p:strVal val="1+#ppt_w/2"/>
                                          </p:val>
                                        </p:tav>
                                        <p:tav tm="100000">
                                          <p:val>
                                            <p:strVal val="#ppt_x"/>
                                          </p:val>
                                        </p:tav>
                                      </p:tavLst>
                                    </p:anim>
                                    <p:anim calcmode="lin" valueType="num">
                                      <p:cBhvr additive="base">
                                        <p:cTn id="14"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500" fill="hold"/>
                                        <p:tgtEl>
                                          <p:spTgt spid="41"/>
                                        </p:tgtEl>
                                        <p:attrNameLst>
                                          <p:attrName>ppt_x</p:attrName>
                                        </p:attrNameLst>
                                      </p:cBhvr>
                                      <p:tavLst>
                                        <p:tav tm="0">
                                          <p:val>
                                            <p:strVal val="1+#ppt_w/2"/>
                                          </p:val>
                                        </p:tav>
                                        <p:tav tm="100000">
                                          <p:val>
                                            <p:strVal val="#ppt_x"/>
                                          </p:val>
                                        </p:tav>
                                      </p:tavLst>
                                    </p:anim>
                                    <p:anim calcmode="lin" valueType="num">
                                      <p:cBhvr additive="base">
                                        <p:cTn id="20"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4932" name="Object 4"/>
          <p:cNvGraphicFramePr>
            <a:graphicFrameLocks noChangeAspect="1"/>
          </p:cNvGraphicFramePr>
          <p:nvPr/>
        </p:nvGraphicFramePr>
        <p:xfrm>
          <a:off x="3643306" y="1147753"/>
          <a:ext cx="5218113" cy="923925"/>
        </p:xfrm>
        <a:graphic>
          <a:graphicData uri="http://schemas.openxmlformats.org/presentationml/2006/ole">
            <p:oleObj spid="_x0000_s124932" name="Equation" r:id="rId3" imgW="2222280" imgH="393480" progId="Equation.DSMT4">
              <p:embed/>
            </p:oleObj>
          </a:graphicData>
        </a:graphic>
      </p:graphicFrame>
      <p:sp>
        <p:nvSpPr>
          <p:cNvPr id="19" name="مربع نص 18"/>
          <p:cNvSpPr txBox="1"/>
          <p:nvPr/>
        </p:nvSpPr>
        <p:spPr>
          <a:xfrm>
            <a:off x="6643702" y="428604"/>
            <a:ext cx="2143140" cy="523220"/>
          </a:xfrm>
          <a:prstGeom prst="rect">
            <a:avLst/>
          </a:prstGeom>
          <a:noFill/>
        </p:spPr>
        <p:txBody>
          <a:bodyPr wrap="square" rtlCol="1">
            <a:spAutoFit/>
          </a:bodyPr>
          <a:lstStyle/>
          <a:p>
            <a:pPr algn="just"/>
            <a:r>
              <a:rPr lang="ar-SY" sz="2800" b="1" dirty="0" smtClean="0">
                <a:solidFill>
                  <a:srgbClr val="0070C0"/>
                </a:solidFill>
                <a:cs typeface="Simplified Arabic" pitchFamily="2" charset="-78"/>
              </a:rPr>
              <a:t>نظام التقويم:</a:t>
            </a:r>
            <a:endParaRPr lang="ar-SY" sz="2800" b="1" dirty="0">
              <a:solidFill>
                <a:srgbClr val="0070C0"/>
              </a:solidFill>
              <a:cs typeface="Simplified Arabic" pitchFamily="2" charset="-78"/>
            </a:endParaRPr>
          </a:p>
        </p:txBody>
      </p:sp>
      <p:sp>
        <p:nvSpPr>
          <p:cNvPr id="20" name="مربع نص 19"/>
          <p:cNvSpPr txBox="1"/>
          <p:nvPr/>
        </p:nvSpPr>
        <p:spPr>
          <a:xfrm>
            <a:off x="6929454" y="2214554"/>
            <a:ext cx="1857388" cy="523220"/>
          </a:xfrm>
          <a:prstGeom prst="rect">
            <a:avLst/>
          </a:prstGeom>
          <a:noFill/>
        </p:spPr>
        <p:txBody>
          <a:bodyPr wrap="square" rtlCol="1">
            <a:spAutoFit/>
          </a:bodyPr>
          <a:lstStyle/>
          <a:p>
            <a:pPr algn="just"/>
            <a:r>
              <a:rPr lang="ar-SY" sz="2800" b="1" dirty="0" smtClean="0">
                <a:solidFill>
                  <a:srgbClr val="0070C0"/>
                </a:solidFill>
                <a:cs typeface="Simplified Arabic" pitchFamily="2" charset="-78"/>
              </a:rPr>
              <a:t>نظام القلب:</a:t>
            </a:r>
            <a:endParaRPr lang="ar-SY" sz="2800" b="1" dirty="0">
              <a:solidFill>
                <a:srgbClr val="0070C0"/>
              </a:solidFill>
              <a:cs typeface="Simplified Arabic" pitchFamily="2" charset="-78"/>
            </a:endParaRPr>
          </a:p>
        </p:txBody>
      </p:sp>
      <p:graphicFrame>
        <p:nvGraphicFramePr>
          <p:cNvPr id="21" name="Object 4"/>
          <p:cNvGraphicFramePr>
            <a:graphicFrameLocks noChangeAspect="1"/>
          </p:cNvGraphicFramePr>
          <p:nvPr/>
        </p:nvGraphicFramePr>
        <p:xfrm>
          <a:off x="3571868" y="2786058"/>
          <a:ext cx="5218113" cy="923925"/>
        </p:xfrm>
        <a:graphic>
          <a:graphicData uri="http://schemas.openxmlformats.org/presentationml/2006/ole">
            <p:oleObj spid="_x0000_s124933" name="Equation" r:id="rId4" imgW="2222280" imgH="393480" progId="Equation.DSMT4">
              <p:embed/>
            </p:oleObj>
          </a:graphicData>
        </a:graphic>
      </p:graphicFrame>
      <p:graphicFrame>
        <p:nvGraphicFramePr>
          <p:cNvPr id="25" name="Object 4"/>
          <p:cNvGraphicFramePr>
            <a:graphicFrameLocks noChangeAspect="1"/>
          </p:cNvGraphicFramePr>
          <p:nvPr/>
        </p:nvGraphicFramePr>
        <p:xfrm>
          <a:off x="3857620" y="3786190"/>
          <a:ext cx="4772025" cy="923925"/>
        </p:xfrm>
        <a:graphic>
          <a:graphicData uri="http://schemas.openxmlformats.org/presentationml/2006/ole">
            <p:oleObj spid="_x0000_s124934" name="Equation" r:id="rId5" imgW="2031840" imgH="393480" progId="Equation.DSMT4">
              <p:embed/>
            </p:oleObj>
          </a:graphicData>
        </a:graphic>
      </p:graphicFrame>
      <p:sp>
        <p:nvSpPr>
          <p:cNvPr id="26" name="مربع نص 25"/>
          <p:cNvSpPr txBox="1"/>
          <p:nvPr/>
        </p:nvSpPr>
        <p:spPr>
          <a:xfrm>
            <a:off x="428596" y="5048920"/>
            <a:ext cx="8358246" cy="523220"/>
          </a:xfrm>
          <a:prstGeom prst="rect">
            <a:avLst/>
          </a:prstGeom>
          <a:noFill/>
        </p:spPr>
        <p:txBody>
          <a:bodyPr wrap="square" rtlCol="1">
            <a:spAutoFit/>
          </a:bodyPr>
          <a:lstStyle/>
          <a:p>
            <a:pPr algn="just"/>
            <a:r>
              <a:rPr lang="ar-SY" sz="2800" b="1" dirty="0" smtClean="0">
                <a:cs typeface="Simplified Arabic" pitchFamily="2" charset="-78"/>
              </a:rPr>
              <a:t>بما أن زمن  تطبيق الجهد العكسي على </a:t>
            </a:r>
            <a:r>
              <a:rPr lang="ar-SY" sz="2800" b="1" dirty="0" err="1" smtClean="0">
                <a:cs typeface="Simplified Arabic" pitchFamily="2" charset="-78"/>
              </a:rPr>
              <a:t>الثايرستور</a:t>
            </a:r>
            <a:r>
              <a:rPr lang="ar-SY" sz="2800" b="1" dirty="0" smtClean="0">
                <a:cs typeface="Simplified Arabic" pitchFamily="2" charset="-78"/>
              </a:rPr>
              <a:t> يساوي الزاوية  </a:t>
            </a:r>
            <a:r>
              <a:rPr lang="en-US" sz="2800" b="1" i="1" dirty="0" smtClean="0">
                <a:cs typeface="Simplified Arabic" pitchFamily="2" charset="-78"/>
                <a:sym typeface="Symbol"/>
              </a:rPr>
              <a:t></a:t>
            </a:r>
            <a:endParaRPr lang="ar-SY" sz="2800" b="1" i="1" baseline="-25000" dirty="0">
              <a:cs typeface="Simplified Arabic" pitchFamily="2" charset="-78"/>
            </a:endParaRPr>
          </a:p>
        </p:txBody>
      </p:sp>
      <p:sp>
        <p:nvSpPr>
          <p:cNvPr id="28" name="مربع نص 27"/>
          <p:cNvSpPr txBox="1"/>
          <p:nvPr/>
        </p:nvSpPr>
        <p:spPr>
          <a:xfrm>
            <a:off x="357158" y="5799215"/>
            <a:ext cx="8429684"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1">
            <a:spAutoFit/>
          </a:bodyPr>
          <a:lstStyle/>
          <a:p>
            <a:pPr algn="just"/>
            <a:r>
              <a:rPr lang="ar-SY" sz="2800" b="1" dirty="0" smtClean="0">
                <a:cs typeface="Simplified Arabic" pitchFamily="2" charset="-78"/>
              </a:rPr>
              <a:t>إذاً حتى يستعيد </a:t>
            </a:r>
            <a:r>
              <a:rPr lang="ar-SY" sz="2800" b="1" dirty="0" err="1" smtClean="0">
                <a:cs typeface="Simplified Arabic" pitchFamily="2" charset="-78"/>
              </a:rPr>
              <a:t>الثايرستور</a:t>
            </a:r>
            <a:r>
              <a:rPr lang="ar-SY" sz="2800" b="1" dirty="0" smtClean="0">
                <a:cs typeface="Simplified Arabic" pitchFamily="2" charset="-78"/>
              </a:rPr>
              <a:t> صفاته </a:t>
            </a:r>
            <a:r>
              <a:rPr lang="ar-SY" sz="2800" b="1" dirty="0" err="1" smtClean="0">
                <a:cs typeface="Simplified Arabic" pitchFamily="2" charset="-78"/>
              </a:rPr>
              <a:t>الإغلاقية</a:t>
            </a:r>
            <a:r>
              <a:rPr lang="ar-SY" sz="2800" b="1" dirty="0" smtClean="0">
                <a:cs typeface="Simplified Arabic" pitchFamily="2" charset="-78"/>
              </a:rPr>
              <a:t> يجب أن يكون:</a:t>
            </a:r>
            <a:endParaRPr lang="ar-SY" sz="2800" b="1" i="1" baseline="-25000" dirty="0">
              <a:cs typeface="Simplified Arabic" pitchFamily="2" charset="-78"/>
            </a:endParaRPr>
          </a:p>
        </p:txBody>
      </p:sp>
      <p:graphicFrame>
        <p:nvGraphicFramePr>
          <p:cNvPr id="29" name="Object 4"/>
          <p:cNvGraphicFramePr>
            <a:graphicFrameLocks noChangeAspect="1"/>
          </p:cNvGraphicFramePr>
          <p:nvPr/>
        </p:nvGraphicFramePr>
        <p:xfrm>
          <a:off x="298450" y="5776913"/>
          <a:ext cx="1647825" cy="568325"/>
        </p:xfrm>
        <a:graphic>
          <a:graphicData uri="http://schemas.openxmlformats.org/presentationml/2006/ole">
            <p:oleObj spid="_x0000_s124936" name="Equation" r:id="rId6" imgW="698400" imgH="241200" progId="Equation.DSMT4">
              <p:embed/>
            </p:oleObj>
          </a:graphicData>
        </a:graphic>
      </p:graphicFrame>
      <p:grpSp>
        <p:nvGrpSpPr>
          <p:cNvPr id="32" name="مجموعة 31"/>
          <p:cNvGrpSpPr/>
          <p:nvPr/>
        </p:nvGrpSpPr>
        <p:grpSpPr>
          <a:xfrm>
            <a:off x="214282" y="642918"/>
            <a:ext cx="3250429" cy="4217101"/>
            <a:chOff x="428596" y="642918"/>
            <a:chExt cx="3250429" cy="4217101"/>
          </a:xfrm>
        </p:grpSpPr>
        <p:grpSp>
          <p:nvGrpSpPr>
            <p:cNvPr id="31" name="مجموعة 30"/>
            <p:cNvGrpSpPr/>
            <p:nvPr/>
          </p:nvGrpSpPr>
          <p:grpSpPr>
            <a:xfrm>
              <a:off x="428596" y="642918"/>
              <a:ext cx="3250429" cy="4217101"/>
              <a:chOff x="428596" y="642918"/>
              <a:chExt cx="3250429" cy="4217101"/>
            </a:xfrm>
          </p:grpSpPr>
          <p:pic>
            <p:nvPicPr>
              <p:cNvPr id="4" name="Picture 5"/>
              <p:cNvPicPr>
                <a:picLocks noChangeAspect="1" noChangeArrowheads="1"/>
              </p:cNvPicPr>
              <p:nvPr/>
            </p:nvPicPr>
            <p:blipFill>
              <a:blip r:embed="rId7" cstate="print"/>
              <a:srcRect/>
              <a:stretch>
                <a:fillRect/>
              </a:stretch>
            </p:blipFill>
            <p:spPr bwMode="auto">
              <a:xfrm>
                <a:off x="1285852" y="1142984"/>
                <a:ext cx="2257425" cy="2257425"/>
              </a:xfrm>
              <a:prstGeom prst="rect">
                <a:avLst/>
              </a:prstGeom>
              <a:noFill/>
              <a:ln w="9525">
                <a:noFill/>
                <a:miter lim="800000"/>
                <a:headEnd/>
                <a:tailEnd/>
              </a:ln>
              <a:effectLst/>
            </p:spPr>
          </p:pic>
          <p:sp>
            <p:nvSpPr>
              <p:cNvPr id="5" name="مربع نص 4"/>
              <p:cNvSpPr txBox="1"/>
              <p:nvPr/>
            </p:nvSpPr>
            <p:spPr>
              <a:xfrm>
                <a:off x="3357554" y="1857364"/>
                <a:ext cx="321471"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6" name="مربع نص 5"/>
              <p:cNvSpPr txBox="1"/>
              <p:nvPr/>
            </p:nvSpPr>
            <p:spPr>
              <a:xfrm>
                <a:off x="1071538" y="642918"/>
                <a:ext cx="500066" cy="400110"/>
              </a:xfrm>
              <a:prstGeom prst="rect">
                <a:avLst/>
              </a:prstGeom>
              <a:noFill/>
            </p:spPr>
            <p:txBody>
              <a:bodyPr wrap="square" rtlCol="1">
                <a:spAutoFit/>
              </a:bodyPr>
              <a:lstStyle/>
              <a:p>
                <a:pPr algn="ctr" rtl="0"/>
                <a:r>
                  <a:rPr lang="en-US" sz="2000" dirty="0" err="1" smtClean="0">
                    <a:sym typeface="Symbol"/>
                  </a:rPr>
                  <a:t>v</a:t>
                </a:r>
                <a:r>
                  <a:rPr lang="en-US" sz="2000" baseline="-25000" dirty="0" err="1" smtClean="0">
                    <a:sym typeface="Symbol"/>
                  </a:rPr>
                  <a:t>L</a:t>
                </a:r>
                <a:endParaRPr lang="ar-SY" sz="2000" dirty="0"/>
              </a:p>
            </p:txBody>
          </p:sp>
          <p:sp>
            <p:nvSpPr>
              <p:cNvPr id="7" name="مربع نص 6"/>
              <p:cNvSpPr txBox="1"/>
              <p:nvPr/>
            </p:nvSpPr>
            <p:spPr>
              <a:xfrm>
                <a:off x="500034" y="1142984"/>
                <a:ext cx="928694" cy="400110"/>
              </a:xfrm>
              <a:prstGeom prst="rect">
                <a:avLst/>
              </a:prstGeom>
              <a:noFill/>
            </p:spPr>
            <p:txBody>
              <a:bodyPr wrap="square" rtlCol="1">
                <a:spAutoFit/>
              </a:bodyPr>
              <a:lstStyle/>
              <a:p>
                <a:pPr algn="ctr" rtl="0"/>
                <a:r>
                  <a:rPr lang="en-US" sz="2000" dirty="0" smtClean="0">
                    <a:sym typeface="Symbol"/>
                  </a:rPr>
                  <a:t>V</a:t>
                </a:r>
                <a:r>
                  <a:rPr lang="en-US" sz="2000" baseline="-25000" dirty="0" smtClean="0">
                    <a:sym typeface="Symbol"/>
                  </a:rPr>
                  <a:t>LDC0</a:t>
                </a:r>
                <a:endParaRPr lang="ar-SY" sz="2000" dirty="0"/>
              </a:p>
            </p:txBody>
          </p:sp>
          <p:sp>
            <p:nvSpPr>
              <p:cNvPr id="8" name="مربع نص 7"/>
              <p:cNvSpPr txBox="1"/>
              <p:nvPr/>
            </p:nvSpPr>
            <p:spPr>
              <a:xfrm>
                <a:off x="428596" y="2928934"/>
                <a:ext cx="1000132" cy="400110"/>
              </a:xfrm>
              <a:prstGeom prst="rect">
                <a:avLst/>
              </a:prstGeom>
              <a:noFill/>
            </p:spPr>
            <p:txBody>
              <a:bodyPr wrap="square" rtlCol="1">
                <a:spAutoFit/>
              </a:bodyPr>
              <a:lstStyle/>
              <a:p>
                <a:pPr algn="ctr" rtl="0"/>
                <a:r>
                  <a:rPr lang="en-US" sz="2000" dirty="0" smtClean="0">
                    <a:sym typeface="Symbol"/>
                  </a:rPr>
                  <a:t>-V</a:t>
                </a:r>
                <a:r>
                  <a:rPr lang="en-US" sz="2000" baseline="-25000" dirty="0" smtClean="0">
                    <a:sym typeface="Symbol"/>
                  </a:rPr>
                  <a:t>LDC0</a:t>
                </a:r>
                <a:endParaRPr lang="ar-SY" sz="2000" dirty="0"/>
              </a:p>
            </p:txBody>
          </p:sp>
          <p:graphicFrame>
            <p:nvGraphicFramePr>
              <p:cNvPr id="9" name="كائن 8"/>
              <p:cNvGraphicFramePr>
                <a:graphicFrameLocks noChangeAspect="1"/>
              </p:cNvGraphicFramePr>
              <p:nvPr/>
            </p:nvGraphicFramePr>
            <p:xfrm>
              <a:off x="2174860" y="3357562"/>
              <a:ext cx="215900" cy="609600"/>
            </p:xfrm>
            <a:graphic>
              <a:graphicData uri="http://schemas.openxmlformats.org/presentationml/2006/ole">
                <p:oleObj spid="_x0000_s124930" name="Equation" r:id="rId8" imgW="215640" imgH="609480" progId="Equation.DSMT4">
                  <p:embed/>
                </p:oleObj>
              </a:graphicData>
            </a:graphic>
          </p:graphicFrame>
          <p:graphicFrame>
            <p:nvGraphicFramePr>
              <p:cNvPr id="10" name="كائن 9"/>
              <p:cNvGraphicFramePr>
                <a:graphicFrameLocks noChangeAspect="1"/>
              </p:cNvGraphicFramePr>
              <p:nvPr/>
            </p:nvGraphicFramePr>
            <p:xfrm>
              <a:off x="3162271" y="3567114"/>
              <a:ext cx="177800" cy="190500"/>
            </p:xfrm>
            <a:graphic>
              <a:graphicData uri="http://schemas.openxmlformats.org/presentationml/2006/ole">
                <p:oleObj spid="_x0000_s124931" name="Equation" r:id="rId9" imgW="177480" imgH="190440" progId="Equation.DSMT4">
                  <p:embed/>
                </p:oleObj>
              </a:graphicData>
            </a:graphic>
          </p:graphicFrame>
          <p:cxnSp>
            <p:nvCxnSpPr>
              <p:cNvPr id="11" name="رابط كسهم مستقيم 10"/>
              <p:cNvCxnSpPr/>
              <p:nvPr/>
            </p:nvCxnSpPr>
            <p:spPr>
              <a:xfrm rot="10800000">
                <a:off x="1071538" y="2304086"/>
                <a:ext cx="2214578" cy="1588"/>
              </a:xfrm>
              <a:prstGeom prst="straightConnector1">
                <a:avLst/>
              </a:prstGeom>
              <a:ln w="12700">
                <a:solidFill>
                  <a:srgbClr val="0070C0"/>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2" name="رابط كسهم مستقيم 11"/>
              <p:cNvCxnSpPr/>
              <p:nvPr/>
            </p:nvCxnSpPr>
            <p:spPr>
              <a:xfrm rot="16200000" flipH="1">
                <a:off x="2194731" y="2277474"/>
                <a:ext cx="2142562" cy="16458"/>
              </a:xfrm>
              <a:prstGeom prst="straightConnector1">
                <a:avLst/>
              </a:prstGeom>
              <a:ln w="12700">
                <a:solidFill>
                  <a:srgbClr val="0070C0"/>
                </a:solidFill>
                <a:prstDash val="dash"/>
                <a:headEnd type="triangle"/>
                <a:tailEnd type="none" w="lg" len="lg"/>
              </a:ln>
            </p:spPr>
            <p:style>
              <a:lnRef idx="1">
                <a:schemeClr val="accent1"/>
              </a:lnRef>
              <a:fillRef idx="0">
                <a:schemeClr val="accent1"/>
              </a:fillRef>
              <a:effectRef idx="0">
                <a:schemeClr val="accent1"/>
              </a:effectRef>
              <a:fontRef idx="minor">
                <a:schemeClr val="tx1"/>
              </a:fontRef>
            </p:style>
          </p:cxnSp>
          <p:sp>
            <p:nvSpPr>
              <p:cNvPr id="13" name="مربع نص 12"/>
              <p:cNvSpPr txBox="1"/>
              <p:nvPr/>
            </p:nvSpPr>
            <p:spPr>
              <a:xfrm>
                <a:off x="750067" y="2071678"/>
                <a:ext cx="321471" cy="400110"/>
              </a:xfrm>
              <a:prstGeom prst="rect">
                <a:avLst/>
              </a:prstGeom>
              <a:noFill/>
            </p:spPr>
            <p:txBody>
              <a:bodyPr wrap="square" rtlCol="1">
                <a:spAutoFit/>
              </a:bodyPr>
              <a:lstStyle/>
              <a:p>
                <a:pPr algn="ctr" rtl="0"/>
                <a:r>
                  <a:rPr lang="ar-SY" sz="2000" dirty="0" smtClean="0">
                    <a:solidFill>
                      <a:srgbClr val="0070C0"/>
                    </a:solidFill>
                    <a:sym typeface="Symbol"/>
                  </a:rPr>
                  <a:t></a:t>
                </a:r>
                <a:endParaRPr lang="ar-SY" sz="2000" dirty="0">
                  <a:solidFill>
                    <a:srgbClr val="0070C0"/>
                  </a:solidFill>
                </a:endParaRPr>
              </a:p>
            </p:txBody>
          </p:sp>
          <p:sp>
            <p:nvSpPr>
              <p:cNvPr id="14" name="مربع نص 13"/>
              <p:cNvSpPr txBox="1"/>
              <p:nvPr/>
            </p:nvSpPr>
            <p:spPr>
              <a:xfrm>
                <a:off x="3000364" y="671436"/>
                <a:ext cx="428628" cy="400110"/>
              </a:xfrm>
              <a:prstGeom prst="rect">
                <a:avLst/>
              </a:prstGeom>
              <a:noFill/>
            </p:spPr>
            <p:txBody>
              <a:bodyPr wrap="square" rtlCol="1">
                <a:spAutoFit/>
              </a:bodyPr>
              <a:lstStyle/>
              <a:p>
                <a:pPr algn="ctr" rtl="0"/>
                <a:r>
                  <a:rPr lang="en-US" sz="2000" dirty="0" err="1" smtClean="0">
                    <a:solidFill>
                      <a:srgbClr val="0070C0"/>
                    </a:solidFill>
                    <a:sym typeface="Symbol"/>
                  </a:rPr>
                  <a:t>v</a:t>
                </a:r>
                <a:r>
                  <a:rPr lang="en-US" sz="2000" baseline="-25000" dirty="0" err="1" smtClean="0">
                    <a:solidFill>
                      <a:srgbClr val="0070C0"/>
                    </a:solidFill>
                    <a:sym typeface="Symbol"/>
                  </a:rPr>
                  <a:t>L</a:t>
                </a:r>
                <a:endParaRPr lang="ar-SY" sz="2000" dirty="0">
                  <a:solidFill>
                    <a:srgbClr val="0070C0"/>
                  </a:solidFill>
                </a:endParaRPr>
              </a:p>
            </p:txBody>
          </p:sp>
          <p:sp>
            <p:nvSpPr>
              <p:cNvPr id="15" name="مربع نص 14"/>
              <p:cNvSpPr txBox="1"/>
              <p:nvPr/>
            </p:nvSpPr>
            <p:spPr>
              <a:xfrm>
                <a:off x="1322786" y="1846308"/>
                <a:ext cx="785818" cy="369332"/>
              </a:xfrm>
              <a:prstGeom prst="rect">
                <a:avLst/>
              </a:prstGeom>
              <a:noFill/>
            </p:spPr>
            <p:txBody>
              <a:bodyPr wrap="square" rtlCol="1">
                <a:spAutoFit/>
              </a:bodyPr>
              <a:lstStyle/>
              <a:p>
                <a:pPr algn="ctr" rtl="0"/>
                <a:r>
                  <a:rPr lang="ar-SY" dirty="0" smtClean="0">
                    <a:solidFill>
                      <a:srgbClr val="00B050"/>
                    </a:solidFill>
                    <a:sym typeface="Symbol"/>
                  </a:rPr>
                  <a:t>تقويم</a:t>
                </a:r>
                <a:endParaRPr lang="ar-SY" dirty="0">
                  <a:solidFill>
                    <a:srgbClr val="00B050"/>
                  </a:solidFill>
                </a:endParaRPr>
              </a:p>
            </p:txBody>
          </p:sp>
          <p:sp>
            <p:nvSpPr>
              <p:cNvPr id="16" name="مربع نص 15"/>
              <p:cNvSpPr txBox="1"/>
              <p:nvPr/>
            </p:nvSpPr>
            <p:spPr>
              <a:xfrm>
                <a:off x="2500298" y="2357430"/>
                <a:ext cx="785818" cy="369332"/>
              </a:xfrm>
              <a:prstGeom prst="rect">
                <a:avLst/>
              </a:prstGeom>
              <a:noFill/>
            </p:spPr>
            <p:txBody>
              <a:bodyPr wrap="square" rtlCol="1">
                <a:spAutoFit/>
              </a:bodyPr>
              <a:lstStyle/>
              <a:p>
                <a:pPr algn="ctr" rtl="0"/>
                <a:r>
                  <a:rPr lang="ar-SY" dirty="0" smtClean="0">
                    <a:solidFill>
                      <a:srgbClr val="00B050"/>
                    </a:solidFill>
                    <a:sym typeface="Symbol"/>
                  </a:rPr>
                  <a:t>قلب</a:t>
                </a:r>
                <a:endParaRPr lang="ar-SY" dirty="0">
                  <a:solidFill>
                    <a:srgbClr val="00B050"/>
                  </a:solidFill>
                </a:endParaRPr>
              </a:p>
            </p:txBody>
          </p:sp>
          <p:sp>
            <p:nvSpPr>
              <p:cNvPr id="17" name="مربع نص 16"/>
              <p:cNvSpPr txBox="1"/>
              <p:nvPr/>
            </p:nvSpPr>
            <p:spPr>
              <a:xfrm>
                <a:off x="1428728" y="4429132"/>
                <a:ext cx="1500198" cy="430887"/>
              </a:xfrm>
              <a:prstGeom prst="rect">
                <a:avLst/>
              </a:prstGeom>
              <a:noFill/>
            </p:spPr>
            <p:txBody>
              <a:bodyPr wrap="square" rtlCol="1">
                <a:spAutoFit/>
              </a:bodyPr>
              <a:lstStyle/>
              <a:p>
                <a:pPr algn="just"/>
                <a:r>
                  <a:rPr lang="ar-SY" sz="2200" dirty="0" smtClean="0">
                    <a:cs typeface="Simplified Arabic" pitchFamily="2" charset="-78"/>
                  </a:rPr>
                  <a:t>الشكل 4 - 7</a:t>
                </a:r>
                <a:endParaRPr lang="ar-SY" sz="2200" dirty="0">
                  <a:cs typeface="Simplified Arabic" pitchFamily="2" charset="-78"/>
                </a:endParaRPr>
              </a:p>
            </p:txBody>
          </p:sp>
          <p:sp>
            <p:nvSpPr>
              <p:cNvPr id="22" name="مربع نص 21"/>
              <p:cNvSpPr txBox="1"/>
              <p:nvPr/>
            </p:nvSpPr>
            <p:spPr>
              <a:xfrm>
                <a:off x="2250265" y="1573871"/>
                <a:ext cx="714380" cy="400110"/>
              </a:xfrm>
              <a:prstGeom prst="rect">
                <a:avLst/>
              </a:prstGeom>
              <a:noFill/>
            </p:spPr>
            <p:txBody>
              <a:bodyPr wrap="square" rtlCol="1">
                <a:spAutoFit/>
              </a:bodyPr>
              <a:lstStyle/>
              <a:p>
                <a:pPr algn="ctr" rtl="0"/>
                <a:r>
                  <a:rPr lang="ar-SY" sz="2000" dirty="0" smtClean="0">
                    <a:solidFill>
                      <a:srgbClr val="660033"/>
                    </a:solidFill>
                    <a:sym typeface="Symbol"/>
                  </a:rPr>
                  <a:t></a:t>
                </a:r>
                <a:r>
                  <a:rPr lang="en-US" sz="2000" baseline="-25000" dirty="0" smtClean="0">
                    <a:solidFill>
                      <a:srgbClr val="660033"/>
                    </a:solidFill>
                    <a:sym typeface="Symbol"/>
                  </a:rPr>
                  <a:t>min</a:t>
                </a:r>
                <a:endParaRPr lang="ar-SY" sz="2000" baseline="-25000" dirty="0">
                  <a:solidFill>
                    <a:srgbClr val="660033"/>
                  </a:solidFill>
                </a:endParaRPr>
              </a:p>
            </p:txBody>
          </p:sp>
        </p:grpSp>
        <p:cxnSp>
          <p:nvCxnSpPr>
            <p:cNvPr id="24" name="رابط كسهم مستقيم 23"/>
            <p:cNvCxnSpPr/>
            <p:nvPr/>
          </p:nvCxnSpPr>
          <p:spPr>
            <a:xfrm>
              <a:off x="2714612" y="2000240"/>
              <a:ext cx="357190" cy="214314"/>
            </a:xfrm>
            <a:prstGeom prst="straightConnector1">
              <a:avLst/>
            </a:prstGeom>
            <a:ln w="22225">
              <a:solidFill>
                <a:srgbClr val="660033"/>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0" name="رابط كسهم مستقيم 29"/>
            <p:cNvCxnSpPr/>
            <p:nvPr/>
          </p:nvCxnSpPr>
          <p:spPr>
            <a:xfrm rot="16200000" flipH="1">
              <a:off x="2080188" y="2277474"/>
              <a:ext cx="2142562" cy="16458"/>
            </a:xfrm>
            <a:prstGeom prst="straightConnector1">
              <a:avLst/>
            </a:prstGeom>
            <a:ln w="12700">
              <a:solidFill>
                <a:srgbClr val="660033"/>
              </a:solidFill>
              <a:prstDash val="lgDash"/>
              <a:headEnd type="none"/>
              <a:tailEnd type="none" w="lg" len="lg"/>
            </a:ln>
          </p:spPr>
          <p:style>
            <a:lnRef idx="1">
              <a:schemeClr val="accent1"/>
            </a:lnRef>
            <a:fillRef idx="0">
              <a:schemeClr val="accent1"/>
            </a:fillRef>
            <a:effectRef idx="0">
              <a:schemeClr val="accent1"/>
            </a:effectRef>
            <a:fontRef idx="minor">
              <a:schemeClr val="tx1"/>
            </a:fontRef>
          </p:style>
        </p:cxnSp>
      </p:grpSp>
      <p:sp>
        <p:nvSpPr>
          <p:cNvPr id="33" name="عنصر نائب للتاريخ 32"/>
          <p:cNvSpPr>
            <a:spLocks noGrp="1"/>
          </p:cNvSpPr>
          <p:nvPr>
            <p:ph type="dt" sz="half" idx="10"/>
          </p:nvPr>
        </p:nvSpPr>
        <p:spPr/>
        <p:txBody>
          <a:bodyPr/>
          <a:lstStyle/>
          <a:p>
            <a:r>
              <a:rPr lang="ar-SY" smtClean="0"/>
              <a:t>2019-2018</a:t>
            </a:r>
            <a:endParaRPr lang="ar-SY"/>
          </a:p>
        </p:txBody>
      </p:sp>
      <p:grpSp>
        <p:nvGrpSpPr>
          <p:cNvPr id="39" name="مجموعة 38"/>
          <p:cNvGrpSpPr/>
          <p:nvPr/>
        </p:nvGrpSpPr>
        <p:grpSpPr>
          <a:xfrm>
            <a:off x="5531036" y="3051262"/>
            <a:ext cx="285752" cy="357190"/>
            <a:chOff x="5715008" y="2285992"/>
            <a:chExt cx="285752" cy="357190"/>
          </a:xfrm>
        </p:grpSpPr>
        <p:cxnSp>
          <p:nvCxnSpPr>
            <p:cNvPr id="37" name="رابط مستقيم 36"/>
            <p:cNvCxnSpPr/>
            <p:nvPr/>
          </p:nvCxnSpPr>
          <p:spPr>
            <a:xfrm rot="5400000">
              <a:off x="5679289" y="2321711"/>
              <a:ext cx="357190" cy="28575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رابط مستقيم 37"/>
            <p:cNvCxnSpPr/>
            <p:nvPr/>
          </p:nvCxnSpPr>
          <p:spPr>
            <a:xfrm rot="16200000" flipH="1">
              <a:off x="5679289" y="2321711"/>
              <a:ext cx="357190" cy="28575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0" name="شكل بيضاوي 39"/>
          <p:cNvSpPr/>
          <p:nvPr/>
        </p:nvSpPr>
        <p:spPr>
          <a:xfrm>
            <a:off x="2857306" y="2208616"/>
            <a:ext cx="142876" cy="1428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4" name="عنصر نائب لرقم الشريحة 33"/>
          <p:cNvSpPr>
            <a:spLocks noGrp="1"/>
          </p:cNvSpPr>
          <p:nvPr>
            <p:ph type="sldNum" sz="quarter" idx="12"/>
          </p:nvPr>
        </p:nvSpPr>
        <p:spPr/>
        <p:txBody>
          <a:bodyPr/>
          <a:lstStyle/>
          <a:p>
            <a:fld id="{2C0DA8FC-BB9E-42E2-A4DE-D94B488C17FE}" type="slidenum">
              <a:rPr lang="ar-SY" smtClean="0"/>
              <a:pPr/>
              <a:t>21</a:t>
            </a:fld>
            <a:endParaRPr lang="ar-SY" dirty="0"/>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checkerboard(across)">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24932"/>
                                        </p:tgtEl>
                                        <p:attrNameLst>
                                          <p:attrName>style.visibility</p:attrName>
                                        </p:attrNameLst>
                                      </p:cBhvr>
                                      <p:to>
                                        <p:strVal val="visible"/>
                                      </p:to>
                                    </p:set>
                                    <p:anim calcmode="lin" valueType="num">
                                      <p:cBhvr additive="base">
                                        <p:cTn id="12" dur="500" fill="hold"/>
                                        <p:tgtEl>
                                          <p:spTgt spid="124932"/>
                                        </p:tgtEl>
                                        <p:attrNameLst>
                                          <p:attrName>ppt_x</p:attrName>
                                        </p:attrNameLst>
                                      </p:cBhvr>
                                      <p:tavLst>
                                        <p:tav tm="0">
                                          <p:val>
                                            <p:strVal val="1+#ppt_w/2"/>
                                          </p:val>
                                        </p:tav>
                                        <p:tav tm="100000">
                                          <p:val>
                                            <p:strVal val="#ppt_x"/>
                                          </p:val>
                                        </p:tav>
                                      </p:tavLst>
                                    </p:anim>
                                    <p:anim calcmode="lin" valueType="num">
                                      <p:cBhvr additive="base">
                                        <p:cTn id="13" dur="500" fill="hold"/>
                                        <p:tgtEl>
                                          <p:spTgt spid="12493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checkerboard(across)">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1+#ppt_w/2"/>
                                          </p:val>
                                        </p:tav>
                                        <p:tav tm="100000">
                                          <p:val>
                                            <p:strVal val="#ppt_x"/>
                                          </p:val>
                                        </p:tav>
                                      </p:tavLst>
                                    </p:anim>
                                    <p:anim calcmode="lin" valueType="num">
                                      <p:cBhvr additive="base">
                                        <p:cTn id="24"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circle(in)">
                                      <p:cBhvr>
                                        <p:cTn id="29" dur="20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anim calcmode="lin" valueType="num">
                                      <p:cBhvr additive="base">
                                        <p:cTn id="34" dur="500" fill="hold"/>
                                        <p:tgtEl>
                                          <p:spTgt spid="25"/>
                                        </p:tgtEl>
                                        <p:attrNameLst>
                                          <p:attrName>ppt_x</p:attrName>
                                        </p:attrNameLst>
                                      </p:cBhvr>
                                      <p:tavLst>
                                        <p:tav tm="0">
                                          <p:val>
                                            <p:strVal val="1+#ppt_w/2"/>
                                          </p:val>
                                        </p:tav>
                                        <p:tav tm="100000">
                                          <p:val>
                                            <p:strVal val="#ppt_x"/>
                                          </p:val>
                                        </p:tav>
                                      </p:tavLst>
                                    </p:anim>
                                    <p:anim calcmode="lin" valueType="num">
                                      <p:cBhvr additive="base">
                                        <p:cTn id="35" dur="500" fill="hold"/>
                                        <p:tgtEl>
                                          <p:spTgt spid="25"/>
                                        </p:tgtEl>
                                        <p:attrNameLst>
                                          <p:attrName>ppt_y</p:attrName>
                                        </p:attrNameLst>
                                      </p:cBhvr>
                                      <p:tavLst>
                                        <p:tav tm="0">
                                          <p:val>
                                            <p:strVal val="#ppt_y"/>
                                          </p:val>
                                        </p:tav>
                                        <p:tav tm="100000">
                                          <p:val>
                                            <p:strVal val="#ppt_y"/>
                                          </p:val>
                                        </p:tav>
                                      </p:tavLst>
                                    </p:anim>
                                  </p:childTnLst>
                                </p:cTn>
                              </p:par>
                              <p:par>
                                <p:cTn id="36" presetID="5" presetClass="entr" presetSubtype="1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checkerboard(across)">
                                      <p:cBhvr>
                                        <p:cTn id="38" dur="500"/>
                                        <p:tgtEl>
                                          <p:spTgt spid="40"/>
                                        </p:tgtEl>
                                      </p:cBhvr>
                                    </p:animEffect>
                                  </p:childTnLst>
                                </p:cTn>
                              </p:par>
                              <p:par>
                                <p:cTn id="39" presetID="5" presetClass="entr" presetSubtype="10"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checkerboard(across)">
                                      <p:cBhvr>
                                        <p:cTn id="41" dur="500"/>
                                        <p:tgtEl>
                                          <p:spTgt spid="39"/>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nodeType="clickEffect">
                                  <p:stCondLst>
                                    <p:cond delay="0"/>
                                  </p:stCondLst>
                                  <p:childTnLst>
                                    <p:set>
                                      <p:cBhvr>
                                        <p:cTn id="45" dur="1" fill="hold">
                                          <p:stCondLst>
                                            <p:cond delay="0"/>
                                          </p:stCondLst>
                                        </p:cTn>
                                        <p:tgtEl>
                                          <p:inkTgt spid="_x0000_s124937"/>
                                        </p:tgtEl>
                                        <p:attrNameLst>
                                          <p:attrName>style.visibility</p:attrName>
                                        </p:attrNameLst>
                                      </p:cBhvr>
                                      <p:to>
                                        <p:strVal val="visible"/>
                                      </p:to>
                                    </p:set>
                                    <p:animEffect transition="in" filter="checkerboard(across)">
                                      <p:cBhvr>
                                        <p:cTn id="46" dur="500"/>
                                        <p:tgtEl>
                                          <p:inkTgt spid="_x0000_s124937"/>
                                        </p:tgtEl>
                                      </p:cBhvr>
                                    </p:animEffect>
                                  </p:childTnLst>
                                </p:cTn>
                              </p:par>
                              <p:par>
                                <p:cTn id="47" presetID="5" presetClass="entr" presetSubtype="10" fill="hold" nodeType="withEffect">
                                  <p:stCondLst>
                                    <p:cond delay="0"/>
                                  </p:stCondLst>
                                  <p:childTnLst>
                                    <p:set>
                                      <p:cBhvr>
                                        <p:cTn id="48" dur="1" fill="hold">
                                          <p:stCondLst>
                                            <p:cond delay="0"/>
                                          </p:stCondLst>
                                        </p:cTn>
                                        <p:tgtEl>
                                          <p:inkTgt spid="_x0000_s124938"/>
                                        </p:tgtEl>
                                        <p:attrNameLst>
                                          <p:attrName>style.visibility</p:attrName>
                                        </p:attrNameLst>
                                      </p:cBhvr>
                                      <p:to>
                                        <p:strVal val="visible"/>
                                      </p:to>
                                    </p:set>
                                    <p:animEffect transition="in" filter="checkerboard(across)">
                                      <p:cBhvr>
                                        <p:cTn id="49" dur="500"/>
                                        <p:tgtEl>
                                          <p:inkTgt spid="_x0000_s124938"/>
                                        </p:tgtEl>
                                      </p:cBhvr>
                                    </p:animEffect>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grpId="0" nodeType="click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checkerboard(across)">
                                      <p:cBhvr>
                                        <p:cTn id="54" dur="500"/>
                                        <p:tgtEl>
                                          <p:spTgt spid="26"/>
                                        </p:tgtEl>
                                      </p:cBhvr>
                                    </p:animEffect>
                                  </p:childTnLst>
                                </p:cTn>
                              </p:par>
                            </p:childTnLst>
                          </p:cTn>
                        </p:par>
                      </p:childTnLst>
                    </p:cTn>
                  </p:par>
                  <p:par>
                    <p:cTn id="55" fill="hold">
                      <p:stCondLst>
                        <p:cond delay="indefinite"/>
                      </p:stCondLst>
                      <p:childTnLst>
                        <p:par>
                          <p:cTn id="56" fill="hold">
                            <p:stCondLst>
                              <p:cond delay="0"/>
                            </p:stCondLst>
                            <p:childTnLst>
                              <p:par>
                                <p:cTn id="57" presetID="5" presetClass="entr" presetSubtype="1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checkerboard(across)">
                                      <p:cBhvr>
                                        <p:cTn id="59" dur="500"/>
                                        <p:tgtEl>
                                          <p:spTgt spid="28"/>
                                        </p:tgtEl>
                                      </p:cBhvr>
                                    </p:animEffect>
                                  </p:childTnLst>
                                </p:cTn>
                              </p:par>
                              <p:par>
                                <p:cTn id="60" presetID="5" presetClass="entr" presetSubtype="10" fill="hold"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checkerboard(across)">
                                      <p:cBhvr>
                                        <p:cTn id="6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6" grpId="0"/>
      <p:bldP spid="28" grpId="0" animBg="1"/>
      <p:bldP spid="4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7786710" y="0"/>
            <a:ext cx="1285884" cy="461665"/>
          </a:xfrm>
          <a:prstGeom prst="rect">
            <a:avLst/>
          </a:prstGeom>
          <a:noFill/>
        </p:spPr>
        <p:txBody>
          <a:bodyPr wrap="square" rtlCol="1">
            <a:spAutoFit/>
          </a:bodyPr>
          <a:lstStyle/>
          <a:p>
            <a:pPr algn="ctr"/>
            <a:r>
              <a:rPr lang="ar-SY" sz="2400" b="1" u="sng" dirty="0" smtClean="0">
                <a:solidFill>
                  <a:srgbClr val="660033"/>
                </a:solidFill>
                <a:cs typeface="Simplified Arabic" pitchFamily="2" charset="-78"/>
              </a:rPr>
              <a:t>مسألة</a:t>
            </a:r>
            <a:endParaRPr lang="ar-SY" sz="2400" b="1" u="sng" dirty="0">
              <a:solidFill>
                <a:srgbClr val="660033"/>
              </a:solidFill>
              <a:cs typeface="Simplified Arabic" pitchFamily="2" charset="-78"/>
            </a:endParaRPr>
          </a:p>
        </p:txBody>
      </p:sp>
      <p:sp>
        <p:nvSpPr>
          <p:cNvPr id="3" name="مربع نص 2"/>
          <p:cNvSpPr txBox="1"/>
          <p:nvPr/>
        </p:nvSpPr>
        <p:spPr>
          <a:xfrm>
            <a:off x="1500166" y="785795"/>
            <a:ext cx="7215238" cy="400110"/>
          </a:xfrm>
          <a:prstGeom prst="rect">
            <a:avLst/>
          </a:prstGeom>
          <a:noFill/>
        </p:spPr>
        <p:txBody>
          <a:bodyPr wrap="square" rtlCol="1">
            <a:spAutoFit/>
          </a:bodyPr>
          <a:lstStyle/>
          <a:p>
            <a:r>
              <a:rPr lang="ar-SY" sz="2000" dirty="0" smtClean="0">
                <a:latin typeface="Times New Roman" pitchFamily="18" charset="0"/>
                <a:cs typeface="Times New Roman" pitchFamily="18" charset="0"/>
              </a:rPr>
              <a:t>مبدلة قالبة تابعة أحادية الطور ذات النقطة المشتركة موصولة إلى ثانوي محولة مواصفاته</a:t>
            </a:r>
            <a:endParaRPr lang="ar-SY" sz="2000" dirty="0">
              <a:cs typeface="Simplified Arabic" pitchFamily="2" charset="-78"/>
            </a:endParaRPr>
          </a:p>
        </p:txBody>
      </p:sp>
      <p:graphicFrame>
        <p:nvGraphicFramePr>
          <p:cNvPr id="4" name="Object 2"/>
          <p:cNvGraphicFramePr>
            <a:graphicFrameLocks noChangeAspect="1"/>
          </p:cNvGraphicFramePr>
          <p:nvPr/>
        </p:nvGraphicFramePr>
        <p:xfrm>
          <a:off x="412730" y="785794"/>
          <a:ext cx="1230312" cy="369887"/>
        </p:xfrm>
        <a:graphic>
          <a:graphicData uri="http://schemas.openxmlformats.org/presentationml/2006/ole">
            <p:oleObj spid="_x0000_s134146" name="Equation" r:id="rId3" imgW="672840" imgH="203040" progId="Equation.DSMT4">
              <p:embed/>
            </p:oleObj>
          </a:graphicData>
        </a:graphic>
      </p:graphicFrame>
      <p:sp>
        <p:nvSpPr>
          <p:cNvPr id="5" name="مربع نص 4"/>
          <p:cNvSpPr txBox="1"/>
          <p:nvPr/>
        </p:nvSpPr>
        <p:spPr>
          <a:xfrm>
            <a:off x="357158" y="1896611"/>
            <a:ext cx="8358246" cy="2246769"/>
          </a:xfrm>
          <a:prstGeom prst="rect">
            <a:avLst/>
          </a:prstGeom>
          <a:noFill/>
        </p:spPr>
        <p:txBody>
          <a:bodyPr wrap="square" rtlCol="1">
            <a:spAutoFit/>
          </a:bodyPr>
          <a:lstStyle/>
          <a:p>
            <a:r>
              <a:rPr lang="ar-SY" sz="2000" dirty="0" smtClean="0">
                <a:latin typeface="Times New Roman" pitchFamily="18" charset="0"/>
                <a:cs typeface="Times New Roman" pitchFamily="18" charset="0"/>
              </a:rPr>
              <a:t>فإذا علمت أن 	           المطلوب : </a:t>
            </a:r>
          </a:p>
          <a:p>
            <a:pPr>
              <a:buFontTx/>
              <a:buChar char="-"/>
            </a:pPr>
            <a:endParaRPr lang="ar-SY" sz="2000" dirty="0" smtClean="0">
              <a:latin typeface="Times New Roman" pitchFamily="18" charset="0"/>
              <a:cs typeface="Times New Roman" pitchFamily="18" charset="0"/>
            </a:endParaRPr>
          </a:p>
          <a:p>
            <a:pPr marL="457200" indent="-457200">
              <a:buFont typeface="+mj-lt"/>
              <a:buAutoNum type="arabicPeriod"/>
            </a:pPr>
            <a:r>
              <a:rPr lang="ar-SY" sz="2000" dirty="0" smtClean="0">
                <a:latin typeface="Times New Roman" pitchFamily="18" charset="0"/>
                <a:cs typeface="Times New Roman" pitchFamily="18" charset="0"/>
              </a:rPr>
              <a:t> أرسم </a:t>
            </a:r>
            <a:r>
              <a:rPr lang="ar-SY" sz="2000" dirty="0" err="1" smtClean="0">
                <a:latin typeface="Times New Roman" pitchFamily="18" charset="0"/>
                <a:cs typeface="Times New Roman" pitchFamily="18" charset="0"/>
              </a:rPr>
              <a:t>مايلي</a:t>
            </a:r>
            <a:r>
              <a:rPr lang="ar-SY" sz="2000" dirty="0" smtClean="0">
                <a:latin typeface="Times New Roman" pitchFamily="18" charset="0"/>
                <a:cs typeface="Times New Roman" pitchFamily="18" charset="0"/>
              </a:rPr>
              <a:t> : جهد وتيار الحمولة – جهد وتيار أحد </a:t>
            </a:r>
            <a:r>
              <a:rPr lang="ar-SY" sz="2000" dirty="0" err="1" smtClean="0">
                <a:latin typeface="Times New Roman" pitchFamily="18" charset="0"/>
                <a:cs typeface="Times New Roman" pitchFamily="18" charset="0"/>
              </a:rPr>
              <a:t>الثايرستورات</a:t>
            </a:r>
            <a:r>
              <a:rPr lang="ar-SY" sz="2000" dirty="0" smtClean="0">
                <a:latin typeface="Times New Roman" pitchFamily="18" charset="0"/>
                <a:cs typeface="Times New Roman" pitchFamily="18" charset="0"/>
              </a:rPr>
              <a:t> مع تبيان القيم على الرسم. </a:t>
            </a:r>
          </a:p>
          <a:p>
            <a:pPr marL="457200" indent="-457200">
              <a:buFont typeface="+mj-lt"/>
              <a:buAutoNum type="arabicPeriod"/>
            </a:pPr>
            <a:r>
              <a:rPr lang="ar-SY" sz="2000" dirty="0" smtClean="0">
                <a:latin typeface="Times New Roman" pitchFamily="18" charset="0"/>
                <a:cs typeface="Times New Roman" pitchFamily="18" charset="0"/>
              </a:rPr>
              <a:t> أحسب </a:t>
            </a:r>
            <a:r>
              <a:rPr lang="ar-SY" sz="2000" dirty="0" err="1" smtClean="0">
                <a:latin typeface="Times New Roman" pitchFamily="18" charset="0"/>
                <a:cs typeface="Times New Roman" pitchFamily="18" charset="0"/>
              </a:rPr>
              <a:t>مايلي</a:t>
            </a:r>
            <a:r>
              <a:rPr lang="ar-SY" sz="2000" dirty="0" smtClean="0">
                <a:latin typeface="Times New Roman" pitchFamily="18" charset="0"/>
                <a:cs typeface="Times New Roman" pitchFamily="18" charset="0"/>
              </a:rPr>
              <a:t> : القيمة المتوسطة لجهد الحمولة – القيمة الفعالة لتيار الحمولة – القيمة المتوسطة والفعالة والعظمى لتيار </a:t>
            </a:r>
            <a:r>
              <a:rPr lang="ar-SY" sz="2000" dirty="0" err="1" smtClean="0">
                <a:latin typeface="Times New Roman" pitchFamily="18" charset="0"/>
                <a:cs typeface="Times New Roman" pitchFamily="18" charset="0"/>
              </a:rPr>
              <a:t>الثايرستور</a:t>
            </a:r>
            <a:r>
              <a:rPr lang="ar-SY" sz="2000" dirty="0" smtClean="0">
                <a:latin typeface="Times New Roman" pitchFamily="18" charset="0"/>
                <a:cs typeface="Times New Roman" pitchFamily="18" charset="0"/>
              </a:rPr>
              <a:t> – القيمة العظمى للجهدين الأمامي والعكسي على طرفي </a:t>
            </a:r>
            <a:r>
              <a:rPr lang="ar-SY" sz="2000" dirty="0" err="1" smtClean="0">
                <a:latin typeface="Times New Roman" pitchFamily="18" charset="0"/>
                <a:cs typeface="Times New Roman" pitchFamily="18" charset="0"/>
              </a:rPr>
              <a:t>الثايرستور</a:t>
            </a:r>
            <a:r>
              <a:rPr lang="ar-SY" sz="2000" dirty="0" smtClean="0">
                <a:latin typeface="Times New Roman" pitchFamily="18" charset="0"/>
                <a:cs typeface="Times New Roman" pitchFamily="18" charset="0"/>
              </a:rPr>
              <a:t>.</a:t>
            </a:r>
          </a:p>
          <a:p>
            <a:pPr marL="457200" indent="-457200">
              <a:buFont typeface="+mj-lt"/>
              <a:buAutoNum type="arabicPeriod"/>
            </a:pPr>
            <a:r>
              <a:rPr lang="ar-SY" sz="2000" dirty="0" smtClean="0">
                <a:latin typeface="Times New Roman" pitchFamily="18" charset="0"/>
                <a:cs typeface="Times New Roman" pitchFamily="18" charset="0"/>
              </a:rPr>
              <a:t> </a:t>
            </a:r>
            <a:r>
              <a:rPr lang="ar-SY" sz="2000" dirty="0" err="1" smtClean="0">
                <a:latin typeface="Times New Roman" pitchFamily="18" charset="0"/>
                <a:cs typeface="Times New Roman" pitchFamily="18" charset="0"/>
              </a:rPr>
              <a:t>ماهو</a:t>
            </a:r>
            <a:r>
              <a:rPr lang="ar-SY" sz="2000" dirty="0" smtClean="0">
                <a:latin typeface="Times New Roman" pitchFamily="18" charset="0"/>
                <a:cs typeface="Times New Roman" pitchFamily="18" charset="0"/>
              </a:rPr>
              <a:t> الزمن </a:t>
            </a:r>
            <a:r>
              <a:rPr lang="ar-SY" sz="2000" dirty="0" err="1" smtClean="0">
                <a:latin typeface="Times New Roman" pitchFamily="18" charset="0"/>
                <a:cs typeface="Times New Roman" pitchFamily="18" charset="0"/>
              </a:rPr>
              <a:t>الأعظمي</a:t>
            </a:r>
            <a:r>
              <a:rPr lang="ar-SY" sz="2000" dirty="0" smtClean="0">
                <a:latin typeface="Times New Roman" pitchFamily="18" charset="0"/>
                <a:cs typeface="Times New Roman" pitchFamily="18" charset="0"/>
              </a:rPr>
              <a:t> الذي يتوجب على </a:t>
            </a:r>
            <a:r>
              <a:rPr lang="ar-SY" sz="2000" dirty="0" err="1" smtClean="0">
                <a:latin typeface="Times New Roman" pitchFamily="18" charset="0"/>
                <a:cs typeface="Times New Roman" pitchFamily="18" charset="0"/>
              </a:rPr>
              <a:t>الثايرستور</a:t>
            </a:r>
            <a:r>
              <a:rPr lang="ar-SY" sz="2000" dirty="0" smtClean="0">
                <a:latin typeface="Times New Roman" pitchFamily="18" charset="0"/>
                <a:cs typeface="Times New Roman" pitchFamily="18" charset="0"/>
              </a:rPr>
              <a:t> أن يقطع خلاله.</a:t>
            </a:r>
            <a:endParaRPr lang="ar-SY" sz="2000" dirty="0">
              <a:cs typeface="Simplified Arabic" pitchFamily="2" charset="-78"/>
            </a:endParaRPr>
          </a:p>
        </p:txBody>
      </p:sp>
      <p:graphicFrame>
        <p:nvGraphicFramePr>
          <p:cNvPr id="7" name="Object 2"/>
          <p:cNvGraphicFramePr>
            <a:graphicFrameLocks noChangeAspect="1"/>
          </p:cNvGraphicFramePr>
          <p:nvPr/>
        </p:nvGraphicFramePr>
        <p:xfrm>
          <a:off x="325418" y="1227125"/>
          <a:ext cx="1531938" cy="415925"/>
        </p:xfrm>
        <a:graphic>
          <a:graphicData uri="http://schemas.openxmlformats.org/presentationml/2006/ole">
            <p:oleObj spid="_x0000_s134147" name="Equation" r:id="rId4" imgW="838080" imgH="228600" progId="Equation.DSMT4">
              <p:embed/>
            </p:oleObj>
          </a:graphicData>
        </a:graphic>
      </p:graphicFrame>
      <p:graphicFrame>
        <p:nvGraphicFramePr>
          <p:cNvPr id="87044" name="Object 2"/>
          <p:cNvGraphicFramePr>
            <a:graphicFrameLocks noChangeAspect="1"/>
          </p:cNvGraphicFramePr>
          <p:nvPr/>
        </p:nvGraphicFramePr>
        <p:xfrm>
          <a:off x="6211888" y="1753741"/>
          <a:ext cx="1230312" cy="715962"/>
        </p:xfrm>
        <a:graphic>
          <a:graphicData uri="http://schemas.openxmlformats.org/presentationml/2006/ole">
            <p:oleObj spid="_x0000_s134148" name="Equation" r:id="rId5" imgW="672840" imgH="393480" progId="Equation.DSMT4">
              <p:embed/>
            </p:oleObj>
          </a:graphicData>
        </a:graphic>
      </p:graphicFrame>
      <p:sp>
        <p:nvSpPr>
          <p:cNvPr id="9" name="مربع نص 8"/>
          <p:cNvSpPr txBox="1"/>
          <p:nvPr/>
        </p:nvSpPr>
        <p:spPr>
          <a:xfrm>
            <a:off x="1500166" y="1242940"/>
            <a:ext cx="5286412" cy="400110"/>
          </a:xfrm>
          <a:prstGeom prst="rect">
            <a:avLst/>
          </a:prstGeom>
          <a:noFill/>
        </p:spPr>
        <p:txBody>
          <a:bodyPr wrap="square" rtlCol="1">
            <a:spAutoFit/>
          </a:bodyPr>
          <a:lstStyle/>
          <a:p>
            <a:r>
              <a:rPr lang="ar-SY" sz="2000" dirty="0" smtClean="0">
                <a:latin typeface="Times New Roman" pitchFamily="18" charset="0"/>
                <a:cs typeface="Times New Roman" pitchFamily="18" charset="0"/>
              </a:rPr>
              <a:t>توصل القالبة من طرف الحمل إلى مولد تيار مستمر مواصفاته</a:t>
            </a:r>
            <a:endParaRPr lang="ar-SY" sz="2000" dirty="0">
              <a:cs typeface="Simplified Arabic" pitchFamily="2" charset="-78"/>
            </a:endParaRPr>
          </a:p>
        </p:txBody>
      </p:sp>
      <p:graphicFrame>
        <p:nvGraphicFramePr>
          <p:cNvPr id="10" name="Object 2"/>
          <p:cNvGraphicFramePr>
            <a:graphicFrameLocks noChangeAspect="1"/>
          </p:cNvGraphicFramePr>
          <p:nvPr/>
        </p:nvGraphicFramePr>
        <p:xfrm>
          <a:off x="6786578" y="1214422"/>
          <a:ext cx="1857376" cy="439738"/>
        </p:xfrm>
        <a:graphic>
          <a:graphicData uri="http://schemas.openxmlformats.org/presentationml/2006/ole">
            <p:oleObj spid="_x0000_s134149" name="Equation" r:id="rId6" imgW="1015920" imgH="241200" progId="Equation.DSMT4">
              <p:embed/>
            </p:oleObj>
          </a:graphicData>
        </a:graphic>
      </p:graphicFrame>
      <p:sp>
        <p:nvSpPr>
          <p:cNvPr id="11" name="مربع نص 10"/>
          <p:cNvSpPr txBox="1"/>
          <p:nvPr/>
        </p:nvSpPr>
        <p:spPr>
          <a:xfrm>
            <a:off x="7572396" y="4214818"/>
            <a:ext cx="1285884" cy="461665"/>
          </a:xfrm>
          <a:prstGeom prst="rect">
            <a:avLst/>
          </a:prstGeom>
          <a:noFill/>
        </p:spPr>
        <p:txBody>
          <a:bodyPr wrap="square" rtlCol="1">
            <a:spAutoFit/>
          </a:bodyPr>
          <a:lstStyle/>
          <a:p>
            <a:pPr algn="ctr"/>
            <a:r>
              <a:rPr lang="ar-SY" sz="2400" b="1" u="sng" dirty="0" smtClean="0">
                <a:solidFill>
                  <a:srgbClr val="660033"/>
                </a:solidFill>
                <a:cs typeface="Simplified Arabic" pitchFamily="2" charset="-78"/>
              </a:rPr>
              <a:t>الأجوبة</a:t>
            </a:r>
            <a:endParaRPr lang="ar-SY" sz="2400" b="1" u="sng" dirty="0">
              <a:solidFill>
                <a:srgbClr val="660033"/>
              </a:solidFill>
              <a:cs typeface="Simplified Arabic" pitchFamily="2" charset="-78"/>
            </a:endParaRPr>
          </a:p>
        </p:txBody>
      </p:sp>
      <p:graphicFrame>
        <p:nvGraphicFramePr>
          <p:cNvPr id="134150" name="Object 6"/>
          <p:cNvGraphicFramePr>
            <a:graphicFrameLocks noChangeAspect="1"/>
          </p:cNvGraphicFramePr>
          <p:nvPr/>
        </p:nvGraphicFramePr>
        <p:xfrm>
          <a:off x="928662" y="4822041"/>
          <a:ext cx="1636713" cy="341313"/>
        </p:xfrm>
        <a:graphic>
          <a:graphicData uri="http://schemas.openxmlformats.org/presentationml/2006/ole">
            <p:oleObj spid="_x0000_s134150" name="Equation" r:id="rId7" imgW="1091880" imgH="228600" progId="Equation.DSMT4">
              <p:embed/>
            </p:oleObj>
          </a:graphicData>
        </a:graphic>
      </p:graphicFrame>
      <p:graphicFrame>
        <p:nvGraphicFramePr>
          <p:cNvPr id="134153" name="Object 9"/>
          <p:cNvGraphicFramePr>
            <a:graphicFrameLocks noChangeAspect="1"/>
          </p:cNvGraphicFramePr>
          <p:nvPr/>
        </p:nvGraphicFramePr>
        <p:xfrm>
          <a:off x="928662" y="5500503"/>
          <a:ext cx="1236662" cy="341313"/>
        </p:xfrm>
        <a:graphic>
          <a:graphicData uri="http://schemas.openxmlformats.org/presentationml/2006/ole">
            <p:oleObj spid="_x0000_s134153" name="Equation" r:id="rId8" imgW="825480" imgH="228600" progId="Equation.DSMT4">
              <p:embed/>
            </p:oleObj>
          </a:graphicData>
        </a:graphic>
      </p:graphicFrame>
      <p:graphicFrame>
        <p:nvGraphicFramePr>
          <p:cNvPr id="134154" name="Object 10"/>
          <p:cNvGraphicFramePr>
            <a:graphicFrameLocks noChangeAspect="1"/>
          </p:cNvGraphicFramePr>
          <p:nvPr/>
        </p:nvGraphicFramePr>
        <p:xfrm>
          <a:off x="3590932" y="4822835"/>
          <a:ext cx="1236662" cy="339725"/>
        </p:xfrm>
        <a:graphic>
          <a:graphicData uri="http://schemas.openxmlformats.org/presentationml/2006/ole">
            <p:oleObj spid="_x0000_s134154" name="Equation" r:id="rId9" imgW="825480" imgH="228600" progId="Equation.DSMT4">
              <p:embed/>
            </p:oleObj>
          </a:graphicData>
        </a:graphic>
      </p:graphicFrame>
      <p:graphicFrame>
        <p:nvGraphicFramePr>
          <p:cNvPr id="134155" name="Object 11"/>
          <p:cNvGraphicFramePr>
            <a:graphicFrameLocks noChangeAspect="1"/>
          </p:cNvGraphicFramePr>
          <p:nvPr/>
        </p:nvGraphicFramePr>
        <p:xfrm>
          <a:off x="928662" y="6143644"/>
          <a:ext cx="1501775" cy="339725"/>
        </p:xfrm>
        <a:graphic>
          <a:graphicData uri="http://schemas.openxmlformats.org/presentationml/2006/ole">
            <p:oleObj spid="_x0000_s134155" name="Equation" r:id="rId10" imgW="1002960" imgH="228600" progId="Equation.DSMT4">
              <p:embed/>
            </p:oleObj>
          </a:graphicData>
        </a:graphic>
      </p:graphicFrame>
      <p:graphicFrame>
        <p:nvGraphicFramePr>
          <p:cNvPr id="134156" name="Object 12"/>
          <p:cNvGraphicFramePr>
            <a:graphicFrameLocks noChangeAspect="1"/>
          </p:cNvGraphicFramePr>
          <p:nvPr/>
        </p:nvGraphicFramePr>
        <p:xfrm>
          <a:off x="3590932" y="5501297"/>
          <a:ext cx="1274763" cy="339725"/>
        </p:xfrm>
        <a:graphic>
          <a:graphicData uri="http://schemas.openxmlformats.org/presentationml/2006/ole">
            <p:oleObj spid="_x0000_s134156" name="Equation" r:id="rId11" imgW="850680" imgH="228600" progId="Equation.DSMT4">
              <p:embed/>
            </p:oleObj>
          </a:graphicData>
        </a:graphic>
      </p:graphicFrame>
      <p:graphicFrame>
        <p:nvGraphicFramePr>
          <p:cNvPr id="134157" name="Object 13"/>
          <p:cNvGraphicFramePr>
            <a:graphicFrameLocks noChangeAspect="1"/>
          </p:cNvGraphicFramePr>
          <p:nvPr/>
        </p:nvGraphicFramePr>
        <p:xfrm>
          <a:off x="6000760" y="4822835"/>
          <a:ext cx="1846262" cy="339725"/>
        </p:xfrm>
        <a:graphic>
          <a:graphicData uri="http://schemas.openxmlformats.org/presentationml/2006/ole">
            <p:oleObj spid="_x0000_s134157" name="Equation" r:id="rId12" imgW="1231560" imgH="228600" progId="Equation.DSMT4">
              <p:embed/>
            </p:oleObj>
          </a:graphicData>
        </a:graphic>
      </p:graphicFrame>
      <p:graphicFrame>
        <p:nvGraphicFramePr>
          <p:cNvPr id="134158" name="Object 14"/>
          <p:cNvGraphicFramePr>
            <a:graphicFrameLocks noChangeAspect="1"/>
          </p:cNvGraphicFramePr>
          <p:nvPr/>
        </p:nvGraphicFramePr>
        <p:xfrm>
          <a:off x="3590932" y="6143625"/>
          <a:ext cx="1981200" cy="339725"/>
        </p:xfrm>
        <a:graphic>
          <a:graphicData uri="http://schemas.openxmlformats.org/presentationml/2006/ole">
            <p:oleObj spid="_x0000_s134158" name="Equation" r:id="rId13" imgW="1320480" imgH="228600" progId="Equation.DSMT4">
              <p:embed/>
            </p:oleObj>
          </a:graphicData>
        </a:graphic>
      </p:graphicFrame>
      <p:graphicFrame>
        <p:nvGraphicFramePr>
          <p:cNvPr id="25" name="Object 13"/>
          <p:cNvGraphicFramePr>
            <a:graphicFrameLocks noChangeAspect="1"/>
          </p:cNvGraphicFramePr>
          <p:nvPr/>
        </p:nvGraphicFramePr>
        <p:xfrm>
          <a:off x="6000760" y="5491772"/>
          <a:ext cx="1655762" cy="358775"/>
        </p:xfrm>
        <a:graphic>
          <a:graphicData uri="http://schemas.openxmlformats.org/presentationml/2006/ole">
            <p:oleObj spid="_x0000_s134163" name="Equation" r:id="rId14" imgW="1104840" imgH="241200" progId="Equation.DSMT4">
              <p:embed/>
            </p:oleObj>
          </a:graphicData>
        </a:graphic>
      </p:graphicFrame>
      <p:sp>
        <p:nvSpPr>
          <p:cNvPr id="19" name="عنصر نائب للتاريخ 18"/>
          <p:cNvSpPr>
            <a:spLocks noGrp="1"/>
          </p:cNvSpPr>
          <p:nvPr>
            <p:ph type="dt" sz="half" idx="10"/>
          </p:nvPr>
        </p:nvSpPr>
        <p:spPr/>
        <p:txBody>
          <a:bodyPr/>
          <a:lstStyle/>
          <a:p>
            <a:r>
              <a:rPr lang="ar-SY" smtClean="0"/>
              <a:t>2019-2018</a:t>
            </a:r>
            <a:endParaRPr lang="ar-SY"/>
          </a:p>
        </p:txBody>
      </p:sp>
      <p:sp>
        <p:nvSpPr>
          <p:cNvPr id="20" name="عنصر نائب لرقم الشريحة 19"/>
          <p:cNvSpPr>
            <a:spLocks noGrp="1"/>
          </p:cNvSpPr>
          <p:nvPr>
            <p:ph type="sldNum" sz="quarter" idx="12"/>
          </p:nvPr>
        </p:nvSpPr>
        <p:spPr/>
        <p:txBody>
          <a:bodyPr/>
          <a:lstStyle/>
          <a:p>
            <a:fld id="{2C0DA8FC-BB9E-42E2-A4DE-D94B488C17FE}" type="slidenum">
              <a:rPr lang="ar-SY" smtClean="0"/>
              <a:pPr/>
              <a:t>22</a:t>
            </a:fld>
            <a:endParaRPr lang="ar-SY" dirty="0"/>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4150"/>
                                        </p:tgtEl>
                                        <p:attrNameLst>
                                          <p:attrName>style.visibility</p:attrName>
                                        </p:attrNameLst>
                                      </p:cBhvr>
                                      <p:to>
                                        <p:strVal val="visible"/>
                                      </p:to>
                                    </p:set>
                                    <p:animEffect transition="in" filter="blinds(horizontal)">
                                      <p:cBhvr>
                                        <p:cTn id="7" dur="500"/>
                                        <p:tgtEl>
                                          <p:spTgt spid="1341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4153"/>
                                        </p:tgtEl>
                                        <p:attrNameLst>
                                          <p:attrName>style.visibility</p:attrName>
                                        </p:attrNameLst>
                                      </p:cBhvr>
                                      <p:to>
                                        <p:strVal val="visible"/>
                                      </p:to>
                                    </p:set>
                                    <p:animEffect transition="in" filter="blinds(horizontal)">
                                      <p:cBhvr>
                                        <p:cTn id="12" dur="500"/>
                                        <p:tgtEl>
                                          <p:spTgt spid="13415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4155"/>
                                        </p:tgtEl>
                                        <p:attrNameLst>
                                          <p:attrName>style.visibility</p:attrName>
                                        </p:attrNameLst>
                                      </p:cBhvr>
                                      <p:to>
                                        <p:strVal val="visible"/>
                                      </p:to>
                                    </p:set>
                                    <p:animEffect transition="in" filter="blinds(horizontal)">
                                      <p:cBhvr>
                                        <p:cTn id="17" dur="500"/>
                                        <p:tgtEl>
                                          <p:spTgt spid="13415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4154"/>
                                        </p:tgtEl>
                                        <p:attrNameLst>
                                          <p:attrName>style.visibility</p:attrName>
                                        </p:attrNameLst>
                                      </p:cBhvr>
                                      <p:to>
                                        <p:strVal val="visible"/>
                                      </p:to>
                                    </p:set>
                                    <p:animEffect transition="in" filter="blinds(horizontal)">
                                      <p:cBhvr>
                                        <p:cTn id="22" dur="500"/>
                                        <p:tgtEl>
                                          <p:spTgt spid="13415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4156"/>
                                        </p:tgtEl>
                                        <p:attrNameLst>
                                          <p:attrName>style.visibility</p:attrName>
                                        </p:attrNameLst>
                                      </p:cBhvr>
                                      <p:to>
                                        <p:strVal val="visible"/>
                                      </p:to>
                                    </p:set>
                                    <p:animEffect transition="in" filter="blinds(horizontal)">
                                      <p:cBhvr>
                                        <p:cTn id="27" dur="500"/>
                                        <p:tgtEl>
                                          <p:spTgt spid="13415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34158"/>
                                        </p:tgtEl>
                                        <p:attrNameLst>
                                          <p:attrName>style.visibility</p:attrName>
                                        </p:attrNameLst>
                                      </p:cBhvr>
                                      <p:to>
                                        <p:strVal val="visible"/>
                                      </p:to>
                                    </p:set>
                                    <p:animEffect transition="in" filter="blinds(horizontal)">
                                      <p:cBhvr>
                                        <p:cTn id="32" dur="500"/>
                                        <p:tgtEl>
                                          <p:spTgt spid="13415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34157"/>
                                        </p:tgtEl>
                                        <p:attrNameLst>
                                          <p:attrName>style.visibility</p:attrName>
                                        </p:attrNameLst>
                                      </p:cBhvr>
                                      <p:to>
                                        <p:strVal val="visible"/>
                                      </p:to>
                                    </p:set>
                                    <p:animEffect transition="in" filter="blinds(horizontal)">
                                      <p:cBhvr>
                                        <p:cTn id="37" dur="500"/>
                                        <p:tgtEl>
                                          <p:spTgt spid="13415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blinds(horizontal)">
                                      <p:cBhvr>
                                        <p:cTn id="4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871" name="Picture 7"/>
          <p:cNvPicPr>
            <a:picLocks noChangeAspect="1" noChangeArrowheads="1"/>
          </p:cNvPicPr>
          <p:nvPr/>
        </p:nvPicPr>
        <p:blipFill>
          <a:blip r:embed="rId3" cstate="print"/>
          <a:srcRect/>
          <a:stretch>
            <a:fillRect/>
          </a:stretch>
        </p:blipFill>
        <p:spPr bwMode="auto">
          <a:xfrm>
            <a:off x="857224" y="928670"/>
            <a:ext cx="2971800" cy="4048125"/>
          </a:xfrm>
          <a:prstGeom prst="rect">
            <a:avLst/>
          </a:prstGeom>
          <a:noFill/>
          <a:ln w="9525">
            <a:noFill/>
            <a:miter lim="800000"/>
            <a:headEnd/>
            <a:tailEnd/>
          </a:ln>
          <a:effectLst/>
        </p:spPr>
      </p:pic>
      <p:pic>
        <p:nvPicPr>
          <p:cNvPr id="3" name="صورة 2" descr="power1_fig4_9_circuit.jpg"/>
          <p:cNvPicPr>
            <a:picLocks noChangeAspect="1"/>
          </p:cNvPicPr>
          <p:nvPr/>
        </p:nvPicPr>
        <p:blipFill>
          <a:blip r:embed="rId4" cstate="print"/>
          <a:stretch>
            <a:fillRect/>
          </a:stretch>
        </p:blipFill>
        <p:spPr>
          <a:xfrm>
            <a:off x="5143504" y="357166"/>
            <a:ext cx="2854175" cy="3223676"/>
          </a:xfrm>
          <a:prstGeom prst="rect">
            <a:avLst/>
          </a:prstGeom>
        </p:spPr>
      </p:pic>
      <p:sp>
        <p:nvSpPr>
          <p:cNvPr id="4" name="مربع نص 3"/>
          <p:cNvSpPr txBox="1"/>
          <p:nvPr/>
        </p:nvSpPr>
        <p:spPr>
          <a:xfrm>
            <a:off x="5830789" y="3571876"/>
            <a:ext cx="1500198" cy="430887"/>
          </a:xfrm>
          <a:prstGeom prst="rect">
            <a:avLst/>
          </a:prstGeom>
          <a:noFill/>
        </p:spPr>
        <p:txBody>
          <a:bodyPr wrap="square" rtlCol="1">
            <a:spAutoFit/>
          </a:bodyPr>
          <a:lstStyle/>
          <a:p>
            <a:pPr algn="just"/>
            <a:r>
              <a:rPr lang="ar-SY" sz="2200" dirty="0" smtClean="0">
                <a:cs typeface="Simplified Arabic" pitchFamily="2" charset="-78"/>
              </a:rPr>
              <a:t>الشكل 4 - 8</a:t>
            </a:r>
            <a:endParaRPr lang="ar-SY" sz="2200" dirty="0">
              <a:cs typeface="Simplified Arabic" pitchFamily="2" charset="-78"/>
            </a:endParaRPr>
          </a:p>
        </p:txBody>
      </p:sp>
      <p:sp>
        <p:nvSpPr>
          <p:cNvPr id="5" name="مربع نص 4"/>
          <p:cNvSpPr txBox="1"/>
          <p:nvPr/>
        </p:nvSpPr>
        <p:spPr>
          <a:xfrm>
            <a:off x="1285852" y="5857892"/>
            <a:ext cx="1643074" cy="430887"/>
          </a:xfrm>
          <a:prstGeom prst="rect">
            <a:avLst/>
          </a:prstGeom>
          <a:noFill/>
        </p:spPr>
        <p:txBody>
          <a:bodyPr wrap="square" rtlCol="1">
            <a:spAutoFit/>
          </a:bodyPr>
          <a:lstStyle/>
          <a:p>
            <a:pPr algn="just"/>
            <a:r>
              <a:rPr lang="ar-SY" sz="2200" dirty="0" smtClean="0">
                <a:cs typeface="Simplified Arabic" pitchFamily="2" charset="-78"/>
              </a:rPr>
              <a:t>الشكل 4 - 9</a:t>
            </a:r>
            <a:endParaRPr lang="ar-SY" sz="2200" dirty="0">
              <a:cs typeface="Simplified Arabic" pitchFamily="2" charset="-78"/>
            </a:endParaRPr>
          </a:p>
        </p:txBody>
      </p:sp>
      <p:grpSp>
        <p:nvGrpSpPr>
          <p:cNvPr id="42" name="مجموعة 41"/>
          <p:cNvGrpSpPr/>
          <p:nvPr/>
        </p:nvGrpSpPr>
        <p:grpSpPr>
          <a:xfrm>
            <a:off x="357158" y="357166"/>
            <a:ext cx="3714776" cy="5441430"/>
            <a:chOff x="357158" y="357166"/>
            <a:chExt cx="3714776" cy="5441430"/>
          </a:xfrm>
        </p:grpSpPr>
        <p:sp>
          <p:nvSpPr>
            <p:cNvPr id="6" name="مربع نص 5"/>
            <p:cNvSpPr txBox="1"/>
            <p:nvPr/>
          </p:nvSpPr>
          <p:spPr>
            <a:xfrm>
              <a:off x="1928794" y="4929198"/>
              <a:ext cx="500066" cy="369332"/>
            </a:xfrm>
            <a:prstGeom prst="rect">
              <a:avLst/>
            </a:prstGeom>
            <a:noFill/>
          </p:spPr>
          <p:txBody>
            <a:bodyPr wrap="square" rtlCol="1">
              <a:spAutoFit/>
            </a:bodyPr>
            <a:lstStyle/>
            <a:p>
              <a:pPr algn="just"/>
              <a:r>
                <a:rPr lang="en-US" dirty="0" smtClean="0">
                  <a:cs typeface="Simplified Arabic" pitchFamily="2" charset="-78"/>
                </a:rPr>
                <a:t>T2</a:t>
              </a:r>
              <a:endParaRPr lang="ar-SY" baseline="30000" dirty="0" smtClean="0">
                <a:cs typeface="Simplified Arabic" pitchFamily="2" charset="-78"/>
              </a:endParaRPr>
            </a:p>
          </p:txBody>
        </p:sp>
        <p:sp>
          <p:nvSpPr>
            <p:cNvPr id="7" name="مربع نص 6"/>
            <p:cNvSpPr txBox="1"/>
            <p:nvPr/>
          </p:nvSpPr>
          <p:spPr>
            <a:xfrm>
              <a:off x="2357422" y="4929198"/>
              <a:ext cx="500066" cy="369332"/>
            </a:xfrm>
            <a:prstGeom prst="rect">
              <a:avLst/>
            </a:prstGeom>
            <a:noFill/>
          </p:spPr>
          <p:txBody>
            <a:bodyPr wrap="square" rtlCol="1">
              <a:spAutoFit/>
            </a:bodyPr>
            <a:lstStyle/>
            <a:p>
              <a:pPr algn="just"/>
              <a:r>
                <a:rPr lang="en-US" dirty="0" smtClean="0">
                  <a:cs typeface="Simplified Arabic" pitchFamily="2" charset="-78"/>
                </a:rPr>
                <a:t>T2</a:t>
              </a:r>
              <a:endParaRPr lang="ar-SY" baseline="30000" dirty="0" smtClean="0">
                <a:cs typeface="Simplified Arabic" pitchFamily="2" charset="-78"/>
              </a:endParaRPr>
            </a:p>
          </p:txBody>
        </p:sp>
        <p:sp>
          <p:nvSpPr>
            <p:cNvPr id="8" name="مربع نص 7"/>
            <p:cNvSpPr txBox="1"/>
            <p:nvPr/>
          </p:nvSpPr>
          <p:spPr>
            <a:xfrm>
              <a:off x="2857488" y="4929198"/>
              <a:ext cx="500066" cy="369332"/>
            </a:xfrm>
            <a:prstGeom prst="rect">
              <a:avLst/>
            </a:prstGeom>
            <a:noFill/>
          </p:spPr>
          <p:txBody>
            <a:bodyPr wrap="square" rtlCol="1">
              <a:spAutoFit/>
            </a:bodyPr>
            <a:lstStyle/>
            <a:p>
              <a:pPr algn="just"/>
              <a:r>
                <a:rPr lang="en-US" dirty="0" smtClean="0">
                  <a:cs typeface="Simplified Arabic" pitchFamily="2" charset="-78"/>
                </a:rPr>
                <a:t>T4</a:t>
              </a:r>
              <a:endParaRPr lang="ar-SY" baseline="30000" dirty="0" smtClean="0">
                <a:cs typeface="Simplified Arabic" pitchFamily="2" charset="-78"/>
              </a:endParaRPr>
            </a:p>
          </p:txBody>
        </p:sp>
        <p:sp>
          <p:nvSpPr>
            <p:cNvPr id="9" name="مربع نص 8"/>
            <p:cNvSpPr txBox="1"/>
            <p:nvPr/>
          </p:nvSpPr>
          <p:spPr>
            <a:xfrm>
              <a:off x="642910" y="4929198"/>
              <a:ext cx="500066" cy="369332"/>
            </a:xfrm>
            <a:prstGeom prst="rect">
              <a:avLst/>
            </a:prstGeom>
            <a:noFill/>
          </p:spPr>
          <p:txBody>
            <a:bodyPr wrap="square" rtlCol="1">
              <a:spAutoFit/>
            </a:bodyPr>
            <a:lstStyle/>
            <a:p>
              <a:pPr algn="just"/>
              <a:r>
                <a:rPr lang="en-US" dirty="0" smtClean="0">
                  <a:cs typeface="Simplified Arabic" pitchFamily="2" charset="-78"/>
                </a:rPr>
                <a:t>T4</a:t>
              </a:r>
              <a:endParaRPr lang="ar-SY" baseline="30000" dirty="0" smtClean="0">
                <a:cs typeface="Simplified Arabic" pitchFamily="2" charset="-78"/>
              </a:endParaRPr>
            </a:p>
          </p:txBody>
        </p:sp>
        <p:sp>
          <p:nvSpPr>
            <p:cNvPr id="10" name="مربع نص 9"/>
            <p:cNvSpPr txBox="1"/>
            <p:nvPr/>
          </p:nvSpPr>
          <p:spPr>
            <a:xfrm>
              <a:off x="1071538" y="4929198"/>
              <a:ext cx="500066" cy="369332"/>
            </a:xfrm>
            <a:prstGeom prst="rect">
              <a:avLst/>
            </a:prstGeom>
            <a:noFill/>
          </p:spPr>
          <p:txBody>
            <a:bodyPr wrap="square" rtlCol="1">
              <a:spAutoFit/>
            </a:bodyPr>
            <a:lstStyle/>
            <a:p>
              <a:pPr algn="just"/>
              <a:r>
                <a:rPr lang="en-US" dirty="0" smtClean="0">
                  <a:cs typeface="Simplified Arabic" pitchFamily="2" charset="-78"/>
                </a:rPr>
                <a:t>T6</a:t>
              </a:r>
              <a:endParaRPr lang="ar-SY" baseline="30000" dirty="0" smtClean="0">
                <a:cs typeface="Simplified Arabic" pitchFamily="2" charset="-78"/>
              </a:endParaRPr>
            </a:p>
          </p:txBody>
        </p:sp>
        <p:sp>
          <p:nvSpPr>
            <p:cNvPr id="11" name="مربع نص 10"/>
            <p:cNvSpPr txBox="1"/>
            <p:nvPr/>
          </p:nvSpPr>
          <p:spPr>
            <a:xfrm>
              <a:off x="1928794" y="5429264"/>
              <a:ext cx="500066" cy="369332"/>
            </a:xfrm>
            <a:prstGeom prst="rect">
              <a:avLst/>
            </a:prstGeom>
            <a:noFill/>
          </p:spPr>
          <p:txBody>
            <a:bodyPr wrap="square" rtlCol="1">
              <a:spAutoFit/>
            </a:bodyPr>
            <a:lstStyle/>
            <a:p>
              <a:pPr algn="just"/>
              <a:r>
                <a:rPr lang="en-US" dirty="0" smtClean="0">
                  <a:cs typeface="Simplified Arabic" pitchFamily="2" charset="-78"/>
                </a:rPr>
                <a:t>T3</a:t>
              </a:r>
              <a:endParaRPr lang="ar-SY" baseline="30000" dirty="0" smtClean="0">
                <a:cs typeface="Simplified Arabic" pitchFamily="2" charset="-78"/>
              </a:endParaRPr>
            </a:p>
          </p:txBody>
        </p:sp>
        <p:sp>
          <p:nvSpPr>
            <p:cNvPr id="12" name="مربع نص 11"/>
            <p:cNvSpPr txBox="1"/>
            <p:nvPr/>
          </p:nvSpPr>
          <p:spPr>
            <a:xfrm>
              <a:off x="2357422" y="5429264"/>
              <a:ext cx="500066" cy="369332"/>
            </a:xfrm>
            <a:prstGeom prst="rect">
              <a:avLst/>
            </a:prstGeom>
            <a:noFill/>
          </p:spPr>
          <p:txBody>
            <a:bodyPr wrap="square" rtlCol="1">
              <a:spAutoFit/>
            </a:bodyPr>
            <a:lstStyle/>
            <a:p>
              <a:pPr algn="just"/>
              <a:r>
                <a:rPr lang="en-US" dirty="0" smtClean="0">
                  <a:cs typeface="Simplified Arabic" pitchFamily="2" charset="-78"/>
                </a:rPr>
                <a:t>T5</a:t>
              </a:r>
              <a:endParaRPr lang="ar-SY" baseline="30000" dirty="0" smtClean="0">
                <a:cs typeface="Simplified Arabic" pitchFamily="2" charset="-78"/>
              </a:endParaRPr>
            </a:p>
          </p:txBody>
        </p:sp>
        <p:sp>
          <p:nvSpPr>
            <p:cNvPr id="13" name="مربع نص 12"/>
            <p:cNvSpPr txBox="1"/>
            <p:nvPr/>
          </p:nvSpPr>
          <p:spPr>
            <a:xfrm>
              <a:off x="2857488" y="5429264"/>
              <a:ext cx="500066" cy="369332"/>
            </a:xfrm>
            <a:prstGeom prst="rect">
              <a:avLst/>
            </a:prstGeom>
            <a:noFill/>
          </p:spPr>
          <p:txBody>
            <a:bodyPr wrap="square" rtlCol="1">
              <a:spAutoFit/>
            </a:bodyPr>
            <a:lstStyle/>
            <a:p>
              <a:pPr algn="just"/>
              <a:r>
                <a:rPr lang="en-US" dirty="0" smtClean="0">
                  <a:cs typeface="Simplified Arabic" pitchFamily="2" charset="-78"/>
                </a:rPr>
                <a:t>T5</a:t>
              </a:r>
              <a:endParaRPr lang="ar-SY" baseline="30000" dirty="0" smtClean="0">
                <a:cs typeface="Simplified Arabic" pitchFamily="2" charset="-78"/>
              </a:endParaRPr>
            </a:p>
          </p:txBody>
        </p:sp>
        <p:sp>
          <p:nvSpPr>
            <p:cNvPr id="14" name="مربع نص 13"/>
            <p:cNvSpPr txBox="1"/>
            <p:nvPr/>
          </p:nvSpPr>
          <p:spPr>
            <a:xfrm>
              <a:off x="642910" y="5429264"/>
              <a:ext cx="500066" cy="369332"/>
            </a:xfrm>
            <a:prstGeom prst="rect">
              <a:avLst/>
            </a:prstGeom>
            <a:noFill/>
          </p:spPr>
          <p:txBody>
            <a:bodyPr wrap="square" rtlCol="1">
              <a:spAutoFit/>
            </a:bodyPr>
            <a:lstStyle/>
            <a:p>
              <a:pPr algn="just"/>
              <a:r>
                <a:rPr lang="en-US" dirty="0" smtClean="0">
                  <a:cs typeface="Simplified Arabic" pitchFamily="2" charset="-78"/>
                </a:rPr>
                <a:t>T1</a:t>
              </a:r>
              <a:endParaRPr lang="ar-SY" baseline="30000" dirty="0" smtClean="0">
                <a:cs typeface="Simplified Arabic" pitchFamily="2" charset="-78"/>
              </a:endParaRPr>
            </a:p>
          </p:txBody>
        </p:sp>
        <p:sp>
          <p:nvSpPr>
            <p:cNvPr id="15" name="مربع نص 14"/>
            <p:cNvSpPr txBox="1"/>
            <p:nvPr/>
          </p:nvSpPr>
          <p:spPr>
            <a:xfrm>
              <a:off x="1071538" y="5429264"/>
              <a:ext cx="500066" cy="369332"/>
            </a:xfrm>
            <a:prstGeom prst="rect">
              <a:avLst/>
            </a:prstGeom>
            <a:noFill/>
          </p:spPr>
          <p:txBody>
            <a:bodyPr wrap="square" rtlCol="1">
              <a:spAutoFit/>
            </a:bodyPr>
            <a:lstStyle/>
            <a:p>
              <a:pPr algn="just"/>
              <a:r>
                <a:rPr lang="en-US" dirty="0" smtClean="0">
                  <a:cs typeface="Simplified Arabic" pitchFamily="2" charset="-78"/>
                </a:rPr>
                <a:t>T1</a:t>
              </a:r>
              <a:endParaRPr lang="ar-SY" baseline="30000" dirty="0" smtClean="0">
                <a:cs typeface="Simplified Arabic" pitchFamily="2" charset="-78"/>
              </a:endParaRPr>
            </a:p>
          </p:txBody>
        </p:sp>
        <p:sp>
          <p:nvSpPr>
            <p:cNvPr id="16" name="مربع نص 15"/>
            <p:cNvSpPr txBox="1"/>
            <p:nvPr/>
          </p:nvSpPr>
          <p:spPr>
            <a:xfrm>
              <a:off x="1500166" y="4929198"/>
              <a:ext cx="500066" cy="369332"/>
            </a:xfrm>
            <a:prstGeom prst="rect">
              <a:avLst/>
            </a:prstGeom>
            <a:noFill/>
          </p:spPr>
          <p:txBody>
            <a:bodyPr wrap="square" rtlCol="1">
              <a:spAutoFit/>
            </a:bodyPr>
            <a:lstStyle/>
            <a:p>
              <a:pPr algn="just"/>
              <a:r>
                <a:rPr lang="en-US" dirty="0" smtClean="0">
                  <a:cs typeface="Simplified Arabic" pitchFamily="2" charset="-78"/>
                </a:rPr>
                <a:t>T6</a:t>
              </a:r>
              <a:endParaRPr lang="ar-SY" baseline="30000" dirty="0" smtClean="0">
                <a:cs typeface="Simplified Arabic" pitchFamily="2" charset="-78"/>
              </a:endParaRPr>
            </a:p>
          </p:txBody>
        </p:sp>
        <p:sp>
          <p:nvSpPr>
            <p:cNvPr id="17" name="مربع نص 16"/>
            <p:cNvSpPr txBox="1"/>
            <p:nvPr/>
          </p:nvSpPr>
          <p:spPr>
            <a:xfrm>
              <a:off x="1500166" y="5429264"/>
              <a:ext cx="500066" cy="369332"/>
            </a:xfrm>
            <a:prstGeom prst="rect">
              <a:avLst/>
            </a:prstGeom>
            <a:noFill/>
          </p:spPr>
          <p:txBody>
            <a:bodyPr wrap="square" rtlCol="1">
              <a:spAutoFit/>
            </a:bodyPr>
            <a:lstStyle/>
            <a:p>
              <a:pPr algn="just"/>
              <a:r>
                <a:rPr lang="en-US" dirty="0" smtClean="0">
                  <a:cs typeface="Simplified Arabic" pitchFamily="2" charset="-78"/>
                </a:rPr>
                <a:t>T3</a:t>
              </a:r>
              <a:endParaRPr lang="ar-SY" baseline="30000" dirty="0" smtClean="0">
                <a:cs typeface="Simplified Arabic" pitchFamily="2" charset="-78"/>
              </a:endParaRPr>
            </a:p>
          </p:txBody>
        </p:sp>
        <p:sp>
          <p:nvSpPr>
            <p:cNvPr id="18" name="مربع نص 17"/>
            <p:cNvSpPr txBox="1"/>
            <p:nvPr/>
          </p:nvSpPr>
          <p:spPr>
            <a:xfrm>
              <a:off x="1142976" y="742874"/>
              <a:ext cx="642942" cy="400110"/>
            </a:xfrm>
            <a:prstGeom prst="rect">
              <a:avLst/>
            </a:prstGeom>
            <a:solidFill>
              <a:schemeClr val="bg1"/>
            </a:solidFill>
          </p:spPr>
          <p:txBody>
            <a:bodyPr wrap="square" rtlCol="1">
              <a:spAutoFit/>
            </a:bodyPr>
            <a:lstStyle/>
            <a:p>
              <a:pPr algn="ctr" rtl="0"/>
              <a:r>
                <a:rPr lang="en-US" sz="2000" dirty="0" smtClean="0">
                  <a:solidFill>
                    <a:srgbClr val="FF0000"/>
                  </a:solidFill>
                  <a:sym typeface="Symbol"/>
                </a:rPr>
                <a:t>v</a:t>
              </a:r>
              <a:r>
                <a:rPr lang="en-US" sz="2000" baseline="-25000" dirty="0" smtClean="0">
                  <a:solidFill>
                    <a:srgbClr val="FF0000"/>
                  </a:solidFill>
                  <a:sym typeface="Symbol"/>
                </a:rPr>
                <a:t>1</a:t>
              </a:r>
            </a:p>
          </p:txBody>
        </p:sp>
        <p:sp>
          <p:nvSpPr>
            <p:cNvPr id="19" name="مربع نص 18"/>
            <p:cNvSpPr txBox="1"/>
            <p:nvPr/>
          </p:nvSpPr>
          <p:spPr>
            <a:xfrm>
              <a:off x="1928794" y="742874"/>
              <a:ext cx="642942" cy="400110"/>
            </a:xfrm>
            <a:prstGeom prst="rect">
              <a:avLst/>
            </a:prstGeom>
            <a:solidFill>
              <a:schemeClr val="bg1"/>
            </a:solidFill>
          </p:spPr>
          <p:txBody>
            <a:bodyPr wrap="square" rtlCol="1">
              <a:spAutoFit/>
            </a:bodyPr>
            <a:lstStyle/>
            <a:p>
              <a:pPr algn="ctr" rtl="0"/>
              <a:r>
                <a:rPr lang="en-US" sz="2000" dirty="0" smtClean="0">
                  <a:solidFill>
                    <a:srgbClr val="0070C0"/>
                  </a:solidFill>
                  <a:sym typeface="Symbol"/>
                </a:rPr>
                <a:t>v</a:t>
              </a:r>
              <a:r>
                <a:rPr lang="en-US" sz="2000" baseline="-25000" dirty="0" smtClean="0">
                  <a:solidFill>
                    <a:srgbClr val="0070C0"/>
                  </a:solidFill>
                  <a:sym typeface="Symbol"/>
                </a:rPr>
                <a:t>2</a:t>
              </a:r>
            </a:p>
          </p:txBody>
        </p:sp>
        <p:sp>
          <p:nvSpPr>
            <p:cNvPr id="20" name="مربع نص 19"/>
            <p:cNvSpPr txBox="1"/>
            <p:nvPr/>
          </p:nvSpPr>
          <p:spPr>
            <a:xfrm>
              <a:off x="2786050" y="714356"/>
              <a:ext cx="642942" cy="400110"/>
            </a:xfrm>
            <a:prstGeom prst="rect">
              <a:avLst/>
            </a:prstGeom>
            <a:solidFill>
              <a:schemeClr val="bg1"/>
            </a:solidFill>
          </p:spPr>
          <p:txBody>
            <a:bodyPr wrap="square" rtlCol="1">
              <a:spAutoFit/>
            </a:bodyPr>
            <a:lstStyle/>
            <a:p>
              <a:pPr algn="ctr" rtl="0"/>
              <a:r>
                <a:rPr lang="en-US" sz="2000" dirty="0" smtClean="0">
                  <a:solidFill>
                    <a:srgbClr val="00B050"/>
                  </a:solidFill>
                  <a:sym typeface="Symbol"/>
                </a:rPr>
                <a:t>v</a:t>
              </a:r>
              <a:r>
                <a:rPr lang="en-US" sz="2000" baseline="-25000" dirty="0" smtClean="0">
                  <a:solidFill>
                    <a:srgbClr val="00B050"/>
                  </a:solidFill>
                  <a:sym typeface="Symbol"/>
                </a:rPr>
                <a:t>3</a:t>
              </a:r>
            </a:p>
          </p:txBody>
        </p:sp>
        <p:sp>
          <p:nvSpPr>
            <p:cNvPr id="21" name="مربع نص 20"/>
            <p:cNvSpPr txBox="1"/>
            <p:nvPr/>
          </p:nvSpPr>
          <p:spPr>
            <a:xfrm>
              <a:off x="357158" y="2314510"/>
              <a:ext cx="642942" cy="400110"/>
            </a:xfrm>
            <a:prstGeom prst="rect">
              <a:avLst/>
            </a:prstGeom>
            <a:noFill/>
          </p:spPr>
          <p:txBody>
            <a:bodyPr wrap="square" rtlCol="1">
              <a:spAutoFit/>
            </a:bodyPr>
            <a:lstStyle/>
            <a:p>
              <a:pPr algn="ctr" rtl="0"/>
              <a:r>
                <a:rPr lang="en-US" sz="2000" dirty="0" err="1" smtClean="0">
                  <a:sym typeface="Symbol"/>
                </a:rPr>
                <a:t>v</a:t>
              </a:r>
              <a:r>
                <a:rPr lang="en-US" sz="2000" baseline="-25000" dirty="0" err="1" smtClean="0">
                  <a:sym typeface="Symbol"/>
                </a:rPr>
                <a:t>L</a:t>
              </a:r>
              <a:endParaRPr lang="en-US" sz="2000" baseline="-25000" dirty="0" smtClean="0">
                <a:sym typeface="Symbol"/>
              </a:endParaRPr>
            </a:p>
          </p:txBody>
        </p:sp>
        <p:sp>
          <p:nvSpPr>
            <p:cNvPr id="22" name="مربع نص 21"/>
            <p:cNvSpPr txBox="1"/>
            <p:nvPr/>
          </p:nvSpPr>
          <p:spPr>
            <a:xfrm>
              <a:off x="357158" y="3357562"/>
              <a:ext cx="642942" cy="400110"/>
            </a:xfrm>
            <a:prstGeom prst="rect">
              <a:avLst/>
            </a:prstGeom>
            <a:noFill/>
          </p:spPr>
          <p:txBody>
            <a:bodyPr wrap="square" rtlCol="1">
              <a:spAutoFit/>
            </a:bodyPr>
            <a:lstStyle/>
            <a:p>
              <a:pPr algn="ctr" rtl="0"/>
              <a:r>
                <a:rPr lang="en-US" sz="2000" dirty="0" smtClean="0">
                  <a:solidFill>
                    <a:srgbClr val="FF0000"/>
                  </a:solidFill>
                  <a:sym typeface="Symbol"/>
                </a:rPr>
                <a:t>i</a:t>
              </a:r>
              <a:r>
                <a:rPr lang="en-US" sz="2000" baseline="-25000" dirty="0" smtClean="0">
                  <a:solidFill>
                    <a:srgbClr val="FF0000"/>
                  </a:solidFill>
                  <a:sym typeface="Symbol"/>
                </a:rPr>
                <a:t>T1</a:t>
              </a:r>
            </a:p>
          </p:txBody>
        </p:sp>
        <p:sp>
          <p:nvSpPr>
            <p:cNvPr id="23" name="مربع نص 22"/>
            <p:cNvSpPr txBox="1"/>
            <p:nvPr/>
          </p:nvSpPr>
          <p:spPr>
            <a:xfrm>
              <a:off x="357158" y="4100460"/>
              <a:ext cx="642942" cy="400110"/>
            </a:xfrm>
            <a:prstGeom prst="rect">
              <a:avLst/>
            </a:prstGeom>
            <a:noFill/>
          </p:spPr>
          <p:txBody>
            <a:bodyPr wrap="square" rtlCol="1">
              <a:spAutoFit/>
            </a:bodyPr>
            <a:lstStyle/>
            <a:p>
              <a:pPr algn="ctr" rtl="0"/>
              <a:r>
                <a:rPr lang="en-US" sz="2000" dirty="0" smtClean="0">
                  <a:solidFill>
                    <a:srgbClr val="00B050"/>
                  </a:solidFill>
                  <a:sym typeface="Symbol"/>
                </a:rPr>
                <a:t>v</a:t>
              </a:r>
              <a:r>
                <a:rPr lang="en-US" sz="2000" baseline="-25000" dirty="0" smtClean="0">
                  <a:solidFill>
                    <a:srgbClr val="00B050"/>
                  </a:solidFill>
                  <a:sym typeface="Symbol"/>
                </a:rPr>
                <a:t>T1</a:t>
              </a:r>
            </a:p>
          </p:txBody>
        </p:sp>
        <p:sp>
          <p:nvSpPr>
            <p:cNvPr id="24" name="مربع نص 23"/>
            <p:cNvSpPr txBox="1"/>
            <p:nvPr/>
          </p:nvSpPr>
          <p:spPr>
            <a:xfrm>
              <a:off x="3571868" y="3929066"/>
              <a:ext cx="285752"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25" name="مربع نص 24"/>
            <p:cNvSpPr txBox="1"/>
            <p:nvPr/>
          </p:nvSpPr>
          <p:spPr>
            <a:xfrm>
              <a:off x="3571868" y="3357562"/>
              <a:ext cx="285752"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26" name="مربع نص 25"/>
            <p:cNvSpPr txBox="1"/>
            <p:nvPr/>
          </p:nvSpPr>
          <p:spPr>
            <a:xfrm>
              <a:off x="3571868" y="2143116"/>
              <a:ext cx="285752"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27" name="مربع نص 26"/>
            <p:cNvSpPr txBox="1"/>
            <p:nvPr/>
          </p:nvSpPr>
          <p:spPr>
            <a:xfrm>
              <a:off x="3571868" y="1071546"/>
              <a:ext cx="285752" cy="400110"/>
            </a:xfrm>
            <a:prstGeom prst="rect">
              <a:avLst/>
            </a:prstGeom>
            <a:noFill/>
          </p:spPr>
          <p:txBody>
            <a:bodyPr wrap="square" rtlCol="1">
              <a:spAutoFit/>
            </a:bodyPr>
            <a:lstStyle/>
            <a:p>
              <a:pPr algn="ctr" rtl="0"/>
              <a:r>
                <a:rPr lang="ar-SY" sz="2000" dirty="0" smtClean="0">
                  <a:sym typeface="Symbol"/>
                </a:rPr>
                <a:t></a:t>
              </a:r>
              <a:endParaRPr lang="ar-SY" sz="2000" dirty="0"/>
            </a:p>
          </p:txBody>
        </p:sp>
        <p:cxnSp>
          <p:nvCxnSpPr>
            <p:cNvPr id="28" name="رابط كسهم مستقيم 27"/>
            <p:cNvCxnSpPr/>
            <p:nvPr/>
          </p:nvCxnSpPr>
          <p:spPr>
            <a:xfrm>
              <a:off x="1142976" y="2000240"/>
              <a:ext cx="785818" cy="1588"/>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29" name="مربع نص 28"/>
            <p:cNvSpPr txBox="1"/>
            <p:nvPr/>
          </p:nvSpPr>
          <p:spPr>
            <a:xfrm>
              <a:off x="1524104" y="1654925"/>
              <a:ext cx="257177" cy="360099"/>
            </a:xfrm>
            <a:prstGeom prst="rect">
              <a:avLst/>
            </a:prstGeom>
            <a:noFill/>
          </p:spPr>
          <p:txBody>
            <a:bodyPr wrap="square" rtlCol="1">
              <a:spAutoFit/>
            </a:bodyPr>
            <a:lstStyle/>
            <a:p>
              <a:pPr algn="ctr" rtl="0"/>
              <a:r>
                <a:rPr lang="en-US" sz="2000" dirty="0" smtClean="0">
                  <a:sym typeface="Symbol"/>
                </a:rPr>
                <a:t></a:t>
              </a:r>
              <a:endParaRPr lang="ar-SY" sz="2000" dirty="0"/>
            </a:p>
          </p:txBody>
        </p:sp>
        <p:sp>
          <p:nvSpPr>
            <p:cNvPr id="31" name="مربع نص 30"/>
            <p:cNvSpPr txBox="1"/>
            <p:nvPr/>
          </p:nvSpPr>
          <p:spPr>
            <a:xfrm>
              <a:off x="1500166" y="357166"/>
              <a:ext cx="1214446" cy="400110"/>
            </a:xfrm>
            <a:prstGeom prst="rect">
              <a:avLst/>
            </a:prstGeom>
            <a:noFill/>
          </p:spPr>
          <p:txBody>
            <a:bodyPr wrap="square" rtlCol="1">
              <a:spAutoFit/>
            </a:bodyPr>
            <a:lstStyle/>
            <a:p>
              <a:pPr algn="ctr" rtl="0"/>
              <a:r>
                <a:rPr lang="en-US" sz="2000" dirty="0" smtClean="0">
                  <a:sym typeface="Symbol"/>
                </a:rPr>
                <a:t>=120</a:t>
              </a:r>
              <a:r>
                <a:rPr lang="en-US" sz="2000" baseline="30000" dirty="0" smtClean="0">
                  <a:sym typeface="Symbol"/>
                </a:rPr>
                <a:t></a:t>
              </a:r>
              <a:endParaRPr lang="ar-SY" sz="2000" baseline="30000" dirty="0"/>
            </a:p>
          </p:txBody>
        </p:sp>
        <p:sp>
          <p:nvSpPr>
            <p:cNvPr id="34" name="مربع نص 33"/>
            <p:cNvSpPr txBox="1"/>
            <p:nvPr/>
          </p:nvSpPr>
          <p:spPr>
            <a:xfrm>
              <a:off x="2357422" y="4429132"/>
              <a:ext cx="642942" cy="400110"/>
            </a:xfrm>
            <a:prstGeom prst="rect">
              <a:avLst/>
            </a:prstGeom>
            <a:solidFill>
              <a:schemeClr val="bg1"/>
            </a:solidFill>
          </p:spPr>
          <p:txBody>
            <a:bodyPr wrap="square" rtlCol="1">
              <a:spAutoFit/>
            </a:bodyPr>
            <a:lstStyle/>
            <a:p>
              <a:pPr algn="l" rtl="0"/>
              <a:r>
                <a:rPr lang="en-US" sz="2000" dirty="0" smtClean="0">
                  <a:solidFill>
                    <a:srgbClr val="FF0000"/>
                  </a:solidFill>
                  <a:sym typeface="Symbol"/>
                </a:rPr>
                <a:t>v</a:t>
              </a:r>
              <a:r>
                <a:rPr lang="en-US" sz="2000" baseline="-25000" dirty="0" smtClean="0">
                  <a:solidFill>
                    <a:srgbClr val="FF0000"/>
                  </a:solidFill>
                  <a:sym typeface="Symbol"/>
                </a:rPr>
                <a:t>31</a:t>
              </a:r>
            </a:p>
          </p:txBody>
        </p:sp>
        <p:sp>
          <p:nvSpPr>
            <p:cNvPr id="35" name="مربع نص 34"/>
            <p:cNvSpPr txBox="1"/>
            <p:nvPr/>
          </p:nvSpPr>
          <p:spPr>
            <a:xfrm>
              <a:off x="3500430" y="4600526"/>
              <a:ext cx="571504" cy="400110"/>
            </a:xfrm>
            <a:prstGeom prst="rect">
              <a:avLst/>
            </a:prstGeom>
            <a:solidFill>
              <a:schemeClr val="bg1"/>
            </a:solidFill>
          </p:spPr>
          <p:txBody>
            <a:bodyPr wrap="square" rtlCol="1">
              <a:spAutoFit/>
            </a:bodyPr>
            <a:lstStyle/>
            <a:p>
              <a:pPr algn="l" rtl="0"/>
              <a:r>
                <a:rPr lang="en-US" sz="2000" dirty="0" smtClean="0">
                  <a:solidFill>
                    <a:srgbClr val="0070C0"/>
                  </a:solidFill>
                  <a:sym typeface="Symbol"/>
                </a:rPr>
                <a:t>v</a:t>
              </a:r>
              <a:r>
                <a:rPr lang="en-US" sz="2000" baseline="-25000" dirty="0" smtClean="0">
                  <a:solidFill>
                    <a:srgbClr val="0070C0"/>
                  </a:solidFill>
                  <a:sym typeface="Symbol"/>
                </a:rPr>
                <a:t>21</a:t>
              </a:r>
            </a:p>
          </p:txBody>
        </p:sp>
      </p:grpSp>
      <p:sp>
        <p:nvSpPr>
          <p:cNvPr id="37" name="مربع نص 36"/>
          <p:cNvSpPr txBox="1"/>
          <p:nvPr/>
        </p:nvSpPr>
        <p:spPr>
          <a:xfrm>
            <a:off x="2928926" y="-24"/>
            <a:ext cx="5929354" cy="523220"/>
          </a:xfrm>
          <a:prstGeom prst="rect">
            <a:avLst/>
          </a:prstGeom>
          <a:noFill/>
        </p:spPr>
        <p:txBody>
          <a:bodyPr wrap="square" rtlCol="1">
            <a:spAutoFit/>
          </a:bodyPr>
          <a:lstStyle/>
          <a:p>
            <a:pPr algn="just"/>
            <a:r>
              <a:rPr lang="ar-SY" sz="2800" b="1" dirty="0" smtClean="0">
                <a:solidFill>
                  <a:srgbClr val="0070C0"/>
                </a:solidFill>
                <a:cs typeface="Simplified Arabic" pitchFamily="2" charset="-78"/>
              </a:rPr>
              <a:t>3. المبدلة القالبة التابعة ثلاثية الطور </a:t>
            </a:r>
            <a:r>
              <a:rPr lang="ar-SY" sz="2800" b="1" dirty="0" err="1" smtClean="0">
                <a:solidFill>
                  <a:srgbClr val="0070C0"/>
                </a:solidFill>
                <a:cs typeface="Simplified Arabic" pitchFamily="2" charset="-78"/>
              </a:rPr>
              <a:t>الجسرية</a:t>
            </a:r>
            <a:endParaRPr lang="ar-SY" sz="2800" b="1" dirty="0">
              <a:solidFill>
                <a:srgbClr val="0070C0"/>
              </a:solidFill>
              <a:cs typeface="Simplified Arabic" pitchFamily="2" charset="-78"/>
            </a:endParaRPr>
          </a:p>
        </p:txBody>
      </p:sp>
      <p:graphicFrame>
        <p:nvGraphicFramePr>
          <p:cNvPr id="136197" name="Object 5"/>
          <p:cNvGraphicFramePr>
            <a:graphicFrameLocks noChangeAspect="1"/>
          </p:cNvGraphicFramePr>
          <p:nvPr/>
        </p:nvGraphicFramePr>
        <p:xfrm>
          <a:off x="6105553" y="3929066"/>
          <a:ext cx="2538413" cy="925512"/>
        </p:xfrm>
        <a:graphic>
          <a:graphicData uri="http://schemas.openxmlformats.org/presentationml/2006/ole">
            <p:oleObj spid="_x0000_s164866" name="Equation" r:id="rId5" imgW="1079280" imgH="393480" progId="Equation.DSMT4">
              <p:embed/>
            </p:oleObj>
          </a:graphicData>
        </a:graphic>
      </p:graphicFrame>
      <p:graphicFrame>
        <p:nvGraphicFramePr>
          <p:cNvPr id="136198" name="Object 8"/>
          <p:cNvGraphicFramePr>
            <a:graphicFrameLocks noChangeAspect="1"/>
          </p:cNvGraphicFramePr>
          <p:nvPr/>
        </p:nvGraphicFramePr>
        <p:xfrm>
          <a:off x="4286248" y="4929991"/>
          <a:ext cx="2208212" cy="565150"/>
        </p:xfrm>
        <a:graphic>
          <a:graphicData uri="http://schemas.openxmlformats.org/presentationml/2006/ole">
            <p:oleObj spid="_x0000_s164867" name="Equation" r:id="rId6" imgW="939600" imgH="241200" progId="Equation.DSMT4">
              <p:embed/>
            </p:oleObj>
          </a:graphicData>
        </a:graphic>
      </p:graphicFrame>
      <p:graphicFrame>
        <p:nvGraphicFramePr>
          <p:cNvPr id="136199" name="Object 7"/>
          <p:cNvGraphicFramePr>
            <a:graphicFrameLocks noChangeAspect="1"/>
          </p:cNvGraphicFramePr>
          <p:nvPr/>
        </p:nvGraphicFramePr>
        <p:xfrm>
          <a:off x="4808536" y="5788835"/>
          <a:ext cx="1163637" cy="565150"/>
        </p:xfrm>
        <a:graphic>
          <a:graphicData uri="http://schemas.openxmlformats.org/presentationml/2006/ole">
            <p:oleObj spid="_x0000_s164868" name="Equation" r:id="rId7" imgW="495000" imgH="241200" progId="Equation.DSMT4">
              <p:embed/>
            </p:oleObj>
          </a:graphicData>
        </a:graphic>
      </p:graphicFrame>
      <p:graphicFrame>
        <p:nvGraphicFramePr>
          <p:cNvPr id="136200" name="Object 8"/>
          <p:cNvGraphicFramePr>
            <a:graphicFrameLocks noChangeAspect="1"/>
          </p:cNvGraphicFramePr>
          <p:nvPr/>
        </p:nvGraphicFramePr>
        <p:xfrm>
          <a:off x="7000892" y="4929198"/>
          <a:ext cx="1341438" cy="566737"/>
        </p:xfrm>
        <a:graphic>
          <a:graphicData uri="http://schemas.openxmlformats.org/presentationml/2006/ole">
            <p:oleObj spid="_x0000_s164869" name="Equation" r:id="rId8" imgW="571320" imgH="241200" progId="Equation.DSMT4">
              <p:embed/>
            </p:oleObj>
          </a:graphicData>
        </a:graphic>
      </p:graphicFrame>
      <p:graphicFrame>
        <p:nvGraphicFramePr>
          <p:cNvPr id="136201" name="Object 9"/>
          <p:cNvGraphicFramePr>
            <a:graphicFrameLocks noChangeAspect="1"/>
          </p:cNvGraphicFramePr>
          <p:nvPr/>
        </p:nvGraphicFramePr>
        <p:xfrm>
          <a:off x="7160436" y="5786454"/>
          <a:ext cx="1022350" cy="569913"/>
        </p:xfrm>
        <a:graphic>
          <a:graphicData uri="http://schemas.openxmlformats.org/presentationml/2006/ole">
            <p:oleObj spid="_x0000_s164870" name="Equation" r:id="rId9" imgW="431640" imgH="241200" progId="Equation.DSMT4">
              <p:embed/>
            </p:oleObj>
          </a:graphicData>
        </a:graphic>
      </p:graphicFrame>
      <p:sp>
        <p:nvSpPr>
          <p:cNvPr id="45" name="سهم لأعلى 44"/>
          <p:cNvSpPr/>
          <p:nvPr/>
        </p:nvSpPr>
        <p:spPr>
          <a:xfrm>
            <a:off x="1857356" y="4786322"/>
            <a:ext cx="714380" cy="1000132"/>
          </a:xfrm>
          <a:prstGeom prst="upArrow">
            <a:avLst/>
          </a:prstGeom>
          <a:no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sp>
        <p:nvSpPr>
          <p:cNvPr id="41" name="عنصر نائب للتاريخ 40"/>
          <p:cNvSpPr>
            <a:spLocks noGrp="1"/>
          </p:cNvSpPr>
          <p:nvPr>
            <p:ph type="dt" sz="half" idx="10"/>
          </p:nvPr>
        </p:nvSpPr>
        <p:spPr/>
        <p:txBody>
          <a:bodyPr/>
          <a:lstStyle/>
          <a:p>
            <a:r>
              <a:rPr lang="ar-SY" smtClean="0"/>
              <a:t>2019-2018</a:t>
            </a:r>
            <a:endParaRPr lang="ar-SY"/>
          </a:p>
        </p:txBody>
      </p:sp>
      <p:sp>
        <p:nvSpPr>
          <p:cNvPr id="43" name="عنصر نائب لرقم الشريحة 42"/>
          <p:cNvSpPr>
            <a:spLocks noGrp="1"/>
          </p:cNvSpPr>
          <p:nvPr>
            <p:ph type="sldNum" sz="quarter" idx="12"/>
          </p:nvPr>
        </p:nvSpPr>
        <p:spPr/>
        <p:txBody>
          <a:bodyPr/>
          <a:lstStyle/>
          <a:p>
            <a:fld id="{2C0DA8FC-BB9E-42E2-A4DE-D94B488C17FE}" type="slidenum">
              <a:rPr lang="ar-SY" smtClean="0"/>
              <a:pPr/>
              <a:t>23</a:t>
            </a:fld>
            <a:endParaRPr lang="ar-SY" dirty="0"/>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6197"/>
                                        </p:tgtEl>
                                        <p:attrNameLst>
                                          <p:attrName>style.visibility</p:attrName>
                                        </p:attrNameLst>
                                      </p:cBhvr>
                                      <p:to>
                                        <p:strVal val="visible"/>
                                      </p:to>
                                    </p:set>
                                    <p:animEffect transition="in" filter="checkerboard(across)">
                                      <p:cBhvr>
                                        <p:cTn id="7" dur="500"/>
                                        <p:tgtEl>
                                          <p:spTgt spid="136197"/>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1000"/>
                                        <p:tgtEl>
                                          <p:spTgt spid="45"/>
                                        </p:tgtEl>
                                      </p:cBhvr>
                                    </p:animEffect>
                                    <p:anim calcmode="lin" valueType="num">
                                      <p:cBhvr>
                                        <p:cTn id="11" dur="1000" fill="hold"/>
                                        <p:tgtEl>
                                          <p:spTgt spid="45"/>
                                        </p:tgtEl>
                                        <p:attrNameLst>
                                          <p:attrName>ppt_x</p:attrName>
                                        </p:attrNameLst>
                                      </p:cBhvr>
                                      <p:tavLst>
                                        <p:tav tm="0">
                                          <p:val>
                                            <p:strVal val="#ppt_x"/>
                                          </p:val>
                                        </p:tav>
                                        <p:tav tm="100000">
                                          <p:val>
                                            <p:strVal val="#ppt_x"/>
                                          </p:val>
                                        </p:tav>
                                      </p:tavLst>
                                    </p:anim>
                                    <p:anim calcmode="lin" valueType="num">
                                      <p:cBhvr>
                                        <p:cTn id="12"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36198"/>
                                        </p:tgtEl>
                                        <p:attrNameLst>
                                          <p:attrName>style.visibility</p:attrName>
                                        </p:attrNameLst>
                                      </p:cBhvr>
                                      <p:to>
                                        <p:strVal val="visible"/>
                                      </p:to>
                                    </p:set>
                                    <p:animEffect transition="in" filter="checkerboard(across)">
                                      <p:cBhvr>
                                        <p:cTn id="17" dur="500"/>
                                        <p:tgtEl>
                                          <p:spTgt spid="136198"/>
                                        </p:tgtEl>
                                      </p:cBhvr>
                                    </p:animEffect>
                                  </p:childTnLst>
                                </p:cTn>
                              </p:par>
                              <p:par>
                                <p:cTn id="18" presetID="5" presetClass="entr" presetSubtype="10" fill="hold" nodeType="withEffect">
                                  <p:stCondLst>
                                    <p:cond delay="0"/>
                                  </p:stCondLst>
                                  <p:childTnLst>
                                    <p:set>
                                      <p:cBhvr>
                                        <p:cTn id="19" dur="1" fill="hold">
                                          <p:stCondLst>
                                            <p:cond delay="0"/>
                                          </p:stCondLst>
                                        </p:cTn>
                                        <p:tgtEl>
                                          <p:spTgt spid="136199"/>
                                        </p:tgtEl>
                                        <p:attrNameLst>
                                          <p:attrName>style.visibility</p:attrName>
                                        </p:attrNameLst>
                                      </p:cBhvr>
                                      <p:to>
                                        <p:strVal val="visible"/>
                                      </p:to>
                                    </p:set>
                                    <p:animEffect transition="in" filter="checkerboard(across)">
                                      <p:cBhvr>
                                        <p:cTn id="20" dur="500"/>
                                        <p:tgtEl>
                                          <p:spTgt spid="136199"/>
                                        </p:tgtEl>
                                      </p:cBhvr>
                                    </p:animEffect>
                                  </p:childTnLst>
                                </p:cTn>
                              </p:par>
                              <p:par>
                                <p:cTn id="21" presetID="5" presetClass="entr" presetSubtype="10" fill="hold" nodeType="withEffect">
                                  <p:stCondLst>
                                    <p:cond delay="0"/>
                                  </p:stCondLst>
                                  <p:childTnLst>
                                    <p:set>
                                      <p:cBhvr>
                                        <p:cTn id="22" dur="1" fill="hold">
                                          <p:stCondLst>
                                            <p:cond delay="0"/>
                                          </p:stCondLst>
                                        </p:cTn>
                                        <p:tgtEl>
                                          <p:spTgt spid="136200"/>
                                        </p:tgtEl>
                                        <p:attrNameLst>
                                          <p:attrName>style.visibility</p:attrName>
                                        </p:attrNameLst>
                                      </p:cBhvr>
                                      <p:to>
                                        <p:strVal val="visible"/>
                                      </p:to>
                                    </p:set>
                                    <p:animEffect transition="in" filter="checkerboard(across)">
                                      <p:cBhvr>
                                        <p:cTn id="23" dur="500"/>
                                        <p:tgtEl>
                                          <p:spTgt spid="136200"/>
                                        </p:tgtEl>
                                      </p:cBhvr>
                                    </p:animEffect>
                                  </p:childTnLst>
                                </p:cTn>
                              </p:par>
                              <p:par>
                                <p:cTn id="24" presetID="5" presetClass="entr" presetSubtype="10" fill="hold" nodeType="withEffect">
                                  <p:stCondLst>
                                    <p:cond delay="0"/>
                                  </p:stCondLst>
                                  <p:childTnLst>
                                    <p:set>
                                      <p:cBhvr>
                                        <p:cTn id="25" dur="1" fill="hold">
                                          <p:stCondLst>
                                            <p:cond delay="0"/>
                                          </p:stCondLst>
                                        </p:cTn>
                                        <p:tgtEl>
                                          <p:spTgt spid="136201"/>
                                        </p:tgtEl>
                                        <p:attrNameLst>
                                          <p:attrName>style.visibility</p:attrName>
                                        </p:attrNameLst>
                                      </p:cBhvr>
                                      <p:to>
                                        <p:strVal val="visible"/>
                                      </p:to>
                                    </p:set>
                                    <p:animEffect transition="in" filter="checkerboard(across)">
                                      <p:cBhvr>
                                        <p:cTn id="26" dur="500"/>
                                        <p:tgtEl>
                                          <p:spTgt spid="136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صورة 2" descr="power1_fig4_9_circuit.jpg"/>
          <p:cNvPicPr>
            <a:picLocks noChangeAspect="1"/>
          </p:cNvPicPr>
          <p:nvPr/>
        </p:nvPicPr>
        <p:blipFill>
          <a:blip r:embed="rId3" cstate="print"/>
          <a:stretch>
            <a:fillRect/>
          </a:stretch>
        </p:blipFill>
        <p:spPr>
          <a:xfrm>
            <a:off x="5143504" y="357166"/>
            <a:ext cx="2854175" cy="3223676"/>
          </a:xfrm>
          <a:prstGeom prst="rect">
            <a:avLst/>
          </a:prstGeom>
        </p:spPr>
      </p:pic>
      <p:sp>
        <p:nvSpPr>
          <p:cNvPr id="4" name="مربع نص 3"/>
          <p:cNvSpPr txBox="1"/>
          <p:nvPr/>
        </p:nvSpPr>
        <p:spPr>
          <a:xfrm>
            <a:off x="5830789" y="3571876"/>
            <a:ext cx="1500198" cy="430887"/>
          </a:xfrm>
          <a:prstGeom prst="rect">
            <a:avLst/>
          </a:prstGeom>
          <a:noFill/>
        </p:spPr>
        <p:txBody>
          <a:bodyPr wrap="square" rtlCol="1">
            <a:spAutoFit/>
          </a:bodyPr>
          <a:lstStyle/>
          <a:p>
            <a:pPr algn="just"/>
            <a:r>
              <a:rPr lang="ar-SY" sz="2200" dirty="0" smtClean="0">
                <a:cs typeface="Simplified Arabic" pitchFamily="2" charset="-78"/>
              </a:rPr>
              <a:t>الشكل 4 - 8</a:t>
            </a:r>
            <a:endParaRPr lang="ar-SY" sz="2200" dirty="0">
              <a:cs typeface="Simplified Arabic" pitchFamily="2" charset="-78"/>
            </a:endParaRPr>
          </a:p>
        </p:txBody>
      </p:sp>
      <p:sp>
        <p:nvSpPr>
          <p:cNvPr id="5" name="مربع نص 4"/>
          <p:cNvSpPr txBox="1"/>
          <p:nvPr/>
        </p:nvSpPr>
        <p:spPr>
          <a:xfrm>
            <a:off x="1285852" y="5857892"/>
            <a:ext cx="1643074" cy="430887"/>
          </a:xfrm>
          <a:prstGeom prst="rect">
            <a:avLst/>
          </a:prstGeom>
          <a:noFill/>
        </p:spPr>
        <p:txBody>
          <a:bodyPr wrap="square" rtlCol="1">
            <a:spAutoFit/>
          </a:bodyPr>
          <a:lstStyle/>
          <a:p>
            <a:pPr algn="just"/>
            <a:r>
              <a:rPr lang="ar-SY" sz="2200" dirty="0" smtClean="0">
                <a:cs typeface="Simplified Arabic" pitchFamily="2" charset="-78"/>
              </a:rPr>
              <a:t>الشكل 4 - 9</a:t>
            </a:r>
            <a:endParaRPr lang="ar-SY" sz="2200" dirty="0">
              <a:cs typeface="Simplified Arabic" pitchFamily="2" charset="-78"/>
            </a:endParaRPr>
          </a:p>
        </p:txBody>
      </p:sp>
      <p:grpSp>
        <p:nvGrpSpPr>
          <p:cNvPr id="44" name="مجموعة 43"/>
          <p:cNvGrpSpPr/>
          <p:nvPr/>
        </p:nvGrpSpPr>
        <p:grpSpPr>
          <a:xfrm>
            <a:off x="357158" y="357166"/>
            <a:ext cx="3714776" cy="5441430"/>
            <a:chOff x="357158" y="357166"/>
            <a:chExt cx="3714776" cy="5441430"/>
          </a:xfrm>
        </p:grpSpPr>
        <p:pic>
          <p:nvPicPr>
            <p:cNvPr id="169996" name="Picture 12"/>
            <p:cNvPicPr>
              <a:picLocks noChangeAspect="1" noChangeArrowheads="1"/>
            </p:cNvPicPr>
            <p:nvPr/>
          </p:nvPicPr>
          <p:blipFill>
            <a:blip r:embed="rId4" cstate="print"/>
            <a:srcRect/>
            <a:stretch>
              <a:fillRect/>
            </a:stretch>
          </p:blipFill>
          <p:spPr bwMode="auto">
            <a:xfrm>
              <a:off x="857224" y="928670"/>
              <a:ext cx="2971800" cy="4048125"/>
            </a:xfrm>
            <a:prstGeom prst="rect">
              <a:avLst/>
            </a:prstGeom>
            <a:noFill/>
            <a:ln w="9525">
              <a:noFill/>
              <a:miter lim="800000"/>
              <a:headEnd/>
              <a:tailEnd/>
            </a:ln>
            <a:effectLst/>
          </p:spPr>
        </p:pic>
        <p:grpSp>
          <p:nvGrpSpPr>
            <p:cNvPr id="43" name="مجموعة 42"/>
            <p:cNvGrpSpPr/>
            <p:nvPr/>
          </p:nvGrpSpPr>
          <p:grpSpPr>
            <a:xfrm>
              <a:off x="357158" y="357166"/>
              <a:ext cx="3714776" cy="5441430"/>
              <a:chOff x="357158" y="357166"/>
              <a:chExt cx="3714776" cy="5441430"/>
            </a:xfrm>
          </p:grpSpPr>
          <p:sp>
            <p:nvSpPr>
              <p:cNvPr id="6" name="مربع نص 5"/>
              <p:cNvSpPr txBox="1"/>
              <p:nvPr/>
            </p:nvSpPr>
            <p:spPr>
              <a:xfrm>
                <a:off x="1928794" y="4929198"/>
                <a:ext cx="500066" cy="369332"/>
              </a:xfrm>
              <a:prstGeom prst="rect">
                <a:avLst/>
              </a:prstGeom>
              <a:noFill/>
            </p:spPr>
            <p:txBody>
              <a:bodyPr wrap="square" rtlCol="1">
                <a:spAutoFit/>
              </a:bodyPr>
              <a:lstStyle/>
              <a:p>
                <a:pPr algn="just"/>
                <a:r>
                  <a:rPr lang="en-US" dirty="0" smtClean="0">
                    <a:cs typeface="Simplified Arabic" pitchFamily="2" charset="-78"/>
                  </a:rPr>
                  <a:t>T2</a:t>
                </a:r>
                <a:endParaRPr lang="ar-SY" baseline="30000" dirty="0" smtClean="0">
                  <a:cs typeface="Simplified Arabic" pitchFamily="2" charset="-78"/>
                </a:endParaRPr>
              </a:p>
            </p:txBody>
          </p:sp>
          <p:sp>
            <p:nvSpPr>
              <p:cNvPr id="7" name="مربع نص 6"/>
              <p:cNvSpPr txBox="1"/>
              <p:nvPr/>
            </p:nvSpPr>
            <p:spPr>
              <a:xfrm>
                <a:off x="2357422" y="4929198"/>
                <a:ext cx="500066" cy="369332"/>
              </a:xfrm>
              <a:prstGeom prst="rect">
                <a:avLst/>
              </a:prstGeom>
              <a:noFill/>
            </p:spPr>
            <p:txBody>
              <a:bodyPr wrap="square" rtlCol="1">
                <a:spAutoFit/>
              </a:bodyPr>
              <a:lstStyle/>
              <a:p>
                <a:pPr algn="just"/>
                <a:r>
                  <a:rPr lang="en-US" dirty="0" smtClean="0">
                    <a:cs typeface="Simplified Arabic" pitchFamily="2" charset="-78"/>
                  </a:rPr>
                  <a:t>T2</a:t>
                </a:r>
                <a:endParaRPr lang="ar-SY" baseline="30000" dirty="0" smtClean="0">
                  <a:cs typeface="Simplified Arabic" pitchFamily="2" charset="-78"/>
                </a:endParaRPr>
              </a:p>
            </p:txBody>
          </p:sp>
          <p:sp>
            <p:nvSpPr>
              <p:cNvPr id="8" name="مربع نص 7"/>
              <p:cNvSpPr txBox="1"/>
              <p:nvPr/>
            </p:nvSpPr>
            <p:spPr>
              <a:xfrm>
                <a:off x="2857488" y="4929198"/>
                <a:ext cx="500066" cy="369332"/>
              </a:xfrm>
              <a:prstGeom prst="rect">
                <a:avLst/>
              </a:prstGeom>
              <a:noFill/>
            </p:spPr>
            <p:txBody>
              <a:bodyPr wrap="square" rtlCol="1">
                <a:spAutoFit/>
              </a:bodyPr>
              <a:lstStyle/>
              <a:p>
                <a:pPr algn="just"/>
                <a:r>
                  <a:rPr lang="en-US" dirty="0" smtClean="0">
                    <a:cs typeface="Simplified Arabic" pitchFamily="2" charset="-78"/>
                  </a:rPr>
                  <a:t>T4</a:t>
                </a:r>
                <a:endParaRPr lang="ar-SY" baseline="30000" dirty="0" smtClean="0">
                  <a:cs typeface="Simplified Arabic" pitchFamily="2" charset="-78"/>
                </a:endParaRPr>
              </a:p>
            </p:txBody>
          </p:sp>
          <p:sp>
            <p:nvSpPr>
              <p:cNvPr id="9" name="مربع نص 8"/>
              <p:cNvSpPr txBox="1"/>
              <p:nvPr/>
            </p:nvSpPr>
            <p:spPr>
              <a:xfrm>
                <a:off x="642910" y="4929198"/>
                <a:ext cx="500066" cy="369332"/>
              </a:xfrm>
              <a:prstGeom prst="rect">
                <a:avLst/>
              </a:prstGeom>
              <a:noFill/>
            </p:spPr>
            <p:txBody>
              <a:bodyPr wrap="square" rtlCol="1">
                <a:spAutoFit/>
              </a:bodyPr>
              <a:lstStyle/>
              <a:p>
                <a:pPr algn="just"/>
                <a:r>
                  <a:rPr lang="en-US" dirty="0" smtClean="0">
                    <a:cs typeface="Simplified Arabic" pitchFamily="2" charset="-78"/>
                  </a:rPr>
                  <a:t>T4</a:t>
                </a:r>
                <a:endParaRPr lang="ar-SY" baseline="30000" dirty="0" smtClean="0">
                  <a:cs typeface="Simplified Arabic" pitchFamily="2" charset="-78"/>
                </a:endParaRPr>
              </a:p>
            </p:txBody>
          </p:sp>
          <p:sp>
            <p:nvSpPr>
              <p:cNvPr id="10" name="مربع نص 9"/>
              <p:cNvSpPr txBox="1"/>
              <p:nvPr/>
            </p:nvSpPr>
            <p:spPr>
              <a:xfrm>
                <a:off x="1071538" y="4929198"/>
                <a:ext cx="500066" cy="369332"/>
              </a:xfrm>
              <a:prstGeom prst="rect">
                <a:avLst/>
              </a:prstGeom>
              <a:noFill/>
            </p:spPr>
            <p:txBody>
              <a:bodyPr wrap="square" rtlCol="1">
                <a:spAutoFit/>
              </a:bodyPr>
              <a:lstStyle/>
              <a:p>
                <a:pPr algn="just"/>
                <a:r>
                  <a:rPr lang="en-US" dirty="0" smtClean="0">
                    <a:cs typeface="Simplified Arabic" pitchFamily="2" charset="-78"/>
                  </a:rPr>
                  <a:t>T6</a:t>
                </a:r>
                <a:endParaRPr lang="ar-SY" baseline="30000" dirty="0" smtClean="0">
                  <a:cs typeface="Simplified Arabic" pitchFamily="2" charset="-78"/>
                </a:endParaRPr>
              </a:p>
            </p:txBody>
          </p:sp>
          <p:sp>
            <p:nvSpPr>
              <p:cNvPr id="11" name="مربع نص 10"/>
              <p:cNvSpPr txBox="1"/>
              <p:nvPr/>
            </p:nvSpPr>
            <p:spPr>
              <a:xfrm>
                <a:off x="1928794" y="5429264"/>
                <a:ext cx="500066" cy="369332"/>
              </a:xfrm>
              <a:prstGeom prst="rect">
                <a:avLst/>
              </a:prstGeom>
              <a:noFill/>
            </p:spPr>
            <p:txBody>
              <a:bodyPr wrap="square" rtlCol="1">
                <a:spAutoFit/>
              </a:bodyPr>
              <a:lstStyle/>
              <a:p>
                <a:pPr algn="just"/>
                <a:r>
                  <a:rPr lang="en-US" dirty="0" smtClean="0">
                    <a:cs typeface="Simplified Arabic" pitchFamily="2" charset="-78"/>
                  </a:rPr>
                  <a:t>T3</a:t>
                </a:r>
                <a:endParaRPr lang="ar-SY" baseline="30000" dirty="0" smtClean="0">
                  <a:cs typeface="Simplified Arabic" pitchFamily="2" charset="-78"/>
                </a:endParaRPr>
              </a:p>
            </p:txBody>
          </p:sp>
          <p:sp>
            <p:nvSpPr>
              <p:cNvPr id="12" name="مربع نص 11"/>
              <p:cNvSpPr txBox="1"/>
              <p:nvPr/>
            </p:nvSpPr>
            <p:spPr>
              <a:xfrm>
                <a:off x="2357422" y="5429264"/>
                <a:ext cx="500066" cy="369332"/>
              </a:xfrm>
              <a:prstGeom prst="rect">
                <a:avLst/>
              </a:prstGeom>
              <a:noFill/>
            </p:spPr>
            <p:txBody>
              <a:bodyPr wrap="square" rtlCol="1">
                <a:spAutoFit/>
              </a:bodyPr>
              <a:lstStyle/>
              <a:p>
                <a:pPr algn="just"/>
                <a:r>
                  <a:rPr lang="en-US" dirty="0" smtClean="0">
                    <a:cs typeface="Simplified Arabic" pitchFamily="2" charset="-78"/>
                  </a:rPr>
                  <a:t>T5</a:t>
                </a:r>
                <a:endParaRPr lang="ar-SY" baseline="30000" dirty="0" smtClean="0">
                  <a:cs typeface="Simplified Arabic" pitchFamily="2" charset="-78"/>
                </a:endParaRPr>
              </a:p>
            </p:txBody>
          </p:sp>
          <p:sp>
            <p:nvSpPr>
              <p:cNvPr id="13" name="مربع نص 12"/>
              <p:cNvSpPr txBox="1"/>
              <p:nvPr/>
            </p:nvSpPr>
            <p:spPr>
              <a:xfrm>
                <a:off x="2857488" y="5429264"/>
                <a:ext cx="500066" cy="369332"/>
              </a:xfrm>
              <a:prstGeom prst="rect">
                <a:avLst/>
              </a:prstGeom>
              <a:noFill/>
            </p:spPr>
            <p:txBody>
              <a:bodyPr wrap="square" rtlCol="1">
                <a:spAutoFit/>
              </a:bodyPr>
              <a:lstStyle/>
              <a:p>
                <a:pPr algn="just"/>
                <a:r>
                  <a:rPr lang="en-US" dirty="0" smtClean="0">
                    <a:cs typeface="Simplified Arabic" pitchFamily="2" charset="-78"/>
                  </a:rPr>
                  <a:t>T5</a:t>
                </a:r>
                <a:endParaRPr lang="ar-SY" baseline="30000" dirty="0" smtClean="0">
                  <a:cs typeface="Simplified Arabic" pitchFamily="2" charset="-78"/>
                </a:endParaRPr>
              </a:p>
            </p:txBody>
          </p:sp>
          <p:sp>
            <p:nvSpPr>
              <p:cNvPr id="14" name="مربع نص 13"/>
              <p:cNvSpPr txBox="1"/>
              <p:nvPr/>
            </p:nvSpPr>
            <p:spPr>
              <a:xfrm>
                <a:off x="642910" y="5429264"/>
                <a:ext cx="500066" cy="369332"/>
              </a:xfrm>
              <a:prstGeom prst="rect">
                <a:avLst/>
              </a:prstGeom>
              <a:noFill/>
            </p:spPr>
            <p:txBody>
              <a:bodyPr wrap="square" rtlCol="1">
                <a:spAutoFit/>
              </a:bodyPr>
              <a:lstStyle/>
              <a:p>
                <a:pPr algn="just"/>
                <a:r>
                  <a:rPr lang="en-US" dirty="0" smtClean="0">
                    <a:cs typeface="Simplified Arabic" pitchFamily="2" charset="-78"/>
                  </a:rPr>
                  <a:t>T1</a:t>
                </a:r>
                <a:endParaRPr lang="ar-SY" baseline="30000" dirty="0" smtClean="0">
                  <a:cs typeface="Simplified Arabic" pitchFamily="2" charset="-78"/>
                </a:endParaRPr>
              </a:p>
            </p:txBody>
          </p:sp>
          <p:sp>
            <p:nvSpPr>
              <p:cNvPr id="15" name="مربع نص 14"/>
              <p:cNvSpPr txBox="1"/>
              <p:nvPr/>
            </p:nvSpPr>
            <p:spPr>
              <a:xfrm>
                <a:off x="1071538" y="5429264"/>
                <a:ext cx="500066" cy="369332"/>
              </a:xfrm>
              <a:prstGeom prst="rect">
                <a:avLst/>
              </a:prstGeom>
              <a:noFill/>
            </p:spPr>
            <p:txBody>
              <a:bodyPr wrap="square" rtlCol="1">
                <a:spAutoFit/>
              </a:bodyPr>
              <a:lstStyle/>
              <a:p>
                <a:pPr algn="just"/>
                <a:r>
                  <a:rPr lang="en-US" dirty="0" smtClean="0">
                    <a:cs typeface="Simplified Arabic" pitchFamily="2" charset="-78"/>
                  </a:rPr>
                  <a:t>T1</a:t>
                </a:r>
                <a:endParaRPr lang="ar-SY" baseline="30000" dirty="0" smtClean="0">
                  <a:cs typeface="Simplified Arabic" pitchFamily="2" charset="-78"/>
                </a:endParaRPr>
              </a:p>
            </p:txBody>
          </p:sp>
          <p:sp>
            <p:nvSpPr>
              <p:cNvPr id="16" name="مربع نص 15"/>
              <p:cNvSpPr txBox="1"/>
              <p:nvPr/>
            </p:nvSpPr>
            <p:spPr>
              <a:xfrm>
                <a:off x="1500166" y="4929198"/>
                <a:ext cx="500066" cy="369332"/>
              </a:xfrm>
              <a:prstGeom prst="rect">
                <a:avLst/>
              </a:prstGeom>
              <a:noFill/>
            </p:spPr>
            <p:txBody>
              <a:bodyPr wrap="square" rtlCol="1">
                <a:spAutoFit/>
              </a:bodyPr>
              <a:lstStyle/>
              <a:p>
                <a:pPr algn="just"/>
                <a:r>
                  <a:rPr lang="en-US" dirty="0" smtClean="0">
                    <a:cs typeface="Simplified Arabic" pitchFamily="2" charset="-78"/>
                  </a:rPr>
                  <a:t>T6</a:t>
                </a:r>
                <a:endParaRPr lang="ar-SY" baseline="30000" dirty="0" smtClean="0">
                  <a:cs typeface="Simplified Arabic" pitchFamily="2" charset="-78"/>
                </a:endParaRPr>
              </a:p>
            </p:txBody>
          </p:sp>
          <p:sp>
            <p:nvSpPr>
              <p:cNvPr id="17" name="مربع نص 16"/>
              <p:cNvSpPr txBox="1"/>
              <p:nvPr/>
            </p:nvSpPr>
            <p:spPr>
              <a:xfrm>
                <a:off x="1500166" y="5429264"/>
                <a:ext cx="500066" cy="369332"/>
              </a:xfrm>
              <a:prstGeom prst="rect">
                <a:avLst/>
              </a:prstGeom>
              <a:noFill/>
            </p:spPr>
            <p:txBody>
              <a:bodyPr wrap="square" rtlCol="1">
                <a:spAutoFit/>
              </a:bodyPr>
              <a:lstStyle/>
              <a:p>
                <a:pPr algn="just"/>
                <a:r>
                  <a:rPr lang="en-US" dirty="0" smtClean="0">
                    <a:cs typeface="Simplified Arabic" pitchFamily="2" charset="-78"/>
                  </a:rPr>
                  <a:t>T3</a:t>
                </a:r>
                <a:endParaRPr lang="ar-SY" baseline="30000" dirty="0" smtClean="0">
                  <a:cs typeface="Simplified Arabic" pitchFamily="2" charset="-78"/>
                </a:endParaRPr>
              </a:p>
            </p:txBody>
          </p:sp>
          <p:sp>
            <p:nvSpPr>
              <p:cNvPr id="18" name="مربع نص 17"/>
              <p:cNvSpPr txBox="1"/>
              <p:nvPr/>
            </p:nvSpPr>
            <p:spPr>
              <a:xfrm>
                <a:off x="1142976" y="742874"/>
                <a:ext cx="642942" cy="400110"/>
              </a:xfrm>
              <a:prstGeom prst="rect">
                <a:avLst/>
              </a:prstGeom>
              <a:solidFill>
                <a:schemeClr val="bg1"/>
              </a:solidFill>
            </p:spPr>
            <p:txBody>
              <a:bodyPr wrap="square" rtlCol="1">
                <a:spAutoFit/>
              </a:bodyPr>
              <a:lstStyle/>
              <a:p>
                <a:pPr algn="ctr" rtl="0"/>
                <a:r>
                  <a:rPr lang="en-US" sz="2000" dirty="0" smtClean="0">
                    <a:solidFill>
                      <a:srgbClr val="FF0000"/>
                    </a:solidFill>
                    <a:sym typeface="Symbol"/>
                  </a:rPr>
                  <a:t>v</a:t>
                </a:r>
                <a:r>
                  <a:rPr lang="en-US" sz="2000" baseline="-25000" dirty="0" smtClean="0">
                    <a:solidFill>
                      <a:srgbClr val="FF0000"/>
                    </a:solidFill>
                    <a:sym typeface="Symbol"/>
                  </a:rPr>
                  <a:t>1</a:t>
                </a:r>
              </a:p>
            </p:txBody>
          </p:sp>
          <p:sp>
            <p:nvSpPr>
              <p:cNvPr id="19" name="مربع نص 18"/>
              <p:cNvSpPr txBox="1"/>
              <p:nvPr/>
            </p:nvSpPr>
            <p:spPr>
              <a:xfrm>
                <a:off x="1928794" y="742874"/>
                <a:ext cx="642942" cy="400110"/>
              </a:xfrm>
              <a:prstGeom prst="rect">
                <a:avLst/>
              </a:prstGeom>
              <a:solidFill>
                <a:schemeClr val="bg1"/>
              </a:solidFill>
            </p:spPr>
            <p:txBody>
              <a:bodyPr wrap="square" rtlCol="1">
                <a:spAutoFit/>
              </a:bodyPr>
              <a:lstStyle/>
              <a:p>
                <a:pPr algn="ctr" rtl="0"/>
                <a:r>
                  <a:rPr lang="en-US" sz="2000" dirty="0" smtClean="0">
                    <a:solidFill>
                      <a:srgbClr val="0070C0"/>
                    </a:solidFill>
                    <a:sym typeface="Symbol"/>
                  </a:rPr>
                  <a:t>v</a:t>
                </a:r>
                <a:r>
                  <a:rPr lang="en-US" sz="2000" baseline="-25000" dirty="0" smtClean="0">
                    <a:solidFill>
                      <a:srgbClr val="0070C0"/>
                    </a:solidFill>
                    <a:sym typeface="Symbol"/>
                  </a:rPr>
                  <a:t>2</a:t>
                </a:r>
              </a:p>
            </p:txBody>
          </p:sp>
          <p:sp>
            <p:nvSpPr>
              <p:cNvPr id="20" name="مربع نص 19"/>
              <p:cNvSpPr txBox="1"/>
              <p:nvPr/>
            </p:nvSpPr>
            <p:spPr>
              <a:xfrm>
                <a:off x="2786050" y="714356"/>
                <a:ext cx="642942" cy="400110"/>
              </a:xfrm>
              <a:prstGeom prst="rect">
                <a:avLst/>
              </a:prstGeom>
              <a:solidFill>
                <a:schemeClr val="bg1"/>
              </a:solidFill>
            </p:spPr>
            <p:txBody>
              <a:bodyPr wrap="square" rtlCol="1">
                <a:spAutoFit/>
              </a:bodyPr>
              <a:lstStyle/>
              <a:p>
                <a:pPr algn="ctr" rtl="0"/>
                <a:r>
                  <a:rPr lang="en-US" sz="2000" dirty="0" smtClean="0">
                    <a:solidFill>
                      <a:srgbClr val="00B050"/>
                    </a:solidFill>
                    <a:sym typeface="Symbol"/>
                  </a:rPr>
                  <a:t>v</a:t>
                </a:r>
                <a:r>
                  <a:rPr lang="en-US" sz="2000" baseline="-25000" dirty="0" smtClean="0">
                    <a:solidFill>
                      <a:srgbClr val="00B050"/>
                    </a:solidFill>
                    <a:sym typeface="Symbol"/>
                  </a:rPr>
                  <a:t>3</a:t>
                </a:r>
              </a:p>
            </p:txBody>
          </p:sp>
          <p:sp>
            <p:nvSpPr>
              <p:cNvPr id="21" name="مربع نص 20"/>
              <p:cNvSpPr txBox="1"/>
              <p:nvPr/>
            </p:nvSpPr>
            <p:spPr>
              <a:xfrm>
                <a:off x="357158" y="2314510"/>
                <a:ext cx="642942" cy="400110"/>
              </a:xfrm>
              <a:prstGeom prst="rect">
                <a:avLst/>
              </a:prstGeom>
              <a:noFill/>
            </p:spPr>
            <p:txBody>
              <a:bodyPr wrap="square" rtlCol="1">
                <a:spAutoFit/>
              </a:bodyPr>
              <a:lstStyle/>
              <a:p>
                <a:pPr algn="ctr" rtl="0"/>
                <a:r>
                  <a:rPr lang="en-US" sz="2000" dirty="0" err="1" smtClean="0">
                    <a:sym typeface="Symbol"/>
                  </a:rPr>
                  <a:t>v</a:t>
                </a:r>
                <a:r>
                  <a:rPr lang="en-US" sz="2000" baseline="-25000" dirty="0" err="1" smtClean="0">
                    <a:sym typeface="Symbol"/>
                  </a:rPr>
                  <a:t>L</a:t>
                </a:r>
                <a:endParaRPr lang="en-US" sz="2000" baseline="-25000" dirty="0" smtClean="0">
                  <a:sym typeface="Symbol"/>
                </a:endParaRPr>
              </a:p>
            </p:txBody>
          </p:sp>
          <p:sp>
            <p:nvSpPr>
              <p:cNvPr id="22" name="مربع نص 21"/>
              <p:cNvSpPr txBox="1"/>
              <p:nvPr/>
            </p:nvSpPr>
            <p:spPr>
              <a:xfrm>
                <a:off x="357158" y="3357562"/>
                <a:ext cx="642942" cy="400110"/>
              </a:xfrm>
              <a:prstGeom prst="rect">
                <a:avLst/>
              </a:prstGeom>
              <a:noFill/>
            </p:spPr>
            <p:txBody>
              <a:bodyPr wrap="square" rtlCol="1">
                <a:spAutoFit/>
              </a:bodyPr>
              <a:lstStyle/>
              <a:p>
                <a:pPr algn="ctr" rtl="0"/>
                <a:r>
                  <a:rPr lang="en-US" sz="2000" dirty="0" smtClean="0">
                    <a:solidFill>
                      <a:srgbClr val="FF0000"/>
                    </a:solidFill>
                    <a:sym typeface="Symbol"/>
                  </a:rPr>
                  <a:t>i</a:t>
                </a:r>
                <a:r>
                  <a:rPr lang="en-US" sz="2000" baseline="-25000" dirty="0" smtClean="0">
                    <a:solidFill>
                      <a:srgbClr val="FF0000"/>
                    </a:solidFill>
                    <a:sym typeface="Symbol"/>
                  </a:rPr>
                  <a:t>T1</a:t>
                </a:r>
              </a:p>
            </p:txBody>
          </p:sp>
          <p:sp>
            <p:nvSpPr>
              <p:cNvPr id="23" name="مربع نص 22"/>
              <p:cNvSpPr txBox="1"/>
              <p:nvPr/>
            </p:nvSpPr>
            <p:spPr>
              <a:xfrm>
                <a:off x="357158" y="4100460"/>
                <a:ext cx="642942" cy="400110"/>
              </a:xfrm>
              <a:prstGeom prst="rect">
                <a:avLst/>
              </a:prstGeom>
              <a:noFill/>
            </p:spPr>
            <p:txBody>
              <a:bodyPr wrap="square" rtlCol="1">
                <a:spAutoFit/>
              </a:bodyPr>
              <a:lstStyle/>
              <a:p>
                <a:pPr algn="ctr" rtl="0"/>
                <a:r>
                  <a:rPr lang="en-US" sz="2000" dirty="0" smtClean="0">
                    <a:solidFill>
                      <a:srgbClr val="00B050"/>
                    </a:solidFill>
                    <a:sym typeface="Symbol"/>
                  </a:rPr>
                  <a:t>v</a:t>
                </a:r>
                <a:r>
                  <a:rPr lang="en-US" sz="2000" baseline="-25000" dirty="0" smtClean="0">
                    <a:solidFill>
                      <a:srgbClr val="00B050"/>
                    </a:solidFill>
                    <a:sym typeface="Symbol"/>
                  </a:rPr>
                  <a:t>T1</a:t>
                </a:r>
              </a:p>
            </p:txBody>
          </p:sp>
          <p:sp>
            <p:nvSpPr>
              <p:cNvPr id="24" name="مربع نص 23"/>
              <p:cNvSpPr txBox="1"/>
              <p:nvPr/>
            </p:nvSpPr>
            <p:spPr>
              <a:xfrm>
                <a:off x="3571868" y="3929066"/>
                <a:ext cx="285752"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25" name="مربع نص 24"/>
              <p:cNvSpPr txBox="1"/>
              <p:nvPr/>
            </p:nvSpPr>
            <p:spPr>
              <a:xfrm>
                <a:off x="3571868" y="3357562"/>
                <a:ext cx="285752"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26" name="مربع نص 25"/>
              <p:cNvSpPr txBox="1"/>
              <p:nvPr/>
            </p:nvSpPr>
            <p:spPr>
              <a:xfrm>
                <a:off x="3571868" y="2143116"/>
                <a:ext cx="285752"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27" name="مربع نص 26"/>
              <p:cNvSpPr txBox="1"/>
              <p:nvPr/>
            </p:nvSpPr>
            <p:spPr>
              <a:xfrm>
                <a:off x="3571868" y="1071546"/>
                <a:ext cx="285752" cy="400110"/>
              </a:xfrm>
              <a:prstGeom prst="rect">
                <a:avLst/>
              </a:prstGeom>
              <a:noFill/>
            </p:spPr>
            <p:txBody>
              <a:bodyPr wrap="square" rtlCol="1">
                <a:spAutoFit/>
              </a:bodyPr>
              <a:lstStyle/>
              <a:p>
                <a:pPr algn="ctr" rtl="0"/>
                <a:r>
                  <a:rPr lang="ar-SY" sz="2000" dirty="0" smtClean="0">
                    <a:sym typeface="Symbol"/>
                  </a:rPr>
                  <a:t></a:t>
                </a:r>
                <a:endParaRPr lang="ar-SY" sz="2000" dirty="0"/>
              </a:p>
            </p:txBody>
          </p:sp>
          <p:cxnSp>
            <p:nvCxnSpPr>
              <p:cNvPr id="28" name="رابط كسهم مستقيم 27"/>
              <p:cNvCxnSpPr/>
              <p:nvPr/>
            </p:nvCxnSpPr>
            <p:spPr>
              <a:xfrm>
                <a:off x="1142976" y="2000240"/>
                <a:ext cx="785818" cy="1588"/>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29" name="مربع نص 28"/>
              <p:cNvSpPr txBox="1"/>
              <p:nvPr/>
            </p:nvSpPr>
            <p:spPr>
              <a:xfrm>
                <a:off x="1524104" y="1654925"/>
                <a:ext cx="257177" cy="360099"/>
              </a:xfrm>
              <a:prstGeom prst="rect">
                <a:avLst/>
              </a:prstGeom>
              <a:noFill/>
            </p:spPr>
            <p:txBody>
              <a:bodyPr wrap="square" rtlCol="1">
                <a:spAutoFit/>
              </a:bodyPr>
              <a:lstStyle/>
              <a:p>
                <a:pPr algn="ctr" rtl="0"/>
                <a:r>
                  <a:rPr lang="en-US" sz="2000" dirty="0" smtClean="0">
                    <a:sym typeface="Symbol"/>
                  </a:rPr>
                  <a:t></a:t>
                </a:r>
                <a:endParaRPr lang="ar-SY" sz="2000" dirty="0"/>
              </a:p>
            </p:txBody>
          </p:sp>
          <p:sp>
            <p:nvSpPr>
              <p:cNvPr id="31" name="مربع نص 30"/>
              <p:cNvSpPr txBox="1"/>
              <p:nvPr/>
            </p:nvSpPr>
            <p:spPr>
              <a:xfrm>
                <a:off x="1500166" y="357166"/>
                <a:ext cx="1214446" cy="400110"/>
              </a:xfrm>
              <a:prstGeom prst="rect">
                <a:avLst/>
              </a:prstGeom>
              <a:noFill/>
            </p:spPr>
            <p:txBody>
              <a:bodyPr wrap="square" rtlCol="1">
                <a:spAutoFit/>
              </a:bodyPr>
              <a:lstStyle/>
              <a:p>
                <a:pPr algn="ctr" rtl="0"/>
                <a:r>
                  <a:rPr lang="en-US" sz="2000" dirty="0" smtClean="0">
                    <a:sym typeface="Symbol"/>
                  </a:rPr>
                  <a:t>=120</a:t>
                </a:r>
                <a:r>
                  <a:rPr lang="en-US" sz="2000" baseline="30000" dirty="0" smtClean="0">
                    <a:sym typeface="Symbol"/>
                  </a:rPr>
                  <a:t></a:t>
                </a:r>
                <a:endParaRPr lang="ar-SY" sz="2000" baseline="30000" dirty="0"/>
              </a:p>
            </p:txBody>
          </p:sp>
          <p:sp>
            <p:nvSpPr>
              <p:cNvPr id="34" name="مربع نص 33"/>
              <p:cNvSpPr txBox="1"/>
              <p:nvPr/>
            </p:nvSpPr>
            <p:spPr>
              <a:xfrm>
                <a:off x="2357422" y="4429132"/>
                <a:ext cx="642942" cy="400110"/>
              </a:xfrm>
              <a:prstGeom prst="rect">
                <a:avLst/>
              </a:prstGeom>
              <a:solidFill>
                <a:schemeClr val="bg1"/>
              </a:solidFill>
            </p:spPr>
            <p:txBody>
              <a:bodyPr wrap="square" rtlCol="1">
                <a:spAutoFit/>
              </a:bodyPr>
              <a:lstStyle/>
              <a:p>
                <a:pPr algn="l" rtl="0"/>
                <a:r>
                  <a:rPr lang="en-US" sz="2000" dirty="0" smtClean="0">
                    <a:solidFill>
                      <a:srgbClr val="FF0000"/>
                    </a:solidFill>
                    <a:sym typeface="Symbol"/>
                  </a:rPr>
                  <a:t>v</a:t>
                </a:r>
                <a:r>
                  <a:rPr lang="en-US" sz="2000" baseline="-25000" dirty="0" smtClean="0">
                    <a:solidFill>
                      <a:srgbClr val="FF0000"/>
                    </a:solidFill>
                    <a:sym typeface="Symbol"/>
                  </a:rPr>
                  <a:t>31</a:t>
                </a:r>
              </a:p>
            </p:txBody>
          </p:sp>
          <p:sp>
            <p:nvSpPr>
              <p:cNvPr id="35" name="مربع نص 34"/>
              <p:cNvSpPr txBox="1"/>
              <p:nvPr/>
            </p:nvSpPr>
            <p:spPr>
              <a:xfrm>
                <a:off x="3500430" y="4600526"/>
                <a:ext cx="571504" cy="400110"/>
              </a:xfrm>
              <a:prstGeom prst="rect">
                <a:avLst/>
              </a:prstGeom>
              <a:solidFill>
                <a:schemeClr val="bg1"/>
              </a:solidFill>
            </p:spPr>
            <p:txBody>
              <a:bodyPr wrap="square" rtlCol="1">
                <a:spAutoFit/>
              </a:bodyPr>
              <a:lstStyle/>
              <a:p>
                <a:pPr algn="l" rtl="0"/>
                <a:r>
                  <a:rPr lang="en-US" sz="2000" dirty="0" smtClean="0">
                    <a:solidFill>
                      <a:srgbClr val="0070C0"/>
                    </a:solidFill>
                    <a:sym typeface="Symbol"/>
                  </a:rPr>
                  <a:t>v</a:t>
                </a:r>
                <a:r>
                  <a:rPr lang="en-US" sz="2000" baseline="-25000" dirty="0" smtClean="0">
                    <a:solidFill>
                      <a:srgbClr val="0070C0"/>
                    </a:solidFill>
                    <a:sym typeface="Symbol"/>
                  </a:rPr>
                  <a:t>21</a:t>
                </a:r>
              </a:p>
            </p:txBody>
          </p:sp>
        </p:grpSp>
      </p:grpSp>
      <p:sp>
        <p:nvSpPr>
          <p:cNvPr id="37" name="مربع نص 36"/>
          <p:cNvSpPr txBox="1"/>
          <p:nvPr/>
        </p:nvSpPr>
        <p:spPr>
          <a:xfrm>
            <a:off x="2928926" y="-24"/>
            <a:ext cx="5929354" cy="523220"/>
          </a:xfrm>
          <a:prstGeom prst="rect">
            <a:avLst/>
          </a:prstGeom>
          <a:noFill/>
        </p:spPr>
        <p:txBody>
          <a:bodyPr wrap="square" rtlCol="1">
            <a:spAutoFit/>
          </a:bodyPr>
          <a:lstStyle/>
          <a:p>
            <a:pPr algn="just"/>
            <a:r>
              <a:rPr lang="ar-SY" sz="2800" b="1" dirty="0" smtClean="0">
                <a:solidFill>
                  <a:srgbClr val="0070C0"/>
                </a:solidFill>
                <a:cs typeface="Simplified Arabic" pitchFamily="2" charset="-78"/>
              </a:rPr>
              <a:t>3. المبدلة القالبة التابعة ثلاثية الطور </a:t>
            </a:r>
            <a:r>
              <a:rPr lang="ar-SY" sz="2800" b="1" dirty="0" err="1" smtClean="0">
                <a:solidFill>
                  <a:srgbClr val="0070C0"/>
                </a:solidFill>
                <a:cs typeface="Simplified Arabic" pitchFamily="2" charset="-78"/>
              </a:rPr>
              <a:t>الجسرية</a:t>
            </a:r>
            <a:endParaRPr lang="ar-SY" sz="2800" b="1" dirty="0">
              <a:solidFill>
                <a:srgbClr val="0070C0"/>
              </a:solidFill>
              <a:cs typeface="Simplified Arabic" pitchFamily="2" charset="-78"/>
            </a:endParaRPr>
          </a:p>
        </p:txBody>
      </p:sp>
      <p:sp>
        <p:nvSpPr>
          <p:cNvPr id="45" name="سهم لأعلى 44"/>
          <p:cNvSpPr/>
          <p:nvPr/>
        </p:nvSpPr>
        <p:spPr>
          <a:xfrm>
            <a:off x="1857356" y="4786322"/>
            <a:ext cx="714380" cy="1000132"/>
          </a:xfrm>
          <a:prstGeom prst="upArrow">
            <a:avLst/>
          </a:prstGeom>
          <a:no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graphicFrame>
        <p:nvGraphicFramePr>
          <p:cNvPr id="46" name="Object 5"/>
          <p:cNvGraphicFramePr>
            <a:graphicFrameLocks noChangeAspect="1"/>
          </p:cNvGraphicFramePr>
          <p:nvPr/>
        </p:nvGraphicFramePr>
        <p:xfrm>
          <a:off x="5988050" y="3929063"/>
          <a:ext cx="2749550" cy="925512"/>
        </p:xfrm>
        <a:graphic>
          <a:graphicData uri="http://schemas.openxmlformats.org/presentationml/2006/ole">
            <p:oleObj spid="_x0000_s169991" name="Equation" r:id="rId5" imgW="1168200" imgH="393480" progId="Equation.DSMT4">
              <p:embed/>
            </p:oleObj>
          </a:graphicData>
        </a:graphic>
      </p:graphicFrame>
      <p:sp>
        <p:nvSpPr>
          <p:cNvPr id="47" name="سهم لأعلى 46"/>
          <p:cNvSpPr/>
          <p:nvPr/>
        </p:nvSpPr>
        <p:spPr>
          <a:xfrm>
            <a:off x="2285984" y="4786322"/>
            <a:ext cx="714380" cy="1000132"/>
          </a:xfrm>
          <a:prstGeom prst="upArrow">
            <a:avLst/>
          </a:prstGeom>
          <a:no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graphicFrame>
        <p:nvGraphicFramePr>
          <p:cNvPr id="48" name="Object 8"/>
          <p:cNvGraphicFramePr>
            <a:graphicFrameLocks noChangeAspect="1"/>
          </p:cNvGraphicFramePr>
          <p:nvPr/>
        </p:nvGraphicFramePr>
        <p:xfrm>
          <a:off x="4276738" y="4786322"/>
          <a:ext cx="2224088" cy="568325"/>
        </p:xfrm>
        <a:graphic>
          <a:graphicData uri="http://schemas.openxmlformats.org/presentationml/2006/ole">
            <p:oleObj spid="_x0000_s169992" name="Equation" r:id="rId6" imgW="939600" imgH="241200" progId="Equation.DSMT4">
              <p:embed/>
            </p:oleObj>
          </a:graphicData>
        </a:graphic>
      </p:graphicFrame>
      <p:graphicFrame>
        <p:nvGraphicFramePr>
          <p:cNvPr id="49" name="Object 7"/>
          <p:cNvGraphicFramePr>
            <a:graphicFrameLocks noChangeAspect="1"/>
          </p:cNvGraphicFramePr>
          <p:nvPr/>
        </p:nvGraphicFramePr>
        <p:xfrm>
          <a:off x="4591059" y="5715016"/>
          <a:ext cx="1195387" cy="565150"/>
        </p:xfrm>
        <a:graphic>
          <a:graphicData uri="http://schemas.openxmlformats.org/presentationml/2006/ole">
            <p:oleObj spid="_x0000_s169993" name="Equation" r:id="rId7" imgW="507960" imgH="241200" progId="Equation.DSMT4">
              <p:embed/>
            </p:oleObj>
          </a:graphicData>
        </a:graphic>
      </p:graphicFrame>
      <p:graphicFrame>
        <p:nvGraphicFramePr>
          <p:cNvPr id="50" name="Object 8"/>
          <p:cNvGraphicFramePr>
            <a:graphicFrameLocks noChangeAspect="1"/>
          </p:cNvGraphicFramePr>
          <p:nvPr/>
        </p:nvGraphicFramePr>
        <p:xfrm>
          <a:off x="7497792" y="4786322"/>
          <a:ext cx="1289050" cy="569912"/>
        </p:xfrm>
        <a:graphic>
          <a:graphicData uri="http://schemas.openxmlformats.org/presentationml/2006/ole">
            <p:oleObj spid="_x0000_s169994" name="Equation" r:id="rId8" imgW="545760" imgH="241200" progId="Equation.DSMT4">
              <p:embed/>
            </p:oleObj>
          </a:graphicData>
        </a:graphic>
      </p:graphicFrame>
      <p:graphicFrame>
        <p:nvGraphicFramePr>
          <p:cNvPr id="51" name="Object 9"/>
          <p:cNvGraphicFramePr>
            <a:graphicFrameLocks noChangeAspect="1"/>
          </p:cNvGraphicFramePr>
          <p:nvPr/>
        </p:nvGraphicFramePr>
        <p:xfrm>
          <a:off x="7550178" y="5715016"/>
          <a:ext cx="1022350" cy="568325"/>
        </p:xfrm>
        <a:graphic>
          <a:graphicData uri="http://schemas.openxmlformats.org/presentationml/2006/ole">
            <p:oleObj spid="_x0000_s169995" name="Equation" r:id="rId9" imgW="431640" imgH="241200" progId="Equation.DSMT4">
              <p:embed/>
            </p:oleObj>
          </a:graphicData>
        </a:graphic>
      </p:graphicFrame>
      <p:sp>
        <p:nvSpPr>
          <p:cNvPr id="52" name="عنصر نائب للتاريخ 51"/>
          <p:cNvSpPr>
            <a:spLocks noGrp="1"/>
          </p:cNvSpPr>
          <p:nvPr>
            <p:ph type="dt" sz="half" idx="10"/>
          </p:nvPr>
        </p:nvSpPr>
        <p:spPr/>
        <p:txBody>
          <a:bodyPr/>
          <a:lstStyle/>
          <a:p>
            <a:r>
              <a:rPr lang="ar-SY" smtClean="0"/>
              <a:t>2019-2018</a:t>
            </a:r>
            <a:endParaRPr lang="ar-SY"/>
          </a:p>
        </p:txBody>
      </p:sp>
      <p:sp>
        <p:nvSpPr>
          <p:cNvPr id="53" name="عنصر نائب لرقم الشريحة 52"/>
          <p:cNvSpPr>
            <a:spLocks noGrp="1"/>
          </p:cNvSpPr>
          <p:nvPr>
            <p:ph type="sldNum" sz="quarter" idx="12"/>
          </p:nvPr>
        </p:nvSpPr>
        <p:spPr/>
        <p:txBody>
          <a:bodyPr/>
          <a:lstStyle/>
          <a:p>
            <a:fld id="{2C0DA8FC-BB9E-42E2-A4DE-D94B488C17FE}" type="slidenum">
              <a:rPr lang="ar-SY" smtClean="0"/>
              <a:pPr/>
              <a:t>24</a:t>
            </a:fld>
            <a:endParaRPr lang="ar-SY"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xit" presetSubtype="0" fill="hold" grpId="1" nodeType="withEffect">
                                  <p:stCondLst>
                                    <p:cond delay="0"/>
                                  </p:stCondLst>
                                  <p:childTnLst>
                                    <p:animEffect transition="out" filter="fade">
                                      <p:cBhvr>
                                        <p:cTn id="6" dur="1000"/>
                                        <p:tgtEl>
                                          <p:spTgt spid="45"/>
                                        </p:tgtEl>
                                      </p:cBhvr>
                                    </p:animEffect>
                                    <p:anim calcmode="lin" valueType="num">
                                      <p:cBhvr>
                                        <p:cTn id="7" dur="1000"/>
                                        <p:tgtEl>
                                          <p:spTgt spid="45"/>
                                        </p:tgtEl>
                                        <p:attrNameLst>
                                          <p:attrName>ppt_x</p:attrName>
                                        </p:attrNameLst>
                                      </p:cBhvr>
                                      <p:tavLst>
                                        <p:tav tm="0">
                                          <p:val>
                                            <p:strVal val="ppt_x"/>
                                          </p:val>
                                        </p:tav>
                                        <p:tav tm="100000">
                                          <p:val>
                                            <p:strVal val="ppt_x"/>
                                          </p:val>
                                        </p:tav>
                                      </p:tavLst>
                                    </p:anim>
                                    <p:anim calcmode="lin" valueType="num">
                                      <p:cBhvr>
                                        <p:cTn id="8" dur="1000"/>
                                        <p:tgtEl>
                                          <p:spTgt spid="45"/>
                                        </p:tgtEl>
                                        <p:attrNameLst>
                                          <p:attrName>ppt_y</p:attrName>
                                        </p:attrNameLst>
                                      </p:cBhvr>
                                      <p:tavLst>
                                        <p:tav tm="0">
                                          <p:val>
                                            <p:strVal val="ppt_y"/>
                                          </p:val>
                                        </p:tav>
                                        <p:tav tm="100000">
                                          <p:val>
                                            <p:strVal val="ppt_y+.1"/>
                                          </p:val>
                                        </p:tav>
                                      </p:tavLst>
                                    </p:anim>
                                    <p:set>
                                      <p:cBhvr>
                                        <p:cTn id="9" dur="1" fill="hold">
                                          <p:stCondLst>
                                            <p:cond delay="999"/>
                                          </p:stCondLst>
                                        </p:cTn>
                                        <p:tgtEl>
                                          <p:spTgt spid="45"/>
                                        </p:tgtEl>
                                        <p:attrNameLst>
                                          <p:attrName>style.visibility</p:attrName>
                                        </p:attrNameLst>
                                      </p:cBhvr>
                                      <p:to>
                                        <p:strVal val="hidden"/>
                                      </p:to>
                                    </p:set>
                                  </p:childTnLst>
                                </p:cTn>
                              </p:par>
                              <p:par>
                                <p:cTn id="10" presetID="42" presetClass="entr" presetSubtype="0" fill="hold" grpId="0" nodeType="with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1000"/>
                                        <p:tgtEl>
                                          <p:spTgt spid="47"/>
                                        </p:tgtEl>
                                      </p:cBhvr>
                                    </p:animEffect>
                                    <p:anim calcmode="lin" valueType="num">
                                      <p:cBhvr>
                                        <p:cTn id="13" dur="1000" fill="hold"/>
                                        <p:tgtEl>
                                          <p:spTgt spid="47"/>
                                        </p:tgtEl>
                                        <p:attrNameLst>
                                          <p:attrName>ppt_x</p:attrName>
                                        </p:attrNameLst>
                                      </p:cBhvr>
                                      <p:tavLst>
                                        <p:tav tm="0">
                                          <p:val>
                                            <p:strVal val="#ppt_x"/>
                                          </p:val>
                                        </p:tav>
                                        <p:tav tm="100000">
                                          <p:val>
                                            <p:strVal val="#ppt_x"/>
                                          </p:val>
                                        </p:tav>
                                      </p:tavLst>
                                    </p:anim>
                                    <p:anim calcmode="lin" valueType="num">
                                      <p:cBhvr>
                                        <p:cTn id="14"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checkerboard(across)">
                                      <p:cBhvr>
                                        <p:cTn id="19" dur="500"/>
                                        <p:tgtEl>
                                          <p:spTgt spid="48"/>
                                        </p:tgtEl>
                                      </p:cBhvr>
                                    </p:animEffect>
                                  </p:childTnLst>
                                </p:cTn>
                              </p:par>
                              <p:par>
                                <p:cTn id="20" presetID="5" presetClass="entr" presetSubtype="10" fill="hold"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checkerboard(across)">
                                      <p:cBhvr>
                                        <p:cTn id="22" dur="500"/>
                                        <p:tgtEl>
                                          <p:spTgt spid="49"/>
                                        </p:tgtEl>
                                      </p:cBhvr>
                                    </p:animEffect>
                                  </p:childTnLst>
                                </p:cTn>
                              </p:par>
                              <p:par>
                                <p:cTn id="23" presetID="5" presetClass="entr" presetSubtype="10" fill="hold" nodeType="with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checkerboard(across)">
                                      <p:cBhvr>
                                        <p:cTn id="25" dur="500"/>
                                        <p:tgtEl>
                                          <p:spTgt spid="50"/>
                                        </p:tgtEl>
                                      </p:cBhvr>
                                    </p:animEffect>
                                  </p:childTnLst>
                                </p:cTn>
                              </p:par>
                              <p:par>
                                <p:cTn id="26" presetID="5" presetClass="entr" presetSubtype="10" fill="hold" nodeType="with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checkerboard(across)">
                                      <p:cBhvr>
                                        <p:cTn id="2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1" animBg="1"/>
      <p:bldP spid="4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مجموعة 42"/>
          <p:cNvGrpSpPr/>
          <p:nvPr/>
        </p:nvGrpSpPr>
        <p:grpSpPr>
          <a:xfrm>
            <a:off x="357158" y="357166"/>
            <a:ext cx="3714776" cy="5441430"/>
            <a:chOff x="357158" y="357166"/>
            <a:chExt cx="3714776" cy="5441430"/>
          </a:xfrm>
        </p:grpSpPr>
        <p:pic>
          <p:nvPicPr>
            <p:cNvPr id="44" name="Picture 12"/>
            <p:cNvPicPr>
              <a:picLocks noChangeAspect="1" noChangeArrowheads="1"/>
            </p:cNvPicPr>
            <p:nvPr/>
          </p:nvPicPr>
          <p:blipFill>
            <a:blip r:embed="rId3" cstate="print"/>
            <a:srcRect/>
            <a:stretch>
              <a:fillRect/>
            </a:stretch>
          </p:blipFill>
          <p:spPr bwMode="auto">
            <a:xfrm>
              <a:off x="857224" y="928670"/>
              <a:ext cx="2971800" cy="4048125"/>
            </a:xfrm>
            <a:prstGeom prst="rect">
              <a:avLst/>
            </a:prstGeom>
            <a:noFill/>
            <a:ln w="9525">
              <a:noFill/>
              <a:miter lim="800000"/>
              <a:headEnd/>
              <a:tailEnd/>
            </a:ln>
            <a:effectLst/>
          </p:spPr>
        </p:pic>
        <p:grpSp>
          <p:nvGrpSpPr>
            <p:cNvPr id="46" name="مجموعة 42"/>
            <p:cNvGrpSpPr/>
            <p:nvPr/>
          </p:nvGrpSpPr>
          <p:grpSpPr>
            <a:xfrm>
              <a:off x="357158" y="357166"/>
              <a:ext cx="3714776" cy="5441430"/>
              <a:chOff x="357158" y="357166"/>
              <a:chExt cx="3714776" cy="5441430"/>
            </a:xfrm>
          </p:grpSpPr>
          <p:sp>
            <p:nvSpPr>
              <p:cNvPr id="47" name="مربع نص 46"/>
              <p:cNvSpPr txBox="1"/>
              <p:nvPr/>
            </p:nvSpPr>
            <p:spPr>
              <a:xfrm>
                <a:off x="1928794" y="4929198"/>
                <a:ext cx="500066" cy="369332"/>
              </a:xfrm>
              <a:prstGeom prst="rect">
                <a:avLst/>
              </a:prstGeom>
              <a:noFill/>
            </p:spPr>
            <p:txBody>
              <a:bodyPr wrap="square" rtlCol="1">
                <a:spAutoFit/>
              </a:bodyPr>
              <a:lstStyle/>
              <a:p>
                <a:pPr algn="just"/>
                <a:r>
                  <a:rPr lang="en-US" dirty="0" smtClean="0">
                    <a:cs typeface="Simplified Arabic" pitchFamily="2" charset="-78"/>
                  </a:rPr>
                  <a:t>T2</a:t>
                </a:r>
                <a:endParaRPr lang="ar-SY" baseline="30000" dirty="0" smtClean="0">
                  <a:cs typeface="Simplified Arabic" pitchFamily="2" charset="-78"/>
                </a:endParaRPr>
              </a:p>
            </p:txBody>
          </p:sp>
          <p:sp>
            <p:nvSpPr>
              <p:cNvPr id="48" name="مربع نص 47"/>
              <p:cNvSpPr txBox="1"/>
              <p:nvPr/>
            </p:nvSpPr>
            <p:spPr>
              <a:xfrm>
                <a:off x="2357422" y="4929198"/>
                <a:ext cx="500066" cy="369332"/>
              </a:xfrm>
              <a:prstGeom prst="rect">
                <a:avLst/>
              </a:prstGeom>
              <a:noFill/>
            </p:spPr>
            <p:txBody>
              <a:bodyPr wrap="square" rtlCol="1">
                <a:spAutoFit/>
              </a:bodyPr>
              <a:lstStyle/>
              <a:p>
                <a:pPr algn="just"/>
                <a:r>
                  <a:rPr lang="en-US" dirty="0" smtClean="0">
                    <a:cs typeface="Simplified Arabic" pitchFamily="2" charset="-78"/>
                  </a:rPr>
                  <a:t>T2</a:t>
                </a:r>
                <a:endParaRPr lang="ar-SY" baseline="30000" dirty="0" smtClean="0">
                  <a:cs typeface="Simplified Arabic" pitchFamily="2" charset="-78"/>
                </a:endParaRPr>
              </a:p>
            </p:txBody>
          </p:sp>
          <p:sp>
            <p:nvSpPr>
              <p:cNvPr id="49" name="مربع نص 48"/>
              <p:cNvSpPr txBox="1"/>
              <p:nvPr/>
            </p:nvSpPr>
            <p:spPr>
              <a:xfrm>
                <a:off x="2857488" y="4929198"/>
                <a:ext cx="500066" cy="369332"/>
              </a:xfrm>
              <a:prstGeom prst="rect">
                <a:avLst/>
              </a:prstGeom>
              <a:noFill/>
            </p:spPr>
            <p:txBody>
              <a:bodyPr wrap="square" rtlCol="1">
                <a:spAutoFit/>
              </a:bodyPr>
              <a:lstStyle/>
              <a:p>
                <a:pPr algn="just"/>
                <a:r>
                  <a:rPr lang="en-US" dirty="0" smtClean="0">
                    <a:cs typeface="Simplified Arabic" pitchFamily="2" charset="-78"/>
                  </a:rPr>
                  <a:t>T4</a:t>
                </a:r>
                <a:endParaRPr lang="ar-SY" baseline="30000" dirty="0" smtClean="0">
                  <a:cs typeface="Simplified Arabic" pitchFamily="2" charset="-78"/>
                </a:endParaRPr>
              </a:p>
            </p:txBody>
          </p:sp>
          <p:sp>
            <p:nvSpPr>
              <p:cNvPr id="50" name="مربع نص 49"/>
              <p:cNvSpPr txBox="1"/>
              <p:nvPr/>
            </p:nvSpPr>
            <p:spPr>
              <a:xfrm>
                <a:off x="642910" y="4929198"/>
                <a:ext cx="500066" cy="369332"/>
              </a:xfrm>
              <a:prstGeom prst="rect">
                <a:avLst/>
              </a:prstGeom>
              <a:noFill/>
            </p:spPr>
            <p:txBody>
              <a:bodyPr wrap="square" rtlCol="1">
                <a:spAutoFit/>
              </a:bodyPr>
              <a:lstStyle/>
              <a:p>
                <a:pPr algn="just"/>
                <a:r>
                  <a:rPr lang="en-US" dirty="0" smtClean="0">
                    <a:cs typeface="Simplified Arabic" pitchFamily="2" charset="-78"/>
                  </a:rPr>
                  <a:t>T4</a:t>
                </a:r>
                <a:endParaRPr lang="ar-SY" baseline="30000" dirty="0" smtClean="0">
                  <a:cs typeface="Simplified Arabic" pitchFamily="2" charset="-78"/>
                </a:endParaRPr>
              </a:p>
            </p:txBody>
          </p:sp>
          <p:sp>
            <p:nvSpPr>
              <p:cNvPr id="51" name="مربع نص 50"/>
              <p:cNvSpPr txBox="1"/>
              <p:nvPr/>
            </p:nvSpPr>
            <p:spPr>
              <a:xfrm>
                <a:off x="1071538" y="4929198"/>
                <a:ext cx="500066" cy="369332"/>
              </a:xfrm>
              <a:prstGeom prst="rect">
                <a:avLst/>
              </a:prstGeom>
              <a:noFill/>
            </p:spPr>
            <p:txBody>
              <a:bodyPr wrap="square" rtlCol="1">
                <a:spAutoFit/>
              </a:bodyPr>
              <a:lstStyle/>
              <a:p>
                <a:pPr algn="just"/>
                <a:r>
                  <a:rPr lang="en-US" dirty="0" smtClean="0">
                    <a:cs typeface="Simplified Arabic" pitchFamily="2" charset="-78"/>
                  </a:rPr>
                  <a:t>T6</a:t>
                </a:r>
                <a:endParaRPr lang="ar-SY" baseline="30000" dirty="0" smtClean="0">
                  <a:cs typeface="Simplified Arabic" pitchFamily="2" charset="-78"/>
                </a:endParaRPr>
              </a:p>
            </p:txBody>
          </p:sp>
          <p:sp>
            <p:nvSpPr>
              <p:cNvPr id="56" name="مربع نص 55"/>
              <p:cNvSpPr txBox="1"/>
              <p:nvPr/>
            </p:nvSpPr>
            <p:spPr>
              <a:xfrm>
                <a:off x="1928794" y="5429264"/>
                <a:ext cx="500066" cy="369332"/>
              </a:xfrm>
              <a:prstGeom prst="rect">
                <a:avLst/>
              </a:prstGeom>
              <a:noFill/>
            </p:spPr>
            <p:txBody>
              <a:bodyPr wrap="square" rtlCol="1">
                <a:spAutoFit/>
              </a:bodyPr>
              <a:lstStyle/>
              <a:p>
                <a:pPr algn="just"/>
                <a:r>
                  <a:rPr lang="en-US" dirty="0" smtClean="0">
                    <a:cs typeface="Simplified Arabic" pitchFamily="2" charset="-78"/>
                  </a:rPr>
                  <a:t>T3</a:t>
                </a:r>
                <a:endParaRPr lang="ar-SY" baseline="30000" dirty="0" smtClean="0">
                  <a:cs typeface="Simplified Arabic" pitchFamily="2" charset="-78"/>
                </a:endParaRPr>
              </a:p>
            </p:txBody>
          </p:sp>
          <p:sp>
            <p:nvSpPr>
              <p:cNvPr id="57" name="مربع نص 56"/>
              <p:cNvSpPr txBox="1"/>
              <p:nvPr/>
            </p:nvSpPr>
            <p:spPr>
              <a:xfrm>
                <a:off x="2357422" y="5429264"/>
                <a:ext cx="500066" cy="369332"/>
              </a:xfrm>
              <a:prstGeom prst="rect">
                <a:avLst/>
              </a:prstGeom>
              <a:noFill/>
            </p:spPr>
            <p:txBody>
              <a:bodyPr wrap="square" rtlCol="1">
                <a:spAutoFit/>
              </a:bodyPr>
              <a:lstStyle/>
              <a:p>
                <a:pPr algn="just"/>
                <a:r>
                  <a:rPr lang="en-US" dirty="0" smtClean="0">
                    <a:cs typeface="Simplified Arabic" pitchFamily="2" charset="-78"/>
                  </a:rPr>
                  <a:t>T5</a:t>
                </a:r>
                <a:endParaRPr lang="ar-SY" baseline="30000" dirty="0" smtClean="0">
                  <a:cs typeface="Simplified Arabic" pitchFamily="2" charset="-78"/>
                </a:endParaRPr>
              </a:p>
            </p:txBody>
          </p:sp>
          <p:sp>
            <p:nvSpPr>
              <p:cNvPr id="58" name="مربع نص 57"/>
              <p:cNvSpPr txBox="1"/>
              <p:nvPr/>
            </p:nvSpPr>
            <p:spPr>
              <a:xfrm>
                <a:off x="2857488" y="5429264"/>
                <a:ext cx="500066" cy="369332"/>
              </a:xfrm>
              <a:prstGeom prst="rect">
                <a:avLst/>
              </a:prstGeom>
              <a:noFill/>
            </p:spPr>
            <p:txBody>
              <a:bodyPr wrap="square" rtlCol="1">
                <a:spAutoFit/>
              </a:bodyPr>
              <a:lstStyle/>
              <a:p>
                <a:pPr algn="just"/>
                <a:r>
                  <a:rPr lang="en-US" dirty="0" smtClean="0">
                    <a:cs typeface="Simplified Arabic" pitchFamily="2" charset="-78"/>
                  </a:rPr>
                  <a:t>T5</a:t>
                </a:r>
                <a:endParaRPr lang="ar-SY" baseline="30000" dirty="0" smtClean="0">
                  <a:cs typeface="Simplified Arabic" pitchFamily="2" charset="-78"/>
                </a:endParaRPr>
              </a:p>
            </p:txBody>
          </p:sp>
          <p:sp>
            <p:nvSpPr>
              <p:cNvPr id="59" name="مربع نص 58"/>
              <p:cNvSpPr txBox="1"/>
              <p:nvPr/>
            </p:nvSpPr>
            <p:spPr>
              <a:xfrm>
                <a:off x="642910" y="5429264"/>
                <a:ext cx="500066" cy="369332"/>
              </a:xfrm>
              <a:prstGeom prst="rect">
                <a:avLst/>
              </a:prstGeom>
              <a:noFill/>
            </p:spPr>
            <p:txBody>
              <a:bodyPr wrap="square" rtlCol="1">
                <a:spAutoFit/>
              </a:bodyPr>
              <a:lstStyle/>
              <a:p>
                <a:pPr algn="just"/>
                <a:r>
                  <a:rPr lang="en-US" dirty="0" smtClean="0">
                    <a:cs typeface="Simplified Arabic" pitchFamily="2" charset="-78"/>
                  </a:rPr>
                  <a:t>T1</a:t>
                </a:r>
                <a:endParaRPr lang="ar-SY" baseline="30000" dirty="0" smtClean="0">
                  <a:cs typeface="Simplified Arabic" pitchFamily="2" charset="-78"/>
                </a:endParaRPr>
              </a:p>
            </p:txBody>
          </p:sp>
          <p:sp>
            <p:nvSpPr>
              <p:cNvPr id="60" name="مربع نص 59"/>
              <p:cNvSpPr txBox="1"/>
              <p:nvPr/>
            </p:nvSpPr>
            <p:spPr>
              <a:xfrm>
                <a:off x="1071538" y="5429264"/>
                <a:ext cx="500066" cy="369332"/>
              </a:xfrm>
              <a:prstGeom prst="rect">
                <a:avLst/>
              </a:prstGeom>
              <a:noFill/>
            </p:spPr>
            <p:txBody>
              <a:bodyPr wrap="square" rtlCol="1">
                <a:spAutoFit/>
              </a:bodyPr>
              <a:lstStyle/>
              <a:p>
                <a:pPr algn="just"/>
                <a:r>
                  <a:rPr lang="en-US" dirty="0" smtClean="0">
                    <a:cs typeface="Simplified Arabic" pitchFamily="2" charset="-78"/>
                  </a:rPr>
                  <a:t>T1</a:t>
                </a:r>
                <a:endParaRPr lang="ar-SY" baseline="30000" dirty="0" smtClean="0">
                  <a:cs typeface="Simplified Arabic" pitchFamily="2" charset="-78"/>
                </a:endParaRPr>
              </a:p>
            </p:txBody>
          </p:sp>
          <p:sp>
            <p:nvSpPr>
              <p:cNvPr id="61" name="مربع نص 60"/>
              <p:cNvSpPr txBox="1"/>
              <p:nvPr/>
            </p:nvSpPr>
            <p:spPr>
              <a:xfrm>
                <a:off x="1500166" y="4929198"/>
                <a:ext cx="500066" cy="369332"/>
              </a:xfrm>
              <a:prstGeom prst="rect">
                <a:avLst/>
              </a:prstGeom>
              <a:noFill/>
            </p:spPr>
            <p:txBody>
              <a:bodyPr wrap="square" rtlCol="1">
                <a:spAutoFit/>
              </a:bodyPr>
              <a:lstStyle/>
              <a:p>
                <a:pPr algn="just"/>
                <a:r>
                  <a:rPr lang="en-US" dirty="0" smtClean="0">
                    <a:cs typeface="Simplified Arabic" pitchFamily="2" charset="-78"/>
                  </a:rPr>
                  <a:t>T6</a:t>
                </a:r>
                <a:endParaRPr lang="ar-SY" baseline="30000" dirty="0" smtClean="0">
                  <a:cs typeface="Simplified Arabic" pitchFamily="2" charset="-78"/>
                </a:endParaRPr>
              </a:p>
            </p:txBody>
          </p:sp>
          <p:sp>
            <p:nvSpPr>
              <p:cNvPr id="62" name="مربع نص 61"/>
              <p:cNvSpPr txBox="1"/>
              <p:nvPr/>
            </p:nvSpPr>
            <p:spPr>
              <a:xfrm>
                <a:off x="1500166" y="5429264"/>
                <a:ext cx="500066" cy="369332"/>
              </a:xfrm>
              <a:prstGeom prst="rect">
                <a:avLst/>
              </a:prstGeom>
              <a:noFill/>
            </p:spPr>
            <p:txBody>
              <a:bodyPr wrap="square" rtlCol="1">
                <a:spAutoFit/>
              </a:bodyPr>
              <a:lstStyle/>
              <a:p>
                <a:pPr algn="just"/>
                <a:r>
                  <a:rPr lang="en-US" dirty="0" smtClean="0">
                    <a:cs typeface="Simplified Arabic" pitchFamily="2" charset="-78"/>
                  </a:rPr>
                  <a:t>T3</a:t>
                </a:r>
                <a:endParaRPr lang="ar-SY" baseline="30000" dirty="0" smtClean="0">
                  <a:cs typeface="Simplified Arabic" pitchFamily="2" charset="-78"/>
                </a:endParaRPr>
              </a:p>
            </p:txBody>
          </p:sp>
          <p:sp>
            <p:nvSpPr>
              <p:cNvPr id="63" name="مربع نص 62"/>
              <p:cNvSpPr txBox="1"/>
              <p:nvPr/>
            </p:nvSpPr>
            <p:spPr>
              <a:xfrm>
                <a:off x="1142976" y="742874"/>
                <a:ext cx="642942" cy="400110"/>
              </a:xfrm>
              <a:prstGeom prst="rect">
                <a:avLst/>
              </a:prstGeom>
              <a:solidFill>
                <a:schemeClr val="bg1"/>
              </a:solidFill>
            </p:spPr>
            <p:txBody>
              <a:bodyPr wrap="square" rtlCol="1">
                <a:spAutoFit/>
              </a:bodyPr>
              <a:lstStyle/>
              <a:p>
                <a:pPr algn="ctr" rtl="0"/>
                <a:r>
                  <a:rPr lang="en-US" sz="2000" dirty="0" smtClean="0">
                    <a:solidFill>
                      <a:srgbClr val="FF0000"/>
                    </a:solidFill>
                    <a:sym typeface="Symbol"/>
                  </a:rPr>
                  <a:t>v</a:t>
                </a:r>
                <a:r>
                  <a:rPr lang="en-US" sz="2000" baseline="-25000" dirty="0" smtClean="0">
                    <a:solidFill>
                      <a:srgbClr val="FF0000"/>
                    </a:solidFill>
                    <a:sym typeface="Symbol"/>
                  </a:rPr>
                  <a:t>1</a:t>
                </a:r>
              </a:p>
            </p:txBody>
          </p:sp>
          <p:sp>
            <p:nvSpPr>
              <p:cNvPr id="64" name="مربع نص 63"/>
              <p:cNvSpPr txBox="1"/>
              <p:nvPr/>
            </p:nvSpPr>
            <p:spPr>
              <a:xfrm>
                <a:off x="1928794" y="742874"/>
                <a:ext cx="642942" cy="400110"/>
              </a:xfrm>
              <a:prstGeom prst="rect">
                <a:avLst/>
              </a:prstGeom>
              <a:solidFill>
                <a:schemeClr val="bg1"/>
              </a:solidFill>
            </p:spPr>
            <p:txBody>
              <a:bodyPr wrap="square" rtlCol="1">
                <a:spAutoFit/>
              </a:bodyPr>
              <a:lstStyle/>
              <a:p>
                <a:pPr algn="ctr" rtl="0"/>
                <a:r>
                  <a:rPr lang="en-US" sz="2000" dirty="0" smtClean="0">
                    <a:solidFill>
                      <a:srgbClr val="0070C0"/>
                    </a:solidFill>
                    <a:sym typeface="Symbol"/>
                  </a:rPr>
                  <a:t>v</a:t>
                </a:r>
                <a:r>
                  <a:rPr lang="en-US" sz="2000" baseline="-25000" dirty="0" smtClean="0">
                    <a:solidFill>
                      <a:srgbClr val="0070C0"/>
                    </a:solidFill>
                    <a:sym typeface="Symbol"/>
                  </a:rPr>
                  <a:t>2</a:t>
                </a:r>
              </a:p>
            </p:txBody>
          </p:sp>
          <p:sp>
            <p:nvSpPr>
              <p:cNvPr id="65" name="مربع نص 64"/>
              <p:cNvSpPr txBox="1"/>
              <p:nvPr/>
            </p:nvSpPr>
            <p:spPr>
              <a:xfrm>
                <a:off x="2786050" y="714356"/>
                <a:ext cx="642942" cy="400110"/>
              </a:xfrm>
              <a:prstGeom prst="rect">
                <a:avLst/>
              </a:prstGeom>
              <a:solidFill>
                <a:schemeClr val="bg1"/>
              </a:solidFill>
            </p:spPr>
            <p:txBody>
              <a:bodyPr wrap="square" rtlCol="1">
                <a:spAutoFit/>
              </a:bodyPr>
              <a:lstStyle/>
              <a:p>
                <a:pPr algn="ctr" rtl="0"/>
                <a:r>
                  <a:rPr lang="en-US" sz="2000" dirty="0" smtClean="0">
                    <a:solidFill>
                      <a:srgbClr val="00B050"/>
                    </a:solidFill>
                    <a:sym typeface="Symbol"/>
                  </a:rPr>
                  <a:t>v</a:t>
                </a:r>
                <a:r>
                  <a:rPr lang="en-US" sz="2000" baseline="-25000" dirty="0" smtClean="0">
                    <a:solidFill>
                      <a:srgbClr val="00B050"/>
                    </a:solidFill>
                    <a:sym typeface="Symbol"/>
                  </a:rPr>
                  <a:t>3</a:t>
                </a:r>
              </a:p>
            </p:txBody>
          </p:sp>
          <p:sp>
            <p:nvSpPr>
              <p:cNvPr id="66" name="مربع نص 65"/>
              <p:cNvSpPr txBox="1"/>
              <p:nvPr/>
            </p:nvSpPr>
            <p:spPr>
              <a:xfrm>
                <a:off x="357158" y="2314510"/>
                <a:ext cx="642942" cy="400110"/>
              </a:xfrm>
              <a:prstGeom prst="rect">
                <a:avLst/>
              </a:prstGeom>
              <a:noFill/>
            </p:spPr>
            <p:txBody>
              <a:bodyPr wrap="square" rtlCol="1">
                <a:spAutoFit/>
              </a:bodyPr>
              <a:lstStyle/>
              <a:p>
                <a:pPr algn="ctr" rtl="0"/>
                <a:r>
                  <a:rPr lang="en-US" sz="2000" dirty="0" err="1" smtClean="0">
                    <a:sym typeface="Symbol"/>
                  </a:rPr>
                  <a:t>v</a:t>
                </a:r>
                <a:r>
                  <a:rPr lang="en-US" sz="2000" baseline="-25000" dirty="0" err="1" smtClean="0">
                    <a:sym typeface="Symbol"/>
                  </a:rPr>
                  <a:t>L</a:t>
                </a:r>
                <a:endParaRPr lang="en-US" sz="2000" baseline="-25000" dirty="0" smtClean="0">
                  <a:sym typeface="Symbol"/>
                </a:endParaRPr>
              </a:p>
            </p:txBody>
          </p:sp>
          <p:sp>
            <p:nvSpPr>
              <p:cNvPr id="67" name="مربع نص 66"/>
              <p:cNvSpPr txBox="1"/>
              <p:nvPr/>
            </p:nvSpPr>
            <p:spPr>
              <a:xfrm>
                <a:off x="357158" y="3357562"/>
                <a:ext cx="642942" cy="400110"/>
              </a:xfrm>
              <a:prstGeom prst="rect">
                <a:avLst/>
              </a:prstGeom>
              <a:noFill/>
            </p:spPr>
            <p:txBody>
              <a:bodyPr wrap="square" rtlCol="1">
                <a:spAutoFit/>
              </a:bodyPr>
              <a:lstStyle/>
              <a:p>
                <a:pPr algn="ctr" rtl="0"/>
                <a:r>
                  <a:rPr lang="en-US" sz="2000" dirty="0" smtClean="0">
                    <a:solidFill>
                      <a:srgbClr val="FF0000"/>
                    </a:solidFill>
                    <a:sym typeface="Symbol"/>
                  </a:rPr>
                  <a:t>i</a:t>
                </a:r>
                <a:r>
                  <a:rPr lang="en-US" sz="2000" baseline="-25000" dirty="0" smtClean="0">
                    <a:solidFill>
                      <a:srgbClr val="FF0000"/>
                    </a:solidFill>
                    <a:sym typeface="Symbol"/>
                  </a:rPr>
                  <a:t>T1</a:t>
                </a:r>
              </a:p>
            </p:txBody>
          </p:sp>
          <p:sp>
            <p:nvSpPr>
              <p:cNvPr id="68" name="مربع نص 67"/>
              <p:cNvSpPr txBox="1"/>
              <p:nvPr/>
            </p:nvSpPr>
            <p:spPr>
              <a:xfrm>
                <a:off x="357158" y="4100460"/>
                <a:ext cx="642942" cy="400110"/>
              </a:xfrm>
              <a:prstGeom prst="rect">
                <a:avLst/>
              </a:prstGeom>
              <a:noFill/>
            </p:spPr>
            <p:txBody>
              <a:bodyPr wrap="square" rtlCol="1">
                <a:spAutoFit/>
              </a:bodyPr>
              <a:lstStyle/>
              <a:p>
                <a:pPr algn="ctr" rtl="0"/>
                <a:r>
                  <a:rPr lang="en-US" sz="2000" dirty="0" smtClean="0">
                    <a:solidFill>
                      <a:srgbClr val="00B050"/>
                    </a:solidFill>
                    <a:sym typeface="Symbol"/>
                  </a:rPr>
                  <a:t>v</a:t>
                </a:r>
                <a:r>
                  <a:rPr lang="en-US" sz="2000" baseline="-25000" dirty="0" smtClean="0">
                    <a:solidFill>
                      <a:srgbClr val="00B050"/>
                    </a:solidFill>
                    <a:sym typeface="Symbol"/>
                  </a:rPr>
                  <a:t>T1</a:t>
                </a:r>
              </a:p>
            </p:txBody>
          </p:sp>
          <p:sp>
            <p:nvSpPr>
              <p:cNvPr id="69" name="مربع نص 68"/>
              <p:cNvSpPr txBox="1"/>
              <p:nvPr/>
            </p:nvSpPr>
            <p:spPr>
              <a:xfrm>
                <a:off x="3571868" y="3929066"/>
                <a:ext cx="285752"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70" name="مربع نص 69"/>
              <p:cNvSpPr txBox="1"/>
              <p:nvPr/>
            </p:nvSpPr>
            <p:spPr>
              <a:xfrm>
                <a:off x="3571868" y="3357562"/>
                <a:ext cx="285752"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71" name="مربع نص 70"/>
              <p:cNvSpPr txBox="1"/>
              <p:nvPr/>
            </p:nvSpPr>
            <p:spPr>
              <a:xfrm>
                <a:off x="3571868" y="2143116"/>
                <a:ext cx="285752"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72" name="مربع نص 71"/>
              <p:cNvSpPr txBox="1"/>
              <p:nvPr/>
            </p:nvSpPr>
            <p:spPr>
              <a:xfrm>
                <a:off x="3571868" y="1071546"/>
                <a:ext cx="285752" cy="400110"/>
              </a:xfrm>
              <a:prstGeom prst="rect">
                <a:avLst/>
              </a:prstGeom>
              <a:noFill/>
            </p:spPr>
            <p:txBody>
              <a:bodyPr wrap="square" rtlCol="1">
                <a:spAutoFit/>
              </a:bodyPr>
              <a:lstStyle/>
              <a:p>
                <a:pPr algn="ctr" rtl="0"/>
                <a:r>
                  <a:rPr lang="ar-SY" sz="2000" dirty="0" smtClean="0">
                    <a:sym typeface="Symbol"/>
                  </a:rPr>
                  <a:t></a:t>
                </a:r>
                <a:endParaRPr lang="ar-SY" sz="2000" dirty="0"/>
              </a:p>
            </p:txBody>
          </p:sp>
          <p:cxnSp>
            <p:nvCxnSpPr>
              <p:cNvPr id="73" name="رابط كسهم مستقيم 72"/>
              <p:cNvCxnSpPr/>
              <p:nvPr/>
            </p:nvCxnSpPr>
            <p:spPr>
              <a:xfrm>
                <a:off x="1142976" y="2000240"/>
                <a:ext cx="785818" cy="1588"/>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74" name="مربع نص 73"/>
              <p:cNvSpPr txBox="1"/>
              <p:nvPr/>
            </p:nvSpPr>
            <p:spPr>
              <a:xfrm>
                <a:off x="1524104" y="1654925"/>
                <a:ext cx="257177" cy="360099"/>
              </a:xfrm>
              <a:prstGeom prst="rect">
                <a:avLst/>
              </a:prstGeom>
              <a:noFill/>
            </p:spPr>
            <p:txBody>
              <a:bodyPr wrap="square" rtlCol="1">
                <a:spAutoFit/>
              </a:bodyPr>
              <a:lstStyle/>
              <a:p>
                <a:pPr algn="ctr" rtl="0"/>
                <a:r>
                  <a:rPr lang="en-US" sz="2000" dirty="0" smtClean="0">
                    <a:sym typeface="Symbol"/>
                  </a:rPr>
                  <a:t></a:t>
                </a:r>
                <a:endParaRPr lang="ar-SY" sz="2000" dirty="0"/>
              </a:p>
            </p:txBody>
          </p:sp>
          <p:sp>
            <p:nvSpPr>
              <p:cNvPr id="75" name="مربع نص 74"/>
              <p:cNvSpPr txBox="1"/>
              <p:nvPr/>
            </p:nvSpPr>
            <p:spPr>
              <a:xfrm>
                <a:off x="1500166" y="357166"/>
                <a:ext cx="1214446" cy="400110"/>
              </a:xfrm>
              <a:prstGeom prst="rect">
                <a:avLst/>
              </a:prstGeom>
              <a:noFill/>
            </p:spPr>
            <p:txBody>
              <a:bodyPr wrap="square" rtlCol="1">
                <a:spAutoFit/>
              </a:bodyPr>
              <a:lstStyle/>
              <a:p>
                <a:pPr algn="ctr" rtl="0"/>
                <a:r>
                  <a:rPr lang="en-US" sz="2000" dirty="0" smtClean="0">
                    <a:sym typeface="Symbol"/>
                  </a:rPr>
                  <a:t>=120</a:t>
                </a:r>
                <a:r>
                  <a:rPr lang="en-US" sz="2000" baseline="30000" dirty="0" smtClean="0">
                    <a:sym typeface="Symbol"/>
                  </a:rPr>
                  <a:t></a:t>
                </a:r>
                <a:endParaRPr lang="ar-SY" sz="2000" baseline="30000" dirty="0"/>
              </a:p>
            </p:txBody>
          </p:sp>
          <p:sp>
            <p:nvSpPr>
              <p:cNvPr id="76" name="مربع نص 75"/>
              <p:cNvSpPr txBox="1"/>
              <p:nvPr/>
            </p:nvSpPr>
            <p:spPr>
              <a:xfrm>
                <a:off x="2357422" y="4429132"/>
                <a:ext cx="642942" cy="400110"/>
              </a:xfrm>
              <a:prstGeom prst="rect">
                <a:avLst/>
              </a:prstGeom>
              <a:solidFill>
                <a:schemeClr val="bg1"/>
              </a:solidFill>
            </p:spPr>
            <p:txBody>
              <a:bodyPr wrap="square" rtlCol="1">
                <a:spAutoFit/>
              </a:bodyPr>
              <a:lstStyle/>
              <a:p>
                <a:pPr algn="l" rtl="0"/>
                <a:r>
                  <a:rPr lang="en-US" sz="2000" dirty="0" smtClean="0">
                    <a:solidFill>
                      <a:srgbClr val="FF0000"/>
                    </a:solidFill>
                    <a:sym typeface="Symbol"/>
                  </a:rPr>
                  <a:t>v</a:t>
                </a:r>
                <a:r>
                  <a:rPr lang="en-US" sz="2000" baseline="-25000" dirty="0" smtClean="0">
                    <a:solidFill>
                      <a:srgbClr val="FF0000"/>
                    </a:solidFill>
                    <a:sym typeface="Symbol"/>
                  </a:rPr>
                  <a:t>31</a:t>
                </a:r>
              </a:p>
            </p:txBody>
          </p:sp>
          <p:sp>
            <p:nvSpPr>
              <p:cNvPr id="77" name="مربع نص 76"/>
              <p:cNvSpPr txBox="1"/>
              <p:nvPr/>
            </p:nvSpPr>
            <p:spPr>
              <a:xfrm>
                <a:off x="3500430" y="4600526"/>
                <a:ext cx="571504" cy="400110"/>
              </a:xfrm>
              <a:prstGeom prst="rect">
                <a:avLst/>
              </a:prstGeom>
              <a:solidFill>
                <a:schemeClr val="bg1"/>
              </a:solidFill>
            </p:spPr>
            <p:txBody>
              <a:bodyPr wrap="square" rtlCol="1">
                <a:spAutoFit/>
              </a:bodyPr>
              <a:lstStyle/>
              <a:p>
                <a:pPr algn="l" rtl="0"/>
                <a:r>
                  <a:rPr lang="en-US" sz="2000" dirty="0" smtClean="0">
                    <a:solidFill>
                      <a:srgbClr val="0070C0"/>
                    </a:solidFill>
                    <a:sym typeface="Symbol"/>
                  </a:rPr>
                  <a:t>v</a:t>
                </a:r>
                <a:r>
                  <a:rPr lang="en-US" sz="2000" baseline="-25000" dirty="0" smtClean="0">
                    <a:solidFill>
                      <a:srgbClr val="0070C0"/>
                    </a:solidFill>
                    <a:sym typeface="Symbol"/>
                  </a:rPr>
                  <a:t>21</a:t>
                </a:r>
              </a:p>
            </p:txBody>
          </p:sp>
        </p:grpSp>
      </p:grpSp>
      <p:pic>
        <p:nvPicPr>
          <p:cNvPr id="3" name="صورة 2" descr="power1_fig4_9_circuit.jpg"/>
          <p:cNvPicPr>
            <a:picLocks noChangeAspect="1"/>
          </p:cNvPicPr>
          <p:nvPr/>
        </p:nvPicPr>
        <p:blipFill>
          <a:blip r:embed="rId4" cstate="print"/>
          <a:stretch>
            <a:fillRect/>
          </a:stretch>
        </p:blipFill>
        <p:spPr>
          <a:xfrm>
            <a:off x="5143504" y="357166"/>
            <a:ext cx="2854175" cy="3223676"/>
          </a:xfrm>
          <a:prstGeom prst="rect">
            <a:avLst/>
          </a:prstGeom>
        </p:spPr>
      </p:pic>
      <p:graphicFrame>
        <p:nvGraphicFramePr>
          <p:cNvPr id="136197" name="Object 5"/>
          <p:cNvGraphicFramePr>
            <a:graphicFrameLocks noChangeAspect="1"/>
          </p:cNvGraphicFramePr>
          <p:nvPr/>
        </p:nvGraphicFramePr>
        <p:xfrm>
          <a:off x="5857884" y="3929063"/>
          <a:ext cx="2954337" cy="923925"/>
        </p:xfrm>
        <a:graphic>
          <a:graphicData uri="http://schemas.openxmlformats.org/presentationml/2006/ole">
            <p:oleObj spid="_x0000_s165890" name="Equation" r:id="rId5" imgW="1257120" imgH="393480" progId="Equation.DSMT4">
              <p:embed/>
            </p:oleObj>
          </a:graphicData>
        </a:graphic>
      </p:graphicFrame>
      <p:graphicFrame>
        <p:nvGraphicFramePr>
          <p:cNvPr id="136198" name="Object 8"/>
          <p:cNvGraphicFramePr>
            <a:graphicFrameLocks noChangeAspect="1"/>
          </p:cNvGraphicFramePr>
          <p:nvPr/>
        </p:nvGraphicFramePr>
        <p:xfrm>
          <a:off x="4189427" y="4860939"/>
          <a:ext cx="2525713" cy="568325"/>
        </p:xfrm>
        <a:graphic>
          <a:graphicData uri="http://schemas.openxmlformats.org/presentationml/2006/ole">
            <p:oleObj spid="_x0000_s165891" name="Equation" r:id="rId6" imgW="1066680" imgH="241200" progId="Equation.DSMT4">
              <p:embed/>
            </p:oleObj>
          </a:graphicData>
        </a:graphic>
      </p:graphicFrame>
      <p:graphicFrame>
        <p:nvGraphicFramePr>
          <p:cNvPr id="136199" name="Object 7"/>
          <p:cNvGraphicFramePr>
            <a:graphicFrameLocks noChangeAspect="1"/>
          </p:cNvGraphicFramePr>
          <p:nvPr/>
        </p:nvGraphicFramePr>
        <p:xfrm>
          <a:off x="4643438" y="5575319"/>
          <a:ext cx="1173163" cy="568325"/>
        </p:xfrm>
        <a:graphic>
          <a:graphicData uri="http://schemas.openxmlformats.org/presentationml/2006/ole">
            <p:oleObj spid="_x0000_s165892" name="Equation" r:id="rId7" imgW="495000" imgH="241200" progId="Equation.DSMT4">
              <p:embed/>
            </p:oleObj>
          </a:graphicData>
        </a:graphic>
      </p:graphicFrame>
      <p:graphicFrame>
        <p:nvGraphicFramePr>
          <p:cNvPr id="136200" name="Object 8"/>
          <p:cNvGraphicFramePr>
            <a:graphicFrameLocks noChangeAspect="1"/>
          </p:cNvGraphicFramePr>
          <p:nvPr/>
        </p:nvGraphicFramePr>
        <p:xfrm>
          <a:off x="7345390" y="4789501"/>
          <a:ext cx="1227138" cy="568325"/>
        </p:xfrm>
        <a:graphic>
          <a:graphicData uri="http://schemas.openxmlformats.org/presentationml/2006/ole">
            <p:oleObj spid="_x0000_s165893" name="Equation" r:id="rId8" imgW="520560" imgH="241200" progId="Equation.DSMT4">
              <p:embed/>
            </p:oleObj>
          </a:graphicData>
        </a:graphic>
      </p:graphicFrame>
      <p:graphicFrame>
        <p:nvGraphicFramePr>
          <p:cNvPr id="136201" name="Object 9"/>
          <p:cNvGraphicFramePr>
            <a:graphicFrameLocks noChangeAspect="1"/>
          </p:cNvGraphicFramePr>
          <p:nvPr/>
        </p:nvGraphicFramePr>
        <p:xfrm>
          <a:off x="7429520" y="5573732"/>
          <a:ext cx="1019175" cy="569912"/>
        </p:xfrm>
        <a:graphic>
          <a:graphicData uri="http://schemas.openxmlformats.org/presentationml/2006/ole">
            <p:oleObj spid="_x0000_s165894" name="Equation" r:id="rId9" imgW="431640" imgH="241200" progId="Equation.DSMT4">
              <p:embed/>
            </p:oleObj>
          </a:graphicData>
        </a:graphic>
      </p:graphicFrame>
      <p:sp>
        <p:nvSpPr>
          <p:cNvPr id="45" name="سهم لأعلى 44"/>
          <p:cNvSpPr/>
          <p:nvPr/>
        </p:nvSpPr>
        <p:spPr>
          <a:xfrm>
            <a:off x="2786050" y="4786322"/>
            <a:ext cx="714380" cy="1000132"/>
          </a:xfrm>
          <a:prstGeom prst="upArrow">
            <a:avLst/>
          </a:prstGeom>
          <a:no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sp>
        <p:nvSpPr>
          <p:cNvPr id="52" name="سهم لأعلى 51"/>
          <p:cNvSpPr/>
          <p:nvPr/>
        </p:nvSpPr>
        <p:spPr>
          <a:xfrm>
            <a:off x="2285984" y="4786322"/>
            <a:ext cx="714380" cy="1000132"/>
          </a:xfrm>
          <a:prstGeom prst="upArrow">
            <a:avLst/>
          </a:prstGeom>
          <a:no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sp>
        <p:nvSpPr>
          <p:cNvPr id="53" name="مربع نص 52"/>
          <p:cNvSpPr txBox="1"/>
          <p:nvPr/>
        </p:nvSpPr>
        <p:spPr>
          <a:xfrm>
            <a:off x="2928926" y="-24"/>
            <a:ext cx="5929354" cy="523220"/>
          </a:xfrm>
          <a:prstGeom prst="rect">
            <a:avLst/>
          </a:prstGeom>
          <a:noFill/>
        </p:spPr>
        <p:txBody>
          <a:bodyPr wrap="square" rtlCol="1">
            <a:spAutoFit/>
          </a:bodyPr>
          <a:lstStyle/>
          <a:p>
            <a:pPr algn="just"/>
            <a:r>
              <a:rPr lang="ar-SY" sz="2800" b="1" dirty="0" smtClean="0">
                <a:solidFill>
                  <a:srgbClr val="0070C0"/>
                </a:solidFill>
                <a:cs typeface="Simplified Arabic" pitchFamily="2" charset="-78"/>
              </a:rPr>
              <a:t>3. المبدلة القالبة التابعة ثلاثية الطور </a:t>
            </a:r>
            <a:r>
              <a:rPr lang="ar-SY" sz="2800" b="1" dirty="0" err="1" smtClean="0">
                <a:solidFill>
                  <a:srgbClr val="0070C0"/>
                </a:solidFill>
                <a:cs typeface="Simplified Arabic" pitchFamily="2" charset="-78"/>
              </a:rPr>
              <a:t>الجسرية</a:t>
            </a:r>
            <a:endParaRPr lang="ar-SY" sz="2800" b="1" dirty="0">
              <a:solidFill>
                <a:srgbClr val="0070C0"/>
              </a:solidFill>
              <a:cs typeface="Simplified Arabic" pitchFamily="2" charset="-78"/>
            </a:endParaRPr>
          </a:p>
        </p:txBody>
      </p:sp>
      <p:sp>
        <p:nvSpPr>
          <p:cNvPr id="54" name="مربع نص 53"/>
          <p:cNvSpPr txBox="1"/>
          <p:nvPr/>
        </p:nvSpPr>
        <p:spPr>
          <a:xfrm>
            <a:off x="5830789" y="3571876"/>
            <a:ext cx="1500198" cy="430887"/>
          </a:xfrm>
          <a:prstGeom prst="rect">
            <a:avLst/>
          </a:prstGeom>
          <a:noFill/>
        </p:spPr>
        <p:txBody>
          <a:bodyPr wrap="square" rtlCol="1">
            <a:spAutoFit/>
          </a:bodyPr>
          <a:lstStyle/>
          <a:p>
            <a:pPr algn="just"/>
            <a:r>
              <a:rPr lang="ar-SY" sz="2200" dirty="0" smtClean="0">
                <a:cs typeface="Simplified Arabic" pitchFamily="2" charset="-78"/>
              </a:rPr>
              <a:t>الشكل 4 - 8</a:t>
            </a:r>
            <a:endParaRPr lang="ar-SY" sz="2200" dirty="0">
              <a:cs typeface="Simplified Arabic" pitchFamily="2" charset="-78"/>
            </a:endParaRPr>
          </a:p>
        </p:txBody>
      </p:sp>
      <p:sp>
        <p:nvSpPr>
          <p:cNvPr id="55" name="مربع نص 54"/>
          <p:cNvSpPr txBox="1"/>
          <p:nvPr/>
        </p:nvSpPr>
        <p:spPr>
          <a:xfrm>
            <a:off x="1285852" y="5857892"/>
            <a:ext cx="1643074" cy="430887"/>
          </a:xfrm>
          <a:prstGeom prst="rect">
            <a:avLst/>
          </a:prstGeom>
          <a:noFill/>
        </p:spPr>
        <p:txBody>
          <a:bodyPr wrap="square" rtlCol="1">
            <a:spAutoFit/>
          </a:bodyPr>
          <a:lstStyle/>
          <a:p>
            <a:pPr algn="just"/>
            <a:r>
              <a:rPr lang="ar-SY" sz="2200" dirty="0" smtClean="0">
                <a:cs typeface="Simplified Arabic" pitchFamily="2" charset="-78"/>
              </a:rPr>
              <a:t>الشكل 4 - 9</a:t>
            </a:r>
            <a:endParaRPr lang="ar-SY" sz="2200" dirty="0">
              <a:cs typeface="Simplified Arabic" pitchFamily="2" charset="-78"/>
            </a:endParaRPr>
          </a:p>
        </p:txBody>
      </p:sp>
      <p:sp>
        <p:nvSpPr>
          <p:cNvPr id="78" name="عنصر نائب للتاريخ 77"/>
          <p:cNvSpPr>
            <a:spLocks noGrp="1"/>
          </p:cNvSpPr>
          <p:nvPr>
            <p:ph type="dt" sz="half" idx="10"/>
          </p:nvPr>
        </p:nvSpPr>
        <p:spPr/>
        <p:txBody>
          <a:bodyPr/>
          <a:lstStyle/>
          <a:p>
            <a:r>
              <a:rPr lang="ar-SY" smtClean="0"/>
              <a:t>2019-2018</a:t>
            </a:r>
            <a:endParaRPr lang="ar-SY"/>
          </a:p>
        </p:txBody>
      </p:sp>
      <p:sp>
        <p:nvSpPr>
          <p:cNvPr id="79" name="عنصر نائب لرقم الشريحة 78"/>
          <p:cNvSpPr>
            <a:spLocks noGrp="1"/>
          </p:cNvSpPr>
          <p:nvPr>
            <p:ph type="sldNum" sz="quarter" idx="12"/>
          </p:nvPr>
        </p:nvSpPr>
        <p:spPr/>
        <p:txBody>
          <a:bodyPr/>
          <a:lstStyle/>
          <a:p>
            <a:fld id="{2C0DA8FC-BB9E-42E2-A4DE-D94B488C17FE}" type="slidenum">
              <a:rPr lang="ar-SY" smtClean="0"/>
              <a:pPr/>
              <a:t>25</a:t>
            </a:fld>
            <a:endParaRPr lang="ar-SY"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xit" presetSubtype="0" fill="hold" grpId="0" nodeType="withEffect">
                                  <p:stCondLst>
                                    <p:cond delay="0"/>
                                  </p:stCondLst>
                                  <p:childTnLst>
                                    <p:animEffect transition="out" filter="fade">
                                      <p:cBhvr>
                                        <p:cTn id="6" dur="1000"/>
                                        <p:tgtEl>
                                          <p:spTgt spid="52"/>
                                        </p:tgtEl>
                                      </p:cBhvr>
                                    </p:animEffect>
                                    <p:anim calcmode="lin" valueType="num">
                                      <p:cBhvr>
                                        <p:cTn id="7" dur="1000"/>
                                        <p:tgtEl>
                                          <p:spTgt spid="52"/>
                                        </p:tgtEl>
                                        <p:attrNameLst>
                                          <p:attrName>ppt_x</p:attrName>
                                        </p:attrNameLst>
                                      </p:cBhvr>
                                      <p:tavLst>
                                        <p:tav tm="0">
                                          <p:val>
                                            <p:strVal val="ppt_x"/>
                                          </p:val>
                                        </p:tav>
                                        <p:tav tm="100000">
                                          <p:val>
                                            <p:strVal val="ppt_x"/>
                                          </p:val>
                                        </p:tav>
                                      </p:tavLst>
                                    </p:anim>
                                    <p:anim calcmode="lin" valueType="num">
                                      <p:cBhvr>
                                        <p:cTn id="8" dur="1000"/>
                                        <p:tgtEl>
                                          <p:spTgt spid="52"/>
                                        </p:tgtEl>
                                        <p:attrNameLst>
                                          <p:attrName>ppt_y</p:attrName>
                                        </p:attrNameLst>
                                      </p:cBhvr>
                                      <p:tavLst>
                                        <p:tav tm="0">
                                          <p:val>
                                            <p:strVal val="ppt_y"/>
                                          </p:val>
                                        </p:tav>
                                        <p:tav tm="100000">
                                          <p:val>
                                            <p:strVal val="ppt_y+.1"/>
                                          </p:val>
                                        </p:tav>
                                      </p:tavLst>
                                    </p:anim>
                                    <p:set>
                                      <p:cBhvr>
                                        <p:cTn id="9" dur="1" fill="hold">
                                          <p:stCondLst>
                                            <p:cond delay="999"/>
                                          </p:stCondLst>
                                        </p:cTn>
                                        <p:tgtEl>
                                          <p:spTgt spid="52"/>
                                        </p:tgtEl>
                                        <p:attrNameLst>
                                          <p:attrName>style.visibility</p:attrName>
                                        </p:attrNameLst>
                                      </p:cBhvr>
                                      <p:to>
                                        <p:strVal val="hidden"/>
                                      </p:to>
                                    </p:set>
                                  </p:childTnLst>
                                </p:cTn>
                              </p:par>
                              <p:par>
                                <p:cTn id="10" presetID="42" presetClass="entr" presetSubtype="0" fill="hold" grpId="0"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136198"/>
                                        </p:tgtEl>
                                        <p:attrNameLst>
                                          <p:attrName>style.visibility</p:attrName>
                                        </p:attrNameLst>
                                      </p:cBhvr>
                                      <p:to>
                                        <p:strVal val="visible"/>
                                      </p:to>
                                    </p:set>
                                    <p:animEffect transition="in" filter="checkerboard(across)">
                                      <p:cBhvr>
                                        <p:cTn id="19" dur="500"/>
                                        <p:tgtEl>
                                          <p:spTgt spid="136198"/>
                                        </p:tgtEl>
                                      </p:cBhvr>
                                    </p:animEffect>
                                  </p:childTnLst>
                                </p:cTn>
                              </p:par>
                              <p:par>
                                <p:cTn id="20" presetID="5" presetClass="entr" presetSubtype="10" fill="hold" nodeType="withEffect">
                                  <p:stCondLst>
                                    <p:cond delay="0"/>
                                  </p:stCondLst>
                                  <p:childTnLst>
                                    <p:set>
                                      <p:cBhvr>
                                        <p:cTn id="21" dur="1" fill="hold">
                                          <p:stCondLst>
                                            <p:cond delay="0"/>
                                          </p:stCondLst>
                                        </p:cTn>
                                        <p:tgtEl>
                                          <p:spTgt spid="136199"/>
                                        </p:tgtEl>
                                        <p:attrNameLst>
                                          <p:attrName>style.visibility</p:attrName>
                                        </p:attrNameLst>
                                      </p:cBhvr>
                                      <p:to>
                                        <p:strVal val="visible"/>
                                      </p:to>
                                    </p:set>
                                    <p:animEffect transition="in" filter="checkerboard(across)">
                                      <p:cBhvr>
                                        <p:cTn id="22" dur="500"/>
                                        <p:tgtEl>
                                          <p:spTgt spid="136199"/>
                                        </p:tgtEl>
                                      </p:cBhvr>
                                    </p:animEffect>
                                  </p:childTnLst>
                                </p:cTn>
                              </p:par>
                              <p:par>
                                <p:cTn id="23" presetID="5" presetClass="entr" presetSubtype="10" fill="hold" nodeType="withEffect">
                                  <p:stCondLst>
                                    <p:cond delay="0"/>
                                  </p:stCondLst>
                                  <p:childTnLst>
                                    <p:set>
                                      <p:cBhvr>
                                        <p:cTn id="24" dur="1" fill="hold">
                                          <p:stCondLst>
                                            <p:cond delay="0"/>
                                          </p:stCondLst>
                                        </p:cTn>
                                        <p:tgtEl>
                                          <p:spTgt spid="136200"/>
                                        </p:tgtEl>
                                        <p:attrNameLst>
                                          <p:attrName>style.visibility</p:attrName>
                                        </p:attrNameLst>
                                      </p:cBhvr>
                                      <p:to>
                                        <p:strVal val="visible"/>
                                      </p:to>
                                    </p:set>
                                    <p:animEffect transition="in" filter="checkerboard(across)">
                                      <p:cBhvr>
                                        <p:cTn id="25" dur="500"/>
                                        <p:tgtEl>
                                          <p:spTgt spid="136200"/>
                                        </p:tgtEl>
                                      </p:cBhvr>
                                    </p:animEffect>
                                  </p:childTnLst>
                                </p:cTn>
                              </p:par>
                              <p:par>
                                <p:cTn id="26" presetID="5" presetClass="entr" presetSubtype="10" fill="hold" nodeType="withEffect">
                                  <p:stCondLst>
                                    <p:cond delay="0"/>
                                  </p:stCondLst>
                                  <p:childTnLst>
                                    <p:set>
                                      <p:cBhvr>
                                        <p:cTn id="27" dur="1" fill="hold">
                                          <p:stCondLst>
                                            <p:cond delay="0"/>
                                          </p:stCondLst>
                                        </p:cTn>
                                        <p:tgtEl>
                                          <p:spTgt spid="136201"/>
                                        </p:tgtEl>
                                        <p:attrNameLst>
                                          <p:attrName>style.visibility</p:attrName>
                                        </p:attrNameLst>
                                      </p:cBhvr>
                                      <p:to>
                                        <p:strVal val="visible"/>
                                      </p:to>
                                    </p:set>
                                    <p:animEffect transition="in" filter="checkerboard(across)">
                                      <p:cBhvr>
                                        <p:cTn id="28" dur="500"/>
                                        <p:tgtEl>
                                          <p:spTgt spid="136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5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مجموعة 41"/>
          <p:cNvGrpSpPr/>
          <p:nvPr/>
        </p:nvGrpSpPr>
        <p:grpSpPr>
          <a:xfrm>
            <a:off x="357158" y="357166"/>
            <a:ext cx="3714776" cy="5441430"/>
            <a:chOff x="357158" y="357166"/>
            <a:chExt cx="3714776" cy="5441430"/>
          </a:xfrm>
        </p:grpSpPr>
        <p:pic>
          <p:nvPicPr>
            <p:cNvPr id="43" name="Picture 12"/>
            <p:cNvPicPr>
              <a:picLocks noChangeAspect="1" noChangeArrowheads="1"/>
            </p:cNvPicPr>
            <p:nvPr/>
          </p:nvPicPr>
          <p:blipFill>
            <a:blip r:embed="rId3" cstate="print"/>
            <a:srcRect/>
            <a:stretch>
              <a:fillRect/>
            </a:stretch>
          </p:blipFill>
          <p:spPr bwMode="auto">
            <a:xfrm>
              <a:off x="857224" y="928670"/>
              <a:ext cx="2971800" cy="4048125"/>
            </a:xfrm>
            <a:prstGeom prst="rect">
              <a:avLst/>
            </a:prstGeom>
            <a:noFill/>
            <a:ln w="9525">
              <a:noFill/>
              <a:miter lim="800000"/>
              <a:headEnd/>
              <a:tailEnd/>
            </a:ln>
            <a:effectLst/>
          </p:spPr>
        </p:pic>
        <p:grpSp>
          <p:nvGrpSpPr>
            <p:cNvPr id="44" name="مجموعة 42"/>
            <p:cNvGrpSpPr/>
            <p:nvPr/>
          </p:nvGrpSpPr>
          <p:grpSpPr>
            <a:xfrm>
              <a:off x="357158" y="357166"/>
              <a:ext cx="3714776" cy="5441430"/>
              <a:chOff x="357158" y="357166"/>
              <a:chExt cx="3714776" cy="5441430"/>
            </a:xfrm>
          </p:grpSpPr>
          <p:sp>
            <p:nvSpPr>
              <p:cNvPr id="55" name="مربع نص 54"/>
              <p:cNvSpPr txBox="1"/>
              <p:nvPr/>
            </p:nvSpPr>
            <p:spPr>
              <a:xfrm>
                <a:off x="1928794" y="4929198"/>
                <a:ext cx="500066" cy="369332"/>
              </a:xfrm>
              <a:prstGeom prst="rect">
                <a:avLst/>
              </a:prstGeom>
              <a:noFill/>
            </p:spPr>
            <p:txBody>
              <a:bodyPr wrap="square" rtlCol="1">
                <a:spAutoFit/>
              </a:bodyPr>
              <a:lstStyle/>
              <a:p>
                <a:pPr algn="just"/>
                <a:r>
                  <a:rPr lang="en-US" dirty="0" smtClean="0">
                    <a:cs typeface="Simplified Arabic" pitchFamily="2" charset="-78"/>
                  </a:rPr>
                  <a:t>T2</a:t>
                </a:r>
                <a:endParaRPr lang="ar-SY" baseline="30000" dirty="0" smtClean="0">
                  <a:cs typeface="Simplified Arabic" pitchFamily="2" charset="-78"/>
                </a:endParaRPr>
              </a:p>
            </p:txBody>
          </p:sp>
          <p:sp>
            <p:nvSpPr>
              <p:cNvPr id="56" name="مربع نص 55"/>
              <p:cNvSpPr txBox="1"/>
              <p:nvPr/>
            </p:nvSpPr>
            <p:spPr>
              <a:xfrm>
                <a:off x="2357422" y="4929198"/>
                <a:ext cx="500066" cy="369332"/>
              </a:xfrm>
              <a:prstGeom prst="rect">
                <a:avLst/>
              </a:prstGeom>
              <a:noFill/>
            </p:spPr>
            <p:txBody>
              <a:bodyPr wrap="square" rtlCol="1">
                <a:spAutoFit/>
              </a:bodyPr>
              <a:lstStyle/>
              <a:p>
                <a:pPr algn="just"/>
                <a:r>
                  <a:rPr lang="en-US" dirty="0" smtClean="0">
                    <a:cs typeface="Simplified Arabic" pitchFamily="2" charset="-78"/>
                  </a:rPr>
                  <a:t>T2</a:t>
                </a:r>
                <a:endParaRPr lang="ar-SY" baseline="30000" dirty="0" smtClean="0">
                  <a:cs typeface="Simplified Arabic" pitchFamily="2" charset="-78"/>
                </a:endParaRPr>
              </a:p>
            </p:txBody>
          </p:sp>
          <p:sp>
            <p:nvSpPr>
              <p:cNvPr id="57" name="مربع نص 56"/>
              <p:cNvSpPr txBox="1"/>
              <p:nvPr/>
            </p:nvSpPr>
            <p:spPr>
              <a:xfrm>
                <a:off x="2857488" y="4929198"/>
                <a:ext cx="500066" cy="369332"/>
              </a:xfrm>
              <a:prstGeom prst="rect">
                <a:avLst/>
              </a:prstGeom>
              <a:noFill/>
            </p:spPr>
            <p:txBody>
              <a:bodyPr wrap="square" rtlCol="1">
                <a:spAutoFit/>
              </a:bodyPr>
              <a:lstStyle/>
              <a:p>
                <a:pPr algn="just"/>
                <a:r>
                  <a:rPr lang="en-US" dirty="0" smtClean="0">
                    <a:cs typeface="Simplified Arabic" pitchFamily="2" charset="-78"/>
                  </a:rPr>
                  <a:t>T4</a:t>
                </a:r>
                <a:endParaRPr lang="ar-SY" baseline="30000" dirty="0" smtClean="0">
                  <a:cs typeface="Simplified Arabic" pitchFamily="2" charset="-78"/>
                </a:endParaRPr>
              </a:p>
            </p:txBody>
          </p:sp>
          <p:sp>
            <p:nvSpPr>
              <p:cNvPr id="58" name="مربع نص 57"/>
              <p:cNvSpPr txBox="1"/>
              <p:nvPr/>
            </p:nvSpPr>
            <p:spPr>
              <a:xfrm>
                <a:off x="642910" y="4929198"/>
                <a:ext cx="500066" cy="369332"/>
              </a:xfrm>
              <a:prstGeom prst="rect">
                <a:avLst/>
              </a:prstGeom>
              <a:noFill/>
            </p:spPr>
            <p:txBody>
              <a:bodyPr wrap="square" rtlCol="1">
                <a:spAutoFit/>
              </a:bodyPr>
              <a:lstStyle/>
              <a:p>
                <a:pPr algn="just"/>
                <a:r>
                  <a:rPr lang="en-US" dirty="0" smtClean="0">
                    <a:cs typeface="Simplified Arabic" pitchFamily="2" charset="-78"/>
                  </a:rPr>
                  <a:t>T4</a:t>
                </a:r>
                <a:endParaRPr lang="ar-SY" baseline="30000" dirty="0" smtClean="0">
                  <a:cs typeface="Simplified Arabic" pitchFamily="2" charset="-78"/>
                </a:endParaRPr>
              </a:p>
            </p:txBody>
          </p:sp>
          <p:sp>
            <p:nvSpPr>
              <p:cNvPr id="59" name="مربع نص 58"/>
              <p:cNvSpPr txBox="1"/>
              <p:nvPr/>
            </p:nvSpPr>
            <p:spPr>
              <a:xfrm>
                <a:off x="1071538" y="4929198"/>
                <a:ext cx="500066" cy="369332"/>
              </a:xfrm>
              <a:prstGeom prst="rect">
                <a:avLst/>
              </a:prstGeom>
              <a:noFill/>
            </p:spPr>
            <p:txBody>
              <a:bodyPr wrap="square" rtlCol="1">
                <a:spAutoFit/>
              </a:bodyPr>
              <a:lstStyle/>
              <a:p>
                <a:pPr algn="just"/>
                <a:r>
                  <a:rPr lang="en-US" dirty="0" smtClean="0">
                    <a:cs typeface="Simplified Arabic" pitchFamily="2" charset="-78"/>
                  </a:rPr>
                  <a:t>T6</a:t>
                </a:r>
                <a:endParaRPr lang="ar-SY" baseline="30000" dirty="0" smtClean="0">
                  <a:cs typeface="Simplified Arabic" pitchFamily="2" charset="-78"/>
                </a:endParaRPr>
              </a:p>
            </p:txBody>
          </p:sp>
          <p:sp>
            <p:nvSpPr>
              <p:cNvPr id="60" name="مربع نص 59"/>
              <p:cNvSpPr txBox="1"/>
              <p:nvPr/>
            </p:nvSpPr>
            <p:spPr>
              <a:xfrm>
                <a:off x="1928794" y="5429264"/>
                <a:ext cx="500066" cy="369332"/>
              </a:xfrm>
              <a:prstGeom prst="rect">
                <a:avLst/>
              </a:prstGeom>
              <a:noFill/>
            </p:spPr>
            <p:txBody>
              <a:bodyPr wrap="square" rtlCol="1">
                <a:spAutoFit/>
              </a:bodyPr>
              <a:lstStyle/>
              <a:p>
                <a:pPr algn="just"/>
                <a:r>
                  <a:rPr lang="en-US" dirty="0" smtClean="0">
                    <a:cs typeface="Simplified Arabic" pitchFamily="2" charset="-78"/>
                  </a:rPr>
                  <a:t>T3</a:t>
                </a:r>
                <a:endParaRPr lang="ar-SY" baseline="30000" dirty="0" smtClean="0">
                  <a:cs typeface="Simplified Arabic" pitchFamily="2" charset="-78"/>
                </a:endParaRPr>
              </a:p>
            </p:txBody>
          </p:sp>
          <p:sp>
            <p:nvSpPr>
              <p:cNvPr id="61" name="مربع نص 60"/>
              <p:cNvSpPr txBox="1"/>
              <p:nvPr/>
            </p:nvSpPr>
            <p:spPr>
              <a:xfrm>
                <a:off x="2357422" y="5429264"/>
                <a:ext cx="500066" cy="369332"/>
              </a:xfrm>
              <a:prstGeom prst="rect">
                <a:avLst/>
              </a:prstGeom>
              <a:noFill/>
            </p:spPr>
            <p:txBody>
              <a:bodyPr wrap="square" rtlCol="1">
                <a:spAutoFit/>
              </a:bodyPr>
              <a:lstStyle/>
              <a:p>
                <a:pPr algn="just"/>
                <a:r>
                  <a:rPr lang="en-US" dirty="0" smtClean="0">
                    <a:cs typeface="Simplified Arabic" pitchFamily="2" charset="-78"/>
                  </a:rPr>
                  <a:t>T5</a:t>
                </a:r>
                <a:endParaRPr lang="ar-SY" baseline="30000" dirty="0" smtClean="0">
                  <a:cs typeface="Simplified Arabic" pitchFamily="2" charset="-78"/>
                </a:endParaRPr>
              </a:p>
            </p:txBody>
          </p:sp>
          <p:sp>
            <p:nvSpPr>
              <p:cNvPr id="62" name="مربع نص 61"/>
              <p:cNvSpPr txBox="1"/>
              <p:nvPr/>
            </p:nvSpPr>
            <p:spPr>
              <a:xfrm>
                <a:off x="2857488" y="5429264"/>
                <a:ext cx="500066" cy="369332"/>
              </a:xfrm>
              <a:prstGeom prst="rect">
                <a:avLst/>
              </a:prstGeom>
              <a:noFill/>
            </p:spPr>
            <p:txBody>
              <a:bodyPr wrap="square" rtlCol="1">
                <a:spAutoFit/>
              </a:bodyPr>
              <a:lstStyle/>
              <a:p>
                <a:pPr algn="just"/>
                <a:r>
                  <a:rPr lang="en-US" dirty="0" smtClean="0">
                    <a:cs typeface="Simplified Arabic" pitchFamily="2" charset="-78"/>
                  </a:rPr>
                  <a:t>T5</a:t>
                </a:r>
                <a:endParaRPr lang="ar-SY" baseline="30000" dirty="0" smtClean="0">
                  <a:cs typeface="Simplified Arabic" pitchFamily="2" charset="-78"/>
                </a:endParaRPr>
              </a:p>
            </p:txBody>
          </p:sp>
          <p:sp>
            <p:nvSpPr>
              <p:cNvPr id="63" name="مربع نص 62"/>
              <p:cNvSpPr txBox="1"/>
              <p:nvPr/>
            </p:nvSpPr>
            <p:spPr>
              <a:xfrm>
                <a:off x="642910" y="5429264"/>
                <a:ext cx="500066" cy="369332"/>
              </a:xfrm>
              <a:prstGeom prst="rect">
                <a:avLst/>
              </a:prstGeom>
              <a:noFill/>
            </p:spPr>
            <p:txBody>
              <a:bodyPr wrap="square" rtlCol="1">
                <a:spAutoFit/>
              </a:bodyPr>
              <a:lstStyle/>
              <a:p>
                <a:pPr algn="just"/>
                <a:r>
                  <a:rPr lang="en-US" dirty="0" smtClean="0">
                    <a:cs typeface="Simplified Arabic" pitchFamily="2" charset="-78"/>
                  </a:rPr>
                  <a:t>T1</a:t>
                </a:r>
                <a:endParaRPr lang="ar-SY" baseline="30000" dirty="0" smtClean="0">
                  <a:cs typeface="Simplified Arabic" pitchFamily="2" charset="-78"/>
                </a:endParaRPr>
              </a:p>
            </p:txBody>
          </p:sp>
          <p:sp>
            <p:nvSpPr>
              <p:cNvPr id="64" name="مربع نص 63"/>
              <p:cNvSpPr txBox="1"/>
              <p:nvPr/>
            </p:nvSpPr>
            <p:spPr>
              <a:xfrm>
                <a:off x="1071538" y="5429264"/>
                <a:ext cx="500066" cy="369332"/>
              </a:xfrm>
              <a:prstGeom prst="rect">
                <a:avLst/>
              </a:prstGeom>
              <a:noFill/>
            </p:spPr>
            <p:txBody>
              <a:bodyPr wrap="square" rtlCol="1">
                <a:spAutoFit/>
              </a:bodyPr>
              <a:lstStyle/>
              <a:p>
                <a:pPr algn="just"/>
                <a:r>
                  <a:rPr lang="en-US" dirty="0" smtClean="0">
                    <a:cs typeface="Simplified Arabic" pitchFamily="2" charset="-78"/>
                  </a:rPr>
                  <a:t>T1</a:t>
                </a:r>
                <a:endParaRPr lang="ar-SY" baseline="30000" dirty="0" smtClean="0">
                  <a:cs typeface="Simplified Arabic" pitchFamily="2" charset="-78"/>
                </a:endParaRPr>
              </a:p>
            </p:txBody>
          </p:sp>
          <p:sp>
            <p:nvSpPr>
              <p:cNvPr id="65" name="مربع نص 64"/>
              <p:cNvSpPr txBox="1"/>
              <p:nvPr/>
            </p:nvSpPr>
            <p:spPr>
              <a:xfrm>
                <a:off x="1500166" y="4929198"/>
                <a:ext cx="500066" cy="369332"/>
              </a:xfrm>
              <a:prstGeom prst="rect">
                <a:avLst/>
              </a:prstGeom>
              <a:noFill/>
            </p:spPr>
            <p:txBody>
              <a:bodyPr wrap="square" rtlCol="1">
                <a:spAutoFit/>
              </a:bodyPr>
              <a:lstStyle/>
              <a:p>
                <a:pPr algn="just"/>
                <a:r>
                  <a:rPr lang="en-US" dirty="0" smtClean="0">
                    <a:cs typeface="Simplified Arabic" pitchFamily="2" charset="-78"/>
                  </a:rPr>
                  <a:t>T6</a:t>
                </a:r>
                <a:endParaRPr lang="ar-SY" baseline="30000" dirty="0" smtClean="0">
                  <a:cs typeface="Simplified Arabic" pitchFamily="2" charset="-78"/>
                </a:endParaRPr>
              </a:p>
            </p:txBody>
          </p:sp>
          <p:sp>
            <p:nvSpPr>
              <p:cNvPr id="66" name="مربع نص 65"/>
              <p:cNvSpPr txBox="1"/>
              <p:nvPr/>
            </p:nvSpPr>
            <p:spPr>
              <a:xfrm>
                <a:off x="1500166" y="5429264"/>
                <a:ext cx="500066" cy="369332"/>
              </a:xfrm>
              <a:prstGeom prst="rect">
                <a:avLst/>
              </a:prstGeom>
              <a:noFill/>
            </p:spPr>
            <p:txBody>
              <a:bodyPr wrap="square" rtlCol="1">
                <a:spAutoFit/>
              </a:bodyPr>
              <a:lstStyle/>
              <a:p>
                <a:pPr algn="just"/>
                <a:r>
                  <a:rPr lang="en-US" dirty="0" smtClean="0">
                    <a:cs typeface="Simplified Arabic" pitchFamily="2" charset="-78"/>
                  </a:rPr>
                  <a:t>T3</a:t>
                </a:r>
                <a:endParaRPr lang="ar-SY" baseline="30000" dirty="0" smtClean="0">
                  <a:cs typeface="Simplified Arabic" pitchFamily="2" charset="-78"/>
                </a:endParaRPr>
              </a:p>
            </p:txBody>
          </p:sp>
          <p:sp>
            <p:nvSpPr>
              <p:cNvPr id="67" name="مربع نص 66"/>
              <p:cNvSpPr txBox="1"/>
              <p:nvPr/>
            </p:nvSpPr>
            <p:spPr>
              <a:xfrm>
                <a:off x="1142976" y="742874"/>
                <a:ext cx="642942" cy="400110"/>
              </a:xfrm>
              <a:prstGeom prst="rect">
                <a:avLst/>
              </a:prstGeom>
              <a:solidFill>
                <a:schemeClr val="bg1"/>
              </a:solidFill>
            </p:spPr>
            <p:txBody>
              <a:bodyPr wrap="square" rtlCol="1">
                <a:spAutoFit/>
              </a:bodyPr>
              <a:lstStyle/>
              <a:p>
                <a:pPr algn="ctr" rtl="0"/>
                <a:r>
                  <a:rPr lang="en-US" sz="2000" dirty="0" smtClean="0">
                    <a:solidFill>
                      <a:srgbClr val="FF0000"/>
                    </a:solidFill>
                    <a:sym typeface="Symbol"/>
                  </a:rPr>
                  <a:t>v</a:t>
                </a:r>
                <a:r>
                  <a:rPr lang="en-US" sz="2000" baseline="-25000" dirty="0" smtClean="0">
                    <a:solidFill>
                      <a:srgbClr val="FF0000"/>
                    </a:solidFill>
                    <a:sym typeface="Symbol"/>
                  </a:rPr>
                  <a:t>1</a:t>
                </a:r>
              </a:p>
            </p:txBody>
          </p:sp>
          <p:sp>
            <p:nvSpPr>
              <p:cNvPr id="68" name="مربع نص 67"/>
              <p:cNvSpPr txBox="1"/>
              <p:nvPr/>
            </p:nvSpPr>
            <p:spPr>
              <a:xfrm>
                <a:off x="1928794" y="742874"/>
                <a:ext cx="642942" cy="400110"/>
              </a:xfrm>
              <a:prstGeom prst="rect">
                <a:avLst/>
              </a:prstGeom>
              <a:solidFill>
                <a:schemeClr val="bg1"/>
              </a:solidFill>
            </p:spPr>
            <p:txBody>
              <a:bodyPr wrap="square" rtlCol="1">
                <a:spAutoFit/>
              </a:bodyPr>
              <a:lstStyle/>
              <a:p>
                <a:pPr algn="ctr" rtl="0"/>
                <a:r>
                  <a:rPr lang="en-US" sz="2000" dirty="0" smtClean="0">
                    <a:solidFill>
                      <a:srgbClr val="0070C0"/>
                    </a:solidFill>
                    <a:sym typeface="Symbol"/>
                  </a:rPr>
                  <a:t>v</a:t>
                </a:r>
                <a:r>
                  <a:rPr lang="en-US" sz="2000" baseline="-25000" dirty="0" smtClean="0">
                    <a:solidFill>
                      <a:srgbClr val="0070C0"/>
                    </a:solidFill>
                    <a:sym typeface="Symbol"/>
                  </a:rPr>
                  <a:t>2</a:t>
                </a:r>
              </a:p>
            </p:txBody>
          </p:sp>
          <p:sp>
            <p:nvSpPr>
              <p:cNvPr id="69" name="مربع نص 68"/>
              <p:cNvSpPr txBox="1"/>
              <p:nvPr/>
            </p:nvSpPr>
            <p:spPr>
              <a:xfrm>
                <a:off x="2786050" y="714356"/>
                <a:ext cx="642942" cy="400110"/>
              </a:xfrm>
              <a:prstGeom prst="rect">
                <a:avLst/>
              </a:prstGeom>
              <a:solidFill>
                <a:schemeClr val="bg1"/>
              </a:solidFill>
            </p:spPr>
            <p:txBody>
              <a:bodyPr wrap="square" rtlCol="1">
                <a:spAutoFit/>
              </a:bodyPr>
              <a:lstStyle/>
              <a:p>
                <a:pPr algn="ctr" rtl="0"/>
                <a:r>
                  <a:rPr lang="en-US" sz="2000" dirty="0" smtClean="0">
                    <a:solidFill>
                      <a:srgbClr val="00B050"/>
                    </a:solidFill>
                    <a:sym typeface="Symbol"/>
                  </a:rPr>
                  <a:t>v</a:t>
                </a:r>
                <a:r>
                  <a:rPr lang="en-US" sz="2000" baseline="-25000" dirty="0" smtClean="0">
                    <a:solidFill>
                      <a:srgbClr val="00B050"/>
                    </a:solidFill>
                    <a:sym typeface="Symbol"/>
                  </a:rPr>
                  <a:t>3</a:t>
                </a:r>
              </a:p>
            </p:txBody>
          </p:sp>
          <p:sp>
            <p:nvSpPr>
              <p:cNvPr id="70" name="مربع نص 69"/>
              <p:cNvSpPr txBox="1"/>
              <p:nvPr/>
            </p:nvSpPr>
            <p:spPr>
              <a:xfrm>
                <a:off x="357158" y="2314510"/>
                <a:ext cx="642942" cy="400110"/>
              </a:xfrm>
              <a:prstGeom prst="rect">
                <a:avLst/>
              </a:prstGeom>
              <a:noFill/>
            </p:spPr>
            <p:txBody>
              <a:bodyPr wrap="square" rtlCol="1">
                <a:spAutoFit/>
              </a:bodyPr>
              <a:lstStyle/>
              <a:p>
                <a:pPr algn="ctr" rtl="0"/>
                <a:r>
                  <a:rPr lang="en-US" sz="2000" dirty="0" err="1" smtClean="0">
                    <a:sym typeface="Symbol"/>
                  </a:rPr>
                  <a:t>v</a:t>
                </a:r>
                <a:r>
                  <a:rPr lang="en-US" sz="2000" baseline="-25000" dirty="0" err="1" smtClean="0">
                    <a:sym typeface="Symbol"/>
                  </a:rPr>
                  <a:t>L</a:t>
                </a:r>
                <a:endParaRPr lang="en-US" sz="2000" baseline="-25000" dirty="0" smtClean="0">
                  <a:sym typeface="Symbol"/>
                </a:endParaRPr>
              </a:p>
            </p:txBody>
          </p:sp>
          <p:sp>
            <p:nvSpPr>
              <p:cNvPr id="71" name="مربع نص 70"/>
              <p:cNvSpPr txBox="1"/>
              <p:nvPr/>
            </p:nvSpPr>
            <p:spPr>
              <a:xfrm>
                <a:off x="357158" y="3357562"/>
                <a:ext cx="642942" cy="400110"/>
              </a:xfrm>
              <a:prstGeom prst="rect">
                <a:avLst/>
              </a:prstGeom>
              <a:noFill/>
            </p:spPr>
            <p:txBody>
              <a:bodyPr wrap="square" rtlCol="1">
                <a:spAutoFit/>
              </a:bodyPr>
              <a:lstStyle/>
              <a:p>
                <a:pPr algn="ctr" rtl="0"/>
                <a:r>
                  <a:rPr lang="en-US" sz="2000" dirty="0" smtClean="0">
                    <a:solidFill>
                      <a:srgbClr val="FF0000"/>
                    </a:solidFill>
                    <a:sym typeface="Symbol"/>
                  </a:rPr>
                  <a:t>i</a:t>
                </a:r>
                <a:r>
                  <a:rPr lang="en-US" sz="2000" baseline="-25000" dirty="0" smtClean="0">
                    <a:solidFill>
                      <a:srgbClr val="FF0000"/>
                    </a:solidFill>
                    <a:sym typeface="Symbol"/>
                  </a:rPr>
                  <a:t>T1</a:t>
                </a:r>
              </a:p>
            </p:txBody>
          </p:sp>
          <p:sp>
            <p:nvSpPr>
              <p:cNvPr id="72" name="مربع نص 71"/>
              <p:cNvSpPr txBox="1"/>
              <p:nvPr/>
            </p:nvSpPr>
            <p:spPr>
              <a:xfrm>
                <a:off x="357158" y="4100460"/>
                <a:ext cx="642942" cy="400110"/>
              </a:xfrm>
              <a:prstGeom prst="rect">
                <a:avLst/>
              </a:prstGeom>
              <a:noFill/>
            </p:spPr>
            <p:txBody>
              <a:bodyPr wrap="square" rtlCol="1">
                <a:spAutoFit/>
              </a:bodyPr>
              <a:lstStyle/>
              <a:p>
                <a:pPr algn="ctr" rtl="0"/>
                <a:r>
                  <a:rPr lang="en-US" sz="2000" dirty="0" smtClean="0">
                    <a:solidFill>
                      <a:srgbClr val="00B050"/>
                    </a:solidFill>
                    <a:sym typeface="Symbol"/>
                  </a:rPr>
                  <a:t>v</a:t>
                </a:r>
                <a:r>
                  <a:rPr lang="en-US" sz="2000" baseline="-25000" dirty="0" smtClean="0">
                    <a:solidFill>
                      <a:srgbClr val="00B050"/>
                    </a:solidFill>
                    <a:sym typeface="Symbol"/>
                  </a:rPr>
                  <a:t>T1</a:t>
                </a:r>
              </a:p>
            </p:txBody>
          </p:sp>
          <p:sp>
            <p:nvSpPr>
              <p:cNvPr id="73" name="مربع نص 72"/>
              <p:cNvSpPr txBox="1"/>
              <p:nvPr/>
            </p:nvSpPr>
            <p:spPr>
              <a:xfrm>
                <a:off x="3571868" y="3929066"/>
                <a:ext cx="285752"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74" name="مربع نص 73"/>
              <p:cNvSpPr txBox="1"/>
              <p:nvPr/>
            </p:nvSpPr>
            <p:spPr>
              <a:xfrm>
                <a:off x="3571868" y="3357562"/>
                <a:ext cx="285752"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75" name="مربع نص 74"/>
              <p:cNvSpPr txBox="1"/>
              <p:nvPr/>
            </p:nvSpPr>
            <p:spPr>
              <a:xfrm>
                <a:off x="3571868" y="2143116"/>
                <a:ext cx="285752"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76" name="مربع نص 75"/>
              <p:cNvSpPr txBox="1"/>
              <p:nvPr/>
            </p:nvSpPr>
            <p:spPr>
              <a:xfrm>
                <a:off x="3571868" y="1071546"/>
                <a:ext cx="285752" cy="400110"/>
              </a:xfrm>
              <a:prstGeom prst="rect">
                <a:avLst/>
              </a:prstGeom>
              <a:noFill/>
            </p:spPr>
            <p:txBody>
              <a:bodyPr wrap="square" rtlCol="1">
                <a:spAutoFit/>
              </a:bodyPr>
              <a:lstStyle/>
              <a:p>
                <a:pPr algn="ctr" rtl="0"/>
                <a:r>
                  <a:rPr lang="ar-SY" sz="2000" dirty="0" smtClean="0">
                    <a:sym typeface="Symbol"/>
                  </a:rPr>
                  <a:t></a:t>
                </a:r>
                <a:endParaRPr lang="ar-SY" sz="2000" dirty="0"/>
              </a:p>
            </p:txBody>
          </p:sp>
          <p:cxnSp>
            <p:nvCxnSpPr>
              <p:cNvPr id="77" name="رابط كسهم مستقيم 76"/>
              <p:cNvCxnSpPr/>
              <p:nvPr/>
            </p:nvCxnSpPr>
            <p:spPr>
              <a:xfrm>
                <a:off x="1142976" y="2000240"/>
                <a:ext cx="785818" cy="1588"/>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78" name="مربع نص 77"/>
              <p:cNvSpPr txBox="1"/>
              <p:nvPr/>
            </p:nvSpPr>
            <p:spPr>
              <a:xfrm>
                <a:off x="1524104" y="1654925"/>
                <a:ext cx="257177" cy="360099"/>
              </a:xfrm>
              <a:prstGeom prst="rect">
                <a:avLst/>
              </a:prstGeom>
              <a:noFill/>
            </p:spPr>
            <p:txBody>
              <a:bodyPr wrap="square" rtlCol="1">
                <a:spAutoFit/>
              </a:bodyPr>
              <a:lstStyle/>
              <a:p>
                <a:pPr algn="ctr" rtl="0"/>
                <a:r>
                  <a:rPr lang="en-US" sz="2000" dirty="0" smtClean="0">
                    <a:sym typeface="Symbol"/>
                  </a:rPr>
                  <a:t></a:t>
                </a:r>
                <a:endParaRPr lang="ar-SY" sz="2000" dirty="0"/>
              </a:p>
            </p:txBody>
          </p:sp>
          <p:sp>
            <p:nvSpPr>
              <p:cNvPr id="79" name="مربع نص 78"/>
              <p:cNvSpPr txBox="1"/>
              <p:nvPr/>
            </p:nvSpPr>
            <p:spPr>
              <a:xfrm>
                <a:off x="1500166" y="357166"/>
                <a:ext cx="1214446" cy="400110"/>
              </a:xfrm>
              <a:prstGeom prst="rect">
                <a:avLst/>
              </a:prstGeom>
              <a:noFill/>
            </p:spPr>
            <p:txBody>
              <a:bodyPr wrap="square" rtlCol="1">
                <a:spAutoFit/>
              </a:bodyPr>
              <a:lstStyle/>
              <a:p>
                <a:pPr algn="ctr" rtl="0"/>
                <a:r>
                  <a:rPr lang="en-US" sz="2000" dirty="0" smtClean="0">
                    <a:sym typeface="Symbol"/>
                  </a:rPr>
                  <a:t>=120</a:t>
                </a:r>
                <a:r>
                  <a:rPr lang="en-US" sz="2000" baseline="30000" dirty="0" smtClean="0">
                    <a:sym typeface="Symbol"/>
                  </a:rPr>
                  <a:t></a:t>
                </a:r>
                <a:endParaRPr lang="ar-SY" sz="2000" baseline="30000" dirty="0"/>
              </a:p>
            </p:txBody>
          </p:sp>
          <p:sp>
            <p:nvSpPr>
              <p:cNvPr id="80" name="مربع نص 79"/>
              <p:cNvSpPr txBox="1"/>
              <p:nvPr/>
            </p:nvSpPr>
            <p:spPr>
              <a:xfrm>
                <a:off x="2357422" y="4429132"/>
                <a:ext cx="642942" cy="400110"/>
              </a:xfrm>
              <a:prstGeom prst="rect">
                <a:avLst/>
              </a:prstGeom>
              <a:solidFill>
                <a:schemeClr val="bg1"/>
              </a:solidFill>
            </p:spPr>
            <p:txBody>
              <a:bodyPr wrap="square" rtlCol="1">
                <a:spAutoFit/>
              </a:bodyPr>
              <a:lstStyle/>
              <a:p>
                <a:pPr algn="l" rtl="0"/>
                <a:r>
                  <a:rPr lang="en-US" sz="2000" dirty="0" smtClean="0">
                    <a:solidFill>
                      <a:srgbClr val="FF0000"/>
                    </a:solidFill>
                    <a:sym typeface="Symbol"/>
                  </a:rPr>
                  <a:t>v</a:t>
                </a:r>
                <a:r>
                  <a:rPr lang="en-US" sz="2000" baseline="-25000" dirty="0" smtClean="0">
                    <a:solidFill>
                      <a:srgbClr val="FF0000"/>
                    </a:solidFill>
                    <a:sym typeface="Symbol"/>
                  </a:rPr>
                  <a:t>31</a:t>
                </a:r>
              </a:p>
            </p:txBody>
          </p:sp>
          <p:sp>
            <p:nvSpPr>
              <p:cNvPr id="81" name="مربع نص 80"/>
              <p:cNvSpPr txBox="1"/>
              <p:nvPr/>
            </p:nvSpPr>
            <p:spPr>
              <a:xfrm>
                <a:off x="3500430" y="4600526"/>
                <a:ext cx="571504" cy="400110"/>
              </a:xfrm>
              <a:prstGeom prst="rect">
                <a:avLst/>
              </a:prstGeom>
              <a:solidFill>
                <a:schemeClr val="bg1"/>
              </a:solidFill>
            </p:spPr>
            <p:txBody>
              <a:bodyPr wrap="square" rtlCol="1">
                <a:spAutoFit/>
              </a:bodyPr>
              <a:lstStyle/>
              <a:p>
                <a:pPr algn="l" rtl="0"/>
                <a:r>
                  <a:rPr lang="en-US" sz="2000" dirty="0" smtClean="0">
                    <a:solidFill>
                      <a:srgbClr val="0070C0"/>
                    </a:solidFill>
                    <a:sym typeface="Symbol"/>
                  </a:rPr>
                  <a:t>v</a:t>
                </a:r>
                <a:r>
                  <a:rPr lang="en-US" sz="2000" baseline="-25000" dirty="0" smtClean="0">
                    <a:solidFill>
                      <a:srgbClr val="0070C0"/>
                    </a:solidFill>
                    <a:sym typeface="Symbol"/>
                  </a:rPr>
                  <a:t>21</a:t>
                </a:r>
              </a:p>
            </p:txBody>
          </p:sp>
        </p:grpSp>
      </p:grpSp>
      <p:pic>
        <p:nvPicPr>
          <p:cNvPr id="3" name="صورة 2" descr="power1_fig4_9_circuit.jpg"/>
          <p:cNvPicPr>
            <a:picLocks noChangeAspect="1"/>
          </p:cNvPicPr>
          <p:nvPr/>
        </p:nvPicPr>
        <p:blipFill>
          <a:blip r:embed="rId4" cstate="print"/>
          <a:stretch>
            <a:fillRect/>
          </a:stretch>
        </p:blipFill>
        <p:spPr>
          <a:xfrm>
            <a:off x="5143504" y="357166"/>
            <a:ext cx="2854175" cy="3223676"/>
          </a:xfrm>
          <a:prstGeom prst="rect">
            <a:avLst/>
          </a:prstGeom>
        </p:spPr>
      </p:pic>
      <p:sp>
        <p:nvSpPr>
          <p:cNvPr id="45" name="سهم لأعلى 44"/>
          <p:cNvSpPr/>
          <p:nvPr/>
        </p:nvSpPr>
        <p:spPr>
          <a:xfrm>
            <a:off x="2786050" y="4786322"/>
            <a:ext cx="714380" cy="1000132"/>
          </a:xfrm>
          <a:prstGeom prst="upArrow">
            <a:avLst/>
          </a:prstGeom>
          <a:no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graphicFrame>
        <p:nvGraphicFramePr>
          <p:cNvPr id="46" name="Object 5"/>
          <p:cNvGraphicFramePr>
            <a:graphicFrameLocks noChangeAspect="1"/>
          </p:cNvGraphicFramePr>
          <p:nvPr/>
        </p:nvGraphicFramePr>
        <p:xfrm>
          <a:off x="5857884" y="3929066"/>
          <a:ext cx="2954338" cy="923925"/>
        </p:xfrm>
        <a:graphic>
          <a:graphicData uri="http://schemas.openxmlformats.org/presentationml/2006/ole">
            <p:oleObj spid="_x0000_s171015" name="Equation" r:id="rId5" imgW="1257120" imgH="393480" progId="Equation.DSMT4">
              <p:embed/>
            </p:oleObj>
          </a:graphicData>
        </a:graphic>
      </p:graphicFrame>
      <p:sp>
        <p:nvSpPr>
          <p:cNvPr id="47" name="سهم لأعلى 46"/>
          <p:cNvSpPr/>
          <p:nvPr/>
        </p:nvSpPr>
        <p:spPr>
          <a:xfrm>
            <a:off x="571472" y="4786322"/>
            <a:ext cx="714380" cy="1000132"/>
          </a:xfrm>
          <a:prstGeom prst="upArrow">
            <a:avLst/>
          </a:prstGeom>
          <a:no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graphicFrame>
        <p:nvGraphicFramePr>
          <p:cNvPr id="48" name="Object 8"/>
          <p:cNvGraphicFramePr>
            <a:graphicFrameLocks noChangeAspect="1"/>
          </p:cNvGraphicFramePr>
          <p:nvPr/>
        </p:nvGraphicFramePr>
        <p:xfrm>
          <a:off x="4429124" y="4929198"/>
          <a:ext cx="2192337" cy="568325"/>
        </p:xfrm>
        <a:graphic>
          <a:graphicData uri="http://schemas.openxmlformats.org/presentationml/2006/ole">
            <p:oleObj spid="_x0000_s171016" name="Equation" r:id="rId6" imgW="927000" imgH="241200" progId="Equation.DSMT4">
              <p:embed/>
            </p:oleObj>
          </a:graphicData>
        </a:graphic>
      </p:graphicFrame>
      <p:graphicFrame>
        <p:nvGraphicFramePr>
          <p:cNvPr id="49" name="Object 7"/>
          <p:cNvGraphicFramePr>
            <a:graphicFrameLocks noChangeAspect="1"/>
          </p:cNvGraphicFramePr>
          <p:nvPr/>
        </p:nvGraphicFramePr>
        <p:xfrm>
          <a:off x="4714876" y="5643578"/>
          <a:ext cx="1193800" cy="566737"/>
        </p:xfrm>
        <a:graphic>
          <a:graphicData uri="http://schemas.openxmlformats.org/presentationml/2006/ole">
            <p:oleObj spid="_x0000_s171017" name="Equation" r:id="rId7" imgW="507960" imgH="241200" progId="Equation.DSMT4">
              <p:embed/>
            </p:oleObj>
          </a:graphicData>
        </a:graphic>
      </p:graphicFrame>
      <p:graphicFrame>
        <p:nvGraphicFramePr>
          <p:cNvPr id="50" name="Object 8"/>
          <p:cNvGraphicFramePr>
            <a:graphicFrameLocks noChangeAspect="1"/>
          </p:cNvGraphicFramePr>
          <p:nvPr/>
        </p:nvGraphicFramePr>
        <p:xfrm>
          <a:off x="7358082" y="4857760"/>
          <a:ext cx="1047750" cy="569912"/>
        </p:xfrm>
        <a:graphic>
          <a:graphicData uri="http://schemas.openxmlformats.org/presentationml/2006/ole">
            <p:oleObj spid="_x0000_s171018" name="Equation" r:id="rId8" imgW="444240" imgH="241200" progId="Equation.DSMT4">
              <p:embed/>
            </p:oleObj>
          </a:graphicData>
        </a:graphic>
      </p:graphicFrame>
      <p:graphicFrame>
        <p:nvGraphicFramePr>
          <p:cNvPr id="51" name="Object 9"/>
          <p:cNvGraphicFramePr>
            <a:graphicFrameLocks noChangeAspect="1"/>
          </p:cNvGraphicFramePr>
          <p:nvPr/>
        </p:nvGraphicFramePr>
        <p:xfrm>
          <a:off x="7143768" y="5643563"/>
          <a:ext cx="1504950" cy="569912"/>
        </p:xfrm>
        <a:graphic>
          <a:graphicData uri="http://schemas.openxmlformats.org/presentationml/2006/ole">
            <p:oleObj spid="_x0000_s171019" name="Equation" r:id="rId9" imgW="634680" imgH="241200" progId="Equation.DSMT4">
              <p:embed/>
            </p:oleObj>
          </a:graphicData>
        </a:graphic>
      </p:graphicFrame>
      <p:sp>
        <p:nvSpPr>
          <p:cNvPr id="52" name="مربع نص 51"/>
          <p:cNvSpPr txBox="1"/>
          <p:nvPr/>
        </p:nvSpPr>
        <p:spPr>
          <a:xfrm>
            <a:off x="2928926" y="-24"/>
            <a:ext cx="5929354" cy="523220"/>
          </a:xfrm>
          <a:prstGeom prst="rect">
            <a:avLst/>
          </a:prstGeom>
          <a:noFill/>
        </p:spPr>
        <p:txBody>
          <a:bodyPr wrap="square" rtlCol="1">
            <a:spAutoFit/>
          </a:bodyPr>
          <a:lstStyle/>
          <a:p>
            <a:pPr algn="just"/>
            <a:r>
              <a:rPr lang="ar-SY" sz="2800" b="1" dirty="0" smtClean="0">
                <a:solidFill>
                  <a:srgbClr val="0070C0"/>
                </a:solidFill>
                <a:cs typeface="Simplified Arabic" pitchFamily="2" charset="-78"/>
              </a:rPr>
              <a:t>3. المبدلة القالبة التابعة ثلاثية الطور </a:t>
            </a:r>
            <a:r>
              <a:rPr lang="ar-SY" sz="2800" b="1" dirty="0" err="1" smtClean="0">
                <a:solidFill>
                  <a:srgbClr val="0070C0"/>
                </a:solidFill>
                <a:cs typeface="Simplified Arabic" pitchFamily="2" charset="-78"/>
              </a:rPr>
              <a:t>الجسرية</a:t>
            </a:r>
            <a:endParaRPr lang="ar-SY" sz="2800" b="1" dirty="0">
              <a:solidFill>
                <a:srgbClr val="0070C0"/>
              </a:solidFill>
              <a:cs typeface="Simplified Arabic" pitchFamily="2" charset="-78"/>
            </a:endParaRPr>
          </a:p>
        </p:txBody>
      </p:sp>
      <p:sp>
        <p:nvSpPr>
          <p:cNvPr id="53" name="مربع نص 52"/>
          <p:cNvSpPr txBox="1"/>
          <p:nvPr/>
        </p:nvSpPr>
        <p:spPr>
          <a:xfrm>
            <a:off x="5830789" y="3571876"/>
            <a:ext cx="1500198" cy="430887"/>
          </a:xfrm>
          <a:prstGeom prst="rect">
            <a:avLst/>
          </a:prstGeom>
          <a:noFill/>
        </p:spPr>
        <p:txBody>
          <a:bodyPr wrap="square" rtlCol="1">
            <a:spAutoFit/>
          </a:bodyPr>
          <a:lstStyle/>
          <a:p>
            <a:pPr algn="just"/>
            <a:r>
              <a:rPr lang="ar-SY" sz="2200" dirty="0" smtClean="0">
                <a:cs typeface="Simplified Arabic" pitchFamily="2" charset="-78"/>
              </a:rPr>
              <a:t>الشكل 4 - 8</a:t>
            </a:r>
            <a:endParaRPr lang="ar-SY" sz="2200" dirty="0">
              <a:cs typeface="Simplified Arabic" pitchFamily="2" charset="-78"/>
            </a:endParaRPr>
          </a:p>
        </p:txBody>
      </p:sp>
      <p:sp>
        <p:nvSpPr>
          <p:cNvPr id="54" name="مربع نص 53"/>
          <p:cNvSpPr txBox="1"/>
          <p:nvPr/>
        </p:nvSpPr>
        <p:spPr>
          <a:xfrm>
            <a:off x="1285852" y="5857892"/>
            <a:ext cx="1643074" cy="430887"/>
          </a:xfrm>
          <a:prstGeom prst="rect">
            <a:avLst/>
          </a:prstGeom>
          <a:noFill/>
        </p:spPr>
        <p:txBody>
          <a:bodyPr wrap="square" rtlCol="1">
            <a:spAutoFit/>
          </a:bodyPr>
          <a:lstStyle/>
          <a:p>
            <a:pPr algn="just"/>
            <a:r>
              <a:rPr lang="ar-SY" sz="2200" dirty="0" smtClean="0">
                <a:cs typeface="Simplified Arabic" pitchFamily="2" charset="-78"/>
              </a:rPr>
              <a:t>الشكل 4 - 9</a:t>
            </a:r>
            <a:endParaRPr lang="ar-SY" sz="2200" dirty="0">
              <a:cs typeface="Simplified Arabic" pitchFamily="2" charset="-78"/>
            </a:endParaRPr>
          </a:p>
        </p:txBody>
      </p:sp>
      <p:sp>
        <p:nvSpPr>
          <p:cNvPr id="82" name="عنصر نائب للتاريخ 81"/>
          <p:cNvSpPr>
            <a:spLocks noGrp="1"/>
          </p:cNvSpPr>
          <p:nvPr>
            <p:ph type="dt" sz="half" idx="10"/>
          </p:nvPr>
        </p:nvSpPr>
        <p:spPr/>
        <p:txBody>
          <a:bodyPr/>
          <a:lstStyle/>
          <a:p>
            <a:r>
              <a:rPr lang="ar-SY" smtClean="0"/>
              <a:t>2019-2018</a:t>
            </a:r>
            <a:endParaRPr lang="ar-SY"/>
          </a:p>
        </p:txBody>
      </p:sp>
      <p:sp>
        <p:nvSpPr>
          <p:cNvPr id="83" name="عنصر نائب لرقم الشريحة 82"/>
          <p:cNvSpPr>
            <a:spLocks noGrp="1"/>
          </p:cNvSpPr>
          <p:nvPr>
            <p:ph type="sldNum" sz="quarter" idx="12"/>
          </p:nvPr>
        </p:nvSpPr>
        <p:spPr/>
        <p:txBody>
          <a:bodyPr/>
          <a:lstStyle/>
          <a:p>
            <a:fld id="{2C0DA8FC-BB9E-42E2-A4DE-D94B488C17FE}" type="slidenum">
              <a:rPr lang="ar-SY" smtClean="0"/>
              <a:pPr/>
              <a:t>26</a:t>
            </a:fld>
            <a:endParaRPr lang="ar-SY"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xit" presetSubtype="0" fill="hold" grpId="0" nodeType="withEffect">
                                  <p:stCondLst>
                                    <p:cond delay="0"/>
                                  </p:stCondLst>
                                  <p:childTnLst>
                                    <p:animEffect transition="out" filter="fade">
                                      <p:cBhvr>
                                        <p:cTn id="6" dur="1000"/>
                                        <p:tgtEl>
                                          <p:spTgt spid="45"/>
                                        </p:tgtEl>
                                      </p:cBhvr>
                                    </p:animEffect>
                                    <p:anim calcmode="lin" valueType="num">
                                      <p:cBhvr>
                                        <p:cTn id="7" dur="1000"/>
                                        <p:tgtEl>
                                          <p:spTgt spid="45"/>
                                        </p:tgtEl>
                                        <p:attrNameLst>
                                          <p:attrName>ppt_x</p:attrName>
                                        </p:attrNameLst>
                                      </p:cBhvr>
                                      <p:tavLst>
                                        <p:tav tm="0">
                                          <p:val>
                                            <p:strVal val="ppt_x"/>
                                          </p:val>
                                        </p:tav>
                                        <p:tav tm="100000">
                                          <p:val>
                                            <p:strVal val="ppt_x"/>
                                          </p:val>
                                        </p:tav>
                                      </p:tavLst>
                                    </p:anim>
                                    <p:anim calcmode="lin" valueType="num">
                                      <p:cBhvr>
                                        <p:cTn id="8" dur="1000"/>
                                        <p:tgtEl>
                                          <p:spTgt spid="45"/>
                                        </p:tgtEl>
                                        <p:attrNameLst>
                                          <p:attrName>ppt_y</p:attrName>
                                        </p:attrNameLst>
                                      </p:cBhvr>
                                      <p:tavLst>
                                        <p:tav tm="0">
                                          <p:val>
                                            <p:strVal val="ppt_y"/>
                                          </p:val>
                                        </p:tav>
                                        <p:tav tm="100000">
                                          <p:val>
                                            <p:strVal val="ppt_y+.1"/>
                                          </p:val>
                                        </p:tav>
                                      </p:tavLst>
                                    </p:anim>
                                    <p:set>
                                      <p:cBhvr>
                                        <p:cTn id="9" dur="1" fill="hold">
                                          <p:stCondLst>
                                            <p:cond delay="999"/>
                                          </p:stCondLst>
                                        </p:cTn>
                                        <p:tgtEl>
                                          <p:spTgt spid="45"/>
                                        </p:tgtEl>
                                        <p:attrNameLst>
                                          <p:attrName>style.visibility</p:attrName>
                                        </p:attrNameLst>
                                      </p:cBhvr>
                                      <p:to>
                                        <p:strVal val="hidden"/>
                                      </p:to>
                                    </p:set>
                                  </p:childTnLst>
                                </p:cTn>
                              </p:par>
                              <p:par>
                                <p:cTn id="10" presetID="42" presetClass="entr" presetSubtype="0" fill="hold" grpId="0" nodeType="with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1000"/>
                                        <p:tgtEl>
                                          <p:spTgt spid="47"/>
                                        </p:tgtEl>
                                      </p:cBhvr>
                                    </p:animEffect>
                                    <p:anim calcmode="lin" valueType="num">
                                      <p:cBhvr>
                                        <p:cTn id="13" dur="1000" fill="hold"/>
                                        <p:tgtEl>
                                          <p:spTgt spid="47"/>
                                        </p:tgtEl>
                                        <p:attrNameLst>
                                          <p:attrName>ppt_x</p:attrName>
                                        </p:attrNameLst>
                                      </p:cBhvr>
                                      <p:tavLst>
                                        <p:tav tm="0">
                                          <p:val>
                                            <p:strVal val="#ppt_x"/>
                                          </p:val>
                                        </p:tav>
                                        <p:tav tm="100000">
                                          <p:val>
                                            <p:strVal val="#ppt_x"/>
                                          </p:val>
                                        </p:tav>
                                      </p:tavLst>
                                    </p:anim>
                                    <p:anim calcmode="lin" valueType="num">
                                      <p:cBhvr>
                                        <p:cTn id="14"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checkerboard(across)">
                                      <p:cBhvr>
                                        <p:cTn id="19" dur="500"/>
                                        <p:tgtEl>
                                          <p:spTgt spid="48"/>
                                        </p:tgtEl>
                                      </p:cBhvr>
                                    </p:animEffect>
                                  </p:childTnLst>
                                </p:cTn>
                              </p:par>
                              <p:par>
                                <p:cTn id="20" presetID="5" presetClass="entr" presetSubtype="10" fill="hold"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checkerboard(across)">
                                      <p:cBhvr>
                                        <p:cTn id="22" dur="500"/>
                                        <p:tgtEl>
                                          <p:spTgt spid="49"/>
                                        </p:tgtEl>
                                      </p:cBhvr>
                                    </p:animEffect>
                                  </p:childTnLst>
                                </p:cTn>
                              </p:par>
                              <p:par>
                                <p:cTn id="23" presetID="5" presetClass="entr" presetSubtype="10" fill="hold" nodeType="with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checkerboard(across)">
                                      <p:cBhvr>
                                        <p:cTn id="25" dur="500"/>
                                        <p:tgtEl>
                                          <p:spTgt spid="50"/>
                                        </p:tgtEl>
                                      </p:cBhvr>
                                    </p:animEffect>
                                  </p:childTnLst>
                                </p:cTn>
                              </p:par>
                              <p:par>
                                <p:cTn id="26" presetID="5" presetClass="entr" presetSubtype="10" fill="hold" nodeType="with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checkerboard(across)">
                                      <p:cBhvr>
                                        <p:cTn id="2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مجموعة 35"/>
          <p:cNvGrpSpPr/>
          <p:nvPr/>
        </p:nvGrpSpPr>
        <p:grpSpPr>
          <a:xfrm>
            <a:off x="357158" y="357166"/>
            <a:ext cx="3714776" cy="5441430"/>
            <a:chOff x="357158" y="357166"/>
            <a:chExt cx="3714776" cy="5441430"/>
          </a:xfrm>
        </p:grpSpPr>
        <p:pic>
          <p:nvPicPr>
            <p:cNvPr id="37" name="Picture 12"/>
            <p:cNvPicPr>
              <a:picLocks noChangeAspect="1" noChangeArrowheads="1"/>
            </p:cNvPicPr>
            <p:nvPr/>
          </p:nvPicPr>
          <p:blipFill>
            <a:blip r:embed="rId3" cstate="print"/>
            <a:srcRect/>
            <a:stretch>
              <a:fillRect/>
            </a:stretch>
          </p:blipFill>
          <p:spPr bwMode="auto">
            <a:xfrm>
              <a:off x="857224" y="928670"/>
              <a:ext cx="2971800" cy="4048125"/>
            </a:xfrm>
            <a:prstGeom prst="rect">
              <a:avLst/>
            </a:prstGeom>
            <a:noFill/>
            <a:ln w="9525">
              <a:noFill/>
              <a:miter lim="800000"/>
              <a:headEnd/>
              <a:tailEnd/>
            </a:ln>
            <a:effectLst/>
          </p:spPr>
        </p:pic>
        <p:grpSp>
          <p:nvGrpSpPr>
            <p:cNvPr id="38" name="مجموعة 42"/>
            <p:cNvGrpSpPr/>
            <p:nvPr/>
          </p:nvGrpSpPr>
          <p:grpSpPr>
            <a:xfrm>
              <a:off x="357158" y="357166"/>
              <a:ext cx="3714776" cy="5441430"/>
              <a:chOff x="357158" y="357166"/>
              <a:chExt cx="3714776" cy="5441430"/>
            </a:xfrm>
          </p:grpSpPr>
          <p:sp>
            <p:nvSpPr>
              <p:cNvPr id="39" name="مربع نص 38"/>
              <p:cNvSpPr txBox="1"/>
              <p:nvPr/>
            </p:nvSpPr>
            <p:spPr>
              <a:xfrm>
                <a:off x="1928794" y="4929198"/>
                <a:ext cx="500066" cy="369332"/>
              </a:xfrm>
              <a:prstGeom prst="rect">
                <a:avLst/>
              </a:prstGeom>
              <a:noFill/>
            </p:spPr>
            <p:txBody>
              <a:bodyPr wrap="square" rtlCol="1">
                <a:spAutoFit/>
              </a:bodyPr>
              <a:lstStyle/>
              <a:p>
                <a:pPr algn="just"/>
                <a:r>
                  <a:rPr lang="en-US" dirty="0" smtClean="0">
                    <a:cs typeface="Simplified Arabic" pitchFamily="2" charset="-78"/>
                  </a:rPr>
                  <a:t>T2</a:t>
                </a:r>
                <a:endParaRPr lang="ar-SY" baseline="30000" dirty="0" smtClean="0">
                  <a:cs typeface="Simplified Arabic" pitchFamily="2" charset="-78"/>
                </a:endParaRPr>
              </a:p>
            </p:txBody>
          </p:sp>
          <p:sp>
            <p:nvSpPr>
              <p:cNvPr id="40" name="مربع نص 39"/>
              <p:cNvSpPr txBox="1"/>
              <p:nvPr/>
            </p:nvSpPr>
            <p:spPr>
              <a:xfrm>
                <a:off x="2357422" y="4929198"/>
                <a:ext cx="500066" cy="369332"/>
              </a:xfrm>
              <a:prstGeom prst="rect">
                <a:avLst/>
              </a:prstGeom>
              <a:noFill/>
            </p:spPr>
            <p:txBody>
              <a:bodyPr wrap="square" rtlCol="1">
                <a:spAutoFit/>
              </a:bodyPr>
              <a:lstStyle/>
              <a:p>
                <a:pPr algn="just"/>
                <a:r>
                  <a:rPr lang="en-US" dirty="0" smtClean="0">
                    <a:cs typeface="Simplified Arabic" pitchFamily="2" charset="-78"/>
                  </a:rPr>
                  <a:t>T2</a:t>
                </a:r>
                <a:endParaRPr lang="ar-SY" baseline="30000" dirty="0" smtClean="0">
                  <a:cs typeface="Simplified Arabic" pitchFamily="2" charset="-78"/>
                </a:endParaRPr>
              </a:p>
            </p:txBody>
          </p:sp>
          <p:sp>
            <p:nvSpPr>
              <p:cNvPr id="43" name="مربع نص 42"/>
              <p:cNvSpPr txBox="1"/>
              <p:nvPr/>
            </p:nvSpPr>
            <p:spPr>
              <a:xfrm>
                <a:off x="2857488" y="4929198"/>
                <a:ext cx="500066" cy="369332"/>
              </a:xfrm>
              <a:prstGeom prst="rect">
                <a:avLst/>
              </a:prstGeom>
              <a:noFill/>
            </p:spPr>
            <p:txBody>
              <a:bodyPr wrap="square" rtlCol="1">
                <a:spAutoFit/>
              </a:bodyPr>
              <a:lstStyle/>
              <a:p>
                <a:pPr algn="just"/>
                <a:r>
                  <a:rPr lang="en-US" dirty="0" smtClean="0">
                    <a:cs typeface="Simplified Arabic" pitchFamily="2" charset="-78"/>
                  </a:rPr>
                  <a:t>T4</a:t>
                </a:r>
                <a:endParaRPr lang="ar-SY" baseline="30000" dirty="0" smtClean="0">
                  <a:cs typeface="Simplified Arabic" pitchFamily="2" charset="-78"/>
                </a:endParaRPr>
              </a:p>
            </p:txBody>
          </p:sp>
          <p:sp>
            <p:nvSpPr>
              <p:cNvPr id="44" name="مربع نص 43"/>
              <p:cNvSpPr txBox="1"/>
              <p:nvPr/>
            </p:nvSpPr>
            <p:spPr>
              <a:xfrm>
                <a:off x="642910" y="4929198"/>
                <a:ext cx="500066" cy="369332"/>
              </a:xfrm>
              <a:prstGeom prst="rect">
                <a:avLst/>
              </a:prstGeom>
              <a:noFill/>
            </p:spPr>
            <p:txBody>
              <a:bodyPr wrap="square" rtlCol="1">
                <a:spAutoFit/>
              </a:bodyPr>
              <a:lstStyle/>
              <a:p>
                <a:pPr algn="just"/>
                <a:r>
                  <a:rPr lang="en-US" dirty="0" smtClean="0">
                    <a:cs typeface="Simplified Arabic" pitchFamily="2" charset="-78"/>
                  </a:rPr>
                  <a:t>T4</a:t>
                </a:r>
                <a:endParaRPr lang="ar-SY" baseline="30000" dirty="0" smtClean="0">
                  <a:cs typeface="Simplified Arabic" pitchFamily="2" charset="-78"/>
                </a:endParaRPr>
              </a:p>
            </p:txBody>
          </p:sp>
          <p:sp>
            <p:nvSpPr>
              <p:cNvPr id="45" name="مربع نص 44"/>
              <p:cNvSpPr txBox="1"/>
              <p:nvPr/>
            </p:nvSpPr>
            <p:spPr>
              <a:xfrm>
                <a:off x="1071538" y="4929198"/>
                <a:ext cx="500066" cy="369332"/>
              </a:xfrm>
              <a:prstGeom prst="rect">
                <a:avLst/>
              </a:prstGeom>
              <a:noFill/>
            </p:spPr>
            <p:txBody>
              <a:bodyPr wrap="square" rtlCol="1">
                <a:spAutoFit/>
              </a:bodyPr>
              <a:lstStyle/>
              <a:p>
                <a:pPr algn="just"/>
                <a:r>
                  <a:rPr lang="en-US" dirty="0" smtClean="0">
                    <a:cs typeface="Simplified Arabic" pitchFamily="2" charset="-78"/>
                  </a:rPr>
                  <a:t>T6</a:t>
                </a:r>
                <a:endParaRPr lang="ar-SY" baseline="30000" dirty="0" smtClean="0">
                  <a:cs typeface="Simplified Arabic" pitchFamily="2" charset="-78"/>
                </a:endParaRPr>
              </a:p>
            </p:txBody>
          </p:sp>
          <p:sp>
            <p:nvSpPr>
              <p:cNvPr id="46" name="مربع نص 45"/>
              <p:cNvSpPr txBox="1"/>
              <p:nvPr/>
            </p:nvSpPr>
            <p:spPr>
              <a:xfrm>
                <a:off x="1928794" y="5429264"/>
                <a:ext cx="500066" cy="369332"/>
              </a:xfrm>
              <a:prstGeom prst="rect">
                <a:avLst/>
              </a:prstGeom>
              <a:noFill/>
            </p:spPr>
            <p:txBody>
              <a:bodyPr wrap="square" rtlCol="1">
                <a:spAutoFit/>
              </a:bodyPr>
              <a:lstStyle/>
              <a:p>
                <a:pPr algn="just"/>
                <a:r>
                  <a:rPr lang="en-US" dirty="0" smtClean="0">
                    <a:cs typeface="Simplified Arabic" pitchFamily="2" charset="-78"/>
                  </a:rPr>
                  <a:t>T3</a:t>
                </a:r>
                <a:endParaRPr lang="ar-SY" baseline="30000" dirty="0" smtClean="0">
                  <a:cs typeface="Simplified Arabic" pitchFamily="2" charset="-78"/>
                </a:endParaRPr>
              </a:p>
            </p:txBody>
          </p:sp>
          <p:sp>
            <p:nvSpPr>
              <p:cNvPr id="47" name="مربع نص 46"/>
              <p:cNvSpPr txBox="1"/>
              <p:nvPr/>
            </p:nvSpPr>
            <p:spPr>
              <a:xfrm>
                <a:off x="2357422" y="5429264"/>
                <a:ext cx="500066" cy="369332"/>
              </a:xfrm>
              <a:prstGeom prst="rect">
                <a:avLst/>
              </a:prstGeom>
              <a:noFill/>
            </p:spPr>
            <p:txBody>
              <a:bodyPr wrap="square" rtlCol="1">
                <a:spAutoFit/>
              </a:bodyPr>
              <a:lstStyle/>
              <a:p>
                <a:pPr algn="just"/>
                <a:r>
                  <a:rPr lang="en-US" dirty="0" smtClean="0">
                    <a:cs typeface="Simplified Arabic" pitchFamily="2" charset="-78"/>
                  </a:rPr>
                  <a:t>T5</a:t>
                </a:r>
                <a:endParaRPr lang="ar-SY" baseline="30000" dirty="0" smtClean="0">
                  <a:cs typeface="Simplified Arabic" pitchFamily="2" charset="-78"/>
                </a:endParaRPr>
              </a:p>
            </p:txBody>
          </p:sp>
          <p:sp>
            <p:nvSpPr>
              <p:cNvPr id="48" name="مربع نص 47"/>
              <p:cNvSpPr txBox="1"/>
              <p:nvPr/>
            </p:nvSpPr>
            <p:spPr>
              <a:xfrm>
                <a:off x="2857488" y="5429264"/>
                <a:ext cx="500066" cy="369332"/>
              </a:xfrm>
              <a:prstGeom prst="rect">
                <a:avLst/>
              </a:prstGeom>
              <a:noFill/>
            </p:spPr>
            <p:txBody>
              <a:bodyPr wrap="square" rtlCol="1">
                <a:spAutoFit/>
              </a:bodyPr>
              <a:lstStyle/>
              <a:p>
                <a:pPr algn="just"/>
                <a:r>
                  <a:rPr lang="en-US" dirty="0" smtClean="0">
                    <a:cs typeface="Simplified Arabic" pitchFamily="2" charset="-78"/>
                  </a:rPr>
                  <a:t>T5</a:t>
                </a:r>
                <a:endParaRPr lang="ar-SY" baseline="30000" dirty="0" smtClean="0">
                  <a:cs typeface="Simplified Arabic" pitchFamily="2" charset="-78"/>
                </a:endParaRPr>
              </a:p>
            </p:txBody>
          </p:sp>
          <p:sp>
            <p:nvSpPr>
              <p:cNvPr id="49" name="مربع نص 48"/>
              <p:cNvSpPr txBox="1"/>
              <p:nvPr/>
            </p:nvSpPr>
            <p:spPr>
              <a:xfrm>
                <a:off x="642910" y="5429264"/>
                <a:ext cx="500066" cy="369332"/>
              </a:xfrm>
              <a:prstGeom prst="rect">
                <a:avLst/>
              </a:prstGeom>
              <a:noFill/>
            </p:spPr>
            <p:txBody>
              <a:bodyPr wrap="square" rtlCol="1">
                <a:spAutoFit/>
              </a:bodyPr>
              <a:lstStyle/>
              <a:p>
                <a:pPr algn="just"/>
                <a:r>
                  <a:rPr lang="en-US" dirty="0" smtClean="0">
                    <a:cs typeface="Simplified Arabic" pitchFamily="2" charset="-78"/>
                  </a:rPr>
                  <a:t>T1</a:t>
                </a:r>
                <a:endParaRPr lang="ar-SY" baseline="30000" dirty="0" smtClean="0">
                  <a:cs typeface="Simplified Arabic" pitchFamily="2" charset="-78"/>
                </a:endParaRPr>
              </a:p>
            </p:txBody>
          </p:sp>
          <p:sp>
            <p:nvSpPr>
              <p:cNvPr id="50" name="مربع نص 49"/>
              <p:cNvSpPr txBox="1"/>
              <p:nvPr/>
            </p:nvSpPr>
            <p:spPr>
              <a:xfrm>
                <a:off x="1071538" y="5429264"/>
                <a:ext cx="500066" cy="369332"/>
              </a:xfrm>
              <a:prstGeom prst="rect">
                <a:avLst/>
              </a:prstGeom>
              <a:noFill/>
            </p:spPr>
            <p:txBody>
              <a:bodyPr wrap="square" rtlCol="1">
                <a:spAutoFit/>
              </a:bodyPr>
              <a:lstStyle/>
              <a:p>
                <a:pPr algn="just"/>
                <a:r>
                  <a:rPr lang="en-US" dirty="0" smtClean="0">
                    <a:cs typeface="Simplified Arabic" pitchFamily="2" charset="-78"/>
                  </a:rPr>
                  <a:t>T1</a:t>
                </a:r>
                <a:endParaRPr lang="ar-SY" baseline="30000" dirty="0" smtClean="0">
                  <a:cs typeface="Simplified Arabic" pitchFamily="2" charset="-78"/>
                </a:endParaRPr>
              </a:p>
            </p:txBody>
          </p:sp>
          <p:sp>
            <p:nvSpPr>
              <p:cNvPr id="51" name="مربع نص 50"/>
              <p:cNvSpPr txBox="1"/>
              <p:nvPr/>
            </p:nvSpPr>
            <p:spPr>
              <a:xfrm>
                <a:off x="1500166" y="4929198"/>
                <a:ext cx="500066" cy="369332"/>
              </a:xfrm>
              <a:prstGeom prst="rect">
                <a:avLst/>
              </a:prstGeom>
              <a:noFill/>
            </p:spPr>
            <p:txBody>
              <a:bodyPr wrap="square" rtlCol="1">
                <a:spAutoFit/>
              </a:bodyPr>
              <a:lstStyle/>
              <a:p>
                <a:pPr algn="just"/>
                <a:r>
                  <a:rPr lang="en-US" dirty="0" smtClean="0">
                    <a:cs typeface="Simplified Arabic" pitchFamily="2" charset="-78"/>
                  </a:rPr>
                  <a:t>T6</a:t>
                </a:r>
                <a:endParaRPr lang="ar-SY" baseline="30000" dirty="0" smtClean="0">
                  <a:cs typeface="Simplified Arabic" pitchFamily="2" charset="-78"/>
                </a:endParaRPr>
              </a:p>
            </p:txBody>
          </p:sp>
          <p:sp>
            <p:nvSpPr>
              <p:cNvPr id="52" name="مربع نص 51"/>
              <p:cNvSpPr txBox="1"/>
              <p:nvPr/>
            </p:nvSpPr>
            <p:spPr>
              <a:xfrm>
                <a:off x="1500166" y="5429264"/>
                <a:ext cx="500066" cy="369332"/>
              </a:xfrm>
              <a:prstGeom prst="rect">
                <a:avLst/>
              </a:prstGeom>
              <a:noFill/>
            </p:spPr>
            <p:txBody>
              <a:bodyPr wrap="square" rtlCol="1">
                <a:spAutoFit/>
              </a:bodyPr>
              <a:lstStyle/>
              <a:p>
                <a:pPr algn="just"/>
                <a:r>
                  <a:rPr lang="en-US" dirty="0" smtClean="0">
                    <a:cs typeface="Simplified Arabic" pitchFamily="2" charset="-78"/>
                  </a:rPr>
                  <a:t>T3</a:t>
                </a:r>
                <a:endParaRPr lang="ar-SY" baseline="30000" dirty="0" smtClean="0">
                  <a:cs typeface="Simplified Arabic" pitchFamily="2" charset="-78"/>
                </a:endParaRPr>
              </a:p>
            </p:txBody>
          </p:sp>
          <p:sp>
            <p:nvSpPr>
              <p:cNvPr id="53" name="مربع نص 52"/>
              <p:cNvSpPr txBox="1"/>
              <p:nvPr/>
            </p:nvSpPr>
            <p:spPr>
              <a:xfrm>
                <a:off x="1142976" y="742874"/>
                <a:ext cx="642942" cy="400110"/>
              </a:xfrm>
              <a:prstGeom prst="rect">
                <a:avLst/>
              </a:prstGeom>
              <a:solidFill>
                <a:schemeClr val="bg1"/>
              </a:solidFill>
            </p:spPr>
            <p:txBody>
              <a:bodyPr wrap="square" rtlCol="1">
                <a:spAutoFit/>
              </a:bodyPr>
              <a:lstStyle/>
              <a:p>
                <a:pPr algn="ctr" rtl="0"/>
                <a:r>
                  <a:rPr lang="en-US" sz="2000" dirty="0" smtClean="0">
                    <a:solidFill>
                      <a:srgbClr val="FF0000"/>
                    </a:solidFill>
                    <a:sym typeface="Symbol"/>
                  </a:rPr>
                  <a:t>v</a:t>
                </a:r>
                <a:r>
                  <a:rPr lang="en-US" sz="2000" baseline="-25000" dirty="0" smtClean="0">
                    <a:solidFill>
                      <a:srgbClr val="FF0000"/>
                    </a:solidFill>
                    <a:sym typeface="Symbol"/>
                  </a:rPr>
                  <a:t>1</a:t>
                </a:r>
              </a:p>
            </p:txBody>
          </p:sp>
          <p:sp>
            <p:nvSpPr>
              <p:cNvPr id="54" name="مربع نص 53"/>
              <p:cNvSpPr txBox="1"/>
              <p:nvPr/>
            </p:nvSpPr>
            <p:spPr>
              <a:xfrm>
                <a:off x="1928794" y="742874"/>
                <a:ext cx="642942" cy="400110"/>
              </a:xfrm>
              <a:prstGeom prst="rect">
                <a:avLst/>
              </a:prstGeom>
              <a:solidFill>
                <a:schemeClr val="bg1"/>
              </a:solidFill>
            </p:spPr>
            <p:txBody>
              <a:bodyPr wrap="square" rtlCol="1">
                <a:spAutoFit/>
              </a:bodyPr>
              <a:lstStyle/>
              <a:p>
                <a:pPr algn="ctr" rtl="0"/>
                <a:r>
                  <a:rPr lang="en-US" sz="2000" dirty="0" smtClean="0">
                    <a:solidFill>
                      <a:srgbClr val="0070C0"/>
                    </a:solidFill>
                    <a:sym typeface="Symbol"/>
                  </a:rPr>
                  <a:t>v</a:t>
                </a:r>
                <a:r>
                  <a:rPr lang="en-US" sz="2000" baseline="-25000" dirty="0" smtClean="0">
                    <a:solidFill>
                      <a:srgbClr val="0070C0"/>
                    </a:solidFill>
                    <a:sym typeface="Symbol"/>
                  </a:rPr>
                  <a:t>2</a:t>
                </a:r>
              </a:p>
            </p:txBody>
          </p:sp>
          <p:sp>
            <p:nvSpPr>
              <p:cNvPr id="55" name="مربع نص 54"/>
              <p:cNvSpPr txBox="1"/>
              <p:nvPr/>
            </p:nvSpPr>
            <p:spPr>
              <a:xfrm>
                <a:off x="2786050" y="714356"/>
                <a:ext cx="642942" cy="400110"/>
              </a:xfrm>
              <a:prstGeom prst="rect">
                <a:avLst/>
              </a:prstGeom>
              <a:solidFill>
                <a:schemeClr val="bg1"/>
              </a:solidFill>
            </p:spPr>
            <p:txBody>
              <a:bodyPr wrap="square" rtlCol="1">
                <a:spAutoFit/>
              </a:bodyPr>
              <a:lstStyle/>
              <a:p>
                <a:pPr algn="ctr" rtl="0"/>
                <a:r>
                  <a:rPr lang="en-US" sz="2000" dirty="0" smtClean="0">
                    <a:solidFill>
                      <a:srgbClr val="00B050"/>
                    </a:solidFill>
                    <a:sym typeface="Symbol"/>
                  </a:rPr>
                  <a:t>v</a:t>
                </a:r>
                <a:r>
                  <a:rPr lang="en-US" sz="2000" baseline="-25000" dirty="0" smtClean="0">
                    <a:solidFill>
                      <a:srgbClr val="00B050"/>
                    </a:solidFill>
                    <a:sym typeface="Symbol"/>
                  </a:rPr>
                  <a:t>3</a:t>
                </a:r>
              </a:p>
            </p:txBody>
          </p:sp>
          <p:sp>
            <p:nvSpPr>
              <p:cNvPr id="56" name="مربع نص 55"/>
              <p:cNvSpPr txBox="1"/>
              <p:nvPr/>
            </p:nvSpPr>
            <p:spPr>
              <a:xfrm>
                <a:off x="357158" y="2314510"/>
                <a:ext cx="642942" cy="400110"/>
              </a:xfrm>
              <a:prstGeom prst="rect">
                <a:avLst/>
              </a:prstGeom>
              <a:noFill/>
            </p:spPr>
            <p:txBody>
              <a:bodyPr wrap="square" rtlCol="1">
                <a:spAutoFit/>
              </a:bodyPr>
              <a:lstStyle/>
              <a:p>
                <a:pPr algn="ctr" rtl="0"/>
                <a:r>
                  <a:rPr lang="en-US" sz="2000" dirty="0" err="1" smtClean="0">
                    <a:sym typeface="Symbol"/>
                  </a:rPr>
                  <a:t>v</a:t>
                </a:r>
                <a:r>
                  <a:rPr lang="en-US" sz="2000" baseline="-25000" dirty="0" err="1" smtClean="0">
                    <a:sym typeface="Symbol"/>
                  </a:rPr>
                  <a:t>L</a:t>
                </a:r>
                <a:endParaRPr lang="en-US" sz="2000" baseline="-25000" dirty="0" smtClean="0">
                  <a:sym typeface="Symbol"/>
                </a:endParaRPr>
              </a:p>
            </p:txBody>
          </p:sp>
          <p:sp>
            <p:nvSpPr>
              <p:cNvPr id="57" name="مربع نص 56"/>
              <p:cNvSpPr txBox="1"/>
              <p:nvPr/>
            </p:nvSpPr>
            <p:spPr>
              <a:xfrm>
                <a:off x="357158" y="3357562"/>
                <a:ext cx="642942" cy="400110"/>
              </a:xfrm>
              <a:prstGeom prst="rect">
                <a:avLst/>
              </a:prstGeom>
              <a:noFill/>
            </p:spPr>
            <p:txBody>
              <a:bodyPr wrap="square" rtlCol="1">
                <a:spAutoFit/>
              </a:bodyPr>
              <a:lstStyle/>
              <a:p>
                <a:pPr algn="ctr" rtl="0"/>
                <a:r>
                  <a:rPr lang="en-US" sz="2000" dirty="0" smtClean="0">
                    <a:solidFill>
                      <a:srgbClr val="FF0000"/>
                    </a:solidFill>
                    <a:sym typeface="Symbol"/>
                  </a:rPr>
                  <a:t>i</a:t>
                </a:r>
                <a:r>
                  <a:rPr lang="en-US" sz="2000" baseline="-25000" dirty="0" smtClean="0">
                    <a:solidFill>
                      <a:srgbClr val="FF0000"/>
                    </a:solidFill>
                    <a:sym typeface="Symbol"/>
                  </a:rPr>
                  <a:t>T1</a:t>
                </a:r>
              </a:p>
            </p:txBody>
          </p:sp>
          <p:sp>
            <p:nvSpPr>
              <p:cNvPr id="58" name="مربع نص 57"/>
              <p:cNvSpPr txBox="1"/>
              <p:nvPr/>
            </p:nvSpPr>
            <p:spPr>
              <a:xfrm>
                <a:off x="357158" y="4100460"/>
                <a:ext cx="642942" cy="400110"/>
              </a:xfrm>
              <a:prstGeom prst="rect">
                <a:avLst/>
              </a:prstGeom>
              <a:noFill/>
            </p:spPr>
            <p:txBody>
              <a:bodyPr wrap="square" rtlCol="1">
                <a:spAutoFit/>
              </a:bodyPr>
              <a:lstStyle/>
              <a:p>
                <a:pPr algn="ctr" rtl="0"/>
                <a:r>
                  <a:rPr lang="en-US" sz="2000" dirty="0" smtClean="0">
                    <a:solidFill>
                      <a:srgbClr val="00B050"/>
                    </a:solidFill>
                    <a:sym typeface="Symbol"/>
                  </a:rPr>
                  <a:t>v</a:t>
                </a:r>
                <a:r>
                  <a:rPr lang="en-US" sz="2000" baseline="-25000" dirty="0" smtClean="0">
                    <a:solidFill>
                      <a:srgbClr val="00B050"/>
                    </a:solidFill>
                    <a:sym typeface="Symbol"/>
                  </a:rPr>
                  <a:t>T1</a:t>
                </a:r>
              </a:p>
            </p:txBody>
          </p:sp>
          <p:sp>
            <p:nvSpPr>
              <p:cNvPr id="59" name="مربع نص 58"/>
              <p:cNvSpPr txBox="1"/>
              <p:nvPr/>
            </p:nvSpPr>
            <p:spPr>
              <a:xfrm>
                <a:off x="3571868" y="3929066"/>
                <a:ext cx="285752"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60" name="مربع نص 59"/>
              <p:cNvSpPr txBox="1"/>
              <p:nvPr/>
            </p:nvSpPr>
            <p:spPr>
              <a:xfrm>
                <a:off x="3571868" y="3357562"/>
                <a:ext cx="285752"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61" name="مربع نص 60"/>
              <p:cNvSpPr txBox="1"/>
              <p:nvPr/>
            </p:nvSpPr>
            <p:spPr>
              <a:xfrm>
                <a:off x="3571868" y="2143116"/>
                <a:ext cx="285752" cy="400110"/>
              </a:xfrm>
              <a:prstGeom prst="rect">
                <a:avLst/>
              </a:prstGeom>
              <a:noFill/>
            </p:spPr>
            <p:txBody>
              <a:bodyPr wrap="square" rtlCol="1">
                <a:spAutoFit/>
              </a:bodyPr>
              <a:lstStyle/>
              <a:p>
                <a:pPr algn="ctr" rtl="0"/>
                <a:r>
                  <a:rPr lang="ar-SY" sz="2000" dirty="0" smtClean="0">
                    <a:sym typeface="Symbol"/>
                  </a:rPr>
                  <a:t></a:t>
                </a:r>
                <a:endParaRPr lang="ar-SY" sz="2000" dirty="0"/>
              </a:p>
            </p:txBody>
          </p:sp>
          <p:sp>
            <p:nvSpPr>
              <p:cNvPr id="62" name="مربع نص 61"/>
              <p:cNvSpPr txBox="1"/>
              <p:nvPr/>
            </p:nvSpPr>
            <p:spPr>
              <a:xfrm>
                <a:off x="3571868" y="1071546"/>
                <a:ext cx="285752" cy="400110"/>
              </a:xfrm>
              <a:prstGeom prst="rect">
                <a:avLst/>
              </a:prstGeom>
              <a:noFill/>
            </p:spPr>
            <p:txBody>
              <a:bodyPr wrap="square" rtlCol="1">
                <a:spAutoFit/>
              </a:bodyPr>
              <a:lstStyle/>
              <a:p>
                <a:pPr algn="ctr" rtl="0"/>
                <a:r>
                  <a:rPr lang="ar-SY" sz="2000" dirty="0" smtClean="0">
                    <a:sym typeface="Symbol"/>
                  </a:rPr>
                  <a:t></a:t>
                </a:r>
                <a:endParaRPr lang="ar-SY" sz="2000" dirty="0"/>
              </a:p>
            </p:txBody>
          </p:sp>
          <p:cxnSp>
            <p:nvCxnSpPr>
              <p:cNvPr id="63" name="رابط كسهم مستقيم 62"/>
              <p:cNvCxnSpPr/>
              <p:nvPr/>
            </p:nvCxnSpPr>
            <p:spPr>
              <a:xfrm>
                <a:off x="1142976" y="2000240"/>
                <a:ext cx="785818" cy="1588"/>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64" name="مربع نص 63"/>
              <p:cNvSpPr txBox="1"/>
              <p:nvPr/>
            </p:nvSpPr>
            <p:spPr>
              <a:xfrm>
                <a:off x="1524104" y="1654925"/>
                <a:ext cx="257177" cy="360099"/>
              </a:xfrm>
              <a:prstGeom prst="rect">
                <a:avLst/>
              </a:prstGeom>
              <a:noFill/>
            </p:spPr>
            <p:txBody>
              <a:bodyPr wrap="square" rtlCol="1">
                <a:spAutoFit/>
              </a:bodyPr>
              <a:lstStyle/>
              <a:p>
                <a:pPr algn="ctr" rtl="0"/>
                <a:r>
                  <a:rPr lang="en-US" sz="2000" dirty="0" smtClean="0">
                    <a:sym typeface="Symbol"/>
                  </a:rPr>
                  <a:t></a:t>
                </a:r>
                <a:endParaRPr lang="ar-SY" sz="2000" dirty="0"/>
              </a:p>
            </p:txBody>
          </p:sp>
          <p:sp>
            <p:nvSpPr>
              <p:cNvPr id="66" name="مربع نص 65"/>
              <p:cNvSpPr txBox="1"/>
              <p:nvPr/>
            </p:nvSpPr>
            <p:spPr>
              <a:xfrm>
                <a:off x="1500166" y="357166"/>
                <a:ext cx="1214446" cy="400110"/>
              </a:xfrm>
              <a:prstGeom prst="rect">
                <a:avLst/>
              </a:prstGeom>
              <a:noFill/>
            </p:spPr>
            <p:txBody>
              <a:bodyPr wrap="square" rtlCol="1">
                <a:spAutoFit/>
              </a:bodyPr>
              <a:lstStyle/>
              <a:p>
                <a:pPr algn="ctr" rtl="0"/>
                <a:r>
                  <a:rPr lang="en-US" sz="2000" dirty="0" smtClean="0">
                    <a:sym typeface="Symbol"/>
                  </a:rPr>
                  <a:t>=120</a:t>
                </a:r>
                <a:r>
                  <a:rPr lang="en-US" sz="2000" baseline="30000" dirty="0" smtClean="0">
                    <a:sym typeface="Symbol"/>
                  </a:rPr>
                  <a:t></a:t>
                </a:r>
                <a:endParaRPr lang="ar-SY" sz="2000" baseline="30000" dirty="0"/>
              </a:p>
            </p:txBody>
          </p:sp>
          <p:sp>
            <p:nvSpPr>
              <p:cNvPr id="68" name="مربع نص 67"/>
              <p:cNvSpPr txBox="1"/>
              <p:nvPr/>
            </p:nvSpPr>
            <p:spPr>
              <a:xfrm>
                <a:off x="2357422" y="4429132"/>
                <a:ext cx="642942" cy="400110"/>
              </a:xfrm>
              <a:prstGeom prst="rect">
                <a:avLst/>
              </a:prstGeom>
              <a:solidFill>
                <a:schemeClr val="bg1"/>
              </a:solidFill>
            </p:spPr>
            <p:txBody>
              <a:bodyPr wrap="square" rtlCol="1">
                <a:spAutoFit/>
              </a:bodyPr>
              <a:lstStyle/>
              <a:p>
                <a:pPr algn="l" rtl="0"/>
                <a:r>
                  <a:rPr lang="en-US" sz="2000" dirty="0" smtClean="0">
                    <a:solidFill>
                      <a:srgbClr val="FF0000"/>
                    </a:solidFill>
                    <a:sym typeface="Symbol"/>
                  </a:rPr>
                  <a:t>v</a:t>
                </a:r>
                <a:r>
                  <a:rPr lang="en-US" sz="2000" baseline="-25000" dirty="0" smtClean="0">
                    <a:solidFill>
                      <a:srgbClr val="FF0000"/>
                    </a:solidFill>
                    <a:sym typeface="Symbol"/>
                  </a:rPr>
                  <a:t>31</a:t>
                </a:r>
              </a:p>
            </p:txBody>
          </p:sp>
          <p:sp>
            <p:nvSpPr>
              <p:cNvPr id="70" name="مربع نص 69"/>
              <p:cNvSpPr txBox="1"/>
              <p:nvPr/>
            </p:nvSpPr>
            <p:spPr>
              <a:xfrm>
                <a:off x="3500430" y="4600526"/>
                <a:ext cx="571504" cy="400110"/>
              </a:xfrm>
              <a:prstGeom prst="rect">
                <a:avLst/>
              </a:prstGeom>
              <a:solidFill>
                <a:schemeClr val="bg1"/>
              </a:solidFill>
            </p:spPr>
            <p:txBody>
              <a:bodyPr wrap="square" rtlCol="1">
                <a:spAutoFit/>
              </a:bodyPr>
              <a:lstStyle/>
              <a:p>
                <a:pPr algn="l" rtl="0"/>
                <a:r>
                  <a:rPr lang="en-US" sz="2000" dirty="0" smtClean="0">
                    <a:solidFill>
                      <a:srgbClr val="0070C0"/>
                    </a:solidFill>
                    <a:sym typeface="Symbol"/>
                  </a:rPr>
                  <a:t>v</a:t>
                </a:r>
                <a:r>
                  <a:rPr lang="en-US" sz="2000" baseline="-25000" dirty="0" smtClean="0">
                    <a:solidFill>
                      <a:srgbClr val="0070C0"/>
                    </a:solidFill>
                    <a:sym typeface="Symbol"/>
                  </a:rPr>
                  <a:t>21</a:t>
                </a:r>
              </a:p>
            </p:txBody>
          </p:sp>
        </p:grpSp>
      </p:grpSp>
      <p:graphicFrame>
        <p:nvGraphicFramePr>
          <p:cNvPr id="65" name="Object 8"/>
          <p:cNvGraphicFramePr>
            <a:graphicFrameLocks noChangeAspect="1"/>
          </p:cNvGraphicFramePr>
          <p:nvPr/>
        </p:nvGraphicFramePr>
        <p:xfrm>
          <a:off x="5357818" y="571480"/>
          <a:ext cx="2778125" cy="536575"/>
        </p:xfrm>
        <a:graphic>
          <a:graphicData uri="http://schemas.openxmlformats.org/presentationml/2006/ole">
            <p:oleObj spid="_x0000_s166914" name="Equation" r:id="rId4" imgW="1180800" imgH="228600" progId="Equation.DSMT4">
              <p:embed/>
            </p:oleObj>
          </a:graphicData>
        </a:graphic>
      </p:graphicFrame>
      <p:graphicFrame>
        <p:nvGraphicFramePr>
          <p:cNvPr id="67" name="Object 8"/>
          <p:cNvGraphicFramePr>
            <a:graphicFrameLocks noChangeAspect="1"/>
          </p:cNvGraphicFramePr>
          <p:nvPr/>
        </p:nvGraphicFramePr>
        <p:xfrm>
          <a:off x="5357818" y="1571612"/>
          <a:ext cx="2646362" cy="622300"/>
        </p:xfrm>
        <a:graphic>
          <a:graphicData uri="http://schemas.openxmlformats.org/presentationml/2006/ole">
            <p:oleObj spid="_x0000_s166915" name="Equation" r:id="rId5" imgW="1130040" imgH="266400" progId="Equation.DSMT4">
              <p:embed/>
            </p:oleObj>
          </a:graphicData>
        </a:graphic>
      </p:graphicFrame>
      <p:graphicFrame>
        <p:nvGraphicFramePr>
          <p:cNvPr id="69" name="Object 8"/>
          <p:cNvGraphicFramePr>
            <a:graphicFrameLocks noChangeAspect="1"/>
          </p:cNvGraphicFramePr>
          <p:nvPr/>
        </p:nvGraphicFramePr>
        <p:xfrm>
          <a:off x="4432299" y="2538413"/>
          <a:ext cx="4311650" cy="890587"/>
        </p:xfrm>
        <a:graphic>
          <a:graphicData uri="http://schemas.openxmlformats.org/presentationml/2006/ole">
            <p:oleObj spid="_x0000_s166916" name="Equation" r:id="rId6" imgW="1841400" imgH="380880" progId="Equation.DSMT4">
              <p:embed/>
            </p:oleObj>
          </a:graphicData>
        </a:graphic>
      </p:graphicFrame>
      <p:sp>
        <p:nvSpPr>
          <p:cNvPr id="41" name="مربع نص 40"/>
          <p:cNvSpPr txBox="1"/>
          <p:nvPr/>
        </p:nvSpPr>
        <p:spPr>
          <a:xfrm>
            <a:off x="1285852" y="5857892"/>
            <a:ext cx="1643074" cy="430887"/>
          </a:xfrm>
          <a:prstGeom prst="rect">
            <a:avLst/>
          </a:prstGeom>
          <a:noFill/>
        </p:spPr>
        <p:txBody>
          <a:bodyPr wrap="square" rtlCol="1">
            <a:spAutoFit/>
          </a:bodyPr>
          <a:lstStyle/>
          <a:p>
            <a:pPr algn="just"/>
            <a:r>
              <a:rPr lang="ar-SY" sz="2200" dirty="0" smtClean="0">
                <a:cs typeface="Simplified Arabic" pitchFamily="2" charset="-78"/>
              </a:rPr>
              <a:t>الشكل 4 - 9</a:t>
            </a:r>
            <a:endParaRPr lang="ar-SY" sz="2200" dirty="0">
              <a:cs typeface="Simplified Arabic" pitchFamily="2" charset="-78"/>
            </a:endParaRPr>
          </a:p>
        </p:txBody>
      </p:sp>
      <p:sp>
        <p:nvSpPr>
          <p:cNvPr id="42" name="مربع نص 41"/>
          <p:cNvSpPr txBox="1"/>
          <p:nvPr/>
        </p:nvSpPr>
        <p:spPr>
          <a:xfrm>
            <a:off x="4143372" y="4684952"/>
            <a:ext cx="4643470" cy="1815882"/>
          </a:xfrm>
          <a:prstGeom prst="rect">
            <a:avLst/>
          </a:prstGeom>
          <a:noFill/>
        </p:spPr>
        <p:txBody>
          <a:bodyPr wrap="square" rtlCol="1">
            <a:spAutoFit/>
          </a:bodyPr>
          <a:lstStyle/>
          <a:p>
            <a:pPr algn="just"/>
            <a:r>
              <a:rPr lang="ar-SY" sz="2800" b="1" dirty="0" smtClean="0">
                <a:solidFill>
                  <a:srgbClr val="FF0000"/>
                </a:solidFill>
                <a:cs typeface="Simplified Arabic" pitchFamily="2" charset="-78"/>
              </a:rPr>
              <a:t>ملاحظة :</a:t>
            </a:r>
            <a:r>
              <a:rPr lang="ar-SY" sz="2800" b="1" dirty="0" smtClean="0">
                <a:cs typeface="Simplified Arabic" pitchFamily="2" charset="-78"/>
              </a:rPr>
              <a:t> تدرس القالبة التابعة أحادية الطور </a:t>
            </a:r>
            <a:r>
              <a:rPr lang="ar-SY" sz="2800" b="1" dirty="0" err="1" smtClean="0">
                <a:cs typeface="Simplified Arabic" pitchFamily="2" charset="-78"/>
              </a:rPr>
              <a:t>الجسرية</a:t>
            </a:r>
            <a:r>
              <a:rPr lang="ar-SY" sz="2800" b="1" dirty="0" smtClean="0">
                <a:cs typeface="Simplified Arabic" pitchFamily="2" charset="-78"/>
              </a:rPr>
              <a:t> وثلاثية الطور ذات النقطة المشتركة بنفس طريقة مثيلاتها المقومة على اعتبار أن </a:t>
            </a:r>
            <a:r>
              <a:rPr lang="en-US" sz="2800" b="1" dirty="0" smtClean="0">
                <a:cs typeface="Simplified Arabic" pitchFamily="2" charset="-78"/>
                <a:sym typeface="Symbol"/>
              </a:rPr>
              <a:t> &gt; 90</a:t>
            </a:r>
            <a:r>
              <a:rPr lang="en-US" sz="2800" b="1" baseline="30000" dirty="0" smtClean="0">
                <a:cs typeface="Simplified Arabic" pitchFamily="2" charset="-78"/>
                <a:sym typeface="Symbol"/>
              </a:rPr>
              <a:t></a:t>
            </a:r>
            <a:r>
              <a:rPr lang="ar-SY" sz="2800" b="1" dirty="0" smtClean="0">
                <a:cs typeface="Simplified Arabic" pitchFamily="2" charset="-78"/>
                <a:sym typeface="Symbol"/>
              </a:rPr>
              <a:t> </a:t>
            </a:r>
            <a:endParaRPr lang="ar-SY" sz="2800" b="1" i="1" baseline="-25000" dirty="0">
              <a:cs typeface="Simplified Arabic" pitchFamily="2" charset="-78"/>
            </a:endParaRPr>
          </a:p>
        </p:txBody>
      </p:sp>
      <p:sp>
        <p:nvSpPr>
          <p:cNvPr id="71" name="مستطيل 70"/>
          <p:cNvSpPr/>
          <p:nvPr/>
        </p:nvSpPr>
        <p:spPr>
          <a:xfrm>
            <a:off x="5072066" y="500042"/>
            <a:ext cx="3143272" cy="6429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sp>
        <p:nvSpPr>
          <p:cNvPr id="72" name="مستطيل 71"/>
          <p:cNvSpPr/>
          <p:nvPr/>
        </p:nvSpPr>
        <p:spPr>
          <a:xfrm>
            <a:off x="5072066" y="1571612"/>
            <a:ext cx="3143272" cy="6429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sp>
        <p:nvSpPr>
          <p:cNvPr id="73" name="مستطيل 72"/>
          <p:cNvSpPr/>
          <p:nvPr/>
        </p:nvSpPr>
        <p:spPr>
          <a:xfrm>
            <a:off x="5000628" y="3500438"/>
            <a:ext cx="3071834" cy="6581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sp>
        <p:nvSpPr>
          <p:cNvPr id="74" name="عنصر نائب للتاريخ 73"/>
          <p:cNvSpPr>
            <a:spLocks noGrp="1"/>
          </p:cNvSpPr>
          <p:nvPr>
            <p:ph type="dt" sz="half" idx="10"/>
          </p:nvPr>
        </p:nvSpPr>
        <p:spPr/>
        <p:txBody>
          <a:bodyPr/>
          <a:lstStyle/>
          <a:p>
            <a:r>
              <a:rPr lang="ar-SY" smtClean="0"/>
              <a:t>2019-2018</a:t>
            </a:r>
            <a:endParaRPr lang="ar-SY"/>
          </a:p>
        </p:txBody>
      </p:sp>
      <p:graphicFrame>
        <p:nvGraphicFramePr>
          <p:cNvPr id="77" name="Object 8"/>
          <p:cNvGraphicFramePr>
            <a:graphicFrameLocks noChangeAspect="1"/>
          </p:cNvGraphicFramePr>
          <p:nvPr/>
        </p:nvGraphicFramePr>
        <p:xfrm>
          <a:off x="5097463" y="3506077"/>
          <a:ext cx="2973387" cy="623888"/>
        </p:xfrm>
        <a:graphic>
          <a:graphicData uri="http://schemas.openxmlformats.org/presentationml/2006/ole">
            <p:oleObj spid="_x0000_s166917" name="Equation" r:id="rId7" imgW="1269720" imgH="266400" progId="Equation.DSMT4">
              <p:embed/>
            </p:oleObj>
          </a:graphicData>
        </a:graphic>
      </p:graphicFrame>
      <p:sp>
        <p:nvSpPr>
          <p:cNvPr id="75" name="عنصر نائب لرقم الشريحة 74"/>
          <p:cNvSpPr>
            <a:spLocks noGrp="1"/>
          </p:cNvSpPr>
          <p:nvPr>
            <p:ph type="sldNum" sz="quarter" idx="12"/>
          </p:nvPr>
        </p:nvSpPr>
        <p:spPr/>
        <p:txBody>
          <a:bodyPr/>
          <a:lstStyle/>
          <a:p>
            <a:fld id="{2C0DA8FC-BB9E-42E2-A4DE-D94B488C17FE}" type="slidenum">
              <a:rPr lang="ar-SY" smtClean="0"/>
              <a:pPr/>
              <a:t>27</a:t>
            </a:fld>
            <a:endParaRPr lang="ar-SY"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1+#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1+#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 calcmode="lin" valueType="num">
                                      <p:cBhvr additive="base">
                                        <p:cTn id="17" dur="500" fill="hold"/>
                                        <p:tgtEl>
                                          <p:spTgt spid="69"/>
                                        </p:tgtEl>
                                        <p:attrNameLst>
                                          <p:attrName>ppt_x</p:attrName>
                                        </p:attrNameLst>
                                      </p:cBhvr>
                                      <p:tavLst>
                                        <p:tav tm="0">
                                          <p:val>
                                            <p:strVal val="1+#ppt_w/2"/>
                                          </p:val>
                                        </p:tav>
                                        <p:tav tm="100000">
                                          <p:val>
                                            <p:strVal val="#ppt_x"/>
                                          </p:val>
                                        </p:tav>
                                      </p:tavLst>
                                    </p:anim>
                                    <p:anim calcmode="lin" valueType="num">
                                      <p:cBhvr additive="base">
                                        <p:cTn id="18" dur="500" fill="hold"/>
                                        <p:tgtEl>
                                          <p:spTgt spid="6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77"/>
                                        </p:tgtEl>
                                        <p:attrNameLst>
                                          <p:attrName>style.visibility</p:attrName>
                                        </p:attrNameLst>
                                      </p:cBhvr>
                                      <p:to>
                                        <p:strVal val="visible"/>
                                      </p:to>
                                    </p:set>
                                    <p:anim calcmode="lin" valueType="num">
                                      <p:cBhvr additive="base">
                                        <p:cTn id="22" dur="500" fill="hold"/>
                                        <p:tgtEl>
                                          <p:spTgt spid="77"/>
                                        </p:tgtEl>
                                        <p:attrNameLst>
                                          <p:attrName>ppt_x</p:attrName>
                                        </p:attrNameLst>
                                      </p:cBhvr>
                                      <p:tavLst>
                                        <p:tav tm="0">
                                          <p:val>
                                            <p:strVal val="1+#ppt_w/2"/>
                                          </p:val>
                                        </p:tav>
                                        <p:tav tm="100000">
                                          <p:val>
                                            <p:strVal val="#ppt_x"/>
                                          </p:val>
                                        </p:tav>
                                      </p:tavLst>
                                    </p:anim>
                                    <p:anim calcmode="lin" valueType="num">
                                      <p:cBhvr additive="base">
                                        <p:cTn id="23" dur="500" fill="hold"/>
                                        <p:tgtEl>
                                          <p:spTgt spid="77"/>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3" presetClass="entr" presetSubtype="10"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blinds(horizontal)">
                                      <p:cBhvr>
                                        <p:cTn id="27" dur="500"/>
                                        <p:tgtEl>
                                          <p:spTgt spid="71"/>
                                        </p:tgtEl>
                                      </p:cBhvr>
                                    </p:animEffect>
                                  </p:childTnLst>
                                </p:cTn>
                              </p:par>
                            </p:childTnLst>
                          </p:cTn>
                        </p:par>
                        <p:par>
                          <p:cTn id="28" fill="hold">
                            <p:stCondLst>
                              <p:cond delay="2500"/>
                            </p:stCondLst>
                            <p:childTnLst>
                              <p:par>
                                <p:cTn id="29" presetID="3" presetClass="entr" presetSubtype="10" fill="hold" grpId="0" nodeType="afterEffect">
                                  <p:stCondLst>
                                    <p:cond delay="0"/>
                                  </p:stCondLst>
                                  <p:childTnLst>
                                    <p:set>
                                      <p:cBhvr>
                                        <p:cTn id="30" dur="1" fill="hold">
                                          <p:stCondLst>
                                            <p:cond delay="0"/>
                                          </p:stCondLst>
                                        </p:cTn>
                                        <p:tgtEl>
                                          <p:spTgt spid="72"/>
                                        </p:tgtEl>
                                        <p:attrNameLst>
                                          <p:attrName>style.visibility</p:attrName>
                                        </p:attrNameLst>
                                      </p:cBhvr>
                                      <p:to>
                                        <p:strVal val="visible"/>
                                      </p:to>
                                    </p:set>
                                    <p:animEffect transition="in" filter="blinds(horizontal)">
                                      <p:cBhvr>
                                        <p:cTn id="31" dur="500"/>
                                        <p:tgtEl>
                                          <p:spTgt spid="72"/>
                                        </p:tgtEl>
                                      </p:cBhvr>
                                    </p:animEffect>
                                  </p:childTnLst>
                                </p:cTn>
                              </p:par>
                            </p:childTnLst>
                          </p:cTn>
                        </p:par>
                        <p:par>
                          <p:cTn id="32" fill="hold">
                            <p:stCondLst>
                              <p:cond delay="3000"/>
                            </p:stCondLst>
                            <p:childTnLst>
                              <p:par>
                                <p:cTn id="33" presetID="3" presetClass="entr" presetSubtype="10" fill="hold" grpId="0" nodeType="afterEffect">
                                  <p:stCondLst>
                                    <p:cond delay="0"/>
                                  </p:stCondLst>
                                  <p:childTnLst>
                                    <p:set>
                                      <p:cBhvr>
                                        <p:cTn id="34" dur="1" fill="hold">
                                          <p:stCondLst>
                                            <p:cond delay="0"/>
                                          </p:stCondLst>
                                        </p:cTn>
                                        <p:tgtEl>
                                          <p:spTgt spid="73"/>
                                        </p:tgtEl>
                                        <p:attrNameLst>
                                          <p:attrName>style.visibility</p:attrName>
                                        </p:attrNameLst>
                                      </p:cBhvr>
                                      <p:to>
                                        <p:strVal val="visible"/>
                                      </p:to>
                                    </p:set>
                                    <p:animEffect transition="in" filter="blinds(horizontal)">
                                      <p:cBhvr>
                                        <p:cTn id="35" dur="500"/>
                                        <p:tgtEl>
                                          <p:spTgt spid="73"/>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checkerboard(across)">
                                      <p:cBhvr>
                                        <p:cTn id="4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71" grpId="0" animBg="1"/>
      <p:bldP spid="72" grpId="0" animBg="1"/>
      <p:bldP spid="7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7786710" y="324129"/>
            <a:ext cx="1285884" cy="461665"/>
          </a:xfrm>
          <a:prstGeom prst="rect">
            <a:avLst/>
          </a:prstGeom>
          <a:noFill/>
        </p:spPr>
        <p:txBody>
          <a:bodyPr wrap="square" rtlCol="1">
            <a:spAutoFit/>
          </a:bodyPr>
          <a:lstStyle/>
          <a:p>
            <a:pPr algn="ctr"/>
            <a:r>
              <a:rPr lang="ar-SY" sz="2400" b="1" u="sng" dirty="0" smtClean="0">
                <a:solidFill>
                  <a:srgbClr val="660033"/>
                </a:solidFill>
                <a:cs typeface="Simplified Arabic" pitchFamily="2" charset="-78"/>
              </a:rPr>
              <a:t>مسألة</a:t>
            </a:r>
            <a:endParaRPr lang="ar-SY" sz="2400" b="1" u="sng" dirty="0">
              <a:solidFill>
                <a:srgbClr val="660033"/>
              </a:solidFill>
              <a:cs typeface="Simplified Arabic" pitchFamily="2" charset="-78"/>
            </a:endParaRPr>
          </a:p>
        </p:txBody>
      </p:sp>
      <p:sp>
        <p:nvSpPr>
          <p:cNvPr id="3" name="مربع نص 2"/>
          <p:cNvSpPr txBox="1"/>
          <p:nvPr/>
        </p:nvSpPr>
        <p:spPr>
          <a:xfrm>
            <a:off x="357158" y="984295"/>
            <a:ext cx="8358246" cy="400110"/>
          </a:xfrm>
          <a:prstGeom prst="rect">
            <a:avLst/>
          </a:prstGeom>
          <a:noFill/>
        </p:spPr>
        <p:txBody>
          <a:bodyPr wrap="square" rtlCol="1">
            <a:spAutoFit/>
          </a:bodyPr>
          <a:lstStyle/>
          <a:p>
            <a:pPr algn="just"/>
            <a:r>
              <a:rPr lang="ar-SY" sz="2000" dirty="0" smtClean="0">
                <a:latin typeface="Times New Roman" pitchFamily="18" charset="0"/>
                <a:cs typeface="Times New Roman" pitchFamily="18" charset="0"/>
              </a:rPr>
              <a:t>مبدلة </a:t>
            </a:r>
            <a:r>
              <a:rPr lang="ar-SY" sz="2000" dirty="0" err="1" smtClean="0">
                <a:latin typeface="Times New Roman" pitchFamily="18" charset="0"/>
                <a:cs typeface="Times New Roman" pitchFamily="18" charset="0"/>
              </a:rPr>
              <a:t>جسرية</a:t>
            </a:r>
            <a:r>
              <a:rPr lang="ar-SY" sz="2000" dirty="0" smtClean="0">
                <a:latin typeface="Times New Roman" pitchFamily="18" charset="0"/>
                <a:cs typeface="Times New Roman" pitchFamily="18" charset="0"/>
              </a:rPr>
              <a:t> ثلاثية الطور قالبة تابعة موصولة إلى محولة ثلاثية الطور ذات المعطيات التالية:</a:t>
            </a:r>
            <a:endParaRPr lang="ar-SY" sz="2000" dirty="0">
              <a:cs typeface="Simplified Arabic" pitchFamily="2" charset="-78"/>
            </a:endParaRPr>
          </a:p>
        </p:txBody>
      </p:sp>
      <p:graphicFrame>
        <p:nvGraphicFramePr>
          <p:cNvPr id="4" name="Object 2"/>
          <p:cNvGraphicFramePr>
            <a:graphicFrameLocks noChangeAspect="1"/>
          </p:cNvGraphicFramePr>
          <p:nvPr/>
        </p:nvGraphicFramePr>
        <p:xfrm>
          <a:off x="2571736" y="1270046"/>
          <a:ext cx="4691063" cy="831850"/>
        </p:xfrm>
        <a:graphic>
          <a:graphicData uri="http://schemas.openxmlformats.org/presentationml/2006/ole">
            <p:oleObj spid="_x0000_s167938" name="Equation" r:id="rId3" imgW="2565360" imgH="457200" progId="Equation.DSMT4">
              <p:embed/>
            </p:oleObj>
          </a:graphicData>
        </a:graphic>
      </p:graphicFrame>
      <p:sp>
        <p:nvSpPr>
          <p:cNvPr id="5" name="مربع نص 4"/>
          <p:cNvSpPr txBox="1"/>
          <p:nvPr/>
        </p:nvSpPr>
        <p:spPr>
          <a:xfrm>
            <a:off x="357158" y="2984558"/>
            <a:ext cx="8358246" cy="3016210"/>
          </a:xfrm>
          <a:prstGeom prst="rect">
            <a:avLst/>
          </a:prstGeom>
          <a:noFill/>
        </p:spPr>
        <p:txBody>
          <a:bodyPr wrap="square" rtlCol="1">
            <a:spAutoFit/>
          </a:bodyPr>
          <a:lstStyle/>
          <a:p>
            <a:pPr algn="just"/>
            <a:r>
              <a:rPr lang="ar-SY" sz="2000" dirty="0" smtClean="0">
                <a:latin typeface="Times New Roman" pitchFamily="18" charset="0"/>
                <a:cs typeface="Times New Roman" pitchFamily="18" charset="0"/>
              </a:rPr>
              <a:t>فإذا علمت أن 	           المطلوب: </a:t>
            </a:r>
          </a:p>
          <a:p>
            <a:pPr algn="just">
              <a:buFontTx/>
              <a:buChar char="-"/>
            </a:pPr>
            <a:endParaRPr lang="ar-SY" sz="2000" dirty="0" smtClean="0">
              <a:latin typeface="Times New Roman" pitchFamily="18" charset="0"/>
              <a:cs typeface="Times New Roman" pitchFamily="18" charset="0"/>
            </a:endParaRPr>
          </a:p>
          <a:p>
            <a:pPr marL="457200" indent="-457200" algn="just">
              <a:spcAft>
                <a:spcPts val="600"/>
              </a:spcAft>
              <a:buFont typeface="+mj-lt"/>
              <a:buAutoNum type="arabicPeriod"/>
            </a:pPr>
            <a:r>
              <a:rPr lang="ar-SY" sz="2000" dirty="0" smtClean="0">
                <a:latin typeface="Times New Roman" pitchFamily="18" charset="0"/>
                <a:cs typeface="Times New Roman" pitchFamily="18" charset="0"/>
              </a:rPr>
              <a:t> أرسم </a:t>
            </a:r>
            <a:r>
              <a:rPr lang="ar-SY" sz="2000" dirty="0" err="1" smtClean="0">
                <a:latin typeface="Times New Roman" pitchFamily="18" charset="0"/>
                <a:cs typeface="Times New Roman" pitchFamily="18" charset="0"/>
              </a:rPr>
              <a:t>مايلي</a:t>
            </a:r>
            <a:r>
              <a:rPr lang="ar-SY" sz="2000" dirty="0" smtClean="0">
                <a:latin typeface="Times New Roman" pitchFamily="18" charset="0"/>
                <a:cs typeface="Times New Roman" pitchFamily="18" charset="0"/>
              </a:rPr>
              <a:t> : جهد وتيار الحمولة – جهد وتيار </a:t>
            </a:r>
            <a:r>
              <a:rPr lang="ar-SY" sz="2000" dirty="0" err="1" smtClean="0">
                <a:latin typeface="Times New Roman" pitchFamily="18" charset="0"/>
                <a:cs typeface="Times New Roman" pitchFamily="18" charset="0"/>
              </a:rPr>
              <a:t>الثايرستور</a:t>
            </a:r>
            <a:r>
              <a:rPr lang="ar-SY"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T2</a:t>
            </a:r>
            <a:r>
              <a:rPr lang="ar-SY" sz="2000" dirty="0" smtClean="0">
                <a:latin typeface="Times New Roman" pitchFamily="18" charset="0"/>
                <a:cs typeface="Times New Roman" pitchFamily="18" charset="0"/>
              </a:rPr>
              <a:t> , جهد وتيار ثانوي المحولة , جهد وتيار أولي المحولة. </a:t>
            </a:r>
          </a:p>
          <a:p>
            <a:pPr marL="457200" indent="-457200" algn="just">
              <a:spcAft>
                <a:spcPts val="600"/>
              </a:spcAft>
              <a:buFont typeface="+mj-lt"/>
              <a:buAutoNum type="arabicPeriod"/>
            </a:pPr>
            <a:r>
              <a:rPr lang="ar-SY" sz="2000" dirty="0" smtClean="0">
                <a:latin typeface="Times New Roman" pitchFamily="18" charset="0"/>
                <a:cs typeface="Times New Roman" pitchFamily="18" charset="0"/>
              </a:rPr>
              <a:t> أحسب </a:t>
            </a:r>
            <a:r>
              <a:rPr lang="ar-SY" sz="2000" dirty="0" err="1" smtClean="0">
                <a:latin typeface="Times New Roman" pitchFamily="18" charset="0"/>
                <a:cs typeface="Times New Roman" pitchFamily="18" charset="0"/>
              </a:rPr>
              <a:t>مايلي</a:t>
            </a:r>
            <a:r>
              <a:rPr lang="ar-SY" sz="2000" dirty="0" smtClean="0">
                <a:latin typeface="Times New Roman" pitchFamily="18" charset="0"/>
                <a:cs typeface="Times New Roman" pitchFamily="18" charset="0"/>
              </a:rPr>
              <a:t> : القيمة المتوسطة والفعالة لجهد الحمولة – القيمة المتوسطة والفعالة لتيار الحمولة – القيمة المتوسطة والفعالة والعظمى لتيار </a:t>
            </a:r>
            <a:r>
              <a:rPr lang="ar-SY" sz="2000" dirty="0" err="1" smtClean="0">
                <a:latin typeface="Times New Roman" pitchFamily="18" charset="0"/>
                <a:cs typeface="Times New Roman" pitchFamily="18" charset="0"/>
              </a:rPr>
              <a:t>الثايرستور</a:t>
            </a:r>
            <a:r>
              <a:rPr lang="ar-SY" sz="2000" dirty="0" smtClean="0">
                <a:latin typeface="Times New Roman" pitchFamily="18" charset="0"/>
                <a:cs typeface="Times New Roman" pitchFamily="18" charset="0"/>
              </a:rPr>
              <a:t> – القيمة العظمى للجهدين الأمامي والعكسي على طرفي </a:t>
            </a:r>
            <a:r>
              <a:rPr lang="ar-SY" sz="2000" dirty="0" err="1" smtClean="0">
                <a:latin typeface="Times New Roman" pitchFamily="18" charset="0"/>
                <a:cs typeface="Times New Roman" pitchFamily="18" charset="0"/>
              </a:rPr>
              <a:t>الثايرستور</a:t>
            </a:r>
            <a:r>
              <a:rPr lang="ar-SY" sz="2000" dirty="0" smtClean="0">
                <a:latin typeface="Times New Roman" pitchFamily="18" charset="0"/>
                <a:cs typeface="Times New Roman" pitchFamily="18" charset="0"/>
              </a:rPr>
              <a:t>.</a:t>
            </a:r>
          </a:p>
          <a:p>
            <a:pPr marL="457200" indent="-457200" algn="just">
              <a:buFont typeface="+mj-lt"/>
              <a:buAutoNum type="arabicPeriod"/>
            </a:pPr>
            <a:r>
              <a:rPr lang="ar-SY" sz="2000" dirty="0" smtClean="0">
                <a:latin typeface="Times New Roman" pitchFamily="18" charset="0"/>
                <a:cs typeface="Times New Roman" pitchFamily="18" charset="0"/>
              </a:rPr>
              <a:t> الاستطاعة المستهلكة في أحد ملفات الثانوي – الاستطاعة المستهلكة في أحد ملفات الأولي – الاستطاعة الظاهرية والفعالة للحمولة.</a:t>
            </a:r>
            <a:endParaRPr lang="ar-SY" sz="2000" dirty="0">
              <a:cs typeface="Simplified Arabic" pitchFamily="2" charset="-78"/>
            </a:endParaRPr>
          </a:p>
        </p:txBody>
      </p:sp>
      <p:sp>
        <p:nvSpPr>
          <p:cNvPr id="6" name="مربع نص 5"/>
          <p:cNvSpPr txBox="1"/>
          <p:nvPr/>
        </p:nvSpPr>
        <p:spPr>
          <a:xfrm>
            <a:off x="357158" y="2012944"/>
            <a:ext cx="8358246" cy="400110"/>
          </a:xfrm>
          <a:prstGeom prst="rect">
            <a:avLst/>
          </a:prstGeom>
          <a:noFill/>
        </p:spPr>
        <p:txBody>
          <a:bodyPr wrap="square" rtlCol="1">
            <a:spAutoFit/>
          </a:bodyPr>
          <a:lstStyle/>
          <a:p>
            <a:pPr algn="just"/>
            <a:r>
              <a:rPr lang="ar-SY" sz="2000" dirty="0" smtClean="0">
                <a:latin typeface="Times New Roman" pitchFamily="18" charset="0"/>
                <a:cs typeface="Times New Roman" pitchFamily="18" charset="0"/>
              </a:rPr>
              <a:t>توصل القالبة من طرف الحمل إلى مولد تيار مستمر ذو المعطيات التالية:</a:t>
            </a:r>
            <a:endParaRPr lang="ar-SY" sz="2000" dirty="0">
              <a:cs typeface="Simplified Arabic" pitchFamily="2" charset="-78"/>
            </a:endParaRPr>
          </a:p>
        </p:txBody>
      </p:sp>
      <p:graphicFrame>
        <p:nvGraphicFramePr>
          <p:cNvPr id="7" name="Object 2"/>
          <p:cNvGraphicFramePr>
            <a:graphicFrameLocks noChangeAspect="1"/>
          </p:cNvGraphicFramePr>
          <p:nvPr/>
        </p:nvGraphicFramePr>
        <p:xfrm>
          <a:off x="3603625" y="2571813"/>
          <a:ext cx="2482850" cy="369887"/>
        </p:xfrm>
        <a:graphic>
          <a:graphicData uri="http://schemas.openxmlformats.org/presentationml/2006/ole">
            <p:oleObj spid="_x0000_s167939" name="Equation" r:id="rId4" imgW="1358640" imgH="203040" progId="Equation.DSMT4">
              <p:embed/>
            </p:oleObj>
          </a:graphicData>
        </a:graphic>
      </p:graphicFrame>
      <p:graphicFrame>
        <p:nvGraphicFramePr>
          <p:cNvPr id="87044" name="Object 2"/>
          <p:cNvGraphicFramePr>
            <a:graphicFrameLocks noChangeAspect="1"/>
          </p:cNvGraphicFramePr>
          <p:nvPr/>
        </p:nvGraphicFramePr>
        <p:xfrm>
          <a:off x="6154758" y="2841682"/>
          <a:ext cx="1346200" cy="715962"/>
        </p:xfrm>
        <a:graphic>
          <a:graphicData uri="http://schemas.openxmlformats.org/presentationml/2006/ole">
            <p:oleObj spid="_x0000_s167940" name="Equation" r:id="rId5" imgW="736560" imgH="393480" progId="Equation.DSMT4">
              <p:embed/>
            </p:oleObj>
          </a:graphicData>
        </a:graphic>
      </p:graphicFrame>
      <p:sp>
        <p:nvSpPr>
          <p:cNvPr id="9" name="عنصر نائب للتاريخ 8"/>
          <p:cNvSpPr>
            <a:spLocks noGrp="1"/>
          </p:cNvSpPr>
          <p:nvPr>
            <p:ph type="dt" sz="half" idx="10"/>
          </p:nvPr>
        </p:nvSpPr>
        <p:spPr/>
        <p:txBody>
          <a:bodyPr/>
          <a:lstStyle/>
          <a:p>
            <a:r>
              <a:rPr lang="ar-SY" smtClean="0"/>
              <a:t>2019-2018</a:t>
            </a:r>
            <a:endParaRPr lang="ar-SY"/>
          </a:p>
        </p:txBody>
      </p:sp>
      <p:sp>
        <p:nvSpPr>
          <p:cNvPr id="10" name="عنصر نائب لرقم الشريحة 9"/>
          <p:cNvSpPr>
            <a:spLocks noGrp="1"/>
          </p:cNvSpPr>
          <p:nvPr>
            <p:ph type="sldNum" sz="quarter" idx="12"/>
          </p:nvPr>
        </p:nvSpPr>
        <p:spPr/>
        <p:txBody>
          <a:bodyPr/>
          <a:lstStyle/>
          <a:p>
            <a:fld id="{2C0DA8FC-BB9E-42E2-A4DE-D94B488C17FE}" type="slidenum">
              <a:rPr lang="ar-SY" smtClean="0"/>
              <a:pPr/>
              <a:t>28</a:t>
            </a:fld>
            <a:endParaRPr lang="ar-SY" dirty="0"/>
          </a:p>
        </p:txBody>
      </p:sp>
    </p:spTree>
  </p:cSld>
  <p:clrMapOvr>
    <a:masterClrMapping/>
  </p:clrMapOvr>
  <p:transition>
    <p:cover dir="l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descr="power1_fig4_9_circuit.jpg"/>
          <p:cNvPicPr>
            <a:picLocks noChangeAspect="1"/>
          </p:cNvPicPr>
          <p:nvPr/>
        </p:nvPicPr>
        <p:blipFill>
          <a:blip r:embed="rId3" cstate="print"/>
          <a:stretch>
            <a:fillRect/>
          </a:stretch>
        </p:blipFill>
        <p:spPr>
          <a:xfrm>
            <a:off x="4572000" y="428604"/>
            <a:ext cx="3799964" cy="3284751"/>
          </a:xfrm>
          <a:prstGeom prst="rect">
            <a:avLst/>
          </a:prstGeom>
        </p:spPr>
      </p:pic>
      <p:sp>
        <p:nvSpPr>
          <p:cNvPr id="30" name="مربع نص 29"/>
          <p:cNvSpPr txBox="1"/>
          <p:nvPr/>
        </p:nvSpPr>
        <p:spPr>
          <a:xfrm>
            <a:off x="1403648" y="6457890"/>
            <a:ext cx="1214446" cy="400110"/>
          </a:xfrm>
          <a:prstGeom prst="rect">
            <a:avLst/>
          </a:prstGeom>
          <a:noFill/>
        </p:spPr>
        <p:txBody>
          <a:bodyPr wrap="square" rtlCol="1">
            <a:spAutoFit/>
          </a:bodyPr>
          <a:lstStyle/>
          <a:p>
            <a:pPr algn="ctr" rtl="0"/>
            <a:r>
              <a:rPr lang="en-US" sz="2000" dirty="0" smtClean="0">
                <a:sym typeface="Symbol"/>
              </a:rPr>
              <a:t>=150</a:t>
            </a:r>
            <a:r>
              <a:rPr lang="en-US" sz="2000" baseline="30000" dirty="0" smtClean="0">
                <a:sym typeface="Symbol"/>
              </a:rPr>
              <a:t></a:t>
            </a:r>
            <a:endParaRPr lang="ar-SY" sz="2000" baseline="30000" dirty="0"/>
          </a:p>
        </p:txBody>
      </p:sp>
      <p:grpSp>
        <p:nvGrpSpPr>
          <p:cNvPr id="3" name="مجموعة 57"/>
          <p:cNvGrpSpPr/>
          <p:nvPr/>
        </p:nvGrpSpPr>
        <p:grpSpPr>
          <a:xfrm>
            <a:off x="285720" y="357166"/>
            <a:ext cx="4000528" cy="6143668"/>
            <a:chOff x="285720" y="357166"/>
            <a:chExt cx="4000528" cy="6143668"/>
          </a:xfrm>
        </p:grpSpPr>
        <p:pic>
          <p:nvPicPr>
            <p:cNvPr id="89091" name="Picture 3"/>
            <p:cNvPicPr>
              <a:picLocks noChangeAspect="1" noChangeArrowheads="1"/>
            </p:cNvPicPr>
            <p:nvPr/>
          </p:nvPicPr>
          <p:blipFill>
            <a:blip r:embed="rId4" cstate="print"/>
            <a:srcRect/>
            <a:stretch>
              <a:fillRect/>
            </a:stretch>
          </p:blipFill>
          <p:spPr bwMode="auto">
            <a:xfrm>
              <a:off x="857224" y="500042"/>
              <a:ext cx="2971800" cy="5486400"/>
            </a:xfrm>
            <a:prstGeom prst="rect">
              <a:avLst/>
            </a:prstGeom>
            <a:noFill/>
            <a:ln w="9525">
              <a:noFill/>
              <a:miter lim="800000"/>
              <a:headEnd/>
              <a:tailEnd/>
            </a:ln>
            <a:effectLst/>
          </p:spPr>
        </p:pic>
        <p:sp>
          <p:nvSpPr>
            <p:cNvPr id="9" name="مربع نص 8"/>
            <p:cNvSpPr txBox="1"/>
            <p:nvPr/>
          </p:nvSpPr>
          <p:spPr>
            <a:xfrm>
              <a:off x="901366" y="5854503"/>
              <a:ext cx="500066" cy="646331"/>
            </a:xfrm>
            <a:prstGeom prst="rect">
              <a:avLst/>
            </a:prstGeom>
            <a:noFill/>
          </p:spPr>
          <p:txBody>
            <a:bodyPr wrap="square" rtlCol="1">
              <a:spAutoFit/>
            </a:bodyPr>
            <a:lstStyle/>
            <a:p>
              <a:pPr algn="ctr" rtl="0"/>
              <a:r>
                <a:rPr lang="en-US" dirty="0" smtClean="0">
                  <a:cs typeface="Simplified Arabic" pitchFamily="2" charset="-78"/>
                </a:rPr>
                <a:t>T</a:t>
              </a:r>
              <a:r>
                <a:rPr lang="en-US" baseline="-25000" dirty="0" smtClean="0">
                  <a:cs typeface="Simplified Arabic" pitchFamily="2" charset="-78"/>
                </a:rPr>
                <a:t>4</a:t>
              </a:r>
              <a:endParaRPr lang="ar-SY" baseline="-25000" dirty="0" smtClean="0">
                <a:cs typeface="Simplified Arabic" pitchFamily="2" charset="-78"/>
              </a:endParaRPr>
            </a:p>
            <a:p>
              <a:pPr algn="ctr" rtl="0"/>
              <a:r>
                <a:rPr lang="en-US" dirty="0" smtClean="0">
                  <a:cs typeface="Simplified Arabic" pitchFamily="2" charset="-78"/>
                </a:rPr>
                <a:t>T</a:t>
              </a:r>
              <a:r>
                <a:rPr lang="en-US" baseline="-25000" dirty="0" smtClean="0">
                  <a:cs typeface="Simplified Arabic" pitchFamily="2" charset="-78"/>
                </a:rPr>
                <a:t>1</a:t>
              </a:r>
            </a:p>
          </p:txBody>
        </p:sp>
        <p:sp>
          <p:nvSpPr>
            <p:cNvPr id="18" name="مربع نص 17"/>
            <p:cNvSpPr txBox="1"/>
            <p:nvPr/>
          </p:nvSpPr>
          <p:spPr>
            <a:xfrm>
              <a:off x="1285852" y="385684"/>
              <a:ext cx="642942" cy="369332"/>
            </a:xfrm>
            <a:prstGeom prst="rect">
              <a:avLst/>
            </a:prstGeom>
            <a:noFill/>
          </p:spPr>
          <p:txBody>
            <a:bodyPr wrap="square" rtlCol="1">
              <a:spAutoFit/>
            </a:bodyPr>
            <a:lstStyle/>
            <a:p>
              <a:pPr algn="ctr" rtl="0"/>
              <a:r>
                <a:rPr lang="en-US" dirty="0" smtClean="0">
                  <a:solidFill>
                    <a:srgbClr val="FF0000"/>
                  </a:solidFill>
                  <a:sym typeface="Symbol"/>
                </a:rPr>
                <a:t>v</a:t>
              </a:r>
              <a:r>
                <a:rPr lang="en-US" baseline="-25000" dirty="0" smtClean="0">
                  <a:solidFill>
                    <a:srgbClr val="FF0000"/>
                  </a:solidFill>
                  <a:sym typeface="Symbol"/>
                </a:rPr>
                <a:t>1</a:t>
              </a:r>
            </a:p>
          </p:txBody>
        </p:sp>
        <p:sp>
          <p:nvSpPr>
            <p:cNvPr id="19" name="مربع نص 18"/>
            <p:cNvSpPr txBox="1"/>
            <p:nvPr/>
          </p:nvSpPr>
          <p:spPr>
            <a:xfrm>
              <a:off x="2071670" y="385684"/>
              <a:ext cx="642942" cy="369332"/>
            </a:xfrm>
            <a:prstGeom prst="rect">
              <a:avLst/>
            </a:prstGeom>
            <a:noFill/>
          </p:spPr>
          <p:txBody>
            <a:bodyPr wrap="square" rtlCol="1">
              <a:spAutoFit/>
            </a:bodyPr>
            <a:lstStyle/>
            <a:p>
              <a:pPr algn="ctr" rtl="0"/>
              <a:r>
                <a:rPr lang="en-US" dirty="0" smtClean="0">
                  <a:solidFill>
                    <a:srgbClr val="0070C0"/>
                  </a:solidFill>
                  <a:sym typeface="Symbol"/>
                </a:rPr>
                <a:t>v</a:t>
              </a:r>
              <a:r>
                <a:rPr lang="en-US" baseline="-25000" dirty="0" smtClean="0">
                  <a:solidFill>
                    <a:srgbClr val="0070C0"/>
                  </a:solidFill>
                  <a:sym typeface="Symbol"/>
                </a:rPr>
                <a:t>2</a:t>
              </a:r>
            </a:p>
          </p:txBody>
        </p:sp>
        <p:sp>
          <p:nvSpPr>
            <p:cNvPr id="20" name="مربع نص 19"/>
            <p:cNvSpPr txBox="1"/>
            <p:nvPr/>
          </p:nvSpPr>
          <p:spPr>
            <a:xfrm>
              <a:off x="2928926" y="357166"/>
              <a:ext cx="642942" cy="369332"/>
            </a:xfrm>
            <a:prstGeom prst="rect">
              <a:avLst/>
            </a:prstGeom>
            <a:noFill/>
          </p:spPr>
          <p:txBody>
            <a:bodyPr wrap="square" rtlCol="1">
              <a:spAutoFit/>
            </a:bodyPr>
            <a:lstStyle/>
            <a:p>
              <a:pPr algn="ctr" rtl="0"/>
              <a:r>
                <a:rPr lang="en-US" dirty="0" smtClean="0">
                  <a:solidFill>
                    <a:srgbClr val="00B050"/>
                  </a:solidFill>
                  <a:sym typeface="Symbol"/>
                </a:rPr>
                <a:t>v</a:t>
              </a:r>
              <a:r>
                <a:rPr lang="en-US" baseline="-25000" dirty="0" smtClean="0">
                  <a:solidFill>
                    <a:srgbClr val="00B050"/>
                  </a:solidFill>
                  <a:sym typeface="Symbol"/>
                </a:rPr>
                <a:t>3</a:t>
              </a:r>
            </a:p>
          </p:txBody>
        </p:sp>
        <p:sp>
          <p:nvSpPr>
            <p:cNvPr id="21" name="مربع نص 20"/>
            <p:cNvSpPr txBox="1"/>
            <p:nvPr/>
          </p:nvSpPr>
          <p:spPr>
            <a:xfrm>
              <a:off x="285720" y="1857364"/>
              <a:ext cx="642942" cy="369332"/>
            </a:xfrm>
            <a:prstGeom prst="rect">
              <a:avLst/>
            </a:prstGeom>
            <a:noFill/>
          </p:spPr>
          <p:txBody>
            <a:bodyPr wrap="square" rtlCol="1">
              <a:spAutoFit/>
            </a:bodyPr>
            <a:lstStyle/>
            <a:p>
              <a:pPr algn="ctr" rtl="0"/>
              <a:r>
                <a:rPr lang="en-US" dirty="0" err="1" smtClean="0">
                  <a:sym typeface="Symbol"/>
                </a:rPr>
                <a:t>v</a:t>
              </a:r>
              <a:r>
                <a:rPr lang="en-US" baseline="-25000" dirty="0" err="1" smtClean="0">
                  <a:sym typeface="Symbol"/>
                </a:rPr>
                <a:t>L</a:t>
              </a:r>
              <a:endParaRPr lang="en-US" baseline="-25000" dirty="0" smtClean="0">
                <a:sym typeface="Symbol"/>
              </a:endParaRPr>
            </a:p>
          </p:txBody>
        </p:sp>
        <p:sp>
          <p:nvSpPr>
            <p:cNvPr id="22" name="مربع نص 21"/>
            <p:cNvSpPr txBox="1"/>
            <p:nvPr/>
          </p:nvSpPr>
          <p:spPr>
            <a:xfrm>
              <a:off x="285720" y="2428868"/>
              <a:ext cx="642942" cy="646331"/>
            </a:xfrm>
            <a:prstGeom prst="rect">
              <a:avLst/>
            </a:prstGeom>
            <a:noFill/>
          </p:spPr>
          <p:txBody>
            <a:bodyPr wrap="square" rtlCol="1">
              <a:spAutoFit/>
            </a:bodyPr>
            <a:lstStyle/>
            <a:p>
              <a:pPr algn="ctr" rtl="0"/>
              <a:r>
                <a:rPr lang="en-US" dirty="0" smtClean="0">
                  <a:solidFill>
                    <a:srgbClr val="FF0000"/>
                  </a:solidFill>
                  <a:sym typeface="Symbol"/>
                </a:rPr>
                <a:t>i</a:t>
              </a:r>
              <a:r>
                <a:rPr lang="en-US" baseline="-25000" dirty="0" smtClean="0">
                  <a:solidFill>
                    <a:srgbClr val="FF0000"/>
                  </a:solidFill>
                  <a:sym typeface="Symbol"/>
                </a:rPr>
                <a:t>T1</a:t>
              </a:r>
            </a:p>
            <a:p>
              <a:pPr algn="ctr" rtl="0"/>
              <a:r>
                <a:rPr lang="en-US" dirty="0" smtClean="0">
                  <a:solidFill>
                    <a:srgbClr val="0070C0"/>
                  </a:solidFill>
                  <a:sym typeface="Symbol"/>
                </a:rPr>
                <a:t>i</a:t>
              </a:r>
              <a:r>
                <a:rPr lang="en-US" baseline="-25000" dirty="0" smtClean="0">
                  <a:solidFill>
                    <a:srgbClr val="0070C0"/>
                  </a:solidFill>
                  <a:sym typeface="Symbol"/>
                </a:rPr>
                <a:t>T2</a:t>
              </a:r>
            </a:p>
          </p:txBody>
        </p:sp>
        <p:sp>
          <p:nvSpPr>
            <p:cNvPr id="23" name="مربع نص 22"/>
            <p:cNvSpPr txBox="1"/>
            <p:nvPr/>
          </p:nvSpPr>
          <p:spPr>
            <a:xfrm>
              <a:off x="357158" y="4786322"/>
              <a:ext cx="642942" cy="369332"/>
            </a:xfrm>
            <a:prstGeom prst="rect">
              <a:avLst/>
            </a:prstGeom>
            <a:noFill/>
          </p:spPr>
          <p:txBody>
            <a:bodyPr wrap="square" rtlCol="1">
              <a:spAutoFit/>
            </a:bodyPr>
            <a:lstStyle/>
            <a:p>
              <a:pPr algn="ctr" rtl="0"/>
              <a:r>
                <a:rPr lang="en-US" dirty="0" smtClean="0">
                  <a:solidFill>
                    <a:srgbClr val="00B050"/>
                  </a:solidFill>
                  <a:sym typeface="Symbol"/>
                </a:rPr>
                <a:t>v</a:t>
              </a:r>
              <a:r>
                <a:rPr lang="en-US" baseline="-25000" dirty="0" smtClean="0">
                  <a:solidFill>
                    <a:srgbClr val="00B050"/>
                  </a:solidFill>
                  <a:sym typeface="Symbol"/>
                </a:rPr>
                <a:t>T2</a:t>
              </a:r>
            </a:p>
          </p:txBody>
        </p:sp>
        <p:sp>
          <p:nvSpPr>
            <p:cNvPr id="24" name="مربع نص 23"/>
            <p:cNvSpPr txBox="1"/>
            <p:nvPr/>
          </p:nvSpPr>
          <p:spPr>
            <a:xfrm>
              <a:off x="3571868" y="3929066"/>
              <a:ext cx="285752" cy="369332"/>
            </a:xfrm>
            <a:prstGeom prst="rect">
              <a:avLst/>
            </a:prstGeom>
            <a:noFill/>
          </p:spPr>
          <p:txBody>
            <a:bodyPr wrap="square" rtlCol="1">
              <a:spAutoFit/>
            </a:bodyPr>
            <a:lstStyle/>
            <a:p>
              <a:pPr algn="ctr" rtl="0"/>
              <a:r>
                <a:rPr lang="ar-SY" dirty="0" smtClean="0">
                  <a:sym typeface="Symbol"/>
                </a:rPr>
                <a:t></a:t>
              </a:r>
              <a:endParaRPr lang="ar-SY" dirty="0"/>
            </a:p>
          </p:txBody>
        </p:sp>
        <p:sp>
          <p:nvSpPr>
            <p:cNvPr id="25" name="مربع نص 24"/>
            <p:cNvSpPr txBox="1"/>
            <p:nvPr/>
          </p:nvSpPr>
          <p:spPr>
            <a:xfrm>
              <a:off x="3571868" y="2702478"/>
              <a:ext cx="285752" cy="369332"/>
            </a:xfrm>
            <a:prstGeom prst="rect">
              <a:avLst/>
            </a:prstGeom>
            <a:noFill/>
          </p:spPr>
          <p:txBody>
            <a:bodyPr wrap="square" rtlCol="1">
              <a:spAutoFit/>
            </a:bodyPr>
            <a:lstStyle/>
            <a:p>
              <a:pPr algn="ctr" rtl="0"/>
              <a:r>
                <a:rPr lang="ar-SY" dirty="0" smtClean="0">
                  <a:sym typeface="Symbol"/>
                </a:rPr>
                <a:t></a:t>
              </a:r>
              <a:endParaRPr lang="ar-SY" dirty="0"/>
            </a:p>
          </p:txBody>
        </p:sp>
        <p:sp>
          <p:nvSpPr>
            <p:cNvPr id="26" name="مربع نص 25"/>
            <p:cNvSpPr txBox="1"/>
            <p:nvPr/>
          </p:nvSpPr>
          <p:spPr>
            <a:xfrm>
              <a:off x="3571868" y="1785926"/>
              <a:ext cx="285752" cy="369332"/>
            </a:xfrm>
            <a:prstGeom prst="rect">
              <a:avLst/>
            </a:prstGeom>
            <a:noFill/>
          </p:spPr>
          <p:txBody>
            <a:bodyPr wrap="square" rtlCol="1">
              <a:spAutoFit/>
            </a:bodyPr>
            <a:lstStyle/>
            <a:p>
              <a:pPr algn="ctr" rtl="0"/>
              <a:r>
                <a:rPr lang="ar-SY" dirty="0" smtClean="0">
                  <a:sym typeface="Symbol"/>
                </a:rPr>
                <a:t></a:t>
              </a:r>
              <a:endParaRPr lang="ar-SY" dirty="0"/>
            </a:p>
          </p:txBody>
        </p:sp>
        <p:sp>
          <p:nvSpPr>
            <p:cNvPr id="27" name="مربع نص 26"/>
            <p:cNvSpPr txBox="1"/>
            <p:nvPr/>
          </p:nvSpPr>
          <p:spPr>
            <a:xfrm>
              <a:off x="3571868" y="714356"/>
              <a:ext cx="285752" cy="369332"/>
            </a:xfrm>
            <a:prstGeom prst="rect">
              <a:avLst/>
            </a:prstGeom>
            <a:noFill/>
          </p:spPr>
          <p:txBody>
            <a:bodyPr wrap="square" rtlCol="1">
              <a:spAutoFit/>
            </a:bodyPr>
            <a:lstStyle/>
            <a:p>
              <a:pPr algn="ctr" rtl="0"/>
              <a:r>
                <a:rPr lang="ar-SY" dirty="0" smtClean="0">
                  <a:sym typeface="Symbol"/>
                </a:rPr>
                <a:t></a:t>
              </a:r>
              <a:endParaRPr lang="ar-SY" dirty="0"/>
            </a:p>
          </p:txBody>
        </p:sp>
        <p:cxnSp>
          <p:nvCxnSpPr>
            <p:cNvPr id="28" name="رابط كسهم مستقيم 27"/>
            <p:cNvCxnSpPr/>
            <p:nvPr/>
          </p:nvCxnSpPr>
          <p:spPr>
            <a:xfrm>
              <a:off x="1142976" y="1571612"/>
              <a:ext cx="1044274" cy="1588"/>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29" name="مربع نص 28"/>
            <p:cNvSpPr txBox="1"/>
            <p:nvPr/>
          </p:nvSpPr>
          <p:spPr>
            <a:xfrm>
              <a:off x="1834965" y="1263469"/>
              <a:ext cx="257177" cy="369332"/>
            </a:xfrm>
            <a:prstGeom prst="rect">
              <a:avLst/>
            </a:prstGeom>
            <a:noFill/>
          </p:spPr>
          <p:txBody>
            <a:bodyPr wrap="square" rtlCol="1">
              <a:spAutoFit/>
            </a:bodyPr>
            <a:lstStyle/>
            <a:p>
              <a:pPr algn="ctr" rtl="0"/>
              <a:r>
                <a:rPr lang="en-US" dirty="0" smtClean="0">
                  <a:sym typeface="Symbol"/>
                </a:rPr>
                <a:t></a:t>
              </a:r>
              <a:endParaRPr lang="ar-SY" dirty="0"/>
            </a:p>
          </p:txBody>
        </p:sp>
        <p:sp>
          <p:nvSpPr>
            <p:cNvPr id="31" name="مربع نص 30"/>
            <p:cNvSpPr txBox="1"/>
            <p:nvPr/>
          </p:nvSpPr>
          <p:spPr>
            <a:xfrm>
              <a:off x="1285852" y="4500570"/>
              <a:ext cx="642942" cy="369332"/>
            </a:xfrm>
            <a:prstGeom prst="rect">
              <a:avLst/>
            </a:prstGeom>
            <a:noFill/>
          </p:spPr>
          <p:txBody>
            <a:bodyPr wrap="square" rtlCol="1">
              <a:spAutoFit/>
            </a:bodyPr>
            <a:lstStyle/>
            <a:p>
              <a:pPr algn="l" rtl="0"/>
              <a:r>
                <a:rPr lang="en-US" dirty="0" smtClean="0">
                  <a:solidFill>
                    <a:srgbClr val="FF0000"/>
                  </a:solidFill>
                  <a:sym typeface="Symbol"/>
                </a:rPr>
                <a:t>v</a:t>
              </a:r>
              <a:r>
                <a:rPr lang="en-US" baseline="-25000" dirty="0" smtClean="0">
                  <a:solidFill>
                    <a:srgbClr val="FF0000"/>
                  </a:solidFill>
                  <a:sym typeface="Symbol"/>
                </a:rPr>
                <a:t>12</a:t>
              </a:r>
            </a:p>
          </p:txBody>
        </p:sp>
        <p:sp>
          <p:nvSpPr>
            <p:cNvPr id="32" name="مربع نص 31"/>
            <p:cNvSpPr txBox="1"/>
            <p:nvPr/>
          </p:nvSpPr>
          <p:spPr>
            <a:xfrm>
              <a:off x="1714480" y="4558360"/>
              <a:ext cx="571504" cy="369332"/>
            </a:xfrm>
            <a:prstGeom prst="rect">
              <a:avLst/>
            </a:prstGeom>
            <a:noFill/>
          </p:spPr>
          <p:txBody>
            <a:bodyPr wrap="square" rtlCol="1">
              <a:spAutoFit/>
            </a:bodyPr>
            <a:lstStyle/>
            <a:p>
              <a:pPr algn="l" rtl="0"/>
              <a:r>
                <a:rPr lang="en-US" dirty="0" smtClean="0">
                  <a:solidFill>
                    <a:srgbClr val="0070C0"/>
                  </a:solidFill>
                  <a:sym typeface="Symbol"/>
                </a:rPr>
                <a:t>v</a:t>
              </a:r>
              <a:r>
                <a:rPr lang="en-US" baseline="-25000" dirty="0" smtClean="0">
                  <a:solidFill>
                    <a:srgbClr val="0070C0"/>
                  </a:solidFill>
                  <a:sym typeface="Symbol"/>
                </a:rPr>
                <a:t>13</a:t>
              </a:r>
            </a:p>
          </p:txBody>
        </p:sp>
        <p:cxnSp>
          <p:nvCxnSpPr>
            <p:cNvPr id="34" name="رابط كسهم مستقيم 33"/>
            <p:cNvCxnSpPr/>
            <p:nvPr/>
          </p:nvCxnSpPr>
          <p:spPr>
            <a:xfrm rot="5400000">
              <a:off x="766108" y="1305538"/>
              <a:ext cx="714380" cy="1588"/>
            </a:xfrm>
            <a:prstGeom prst="straightConnector1">
              <a:avLst/>
            </a:prstGeom>
            <a:ln w="19050">
              <a:solidFill>
                <a:schemeClr val="tx1"/>
              </a:solidFill>
              <a:prstDash val="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38" name="مربع نص 37"/>
            <p:cNvSpPr txBox="1"/>
            <p:nvPr/>
          </p:nvSpPr>
          <p:spPr>
            <a:xfrm>
              <a:off x="3571868" y="3059668"/>
              <a:ext cx="285752" cy="369332"/>
            </a:xfrm>
            <a:prstGeom prst="rect">
              <a:avLst/>
            </a:prstGeom>
            <a:noFill/>
          </p:spPr>
          <p:txBody>
            <a:bodyPr wrap="square" rtlCol="1">
              <a:spAutoFit/>
            </a:bodyPr>
            <a:lstStyle/>
            <a:p>
              <a:pPr algn="ctr" rtl="0"/>
              <a:r>
                <a:rPr lang="ar-SY" dirty="0" smtClean="0">
                  <a:sym typeface="Symbol"/>
                </a:rPr>
                <a:t></a:t>
              </a:r>
              <a:endParaRPr lang="ar-SY" dirty="0"/>
            </a:p>
          </p:txBody>
        </p:sp>
        <p:sp>
          <p:nvSpPr>
            <p:cNvPr id="39" name="مربع نص 38"/>
            <p:cNvSpPr txBox="1"/>
            <p:nvPr/>
          </p:nvSpPr>
          <p:spPr>
            <a:xfrm>
              <a:off x="3571868" y="5000636"/>
              <a:ext cx="285752" cy="369332"/>
            </a:xfrm>
            <a:prstGeom prst="rect">
              <a:avLst/>
            </a:prstGeom>
            <a:noFill/>
          </p:spPr>
          <p:txBody>
            <a:bodyPr wrap="square" rtlCol="1">
              <a:spAutoFit/>
            </a:bodyPr>
            <a:lstStyle/>
            <a:p>
              <a:pPr algn="ctr" rtl="0"/>
              <a:r>
                <a:rPr lang="ar-SY" dirty="0" smtClean="0">
                  <a:sym typeface="Symbol"/>
                </a:rPr>
                <a:t></a:t>
              </a:r>
              <a:endParaRPr lang="ar-SY" dirty="0"/>
            </a:p>
          </p:txBody>
        </p:sp>
        <p:sp>
          <p:nvSpPr>
            <p:cNvPr id="40" name="مربع نص 39"/>
            <p:cNvSpPr txBox="1"/>
            <p:nvPr/>
          </p:nvSpPr>
          <p:spPr>
            <a:xfrm>
              <a:off x="1316346" y="5854503"/>
              <a:ext cx="500066" cy="646331"/>
            </a:xfrm>
            <a:prstGeom prst="rect">
              <a:avLst/>
            </a:prstGeom>
            <a:noFill/>
          </p:spPr>
          <p:txBody>
            <a:bodyPr wrap="square" rtlCol="1">
              <a:spAutoFit/>
            </a:bodyPr>
            <a:lstStyle/>
            <a:p>
              <a:pPr algn="ctr" rtl="0"/>
              <a:r>
                <a:rPr lang="en-US" dirty="0" smtClean="0">
                  <a:cs typeface="Simplified Arabic" pitchFamily="2" charset="-78"/>
                </a:rPr>
                <a:t>T</a:t>
              </a:r>
              <a:r>
                <a:rPr lang="en-US" baseline="-25000" dirty="0" smtClean="0">
                  <a:cs typeface="Simplified Arabic" pitchFamily="2" charset="-78"/>
                </a:rPr>
                <a:t>6</a:t>
              </a:r>
              <a:endParaRPr lang="ar-SY" baseline="-25000" dirty="0" smtClean="0">
                <a:cs typeface="Simplified Arabic" pitchFamily="2" charset="-78"/>
              </a:endParaRPr>
            </a:p>
            <a:p>
              <a:pPr algn="ctr" rtl="0"/>
              <a:r>
                <a:rPr lang="en-US" dirty="0" smtClean="0">
                  <a:cs typeface="Simplified Arabic" pitchFamily="2" charset="-78"/>
                </a:rPr>
                <a:t>T</a:t>
              </a:r>
              <a:r>
                <a:rPr lang="en-US" baseline="-25000" dirty="0" smtClean="0">
                  <a:cs typeface="Simplified Arabic" pitchFamily="2" charset="-78"/>
                </a:rPr>
                <a:t>1</a:t>
              </a:r>
            </a:p>
          </p:txBody>
        </p:sp>
        <p:sp>
          <p:nvSpPr>
            <p:cNvPr id="41" name="مربع نص 40"/>
            <p:cNvSpPr txBox="1"/>
            <p:nvPr/>
          </p:nvSpPr>
          <p:spPr>
            <a:xfrm>
              <a:off x="1751798" y="5854503"/>
              <a:ext cx="500066" cy="646331"/>
            </a:xfrm>
            <a:prstGeom prst="rect">
              <a:avLst/>
            </a:prstGeom>
            <a:noFill/>
          </p:spPr>
          <p:txBody>
            <a:bodyPr wrap="square" rtlCol="1">
              <a:spAutoFit/>
            </a:bodyPr>
            <a:lstStyle/>
            <a:p>
              <a:pPr algn="ctr" rtl="0"/>
              <a:r>
                <a:rPr lang="en-US" dirty="0" smtClean="0">
                  <a:cs typeface="Simplified Arabic" pitchFamily="2" charset="-78"/>
                </a:rPr>
                <a:t>T</a:t>
              </a:r>
              <a:r>
                <a:rPr lang="en-US" baseline="-25000" dirty="0" smtClean="0">
                  <a:cs typeface="Simplified Arabic" pitchFamily="2" charset="-78"/>
                </a:rPr>
                <a:t>6</a:t>
              </a:r>
              <a:endParaRPr lang="ar-SY" baseline="-25000" dirty="0" smtClean="0">
                <a:cs typeface="Simplified Arabic" pitchFamily="2" charset="-78"/>
              </a:endParaRPr>
            </a:p>
            <a:p>
              <a:pPr algn="ctr" rtl="0"/>
              <a:r>
                <a:rPr lang="en-US" dirty="0" smtClean="0">
                  <a:cs typeface="Simplified Arabic" pitchFamily="2" charset="-78"/>
                </a:rPr>
                <a:t>T</a:t>
              </a:r>
              <a:r>
                <a:rPr lang="en-US" baseline="-25000" dirty="0" smtClean="0">
                  <a:cs typeface="Simplified Arabic" pitchFamily="2" charset="-78"/>
                </a:rPr>
                <a:t>3</a:t>
              </a:r>
            </a:p>
          </p:txBody>
        </p:sp>
        <p:sp>
          <p:nvSpPr>
            <p:cNvPr id="42" name="مربع نص 41"/>
            <p:cNvSpPr txBox="1"/>
            <p:nvPr/>
          </p:nvSpPr>
          <p:spPr>
            <a:xfrm>
              <a:off x="2163580" y="5854503"/>
              <a:ext cx="500066" cy="646331"/>
            </a:xfrm>
            <a:prstGeom prst="rect">
              <a:avLst/>
            </a:prstGeom>
            <a:noFill/>
          </p:spPr>
          <p:txBody>
            <a:bodyPr wrap="square" rtlCol="1">
              <a:spAutoFit/>
            </a:bodyPr>
            <a:lstStyle/>
            <a:p>
              <a:pPr algn="ctr" rtl="0"/>
              <a:r>
                <a:rPr lang="en-US" dirty="0" smtClean="0">
                  <a:cs typeface="Simplified Arabic" pitchFamily="2" charset="-78"/>
                </a:rPr>
                <a:t>T</a:t>
              </a:r>
              <a:r>
                <a:rPr lang="en-US" baseline="-25000" dirty="0" smtClean="0">
                  <a:cs typeface="Simplified Arabic" pitchFamily="2" charset="-78"/>
                </a:rPr>
                <a:t>2</a:t>
              </a:r>
              <a:endParaRPr lang="ar-SY" baseline="-25000" dirty="0" smtClean="0">
                <a:cs typeface="Simplified Arabic" pitchFamily="2" charset="-78"/>
              </a:endParaRPr>
            </a:p>
            <a:p>
              <a:pPr algn="ctr" rtl="0"/>
              <a:r>
                <a:rPr lang="en-US" dirty="0" smtClean="0">
                  <a:cs typeface="Simplified Arabic" pitchFamily="2" charset="-78"/>
                </a:rPr>
                <a:t>T</a:t>
              </a:r>
              <a:r>
                <a:rPr lang="en-US" baseline="-25000" dirty="0" smtClean="0">
                  <a:cs typeface="Simplified Arabic" pitchFamily="2" charset="-78"/>
                </a:rPr>
                <a:t>3</a:t>
              </a:r>
            </a:p>
          </p:txBody>
        </p:sp>
        <p:sp>
          <p:nvSpPr>
            <p:cNvPr id="43" name="مربع نص 42"/>
            <p:cNvSpPr txBox="1"/>
            <p:nvPr/>
          </p:nvSpPr>
          <p:spPr>
            <a:xfrm>
              <a:off x="2615878" y="5854503"/>
              <a:ext cx="500066" cy="646331"/>
            </a:xfrm>
            <a:prstGeom prst="rect">
              <a:avLst/>
            </a:prstGeom>
            <a:noFill/>
          </p:spPr>
          <p:txBody>
            <a:bodyPr wrap="square" rtlCol="1">
              <a:spAutoFit/>
            </a:bodyPr>
            <a:lstStyle/>
            <a:p>
              <a:pPr algn="ctr" rtl="0"/>
              <a:r>
                <a:rPr lang="en-US" dirty="0" smtClean="0">
                  <a:cs typeface="Simplified Arabic" pitchFamily="2" charset="-78"/>
                </a:rPr>
                <a:t>T</a:t>
              </a:r>
              <a:r>
                <a:rPr lang="en-US" baseline="-25000" dirty="0" smtClean="0">
                  <a:cs typeface="Simplified Arabic" pitchFamily="2" charset="-78"/>
                </a:rPr>
                <a:t>2</a:t>
              </a:r>
              <a:endParaRPr lang="ar-SY" baseline="-25000" dirty="0" smtClean="0">
                <a:cs typeface="Simplified Arabic" pitchFamily="2" charset="-78"/>
              </a:endParaRPr>
            </a:p>
            <a:p>
              <a:pPr algn="ctr" rtl="0"/>
              <a:r>
                <a:rPr lang="en-US" dirty="0" smtClean="0">
                  <a:cs typeface="Simplified Arabic" pitchFamily="2" charset="-78"/>
                </a:rPr>
                <a:t>T</a:t>
              </a:r>
              <a:r>
                <a:rPr lang="en-US" baseline="-25000" dirty="0" smtClean="0">
                  <a:cs typeface="Simplified Arabic" pitchFamily="2" charset="-78"/>
                </a:rPr>
                <a:t>5</a:t>
              </a:r>
            </a:p>
          </p:txBody>
        </p:sp>
        <p:sp>
          <p:nvSpPr>
            <p:cNvPr id="44" name="مربع نص 43"/>
            <p:cNvSpPr txBox="1"/>
            <p:nvPr/>
          </p:nvSpPr>
          <p:spPr>
            <a:xfrm>
              <a:off x="3037682" y="5854503"/>
              <a:ext cx="500066" cy="646331"/>
            </a:xfrm>
            <a:prstGeom prst="rect">
              <a:avLst/>
            </a:prstGeom>
            <a:noFill/>
          </p:spPr>
          <p:txBody>
            <a:bodyPr wrap="square" rtlCol="1">
              <a:spAutoFit/>
            </a:bodyPr>
            <a:lstStyle/>
            <a:p>
              <a:pPr algn="ctr" rtl="0"/>
              <a:r>
                <a:rPr lang="en-US" dirty="0" smtClean="0">
                  <a:cs typeface="Simplified Arabic" pitchFamily="2" charset="-78"/>
                </a:rPr>
                <a:t>T</a:t>
              </a:r>
              <a:r>
                <a:rPr lang="en-US" baseline="-25000" dirty="0" smtClean="0">
                  <a:cs typeface="Simplified Arabic" pitchFamily="2" charset="-78"/>
                </a:rPr>
                <a:t>4</a:t>
              </a:r>
              <a:endParaRPr lang="ar-SY" baseline="-25000" dirty="0" smtClean="0">
                <a:cs typeface="Simplified Arabic" pitchFamily="2" charset="-78"/>
              </a:endParaRPr>
            </a:p>
            <a:p>
              <a:pPr algn="ctr" rtl="0"/>
              <a:r>
                <a:rPr lang="en-US" dirty="0" smtClean="0">
                  <a:cs typeface="Simplified Arabic" pitchFamily="2" charset="-78"/>
                </a:rPr>
                <a:t>T</a:t>
              </a:r>
              <a:r>
                <a:rPr lang="en-US" baseline="-25000" dirty="0" smtClean="0">
                  <a:cs typeface="Simplified Arabic" pitchFamily="2" charset="-78"/>
                </a:rPr>
                <a:t>5</a:t>
              </a:r>
            </a:p>
          </p:txBody>
        </p:sp>
        <p:sp>
          <p:nvSpPr>
            <p:cNvPr id="45" name="مربع نص 44"/>
            <p:cNvSpPr txBox="1"/>
            <p:nvPr/>
          </p:nvSpPr>
          <p:spPr>
            <a:xfrm>
              <a:off x="285720" y="3214686"/>
              <a:ext cx="642942" cy="369332"/>
            </a:xfrm>
            <a:prstGeom prst="rect">
              <a:avLst/>
            </a:prstGeom>
            <a:noFill/>
          </p:spPr>
          <p:txBody>
            <a:bodyPr wrap="square" rtlCol="1">
              <a:spAutoFit/>
            </a:bodyPr>
            <a:lstStyle/>
            <a:p>
              <a:pPr algn="ctr" rtl="0"/>
              <a:r>
                <a:rPr lang="en-US" dirty="0" smtClean="0">
                  <a:solidFill>
                    <a:schemeClr val="accent3">
                      <a:lumMod val="40000"/>
                      <a:lumOff val="60000"/>
                    </a:schemeClr>
                  </a:solidFill>
                  <a:sym typeface="Symbol"/>
                </a:rPr>
                <a:t>i</a:t>
              </a:r>
              <a:r>
                <a:rPr lang="en-US" baseline="-25000" dirty="0" smtClean="0">
                  <a:solidFill>
                    <a:schemeClr val="accent3">
                      <a:lumMod val="40000"/>
                      <a:lumOff val="60000"/>
                    </a:schemeClr>
                  </a:solidFill>
                  <a:sym typeface="Symbol"/>
                </a:rPr>
                <a:t>s1</a:t>
              </a:r>
            </a:p>
          </p:txBody>
        </p:sp>
        <p:sp>
          <p:nvSpPr>
            <p:cNvPr id="46" name="مربع نص 45"/>
            <p:cNvSpPr txBox="1"/>
            <p:nvPr/>
          </p:nvSpPr>
          <p:spPr>
            <a:xfrm>
              <a:off x="285720" y="3786190"/>
              <a:ext cx="642942" cy="646331"/>
            </a:xfrm>
            <a:prstGeom prst="rect">
              <a:avLst/>
            </a:prstGeom>
            <a:noFill/>
          </p:spPr>
          <p:txBody>
            <a:bodyPr wrap="square" rtlCol="1">
              <a:spAutoFit/>
            </a:bodyPr>
            <a:lstStyle/>
            <a:p>
              <a:pPr algn="ctr" rtl="0"/>
              <a:r>
                <a:rPr lang="en-US" dirty="0" smtClean="0">
                  <a:solidFill>
                    <a:srgbClr val="FF9933"/>
                  </a:solidFill>
                  <a:sym typeface="Symbol"/>
                </a:rPr>
                <a:t>i</a:t>
              </a:r>
              <a:r>
                <a:rPr lang="en-US" baseline="-25000" dirty="0" smtClean="0">
                  <a:solidFill>
                    <a:srgbClr val="FF9933"/>
                  </a:solidFill>
                  <a:sym typeface="Symbol"/>
                </a:rPr>
                <a:t>p1</a:t>
              </a:r>
            </a:p>
            <a:p>
              <a:pPr algn="ctr" rtl="0"/>
              <a:r>
                <a:rPr lang="en-US" dirty="0" smtClean="0">
                  <a:solidFill>
                    <a:schemeClr val="accent5">
                      <a:lumMod val="60000"/>
                      <a:lumOff val="40000"/>
                    </a:schemeClr>
                  </a:solidFill>
                  <a:sym typeface="Symbol"/>
                </a:rPr>
                <a:t>v</a:t>
              </a:r>
              <a:r>
                <a:rPr lang="en-US" baseline="-25000" dirty="0" smtClean="0">
                  <a:solidFill>
                    <a:schemeClr val="accent5">
                      <a:lumMod val="60000"/>
                      <a:lumOff val="40000"/>
                    </a:schemeClr>
                  </a:solidFill>
                  <a:sym typeface="Symbol"/>
                </a:rPr>
                <a:t>p1</a:t>
              </a:r>
            </a:p>
          </p:txBody>
        </p:sp>
        <p:cxnSp>
          <p:nvCxnSpPr>
            <p:cNvPr id="47" name="رابط كسهم مستقيم 46"/>
            <p:cNvCxnSpPr/>
            <p:nvPr/>
          </p:nvCxnSpPr>
          <p:spPr>
            <a:xfrm rot="5400000">
              <a:off x="3428992" y="2927330"/>
              <a:ext cx="285752" cy="1588"/>
            </a:xfrm>
            <a:prstGeom prst="straightConnector1">
              <a:avLst/>
            </a:prstGeom>
            <a:ln w="19050">
              <a:solidFill>
                <a:schemeClr val="tx1"/>
              </a:solidFill>
              <a:prstDash val="solid"/>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50" name="مربع نص 49"/>
            <p:cNvSpPr txBox="1"/>
            <p:nvPr/>
          </p:nvSpPr>
          <p:spPr>
            <a:xfrm>
              <a:off x="3643306" y="2357430"/>
              <a:ext cx="642942" cy="369332"/>
            </a:xfrm>
            <a:prstGeom prst="rect">
              <a:avLst/>
            </a:prstGeom>
            <a:noFill/>
          </p:spPr>
          <p:txBody>
            <a:bodyPr wrap="square" rtlCol="1">
              <a:spAutoFit/>
            </a:bodyPr>
            <a:lstStyle/>
            <a:p>
              <a:pPr algn="ctr" rtl="0"/>
              <a:r>
                <a:rPr lang="en-US" dirty="0" err="1" smtClean="0">
                  <a:sym typeface="Symbol"/>
                </a:rPr>
                <a:t>i</a:t>
              </a:r>
              <a:r>
                <a:rPr lang="en-US" baseline="-25000" dirty="0" err="1" smtClean="0">
                  <a:sym typeface="Symbol"/>
                </a:rPr>
                <a:t>LDC</a:t>
              </a:r>
              <a:endParaRPr lang="en-US" baseline="-25000" dirty="0" smtClean="0">
                <a:sym typeface="Symbol"/>
              </a:endParaRPr>
            </a:p>
          </p:txBody>
        </p:sp>
        <p:cxnSp>
          <p:nvCxnSpPr>
            <p:cNvPr id="51" name="رابط كسهم مستقيم 50"/>
            <p:cNvCxnSpPr/>
            <p:nvPr/>
          </p:nvCxnSpPr>
          <p:spPr>
            <a:xfrm rot="10800000">
              <a:off x="3718275" y="2704027"/>
              <a:ext cx="428628" cy="1588"/>
            </a:xfrm>
            <a:prstGeom prst="straightConnector1">
              <a:avLst/>
            </a:prstGeom>
            <a:ln w="19050">
              <a:solidFill>
                <a:schemeClr val="tx1"/>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5" name="رابط كسهم مستقيم 54"/>
            <p:cNvCxnSpPr>
              <a:stCxn id="25" idx="0"/>
            </p:cNvCxnSpPr>
            <p:nvPr/>
          </p:nvCxnSpPr>
          <p:spPr>
            <a:xfrm rot="16200000" flipH="1" flipV="1">
              <a:off x="3601516" y="2672830"/>
              <a:ext cx="83580" cy="142876"/>
            </a:xfrm>
            <a:prstGeom prst="straightConnector1">
              <a:avLst/>
            </a:prstGeom>
            <a:ln w="19050">
              <a:solidFill>
                <a:schemeClr val="tx1"/>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grpSp>
      <p:sp>
        <p:nvSpPr>
          <p:cNvPr id="58" name="عنصر نائب للتاريخ 57"/>
          <p:cNvSpPr>
            <a:spLocks noGrp="1"/>
          </p:cNvSpPr>
          <p:nvPr>
            <p:ph type="dt" sz="half" idx="10"/>
          </p:nvPr>
        </p:nvSpPr>
        <p:spPr/>
        <p:txBody>
          <a:bodyPr/>
          <a:lstStyle/>
          <a:p>
            <a:r>
              <a:rPr lang="ar-SY" smtClean="0"/>
              <a:t>2019-2018</a:t>
            </a:r>
            <a:endParaRPr lang="ar-SY"/>
          </a:p>
        </p:txBody>
      </p:sp>
      <p:graphicFrame>
        <p:nvGraphicFramePr>
          <p:cNvPr id="214031" name="Object 15"/>
          <p:cNvGraphicFramePr>
            <a:graphicFrameLocks noChangeAspect="1"/>
          </p:cNvGraphicFramePr>
          <p:nvPr/>
        </p:nvGraphicFramePr>
        <p:xfrm>
          <a:off x="4154485" y="3840183"/>
          <a:ext cx="3311525" cy="644525"/>
        </p:xfrm>
        <a:graphic>
          <a:graphicData uri="http://schemas.openxmlformats.org/presentationml/2006/ole">
            <p:oleObj spid="_x0000_s214031" name="Equation" r:id="rId5" imgW="2209680" imgH="431640" progId="Equation.DSMT4">
              <p:embed/>
            </p:oleObj>
          </a:graphicData>
        </a:graphic>
      </p:graphicFrame>
      <p:graphicFrame>
        <p:nvGraphicFramePr>
          <p:cNvPr id="214032" name="Object 2"/>
          <p:cNvGraphicFramePr>
            <a:graphicFrameLocks noChangeAspect="1"/>
          </p:cNvGraphicFramePr>
          <p:nvPr/>
        </p:nvGraphicFramePr>
        <p:xfrm>
          <a:off x="4143372" y="4730771"/>
          <a:ext cx="3597275" cy="644525"/>
        </p:xfrm>
        <a:graphic>
          <a:graphicData uri="http://schemas.openxmlformats.org/presentationml/2006/ole">
            <p:oleObj spid="_x0000_s214032" name="Equation" r:id="rId6" imgW="2400120" imgH="431640" progId="Equation.DSMT4">
              <p:embed/>
            </p:oleObj>
          </a:graphicData>
        </a:graphic>
      </p:graphicFrame>
      <p:graphicFrame>
        <p:nvGraphicFramePr>
          <p:cNvPr id="214033" name="Object 17"/>
          <p:cNvGraphicFramePr>
            <a:graphicFrameLocks noChangeAspect="1"/>
          </p:cNvGraphicFramePr>
          <p:nvPr/>
        </p:nvGraphicFramePr>
        <p:xfrm>
          <a:off x="4154485" y="5619771"/>
          <a:ext cx="2911475" cy="738187"/>
        </p:xfrm>
        <a:graphic>
          <a:graphicData uri="http://schemas.openxmlformats.org/presentationml/2006/ole">
            <p:oleObj spid="_x0000_s214033" name="Equation" r:id="rId7" imgW="1942920" imgH="495000" progId="Equation.DSMT4">
              <p:embed/>
            </p:oleObj>
          </a:graphicData>
        </a:graphic>
      </p:graphicFrame>
      <p:graphicFrame>
        <p:nvGraphicFramePr>
          <p:cNvPr id="214034" name="Object 18"/>
          <p:cNvGraphicFramePr>
            <a:graphicFrameLocks noChangeAspect="1"/>
          </p:cNvGraphicFramePr>
          <p:nvPr/>
        </p:nvGraphicFramePr>
        <p:xfrm>
          <a:off x="7143768" y="5786438"/>
          <a:ext cx="1617663" cy="341312"/>
        </p:xfrm>
        <a:graphic>
          <a:graphicData uri="http://schemas.openxmlformats.org/presentationml/2006/ole">
            <p:oleObj spid="_x0000_s214034" name="Equation" r:id="rId8" imgW="1079280" imgH="228600" progId="Equation.DSMT4">
              <p:embed/>
            </p:oleObj>
          </a:graphicData>
        </a:graphic>
      </p:graphicFrame>
      <p:sp>
        <p:nvSpPr>
          <p:cNvPr id="48" name="مربع نص 47"/>
          <p:cNvSpPr txBox="1"/>
          <p:nvPr/>
        </p:nvSpPr>
        <p:spPr>
          <a:xfrm>
            <a:off x="0" y="-27384"/>
            <a:ext cx="9144000" cy="707886"/>
          </a:xfrm>
          <a:prstGeom prst="rect">
            <a:avLst/>
          </a:prstGeom>
          <a:noFill/>
        </p:spPr>
        <p:txBody>
          <a:bodyPr wrap="square" rtlCol="1">
            <a:spAutoFit/>
          </a:bodyPr>
          <a:lstStyle/>
          <a:p>
            <a:pPr algn="just">
              <a:spcAft>
                <a:spcPts val="600"/>
              </a:spcAft>
            </a:pPr>
            <a:r>
              <a:rPr lang="ar-SY" sz="2000" b="1" dirty="0" smtClean="0">
                <a:solidFill>
                  <a:srgbClr val="00B050"/>
                </a:solidFill>
                <a:latin typeface="Times New Roman" pitchFamily="18" charset="0"/>
                <a:cs typeface="Times New Roman" pitchFamily="18" charset="0"/>
              </a:rPr>
              <a:t>رسم جهد وتيار الحمولة – جهد وتيار </a:t>
            </a:r>
            <a:r>
              <a:rPr lang="en-US" sz="2000" b="1" dirty="0" smtClean="0">
                <a:solidFill>
                  <a:srgbClr val="00B050"/>
                </a:solidFill>
                <a:latin typeface="Times New Roman" pitchFamily="18" charset="0"/>
                <a:cs typeface="Times New Roman" pitchFamily="18" charset="0"/>
              </a:rPr>
              <a:t>T2</a:t>
            </a:r>
            <a:r>
              <a:rPr lang="ar-SY" sz="2000" b="1" dirty="0" smtClean="0">
                <a:solidFill>
                  <a:srgbClr val="00B050"/>
                </a:solidFill>
                <a:latin typeface="Times New Roman" pitchFamily="18" charset="0"/>
                <a:cs typeface="Times New Roman" pitchFamily="18" charset="0"/>
              </a:rPr>
              <a:t> - جهد وتيار كل من ثانوي وأولي </a:t>
            </a:r>
            <a:r>
              <a:rPr lang="ar-SY" sz="2000" b="1" dirty="0" err="1" smtClean="0">
                <a:solidFill>
                  <a:srgbClr val="00B050"/>
                </a:solidFill>
                <a:latin typeface="Times New Roman" pitchFamily="18" charset="0"/>
                <a:cs typeface="Times New Roman" pitchFamily="18" charset="0"/>
              </a:rPr>
              <a:t>المحولة </a:t>
            </a:r>
            <a:r>
              <a:rPr lang="ar-SY" sz="2000" b="1" dirty="0" smtClean="0">
                <a:solidFill>
                  <a:srgbClr val="00B050"/>
                </a:solidFill>
                <a:latin typeface="Times New Roman" pitchFamily="18" charset="0"/>
                <a:cs typeface="Times New Roman" pitchFamily="18" charset="0"/>
              </a:rPr>
              <a:t>– حساب القيمة الوسطى والفعالة لجهد الحمل </a:t>
            </a:r>
          </a:p>
        </p:txBody>
      </p:sp>
      <p:grpSp>
        <p:nvGrpSpPr>
          <p:cNvPr id="53" name="مجموعة 52"/>
          <p:cNvGrpSpPr/>
          <p:nvPr/>
        </p:nvGrpSpPr>
        <p:grpSpPr>
          <a:xfrm>
            <a:off x="2928926" y="4929198"/>
            <a:ext cx="5899779" cy="1571636"/>
            <a:chOff x="2928926" y="4143380"/>
            <a:chExt cx="5899779" cy="1571636"/>
          </a:xfrm>
        </p:grpSpPr>
        <p:sp>
          <p:nvSpPr>
            <p:cNvPr id="52" name="مربع نص 51"/>
            <p:cNvSpPr txBox="1"/>
            <p:nvPr/>
          </p:nvSpPr>
          <p:spPr>
            <a:xfrm>
              <a:off x="2928926" y="4143380"/>
              <a:ext cx="5899779" cy="1571636"/>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r>
                <a:rPr lang="ar-SA" sz="2800" dirty="0" smtClean="0">
                  <a:solidFill>
                    <a:srgbClr val="FF0000"/>
                  </a:solidFill>
                  <a:latin typeface="Times New Roman" pitchFamily="18" charset="0"/>
                  <a:cs typeface="Times New Roman" pitchFamily="18" charset="0"/>
                </a:rPr>
                <a:t>وظيفة: </a:t>
              </a:r>
              <a:r>
                <a:rPr lang="ar-SA" sz="2800" dirty="0" smtClean="0">
                  <a:latin typeface="Times New Roman" pitchFamily="18" charset="0"/>
                  <a:cs typeface="Times New Roman" pitchFamily="18" charset="0"/>
                </a:rPr>
                <a:t>برهن أن: </a:t>
              </a:r>
              <a:endParaRPr lang="en-US" sz="2800" dirty="0">
                <a:latin typeface="Times New Roman" pitchFamily="18" charset="0"/>
                <a:cs typeface="Times New Roman" pitchFamily="18" charset="0"/>
              </a:endParaRPr>
            </a:p>
          </p:txBody>
        </p:sp>
        <p:graphicFrame>
          <p:nvGraphicFramePr>
            <p:cNvPr id="49" name="Object 17"/>
            <p:cNvGraphicFramePr>
              <a:graphicFrameLocks noChangeAspect="1"/>
            </p:cNvGraphicFramePr>
            <p:nvPr/>
          </p:nvGraphicFramePr>
          <p:xfrm>
            <a:off x="3357554" y="4627579"/>
            <a:ext cx="5019675" cy="1087437"/>
          </p:xfrm>
          <a:graphic>
            <a:graphicData uri="http://schemas.openxmlformats.org/presentationml/2006/ole">
              <p:oleObj spid="_x0000_s214035" name="Equation" r:id="rId9" imgW="2514600" imgH="545760" progId="Equation.DSMT4">
                <p:embed/>
              </p:oleObj>
            </a:graphicData>
          </a:graphic>
        </p:graphicFrame>
      </p:grpSp>
      <p:sp>
        <p:nvSpPr>
          <p:cNvPr id="54" name="عنصر نائب لرقم الشريحة 53"/>
          <p:cNvSpPr>
            <a:spLocks noGrp="1"/>
          </p:cNvSpPr>
          <p:nvPr>
            <p:ph type="sldNum" sz="quarter" idx="12"/>
          </p:nvPr>
        </p:nvSpPr>
        <p:spPr/>
        <p:txBody>
          <a:bodyPr/>
          <a:lstStyle/>
          <a:p>
            <a:fld id="{2C0DA8FC-BB9E-42E2-A4DE-D94B488C17FE}" type="slidenum">
              <a:rPr lang="ar-SY" smtClean="0"/>
              <a:pPr/>
              <a:t>29</a:t>
            </a:fld>
            <a:endParaRPr lang="ar-SY" dirty="0"/>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14031"/>
                                        </p:tgtEl>
                                        <p:attrNameLst>
                                          <p:attrName>style.visibility</p:attrName>
                                        </p:attrNameLst>
                                      </p:cBhvr>
                                      <p:to>
                                        <p:strVal val="visible"/>
                                      </p:to>
                                    </p:set>
                                    <p:anim calcmode="lin" valueType="num">
                                      <p:cBhvr>
                                        <p:cTn id="7" dur="1000" fill="hold"/>
                                        <p:tgtEl>
                                          <p:spTgt spid="214031"/>
                                        </p:tgtEl>
                                        <p:attrNameLst>
                                          <p:attrName>ppt_x</p:attrName>
                                        </p:attrNameLst>
                                      </p:cBhvr>
                                      <p:tavLst>
                                        <p:tav tm="0">
                                          <p:val>
                                            <p:strVal val="#ppt_x-.2"/>
                                          </p:val>
                                        </p:tav>
                                        <p:tav tm="100000">
                                          <p:val>
                                            <p:strVal val="#ppt_x"/>
                                          </p:val>
                                        </p:tav>
                                      </p:tavLst>
                                    </p:anim>
                                    <p:anim calcmode="lin" valueType="num">
                                      <p:cBhvr>
                                        <p:cTn id="8" dur="1000" fill="hold"/>
                                        <p:tgtEl>
                                          <p:spTgt spid="214031"/>
                                        </p:tgtEl>
                                        <p:attrNameLst>
                                          <p:attrName>ppt_y</p:attrName>
                                        </p:attrNameLst>
                                      </p:cBhvr>
                                      <p:tavLst>
                                        <p:tav tm="0">
                                          <p:val>
                                            <p:strVal val="#ppt_y"/>
                                          </p:val>
                                        </p:tav>
                                        <p:tav tm="100000">
                                          <p:val>
                                            <p:strVal val="#ppt_y"/>
                                          </p:val>
                                        </p:tav>
                                      </p:tavLst>
                                    </p:anim>
                                    <p:animEffect transition="in" filter="wipe(right)" prLst="gradientSize: 0.1">
                                      <p:cBhvr>
                                        <p:cTn id="9" dur="1000"/>
                                        <p:tgtEl>
                                          <p:spTgt spid="214031"/>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214032"/>
                                        </p:tgtEl>
                                        <p:attrNameLst>
                                          <p:attrName>style.visibility</p:attrName>
                                        </p:attrNameLst>
                                      </p:cBhvr>
                                      <p:to>
                                        <p:strVal val="visible"/>
                                      </p:to>
                                    </p:set>
                                    <p:anim calcmode="lin" valueType="num">
                                      <p:cBhvr>
                                        <p:cTn id="14" dur="1000" fill="hold"/>
                                        <p:tgtEl>
                                          <p:spTgt spid="214032"/>
                                        </p:tgtEl>
                                        <p:attrNameLst>
                                          <p:attrName>ppt_x</p:attrName>
                                        </p:attrNameLst>
                                      </p:cBhvr>
                                      <p:tavLst>
                                        <p:tav tm="0">
                                          <p:val>
                                            <p:strVal val="#ppt_x-.2"/>
                                          </p:val>
                                        </p:tav>
                                        <p:tav tm="100000">
                                          <p:val>
                                            <p:strVal val="#ppt_x"/>
                                          </p:val>
                                        </p:tav>
                                      </p:tavLst>
                                    </p:anim>
                                    <p:anim calcmode="lin" valueType="num">
                                      <p:cBhvr>
                                        <p:cTn id="15" dur="1000" fill="hold"/>
                                        <p:tgtEl>
                                          <p:spTgt spid="214032"/>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14032"/>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214033"/>
                                        </p:tgtEl>
                                        <p:attrNameLst>
                                          <p:attrName>style.visibility</p:attrName>
                                        </p:attrNameLst>
                                      </p:cBhvr>
                                      <p:to>
                                        <p:strVal val="visible"/>
                                      </p:to>
                                    </p:set>
                                    <p:anim calcmode="lin" valueType="num">
                                      <p:cBhvr>
                                        <p:cTn id="21" dur="1000" fill="hold"/>
                                        <p:tgtEl>
                                          <p:spTgt spid="214033"/>
                                        </p:tgtEl>
                                        <p:attrNameLst>
                                          <p:attrName>ppt_x</p:attrName>
                                        </p:attrNameLst>
                                      </p:cBhvr>
                                      <p:tavLst>
                                        <p:tav tm="0">
                                          <p:val>
                                            <p:strVal val="#ppt_x-.2"/>
                                          </p:val>
                                        </p:tav>
                                        <p:tav tm="100000">
                                          <p:val>
                                            <p:strVal val="#ppt_x"/>
                                          </p:val>
                                        </p:tav>
                                      </p:tavLst>
                                    </p:anim>
                                    <p:anim calcmode="lin" valueType="num">
                                      <p:cBhvr>
                                        <p:cTn id="22" dur="1000" fill="hold"/>
                                        <p:tgtEl>
                                          <p:spTgt spid="214033"/>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14033"/>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214034"/>
                                        </p:tgtEl>
                                        <p:attrNameLst>
                                          <p:attrName>style.visibility</p:attrName>
                                        </p:attrNameLst>
                                      </p:cBhvr>
                                      <p:to>
                                        <p:strVal val="visible"/>
                                      </p:to>
                                    </p:set>
                                    <p:anim calcmode="lin" valueType="num">
                                      <p:cBhvr>
                                        <p:cTn id="28" dur="1000" fill="hold"/>
                                        <p:tgtEl>
                                          <p:spTgt spid="214034"/>
                                        </p:tgtEl>
                                        <p:attrNameLst>
                                          <p:attrName>ppt_x</p:attrName>
                                        </p:attrNameLst>
                                      </p:cBhvr>
                                      <p:tavLst>
                                        <p:tav tm="0">
                                          <p:val>
                                            <p:strVal val="#ppt_x-.2"/>
                                          </p:val>
                                        </p:tav>
                                        <p:tav tm="100000">
                                          <p:val>
                                            <p:strVal val="#ppt_x"/>
                                          </p:val>
                                        </p:tav>
                                      </p:tavLst>
                                    </p:anim>
                                    <p:anim calcmode="lin" valueType="num">
                                      <p:cBhvr>
                                        <p:cTn id="29" dur="1000" fill="hold"/>
                                        <p:tgtEl>
                                          <p:spTgt spid="214034"/>
                                        </p:tgtEl>
                                        <p:attrNameLst>
                                          <p:attrName>ppt_y</p:attrName>
                                        </p:attrNameLst>
                                      </p:cBhvr>
                                      <p:tavLst>
                                        <p:tav tm="0">
                                          <p:val>
                                            <p:strVal val="#ppt_y"/>
                                          </p:val>
                                        </p:tav>
                                        <p:tav tm="100000">
                                          <p:val>
                                            <p:strVal val="#ppt_y"/>
                                          </p:val>
                                        </p:tav>
                                      </p:tavLst>
                                    </p:anim>
                                    <p:animEffect transition="in" filter="wipe(right)" prLst="gradientSize: 0.1">
                                      <p:cBhvr>
                                        <p:cTn id="30" dur="1000"/>
                                        <p:tgtEl>
                                          <p:spTgt spid="214034"/>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checkerboard(across)">
                                      <p:cBhvr>
                                        <p:cTn id="35"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7286644" y="-23178"/>
            <a:ext cx="1500198" cy="523220"/>
          </a:xfrm>
          <a:prstGeom prst="rect">
            <a:avLst/>
          </a:prstGeom>
          <a:noFill/>
        </p:spPr>
        <p:txBody>
          <a:bodyPr wrap="square" rtlCol="1">
            <a:spAutoFit/>
          </a:bodyPr>
          <a:lstStyle/>
          <a:p>
            <a:pPr marL="514350" indent="-514350" algn="just">
              <a:buFont typeface="+mj-lt"/>
              <a:buAutoNum type="arabicPeriod"/>
            </a:pPr>
            <a:r>
              <a:rPr lang="ar-SY" sz="2800" b="1" dirty="0" smtClean="0">
                <a:solidFill>
                  <a:srgbClr val="0070C0"/>
                </a:solidFill>
                <a:cs typeface="Simplified Arabic" pitchFamily="2" charset="-78"/>
              </a:rPr>
              <a:t>مقدمة</a:t>
            </a:r>
            <a:endParaRPr lang="ar-SY" sz="2800" b="1" dirty="0">
              <a:solidFill>
                <a:srgbClr val="0070C0"/>
              </a:solidFill>
              <a:cs typeface="Simplified Arabic" pitchFamily="2" charset="-78"/>
            </a:endParaRPr>
          </a:p>
        </p:txBody>
      </p:sp>
      <p:sp>
        <p:nvSpPr>
          <p:cNvPr id="4" name="مربع نص 3"/>
          <p:cNvSpPr txBox="1"/>
          <p:nvPr/>
        </p:nvSpPr>
        <p:spPr>
          <a:xfrm>
            <a:off x="928662" y="422863"/>
            <a:ext cx="7786742" cy="523220"/>
          </a:xfrm>
          <a:prstGeom prst="rect">
            <a:avLst/>
          </a:prstGeom>
          <a:noFill/>
        </p:spPr>
        <p:txBody>
          <a:bodyPr wrap="square" rtlCol="1">
            <a:spAutoFit/>
          </a:bodyPr>
          <a:lstStyle/>
          <a:p>
            <a:pPr algn="just"/>
            <a:r>
              <a:rPr lang="ar-SY" sz="2800" b="1" dirty="0" smtClean="0">
                <a:solidFill>
                  <a:srgbClr val="FF0000"/>
                </a:solidFill>
                <a:cs typeface="Simplified Arabic" pitchFamily="2" charset="-78"/>
              </a:rPr>
              <a:t>القلب: </a:t>
            </a:r>
            <a:r>
              <a:rPr lang="ar-SY" sz="2800" b="1" dirty="0" smtClean="0">
                <a:cs typeface="Simplified Arabic" pitchFamily="2" charset="-78"/>
              </a:rPr>
              <a:t>هو عملية تحويل الإشارة المستمرة إلى إشارة متناوبة.</a:t>
            </a:r>
            <a:endParaRPr lang="ar-SY" sz="2800" b="1" dirty="0">
              <a:cs typeface="Simplified Arabic" pitchFamily="2" charset="-78"/>
            </a:endParaRPr>
          </a:p>
        </p:txBody>
      </p:sp>
      <p:sp>
        <p:nvSpPr>
          <p:cNvPr id="5" name="مربع نص 4"/>
          <p:cNvSpPr txBox="1"/>
          <p:nvPr/>
        </p:nvSpPr>
        <p:spPr>
          <a:xfrm>
            <a:off x="500034" y="972435"/>
            <a:ext cx="8286808" cy="1384995"/>
          </a:xfrm>
          <a:prstGeom prst="rect">
            <a:avLst/>
          </a:prstGeom>
          <a:noFill/>
        </p:spPr>
        <p:txBody>
          <a:bodyPr wrap="square" rtlCol="1">
            <a:spAutoFit/>
          </a:bodyPr>
          <a:lstStyle/>
          <a:p>
            <a:pPr algn="just"/>
            <a:r>
              <a:rPr lang="ar-SY" sz="2800" b="1" dirty="0" smtClean="0">
                <a:solidFill>
                  <a:srgbClr val="FF0000"/>
                </a:solidFill>
                <a:cs typeface="Simplified Arabic" pitchFamily="2" charset="-78"/>
              </a:rPr>
              <a:t>المبدلة </a:t>
            </a:r>
            <a:r>
              <a:rPr lang="ar-SY" sz="2800" b="1" dirty="0" err="1" smtClean="0">
                <a:solidFill>
                  <a:srgbClr val="FF0000"/>
                </a:solidFill>
                <a:cs typeface="Simplified Arabic" pitchFamily="2" charset="-78"/>
              </a:rPr>
              <a:t>الثايرستورية</a:t>
            </a:r>
            <a:r>
              <a:rPr lang="ar-SY" sz="2800" b="1" dirty="0" smtClean="0">
                <a:solidFill>
                  <a:srgbClr val="FF0000"/>
                </a:solidFill>
                <a:cs typeface="Simplified Arabic" pitchFamily="2" charset="-78"/>
              </a:rPr>
              <a:t> القالبة التابعة: </a:t>
            </a:r>
            <a:r>
              <a:rPr lang="ar-SY" sz="2800" b="1" dirty="0" smtClean="0">
                <a:cs typeface="Simplified Arabic" pitchFamily="2" charset="-78"/>
              </a:rPr>
              <a:t>هي مبدلة تقوم بنقل الطاقة من شبكة التيار المستمر إلى شبكة التيار المتناوب ويكون إبدال </a:t>
            </a:r>
            <a:r>
              <a:rPr lang="ar-SY" sz="2800" b="1" dirty="0" err="1" smtClean="0">
                <a:cs typeface="Simplified Arabic" pitchFamily="2" charset="-78"/>
              </a:rPr>
              <a:t>الثايرستورات</a:t>
            </a:r>
            <a:r>
              <a:rPr lang="ar-SY" sz="2800" b="1" dirty="0" smtClean="0">
                <a:cs typeface="Simplified Arabic" pitchFamily="2" charset="-78"/>
              </a:rPr>
              <a:t> فيها مرتبطاً </a:t>
            </a:r>
            <a:r>
              <a:rPr lang="ar-SY" sz="2800" b="1" dirty="0" err="1" smtClean="0">
                <a:cs typeface="Simplified Arabic" pitchFamily="2" charset="-78"/>
              </a:rPr>
              <a:t>يالجهد</a:t>
            </a:r>
            <a:r>
              <a:rPr lang="ar-SY" sz="2800" b="1" dirty="0" smtClean="0">
                <a:cs typeface="Simplified Arabic" pitchFamily="2" charset="-78"/>
              </a:rPr>
              <a:t> المتناوب لهذه الشبكة.</a:t>
            </a:r>
            <a:endParaRPr lang="ar-SY" sz="2800" b="1" dirty="0">
              <a:cs typeface="Simplified Arabic" pitchFamily="2" charset="-78"/>
            </a:endParaRPr>
          </a:p>
        </p:txBody>
      </p:sp>
      <p:sp>
        <p:nvSpPr>
          <p:cNvPr id="6" name="مربع نص 5"/>
          <p:cNvSpPr txBox="1"/>
          <p:nvPr/>
        </p:nvSpPr>
        <p:spPr>
          <a:xfrm>
            <a:off x="4357686" y="2285992"/>
            <a:ext cx="4429156" cy="523220"/>
          </a:xfrm>
          <a:prstGeom prst="rect">
            <a:avLst/>
          </a:prstGeom>
          <a:noFill/>
        </p:spPr>
        <p:txBody>
          <a:bodyPr wrap="square" rtlCol="1">
            <a:spAutoFit/>
          </a:bodyPr>
          <a:lstStyle/>
          <a:p>
            <a:pPr algn="just"/>
            <a:r>
              <a:rPr lang="ar-SY" sz="2800" b="1" dirty="0" smtClean="0">
                <a:solidFill>
                  <a:srgbClr val="FF0000"/>
                </a:solidFill>
                <a:cs typeface="Simplified Arabic" pitchFamily="2" charset="-78"/>
              </a:rPr>
              <a:t>شروط تحويل الطاقة بين المنابع:</a:t>
            </a:r>
            <a:endParaRPr lang="ar-SY" sz="2800" b="1" dirty="0">
              <a:solidFill>
                <a:srgbClr val="FF0000"/>
              </a:solidFill>
              <a:cs typeface="Simplified Arabic" pitchFamily="2" charset="-78"/>
            </a:endParaRPr>
          </a:p>
        </p:txBody>
      </p:sp>
      <p:sp>
        <p:nvSpPr>
          <p:cNvPr id="8" name="مربع نص 7"/>
          <p:cNvSpPr txBox="1"/>
          <p:nvPr/>
        </p:nvSpPr>
        <p:spPr>
          <a:xfrm>
            <a:off x="1071538" y="4779301"/>
            <a:ext cx="1500198" cy="430887"/>
          </a:xfrm>
          <a:prstGeom prst="rect">
            <a:avLst/>
          </a:prstGeom>
          <a:noFill/>
        </p:spPr>
        <p:txBody>
          <a:bodyPr wrap="square" rtlCol="1">
            <a:spAutoFit/>
          </a:bodyPr>
          <a:lstStyle/>
          <a:p>
            <a:pPr algn="just"/>
            <a:r>
              <a:rPr lang="ar-SY" sz="2200" dirty="0" smtClean="0">
                <a:cs typeface="Simplified Arabic" pitchFamily="2" charset="-78"/>
              </a:rPr>
              <a:t>الشكل 4 - 1</a:t>
            </a:r>
            <a:endParaRPr lang="ar-SY" sz="2200" dirty="0">
              <a:cs typeface="Simplified Arabic" pitchFamily="2" charset="-78"/>
            </a:endParaRPr>
          </a:p>
        </p:txBody>
      </p:sp>
      <p:pic>
        <p:nvPicPr>
          <p:cNvPr id="10" name="صورة 9" descr="power1_fig4_1E1.jpg"/>
          <p:cNvPicPr>
            <a:picLocks noChangeAspect="1"/>
          </p:cNvPicPr>
          <p:nvPr/>
        </p:nvPicPr>
        <p:blipFill>
          <a:blip r:embed="rId3" cstate="print"/>
          <a:stretch>
            <a:fillRect/>
          </a:stretch>
        </p:blipFill>
        <p:spPr>
          <a:xfrm>
            <a:off x="142844" y="2630303"/>
            <a:ext cx="3538728" cy="1938528"/>
          </a:xfrm>
          <a:prstGeom prst="rect">
            <a:avLst/>
          </a:prstGeom>
        </p:spPr>
      </p:pic>
      <p:pic>
        <p:nvPicPr>
          <p:cNvPr id="12" name="صورة 11" descr="power1_fig4_1E2.jpg"/>
          <p:cNvPicPr>
            <a:picLocks noChangeAspect="1"/>
          </p:cNvPicPr>
          <p:nvPr/>
        </p:nvPicPr>
        <p:blipFill>
          <a:blip r:embed="rId4" cstate="print"/>
          <a:stretch>
            <a:fillRect/>
          </a:stretch>
        </p:blipFill>
        <p:spPr>
          <a:xfrm>
            <a:off x="142844" y="2630303"/>
            <a:ext cx="3538728" cy="1938528"/>
          </a:xfrm>
          <a:prstGeom prst="rect">
            <a:avLst/>
          </a:prstGeom>
        </p:spPr>
      </p:pic>
      <p:sp>
        <p:nvSpPr>
          <p:cNvPr id="14" name="مربع نص 13"/>
          <p:cNvSpPr txBox="1"/>
          <p:nvPr/>
        </p:nvSpPr>
        <p:spPr>
          <a:xfrm>
            <a:off x="4214810" y="2786058"/>
            <a:ext cx="4572032" cy="523220"/>
          </a:xfrm>
          <a:prstGeom prst="rect">
            <a:avLst/>
          </a:prstGeom>
          <a:noFill/>
        </p:spPr>
        <p:txBody>
          <a:bodyPr wrap="square" rtlCol="1">
            <a:spAutoFit/>
          </a:bodyPr>
          <a:lstStyle/>
          <a:p>
            <a:pPr algn="just"/>
            <a:r>
              <a:rPr lang="en-US" sz="2800" b="1" dirty="0" smtClean="0">
                <a:solidFill>
                  <a:srgbClr val="660033"/>
                </a:solidFill>
                <a:cs typeface="Simplified Arabic" pitchFamily="2" charset="-78"/>
              </a:rPr>
              <a:t>K(on)</a:t>
            </a:r>
            <a:r>
              <a:rPr lang="ar-SY" sz="2800" b="1" dirty="0" smtClean="0">
                <a:solidFill>
                  <a:srgbClr val="660033"/>
                </a:solidFill>
                <a:cs typeface="Simplified Arabic" pitchFamily="2" charset="-78"/>
              </a:rPr>
              <a:t> و بفرض </a:t>
            </a:r>
            <a:r>
              <a:rPr lang="en-US" sz="2800" b="1" dirty="0" smtClean="0">
                <a:solidFill>
                  <a:srgbClr val="660033"/>
                </a:solidFill>
                <a:cs typeface="Simplified Arabic" pitchFamily="2" charset="-78"/>
              </a:rPr>
              <a:t> </a:t>
            </a:r>
            <a:r>
              <a:rPr lang="en-US" sz="2800" b="1" i="1" dirty="0" smtClean="0">
                <a:solidFill>
                  <a:srgbClr val="660033"/>
                </a:solidFill>
                <a:cs typeface="Simplified Arabic" pitchFamily="2" charset="-78"/>
              </a:rPr>
              <a:t>E</a:t>
            </a:r>
            <a:r>
              <a:rPr lang="en-US" sz="2800" b="1" i="1" baseline="-25000" dirty="0" smtClean="0">
                <a:solidFill>
                  <a:srgbClr val="660033"/>
                </a:solidFill>
                <a:cs typeface="Simplified Arabic" pitchFamily="2" charset="-78"/>
              </a:rPr>
              <a:t>2</a:t>
            </a:r>
            <a:r>
              <a:rPr lang="en-US" sz="2800" b="1" dirty="0" smtClean="0">
                <a:solidFill>
                  <a:srgbClr val="660033"/>
                </a:solidFill>
                <a:cs typeface="Simplified Arabic" pitchFamily="2" charset="-78"/>
              </a:rPr>
              <a:t>&gt;</a:t>
            </a:r>
            <a:r>
              <a:rPr lang="en-US" sz="2800" b="1" i="1" dirty="0" smtClean="0">
                <a:solidFill>
                  <a:srgbClr val="660033"/>
                </a:solidFill>
                <a:cs typeface="Simplified Arabic" pitchFamily="2" charset="-78"/>
              </a:rPr>
              <a:t>E</a:t>
            </a:r>
            <a:r>
              <a:rPr lang="en-US" sz="2800" b="1" i="1" baseline="-25000" dirty="0" smtClean="0">
                <a:solidFill>
                  <a:srgbClr val="660033"/>
                </a:solidFill>
                <a:cs typeface="Simplified Arabic" pitchFamily="2" charset="-78"/>
              </a:rPr>
              <a:t>1</a:t>
            </a:r>
            <a:r>
              <a:rPr lang="ar-SY" sz="2800" b="1" dirty="0" smtClean="0">
                <a:solidFill>
                  <a:srgbClr val="660033"/>
                </a:solidFill>
                <a:cs typeface="Simplified Arabic" pitchFamily="2" charset="-78"/>
              </a:rPr>
              <a:t>:</a:t>
            </a:r>
            <a:endParaRPr lang="ar-SY" sz="2800" b="1" dirty="0">
              <a:solidFill>
                <a:srgbClr val="660033"/>
              </a:solidFill>
              <a:cs typeface="Simplified Arabic" pitchFamily="2" charset="-78"/>
            </a:endParaRPr>
          </a:p>
        </p:txBody>
      </p:sp>
      <p:sp>
        <p:nvSpPr>
          <p:cNvPr id="15" name="مربع نص 14"/>
          <p:cNvSpPr txBox="1"/>
          <p:nvPr/>
        </p:nvSpPr>
        <p:spPr>
          <a:xfrm>
            <a:off x="3929058" y="3357562"/>
            <a:ext cx="4500594" cy="507831"/>
          </a:xfrm>
          <a:prstGeom prst="rect">
            <a:avLst/>
          </a:prstGeom>
          <a:noFill/>
        </p:spPr>
        <p:txBody>
          <a:bodyPr wrap="square" rtlCol="1">
            <a:spAutoFit/>
          </a:bodyPr>
          <a:lstStyle/>
          <a:p>
            <a:pPr algn="just"/>
            <a:r>
              <a:rPr lang="en-US" sz="2700" b="1" i="1" dirty="0" smtClean="0">
                <a:latin typeface="Times New Roman" pitchFamily="18" charset="0"/>
                <a:cs typeface="Times New Roman" pitchFamily="18" charset="0"/>
              </a:rPr>
              <a:t>I</a:t>
            </a:r>
            <a:r>
              <a:rPr lang="en-US" sz="2700" b="1" dirty="0" smtClean="0">
                <a:latin typeface="Times New Roman" pitchFamily="18" charset="0"/>
                <a:cs typeface="Times New Roman" pitchFamily="18" charset="0"/>
              </a:rPr>
              <a:t> = </a:t>
            </a:r>
            <a:r>
              <a:rPr lang="en-US" sz="2700" b="1" i="1" dirty="0" smtClean="0">
                <a:latin typeface="Times New Roman" pitchFamily="18" charset="0"/>
                <a:cs typeface="Times New Roman" pitchFamily="18" charset="0"/>
              </a:rPr>
              <a:t>E</a:t>
            </a:r>
            <a:r>
              <a:rPr lang="en-US" sz="2700" b="1" i="1" baseline="-25000" dirty="0" smtClean="0">
                <a:latin typeface="Times New Roman" pitchFamily="18" charset="0"/>
                <a:cs typeface="Times New Roman" pitchFamily="18" charset="0"/>
              </a:rPr>
              <a:t>2</a:t>
            </a:r>
            <a:r>
              <a:rPr lang="en-US" sz="2700" b="1" dirty="0" smtClean="0">
                <a:latin typeface="Times New Roman" pitchFamily="18" charset="0"/>
                <a:cs typeface="Times New Roman" pitchFamily="18" charset="0"/>
              </a:rPr>
              <a:t> </a:t>
            </a:r>
            <a:r>
              <a:rPr lang="en-US" sz="2700" b="1" dirty="0" smtClean="0">
                <a:latin typeface="Times New Roman" pitchFamily="18" charset="0"/>
                <a:cs typeface="Times New Roman" pitchFamily="18" charset="0"/>
                <a:sym typeface="Symbol"/>
              </a:rPr>
              <a:t> </a:t>
            </a:r>
            <a:r>
              <a:rPr lang="en-US" sz="2700" b="1" i="1" dirty="0" smtClean="0">
                <a:latin typeface="Times New Roman" pitchFamily="18" charset="0"/>
                <a:cs typeface="Times New Roman" pitchFamily="18" charset="0"/>
                <a:sym typeface="Symbol"/>
              </a:rPr>
              <a:t>K</a:t>
            </a:r>
            <a:r>
              <a:rPr lang="en-US" sz="2700" b="1" dirty="0" smtClean="0">
                <a:latin typeface="Times New Roman" pitchFamily="18" charset="0"/>
                <a:cs typeface="Times New Roman" pitchFamily="18" charset="0"/>
                <a:sym typeface="Symbol"/>
              </a:rPr>
              <a:t>  </a:t>
            </a:r>
            <a:r>
              <a:rPr lang="en-US" sz="2700" b="1" i="1" dirty="0" smtClean="0">
                <a:latin typeface="Times New Roman" pitchFamily="18" charset="0"/>
                <a:cs typeface="Times New Roman" pitchFamily="18" charset="0"/>
                <a:sym typeface="Symbol"/>
              </a:rPr>
              <a:t>R</a:t>
            </a:r>
            <a:r>
              <a:rPr lang="en-US" sz="2700" b="1" dirty="0" smtClean="0">
                <a:latin typeface="Times New Roman" pitchFamily="18" charset="0"/>
                <a:cs typeface="Times New Roman" pitchFamily="18" charset="0"/>
                <a:sym typeface="Symbol"/>
              </a:rPr>
              <a:t>  </a:t>
            </a:r>
            <a:r>
              <a:rPr lang="en-US" sz="2700" b="1" i="1" dirty="0" smtClean="0">
                <a:latin typeface="Times New Roman" pitchFamily="18" charset="0"/>
                <a:cs typeface="Times New Roman" pitchFamily="18" charset="0"/>
                <a:sym typeface="Symbol"/>
              </a:rPr>
              <a:t>E</a:t>
            </a:r>
            <a:r>
              <a:rPr lang="en-US" sz="2700" b="1" i="1" baseline="-25000" dirty="0" smtClean="0">
                <a:latin typeface="Times New Roman" pitchFamily="18" charset="0"/>
                <a:cs typeface="Times New Roman" pitchFamily="18" charset="0"/>
                <a:sym typeface="Symbol"/>
              </a:rPr>
              <a:t>1</a:t>
            </a:r>
            <a:r>
              <a:rPr lang="en-US" sz="2700" b="1" i="1" dirty="0" smtClean="0">
                <a:latin typeface="Times New Roman" pitchFamily="18" charset="0"/>
                <a:cs typeface="Times New Roman" pitchFamily="18" charset="0"/>
                <a:sym typeface="Symbol"/>
              </a:rPr>
              <a:t> </a:t>
            </a:r>
            <a:r>
              <a:rPr lang="en-US" sz="2700" b="1" dirty="0" smtClean="0">
                <a:latin typeface="Times New Roman" pitchFamily="18" charset="0"/>
                <a:cs typeface="Times New Roman" pitchFamily="18" charset="0"/>
                <a:sym typeface="Symbol"/>
              </a:rPr>
              <a:t> </a:t>
            </a:r>
            <a:r>
              <a:rPr lang="en-US" sz="2700" b="1" i="1" dirty="0" smtClean="0">
                <a:latin typeface="Times New Roman" pitchFamily="18" charset="0"/>
                <a:cs typeface="Times New Roman" pitchFamily="18" charset="0"/>
                <a:sym typeface="Symbol"/>
              </a:rPr>
              <a:t>E</a:t>
            </a:r>
            <a:r>
              <a:rPr lang="en-US" sz="2700" b="1" i="1" baseline="-25000" dirty="0" smtClean="0">
                <a:latin typeface="Times New Roman" pitchFamily="18" charset="0"/>
                <a:cs typeface="Times New Roman" pitchFamily="18" charset="0"/>
                <a:sym typeface="Symbol"/>
              </a:rPr>
              <a:t>2</a:t>
            </a:r>
            <a:endParaRPr lang="ar-SY" sz="2700" b="1" i="1" baseline="30000" dirty="0">
              <a:latin typeface="Times New Roman" pitchFamily="18" charset="0"/>
              <a:cs typeface="Times New Roman" pitchFamily="18" charset="0"/>
            </a:endParaRPr>
          </a:p>
        </p:txBody>
      </p:sp>
      <p:graphicFrame>
        <p:nvGraphicFramePr>
          <p:cNvPr id="16" name="Object 2"/>
          <p:cNvGraphicFramePr>
            <a:graphicFrameLocks noChangeAspect="1"/>
          </p:cNvGraphicFramePr>
          <p:nvPr/>
        </p:nvGraphicFramePr>
        <p:xfrm>
          <a:off x="5357818" y="3929066"/>
          <a:ext cx="1820863" cy="923925"/>
        </p:xfrm>
        <a:graphic>
          <a:graphicData uri="http://schemas.openxmlformats.org/presentationml/2006/ole">
            <p:oleObj spid="_x0000_s140291" name="Equation" r:id="rId5" imgW="774360" imgH="393480" progId="Equation.DSMT4">
              <p:embed/>
            </p:oleObj>
          </a:graphicData>
        </a:graphic>
      </p:graphicFrame>
      <p:sp>
        <p:nvSpPr>
          <p:cNvPr id="17" name="مربع نص 16"/>
          <p:cNvSpPr txBox="1"/>
          <p:nvPr/>
        </p:nvSpPr>
        <p:spPr>
          <a:xfrm>
            <a:off x="3929058" y="4786322"/>
            <a:ext cx="4857784" cy="523220"/>
          </a:xfrm>
          <a:prstGeom prst="rect">
            <a:avLst/>
          </a:prstGeom>
          <a:noFill/>
        </p:spPr>
        <p:txBody>
          <a:bodyPr wrap="square" rtlCol="1">
            <a:spAutoFit/>
          </a:bodyPr>
          <a:lstStyle/>
          <a:p>
            <a:pPr algn="just"/>
            <a:r>
              <a:rPr lang="ar-SY" sz="2800" b="1" dirty="0" smtClean="0">
                <a:cs typeface="Simplified Arabic" pitchFamily="2" charset="-78"/>
              </a:rPr>
              <a:t>تدفق الاستطاعة من اليمين إلى اليسار .</a:t>
            </a:r>
            <a:endParaRPr lang="ar-SY" sz="2800" b="1" dirty="0">
              <a:cs typeface="Simplified Arabic" pitchFamily="2" charset="-78"/>
            </a:endParaRPr>
          </a:p>
        </p:txBody>
      </p:sp>
      <p:sp>
        <p:nvSpPr>
          <p:cNvPr id="18" name="مربع نص 17"/>
          <p:cNvSpPr txBox="1"/>
          <p:nvPr/>
        </p:nvSpPr>
        <p:spPr>
          <a:xfrm>
            <a:off x="5643570" y="5214950"/>
            <a:ext cx="3143272" cy="523220"/>
          </a:xfrm>
          <a:prstGeom prst="rect">
            <a:avLst/>
          </a:prstGeom>
          <a:noFill/>
        </p:spPr>
        <p:txBody>
          <a:bodyPr wrap="square" rtlCol="1">
            <a:spAutoFit/>
          </a:bodyPr>
          <a:lstStyle/>
          <a:p>
            <a:pPr algn="just"/>
            <a:r>
              <a:rPr lang="en-US" sz="2800" b="1" i="1" dirty="0" smtClean="0">
                <a:latin typeface="Times New Roman" pitchFamily="18" charset="0"/>
                <a:cs typeface="Times New Roman" pitchFamily="18" charset="0"/>
              </a:rPr>
              <a:t>E</a:t>
            </a:r>
            <a:r>
              <a:rPr lang="en-US" sz="2800" b="1" i="1" baseline="-25000" dirty="0" smtClean="0">
                <a:latin typeface="Times New Roman" pitchFamily="18" charset="0"/>
                <a:cs typeface="Times New Roman" pitchFamily="18" charset="0"/>
              </a:rPr>
              <a:t>1</a:t>
            </a:r>
            <a:r>
              <a:rPr lang="ar-SY" sz="2800" b="1" i="1" baseline="-25000" dirty="0" smtClean="0">
                <a:latin typeface="Times New Roman" pitchFamily="18" charset="0"/>
                <a:cs typeface="Times New Roman" pitchFamily="18" charset="0"/>
              </a:rPr>
              <a:t> </a:t>
            </a:r>
            <a:r>
              <a:rPr lang="ar-SY" sz="2800" b="1" dirty="0" smtClean="0">
                <a:latin typeface="Times New Roman" pitchFamily="18" charset="0"/>
                <a:cs typeface="Simplified Arabic" pitchFamily="2" charset="-78"/>
              </a:rPr>
              <a:t>الحمل </a:t>
            </a:r>
            <a:r>
              <a:rPr lang="ar-SY" sz="2800" b="1" dirty="0" err="1" smtClean="0">
                <a:latin typeface="Times New Roman" pitchFamily="18" charset="0"/>
                <a:cs typeface="Simplified Arabic" pitchFamily="2" charset="-78"/>
              </a:rPr>
              <a:t>و</a:t>
            </a:r>
            <a:r>
              <a:rPr lang="ar-SY" sz="2800" b="1" dirty="0" smtClean="0">
                <a:latin typeface="Times New Roman" pitchFamily="18" charset="0"/>
                <a:cs typeface="Simplified Arabic" pitchFamily="2" charset="-78"/>
              </a:rPr>
              <a:t> </a:t>
            </a:r>
            <a:r>
              <a:rPr lang="en-US" sz="2800" b="1" i="1" dirty="0" smtClean="0">
                <a:latin typeface="Times New Roman" pitchFamily="18" charset="0"/>
                <a:cs typeface="Simplified Arabic" pitchFamily="2" charset="-78"/>
              </a:rPr>
              <a:t>E</a:t>
            </a:r>
            <a:r>
              <a:rPr lang="en-US" sz="2800" b="1" i="1" baseline="-25000" dirty="0" smtClean="0">
                <a:latin typeface="Times New Roman" pitchFamily="18" charset="0"/>
                <a:cs typeface="Simplified Arabic" pitchFamily="2" charset="-78"/>
              </a:rPr>
              <a:t>2</a:t>
            </a:r>
            <a:r>
              <a:rPr lang="ar-SY" sz="2800" b="1" i="1" dirty="0" smtClean="0">
                <a:latin typeface="Times New Roman" pitchFamily="18" charset="0"/>
                <a:cs typeface="Simplified Arabic" pitchFamily="2" charset="-78"/>
              </a:rPr>
              <a:t> </a:t>
            </a:r>
            <a:r>
              <a:rPr lang="ar-SY" sz="2800" b="1" dirty="0" smtClean="0">
                <a:latin typeface="Times New Roman" pitchFamily="18" charset="0"/>
                <a:cs typeface="Simplified Arabic" pitchFamily="2" charset="-78"/>
              </a:rPr>
              <a:t>المنبع.</a:t>
            </a:r>
            <a:endParaRPr lang="ar-SY" sz="2800" b="1" dirty="0">
              <a:latin typeface="Times New Roman" pitchFamily="18" charset="0"/>
              <a:cs typeface="Simplified Arabic" pitchFamily="2" charset="-78"/>
            </a:endParaRPr>
          </a:p>
        </p:txBody>
      </p:sp>
      <p:sp>
        <p:nvSpPr>
          <p:cNvPr id="19" name="مربع نص 18"/>
          <p:cNvSpPr txBox="1"/>
          <p:nvPr/>
        </p:nvSpPr>
        <p:spPr>
          <a:xfrm>
            <a:off x="357158" y="5689603"/>
            <a:ext cx="8429684" cy="954107"/>
          </a:xfrm>
          <a:prstGeom prst="rect">
            <a:avLst/>
          </a:prstGeom>
        </p:spPr>
        <p:style>
          <a:lnRef idx="1">
            <a:schemeClr val="accent3"/>
          </a:lnRef>
          <a:fillRef idx="3">
            <a:schemeClr val="accent3"/>
          </a:fillRef>
          <a:effectRef idx="2">
            <a:schemeClr val="accent3"/>
          </a:effectRef>
          <a:fontRef idx="minor">
            <a:schemeClr val="lt1"/>
          </a:fontRef>
        </p:style>
        <p:txBody>
          <a:bodyPr wrap="square" rtlCol="1">
            <a:spAutoFit/>
          </a:bodyPr>
          <a:lstStyle/>
          <a:p>
            <a:pPr algn="ctr"/>
            <a:r>
              <a:rPr lang="ar-SY" sz="2800" b="1" dirty="0" smtClean="0">
                <a:solidFill>
                  <a:schemeClr val="bg1"/>
                </a:solidFill>
                <a:cs typeface="Simplified Arabic" pitchFamily="2" charset="-78"/>
              </a:rPr>
              <a:t>لنقل الاستطاعة بين المنابع يجب أن تكون القوة المحركة الكهربائية للمنبع الأول أكبر من القوة المحركة الكهربائية للمنبع الثاني</a:t>
            </a:r>
            <a:endParaRPr lang="ar-SY" sz="2800" b="1" dirty="0">
              <a:solidFill>
                <a:schemeClr val="bg1"/>
              </a:solidFill>
              <a:cs typeface="Simplified Arabic" pitchFamily="2" charset="-78"/>
            </a:endParaRPr>
          </a:p>
        </p:txBody>
      </p:sp>
      <p:pic>
        <p:nvPicPr>
          <p:cNvPr id="20" name="صورة 19" descr="power1_fig4_1.jpg"/>
          <p:cNvPicPr>
            <a:picLocks noChangeAspect="1"/>
          </p:cNvPicPr>
          <p:nvPr/>
        </p:nvPicPr>
        <p:blipFill>
          <a:blip r:embed="rId6" cstate="print"/>
          <a:stretch>
            <a:fillRect/>
          </a:stretch>
        </p:blipFill>
        <p:spPr>
          <a:xfrm>
            <a:off x="142844" y="2630303"/>
            <a:ext cx="3538728" cy="1938528"/>
          </a:xfrm>
          <a:prstGeom prst="rect">
            <a:avLst/>
          </a:prstGeom>
        </p:spPr>
      </p:pic>
      <p:sp>
        <p:nvSpPr>
          <p:cNvPr id="21" name="عنصر نائب للتاريخ 20"/>
          <p:cNvSpPr>
            <a:spLocks noGrp="1"/>
          </p:cNvSpPr>
          <p:nvPr>
            <p:ph type="dt" sz="half" idx="10"/>
          </p:nvPr>
        </p:nvSpPr>
        <p:spPr/>
        <p:txBody>
          <a:bodyPr/>
          <a:lstStyle/>
          <a:p>
            <a:r>
              <a:rPr lang="ar-SY" smtClean="0"/>
              <a:t>2019-2018</a:t>
            </a:r>
            <a:endParaRPr lang="ar-SY"/>
          </a:p>
        </p:txBody>
      </p:sp>
      <p:sp>
        <p:nvSpPr>
          <p:cNvPr id="24" name="مربع نص 23"/>
          <p:cNvSpPr txBox="1"/>
          <p:nvPr/>
        </p:nvSpPr>
        <p:spPr>
          <a:xfrm>
            <a:off x="611560" y="3789040"/>
            <a:ext cx="648072" cy="369332"/>
          </a:xfrm>
          <a:prstGeom prst="rect">
            <a:avLst/>
          </a:prstGeom>
          <a:noFill/>
        </p:spPr>
        <p:txBody>
          <a:bodyPr wrap="square" rtlCol="0">
            <a:spAutoFit/>
          </a:bodyPr>
          <a:lstStyle/>
          <a:p>
            <a:r>
              <a:rPr lang="en-US" b="1" dirty="0" smtClean="0">
                <a:solidFill>
                  <a:srgbClr val="0070C0"/>
                </a:solidFill>
              </a:rPr>
              <a:t>+</a:t>
            </a:r>
            <a:endParaRPr lang="en-US" b="1" dirty="0">
              <a:solidFill>
                <a:srgbClr val="0070C0"/>
              </a:solidFill>
            </a:endParaRPr>
          </a:p>
        </p:txBody>
      </p:sp>
      <p:sp>
        <p:nvSpPr>
          <p:cNvPr id="25" name="مربع نص 24"/>
          <p:cNvSpPr txBox="1"/>
          <p:nvPr/>
        </p:nvSpPr>
        <p:spPr>
          <a:xfrm>
            <a:off x="2843808" y="3284984"/>
            <a:ext cx="648072" cy="369332"/>
          </a:xfrm>
          <a:prstGeom prst="rect">
            <a:avLst/>
          </a:prstGeom>
          <a:noFill/>
        </p:spPr>
        <p:txBody>
          <a:bodyPr wrap="square" rtlCol="0">
            <a:spAutoFit/>
          </a:bodyPr>
          <a:lstStyle/>
          <a:p>
            <a:pPr algn="l"/>
            <a:r>
              <a:rPr lang="en-US" b="1" dirty="0" smtClean="0">
                <a:solidFill>
                  <a:srgbClr val="0070C0"/>
                </a:solidFill>
              </a:rPr>
              <a:t>++</a:t>
            </a:r>
            <a:endParaRPr lang="en-US" b="1" dirty="0">
              <a:solidFill>
                <a:srgbClr val="0070C0"/>
              </a:solidFill>
            </a:endParaRPr>
          </a:p>
        </p:txBody>
      </p:sp>
      <p:sp>
        <p:nvSpPr>
          <p:cNvPr id="22" name="عنصر نائب لرقم الشريحة 21"/>
          <p:cNvSpPr>
            <a:spLocks noGrp="1"/>
          </p:cNvSpPr>
          <p:nvPr>
            <p:ph type="sldNum" sz="quarter" idx="12"/>
          </p:nvPr>
        </p:nvSpPr>
        <p:spPr/>
        <p:txBody>
          <a:bodyPr/>
          <a:lstStyle/>
          <a:p>
            <a:fld id="{2C0DA8FC-BB9E-42E2-A4DE-D94B488C17FE}" type="slidenum">
              <a:rPr lang="ar-SY" smtClean="0"/>
              <a:pPr/>
              <a:t>3</a:t>
            </a:fld>
            <a:endParaRPr lang="ar-SY"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checkerboard(across)">
                                      <p:cBhvr>
                                        <p:cTn id="11" dur="500"/>
                                        <p:tgtEl>
                                          <p:spTgt spid="25"/>
                                        </p:tgtEl>
                                      </p:cBhvr>
                                    </p:animEffect>
                                  </p:childTnLst>
                                </p:cTn>
                              </p:par>
                              <p:par>
                                <p:cTn id="12" presetID="5" presetClass="entr" presetSubtype="10"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checkerboard(across)">
                                      <p:cBhvr>
                                        <p:cTn id="14" dur="500"/>
                                        <p:tgtEl>
                                          <p:spTgt spid="24"/>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1000" fill="hold"/>
                                        <p:tgtEl>
                                          <p:spTgt spid="15"/>
                                        </p:tgtEl>
                                        <p:attrNameLst>
                                          <p:attrName>ppt_x</p:attrName>
                                        </p:attrNameLst>
                                      </p:cBhvr>
                                      <p:tavLst>
                                        <p:tav tm="0">
                                          <p:val>
                                            <p:strVal val="#ppt_x-.2"/>
                                          </p:val>
                                        </p:tav>
                                        <p:tav tm="100000">
                                          <p:val>
                                            <p:strVal val="#ppt_x"/>
                                          </p:val>
                                        </p:tav>
                                      </p:tavLst>
                                    </p:anim>
                                    <p:anim calcmode="lin" valueType="num">
                                      <p:cBhvr>
                                        <p:cTn id="20"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9" presetClass="entr" presetSubtype="0"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p:cTn id="26" dur="1000" fill="hold"/>
                                        <p:tgtEl>
                                          <p:spTgt spid="16"/>
                                        </p:tgtEl>
                                        <p:attrNameLst>
                                          <p:attrName>ppt_x</p:attrName>
                                        </p:attrNameLst>
                                      </p:cBhvr>
                                      <p:tavLst>
                                        <p:tav tm="0">
                                          <p:val>
                                            <p:strVal val="#ppt_x-.2"/>
                                          </p:val>
                                        </p:tav>
                                        <p:tav tm="100000">
                                          <p:val>
                                            <p:strVal val="#ppt_x"/>
                                          </p:val>
                                        </p:tav>
                                      </p:tavLst>
                                    </p:anim>
                                    <p:anim calcmode="lin" valueType="num">
                                      <p:cBhvr>
                                        <p:cTn id="27" dur="10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28" dur="10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29"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1000" fill="hold"/>
                                        <p:tgtEl>
                                          <p:spTgt spid="17"/>
                                        </p:tgtEl>
                                        <p:attrNameLst>
                                          <p:attrName>ppt_x</p:attrName>
                                        </p:attrNameLst>
                                      </p:cBhvr>
                                      <p:tavLst>
                                        <p:tav tm="0">
                                          <p:val>
                                            <p:strVal val="#ppt_x-.2"/>
                                          </p:val>
                                        </p:tav>
                                        <p:tav tm="100000">
                                          <p:val>
                                            <p:strVal val="#ppt_x"/>
                                          </p:val>
                                        </p:tav>
                                      </p:tavLst>
                                    </p:anim>
                                    <p:anim calcmode="lin" valueType="num">
                                      <p:cBhvr>
                                        <p:cTn id="34"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35" dur="1000"/>
                                        <p:tgtEl>
                                          <p:spTgt spid="17"/>
                                        </p:tgtEl>
                                      </p:cBhvr>
                                    </p:animEffect>
                                  </p:childTnLst>
                                </p:cTn>
                              </p:par>
                              <p:par>
                                <p:cTn id="36" presetID="1" presetClass="exit" presetSubtype="0" fill="hold" nodeType="withEffect">
                                  <p:stCondLst>
                                    <p:cond delay="0"/>
                                  </p:stCondLst>
                                  <p:childTnLst>
                                    <p:set>
                                      <p:cBhvr>
                                        <p:cTn id="37" dur="1" fill="hold">
                                          <p:stCondLst>
                                            <p:cond delay="0"/>
                                          </p:stCondLst>
                                        </p:cTn>
                                        <p:tgtEl>
                                          <p:spTgt spid="20"/>
                                        </p:tgtEl>
                                        <p:attrNameLst>
                                          <p:attrName>style.visibility</p:attrName>
                                        </p:attrNameLst>
                                      </p:cBhvr>
                                      <p:to>
                                        <p:strVal val="hidden"/>
                                      </p:to>
                                    </p:set>
                                  </p:childTnLst>
                                </p:cTn>
                              </p:par>
                              <p:par>
                                <p:cTn id="38" presetID="1" presetClass="entr" presetSubtype="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9"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p:cTn id="44" dur="1000" fill="hold"/>
                                        <p:tgtEl>
                                          <p:spTgt spid="18"/>
                                        </p:tgtEl>
                                        <p:attrNameLst>
                                          <p:attrName>ppt_x</p:attrName>
                                        </p:attrNameLst>
                                      </p:cBhvr>
                                      <p:tavLst>
                                        <p:tav tm="0">
                                          <p:val>
                                            <p:strVal val="#ppt_x-.2"/>
                                          </p:val>
                                        </p:tav>
                                        <p:tav tm="100000">
                                          <p:val>
                                            <p:strVal val="#ppt_x"/>
                                          </p:val>
                                        </p:tav>
                                      </p:tavLst>
                                    </p:anim>
                                    <p:anim calcmode="lin" valueType="num">
                                      <p:cBhvr>
                                        <p:cTn id="45" dur="1000" fill="hold"/>
                                        <p:tgtEl>
                                          <p:spTgt spid="18"/>
                                        </p:tgtEl>
                                        <p:attrNameLst>
                                          <p:attrName>ppt_y</p:attrName>
                                        </p:attrNameLst>
                                      </p:cBhvr>
                                      <p:tavLst>
                                        <p:tav tm="0">
                                          <p:val>
                                            <p:strVal val="#ppt_y"/>
                                          </p:val>
                                        </p:tav>
                                        <p:tav tm="100000">
                                          <p:val>
                                            <p:strVal val="#ppt_y"/>
                                          </p:val>
                                        </p:tav>
                                      </p:tavLst>
                                    </p:anim>
                                    <p:animEffect transition="in" filter="wipe(right)" prLst="gradientSize: 0.1">
                                      <p:cBhvr>
                                        <p:cTn id="46" dur="10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blinds(horizontal)">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p:bldP spid="18" grpId="0"/>
      <p:bldP spid="19" grpId="0" animBg="1"/>
      <p:bldP spid="24" grpId="0"/>
      <p:bldP spid="2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descr="power1_fig4_9_circuit.jpg"/>
          <p:cNvPicPr>
            <a:picLocks noChangeAspect="1"/>
          </p:cNvPicPr>
          <p:nvPr/>
        </p:nvPicPr>
        <p:blipFill>
          <a:blip r:embed="rId3" cstate="print"/>
          <a:stretch>
            <a:fillRect/>
          </a:stretch>
        </p:blipFill>
        <p:spPr>
          <a:xfrm>
            <a:off x="4572000" y="428604"/>
            <a:ext cx="3799964" cy="3284751"/>
          </a:xfrm>
          <a:prstGeom prst="rect">
            <a:avLst/>
          </a:prstGeom>
        </p:spPr>
      </p:pic>
      <p:sp>
        <p:nvSpPr>
          <p:cNvPr id="30" name="مربع نص 29"/>
          <p:cNvSpPr txBox="1"/>
          <p:nvPr/>
        </p:nvSpPr>
        <p:spPr>
          <a:xfrm>
            <a:off x="1571604" y="6485274"/>
            <a:ext cx="1214446" cy="400110"/>
          </a:xfrm>
          <a:prstGeom prst="rect">
            <a:avLst/>
          </a:prstGeom>
          <a:noFill/>
        </p:spPr>
        <p:txBody>
          <a:bodyPr wrap="square" rtlCol="1">
            <a:spAutoFit/>
          </a:bodyPr>
          <a:lstStyle/>
          <a:p>
            <a:pPr algn="ctr" rtl="0"/>
            <a:r>
              <a:rPr lang="en-US" sz="2000" dirty="0" smtClean="0">
                <a:sym typeface="Symbol"/>
              </a:rPr>
              <a:t>=150</a:t>
            </a:r>
            <a:r>
              <a:rPr lang="en-US" sz="2000" baseline="30000" dirty="0" smtClean="0">
                <a:sym typeface="Symbol"/>
              </a:rPr>
              <a:t></a:t>
            </a:r>
            <a:endParaRPr lang="ar-SY" sz="2000" baseline="30000" dirty="0"/>
          </a:p>
        </p:txBody>
      </p:sp>
      <p:grpSp>
        <p:nvGrpSpPr>
          <p:cNvPr id="3" name="مجموعة 57"/>
          <p:cNvGrpSpPr/>
          <p:nvPr/>
        </p:nvGrpSpPr>
        <p:grpSpPr>
          <a:xfrm>
            <a:off x="285720" y="357166"/>
            <a:ext cx="4000528" cy="6143668"/>
            <a:chOff x="285720" y="357166"/>
            <a:chExt cx="4000528" cy="6143668"/>
          </a:xfrm>
        </p:grpSpPr>
        <p:pic>
          <p:nvPicPr>
            <p:cNvPr id="89091" name="Picture 3"/>
            <p:cNvPicPr>
              <a:picLocks noChangeAspect="1" noChangeArrowheads="1"/>
            </p:cNvPicPr>
            <p:nvPr/>
          </p:nvPicPr>
          <p:blipFill>
            <a:blip r:embed="rId4" cstate="print"/>
            <a:srcRect/>
            <a:stretch>
              <a:fillRect/>
            </a:stretch>
          </p:blipFill>
          <p:spPr bwMode="auto">
            <a:xfrm>
              <a:off x="857224" y="500042"/>
              <a:ext cx="2971800" cy="5486400"/>
            </a:xfrm>
            <a:prstGeom prst="rect">
              <a:avLst/>
            </a:prstGeom>
            <a:noFill/>
            <a:ln w="9525">
              <a:noFill/>
              <a:miter lim="800000"/>
              <a:headEnd/>
              <a:tailEnd/>
            </a:ln>
            <a:effectLst/>
          </p:spPr>
        </p:pic>
        <p:sp>
          <p:nvSpPr>
            <p:cNvPr id="9" name="مربع نص 8"/>
            <p:cNvSpPr txBox="1"/>
            <p:nvPr/>
          </p:nvSpPr>
          <p:spPr>
            <a:xfrm>
              <a:off x="901366" y="5854503"/>
              <a:ext cx="500066" cy="646331"/>
            </a:xfrm>
            <a:prstGeom prst="rect">
              <a:avLst/>
            </a:prstGeom>
            <a:noFill/>
          </p:spPr>
          <p:txBody>
            <a:bodyPr wrap="square" rtlCol="1">
              <a:spAutoFit/>
            </a:bodyPr>
            <a:lstStyle/>
            <a:p>
              <a:pPr algn="ctr" rtl="0"/>
              <a:r>
                <a:rPr lang="en-US" dirty="0" smtClean="0">
                  <a:cs typeface="Simplified Arabic" pitchFamily="2" charset="-78"/>
                </a:rPr>
                <a:t>T</a:t>
              </a:r>
              <a:r>
                <a:rPr lang="en-US" baseline="-25000" dirty="0" smtClean="0">
                  <a:cs typeface="Simplified Arabic" pitchFamily="2" charset="-78"/>
                </a:rPr>
                <a:t>4</a:t>
              </a:r>
              <a:endParaRPr lang="ar-SY" baseline="-25000" dirty="0" smtClean="0">
                <a:cs typeface="Simplified Arabic" pitchFamily="2" charset="-78"/>
              </a:endParaRPr>
            </a:p>
            <a:p>
              <a:pPr algn="ctr" rtl="0"/>
              <a:r>
                <a:rPr lang="en-US" dirty="0" smtClean="0">
                  <a:cs typeface="Simplified Arabic" pitchFamily="2" charset="-78"/>
                </a:rPr>
                <a:t>T</a:t>
              </a:r>
              <a:r>
                <a:rPr lang="en-US" baseline="-25000" dirty="0" smtClean="0">
                  <a:cs typeface="Simplified Arabic" pitchFamily="2" charset="-78"/>
                </a:rPr>
                <a:t>1</a:t>
              </a:r>
            </a:p>
          </p:txBody>
        </p:sp>
        <p:sp>
          <p:nvSpPr>
            <p:cNvPr id="18" name="مربع نص 17"/>
            <p:cNvSpPr txBox="1"/>
            <p:nvPr/>
          </p:nvSpPr>
          <p:spPr>
            <a:xfrm>
              <a:off x="1285852" y="385684"/>
              <a:ext cx="642942" cy="369332"/>
            </a:xfrm>
            <a:prstGeom prst="rect">
              <a:avLst/>
            </a:prstGeom>
            <a:noFill/>
          </p:spPr>
          <p:txBody>
            <a:bodyPr wrap="square" rtlCol="1">
              <a:spAutoFit/>
            </a:bodyPr>
            <a:lstStyle/>
            <a:p>
              <a:pPr algn="ctr" rtl="0"/>
              <a:r>
                <a:rPr lang="en-US" dirty="0" smtClean="0">
                  <a:solidFill>
                    <a:srgbClr val="FF0000"/>
                  </a:solidFill>
                  <a:sym typeface="Symbol"/>
                </a:rPr>
                <a:t>v</a:t>
              </a:r>
              <a:r>
                <a:rPr lang="en-US" baseline="-25000" dirty="0" smtClean="0">
                  <a:solidFill>
                    <a:srgbClr val="FF0000"/>
                  </a:solidFill>
                  <a:sym typeface="Symbol"/>
                </a:rPr>
                <a:t>1</a:t>
              </a:r>
            </a:p>
          </p:txBody>
        </p:sp>
        <p:sp>
          <p:nvSpPr>
            <p:cNvPr id="19" name="مربع نص 18"/>
            <p:cNvSpPr txBox="1"/>
            <p:nvPr/>
          </p:nvSpPr>
          <p:spPr>
            <a:xfrm>
              <a:off x="2071670" y="385684"/>
              <a:ext cx="642942" cy="369332"/>
            </a:xfrm>
            <a:prstGeom prst="rect">
              <a:avLst/>
            </a:prstGeom>
            <a:noFill/>
          </p:spPr>
          <p:txBody>
            <a:bodyPr wrap="square" rtlCol="1">
              <a:spAutoFit/>
            </a:bodyPr>
            <a:lstStyle/>
            <a:p>
              <a:pPr algn="ctr" rtl="0"/>
              <a:r>
                <a:rPr lang="en-US" dirty="0" smtClean="0">
                  <a:solidFill>
                    <a:srgbClr val="0070C0"/>
                  </a:solidFill>
                  <a:sym typeface="Symbol"/>
                </a:rPr>
                <a:t>v</a:t>
              </a:r>
              <a:r>
                <a:rPr lang="en-US" baseline="-25000" dirty="0" smtClean="0">
                  <a:solidFill>
                    <a:srgbClr val="0070C0"/>
                  </a:solidFill>
                  <a:sym typeface="Symbol"/>
                </a:rPr>
                <a:t>2</a:t>
              </a:r>
            </a:p>
          </p:txBody>
        </p:sp>
        <p:sp>
          <p:nvSpPr>
            <p:cNvPr id="20" name="مربع نص 19"/>
            <p:cNvSpPr txBox="1"/>
            <p:nvPr/>
          </p:nvSpPr>
          <p:spPr>
            <a:xfrm>
              <a:off x="2928926" y="357166"/>
              <a:ext cx="642942" cy="369332"/>
            </a:xfrm>
            <a:prstGeom prst="rect">
              <a:avLst/>
            </a:prstGeom>
            <a:noFill/>
          </p:spPr>
          <p:txBody>
            <a:bodyPr wrap="square" rtlCol="1">
              <a:spAutoFit/>
            </a:bodyPr>
            <a:lstStyle/>
            <a:p>
              <a:pPr algn="ctr" rtl="0"/>
              <a:r>
                <a:rPr lang="en-US" dirty="0" smtClean="0">
                  <a:solidFill>
                    <a:srgbClr val="00B050"/>
                  </a:solidFill>
                  <a:sym typeface="Symbol"/>
                </a:rPr>
                <a:t>v</a:t>
              </a:r>
              <a:r>
                <a:rPr lang="en-US" baseline="-25000" dirty="0" smtClean="0">
                  <a:solidFill>
                    <a:srgbClr val="00B050"/>
                  </a:solidFill>
                  <a:sym typeface="Symbol"/>
                </a:rPr>
                <a:t>3</a:t>
              </a:r>
            </a:p>
          </p:txBody>
        </p:sp>
        <p:sp>
          <p:nvSpPr>
            <p:cNvPr id="21" name="مربع نص 20"/>
            <p:cNvSpPr txBox="1"/>
            <p:nvPr/>
          </p:nvSpPr>
          <p:spPr>
            <a:xfrm>
              <a:off x="285720" y="1857364"/>
              <a:ext cx="642942" cy="369332"/>
            </a:xfrm>
            <a:prstGeom prst="rect">
              <a:avLst/>
            </a:prstGeom>
            <a:noFill/>
          </p:spPr>
          <p:txBody>
            <a:bodyPr wrap="square" rtlCol="1">
              <a:spAutoFit/>
            </a:bodyPr>
            <a:lstStyle/>
            <a:p>
              <a:pPr algn="ctr" rtl="0"/>
              <a:r>
                <a:rPr lang="en-US" dirty="0" err="1" smtClean="0">
                  <a:sym typeface="Symbol"/>
                </a:rPr>
                <a:t>v</a:t>
              </a:r>
              <a:r>
                <a:rPr lang="en-US" baseline="-25000" dirty="0" err="1" smtClean="0">
                  <a:sym typeface="Symbol"/>
                </a:rPr>
                <a:t>L</a:t>
              </a:r>
              <a:endParaRPr lang="en-US" baseline="-25000" dirty="0" smtClean="0">
                <a:sym typeface="Symbol"/>
              </a:endParaRPr>
            </a:p>
          </p:txBody>
        </p:sp>
        <p:sp>
          <p:nvSpPr>
            <p:cNvPr id="22" name="مربع نص 21"/>
            <p:cNvSpPr txBox="1"/>
            <p:nvPr/>
          </p:nvSpPr>
          <p:spPr>
            <a:xfrm>
              <a:off x="285720" y="2428868"/>
              <a:ext cx="642942" cy="646331"/>
            </a:xfrm>
            <a:prstGeom prst="rect">
              <a:avLst/>
            </a:prstGeom>
            <a:noFill/>
          </p:spPr>
          <p:txBody>
            <a:bodyPr wrap="square" rtlCol="1">
              <a:spAutoFit/>
            </a:bodyPr>
            <a:lstStyle/>
            <a:p>
              <a:pPr algn="ctr" rtl="0"/>
              <a:r>
                <a:rPr lang="en-US" dirty="0" smtClean="0">
                  <a:solidFill>
                    <a:srgbClr val="FF0000"/>
                  </a:solidFill>
                  <a:sym typeface="Symbol"/>
                </a:rPr>
                <a:t>i</a:t>
              </a:r>
              <a:r>
                <a:rPr lang="en-US" baseline="-25000" dirty="0" smtClean="0">
                  <a:solidFill>
                    <a:srgbClr val="FF0000"/>
                  </a:solidFill>
                  <a:sym typeface="Symbol"/>
                </a:rPr>
                <a:t>T1</a:t>
              </a:r>
            </a:p>
            <a:p>
              <a:pPr algn="ctr" rtl="0"/>
              <a:r>
                <a:rPr lang="en-US" dirty="0" smtClean="0">
                  <a:solidFill>
                    <a:srgbClr val="0070C0"/>
                  </a:solidFill>
                  <a:sym typeface="Symbol"/>
                </a:rPr>
                <a:t>i</a:t>
              </a:r>
              <a:r>
                <a:rPr lang="en-US" baseline="-25000" dirty="0" smtClean="0">
                  <a:solidFill>
                    <a:srgbClr val="0070C0"/>
                  </a:solidFill>
                  <a:sym typeface="Symbol"/>
                </a:rPr>
                <a:t>T2</a:t>
              </a:r>
            </a:p>
          </p:txBody>
        </p:sp>
        <p:sp>
          <p:nvSpPr>
            <p:cNvPr id="23" name="مربع نص 22"/>
            <p:cNvSpPr txBox="1"/>
            <p:nvPr/>
          </p:nvSpPr>
          <p:spPr>
            <a:xfrm>
              <a:off x="357158" y="4786322"/>
              <a:ext cx="642942" cy="369332"/>
            </a:xfrm>
            <a:prstGeom prst="rect">
              <a:avLst/>
            </a:prstGeom>
            <a:noFill/>
          </p:spPr>
          <p:txBody>
            <a:bodyPr wrap="square" rtlCol="1">
              <a:spAutoFit/>
            </a:bodyPr>
            <a:lstStyle/>
            <a:p>
              <a:pPr algn="ctr" rtl="0"/>
              <a:r>
                <a:rPr lang="en-US" dirty="0" smtClean="0">
                  <a:solidFill>
                    <a:srgbClr val="00B050"/>
                  </a:solidFill>
                  <a:sym typeface="Symbol"/>
                </a:rPr>
                <a:t>v</a:t>
              </a:r>
              <a:r>
                <a:rPr lang="en-US" baseline="-25000" dirty="0" smtClean="0">
                  <a:solidFill>
                    <a:srgbClr val="00B050"/>
                  </a:solidFill>
                  <a:sym typeface="Symbol"/>
                </a:rPr>
                <a:t>T2</a:t>
              </a:r>
            </a:p>
          </p:txBody>
        </p:sp>
        <p:sp>
          <p:nvSpPr>
            <p:cNvPr id="24" name="مربع نص 23"/>
            <p:cNvSpPr txBox="1"/>
            <p:nvPr/>
          </p:nvSpPr>
          <p:spPr>
            <a:xfrm>
              <a:off x="3571868" y="3929066"/>
              <a:ext cx="285752" cy="369332"/>
            </a:xfrm>
            <a:prstGeom prst="rect">
              <a:avLst/>
            </a:prstGeom>
            <a:noFill/>
          </p:spPr>
          <p:txBody>
            <a:bodyPr wrap="square" rtlCol="1">
              <a:spAutoFit/>
            </a:bodyPr>
            <a:lstStyle/>
            <a:p>
              <a:pPr algn="ctr" rtl="0"/>
              <a:r>
                <a:rPr lang="ar-SY" dirty="0" smtClean="0">
                  <a:sym typeface="Symbol"/>
                </a:rPr>
                <a:t></a:t>
              </a:r>
              <a:endParaRPr lang="ar-SY" dirty="0"/>
            </a:p>
          </p:txBody>
        </p:sp>
        <p:sp>
          <p:nvSpPr>
            <p:cNvPr id="25" name="مربع نص 24"/>
            <p:cNvSpPr txBox="1"/>
            <p:nvPr/>
          </p:nvSpPr>
          <p:spPr>
            <a:xfrm>
              <a:off x="3571868" y="2702478"/>
              <a:ext cx="285752" cy="369332"/>
            </a:xfrm>
            <a:prstGeom prst="rect">
              <a:avLst/>
            </a:prstGeom>
            <a:noFill/>
          </p:spPr>
          <p:txBody>
            <a:bodyPr wrap="square" rtlCol="1">
              <a:spAutoFit/>
            </a:bodyPr>
            <a:lstStyle/>
            <a:p>
              <a:pPr algn="ctr" rtl="0"/>
              <a:r>
                <a:rPr lang="ar-SY" dirty="0" smtClean="0">
                  <a:sym typeface="Symbol"/>
                </a:rPr>
                <a:t></a:t>
              </a:r>
              <a:endParaRPr lang="ar-SY" dirty="0"/>
            </a:p>
          </p:txBody>
        </p:sp>
        <p:sp>
          <p:nvSpPr>
            <p:cNvPr id="26" name="مربع نص 25"/>
            <p:cNvSpPr txBox="1"/>
            <p:nvPr/>
          </p:nvSpPr>
          <p:spPr>
            <a:xfrm>
              <a:off x="3571868" y="1785926"/>
              <a:ext cx="285752" cy="369332"/>
            </a:xfrm>
            <a:prstGeom prst="rect">
              <a:avLst/>
            </a:prstGeom>
            <a:noFill/>
          </p:spPr>
          <p:txBody>
            <a:bodyPr wrap="square" rtlCol="1">
              <a:spAutoFit/>
            </a:bodyPr>
            <a:lstStyle/>
            <a:p>
              <a:pPr algn="ctr" rtl="0"/>
              <a:r>
                <a:rPr lang="ar-SY" dirty="0" smtClean="0">
                  <a:sym typeface="Symbol"/>
                </a:rPr>
                <a:t></a:t>
              </a:r>
              <a:endParaRPr lang="ar-SY" dirty="0"/>
            </a:p>
          </p:txBody>
        </p:sp>
        <p:sp>
          <p:nvSpPr>
            <p:cNvPr id="27" name="مربع نص 26"/>
            <p:cNvSpPr txBox="1"/>
            <p:nvPr/>
          </p:nvSpPr>
          <p:spPr>
            <a:xfrm>
              <a:off x="3571868" y="714356"/>
              <a:ext cx="285752" cy="369332"/>
            </a:xfrm>
            <a:prstGeom prst="rect">
              <a:avLst/>
            </a:prstGeom>
            <a:noFill/>
          </p:spPr>
          <p:txBody>
            <a:bodyPr wrap="square" rtlCol="1">
              <a:spAutoFit/>
            </a:bodyPr>
            <a:lstStyle/>
            <a:p>
              <a:pPr algn="ctr" rtl="0"/>
              <a:r>
                <a:rPr lang="ar-SY" dirty="0" smtClean="0">
                  <a:sym typeface="Symbol"/>
                </a:rPr>
                <a:t></a:t>
              </a:r>
              <a:endParaRPr lang="ar-SY" dirty="0"/>
            </a:p>
          </p:txBody>
        </p:sp>
        <p:cxnSp>
          <p:nvCxnSpPr>
            <p:cNvPr id="28" name="رابط كسهم مستقيم 27"/>
            <p:cNvCxnSpPr/>
            <p:nvPr/>
          </p:nvCxnSpPr>
          <p:spPr>
            <a:xfrm>
              <a:off x="1142976" y="1571612"/>
              <a:ext cx="1044274" cy="1588"/>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29" name="مربع نص 28"/>
            <p:cNvSpPr txBox="1"/>
            <p:nvPr/>
          </p:nvSpPr>
          <p:spPr>
            <a:xfrm>
              <a:off x="1834965" y="1263469"/>
              <a:ext cx="257177" cy="369332"/>
            </a:xfrm>
            <a:prstGeom prst="rect">
              <a:avLst/>
            </a:prstGeom>
            <a:noFill/>
          </p:spPr>
          <p:txBody>
            <a:bodyPr wrap="square" rtlCol="1">
              <a:spAutoFit/>
            </a:bodyPr>
            <a:lstStyle/>
            <a:p>
              <a:pPr algn="ctr" rtl="0"/>
              <a:r>
                <a:rPr lang="en-US" dirty="0" smtClean="0">
                  <a:sym typeface="Symbol"/>
                </a:rPr>
                <a:t></a:t>
              </a:r>
              <a:endParaRPr lang="ar-SY" dirty="0"/>
            </a:p>
          </p:txBody>
        </p:sp>
        <p:sp>
          <p:nvSpPr>
            <p:cNvPr id="31" name="مربع نص 30"/>
            <p:cNvSpPr txBox="1"/>
            <p:nvPr/>
          </p:nvSpPr>
          <p:spPr>
            <a:xfrm>
              <a:off x="1285852" y="4500570"/>
              <a:ext cx="642942" cy="369332"/>
            </a:xfrm>
            <a:prstGeom prst="rect">
              <a:avLst/>
            </a:prstGeom>
            <a:noFill/>
          </p:spPr>
          <p:txBody>
            <a:bodyPr wrap="square" rtlCol="1">
              <a:spAutoFit/>
            </a:bodyPr>
            <a:lstStyle/>
            <a:p>
              <a:pPr algn="l" rtl="0"/>
              <a:r>
                <a:rPr lang="en-US" dirty="0" smtClean="0">
                  <a:solidFill>
                    <a:srgbClr val="FF0000"/>
                  </a:solidFill>
                  <a:sym typeface="Symbol"/>
                </a:rPr>
                <a:t>v</a:t>
              </a:r>
              <a:r>
                <a:rPr lang="en-US" baseline="-25000" dirty="0" smtClean="0">
                  <a:solidFill>
                    <a:srgbClr val="FF0000"/>
                  </a:solidFill>
                  <a:sym typeface="Symbol"/>
                </a:rPr>
                <a:t>12</a:t>
              </a:r>
            </a:p>
          </p:txBody>
        </p:sp>
        <p:sp>
          <p:nvSpPr>
            <p:cNvPr id="32" name="مربع نص 31"/>
            <p:cNvSpPr txBox="1"/>
            <p:nvPr/>
          </p:nvSpPr>
          <p:spPr>
            <a:xfrm>
              <a:off x="1714480" y="4558360"/>
              <a:ext cx="571504" cy="369332"/>
            </a:xfrm>
            <a:prstGeom prst="rect">
              <a:avLst/>
            </a:prstGeom>
            <a:noFill/>
          </p:spPr>
          <p:txBody>
            <a:bodyPr wrap="square" rtlCol="1">
              <a:spAutoFit/>
            </a:bodyPr>
            <a:lstStyle/>
            <a:p>
              <a:pPr algn="l" rtl="0"/>
              <a:r>
                <a:rPr lang="en-US" dirty="0" smtClean="0">
                  <a:solidFill>
                    <a:srgbClr val="0070C0"/>
                  </a:solidFill>
                  <a:sym typeface="Symbol"/>
                </a:rPr>
                <a:t>v</a:t>
              </a:r>
              <a:r>
                <a:rPr lang="en-US" baseline="-25000" dirty="0" smtClean="0">
                  <a:solidFill>
                    <a:srgbClr val="0070C0"/>
                  </a:solidFill>
                  <a:sym typeface="Symbol"/>
                </a:rPr>
                <a:t>13</a:t>
              </a:r>
            </a:p>
          </p:txBody>
        </p:sp>
        <p:cxnSp>
          <p:nvCxnSpPr>
            <p:cNvPr id="34" name="رابط كسهم مستقيم 33"/>
            <p:cNvCxnSpPr/>
            <p:nvPr/>
          </p:nvCxnSpPr>
          <p:spPr>
            <a:xfrm rot="5400000">
              <a:off x="766108" y="1305538"/>
              <a:ext cx="714380" cy="1588"/>
            </a:xfrm>
            <a:prstGeom prst="straightConnector1">
              <a:avLst/>
            </a:prstGeom>
            <a:ln w="19050">
              <a:solidFill>
                <a:schemeClr val="tx1"/>
              </a:solidFill>
              <a:prstDash val="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38" name="مربع نص 37"/>
            <p:cNvSpPr txBox="1"/>
            <p:nvPr/>
          </p:nvSpPr>
          <p:spPr>
            <a:xfrm>
              <a:off x="3571868" y="3059668"/>
              <a:ext cx="285752" cy="369332"/>
            </a:xfrm>
            <a:prstGeom prst="rect">
              <a:avLst/>
            </a:prstGeom>
            <a:noFill/>
          </p:spPr>
          <p:txBody>
            <a:bodyPr wrap="square" rtlCol="1">
              <a:spAutoFit/>
            </a:bodyPr>
            <a:lstStyle/>
            <a:p>
              <a:pPr algn="ctr" rtl="0"/>
              <a:r>
                <a:rPr lang="ar-SY" dirty="0" smtClean="0">
                  <a:sym typeface="Symbol"/>
                </a:rPr>
                <a:t></a:t>
              </a:r>
              <a:endParaRPr lang="ar-SY" dirty="0"/>
            </a:p>
          </p:txBody>
        </p:sp>
        <p:sp>
          <p:nvSpPr>
            <p:cNvPr id="39" name="مربع نص 38"/>
            <p:cNvSpPr txBox="1"/>
            <p:nvPr/>
          </p:nvSpPr>
          <p:spPr>
            <a:xfrm>
              <a:off x="3571868" y="5000636"/>
              <a:ext cx="285752" cy="369332"/>
            </a:xfrm>
            <a:prstGeom prst="rect">
              <a:avLst/>
            </a:prstGeom>
            <a:noFill/>
          </p:spPr>
          <p:txBody>
            <a:bodyPr wrap="square" rtlCol="1">
              <a:spAutoFit/>
            </a:bodyPr>
            <a:lstStyle/>
            <a:p>
              <a:pPr algn="ctr" rtl="0"/>
              <a:r>
                <a:rPr lang="ar-SY" dirty="0" smtClean="0">
                  <a:sym typeface="Symbol"/>
                </a:rPr>
                <a:t></a:t>
              </a:r>
              <a:endParaRPr lang="ar-SY" dirty="0"/>
            </a:p>
          </p:txBody>
        </p:sp>
        <p:sp>
          <p:nvSpPr>
            <p:cNvPr id="40" name="مربع نص 39"/>
            <p:cNvSpPr txBox="1"/>
            <p:nvPr/>
          </p:nvSpPr>
          <p:spPr>
            <a:xfrm>
              <a:off x="1316346" y="5854503"/>
              <a:ext cx="500066" cy="646331"/>
            </a:xfrm>
            <a:prstGeom prst="rect">
              <a:avLst/>
            </a:prstGeom>
            <a:noFill/>
          </p:spPr>
          <p:txBody>
            <a:bodyPr wrap="square" rtlCol="1">
              <a:spAutoFit/>
            </a:bodyPr>
            <a:lstStyle/>
            <a:p>
              <a:pPr algn="ctr" rtl="0"/>
              <a:r>
                <a:rPr lang="en-US" dirty="0" smtClean="0">
                  <a:cs typeface="Simplified Arabic" pitchFamily="2" charset="-78"/>
                </a:rPr>
                <a:t>T</a:t>
              </a:r>
              <a:r>
                <a:rPr lang="en-US" baseline="-25000" dirty="0" smtClean="0">
                  <a:cs typeface="Simplified Arabic" pitchFamily="2" charset="-78"/>
                </a:rPr>
                <a:t>6</a:t>
              </a:r>
              <a:endParaRPr lang="ar-SY" baseline="-25000" dirty="0" smtClean="0">
                <a:cs typeface="Simplified Arabic" pitchFamily="2" charset="-78"/>
              </a:endParaRPr>
            </a:p>
            <a:p>
              <a:pPr algn="ctr" rtl="0"/>
              <a:r>
                <a:rPr lang="en-US" dirty="0" smtClean="0">
                  <a:cs typeface="Simplified Arabic" pitchFamily="2" charset="-78"/>
                </a:rPr>
                <a:t>T</a:t>
              </a:r>
              <a:r>
                <a:rPr lang="en-US" baseline="-25000" dirty="0" smtClean="0">
                  <a:cs typeface="Simplified Arabic" pitchFamily="2" charset="-78"/>
                </a:rPr>
                <a:t>1</a:t>
              </a:r>
            </a:p>
          </p:txBody>
        </p:sp>
        <p:sp>
          <p:nvSpPr>
            <p:cNvPr id="41" name="مربع نص 40"/>
            <p:cNvSpPr txBox="1"/>
            <p:nvPr/>
          </p:nvSpPr>
          <p:spPr>
            <a:xfrm>
              <a:off x="1751798" y="5854503"/>
              <a:ext cx="500066" cy="646331"/>
            </a:xfrm>
            <a:prstGeom prst="rect">
              <a:avLst/>
            </a:prstGeom>
            <a:noFill/>
          </p:spPr>
          <p:txBody>
            <a:bodyPr wrap="square" rtlCol="1">
              <a:spAutoFit/>
            </a:bodyPr>
            <a:lstStyle/>
            <a:p>
              <a:pPr algn="ctr" rtl="0"/>
              <a:r>
                <a:rPr lang="en-US" dirty="0" smtClean="0">
                  <a:cs typeface="Simplified Arabic" pitchFamily="2" charset="-78"/>
                </a:rPr>
                <a:t>T</a:t>
              </a:r>
              <a:r>
                <a:rPr lang="en-US" baseline="-25000" dirty="0" smtClean="0">
                  <a:cs typeface="Simplified Arabic" pitchFamily="2" charset="-78"/>
                </a:rPr>
                <a:t>6</a:t>
              </a:r>
              <a:endParaRPr lang="ar-SY" baseline="-25000" dirty="0" smtClean="0">
                <a:cs typeface="Simplified Arabic" pitchFamily="2" charset="-78"/>
              </a:endParaRPr>
            </a:p>
            <a:p>
              <a:pPr algn="ctr" rtl="0"/>
              <a:r>
                <a:rPr lang="en-US" dirty="0" smtClean="0">
                  <a:cs typeface="Simplified Arabic" pitchFamily="2" charset="-78"/>
                </a:rPr>
                <a:t>T</a:t>
              </a:r>
              <a:r>
                <a:rPr lang="en-US" baseline="-25000" dirty="0" smtClean="0">
                  <a:cs typeface="Simplified Arabic" pitchFamily="2" charset="-78"/>
                </a:rPr>
                <a:t>3</a:t>
              </a:r>
            </a:p>
          </p:txBody>
        </p:sp>
        <p:sp>
          <p:nvSpPr>
            <p:cNvPr id="42" name="مربع نص 41"/>
            <p:cNvSpPr txBox="1"/>
            <p:nvPr/>
          </p:nvSpPr>
          <p:spPr>
            <a:xfrm>
              <a:off x="2163580" y="5854503"/>
              <a:ext cx="500066" cy="646331"/>
            </a:xfrm>
            <a:prstGeom prst="rect">
              <a:avLst/>
            </a:prstGeom>
            <a:noFill/>
          </p:spPr>
          <p:txBody>
            <a:bodyPr wrap="square" rtlCol="1">
              <a:spAutoFit/>
            </a:bodyPr>
            <a:lstStyle/>
            <a:p>
              <a:pPr algn="ctr" rtl="0"/>
              <a:r>
                <a:rPr lang="en-US" dirty="0" smtClean="0">
                  <a:cs typeface="Simplified Arabic" pitchFamily="2" charset="-78"/>
                </a:rPr>
                <a:t>T</a:t>
              </a:r>
              <a:r>
                <a:rPr lang="en-US" baseline="-25000" dirty="0" smtClean="0">
                  <a:cs typeface="Simplified Arabic" pitchFamily="2" charset="-78"/>
                </a:rPr>
                <a:t>2</a:t>
              </a:r>
              <a:endParaRPr lang="ar-SY" baseline="-25000" dirty="0" smtClean="0">
                <a:cs typeface="Simplified Arabic" pitchFamily="2" charset="-78"/>
              </a:endParaRPr>
            </a:p>
            <a:p>
              <a:pPr algn="ctr" rtl="0"/>
              <a:r>
                <a:rPr lang="en-US" dirty="0" smtClean="0">
                  <a:cs typeface="Simplified Arabic" pitchFamily="2" charset="-78"/>
                </a:rPr>
                <a:t>T</a:t>
              </a:r>
              <a:r>
                <a:rPr lang="en-US" baseline="-25000" dirty="0" smtClean="0">
                  <a:cs typeface="Simplified Arabic" pitchFamily="2" charset="-78"/>
                </a:rPr>
                <a:t>3</a:t>
              </a:r>
            </a:p>
          </p:txBody>
        </p:sp>
        <p:sp>
          <p:nvSpPr>
            <p:cNvPr id="43" name="مربع نص 42"/>
            <p:cNvSpPr txBox="1"/>
            <p:nvPr/>
          </p:nvSpPr>
          <p:spPr>
            <a:xfrm>
              <a:off x="2615878" y="5854503"/>
              <a:ext cx="500066" cy="646331"/>
            </a:xfrm>
            <a:prstGeom prst="rect">
              <a:avLst/>
            </a:prstGeom>
            <a:noFill/>
          </p:spPr>
          <p:txBody>
            <a:bodyPr wrap="square" rtlCol="1">
              <a:spAutoFit/>
            </a:bodyPr>
            <a:lstStyle/>
            <a:p>
              <a:pPr algn="ctr" rtl="0"/>
              <a:r>
                <a:rPr lang="en-US" dirty="0" smtClean="0">
                  <a:cs typeface="Simplified Arabic" pitchFamily="2" charset="-78"/>
                </a:rPr>
                <a:t>T</a:t>
              </a:r>
              <a:r>
                <a:rPr lang="en-US" baseline="-25000" dirty="0" smtClean="0">
                  <a:cs typeface="Simplified Arabic" pitchFamily="2" charset="-78"/>
                </a:rPr>
                <a:t>2</a:t>
              </a:r>
              <a:endParaRPr lang="ar-SY" baseline="-25000" dirty="0" smtClean="0">
                <a:cs typeface="Simplified Arabic" pitchFamily="2" charset="-78"/>
              </a:endParaRPr>
            </a:p>
            <a:p>
              <a:pPr algn="ctr" rtl="0"/>
              <a:r>
                <a:rPr lang="en-US" dirty="0" smtClean="0">
                  <a:cs typeface="Simplified Arabic" pitchFamily="2" charset="-78"/>
                </a:rPr>
                <a:t>T</a:t>
              </a:r>
              <a:r>
                <a:rPr lang="en-US" baseline="-25000" dirty="0" smtClean="0">
                  <a:cs typeface="Simplified Arabic" pitchFamily="2" charset="-78"/>
                </a:rPr>
                <a:t>5</a:t>
              </a:r>
            </a:p>
          </p:txBody>
        </p:sp>
        <p:sp>
          <p:nvSpPr>
            <p:cNvPr id="44" name="مربع نص 43"/>
            <p:cNvSpPr txBox="1"/>
            <p:nvPr/>
          </p:nvSpPr>
          <p:spPr>
            <a:xfrm>
              <a:off x="3037682" y="5854503"/>
              <a:ext cx="500066" cy="646331"/>
            </a:xfrm>
            <a:prstGeom prst="rect">
              <a:avLst/>
            </a:prstGeom>
            <a:noFill/>
          </p:spPr>
          <p:txBody>
            <a:bodyPr wrap="square" rtlCol="1">
              <a:spAutoFit/>
            </a:bodyPr>
            <a:lstStyle/>
            <a:p>
              <a:pPr algn="ctr" rtl="0"/>
              <a:r>
                <a:rPr lang="en-US" dirty="0" smtClean="0">
                  <a:cs typeface="Simplified Arabic" pitchFamily="2" charset="-78"/>
                </a:rPr>
                <a:t>T</a:t>
              </a:r>
              <a:r>
                <a:rPr lang="en-US" baseline="-25000" dirty="0" smtClean="0">
                  <a:cs typeface="Simplified Arabic" pitchFamily="2" charset="-78"/>
                </a:rPr>
                <a:t>4</a:t>
              </a:r>
              <a:endParaRPr lang="ar-SY" baseline="-25000" dirty="0" smtClean="0">
                <a:cs typeface="Simplified Arabic" pitchFamily="2" charset="-78"/>
              </a:endParaRPr>
            </a:p>
            <a:p>
              <a:pPr algn="ctr" rtl="0"/>
              <a:r>
                <a:rPr lang="en-US" dirty="0" smtClean="0">
                  <a:cs typeface="Simplified Arabic" pitchFamily="2" charset="-78"/>
                </a:rPr>
                <a:t>T</a:t>
              </a:r>
              <a:r>
                <a:rPr lang="en-US" baseline="-25000" dirty="0" smtClean="0">
                  <a:cs typeface="Simplified Arabic" pitchFamily="2" charset="-78"/>
                </a:rPr>
                <a:t>5</a:t>
              </a:r>
            </a:p>
          </p:txBody>
        </p:sp>
        <p:sp>
          <p:nvSpPr>
            <p:cNvPr id="45" name="مربع نص 44"/>
            <p:cNvSpPr txBox="1"/>
            <p:nvPr/>
          </p:nvSpPr>
          <p:spPr>
            <a:xfrm>
              <a:off x="285720" y="3214686"/>
              <a:ext cx="642942" cy="369332"/>
            </a:xfrm>
            <a:prstGeom prst="rect">
              <a:avLst/>
            </a:prstGeom>
            <a:noFill/>
          </p:spPr>
          <p:txBody>
            <a:bodyPr wrap="square" rtlCol="1">
              <a:spAutoFit/>
            </a:bodyPr>
            <a:lstStyle/>
            <a:p>
              <a:pPr algn="ctr" rtl="0"/>
              <a:r>
                <a:rPr lang="en-US" dirty="0" smtClean="0">
                  <a:solidFill>
                    <a:schemeClr val="accent3">
                      <a:lumMod val="40000"/>
                      <a:lumOff val="60000"/>
                    </a:schemeClr>
                  </a:solidFill>
                  <a:sym typeface="Symbol"/>
                </a:rPr>
                <a:t>i</a:t>
              </a:r>
              <a:r>
                <a:rPr lang="en-US" baseline="-25000" dirty="0" smtClean="0">
                  <a:solidFill>
                    <a:schemeClr val="accent3">
                      <a:lumMod val="40000"/>
                      <a:lumOff val="60000"/>
                    </a:schemeClr>
                  </a:solidFill>
                  <a:sym typeface="Symbol"/>
                </a:rPr>
                <a:t>s1</a:t>
              </a:r>
            </a:p>
          </p:txBody>
        </p:sp>
        <p:sp>
          <p:nvSpPr>
            <p:cNvPr id="46" name="مربع نص 45"/>
            <p:cNvSpPr txBox="1"/>
            <p:nvPr/>
          </p:nvSpPr>
          <p:spPr>
            <a:xfrm>
              <a:off x="285720" y="3786190"/>
              <a:ext cx="642942" cy="646331"/>
            </a:xfrm>
            <a:prstGeom prst="rect">
              <a:avLst/>
            </a:prstGeom>
            <a:noFill/>
          </p:spPr>
          <p:txBody>
            <a:bodyPr wrap="square" rtlCol="1">
              <a:spAutoFit/>
            </a:bodyPr>
            <a:lstStyle/>
            <a:p>
              <a:pPr algn="ctr" rtl="0"/>
              <a:r>
                <a:rPr lang="en-US" dirty="0" smtClean="0">
                  <a:solidFill>
                    <a:srgbClr val="FF9933"/>
                  </a:solidFill>
                  <a:sym typeface="Symbol"/>
                </a:rPr>
                <a:t>i</a:t>
              </a:r>
              <a:r>
                <a:rPr lang="en-US" baseline="-25000" dirty="0" smtClean="0">
                  <a:solidFill>
                    <a:srgbClr val="FF9933"/>
                  </a:solidFill>
                  <a:sym typeface="Symbol"/>
                </a:rPr>
                <a:t>p1</a:t>
              </a:r>
            </a:p>
            <a:p>
              <a:pPr algn="ctr" rtl="0"/>
              <a:r>
                <a:rPr lang="en-US" dirty="0" smtClean="0">
                  <a:solidFill>
                    <a:schemeClr val="accent5">
                      <a:lumMod val="60000"/>
                      <a:lumOff val="40000"/>
                    </a:schemeClr>
                  </a:solidFill>
                  <a:sym typeface="Symbol"/>
                </a:rPr>
                <a:t>v</a:t>
              </a:r>
              <a:r>
                <a:rPr lang="en-US" baseline="-25000" dirty="0" smtClean="0">
                  <a:solidFill>
                    <a:schemeClr val="accent5">
                      <a:lumMod val="60000"/>
                      <a:lumOff val="40000"/>
                    </a:schemeClr>
                  </a:solidFill>
                  <a:sym typeface="Symbol"/>
                </a:rPr>
                <a:t>p1</a:t>
              </a:r>
            </a:p>
          </p:txBody>
        </p:sp>
        <p:cxnSp>
          <p:nvCxnSpPr>
            <p:cNvPr id="47" name="رابط كسهم مستقيم 46"/>
            <p:cNvCxnSpPr/>
            <p:nvPr/>
          </p:nvCxnSpPr>
          <p:spPr>
            <a:xfrm rot="5400000">
              <a:off x="3428992" y="2927330"/>
              <a:ext cx="285752" cy="1588"/>
            </a:xfrm>
            <a:prstGeom prst="straightConnector1">
              <a:avLst/>
            </a:prstGeom>
            <a:ln w="19050">
              <a:solidFill>
                <a:schemeClr val="tx1"/>
              </a:solidFill>
              <a:prstDash val="solid"/>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50" name="مربع نص 49"/>
            <p:cNvSpPr txBox="1"/>
            <p:nvPr/>
          </p:nvSpPr>
          <p:spPr>
            <a:xfrm>
              <a:off x="3643306" y="2357430"/>
              <a:ext cx="642942" cy="369332"/>
            </a:xfrm>
            <a:prstGeom prst="rect">
              <a:avLst/>
            </a:prstGeom>
            <a:noFill/>
          </p:spPr>
          <p:txBody>
            <a:bodyPr wrap="square" rtlCol="1">
              <a:spAutoFit/>
            </a:bodyPr>
            <a:lstStyle/>
            <a:p>
              <a:pPr algn="ctr" rtl="0"/>
              <a:r>
                <a:rPr lang="en-US" dirty="0" err="1" smtClean="0">
                  <a:sym typeface="Symbol"/>
                </a:rPr>
                <a:t>i</a:t>
              </a:r>
              <a:r>
                <a:rPr lang="en-US" baseline="-25000" dirty="0" err="1" smtClean="0">
                  <a:sym typeface="Symbol"/>
                </a:rPr>
                <a:t>LDC</a:t>
              </a:r>
              <a:endParaRPr lang="en-US" baseline="-25000" dirty="0" smtClean="0">
                <a:sym typeface="Symbol"/>
              </a:endParaRPr>
            </a:p>
          </p:txBody>
        </p:sp>
        <p:cxnSp>
          <p:nvCxnSpPr>
            <p:cNvPr id="51" name="رابط كسهم مستقيم 50"/>
            <p:cNvCxnSpPr/>
            <p:nvPr/>
          </p:nvCxnSpPr>
          <p:spPr>
            <a:xfrm rot="10800000">
              <a:off x="3718275" y="2704027"/>
              <a:ext cx="428628" cy="1588"/>
            </a:xfrm>
            <a:prstGeom prst="straightConnector1">
              <a:avLst/>
            </a:prstGeom>
            <a:ln w="19050">
              <a:solidFill>
                <a:schemeClr val="tx1"/>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5" name="رابط كسهم مستقيم 54"/>
            <p:cNvCxnSpPr>
              <a:stCxn id="25" idx="0"/>
            </p:cNvCxnSpPr>
            <p:nvPr/>
          </p:nvCxnSpPr>
          <p:spPr>
            <a:xfrm rot="16200000" flipH="1" flipV="1">
              <a:off x="3601516" y="2672830"/>
              <a:ext cx="83580" cy="142876"/>
            </a:xfrm>
            <a:prstGeom prst="straightConnector1">
              <a:avLst/>
            </a:prstGeom>
            <a:ln w="19050">
              <a:solidFill>
                <a:schemeClr val="tx1"/>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grpSp>
      <p:sp>
        <p:nvSpPr>
          <p:cNvPr id="58" name="عنصر نائب للتاريخ 57"/>
          <p:cNvSpPr>
            <a:spLocks noGrp="1"/>
          </p:cNvSpPr>
          <p:nvPr>
            <p:ph type="dt" sz="half" idx="10"/>
          </p:nvPr>
        </p:nvSpPr>
        <p:spPr/>
        <p:txBody>
          <a:bodyPr/>
          <a:lstStyle/>
          <a:p>
            <a:r>
              <a:rPr lang="ar-SY" smtClean="0"/>
              <a:t>2019-2018</a:t>
            </a:r>
            <a:endParaRPr lang="ar-SY"/>
          </a:p>
        </p:txBody>
      </p:sp>
      <p:graphicFrame>
        <p:nvGraphicFramePr>
          <p:cNvPr id="215046" name="Object 6"/>
          <p:cNvGraphicFramePr>
            <a:graphicFrameLocks noChangeAspect="1"/>
          </p:cNvGraphicFramePr>
          <p:nvPr/>
        </p:nvGraphicFramePr>
        <p:xfrm>
          <a:off x="4532339" y="4071942"/>
          <a:ext cx="1693862" cy="341312"/>
        </p:xfrm>
        <a:graphic>
          <a:graphicData uri="http://schemas.openxmlformats.org/presentationml/2006/ole">
            <p:oleObj spid="_x0000_s215046" name="Equation" r:id="rId5" imgW="1130040" imgH="228600" progId="Equation.DSMT4">
              <p:embed/>
            </p:oleObj>
          </a:graphicData>
        </a:graphic>
      </p:graphicFrame>
      <p:graphicFrame>
        <p:nvGraphicFramePr>
          <p:cNvPr id="215047" name="Object 7"/>
          <p:cNvGraphicFramePr>
            <a:graphicFrameLocks noChangeAspect="1"/>
          </p:cNvGraphicFramePr>
          <p:nvPr/>
        </p:nvGraphicFramePr>
        <p:xfrm>
          <a:off x="4532339" y="4841889"/>
          <a:ext cx="3825875" cy="587375"/>
        </p:xfrm>
        <a:graphic>
          <a:graphicData uri="http://schemas.openxmlformats.org/presentationml/2006/ole">
            <p:oleObj spid="_x0000_s215047" name="Equation" r:id="rId6" imgW="2552400" imgH="393480" progId="Equation.DSMT4">
              <p:embed/>
            </p:oleObj>
          </a:graphicData>
        </a:graphic>
      </p:graphicFrame>
      <p:graphicFrame>
        <p:nvGraphicFramePr>
          <p:cNvPr id="215048" name="Object 8"/>
          <p:cNvGraphicFramePr>
            <a:graphicFrameLocks noChangeAspect="1"/>
          </p:cNvGraphicFramePr>
          <p:nvPr/>
        </p:nvGraphicFramePr>
        <p:xfrm>
          <a:off x="4532339" y="5857892"/>
          <a:ext cx="1865312" cy="341312"/>
        </p:xfrm>
        <a:graphic>
          <a:graphicData uri="http://schemas.openxmlformats.org/presentationml/2006/ole">
            <p:oleObj spid="_x0000_s215048" name="Equation" r:id="rId7" imgW="1244520" imgH="228600" progId="Equation.DSMT4">
              <p:embed/>
            </p:oleObj>
          </a:graphicData>
        </a:graphic>
      </p:graphicFrame>
      <p:sp>
        <p:nvSpPr>
          <p:cNvPr id="48" name="مربع نص 47"/>
          <p:cNvSpPr txBox="1"/>
          <p:nvPr/>
        </p:nvSpPr>
        <p:spPr>
          <a:xfrm>
            <a:off x="0" y="0"/>
            <a:ext cx="9144000" cy="400110"/>
          </a:xfrm>
          <a:prstGeom prst="rect">
            <a:avLst/>
          </a:prstGeom>
          <a:noFill/>
        </p:spPr>
        <p:txBody>
          <a:bodyPr wrap="square" rtlCol="1">
            <a:spAutoFit/>
          </a:bodyPr>
          <a:lstStyle/>
          <a:p>
            <a:pPr algn="ctr"/>
            <a:r>
              <a:rPr lang="ar-SY" sz="2000" b="1" dirty="0" smtClean="0">
                <a:solidFill>
                  <a:srgbClr val="00B050"/>
                </a:solidFill>
                <a:latin typeface="Times New Roman" pitchFamily="18" charset="0"/>
                <a:cs typeface="Times New Roman" pitchFamily="18" charset="0"/>
              </a:rPr>
              <a:t>حساب القيمة المتوسطة والفعالة لتيار الحمولة</a:t>
            </a:r>
            <a:endParaRPr lang="ar-SY" sz="2000" b="1" dirty="0">
              <a:solidFill>
                <a:srgbClr val="00B050"/>
              </a:solidFill>
              <a:cs typeface="Simplified Arabic" pitchFamily="2" charset="-78"/>
            </a:endParaRPr>
          </a:p>
        </p:txBody>
      </p:sp>
      <p:sp>
        <p:nvSpPr>
          <p:cNvPr id="49" name="عنصر نائب لرقم الشريحة 48"/>
          <p:cNvSpPr>
            <a:spLocks noGrp="1"/>
          </p:cNvSpPr>
          <p:nvPr>
            <p:ph type="sldNum" sz="quarter" idx="12"/>
          </p:nvPr>
        </p:nvSpPr>
        <p:spPr/>
        <p:txBody>
          <a:bodyPr/>
          <a:lstStyle/>
          <a:p>
            <a:fld id="{2C0DA8FC-BB9E-42E2-A4DE-D94B488C17FE}" type="slidenum">
              <a:rPr lang="ar-SY" smtClean="0"/>
              <a:pPr/>
              <a:t>30</a:t>
            </a:fld>
            <a:endParaRPr lang="ar-SY"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15046"/>
                                        </p:tgtEl>
                                        <p:attrNameLst>
                                          <p:attrName>style.visibility</p:attrName>
                                        </p:attrNameLst>
                                      </p:cBhvr>
                                      <p:to>
                                        <p:strVal val="visible"/>
                                      </p:to>
                                    </p:set>
                                    <p:anim calcmode="lin" valueType="num">
                                      <p:cBhvr>
                                        <p:cTn id="7" dur="1000" fill="hold"/>
                                        <p:tgtEl>
                                          <p:spTgt spid="215046"/>
                                        </p:tgtEl>
                                        <p:attrNameLst>
                                          <p:attrName>ppt_x</p:attrName>
                                        </p:attrNameLst>
                                      </p:cBhvr>
                                      <p:tavLst>
                                        <p:tav tm="0">
                                          <p:val>
                                            <p:strVal val="#ppt_x-.2"/>
                                          </p:val>
                                        </p:tav>
                                        <p:tav tm="100000">
                                          <p:val>
                                            <p:strVal val="#ppt_x"/>
                                          </p:val>
                                        </p:tav>
                                      </p:tavLst>
                                    </p:anim>
                                    <p:anim calcmode="lin" valueType="num">
                                      <p:cBhvr>
                                        <p:cTn id="8" dur="1000" fill="hold"/>
                                        <p:tgtEl>
                                          <p:spTgt spid="215046"/>
                                        </p:tgtEl>
                                        <p:attrNameLst>
                                          <p:attrName>ppt_y</p:attrName>
                                        </p:attrNameLst>
                                      </p:cBhvr>
                                      <p:tavLst>
                                        <p:tav tm="0">
                                          <p:val>
                                            <p:strVal val="#ppt_y"/>
                                          </p:val>
                                        </p:tav>
                                        <p:tav tm="100000">
                                          <p:val>
                                            <p:strVal val="#ppt_y"/>
                                          </p:val>
                                        </p:tav>
                                      </p:tavLst>
                                    </p:anim>
                                    <p:animEffect transition="in" filter="wipe(right)" prLst="gradientSize: 0.1">
                                      <p:cBhvr>
                                        <p:cTn id="9" dur="1000"/>
                                        <p:tgtEl>
                                          <p:spTgt spid="215046"/>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215047"/>
                                        </p:tgtEl>
                                        <p:attrNameLst>
                                          <p:attrName>style.visibility</p:attrName>
                                        </p:attrNameLst>
                                      </p:cBhvr>
                                      <p:to>
                                        <p:strVal val="visible"/>
                                      </p:to>
                                    </p:set>
                                    <p:anim calcmode="lin" valueType="num">
                                      <p:cBhvr>
                                        <p:cTn id="14" dur="1000" fill="hold"/>
                                        <p:tgtEl>
                                          <p:spTgt spid="215047"/>
                                        </p:tgtEl>
                                        <p:attrNameLst>
                                          <p:attrName>ppt_x</p:attrName>
                                        </p:attrNameLst>
                                      </p:cBhvr>
                                      <p:tavLst>
                                        <p:tav tm="0">
                                          <p:val>
                                            <p:strVal val="#ppt_x-.2"/>
                                          </p:val>
                                        </p:tav>
                                        <p:tav tm="100000">
                                          <p:val>
                                            <p:strVal val="#ppt_x"/>
                                          </p:val>
                                        </p:tav>
                                      </p:tavLst>
                                    </p:anim>
                                    <p:anim calcmode="lin" valueType="num">
                                      <p:cBhvr>
                                        <p:cTn id="15" dur="1000" fill="hold"/>
                                        <p:tgtEl>
                                          <p:spTgt spid="215047"/>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15047"/>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215048"/>
                                        </p:tgtEl>
                                        <p:attrNameLst>
                                          <p:attrName>style.visibility</p:attrName>
                                        </p:attrNameLst>
                                      </p:cBhvr>
                                      <p:to>
                                        <p:strVal val="visible"/>
                                      </p:to>
                                    </p:set>
                                    <p:anim calcmode="lin" valueType="num">
                                      <p:cBhvr>
                                        <p:cTn id="21" dur="1000" fill="hold"/>
                                        <p:tgtEl>
                                          <p:spTgt spid="215048"/>
                                        </p:tgtEl>
                                        <p:attrNameLst>
                                          <p:attrName>ppt_x</p:attrName>
                                        </p:attrNameLst>
                                      </p:cBhvr>
                                      <p:tavLst>
                                        <p:tav tm="0">
                                          <p:val>
                                            <p:strVal val="#ppt_x-.2"/>
                                          </p:val>
                                        </p:tav>
                                        <p:tav tm="100000">
                                          <p:val>
                                            <p:strVal val="#ppt_x"/>
                                          </p:val>
                                        </p:tav>
                                      </p:tavLst>
                                    </p:anim>
                                    <p:anim calcmode="lin" valueType="num">
                                      <p:cBhvr>
                                        <p:cTn id="22" dur="1000" fill="hold"/>
                                        <p:tgtEl>
                                          <p:spTgt spid="215048"/>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15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descr="power1_fig4_9_circuit.jpg"/>
          <p:cNvPicPr>
            <a:picLocks noChangeAspect="1"/>
          </p:cNvPicPr>
          <p:nvPr/>
        </p:nvPicPr>
        <p:blipFill>
          <a:blip r:embed="rId3" cstate="print"/>
          <a:stretch>
            <a:fillRect/>
          </a:stretch>
        </p:blipFill>
        <p:spPr>
          <a:xfrm>
            <a:off x="4572000" y="428604"/>
            <a:ext cx="3799964" cy="3284751"/>
          </a:xfrm>
          <a:prstGeom prst="rect">
            <a:avLst/>
          </a:prstGeom>
        </p:spPr>
      </p:pic>
      <p:sp>
        <p:nvSpPr>
          <p:cNvPr id="30" name="مربع نص 29"/>
          <p:cNvSpPr txBox="1"/>
          <p:nvPr/>
        </p:nvSpPr>
        <p:spPr>
          <a:xfrm>
            <a:off x="1571604" y="6485274"/>
            <a:ext cx="1214446" cy="400110"/>
          </a:xfrm>
          <a:prstGeom prst="rect">
            <a:avLst/>
          </a:prstGeom>
          <a:noFill/>
        </p:spPr>
        <p:txBody>
          <a:bodyPr wrap="square" rtlCol="1">
            <a:spAutoFit/>
          </a:bodyPr>
          <a:lstStyle/>
          <a:p>
            <a:pPr algn="ctr" rtl="0"/>
            <a:r>
              <a:rPr lang="en-US" sz="2000" dirty="0" smtClean="0">
                <a:sym typeface="Symbol"/>
              </a:rPr>
              <a:t>=150</a:t>
            </a:r>
            <a:r>
              <a:rPr lang="en-US" sz="2000" baseline="30000" dirty="0" smtClean="0">
                <a:sym typeface="Symbol"/>
              </a:rPr>
              <a:t></a:t>
            </a:r>
            <a:endParaRPr lang="ar-SY" sz="2000" baseline="30000" dirty="0"/>
          </a:p>
        </p:txBody>
      </p:sp>
      <p:grpSp>
        <p:nvGrpSpPr>
          <p:cNvPr id="3" name="مجموعة 57"/>
          <p:cNvGrpSpPr/>
          <p:nvPr/>
        </p:nvGrpSpPr>
        <p:grpSpPr>
          <a:xfrm>
            <a:off x="285720" y="357166"/>
            <a:ext cx="4000528" cy="6143668"/>
            <a:chOff x="285720" y="357166"/>
            <a:chExt cx="4000528" cy="6143668"/>
          </a:xfrm>
        </p:grpSpPr>
        <p:pic>
          <p:nvPicPr>
            <p:cNvPr id="89091" name="Picture 3"/>
            <p:cNvPicPr>
              <a:picLocks noChangeAspect="1" noChangeArrowheads="1"/>
            </p:cNvPicPr>
            <p:nvPr/>
          </p:nvPicPr>
          <p:blipFill>
            <a:blip r:embed="rId4" cstate="print"/>
            <a:srcRect/>
            <a:stretch>
              <a:fillRect/>
            </a:stretch>
          </p:blipFill>
          <p:spPr bwMode="auto">
            <a:xfrm>
              <a:off x="857224" y="500042"/>
              <a:ext cx="2971800" cy="5486400"/>
            </a:xfrm>
            <a:prstGeom prst="rect">
              <a:avLst/>
            </a:prstGeom>
            <a:noFill/>
            <a:ln w="9525">
              <a:noFill/>
              <a:miter lim="800000"/>
              <a:headEnd/>
              <a:tailEnd/>
            </a:ln>
            <a:effectLst/>
          </p:spPr>
        </p:pic>
        <p:sp>
          <p:nvSpPr>
            <p:cNvPr id="9" name="مربع نص 8"/>
            <p:cNvSpPr txBox="1"/>
            <p:nvPr/>
          </p:nvSpPr>
          <p:spPr>
            <a:xfrm>
              <a:off x="901366" y="5854503"/>
              <a:ext cx="500066" cy="646331"/>
            </a:xfrm>
            <a:prstGeom prst="rect">
              <a:avLst/>
            </a:prstGeom>
            <a:noFill/>
          </p:spPr>
          <p:txBody>
            <a:bodyPr wrap="square" rtlCol="1">
              <a:spAutoFit/>
            </a:bodyPr>
            <a:lstStyle/>
            <a:p>
              <a:pPr algn="ctr" rtl="0"/>
              <a:r>
                <a:rPr lang="en-US" dirty="0" smtClean="0">
                  <a:cs typeface="Simplified Arabic" pitchFamily="2" charset="-78"/>
                </a:rPr>
                <a:t>T</a:t>
              </a:r>
              <a:r>
                <a:rPr lang="en-US" baseline="-25000" dirty="0" smtClean="0">
                  <a:cs typeface="Simplified Arabic" pitchFamily="2" charset="-78"/>
                </a:rPr>
                <a:t>4</a:t>
              </a:r>
              <a:endParaRPr lang="ar-SY" baseline="-25000" dirty="0" smtClean="0">
                <a:cs typeface="Simplified Arabic" pitchFamily="2" charset="-78"/>
              </a:endParaRPr>
            </a:p>
            <a:p>
              <a:pPr algn="ctr" rtl="0"/>
              <a:r>
                <a:rPr lang="en-US" dirty="0" smtClean="0">
                  <a:cs typeface="Simplified Arabic" pitchFamily="2" charset="-78"/>
                </a:rPr>
                <a:t>T</a:t>
              </a:r>
              <a:r>
                <a:rPr lang="en-US" baseline="-25000" dirty="0" smtClean="0">
                  <a:cs typeface="Simplified Arabic" pitchFamily="2" charset="-78"/>
                </a:rPr>
                <a:t>1</a:t>
              </a:r>
            </a:p>
          </p:txBody>
        </p:sp>
        <p:sp>
          <p:nvSpPr>
            <p:cNvPr id="18" name="مربع نص 17"/>
            <p:cNvSpPr txBox="1"/>
            <p:nvPr/>
          </p:nvSpPr>
          <p:spPr>
            <a:xfrm>
              <a:off x="1285852" y="385684"/>
              <a:ext cx="642942" cy="369332"/>
            </a:xfrm>
            <a:prstGeom prst="rect">
              <a:avLst/>
            </a:prstGeom>
            <a:noFill/>
          </p:spPr>
          <p:txBody>
            <a:bodyPr wrap="square" rtlCol="1">
              <a:spAutoFit/>
            </a:bodyPr>
            <a:lstStyle/>
            <a:p>
              <a:pPr algn="ctr" rtl="0"/>
              <a:r>
                <a:rPr lang="en-US" dirty="0" smtClean="0">
                  <a:solidFill>
                    <a:srgbClr val="FF0000"/>
                  </a:solidFill>
                  <a:sym typeface="Symbol"/>
                </a:rPr>
                <a:t>v</a:t>
              </a:r>
              <a:r>
                <a:rPr lang="en-US" baseline="-25000" dirty="0" smtClean="0">
                  <a:solidFill>
                    <a:srgbClr val="FF0000"/>
                  </a:solidFill>
                  <a:sym typeface="Symbol"/>
                </a:rPr>
                <a:t>1</a:t>
              </a:r>
            </a:p>
          </p:txBody>
        </p:sp>
        <p:sp>
          <p:nvSpPr>
            <p:cNvPr id="19" name="مربع نص 18"/>
            <p:cNvSpPr txBox="1"/>
            <p:nvPr/>
          </p:nvSpPr>
          <p:spPr>
            <a:xfrm>
              <a:off x="2071670" y="385684"/>
              <a:ext cx="642942" cy="369332"/>
            </a:xfrm>
            <a:prstGeom prst="rect">
              <a:avLst/>
            </a:prstGeom>
            <a:noFill/>
          </p:spPr>
          <p:txBody>
            <a:bodyPr wrap="square" rtlCol="1">
              <a:spAutoFit/>
            </a:bodyPr>
            <a:lstStyle/>
            <a:p>
              <a:pPr algn="ctr" rtl="0"/>
              <a:r>
                <a:rPr lang="en-US" dirty="0" smtClean="0">
                  <a:solidFill>
                    <a:srgbClr val="0070C0"/>
                  </a:solidFill>
                  <a:sym typeface="Symbol"/>
                </a:rPr>
                <a:t>v</a:t>
              </a:r>
              <a:r>
                <a:rPr lang="en-US" baseline="-25000" dirty="0" smtClean="0">
                  <a:solidFill>
                    <a:srgbClr val="0070C0"/>
                  </a:solidFill>
                  <a:sym typeface="Symbol"/>
                </a:rPr>
                <a:t>2</a:t>
              </a:r>
            </a:p>
          </p:txBody>
        </p:sp>
        <p:sp>
          <p:nvSpPr>
            <p:cNvPr id="20" name="مربع نص 19"/>
            <p:cNvSpPr txBox="1"/>
            <p:nvPr/>
          </p:nvSpPr>
          <p:spPr>
            <a:xfrm>
              <a:off x="2928926" y="357166"/>
              <a:ext cx="642942" cy="369332"/>
            </a:xfrm>
            <a:prstGeom prst="rect">
              <a:avLst/>
            </a:prstGeom>
            <a:noFill/>
          </p:spPr>
          <p:txBody>
            <a:bodyPr wrap="square" rtlCol="1">
              <a:spAutoFit/>
            </a:bodyPr>
            <a:lstStyle/>
            <a:p>
              <a:pPr algn="ctr" rtl="0"/>
              <a:r>
                <a:rPr lang="en-US" dirty="0" smtClean="0">
                  <a:solidFill>
                    <a:srgbClr val="00B050"/>
                  </a:solidFill>
                  <a:sym typeface="Symbol"/>
                </a:rPr>
                <a:t>v</a:t>
              </a:r>
              <a:r>
                <a:rPr lang="en-US" baseline="-25000" dirty="0" smtClean="0">
                  <a:solidFill>
                    <a:srgbClr val="00B050"/>
                  </a:solidFill>
                  <a:sym typeface="Symbol"/>
                </a:rPr>
                <a:t>3</a:t>
              </a:r>
            </a:p>
          </p:txBody>
        </p:sp>
        <p:sp>
          <p:nvSpPr>
            <p:cNvPr id="21" name="مربع نص 20"/>
            <p:cNvSpPr txBox="1"/>
            <p:nvPr/>
          </p:nvSpPr>
          <p:spPr>
            <a:xfrm>
              <a:off x="285720" y="1857364"/>
              <a:ext cx="642942" cy="369332"/>
            </a:xfrm>
            <a:prstGeom prst="rect">
              <a:avLst/>
            </a:prstGeom>
            <a:noFill/>
          </p:spPr>
          <p:txBody>
            <a:bodyPr wrap="square" rtlCol="1">
              <a:spAutoFit/>
            </a:bodyPr>
            <a:lstStyle/>
            <a:p>
              <a:pPr algn="ctr" rtl="0"/>
              <a:r>
                <a:rPr lang="en-US" dirty="0" err="1" smtClean="0">
                  <a:sym typeface="Symbol"/>
                </a:rPr>
                <a:t>v</a:t>
              </a:r>
              <a:r>
                <a:rPr lang="en-US" baseline="-25000" dirty="0" err="1" smtClean="0">
                  <a:sym typeface="Symbol"/>
                </a:rPr>
                <a:t>L</a:t>
              </a:r>
              <a:endParaRPr lang="en-US" baseline="-25000" dirty="0" smtClean="0">
                <a:sym typeface="Symbol"/>
              </a:endParaRPr>
            </a:p>
          </p:txBody>
        </p:sp>
        <p:sp>
          <p:nvSpPr>
            <p:cNvPr id="22" name="مربع نص 21"/>
            <p:cNvSpPr txBox="1"/>
            <p:nvPr/>
          </p:nvSpPr>
          <p:spPr>
            <a:xfrm>
              <a:off x="285720" y="2428868"/>
              <a:ext cx="642942" cy="646331"/>
            </a:xfrm>
            <a:prstGeom prst="rect">
              <a:avLst/>
            </a:prstGeom>
            <a:noFill/>
          </p:spPr>
          <p:txBody>
            <a:bodyPr wrap="square" rtlCol="1">
              <a:spAutoFit/>
            </a:bodyPr>
            <a:lstStyle/>
            <a:p>
              <a:pPr algn="ctr" rtl="0"/>
              <a:r>
                <a:rPr lang="en-US" dirty="0" smtClean="0">
                  <a:solidFill>
                    <a:srgbClr val="FF0000"/>
                  </a:solidFill>
                  <a:sym typeface="Symbol"/>
                </a:rPr>
                <a:t>i</a:t>
              </a:r>
              <a:r>
                <a:rPr lang="en-US" baseline="-25000" dirty="0" smtClean="0">
                  <a:solidFill>
                    <a:srgbClr val="FF0000"/>
                  </a:solidFill>
                  <a:sym typeface="Symbol"/>
                </a:rPr>
                <a:t>T1</a:t>
              </a:r>
            </a:p>
            <a:p>
              <a:pPr algn="ctr" rtl="0"/>
              <a:r>
                <a:rPr lang="en-US" dirty="0" smtClean="0">
                  <a:solidFill>
                    <a:srgbClr val="0070C0"/>
                  </a:solidFill>
                  <a:sym typeface="Symbol"/>
                </a:rPr>
                <a:t>i</a:t>
              </a:r>
              <a:r>
                <a:rPr lang="en-US" baseline="-25000" dirty="0" smtClean="0">
                  <a:solidFill>
                    <a:srgbClr val="0070C0"/>
                  </a:solidFill>
                  <a:sym typeface="Symbol"/>
                </a:rPr>
                <a:t>T2</a:t>
              </a:r>
            </a:p>
          </p:txBody>
        </p:sp>
        <p:sp>
          <p:nvSpPr>
            <p:cNvPr id="23" name="مربع نص 22"/>
            <p:cNvSpPr txBox="1"/>
            <p:nvPr/>
          </p:nvSpPr>
          <p:spPr>
            <a:xfrm>
              <a:off x="357158" y="4786322"/>
              <a:ext cx="642942" cy="369332"/>
            </a:xfrm>
            <a:prstGeom prst="rect">
              <a:avLst/>
            </a:prstGeom>
            <a:noFill/>
          </p:spPr>
          <p:txBody>
            <a:bodyPr wrap="square" rtlCol="1">
              <a:spAutoFit/>
            </a:bodyPr>
            <a:lstStyle/>
            <a:p>
              <a:pPr algn="ctr" rtl="0"/>
              <a:r>
                <a:rPr lang="en-US" dirty="0" smtClean="0">
                  <a:solidFill>
                    <a:srgbClr val="00B050"/>
                  </a:solidFill>
                  <a:sym typeface="Symbol"/>
                </a:rPr>
                <a:t>v</a:t>
              </a:r>
              <a:r>
                <a:rPr lang="en-US" baseline="-25000" dirty="0" smtClean="0">
                  <a:solidFill>
                    <a:srgbClr val="00B050"/>
                  </a:solidFill>
                  <a:sym typeface="Symbol"/>
                </a:rPr>
                <a:t>T2</a:t>
              </a:r>
            </a:p>
          </p:txBody>
        </p:sp>
        <p:sp>
          <p:nvSpPr>
            <p:cNvPr id="24" name="مربع نص 23"/>
            <p:cNvSpPr txBox="1"/>
            <p:nvPr/>
          </p:nvSpPr>
          <p:spPr>
            <a:xfrm>
              <a:off x="3571868" y="3929066"/>
              <a:ext cx="285752" cy="369332"/>
            </a:xfrm>
            <a:prstGeom prst="rect">
              <a:avLst/>
            </a:prstGeom>
            <a:noFill/>
          </p:spPr>
          <p:txBody>
            <a:bodyPr wrap="square" rtlCol="1">
              <a:spAutoFit/>
            </a:bodyPr>
            <a:lstStyle/>
            <a:p>
              <a:pPr algn="ctr" rtl="0"/>
              <a:r>
                <a:rPr lang="ar-SY" dirty="0" smtClean="0">
                  <a:sym typeface="Symbol"/>
                </a:rPr>
                <a:t></a:t>
              </a:r>
              <a:endParaRPr lang="ar-SY" dirty="0"/>
            </a:p>
          </p:txBody>
        </p:sp>
        <p:sp>
          <p:nvSpPr>
            <p:cNvPr id="25" name="مربع نص 24"/>
            <p:cNvSpPr txBox="1"/>
            <p:nvPr/>
          </p:nvSpPr>
          <p:spPr>
            <a:xfrm>
              <a:off x="3571868" y="2702478"/>
              <a:ext cx="285752" cy="369332"/>
            </a:xfrm>
            <a:prstGeom prst="rect">
              <a:avLst/>
            </a:prstGeom>
            <a:noFill/>
          </p:spPr>
          <p:txBody>
            <a:bodyPr wrap="square" rtlCol="1">
              <a:spAutoFit/>
            </a:bodyPr>
            <a:lstStyle/>
            <a:p>
              <a:pPr algn="ctr" rtl="0"/>
              <a:r>
                <a:rPr lang="ar-SY" dirty="0" smtClean="0">
                  <a:sym typeface="Symbol"/>
                </a:rPr>
                <a:t></a:t>
              </a:r>
              <a:endParaRPr lang="ar-SY" dirty="0"/>
            </a:p>
          </p:txBody>
        </p:sp>
        <p:sp>
          <p:nvSpPr>
            <p:cNvPr id="26" name="مربع نص 25"/>
            <p:cNvSpPr txBox="1"/>
            <p:nvPr/>
          </p:nvSpPr>
          <p:spPr>
            <a:xfrm>
              <a:off x="3571868" y="1785926"/>
              <a:ext cx="285752" cy="369332"/>
            </a:xfrm>
            <a:prstGeom prst="rect">
              <a:avLst/>
            </a:prstGeom>
            <a:noFill/>
          </p:spPr>
          <p:txBody>
            <a:bodyPr wrap="square" rtlCol="1">
              <a:spAutoFit/>
            </a:bodyPr>
            <a:lstStyle/>
            <a:p>
              <a:pPr algn="ctr" rtl="0"/>
              <a:r>
                <a:rPr lang="ar-SY" dirty="0" smtClean="0">
                  <a:sym typeface="Symbol"/>
                </a:rPr>
                <a:t></a:t>
              </a:r>
              <a:endParaRPr lang="ar-SY" dirty="0"/>
            </a:p>
          </p:txBody>
        </p:sp>
        <p:sp>
          <p:nvSpPr>
            <p:cNvPr id="27" name="مربع نص 26"/>
            <p:cNvSpPr txBox="1"/>
            <p:nvPr/>
          </p:nvSpPr>
          <p:spPr>
            <a:xfrm>
              <a:off x="3571868" y="714356"/>
              <a:ext cx="285752" cy="369332"/>
            </a:xfrm>
            <a:prstGeom prst="rect">
              <a:avLst/>
            </a:prstGeom>
            <a:noFill/>
          </p:spPr>
          <p:txBody>
            <a:bodyPr wrap="square" rtlCol="1">
              <a:spAutoFit/>
            </a:bodyPr>
            <a:lstStyle/>
            <a:p>
              <a:pPr algn="ctr" rtl="0"/>
              <a:r>
                <a:rPr lang="ar-SY" dirty="0" smtClean="0">
                  <a:sym typeface="Symbol"/>
                </a:rPr>
                <a:t></a:t>
              </a:r>
              <a:endParaRPr lang="ar-SY" dirty="0"/>
            </a:p>
          </p:txBody>
        </p:sp>
        <p:cxnSp>
          <p:nvCxnSpPr>
            <p:cNvPr id="28" name="رابط كسهم مستقيم 27"/>
            <p:cNvCxnSpPr/>
            <p:nvPr/>
          </p:nvCxnSpPr>
          <p:spPr>
            <a:xfrm>
              <a:off x="1142976" y="1571612"/>
              <a:ext cx="1044274" cy="1588"/>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29" name="مربع نص 28"/>
            <p:cNvSpPr txBox="1"/>
            <p:nvPr/>
          </p:nvSpPr>
          <p:spPr>
            <a:xfrm>
              <a:off x="1834965" y="1263469"/>
              <a:ext cx="257177" cy="369332"/>
            </a:xfrm>
            <a:prstGeom prst="rect">
              <a:avLst/>
            </a:prstGeom>
            <a:noFill/>
          </p:spPr>
          <p:txBody>
            <a:bodyPr wrap="square" rtlCol="1">
              <a:spAutoFit/>
            </a:bodyPr>
            <a:lstStyle/>
            <a:p>
              <a:pPr algn="ctr" rtl="0"/>
              <a:r>
                <a:rPr lang="en-US" dirty="0" smtClean="0">
                  <a:sym typeface="Symbol"/>
                </a:rPr>
                <a:t></a:t>
              </a:r>
              <a:endParaRPr lang="ar-SY" dirty="0"/>
            </a:p>
          </p:txBody>
        </p:sp>
        <p:sp>
          <p:nvSpPr>
            <p:cNvPr id="31" name="مربع نص 30"/>
            <p:cNvSpPr txBox="1"/>
            <p:nvPr/>
          </p:nvSpPr>
          <p:spPr>
            <a:xfrm>
              <a:off x="1285852" y="4500570"/>
              <a:ext cx="642942" cy="369332"/>
            </a:xfrm>
            <a:prstGeom prst="rect">
              <a:avLst/>
            </a:prstGeom>
            <a:noFill/>
          </p:spPr>
          <p:txBody>
            <a:bodyPr wrap="square" rtlCol="1">
              <a:spAutoFit/>
            </a:bodyPr>
            <a:lstStyle/>
            <a:p>
              <a:pPr algn="l" rtl="0"/>
              <a:r>
                <a:rPr lang="en-US" dirty="0" smtClean="0">
                  <a:solidFill>
                    <a:srgbClr val="FF0000"/>
                  </a:solidFill>
                  <a:sym typeface="Symbol"/>
                </a:rPr>
                <a:t>v</a:t>
              </a:r>
              <a:r>
                <a:rPr lang="en-US" baseline="-25000" dirty="0" smtClean="0">
                  <a:solidFill>
                    <a:srgbClr val="FF0000"/>
                  </a:solidFill>
                  <a:sym typeface="Symbol"/>
                </a:rPr>
                <a:t>12</a:t>
              </a:r>
            </a:p>
          </p:txBody>
        </p:sp>
        <p:sp>
          <p:nvSpPr>
            <p:cNvPr id="32" name="مربع نص 31"/>
            <p:cNvSpPr txBox="1"/>
            <p:nvPr/>
          </p:nvSpPr>
          <p:spPr>
            <a:xfrm>
              <a:off x="1714480" y="4558360"/>
              <a:ext cx="571504" cy="369332"/>
            </a:xfrm>
            <a:prstGeom prst="rect">
              <a:avLst/>
            </a:prstGeom>
            <a:noFill/>
          </p:spPr>
          <p:txBody>
            <a:bodyPr wrap="square" rtlCol="1">
              <a:spAutoFit/>
            </a:bodyPr>
            <a:lstStyle/>
            <a:p>
              <a:pPr algn="l" rtl="0"/>
              <a:r>
                <a:rPr lang="en-US" dirty="0" smtClean="0">
                  <a:solidFill>
                    <a:srgbClr val="0070C0"/>
                  </a:solidFill>
                  <a:sym typeface="Symbol"/>
                </a:rPr>
                <a:t>v</a:t>
              </a:r>
              <a:r>
                <a:rPr lang="en-US" baseline="-25000" dirty="0" smtClean="0">
                  <a:solidFill>
                    <a:srgbClr val="0070C0"/>
                  </a:solidFill>
                  <a:sym typeface="Symbol"/>
                </a:rPr>
                <a:t>13</a:t>
              </a:r>
            </a:p>
          </p:txBody>
        </p:sp>
        <p:cxnSp>
          <p:nvCxnSpPr>
            <p:cNvPr id="34" name="رابط كسهم مستقيم 33"/>
            <p:cNvCxnSpPr/>
            <p:nvPr/>
          </p:nvCxnSpPr>
          <p:spPr>
            <a:xfrm rot="5400000">
              <a:off x="766108" y="1305538"/>
              <a:ext cx="714380" cy="1588"/>
            </a:xfrm>
            <a:prstGeom prst="straightConnector1">
              <a:avLst/>
            </a:prstGeom>
            <a:ln w="19050">
              <a:solidFill>
                <a:schemeClr val="tx1"/>
              </a:solidFill>
              <a:prstDash val="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38" name="مربع نص 37"/>
            <p:cNvSpPr txBox="1"/>
            <p:nvPr/>
          </p:nvSpPr>
          <p:spPr>
            <a:xfrm>
              <a:off x="3571868" y="3059668"/>
              <a:ext cx="285752" cy="369332"/>
            </a:xfrm>
            <a:prstGeom prst="rect">
              <a:avLst/>
            </a:prstGeom>
            <a:noFill/>
          </p:spPr>
          <p:txBody>
            <a:bodyPr wrap="square" rtlCol="1">
              <a:spAutoFit/>
            </a:bodyPr>
            <a:lstStyle/>
            <a:p>
              <a:pPr algn="ctr" rtl="0"/>
              <a:r>
                <a:rPr lang="ar-SY" dirty="0" smtClean="0">
                  <a:sym typeface="Symbol"/>
                </a:rPr>
                <a:t></a:t>
              </a:r>
              <a:endParaRPr lang="ar-SY" dirty="0"/>
            </a:p>
          </p:txBody>
        </p:sp>
        <p:sp>
          <p:nvSpPr>
            <p:cNvPr id="39" name="مربع نص 38"/>
            <p:cNvSpPr txBox="1"/>
            <p:nvPr/>
          </p:nvSpPr>
          <p:spPr>
            <a:xfrm>
              <a:off x="3571868" y="5000636"/>
              <a:ext cx="285752" cy="369332"/>
            </a:xfrm>
            <a:prstGeom prst="rect">
              <a:avLst/>
            </a:prstGeom>
            <a:noFill/>
          </p:spPr>
          <p:txBody>
            <a:bodyPr wrap="square" rtlCol="1">
              <a:spAutoFit/>
            </a:bodyPr>
            <a:lstStyle/>
            <a:p>
              <a:pPr algn="ctr" rtl="0"/>
              <a:r>
                <a:rPr lang="ar-SY" dirty="0" smtClean="0">
                  <a:sym typeface="Symbol"/>
                </a:rPr>
                <a:t></a:t>
              </a:r>
              <a:endParaRPr lang="ar-SY" dirty="0"/>
            </a:p>
          </p:txBody>
        </p:sp>
        <p:sp>
          <p:nvSpPr>
            <p:cNvPr id="40" name="مربع نص 39"/>
            <p:cNvSpPr txBox="1"/>
            <p:nvPr/>
          </p:nvSpPr>
          <p:spPr>
            <a:xfrm>
              <a:off x="1316346" y="5854503"/>
              <a:ext cx="500066" cy="646331"/>
            </a:xfrm>
            <a:prstGeom prst="rect">
              <a:avLst/>
            </a:prstGeom>
            <a:noFill/>
          </p:spPr>
          <p:txBody>
            <a:bodyPr wrap="square" rtlCol="1">
              <a:spAutoFit/>
            </a:bodyPr>
            <a:lstStyle/>
            <a:p>
              <a:pPr algn="ctr" rtl="0"/>
              <a:r>
                <a:rPr lang="en-US" dirty="0" smtClean="0">
                  <a:cs typeface="Simplified Arabic" pitchFamily="2" charset="-78"/>
                </a:rPr>
                <a:t>T</a:t>
              </a:r>
              <a:r>
                <a:rPr lang="en-US" baseline="-25000" dirty="0" smtClean="0">
                  <a:cs typeface="Simplified Arabic" pitchFamily="2" charset="-78"/>
                </a:rPr>
                <a:t>6</a:t>
              </a:r>
              <a:endParaRPr lang="ar-SY" baseline="-25000" dirty="0" smtClean="0">
                <a:cs typeface="Simplified Arabic" pitchFamily="2" charset="-78"/>
              </a:endParaRPr>
            </a:p>
            <a:p>
              <a:pPr algn="ctr" rtl="0"/>
              <a:r>
                <a:rPr lang="en-US" dirty="0" smtClean="0">
                  <a:cs typeface="Simplified Arabic" pitchFamily="2" charset="-78"/>
                </a:rPr>
                <a:t>T</a:t>
              </a:r>
              <a:r>
                <a:rPr lang="en-US" baseline="-25000" dirty="0" smtClean="0">
                  <a:cs typeface="Simplified Arabic" pitchFamily="2" charset="-78"/>
                </a:rPr>
                <a:t>1</a:t>
              </a:r>
            </a:p>
          </p:txBody>
        </p:sp>
        <p:sp>
          <p:nvSpPr>
            <p:cNvPr id="41" name="مربع نص 40"/>
            <p:cNvSpPr txBox="1"/>
            <p:nvPr/>
          </p:nvSpPr>
          <p:spPr>
            <a:xfrm>
              <a:off x="1751798" y="5854503"/>
              <a:ext cx="500066" cy="646331"/>
            </a:xfrm>
            <a:prstGeom prst="rect">
              <a:avLst/>
            </a:prstGeom>
            <a:noFill/>
          </p:spPr>
          <p:txBody>
            <a:bodyPr wrap="square" rtlCol="1">
              <a:spAutoFit/>
            </a:bodyPr>
            <a:lstStyle/>
            <a:p>
              <a:pPr algn="ctr" rtl="0"/>
              <a:r>
                <a:rPr lang="en-US" dirty="0" smtClean="0">
                  <a:cs typeface="Simplified Arabic" pitchFamily="2" charset="-78"/>
                </a:rPr>
                <a:t>T</a:t>
              </a:r>
              <a:r>
                <a:rPr lang="en-US" baseline="-25000" dirty="0" smtClean="0">
                  <a:cs typeface="Simplified Arabic" pitchFamily="2" charset="-78"/>
                </a:rPr>
                <a:t>6</a:t>
              </a:r>
              <a:endParaRPr lang="ar-SY" baseline="-25000" dirty="0" smtClean="0">
                <a:cs typeface="Simplified Arabic" pitchFamily="2" charset="-78"/>
              </a:endParaRPr>
            </a:p>
            <a:p>
              <a:pPr algn="ctr" rtl="0"/>
              <a:r>
                <a:rPr lang="en-US" dirty="0" smtClean="0">
                  <a:cs typeface="Simplified Arabic" pitchFamily="2" charset="-78"/>
                </a:rPr>
                <a:t>T</a:t>
              </a:r>
              <a:r>
                <a:rPr lang="en-US" baseline="-25000" dirty="0" smtClean="0">
                  <a:cs typeface="Simplified Arabic" pitchFamily="2" charset="-78"/>
                </a:rPr>
                <a:t>3</a:t>
              </a:r>
            </a:p>
          </p:txBody>
        </p:sp>
        <p:sp>
          <p:nvSpPr>
            <p:cNvPr id="42" name="مربع نص 41"/>
            <p:cNvSpPr txBox="1"/>
            <p:nvPr/>
          </p:nvSpPr>
          <p:spPr>
            <a:xfrm>
              <a:off x="2163580" y="5854503"/>
              <a:ext cx="500066" cy="646331"/>
            </a:xfrm>
            <a:prstGeom prst="rect">
              <a:avLst/>
            </a:prstGeom>
            <a:noFill/>
          </p:spPr>
          <p:txBody>
            <a:bodyPr wrap="square" rtlCol="1">
              <a:spAutoFit/>
            </a:bodyPr>
            <a:lstStyle/>
            <a:p>
              <a:pPr algn="ctr" rtl="0"/>
              <a:r>
                <a:rPr lang="en-US" dirty="0" smtClean="0">
                  <a:cs typeface="Simplified Arabic" pitchFamily="2" charset="-78"/>
                </a:rPr>
                <a:t>T</a:t>
              </a:r>
              <a:r>
                <a:rPr lang="en-US" baseline="-25000" dirty="0" smtClean="0">
                  <a:cs typeface="Simplified Arabic" pitchFamily="2" charset="-78"/>
                </a:rPr>
                <a:t>2</a:t>
              </a:r>
              <a:endParaRPr lang="ar-SY" baseline="-25000" dirty="0" smtClean="0">
                <a:cs typeface="Simplified Arabic" pitchFamily="2" charset="-78"/>
              </a:endParaRPr>
            </a:p>
            <a:p>
              <a:pPr algn="ctr" rtl="0"/>
              <a:r>
                <a:rPr lang="en-US" dirty="0" smtClean="0">
                  <a:cs typeface="Simplified Arabic" pitchFamily="2" charset="-78"/>
                </a:rPr>
                <a:t>T</a:t>
              </a:r>
              <a:r>
                <a:rPr lang="en-US" baseline="-25000" dirty="0" smtClean="0">
                  <a:cs typeface="Simplified Arabic" pitchFamily="2" charset="-78"/>
                </a:rPr>
                <a:t>3</a:t>
              </a:r>
            </a:p>
          </p:txBody>
        </p:sp>
        <p:sp>
          <p:nvSpPr>
            <p:cNvPr id="43" name="مربع نص 42"/>
            <p:cNvSpPr txBox="1"/>
            <p:nvPr/>
          </p:nvSpPr>
          <p:spPr>
            <a:xfrm>
              <a:off x="2615878" y="5854503"/>
              <a:ext cx="500066" cy="646331"/>
            </a:xfrm>
            <a:prstGeom prst="rect">
              <a:avLst/>
            </a:prstGeom>
            <a:noFill/>
          </p:spPr>
          <p:txBody>
            <a:bodyPr wrap="square" rtlCol="1">
              <a:spAutoFit/>
            </a:bodyPr>
            <a:lstStyle/>
            <a:p>
              <a:pPr algn="ctr" rtl="0"/>
              <a:r>
                <a:rPr lang="en-US" dirty="0" smtClean="0">
                  <a:cs typeface="Simplified Arabic" pitchFamily="2" charset="-78"/>
                </a:rPr>
                <a:t>T</a:t>
              </a:r>
              <a:r>
                <a:rPr lang="en-US" baseline="-25000" dirty="0" smtClean="0">
                  <a:cs typeface="Simplified Arabic" pitchFamily="2" charset="-78"/>
                </a:rPr>
                <a:t>2</a:t>
              </a:r>
              <a:endParaRPr lang="ar-SY" baseline="-25000" dirty="0" smtClean="0">
                <a:cs typeface="Simplified Arabic" pitchFamily="2" charset="-78"/>
              </a:endParaRPr>
            </a:p>
            <a:p>
              <a:pPr algn="ctr" rtl="0"/>
              <a:r>
                <a:rPr lang="en-US" dirty="0" smtClean="0">
                  <a:cs typeface="Simplified Arabic" pitchFamily="2" charset="-78"/>
                </a:rPr>
                <a:t>T</a:t>
              </a:r>
              <a:r>
                <a:rPr lang="en-US" baseline="-25000" dirty="0" smtClean="0">
                  <a:cs typeface="Simplified Arabic" pitchFamily="2" charset="-78"/>
                </a:rPr>
                <a:t>5</a:t>
              </a:r>
            </a:p>
          </p:txBody>
        </p:sp>
        <p:sp>
          <p:nvSpPr>
            <p:cNvPr id="44" name="مربع نص 43"/>
            <p:cNvSpPr txBox="1"/>
            <p:nvPr/>
          </p:nvSpPr>
          <p:spPr>
            <a:xfrm>
              <a:off x="3037682" y="5854503"/>
              <a:ext cx="500066" cy="646331"/>
            </a:xfrm>
            <a:prstGeom prst="rect">
              <a:avLst/>
            </a:prstGeom>
            <a:noFill/>
          </p:spPr>
          <p:txBody>
            <a:bodyPr wrap="square" rtlCol="1">
              <a:spAutoFit/>
            </a:bodyPr>
            <a:lstStyle/>
            <a:p>
              <a:pPr algn="ctr" rtl="0"/>
              <a:r>
                <a:rPr lang="en-US" dirty="0" smtClean="0">
                  <a:cs typeface="Simplified Arabic" pitchFamily="2" charset="-78"/>
                </a:rPr>
                <a:t>T</a:t>
              </a:r>
              <a:r>
                <a:rPr lang="en-US" baseline="-25000" dirty="0" smtClean="0">
                  <a:cs typeface="Simplified Arabic" pitchFamily="2" charset="-78"/>
                </a:rPr>
                <a:t>4</a:t>
              </a:r>
              <a:endParaRPr lang="ar-SY" baseline="-25000" dirty="0" smtClean="0">
                <a:cs typeface="Simplified Arabic" pitchFamily="2" charset="-78"/>
              </a:endParaRPr>
            </a:p>
            <a:p>
              <a:pPr algn="ctr" rtl="0"/>
              <a:r>
                <a:rPr lang="en-US" dirty="0" smtClean="0">
                  <a:cs typeface="Simplified Arabic" pitchFamily="2" charset="-78"/>
                </a:rPr>
                <a:t>T</a:t>
              </a:r>
              <a:r>
                <a:rPr lang="en-US" baseline="-25000" dirty="0" smtClean="0">
                  <a:cs typeface="Simplified Arabic" pitchFamily="2" charset="-78"/>
                </a:rPr>
                <a:t>5</a:t>
              </a:r>
            </a:p>
          </p:txBody>
        </p:sp>
        <p:sp>
          <p:nvSpPr>
            <p:cNvPr id="45" name="مربع نص 44"/>
            <p:cNvSpPr txBox="1"/>
            <p:nvPr/>
          </p:nvSpPr>
          <p:spPr>
            <a:xfrm>
              <a:off x="285720" y="3214686"/>
              <a:ext cx="642942" cy="369332"/>
            </a:xfrm>
            <a:prstGeom prst="rect">
              <a:avLst/>
            </a:prstGeom>
            <a:noFill/>
          </p:spPr>
          <p:txBody>
            <a:bodyPr wrap="square" rtlCol="1">
              <a:spAutoFit/>
            </a:bodyPr>
            <a:lstStyle/>
            <a:p>
              <a:pPr algn="ctr" rtl="0"/>
              <a:r>
                <a:rPr lang="en-US" dirty="0" smtClean="0">
                  <a:solidFill>
                    <a:schemeClr val="accent3">
                      <a:lumMod val="40000"/>
                      <a:lumOff val="60000"/>
                    </a:schemeClr>
                  </a:solidFill>
                  <a:sym typeface="Symbol"/>
                </a:rPr>
                <a:t>i</a:t>
              </a:r>
              <a:r>
                <a:rPr lang="en-US" baseline="-25000" dirty="0" smtClean="0">
                  <a:solidFill>
                    <a:schemeClr val="accent3">
                      <a:lumMod val="40000"/>
                      <a:lumOff val="60000"/>
                    </a:schemeClr>
                  </a:solidFill>
                  <a:sym typeface="Symbol"/>
                </a:rPr>
                <a:t>s1</a:t>
              </a:r>
            </a:p>
          </p:txBody>
        </p:sp>
        <p:sp>
          <p:nvSpPr>
            <p:cNvPr id="46" name="مربع نص 45"/>
            <p:cNvSpPr txBox="1"/>
            <p:nvPr/>
          </p:nvSpPr>
          <p:spPr>
            <a:xfrm>
              <a:off x="285720" y="3786190"/>
              <a:ext cx="642942" cy="646331"/>
            </a:xfrm>
            <a:prstGeom prst="rect">
              <a:avLst/>
            </a:prstGeom>
            <a:noFill/>
          </p:spPr>
          <p:txBody>
            <a:bodyPr wrap="square" rtlCol="1">
              <a:spAutoFit/>
            </a:bodyPr>
            <a:lstStyle/>
            <a:p>
              <a:pPr algn="ctr" rtl="0"/>
              <a:r>
                <a:rPr lang="en-US" dirty="0" smtClean="0">
                  <a:solidFill>
                    <a:srgbClr val="FF9933"/>
                  </a:solidFill>
                  <a:sym typeface="Symbol"/>
                </a:rPr>
                <a:t>i</a:t>
              </a:r>
              <a:r>
                <a:rPr lang="en-US" baseline="-25000" dirty="0" smtClean="0">
                  <a:solidFill>
                    <a:srgbClr val="FF9933"/>
                  </a:solidFill>
                  <a:sym typeface="Symbol"/>
                </a:rPr>
                <a:t>p1</a:t>
              </a:r>
            </a:p>
            <a:p>
              <a:pPr algn="ctr" rtl="0"/>
              <a:r>
                <a:rPr lang="en-US" dirty="0" smtClean="0">
                  <a:solidFill>
                    <a:schemeClr val="accent5">
                      <a:lumMod val="60000"/>
                      <a:lumOff val="40000"/>
                    </a:schemeClr>
                  </a:solidFill>
                  <a:sym typeface="Symbol"/>
                </a:rPr>
                <a:t>v</a:t>
              </a:r>
              <a:r>
                <a:rPr lang="en-US" baseline="-25000" dirty="0" smtClean="0">
                  <a:solidFill>
                    <a:schemeClr val="accent5">
                      <a:lumMod val="60000"/>
                      <a:lumOff val="40000"/>
                    </a:schemeClr>
                  </a:solidFill>
                  <a:sym typeface="Symbol"/>
                </a:rPr>
                <a:t>p1</a:t>
              </a:r>
            </a:p>
          </p:txBody>
        </p:sp>
        <p:cxnSp>
          <p:nvCxnSpPr>
            <p:cNvPr id="47" name="رابط كسهم مستقيم 46"/>
            <p:cNvCxnSpPr/>
            <p:nvPr/>
          </p:nvCxnSpPr>
          <p:spPr>
            <a:xfrm rot="5400000">
              <a:off x="3428992" y="2927330"/>
              <a:ext cx="285752" cy="1588"/>
            </a:xfrm>
            <a:prstGeom prst="straightConnector1">
              <a:avLst/>
            </a:prstGeom>
            <a:ln w="19050">
              <a:solidFill>
                <a:schemeClr val="tx1"/>
              </a:solidFill>
              <a:prstDash val="solid"/>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50" name="مربع نص 49"/>
            <p:cNvSpPr txBox="1"/>
            <p:nvPr/>
          </p:nvSpPr>
          <p:spPr>
            <a:xfrm>
              <a:off x="3643306" y="2357430"/>
              <a:ext cx="642942" cy="369332"/>
            </a:xfrm>
            <a:prstGeom prst="rect">
              <a:avLst/>
            </a:prstGeom>
            <a:noFill/>
          </p:spPr>
          <p:txBody>
            <a:bodyPr wrap="square" rtlCol="1">
              <a:spAutoFit/>
            </a:bodyPr>
            <a:lstStyle/>
            <a:p>
              <a:pPr algn="ctr" rtl="0"/>
              <a:r>
                <a:rPr lang="en-US" dirty="0" err="1" smtClean="0">
                  <a:sym typeface="Symbol"/>
                </a:rPr>
                <a:t>i</a:t>
              </a:r>
              <a:r>
                <a:rPr lang="en-US" baseline="-25000" dirty="0" err="1" smtClean="0">
                  <a:sym typeface="Symbol"/>
                </a:rPr>
                <a:t>LDC</a:t>
              </a:r>
              <a:endParaRPr lang="en-US" baseline="-25000" dirty="0" smtClean="0">
                <a:sym typeface="Symbol"/>
              </a:endParaRPr>
            </a:p>
          </p:txBody>
        </p:sp>
        <p:cxnSp>
          <p:nvCxnSpPr>
            <p:cNvPr id="51" name="رابط كسهم مستقيم 50"/>
            <p:cNvCxnSpPr/>
            <p:nvPr/>
          </p:nvCxnSpPr>
          <p:spPr>
            <a:xfrm rot="10800000">
              <a:off x="3718275" y="2704027"/>
              <a:ext cx="428628" cy="1588"/>
            </a:xfrm>
            <a:prstGeom prst="straightConnector1">
              <a:avLst/>
            </a:prstGeom>
            <a:ln w="19050">
              <a:solidFill>
                <a:schemeClr val="tx1"/>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5" name="رابط كسهم مستقيم 54"/>
            <p:cNvCxnSpPr>
              <a:stCxn id="25" idx="0"/>
            </p:cNvCxnSpPr>
            <p:nvPr/>
          </p:nvCxnSpPr>
          <p:spPr>
            <a:xfrm rot="16200000" flipH="1" flipV="1">
              <a:off x="3601516" y="2672830"/>
              <a:ext cx="83580" cy="142876"/>
            </a:xfrm>
            <a:prstGeom prst="straightConnector1">
              <a:avLst/>
            </a:prstGeom>
            <a:ln w="19050">
              <a:solidFill>
                <a:schemeClr val="tx1"/>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grpSp>
      <p:sp>
        <p:nvSpPr>
          <p:cNvPr id="58" name="عنصر نائب للتاريخ 57"/>
          <p:cNvSpPr>
            <a:spLocks noGrp="1"/>
          </p:cNvSpPr>
          <p:nvPr>
            <p:ph type="dt" sz="half" idx="10"/>
          </p:nvPr>
        </p:nvSpPr>
        <p:spPr/>
        <p:txBody>
          <a:bodyPr/>
          <a:lstStyle/>
          <a:p>
            <a:r>
              <a:rPr lang="ar-SY" smtClean="0"/>
              <a:t>2019-2018</a:t>
            </a:r>
            <a:endParaRPr lang="ar-SY"/>
          </a:p>
        </p:txBody>
      </p:sp>
      <p:graphicFrame>
        <p:nvGraphicFramePr>
          <p:cNvPr id="216069" name="Object 5"/>
          <p:cNvGraphicFramePr>
            <a:graphicFrameLocks noChangeAspect="1"/>
          </p:cNvGraphicFramePr>
          <p:nvPr/>
        </p:nvGraphicFramePr>
        <p:xfrm>
          <a:off x="4276725" y="3786190"/>
          <a:ext cx="2493962" cy="587375"/>
        </p:xfrm>
        <a:graphic>
          <a:graphicData uri="http://schemas.openxmlformats.org/presentationml/2006/ole">
            <p:oleObj spid="_x0000_s216069" name="Equation" r:id="rId5" imgW="1663560" imgH="393480" progId="Equation.DSMT4">
              <p:embed/>
            </p:oleObj>
          </a:graphicData>
        </a:graphic>
      </p:graphicFrame>
      <p:graphicFrame>
        <p:nvGraphicFramePr>
          <p:cNvPr id="216070" name="Object 6"/>
          <p:cNvGraphicFramePr>
            <a:graphicFrameLocks noChangeAspect="1"/>
          </p:cNvGraphicFramePr>
          <p:nvPr/>
        </p:nvGraphicFramePr>
        <p:xfrm>
          <a:off x="4276725" y="4443816"/>
          <a:ext cx="2379663" cy="625475"/>
        </p:xfrm>
        <a:graphic>
          <a:graphicData uri="http://schemas.openxmlformats.org/presentationml/2006/ole">
            <p:oleObj spid="_x0000_s216070" name="Equation" r:id="rId6" imgW="1587240" imgH="419040" progId="Equation.DSMT4">
              <p:embed/>
            </p:oleObj>
          </a:graphicData>
        </a:graphic>
      </p:graphicFrame>
      <p:graphicFrame>
        <p:nvGraphicFramePr>
          <p:cNvPr id="216071" name="Object 7"/>
          <p:cNvGraphicFramePr>
            <a:graphicFrameLocks noChangeAspect="1"/>
          </p:cNvGraphicFramePr>
          <p:nvPr/>
        </p:nvGraphicFramePr>
        <p:xfrm>
          <a:off x="4276725" y="5139542"/>
          <a:ext cx="1922463" cy="341312"/>
        </p:xfrm>
        <a:graphic>
          <a:graphicData uri="http://schemas.openxmlformats.org/presentationml/2006/ole">
            <p:oleObj spid="_x0000_s216071" name="Equation" r:id="rId7" imgW="1282680" imgH="228600" progId="Equation.DSMT4">
              <p:embed/>
            </p:oleObj>
          </a:graphicData>
        </a:graphic>
      </p:graphicFrame>
      <p:graphicFrame>
        <p:nvGraphicFramePr>
          <p:cNvPr id="216072" name="Object 8"/>
          <p:cNvGraphicFramePr>
            <a:graphicFrameLocks noChangeAspect="1"/>
          </p:cNvGraphicFramePr>
          <p:nvPr/>
        </p:nvGraphicFramePr>
        <p:xfrm>
          <a:off x="4276725" y="5551105"/>
          <a:ext cx="2589213" cy="379412"/>
        </p:xfrm>
        <a:graphic>
          <a:graphicData uri="http://schemas.openxmlformats.org/presentationml/2006/ole">
            <p:oleObj spid="_x0000_s216072" name="Equation" r:id="rId8" imgW="1726920" imgH="253800" progId="Equation.DSMT4">
              <p:embed/>
            </p:oleObj>
          </a:graphicData>
        </a:graphic>
      </p:graphicFrame>
      <p:graphicFrame>
        <p:nvGraphicFramePr>
          <p:cNvPr id="216073" name="Object 9"/>
          <p:cNvGraphicFramePr>
            <a:graphicFrameLocks noChangeAspect="1"/>
          </p:cNvGraphicFramePr>
          <p:nvPr/>
        </p:nvGraphicFramePr>
        <p:xfrm>
          <a:off x="4276725" y="6000750"/>
          <a:ext cx="2933700" cy="379413"/>
        </p:xfrm>
        <a:graphic>
          <a:graphicData uri="http://schemas.openxmlformats.org/presentationml/2006/ole">
            <p:oleObj spid="_x0000_s216073" name="Equation" r:id="rId9" imgW="1955520" imgH="253800" progId="Equation.DSMT4">
              <p:embed/>
            </p:oleObj>
          </a:graphicData>
        </a:graphic>
      </p:graphicFrame>
      <p:sp>
        <p:nvSpPr>
          <p:cNvPr id="48" name="مربع نص 47"/>
          <p:cNvSpPr txBox="1"/>
          <p:nvPr/>
        </p:nvSpPr>
        <p:spPr>
          <a:xfrm>
            <a:off x="0" y="0"/>
            <a:ext cx="9144000" cy="707886"/>
          </a:xfrm>
          <a:prstGeom prst="rect">
            <a:avLst/>
          </a:prstGeom>
          <a:noFill/>
        </p:spPr>
        <p:txBody>
          <a:bodyPr wrap="square" rtlCol="1">
            <a:spAutoFit/>
          </a:bodyPr>
          <a:lstStyle/>
          <a:p>
            <a:pPr algn="just"/>
            <a:r>
              <a:rPr lang="ar-SY" sz="2000" b="1" dirty="0" smtClean="0">
                <a:solidFill>
                  <a:srgbClr val="00B050"/>
                </a:solidFill>
                <a:latin typeface="Times New Roman" pitchFamily="18" charset="0"/>
                <a:cs typeface="Times New Roman" pitchFamily="18" charset="0"/>
              </a:rPr>
              <a:t>حساب القيمة المتوسطة والفعالة والعظمى لتيار </a:t>
            </a:r>
            <a:r>
              <a:rPr lang="ar-SY" sz="2000" b="1" dirty="0" err="1" smtClean="0">
                <a:solidFill>
                  <a:srgbClr val="00B050"/>
                </a:solidFill>
                <a:latin typeface="Times New Roman" pitchFamily="18" charset="0"/>
                <a:cs typeface="Times New Roman" pitchFamily="18" charset="0"/>
              </a:rPr>
              <a:t>الثايرستور</a:t>
            </a:r>
            <a:r>
              <a:rPr lang="ar-SY" sz="2000" b="1" dirty="0" smtClean="0">
                <a:solidFill>
                  <a:srgbClr val="00B050"/>
                </a:solidFill>
                <a:latin typeface="Times New Roman" pitchFamily="18" charset="0"/>
                <a:cs typeface="Times New Roman" pitchFamily="18" charset="0"/>
              </a:rPr>
              <a:t> والقيمة العظمى للجهدين الأمامي والعكسي على طرفي </a:t>
            </a:r>
            <a:r>
              <a:rPr lang="ar-SY" sz="2000" b="1" dirty="0" err="1" smtClean="0">
                <a:solidFill>
                  <a:srgbClr val="00B050"/>
                </a:solidFill>
                <a:latin typeface="Times New Roman" pitchFamily="18" charset="0"/>
                <a:cs typeface="Times New Roman" pitchFamily="18" charset="0"/>
              </a:rPr>
              <a:t>الثايرستور.</a:t>
            </a:r>
            <a:endParaRPr lang="ar-SY" sz="2000" b="1" dirty="0" smtClean="0">
              <a:solidFill>
                <a:srgbClr val="00B050"/>
              </a:solidFill>
              <a:latin typeface="Times New Roman" pitchFamily="18" charset="0"/>
              <a:cs typeface="Times New Roman" pitchFamily="18" charset="0"/>
            </a:endParaRPr>
          </a:p>
        </p:txBody>
      </p:sp>
      <p:sp>
        <p:nvSpPr>
          <p:cNvPr id="49" name="عنصر نائب لرقم الشريحة 48"/>
          <p:cNvSpPr>
            <a:spLocks noGrp="1"/>
          </p:cNvSpPr>
          <p:nvPr>
            <p:ph type="sldNum" sz="quarter" idx="12"/>
          </p:nvPr>
        </p:nvSpPr>
        <p:spPr/>
        <p:txBody>
          <a:bodyPr/>
          <a:lstStyle/>
          <a:p>
            <a:fld id="{2C0DA8FC-BB9E-42E2-A4DE-D94B488C17FE}" type="slidenum">
              <a:rPr lang="ar-SY" smtClean="0"/>
              <a:pPr/>
              <a:t>31</a:t>
            </a:fld>
            <a:endParaRPr lang="ar-SY"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16069"/>
                                        </p:tgtEl>
                                        <p:attrNameLst>
                                          <p:attrName>style.visibility</p:attrName>
                                        </p:attrNameLst>
                                      </p:cBhvr>
                                      <p:to>
                                        <p:strVal val="visible"/>
                                      </p:to>
                                    </p:set>
                                    <p:anim calcmode="lin" valueType="num">
                                      <p:cBhvr>
                                        <p:cTn id="7" dur="1000" fill="hold"/>
                                        <p:tgtEl>
                                          <p:spTgt spid="216069"/>
                                        </p:tgtEl>
                                        <p:attrNameLst>
                                          <p:attrName>ppt_x</p:attrName>
                                        </p:attrNameLst>
                                      </p:cBhvr>
                                      <p:tavLst>
                                        <p:tav tm="0">
                                          <p:val>
                                            <p:strVal val="#ppt_x-.2"/>
                                          </p:val>
                                        </p:tav>
                                        <p:tav tm="100000">
                                          <p:val>
                                            <p:strVal val="#ppt_x"/>
                                          </p:val>
                                        </p:tav>
                                      </p:tavLst>
                                    </p:anim>
                                    <p:anim calcmode="lin" valueType="num">
                                      <p:cBhvr>
                                        <p:cTn id="8" dur="1000" fill="hold"/>
                                        <p:tgtEl>
                                          <p:spTgt spid="216069"/>
                                        </p:tgtEl>
                                        <p:attrNameLst>
                                          <p:attrName>ppt_y</p:attrName>
                                        </p:attrNameLst>
                                      </p:cBhvr>
                                      <p:tavLst>
                                        <p:tav tm="0">
                                          <p:val>
                                            <p:strVal val="#ppt_y"/>
                                          </p:val>
                                        </p:tav>
                                        <p:tav tm="100000">
                                          <p:val>
                                            <p:strVal val="#ppt_y"/>
                                          </p:val>
                                        </p:tav>
                                      </p:tavLst>
                                    </p:anim>
                                    <p:animEffect transition="in" filter="wipe(right)" prLst="gradientSize: 0.1">
                                      <p:cBhvr>
                                        <p:cTn id="9" dur="1000"/>
                                        <p:tgtEl>
                                          <p:spTgt spid="216069"/>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216070"/>
                                        </p:tgtEl>
                                        <p:attrNameLst>
                                          <p:attrName>style.visibility</p:attrName>
                                        </p:attrNameLst>
                                      </p:cBhvr>
                                      <p:to>
                                        <p:strVal val="visible"/>
                                      </p:to>
                                    </p:set>
                                    <p:anim calcmode="lin" valueType="num">
                                      <p:cBhvr>
                                        <p:cTn id="14" dur="1000" fill="hold"/>
                                        <p:tgtEl>
                                          <p:spTgt spid="216070"/>
                                        </p:tgtEl>
                                        <p:attrNameLst>
                                          <p:attrName>ppt_x</p:attrName>
                                        </p:attrNameLst>
                                      </p:cBhvr>
                                      <p:tavLst>
                                        <p:tav tm="0">
                                          <p:val>
                                            <p:strVal val="#ppt_x-.2"/>
                                          </p:val>
                                        </p:tav>
                                        <p:tav tm="100000">
                                          <p:val>
                                            <p:strVal val="#ppt_x"/>
                                          </p:val>
                                        </p:tav>
                                      </p:tavLst>
                                    </p:anim>
                                    <p:anim calcmode="lin" valueType="num">
                                      <p:cBhvr>
                                        <p:cTn id="15" dur="1000" fill="hold"/>
                                        <p:tgtEl>
                                          <p:spTgt spid="216070"/>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16070"/>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216071"/>
                                        </p:tgtEl>
                                        <p:attrNameLst>
                                          <p:attrName>style.visibility</p:attrName>
                                        </p:attrNameLst>
                                      </p:cBhvr>
                                      <p:to>
                                        <p:strVal val="visible"/>
                                      </p:to>
                                    </p:set>
                                    <p:anim calcmode="lin" valueType="num">
                                      <p:cBhvr>
                                        <p:cTn id="21" dur="1000" fill="hold"/>
                                        <p:tgtEl>
                                          <p:spTgt spid="216071"/>
                                        </p:tgtEl>
                                        <p:attrNameLst>
                                          <p:attrName>ppt_x</p:attrName>
                                        </p:attrNameLst>
                                      </p:cBhvr>
                                      <p:tavLst>
                                        <p:tav tm="0">
                                          <p:val>
                                            <p:strVal val="#ppt_x-.2"/>
                                          </p:val>
                                        </p:tav>
                                        <p:tav tm="100000">
                                          <p:val>
                                            <p:strVal val="#ppt_x"/>
                                          </p:val>
                                        </p:tav>
                                      </p:tavLst>
                                    </p:anim>
                                    <p:anim calcmode="lin" valueType="num">
                                      <p:cBhvr>
                                        <p:cTn id="22" dur="1000" fill="hold"/>
                                        <p:tgtEl>
                                          <p:spTgt spid="216071"/>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16071"/>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216072"/>
                                        </p:tgtEl>
                                        <p:attrNameLst>
                                          <p:attrName>style.visibility</p:attrName>
                                        </p:attrNameLst>
                                      </p:cBhvr>
                                      <p:to>
                                        <p:strVal val="visible"/>
                                      </p:to>
                                    </p:set>
                                    <p:anim calcmode="lin" valueType="num">
                                      <p:cBhvr>
                                        <p:cTn id="28" dur="1000" fill="hold"/>
                                        <p:tgtEl>
                                          <p:spTgt spid="216072"/>
                                        </p:tgtEl>
                                        <p:attrNameLst>
                                          <p:attrName>ppt_x</p:attrName>
                                        </p:attrNameLst>
                                      </p:cBhvr>
                                      <p:tavLst>
                                        <p:tav tm="0">
                                          <p:val>
                                            <p:strVal val="#ppt_x-.2"/>
                                          </p:val>
                                        </p:tav>
                                        <p:tav tm="100000">
                                          <p:val>
                                            <p:strVal val="#ppt_x"/>
                                          </p:val>
                                        </p:tav>
                                      </p:tavLst>
                                    </p:anim>
                                    <p:anim calcmode="lin" valueType="num">
                                      <p:cBhvr>
                                        <p:cTn id="29" dur="1000" fill="hold"/>
                                        <p:tgtEl>
                                          <p:spTgt spid="216072"/>
                                        </p:tgtEl>
                                        <p:attrNameLst>
                                          <p:attrName>ppt_y</p:attrName>
                                        </p:attrNameLst>
                                      </p:cBhvr>
                                      <p:tavLst>
                                        <p:tav tm="0">
                                          <p:val>
                                            <p:strVal val="#ppt_y"/>
                                          </p:val>
                                        </p:tav>
                                        <p:tav tm="100000">
                                          <p:val>
                                            <p:strVal val="#ppt_y"/>
                                          </p:val>
                                        </p:tav>
                                      </p:tavLst>
                                    </p:anim>
                                    <p:animEffect transition="in" filter="wipe(right)" prLst="gradientSize: 0.1">
                                      <p:cBhvr>
                                        <p:cTn id="30" dur="1000"/>
                                        <p:tgtEl>
                                          <p:spTgt spid="216072"/>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childTnLst>
                                    <p:set>
                                      <p:cBhvr>
                                        <p:cTn id="34" dur="1" fill="hold">
                                          <p:stCondLst>
                                            <p:cond delay="0"/>
                                          </p:stCondLst>
                                        </p:cTn>
                                        <p:tgtEl>
                                          <p:spTgt spid="216073"/>
                                        </p:tgtEl>
                                        <p:attrNameLst>
                                          <p:attrName>style.visibility</p:attrName>
                                        </p:attrNameLst>
                                      </p:cBhvr>
                                      <p:to>
                                        <p:strVal val="visible"/>
                                      </p:to>
                                    </p:set>
                                    <p:anim calcmode="lin" valueType="num">
                                      <p:cBhvr>
                                        <p:cTn id="35" dur="1000" fill="hold"/>
                                        <p:tgtEl>
                                          <p:spTgt spid="216073"/>
                                        </p:tgtEl>
                                        <p:attrNameLst>
                                          <p:attrName>ppt_x</p:attrName>
                                        </p:attrNameLst>
                                      </p:cBhvr>
                                      <p:tavLst>
                                        <p:tav tm="0">
                                          <p:val>
                                            <p:strVal val="#ppt_x-.2"/>
                                          </p:val>
                                        </p:tav>
                                        <p:tav tm="100000">
                                          <p:val>
                                            <p:strVal val="#ppt_x"/>
                                          </p:val>
                                        </p:tav>
                                      </p:tavLst>
                                    </p:anim>
                                    <p:anim calcmode="lin" valueType="num">
                                      <p:cBhvr>
                                        <p:cTn id="36" dur="1000" fill="hold"/>
                                        <p:tgtEl>
                                          <p:spTgt spid="216073"/>
                                        </p:tgtEl>
                                        <p:attrNameLst>
                                          <p:attrName>ppt_y</p:attrName>
                                        </p:attrNameLst>
                                      </p:cBhvr>
                                      <p:tavLst>
                                        <p:tav tm="0">
                                          <p:val>
                                            <p:strVal val="#ppt_y"/>
                                          </p:val>
                                        </p:tav>
                                        <p:tav tm="100000">
                                          <p:val>
                                            <p:strVal val="#ppt_y"/>
                                          </p:val>
                                        </p:tav>
                                      </p:tavLst>
                                    </p:anim>
                                    <p:animEffect transition="in" filter="wipe(right)" prLst="gradientSize: 0.1">
                                      <p:cBhvr>
                                        <p:cTn id="37" dur="1000"/>
                                        <p:tgtEl>
                                          <p:spTgt spid="216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descr="power1_fig4_9_circuit.jpg"/>
          <p:cNvPicPr>
            <a:picLocks noChangeAspect="1"/>
          </p:cNvPicPr>
          <p:nvPr/>
        </p:nvPicPr>
        <p:blipFill>
          <a:blip r:embed="rId3" cstate="print"/>
          <a:stretch>
            <a:fillRect/>
          </a:stretch>
        </p:blipFill>
        <p:spPr>
          <a:xfrm>
            <a:off x="4572000" y="428604"/>
            <a:ext cx="3799964" cy="3284751"/>
          </a:xfrm>
          <a:prstGeom prst="rect">
            <a:avLst/>
          </a:prstGeom>
        </p:spPr>
      </p:pic>
      <p:sp>
        <p:nvSpPr>
          <p:cNvPr id="30" name="مربع نص 29"/>
          <p:cNvSpPr txBox="1"/>
          <p:nvPr/>
        </p:nvSpPr>
        <p:spPr>
          <a:xfrm>
            <a:off x="1571604" y="6485274"/>
            <a:ext cx="1214446" cy="400110"/>
          </a:xfrm>
          <a:prstGeom prst="rect">
            <a:avLst/>
          </a:prstGeom>
          <a:noFill/>
        </p:spPr>
        <p:txBody>
          <a:bodyPr wrap="square" rtlCol="1">
            <a:spAutoFit/>
          </a:bodyPr>
          <a:lstStyle/>
          <a:p>
            <a:pPr algn="ctr" rtl="0"/>
            <a:r>
              <a:rPr lang="en-US" sz="2000" dirty="0" smtClean="0">
                <a:sym typeface="Symbol"/>
              </a:rPr>
              <a:t>=150</a:t>
            </a:r>
            <a:r>
              <a:rPr lang="en-US" sz="2000" baseline="30000" dirty="0" smtClean="0">
                <a:sym typeface="Symbol"/>
              </a:rPr>
              <a:t></a:t>
            </a:r>
            <a:endParaRPr lang="ar-SY" sz="2000" baseline="30000" dirty="0"/>
          </a:p>
        </p:txBody>
      </p:sp>
      <p:grpSp>
        <p:nvGrpSpPr>
          <p:cNvPr id="3" name="مجموعة 57"/>
          <p:cNvGrpSpPr/>
          <p:nvPr/>
        </p:nvGrpSpPr>
        <p:grpSpPr>
          <a:xfrm>
            <a:off x="285720" y="357166"/>
            <a:ext cx="4000528" cy="6143668"/>
            <a:chOff x="285720" y="357166"/>
            <a:chExt cx="4000528" cy="6143668"/>
          </a:xfrm>
        </p:grpSpPr>
        <p:pic>
          <p:nvPicPr>
            <p:cNvPr id="89091" name="Picture 3"/>
            <p:cNvPicPr>
              <a:picLocks noChangeAspect="1" noChangeArrowheads="1"/>
            </p:cNvPicPr>
            <p:nvPr/>
          </p:nvPicPr>
          <p:blipFill>
            <a:blip r:embed="rId4" cstate="print"/>
            <a:srcRect/>
            <a:stretch>
              <a:fillRect/>
            </a:stretch>
          </p:blipFill>
          <p:spPr bwMode="auto">
            <a:xfrm>
              <a:off x="857224" y="500042"/>
              <a:ext cx="2971800" cy="5486400"/>
            </a:xfrm>
            <a:prstGeom prst="rect">
              <a:avLst/>
            </a:prstGeom>
            <a:noFill/>
            <a:ln w="9525">
              <a:noFill/>
              <a:miter lim="800000"/>
              <a:headEnd/>
              <a:tailEnd/>
            </a:ln>
            <a:effectLst/>
          </p:spPr>
        </p:pic>
        <p:sp>
          <p:nvSpPr>
            <p:cNvPr id="9" name="مربع نص 8"/>
            <p:cNvSpPr txBox="1"/>
            <p:nvPr/>
          </p:nvSpPr>
          <p:spPr>
            <a:xfrm>
              <a:off x="901366" y="5854503"/>
              <a:ext cx="500066" cy="646331"/>
            </a:xfrm>
            <a:prstGeom prst="rect">
              <a:avLst/>
            </a:prstGeom>
            <a:noFill/>
          </p:spPr>
          <p:txBody>
            <a:bodyPr wrap="square" rtlCol="1">
              <a:spAutoFit/>
            </a:bodyPr>
            <a:lstStyle/>
            <a:p>
              <a:pPr algn="ctr" rtl="0"/>
              <a:r>
                <a:rPr lang="en-US" dirty="0" smtClean="0">
                  <a:cs typeface="Simplified Arabic" pitchFamily="2" charset="-78"/>
                </a:rPr>
                <a:t>T</a:t>
              </a:r>
              <a:r>
                <a:rPr lang="en-US" baseline="-25000" dirty="0" smtClean="0">
                  <a:cs typeface="Simplified Arabic" pitchFamily="2" charset="-78"/>
                </a:rPr>
                <a:t>4</a:t>
              </a:r>
              <a:endParaRPr lang="ar-SY" baseline="-25000" dirty="0" smtClean="0">
                <a:cs typeface="Simplified Arabic" pitchFamily="2" charset="-78"/>
              </a:endParaRPr>
            </a:p>
            <a:p>
              <a:pPr algn="ctr" rtl="0"/>
              <a:r>
                <a:rPr lang="en-US" dirty="0" smtClean="0">
                  <a:cs typeface="Simplified Arabic" pitchFamily="2" charset="-78"/>
                </a:rPr>
                <a:t>T</a:t>
              </a:r>
              <a:r>
                <a:rPr lang="en-US" baseline="-25000" dirty="0" smtClean="0">
                  <a:cs typeface="Simplified Arabic" pitchFamily="2" charset="-78"/>
                </a:rPr>
                <a:t>1</a:t>
              </a:r>
            </a:p>
          </p:txBody>
        </p:sp>
        <p:sp>
          <p:nvSpPr>
            <p:cNvPr id="18" name="مربع نص 17"/>
            <p:cNvSpPr txBox="1"/>
            <p:nvPr/>
          </p:nvSpPr>
          <p:spPr>
            <a:xfrm>
              <a:off x="1285852" y="385684"/>
              <a:ext cx="642942" cy="369332"/>
            </a:xfrm>
            <a:prstGeom prst="rect">
              <a:avLst/>
            </a:prstGeom>
            <a:noFill/>
          </p:spPr>
          <p:txBody>
            <a:bodyPr wrap="square" rtlCol="1">
              <a:spAutoFit/>
            </a:bodyPr>
            <a:lstStyle/>
            <a:p>
              <a:pPr algn="ctr" rtl="0"/>
              <a:r>
                <a:rPr lang="en-US" dirty="0" smtClean="0">
                  <a:solidFill>
                    <a:srgbClr val="FF0000"/>
                  </a:solidFill>
                  <a:sym typeface="Symbol"/>
                </a:rPr>
                <a:t>v</a:t>
              </a:r>
              <a:r>
                <a:rPr lang="en-US" baseline="-25000" dirty="0" smtClean="0">
                  <a:solidFill>
                    <a:srgbClr val="FF0000"/>
                  </a:solidFill>
                  <a:sym typeface="Symbol"/>
                </a:rPr>
                <a:t>1</a:t>
              </a:r>
            </a:p>
          </p:txBody>
        </p:sp>
        <p:sp>
          <p:nvSpPr>
            <p:cNvPr id="19" name="مربع نص 18"/>
            <p:cNvSpPr txBox="1"/>
            <p:nvPr/>
          </p:nvSpPr>
          <p:spPr>
            <a:xfrm>
              <a:off x="2071670" y="385684"/>
              <a:ext cx="642942" cy="369332"/>
            </a:xfrm>
            <a:prstGeom prst="rect">
              <a:avLst/>
            </a:prstGeom>
            <a:noFill/>
          </p:spPr>
          <p:txBody>
            <a:bodyPr wrap="square" rtlCol="1">
              <a:spAutoFit/>
            </a:bodyPr>
            <a:lstStyle/>
            <a:p>
              <a:pPr algn="ctr" rtl="0"/>
              <a:r>
                <a:rPr lang="en-US" dirty="0" smtClean="0">
                  <a:solidFill>
                    <a:srgbClr val="0070C0"/>
                  </a:solidFill>
                  <a:sym typeface="Symbol"/>
                </a:rPr>
                <a:t>v</a:t>
              </a:r>
              <a:r>
                <a:rPr lang="en-US" baseline="-25000" dirty="0" smtClean="0">
                  <a:solidFill>
                    <a:srgbClr val="0070C0"/>
                  </a:solidFill>
                  <a:sym typeface="Symbol"/>
                </a:rPr>
                <a:t>2</a:t>
              </a:r>
            </a:p>
          </p:txBody>
        </p:sp>
        <p:sp>
          <p:nvSpPr>
            <p:cNvPr id="20" name="مربع نص 19"/>
            <p:cNvSpPr txBox="1"/>
            <p:nvPr/>
          </p:nvSpPr>
          <p:spPr>
            <a:xfrm>
              <a:off x="2928926" y="357166"/>
              <a:ext cx="642942" cy="369332"/>
            </a:xfrm>
            <a:prstGeom prst="rect">
              <a:avLst/>
            </a:prstGeom>
            <a:noFill/>
          </p:spPr>
          <p:txBody>
            <a:bodyPr wrap="square" rtlCol="1">
              <a:spAutoFit/>
            </a:bodyPr>
            <a:lstStyle/>
            <a:p>
              <a:pPr algn="ctr" rtl="0"/>
              <a:r>
                <a:rPr lang="en-US" dirty="0" smtClean="0">
                  <a:solidFill>
                    <a:srgbClr val="00B050"/>
                  </a:solidFill>
                  <a:sym typeface="Symbol"/>
                </a:rPr>
                <a:t>v</a:t>
              </a:r>
              <a:r>
                <a:rPr lang="en-US" baseline="-25000" dirty="0" smtClean="0">
                  <a:solidFill>
                    <a:srgbClr val="00B050"/>
                  </a:solidFill>
                  <a:sym typeface="Symbol"/>
                </a:rPr>
                <a:t>3</a:t>
              </a:r>
            </a:p>
          </p:txBody>
        </p:sp>
        <p:sp>
          <p:nvSpPr>
            <p:cNvPr id="21" name="مربع نص 20"/>
            <p:cNvSpPr txBox="1"/>
            <p:nvPr/>
          </p:nvSpPr>
          <p:spPr>
            <a:xfrm>
              <a:off x="285720" y="1857364"/>
              <a:ext cx="642942" cy="369332"/>
            </a:xfrm>
            <a:prstGeom prst="rect">
              <a:avLst/>
            </a:prstGeom>
            <a:noFill/>
          </p:spPr>
          <p:txBody>
            <a:bodyPr wrap="square" rtlCol="1">
              <a:spAutoFit/>
            </a:bodyPr>
            <a:lstStyle/>
            <a:p>
              <a:pPr algn="ctr" rtl="0"/>
              <a:r>
                <a:rPr lang="en-US" dirty="0" err="1" smtClean="0">
                  <a:sym typeface="Symbol"/>
                </a:rPr>
                <a:t>v</a:t>
              </a:r>
              <a:r>
                <a:rPr lang="en-US" baseline="-25000" dirty="0" err="1" smtClean="0">
                  <a:sym typeface="Symbol"/>
                </a:rPr>
                <a:t>L</a:t>
              </a:r>
              <a:endParaRPr lang="en-US" baseline="-25000" dirty="0" smtClean="0">
                <a:sym typeface="Symbol"/>
              </a:endParaRPr>
            </a:p>
          </p:txBody>
        </p:sp>
        <p:sp>
          <p:nvSpPr>
            <p:cNvPr id="22" name="مربع نص 21"/>
            <p:cNvSpPr txBox="1"/>
            <p:nvPr/>
          </p:nvSpPr>
          <p:spPr>
            <a:xfrm>
              <a:off x="285720" y="2428868"/>
              <a:ext cx="642942" cy="646331"/>
            </a:xfrm>
            <a:prstGeom prst="rect">
              <a:avLst/>
            </a:prstGeom>
            <a:noFill/>
          </p:spPr>
          <p:txBody>
            <a:bodyPr wrap="square" rtlCol="1">
              <a:spAutoFit/>
            </a:bodyPr>
            <a:lstStyle/>
            <a:p>
              <a:pPr algn="ctr" rtl="0"/>
              <a:r>
                <a:rPr lang="en-US" dirty="0" smtClean="0">
                  <a:solidFill>
                    <a:srgbClr val="FF0000"/>
                  </a:solidFill>
                  <a:sym typeface="Symbol"/>
                </a:rPr>
                <a:t>i</a:t>
              </a:r>
              <a:r>
                <a:rPr lang="en-US" baseline="-25000" dirty="0" smtClean="0">
                  <a:solidFill>
                    <a:srgbClr val="FF0000"/>
                  </a:solidFill>
                  <a:sym typeface="Symbol"/>
                </a:rPr>
                <a:t>T1</a:t>
              </a:r>
            </a:p>
            <a:p>
              <a:pPr algn="ctr" rtl="0"/>
              <a:r>
                <a:rPr lang="en-US" dirty="0" smtClean="0">
                  <a:solidFill>
                    <a:srgbClr val="0070C0"/>
                  </a:solidFill>
                  <a:sym typeface="Symbol"/>
                </a:rPr>
                <a:t>i</a:t>
              </a:r>
              <a:r>
                <a:rPr lang="en-US" baseline="-25000" dirty="0" smtClean="0">
                  <a:solidFill>
                    <a:srgbClr val="0070C0"/>
                  </a:solidFill>
                  <a:sym typeface="Symbol"/>
                </a:rPr>
                <a:t>T2</a:t>
              </a:r>
            </a:p>
          </p:txBody>
        </p:sp>
        <p:sp>
          <p:nvSpPr>
            <p:cNvPr id="23" name="مربع نص 22"/>
            <p:cNvSpPr txBox="1"/>
            <p:nvPr/>
          </p:nvSpPr>
          <p:spPr>
            <a:xfrm>
              <a:off x="357158" y="4786322"/>
              <a:ext cx="642942" cy="369332"/>
            </a:xfrm>
            <a:prstGeom prst="rect">
              <a:avLst/>
            </a:prstGeom>
            <a:noFill/>
          </p:spPr>
          <p:txBody>
            <a:bodyPr wrap="square" rtlCol="1">
              <a:spAutoFit/>
            </a:bodyPr>
            <a:lstStyle/>
            <a:p>
              <a:pPr algn="ctr" rtl="0"/>
              <a:r>
                <a:rPr lang="en-US" smtClean="0">
                  <a:solidFill>
                    <a:srgbClr val="00B050"/>
                  </a:solidFill>
                  <a:sym typeface="Symbol"/>
                </a:rPr>
                <a:t>v</a:t>
              </a:r>
              <a:r>
                <a:rPr lang="en-US" baseline="-25000" smtClean="0">
                  <a:solidFill>
                    <a:srgbClr val="00B050"/>
                  </a:solidFill>
                  <a:sym typeface="Symbol"/>
                </a:rPr>
                <a:t>T2</a:t>
              </a:r>
              <a:endParaRPr lang="en-US" baseline="-25000" dirty="0" smtClean="0">
                <a:solidFill>
                  <a:srgbClr val="00B050"/>
                </a:solidFill>
                <a:sym typeface="Symbol"/>
              </a:endParaRPr>
            </a:p>
          </p:txBody>
        </p:sp>
        <p:sp>
          <p:nvSpPr>
            <p:cNvPr id="24" name="مربع نص 23"/>
            <p:cNvSpPr txBox="1"/>
            <p:nvPr/>
          </p:nvSpPr>
          <p:spPr>
            <a:xfrm>
              <a:off x="3571868" y="3929066"/>
              <a:ext cx="285752" cy="369332"/>
            </a:xfrm>
            <a:prstGeom prst="rect">
              <a:avLst/>
            </a:prstGeom>
            <a:noFill/>
          </p:spPr>
          <p:txBody>
            <a:bodyPr wrap="square" rtlCol="1">
              <a:spAutoFit/>
            </a:bodyPr>
            <a:lstStyle/>
            <a:p>
              <a:pPr algn="ctr" rtl="0"/>
              <a:r>
                <a:rPr lang="ar-SY" dirty="0" smtClean="0">
                  <a:sym typeface="Symbol"/>
                </a:rPr>
                <a:t></a:t>
              </a:r>
              <a:endParaRPr lang="ar-SY" dirty="0"/>
            </a:p>
          </p:txBody>
        </p:sp>
        <p:sp>
          <p:nvSpPr>
            <p:cNvPr id="25" name="مربع نص 24"/>
            <p:cNvSpPr txBox="1"/>
            <p:nvPr/>
          </p:nvSpPr>
          <p:spPr>
            <a:xfrm>
              <a:off x="3571868" y="2702478"/>
              <a:ext cx="285752" cy="369332"/>
            </a:xfrm>
            <a:prstGeom prst="rect">
              <a:avLst/>
            </a:prstGeom>
            <a:noFill/>
          </p:spPr>
          <p:txBody>
            <a:bodyPr wrap="square" rtlCol="1">
              <a:spAutoFit/>
            </a:bodyPr>
            <a:lstStyle/>
            <a:p>
              <a:pPr algn="ctr" rtl="0"/>
              <a:r>
                <a:rPr lang="ar-SY" dirty="0" smtClean="0">
                  <a:sym typeface="Symbol"/>
                </a:rPr>
                <a:t></a:t>
              </a:r>
              <a:endParaRPr lang="ar-SY" dirty="0"/>
            </a:p>
          </p:txBody>
        </p:sp>
        <p:sp>
          <p:nvSpPr>
            <p:cNvPr id="26" name="مربع نص 25"/>
            <p:cNvSpPr txBox="1"/>
            <p:nvPr/>
          </p:nvSpPr>
          <p:spPr>
            <a:xfrm>
              <a:off x="3571868" y="1785926"/>
              <a:ext cx="285752" cy="369332"/>
            </a:xfrm>
            <a:prstGeom prst="rect">
              <a:avLst/>
            </a:prstGeom>
            <a:noFill/>
          </p:spPr>
          <p:txBody>
            <a:bodyPr wrap="square" rtlCol="1">
              <a:spAutoFit/>
            </a:bodyPr>
            <a:lstStyle/>
            <a:p>
              <a:pPr algn="ctr" rtl="0"/>
              <a:r>
                <a:rPr lang="ar-SY" dirty="0" smtClean="0">
                  <a:sym typeface="Symbol"/>
                </a:rPr>
                <a:t></a:t>
              </a:r>
              <a:endParaRPr lang="ar-SY" dirty="0"/>
            </a:p>
          </p:txBody>
        </p:sp>
        <p:sp>
          <p:nvSpPr>
            <p:cNvPr id="27" name="مربع نص 26"/>
            <p:cNvSpPr txBox="1"/>
            <p:nvPr/>
          </p:nvSpPr>
          <p:spPr>
            <a:xfrm>
              <a:off x="3571868" y="714356"/>
              <a:ext cx="285752" cy="369332"/>
            </a:xfrm>
            <a:prstGeom prst="rect">
              <a:avLst/>
            </a:prstGeom>
            <a:noFill/>
          </p:spPr>
          <p:txBody>
            <a:bodyPr wrap="square" rtlCol="1">
              <a:spAutoFit/>
            </a:bodyPr>
            <a:lstStyle/>
            <a:p>
              <a:pPr algn="ctr" rtl="0"/>
              <a:r>
                <a:rPr lang="ar-SY" dirty="0" smtClean="0">
                  <a:sym typeface="Symbol"/>
                </a:rPr>
                <a:t></a:t>
              </a:r>
              <a:endParaRPr lang="ar-SY" dirty="0"/>
            </a:p>
          </p:txBody>
        </p:sp>
        <p:cxnSp>
          <p:nvCxnSpPr>
            <p:cNvPr id="28" name="رابط كسهم مستقيم 27"/>
            <p:cNvCxnSpPr/>
            <p:nvPr/>
          </p:nvCxnSpPr>
          <p:spPr>
            <a:xfrm>
              <a:off x="1142976" y="1571612"/>
              <a:ext cx="1044274" cy="1588"/>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29" name="مربع نص 28"/>
            <p:cNvSpPr txBox="1"/>
            <p:nvPr/>
          </p:nvSpPr>
          <p:spPr>
            <a:xfrm>
              <a:off x="1834965" y="1263469"/>
              <a:ext cx="257177" cy="369332"/>
            </a:xfrm>
            <a:prstGeom prst="rect">
              <a:avLst/>
            </a:prstGeom>
            <a:noFill/>
          </p:spPr>
          <p:txBody>
            <a:bodyPr wrap="square" rtlCol="1">
              <a:spAutoFit/>
            </a:bodyPr>
            <a:lstStyle/>
            <a:p>
              <a:pPr algn="ctr" rtl="0"/>
              <a:r>
                <a:rPr lang="en-US" dirty="0" smtClean="0">
                  <a:sym typeface="Symbol"/>
                </a:rPr>
                <a:t></a:t>
              </a:r>
              <a:endParaRPr lang="ar-SY" dirty="0"/>
            </a:p>
          </p:txBody>
        </p:sp>
        <p:sp>
          <p:nvSpPr>
            <p:cNvPr id="31" name="مربع نص 30"/>
            <p:cNvSpPr txBox="1"/>
            <p:nvPr/>
          </p:nvSpPr>
          <p:spPr>
            <a:xfrm>
              <a:off x="1285852" y="4500570"/>
              <a:ext cx="642942" cy="369332"/>
            </a:xfrm>
            <a:prstGeom prst="rect">
              <a:avLst/>
            </a:prstGeom>
            <a:noFill/>
          </p:spPr>
          <p:txBody>
            <a:bodyPr wrap="square" rtlCol="1">
              <a:spAutoFit/>
            </a:bodyPr>
            <a:lstStyle/>
            <a:p>
              <a:pPr algn="l" rtl="0"/>
              <a:r>
                <a:rPr lang="en-US" dirty="0" smtClean="0">
                  <a:solidFill>
                    <a:srgbClr val="FF0000"/>
                  </a:solidFill>
                  <a:sym typeface="Symbol"/>
                </a:rPr>
                <a:t>v</a:t>
              </a:r>
              <a:r>
                <a:rPr lang="en-US" baseline="-25000" dirty="0" smtClean="0">
                  <a:solidFill>
                    <a:srgbClr val="FF0000"/>
                  </a:solidFill>
                  <a:sym typeface="Symbol"/>
                </a:rPr>
                <a:t>12</a:t>
              </a:r>
            </a:p>
          </p:txBody>
        </p:sp>
        <p:sp>
          <p:nvSpPr>
            <p:cNvPr id="32" name="مربع نص 31"/>
            <p:cNvSpPr txBox="1"/>
            <p:nvPr/>
          </p:nvSpPr>
          <p:spPr>
            <a:xfrm>
              <a:off x="1714480" y="4558360"/>
              <a:ext cx="571504" cy="369332"/>
            </a:xfrm>
            <a:prstGeom prst="rect">
              <a:avLst/>
            </a:prstGeom>
            <a:noFill/>
          </p:spPr>
          <p:txBody>
            <a:bodyPr wrap="square" rtlCol="1">
              <a:spAutoFit/>
            </a:bodyPr>
            <a:lstStyle/>
            <a:p>
              <a:pPr algn="l" rtl="0"/>
              <a:r>
                <a:rPr lang="en-US" dirty="0" smtClean="0">
                  <a:solidFill>
                    <a:srgbClr val="0070C0"/>
                  </a:solidFill>
                  <a:sym typeface="Symbol"/>
                </a:rPr>
                <a:t>v</a:t>
              </a:r>
              <a:r>
                <a:rPr lang="en-US" baseline="-25000" dirty="0" smtClean="0">
                  <a:solidFill>
                    <a:srgbClr val="0070C0"/>
                  </a:solidFill>
                  <a:sym typeface="Symbol"/>
                </a:rPr>
                <a:t>13</a:t>
              </a:r>
            </a:p>
          </p:txBody>
        </p:sp>
        <p:cxnSp>
          <p:nvCxnSpPr>
            <p:cNvPr id="34" name="رابط كسهم مستقيم 33"/>
            <p:cNvCxnSpPr/>
            <p:nvPr/>
          </p:nvCxnSpPr>
          <p:spPr>
            <a:xfrm rot="5400000">
              <a:off x="766108" y="1305538"/>
              <a:ext cx="714380" cy="1588"/>
            </a:xfrm>
            <a:prstGeom prst="straightConnector1">
              <a:avLst/>
            </a:prstGeom>
            <a:ln w="19050">
              <a:solidFill>
                <a:schemeClr val="tx1"/>
              </a:solidFill>
              <a:prstDash val="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38" name="مربع نص 37"/>
            <p:cNvSpPr txBox="1"/>
            <p:nvPr/>
          </p:nvSpPr>
          <p:spPr>
            <a:xfrm>
              <a:off x="3571868" y="3059668"/>
              <a:ext cx="285752" cy="369332"/>
            </a:xfrm>
            <a:prstGeom prst="rect">
              <a:avLst/>
            </a:prstGeom>
            <a:noFill/>
          </p:spPr>
          <p:txBody>
            <a:bodyPr wrap="square" rtlCol="1">
              <a:spAutoFit/>
            </a:bodyPr>
            <a:lstStyle/>
            <a:p>
              <a:pPr algn="ctr" rtl="0"/>
              <a:r>
                <a:rPr lang="ar-SY" dirty="0" smtClean="0">
                  <a:sym typeface="Symbol"/>
                </a:rPr>
                <a:t></a:t>
              </a:r>
              <a:endParaRPr lang="ar-SY" dirty="0"/>
            </a:p>
          </p:txBody>
        </p:sp>
        <p:sp>
          <p:nvSpPr>
            <p:cNvPr id="39" name="مربع نص 38"/>
            <p:cNvSpPr txBox="1"/>
            <p:nvPr/>
          </p:nvSpPr>
          <p:spPr>
            <a:xfrm>
              <a:off x="3571868" y="5000636"/>
              <a:ext cx="285752" cy="369332"/>
            </a:xfrm>
            <a:prstGeom prst="rect">
              <a:avLst/>
            </a:prstGeom>
            <a:noFill/>
          </p:spPr>
          <p:txBody>
            <a:bodyPr wrap="square" rtlCol="1">
              <a:spAutoFit/>
            </a:bodyPr>
            <a:lstStyle/>
            <a:p>
              <a:pPr algn="ctr" rtl="0"/>
              <a:r>
                <a:rPr lang="ar-SY" dirty="0" smtClean="0">
                  <a:sym typeface="Symbol"/>
                </a:rPr>
                <a:t></a:t>
              </a:r>
              <a:endParaRPr lang="ar-SY" dirty="0"/>
            </a:p>
          </p:txBody>
        </p:sp>
        <p:sp>
          <p:nvSpPr>
            <p:cNvPr id="40" name="مربع نص 39"/>
            <p:cNvSpPr txBox="1"/>
            <p:nvPr/>
          </p:nvSpPr>
          <p:spPr>
            <a:xfrm>
              <a:off x="1316346" y="5854503"/>
              <a:ext cx="500066" cy="646331"/>
            </a:xfrm>
            <a:prstGeom prst="rect">
              <a:avLst/>
            </a:prstGeom>
            <a:noFill/>
          </p:spPr>
          <p:txBody>
            <a:bodyPr wrap="square" rtlCol="1">
              <a:spAutoFit/>
            </a:bodyPr>
            <a:lstStyle/>
            <a:p>
              <a:pPr algn="ctr" rtl="0"/>
              <a:r>
                <a:rPr lang="en-US" dirty="0" smtClean="0">
                  <a:cs typeface="Simplified Arabic" pitchFamily="2" charset="-78"/>
                </a:rPr>
                <a:t>T</a:t>
              </a:r>
              <a:r>
                <a:rPr lang="en-US" baseline="-25000" dirty="0" smtClean="0">
                  <a:cs typeface="Simplified Arabic" pitchFamily="2" charset="-78"/>
                </a:rPr>
                <a:t>6</a:t>
              </a:r>
              <a:endParaRPr lang="ar-SY" baseline="-25000" dirty="0" smtClean="0">
                <a:cs typeface="Simplified Arabic" pitchFamily="2" charset="-78"/>
              </a:endParaRPr>
            </a:p>
            <a:p>
              <a:pPr algn="ctr" rtl="0"/>
              <a:r>
                <a:rPr lang="en-US" dirty="0" smtClean="0">
                  <a:cs typeface="Simplified Arabic" pitchFamily="2" charset="-78"/>
                </a:rPr>
                <a:t>T</a:t>
              </a:r>
              <a:r>
                <a:rPr lang="en-US" baseline="-25000" dirty="0" smtClean="0">
                  <a:cs typeface="Simplified Arabic" pitchFamily="2" charset="-78"/>
                </a:rPr>
                <a:t>1</a:t>
              </a:r>
            </a:p>
          </p:txBody>
        </p:sp>
        <p:sp>
          <p:nvSpPr>
            <p:cNvPr id="41" name="مربع نص 40"/>
            <p:cNvSpPr txBox="1"/>
            <p:nvPr/>
          </p:nvSpPr>
          <p:spPr>
            <a:xfrm>
              <a:off x="1751798" y="5854503"/>
              <a:ext cx="500066" cy="646331"/>
            </a:xfrm>
            <a:prstGeom prst="rect">
              <a:avLst/>
            </a:prstGeom>
            <a:noFill/>
          </p:spPr>
          <p:txBody>
            <a:bodyPr wrap="square" rtlCol="1">
              <a:spAutoFit/>
            </a:bodyPr>
            <a:lstStyle/>
            <a:p>
              <a:pPr algn="ctr" rtl="0"/>
              <a:r>
                <a:rPr lang="en-US" dirty="0" smtClean="0">
                  <a:cs typeface="Simplified Arabic" pitchFamily="2" charset="-78"/>
                </a:rPr>
                <a:t>T</a:t>
              </a:r>
              <a:r>
                <a:rPr lang="en-US" baseline="-25000" dirty="0" smtClean="0">
                  <a:cs typeface="Simplified Arabic" pitchFamily="2" charset="-78"/>
                </a:rPr>
                <a:t>6</a:t>
              </a:r>
              <a:endParaRPr lang="ar-SY" baseline="-25000" dirty="0" smtClean="0">
                <a:cs typeface="Simplified Arabic" pitchFamily="2" charset="-78"/>
              </a:endParaRPr>
            </a:p>
            <a:p>
              <a:pPr algn="ctr" rtl="0"/>
              <a:r>
                <a:rPr lang="en-US" dirty="0" smtClean="0">
                  <a:cs typeface="Simplified Arabic" pitchFamily="2" charset="-78"/>
                </a:rPr>
                <a:t>T</a:t>
              </a:r>
              <a:r>
                <a:rPr lang="en-US" baseline="-25000" dirty="0" smtClean="0">
                  <a:cs typeface="Simplified Arabic" pitchFamily="2" charset="-78"/>
                </a:rPr>
                <a:t>3</a:t>
              </a:r>
            </a:p>
          </p:txBody>
        </p:sp>
        <p:sp>
          <p:nvSpPr>
            <p:cNvPr id="42" name="مربع نص 41"/>
            <p:cNvSpPr txBox="1"/>
            <p:nvPr/>
          </p:nvSpPr>
          <p:spPr>
            <a:xfrm>
              <a:off x="2163580" y="5854503"/>
              <a:ext cx="500066" cy="646331"/>
            </a:xfrm>
            <a:prstGeom prst="rect">
              <a:avLst/>
            </a:prstGeom>
            <a:noFill/>
          </p:spPr>
          <p:txBody>
            <a:bodyPr wrap="square" rtlCol="1">
              <a:spAutoFit/>
            </a:bodyPr>
            <a:lstStyle/>
            <a:p>
              <a:pPr algn="ctr" rtl="0"/>
              <a:r>
                <a:rPr lang="en-US" dirty="0" smtClean="0">
                  <a:cs typeface="Simplified Arabic" pitchFamily="2" charset="-78"/>
                </a:rPr>
                <a:t>T</a:t>
              </a:r>
              <a:r>
                <a:rPr lang="en-US" baseline="-25000" dirty="0" smtClean="0">
                  <a:cs typeface="Simplified Arabic" pitchFamily="2" charset="-78"/>
                </a:rPr>
                <a:t>2</a:t>
              </a:r>
              <a:endParaRPr lang="ar-SY" baseline="-25000" dirty="0" smtClean="0">
                <a:cs typeface="Simplified Arabic" pitchFamily="2" charset="-78"/>
              </a:endParaRPr>
            </a:p>
            <a:p>
              <a:pPr algn="ctr" rtl="0"/>
              <a:r>
                <a:rPr lang="en-US" dirty="0" smtClean="0">
                  <a:cs typeface="Simplified Arabic" pitchFamily="2" charset="-78"/>
                </a:rPr>
                <a:t>T</a:t>
              </a:r>
              <a:r>
                <a:rPr lang="en-US" baseline="-25000" dirty="0" smtClean="0">
                  <a:cs typeface="Simplified Arabic" pitchFamily="2" charset="-78"/>
                </a:rPr>
                <a:t>3</a:t>
              </a:r>
            </a:p>
          </p:txBody>
        </p:sp>
        <p:sp>
          <p:nvSpPr>
            <p:cNvPr id="43" name="مربع نص 42"/>
            <p:cNvSpPr txBox="1"/>
            <p:nvPr/>
          </p:nvSpPr>
          <p:spPr>
            <a:xfrm>
              <a:off x="2615878" y="5854503"/>
              <a:ext cx="500066" cy="646331"/>
            </a:xfrm>
            <a:prstGeom prst="rect">
              <a:avLst/>
            </a:prstGeom>
            <a:noFill/>
          </p:spPr>
          <p:txBody>
            <a:bodyPr wrap="square" rtlCol="1">
              <a:spAutoFit/>
            </a:bodyPr>
            <a:lstStyle/>
            <a:p>
              <a:pPr algn="ctr" rtl="0"/>
              <a:r>
                <a:rPr lang="en-US" dirty="0" smtClean="0">
                  <a:cs typeface="Simplified Arabic" pitchFamily="2" charset="-78"/>
                </a:rPr>
                <a:t>T</a:t>
              </a:r>
              <a:r>
                <a:rPr lang="en-US" baseline="-25000" dirty="0" smtClean="0">
                  <a:cs typeface="Simplified Arabic" pitchFamily="2" charset="-78"/>
                </a:rPr>
                <a:t>2</a:t>
              </a:r>
              <a:endParaRPr lang="ar-SY" baseline="-25000" dirty="0" smtClean="0">
                <a:cs typeface="Simplified Arabic" pitchFamily="2" charset="-78"/>
              </a:endParaRPr>
            </a:p>
            <a:p>
              <a:pPr algn="ctr" rtl="0"/>
              <a:r>
                <a:rPr lang="en-US" dirty="0" smtClean="0">
                  <a:cs typeface="Simplified Arabic" pitchFamily="2" charset="-78"/>
                </a:rPr>
                <a:t>T</a:t>
              </a:r>
              <a:r>
                <a:rPr lang="en-US" baseline="-25000" dirty="0" smtClean="0">
                  <a:cs typeface="Simplified Arabic" pitchFamily="2" charset="-78"/>
                </a:rPr>
                <a:t>5</a:t>
              </a:r>
            </a:p>
          </p:txBody>
        </p:sp>
        <p:sp>
          <p:nvSpPr>
            <p:cNvPr id="44" name="مربع نص 43"/>
            <p:cNvSpPr txBox="1"/>
            <p:nvPr/>
          </p:nvSpPr>
          <p:spPr>
            <a:xfrm>
              <a:off x="3037682" y="5854503"/>
              <a:ext cx="500066" cy="646331"/>
            </a:xfrm>
            <a:prstGeom prst="rect">
              <a:avLst/>
            </a:prstGeom>
            <a:noFill/>
          </p:spPr>
          <p:txBody>
            <a:bodyPr wrap="square" rtlCol="1">
              <a:spAutoFit/>
            </a:bodyPr>
            <a:lstStyle/>
            <a:p>
              <a:pPr algn="ctr" rtl="0"/>
              <a:r>
                <a:rPr lang="en-US" dirty="0" smtClean="0">
                  <a:cs typeface="Simplified Arabic" pitchFamily="2" charset="-78"/>
                </a:rPr>
                <a:t>T</a:t>
              </a:r>
              <a:r>
                <a:rPr lang="en-US" baseline="-25000" dirty="0" smtClean="0">
                  <a:cs typeface="Simplified Arabic" pitchFamily="2" charset="-78"/>
                </a:rPr>
                <a:t>4</a:t>
              </a:r>
              <a:endParaRPr lang="ar-SY" baseline="-25000" dirty="0" smtClean="0">
                <a:cs typeface="Simplified Arabic" pitchFamily="2" charset="-78"/>
              </a:endParaRPr>
            </a:p>
            <a:p>
              <a:pPr algn="ctr" rtl="0"/>
              <a:r>
                <a:rPr lang="en-US" dirty="0" smtClean="0">
                  <a:cs typeface="Simplified Arabic" pitchFamily="2" charset="-78"/>
                </a:rPr>
                <a:t>T</a:t>
              </a:r>
              <a:r>
                <a:rPr lang="en-US" baseline="-25000" dirty="0" smtClean="0">
                  <a:cs typeface="Simplified Arabic" pitchFamily="2" charset="-78"/>
                </a:rPr>
                <a:t>5</a:t>
              </a:r>
            </a:p>
          </p:txBody>
        </p:sp>
        <p:sp>
          <p:nvSpPr>
            <p:cNvPr id="45" name="مربع نص 44"/>
            <p:cNvSpPr txBox="1"/>
            <p:nvPr/>
          </p:nvSpPr>
          <p:spPr>
            <a:xfrm>
              <a:off x="285720" y="3214686"/>
              <a:ext cx="642942" cy="369332"/>
            </a:xfrm>
            <a:prstGeom prst="rect">
              <a:avLst/>
            </a:prstGeom>
            <a:noFill/>
          </p:spPr>
          <p:txBody>
            <a:bodyPr wrap="square" rtlCol="1">
              <a:spAutoFit/>
            </a:bodyPr>
            <a:lstStyle/>
            <a:p>
              <a:pPr algn="ctr" rtl="0"/>
              <a:r>
                <a:rPr lang="en-US" dirty="0" smtClean="0">
                  <a:solidFill>
                    <a:schemeClr val="accent3">
                      <a:lumMod val="40000"/>
                      <a:lumOff val="60000"/>
                    </a:schemeClr>
                  </a:solidFill>
                  <a:sym typeface="Symbol"/>
                </a:rPr>
                <a:t>i</a:t>
              </a:r>
              <a:r>
                <a:rPr lang="en-US" baseline="-25000" dirty="0" smtClean="0">
                  <a:solidFill>
                    <a:schemeClr val="accent3">
                      <a:lumMod val="40000"/>
                      <a:lumOff val="60000"/>
                    </a:schemeClr>
                  </a:solidFill>
                  <a:sym typeface="Symbol"/>
                </a:rPr>
                <a:t>s1</a:t>
              </a:r>
            </a:p>
          </p:txBody>
        </p:sp>
        <p:sp>
          <p:nvSpPr>
            <p:cNvPr id="46" name="مربع نص 45"/>
            <p:cNvSpPr txBox="1"/>
            <p:nvPr/>
          </p:nvSpPr>
          <p:spPr>
            <a:xfrm>
              <a:off x="285720" y="3786190"/>
              <a:ext cx="642942" cy="646331"/>
            </a:xfrm>
            <a:prstGeom prst="rect">
              <a:avLst/>
            </a:prstGeom>
            <a:noFill/>
          </p:spPr>
          <p:txBody>
            <a:bodyPr wrap="square" rtlCol="1">
              <a:spAutoFit/>
            </a:bodyPr>
            <a:lstStyle/>
            <a:p>
              <a:pPr algn="ctr" rtl="0"/>
              <a:r>
                <a:rPr lang="en-US" dirty="0" smtClean="0">
                  <a:solidFill>
                    <a:srgbClr val="FF9933"/>
                  </a:solidFill>
                  <a:sym typeface="Symbol"/>
                </a:rPr>
                <a:t>i</a:t>
              </a:r>
              <a:r>
                <a:rPr lang="en-US" baseline="-25000" dirty="0" smtClean="0">
                  <a:solidFill>
                    <a:srgbClr val="FF9933"/>
                  </a:solidFill>
                  <a:sym typeface="Symbol"/>
                </a:rPr>
                <a:t>p1</a:t>
              </a:r>
            </a:p>
            <a:p>
              <a:pPr algn="ctr" rtl="0"/>
              <a:r>
                <a:rPr lang="en-US" dirty="0" smtClean="0">
                  <a:solidFill>
                    <a:schemeClr val="accent5">
                      <a:lumMod val="60000"/>
                      <a:lumOff val="40000"/>
                    </a:schemeClr>
                  </a:solidFill>
                  <a:sym typeface="Symbol"/>
                </a:rPr>
                <a:t>v</a:t>
              </a:r>
              <a:r>
                <a:rPr lang="en-US" baseline="-25000" dirty="0" smtClean="0">
                  <a:solidFill>
                    <a:schemeClr val="accent5">
                      <a:lumMod val="60000"/>
                      <a:lumOff val="40000"/>
                    </a:schemeClr>
                  </a:solidFill>
                  <a:sym typeface="Symbol"/>
                </a:rPr>
                <a:t>p1</a:t>
              </a:r>
            </a:p>
          </p:txBody>
        </p:sp>
        <p:cxnSp>
          <p:nvCxnSpPr>
            <p:cNvPr id="47" name="رابط كسهم مستقيم 46"/>
            <p:cNvCxnSpPr/>
            <p:nvPr/>
          </p:nvCxnSpPr>
          <p:spPr>
            <a:xfrm rot="5400000">
              <a:off x="3428992" y="2927330"/>
              <a:ext cx="285752" cy="1588"/>
            </a:xfrm>
            <a:prstGeom prst="straightConnector1">
              <a:avLst/>
            </a:prstGeom>
            <a:ln w="19050">
              <a:solidFill>
                <a:schemeClr val="tx1"/>
              </a:solidFill>
              <a:prstDash val="solid"/>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50" name="مربع نص 49"/>
            <p:cNvSpPr txBox="1"/>
            <p:nvPr/>
          </p:nvSpPr>
          <p:spPr>
            <a:xfrm>
              <a:off x="3643306" y="2357430"/>
              <a:ext cx="642942" cy="369332"/>
            </a:xfrm>
            <a:prstGeom prst="rect">
              <a:avLst/>
            </a:prstGeom>
            <a:noFill/>
          </p:spPr>
          <p:txBody>
            <a:bodyPr wrap="square" rtlCol="1">
              <a:spAutoFit/>
            </a:bodyPr>
            <a:lstStyle/>
            <a:p>
              <a:pPr algn="ctr" rtl="0"/>
              <a:r>
                <a:rPr lang="en-US" dirty="0" err="1" smtClean="0">
                  <a:sym typeface="Symbol"/>
                </a:rPr>
                <a:t>i</a:t>
              </a:r>
              <a:r>
                <a:rPr lang="en-US" baseline="-25000" dirty="0" err="1" smtClean="0">
                  <a:sym typeface="Symbol"/>
                </a:rPr>
                <a:t>LDC</a:t>
              </a:r>
              <a:endParaRPr lang="en-US" baseline="-25000" dirty="0" smtClean="0">
                <a:sym typeface="Symbol"/>
              </a:endParaRPr>
            </a:p>
          </p:txBody>
        </p:sp>
        <p:cxnSp>
          <p:nvCxnSpPr>
            <p:cNvPr id="51" name="رابط كسهم مستقيم 50"/>
            <p:cNvCxnSpPr/>
            <p:nvPr/>
          </p:nvCxnSpPr>
          <p:spPr>
            <a:xfrm rot="10800000">
              <a:off x="3718275" y="2704027"/>
              <a:ext cx="428628" cy="1588"/>
            </a:xfrm>
            <a:prstGeom prst="straightConnector1">
              <a:avLst/>
            </a:prstGeom>
            <a:ln w="19050">
              <a:solidFill>
                <a:schemeClr val="tx1"/>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5" name="رابط كسهم مستقيم 54"/>
            <p:cNvCxnSpPr>
              <a:stCxn id="25" idx="0"/>
            </p:cNvCxnSpPr>
            <p:nvPr/>
          </p:nvCxnSpPr>
          <p:spPr>
            <a:xfrm rot="16200000" flipH="1" flipV="1">
              <a:off x="3601516" y="2672830"/>
              <a:ext cx="83580" cy="142876"/>
            </a:xfrm>
            <a:prstGeom prst="straightConnector1">
              <a:avLst/>
            </a:prstGeom>
            <a:ln w="19050">
              <a:solidFill>
                <a:schemeClr val="tx1"/>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grpSp>
      <p:sp>
        <p:nvSpPr>
          <p:cNvPr id="58" name="عنصر نائب للتاريخ 57"/>
          <p:cNvSpPr>
            <a:spLocks noGrp="1"/>
          </p:cNvSpPr>
          <p:nvPr>
            <p:ph type="dt" sz="half" idx="10"/>
          </p:nvPr>
        </p:nvSpPr>
        <p:spPr/>
        <p:txBody>
          <a:bodyPr/>
          <a:lstStyle/>
          <a:p>
            <a:r>
              <a:rPr lang="ar-SY" smtClean="0"/>
              <a:t>2019-2018</a:t>
            </a:r>
            <a:endParaRPr lang="ar-SY"/>
          </a:p>
        </p:txBody>
      </p:sp>
      <p:graphicFrame>
        <p:nvGraphicFramePr>
          <p:cNvPr id="217095" name="Object 7"/>
          <p:cNvGraphicFramePr>
            <a:graphicFrameLocks noChangeAspect="1"/>
          </p:cNvGraphicFramePr>
          <p:nvPr/>
        </p:nvGraphicFramePr>
        <p:xfrm>
          <a:off x="4286248" y="3714752"/>
          <a:ext cx="3732213" cy="587375"/>
        </p:xfrm>
        <a:graphic>
          <a:graphicData uri="http://schemas.openxmlformats.org/presentationml/2006/ole">
            <p:oleObj spid="_x0000_s217095" name="Equation" r:id="rId5" imgW="2489040" imgH="393480" progId="Equation.DSMT4">
              <p:embed/>
            </p:oleObj>
          </a:graphicData>
        </a:graphic>
      </p:graphicFrame>
      <p:graphicFrame>
        <p:nvGraphicFramePr>
          <p:cNvPr id="217096" name="Object 8"/>
          <p:cNvGraphicFramePr>
            <a:graphicFrameLocks noChangeAspect="1"/>
          </p:cNvGraphicFramePr>
          <p:nvPr/>
        </p:nvGraphicFramePr>
        <p:xfrm>
          <a:off x="4286248" y="4487340"/>
          <a:ext cx="3922713" cy="587375"/>
        </p:xfrm>
        <a:graphic>
          <a:graphicData uri="http://schemas.openxmlformats.org/presentationml/2006/ole">
            <p:oleObj spid="_x0000_s217096" name="Equation" r:id="rId6" imgW="2616120" imgH="393480" progId="Equation.DSMT4">
              <p:embed/>
            </p:oleObj>
          </a:graphicData>
        </a:graphic>
      </p:graphicFrame>
      <p:graphicFrame>
        <p:nvGraphicFramePr>
          <p:cNvPr id="217097" name="Object 9"/>
          <p:cNvGraphicFramePr>
            <a:graphicFrameLocks noChangeAspect="1"/>
          </p:cNvGraphicFramePr>
          <p:nvPr/>
        </p:nvGraphicFramePr>
        <p:xfrm>
          <a:off x="4286248" y="5259928"/>
          <a:ext cx="3922713" cy="341313"/>
        </p:xfrm>
        <a:graphic>
          <a:graphicData uri="http://schemas.openxmlformats.org/presentationml/2006/ole">
            <p:oleObj spid="_x0000_s217097" name="Equation" r:id="rId7" imgW="2616120" imgH="228600" progId="Equation.DSMT4">
              <p:embed/>
            </p:oleObj>
          </a:graphicData>
        </a:graphic>
      </p:graphicFrame>
      <p:graphicFrame>
        <p:nvGraphicFramePr>
          <p:cNvPr id="217098" name="Object 10"/>
          <p:cNvGraphicFramePr>
            <a:graphicFrameLocks noChangeAspect="1"/>
          </p:cNvGraphicFramePr>
          <p:nvPr/>
        </p:nvGraphicFramePr>
        <p:xfrm>
          <a:off x="3571868" y="5786454"/>
          <a:ext cx="5273675" cy="587375"/>
        </p:xfrm>
        <a:graphic>
          <a:graphicData uri="http://schemas.openxmlformats.org/presentationml/2006/ole">
            <p:oleObj spid="_x0000_s217098" name="Equation" r:id="rId8" imgW="3517560" imgH="393480" progId="Equation.DSMT4">
              <p:embed/>
            </p:oleObj>
          </a:graphicData>
        </a:graphic>
      </p:graphicFrame>
      <p:sp>
        <p:nvSpPr>
          <p:cNvPr id="48" name="مربع نص 47"/>
          <p:cNvSpPr txBox="1"/>
          <p:nvPr/>
        </p:nvSpPr>
        <p:spPr>
          <a:xfrm>
            <a:off x="0" y="0"/>
            <a:ext cx="9144000" cy="707886"/>
          </a:xfrm>
          <a:prstGeom prst="rect">
            <a:avLst/>
          </a:prstGeom>
          <a:noFill/>
        </p:spPr>
        <p:txBody>
          <a:bodyPr wrap="square" rtlCol="1">
            <a:spAutoFit/>
          </a:bodyPr>
          <a:lstStyle/>
          <a:p>
            <a:pPr algn="just"/>
            <a:r>
              <a:rPr lang="ar-SY" sz="2000" b="1" dirty="0" smtClean="0">
                <a:solidFill>
                  <a:srgbClr val="00B050"/>
                </a:solidFill>
                <a:latin typeface="Times New Roman" pitchFamily="18" charset="0"/>
                <a:cs typeface="Times New Roman" pitchFamily="18" charset="0"/>
              </a:rPr>
              <a:t>حساب الاستطاعة المستهلكة في أحد ملفات الثانوي والاستطاعة المستهلكة في أحد ملفات الأولي والاستطاعة الظاهرية والفعالة للحمولة.</a:t>
            </a:r>
            <a:endParaRPr lang="ar-SY" sz="2000" b="1" dirty="0">
              <a:solidFill>
                <a:srgbClr val="00B050"/>
              </a:solidFill>
              <a:cs typeface="Simplified Arabic" pitchFamily="2" charset="-78"/>
            </a:endParaRPr>
          </a:p>
        </p:txBody>
      </p:sp>
      <p:sp>
        <p:nvSpPr>
          <p:cNvPr id="49" name="عنصر نائب لرقم الشريحة 48"/>
          <p:cNvSpPr>
            <a:spLocks noGrp="1"/>
          </p:cNvSpPr>
          <p:nvPr>
            <p:ph type="sldNum" sz="quarter" idx="12"/>
          </p:nvPr>
        </p:nvSpPr>
        <p:spPr/>
        <p:txBody>
          <a:bodyPr/>
          <a:lstStyle/>
          <a:p>
            <a:fld id="{2C0DA8FC-BB9E-42E2-A4DE-D94B488C17FE}" type="slidenum">
              <a:rPr lang="ar-SY" smtClean="0"/>
              <a:pPr/>
              <a:t>32</a:t>
            </a:fld>
            <a:endParaRPr lang="ar-SY"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17095"/>
                                        </p:tgtEl>
                                        <p:attrNameLst>
                                          <p:attrName>style.visibility</p:attrName>
                                        </p:attrNameLst>
                                      </p:cBhvr>
                                      <p:to>
                                        <p:strVal val="visible"/>
                                      </p:to>
                                    </p:set>
                                    <p:anim calcmode="lin" valueType="num">
                                      <p:cBhvr>
                                        <p:cTn id="7" dur="1000" fill="hold"/>
                                        <p:tgtEl>
                                          <p:spTgt spid="217095"/>
                                        </p:tgtEl>
                                        <p:attrNameLst>
                                          <p:attrName>ppt_x</p:attrName>
                                        </p:attrNameLst>
                                      </p:cBhvr>
                                      <p:tavLst>
                                        <p:tav tm="0">
                                          <p:val>
                                            <p:strVal val="#ppt_x-.2"/>
                                          </p:val>
                                        </p:tav>
                                        <p:tav tm="100000">
                                          <p:val>
                                            <p:strVal val="#ppt_x"/>
                                          </p:val>
                                        </p:tav>
                                      </p:tavLst>
                                    </p:anim>
                                    <p:anim calcmode="lin" valueType="num">
                                      <p:cBhvr>
                                        <p:cTn id="8" dur="1000" fill="hold"/>
                                        <p:tgtEl>
                                          <p:spTgt spid="217095"/>
                                        </p:tgtEl>
                                        <p:attrNameLst>
                                          <p:attrName>ppt_y</p:attrName>
                                        </p:attrNameLst>
                                      </p:cBhvr>
                                      <p:tavLst>
                                        <p:tav tm="0">
                                          <p:val>
                                            <p:strVal val="#ppt_y"/>
                                          </p:val>
                                        </p:tav>
                                        <p:tav tm="100000">
                                          <p:val>
                                            <p:strVal val="#ppt_y"/>
                                          </p:val>
                                        </p:tav>
                                      </p:tavLst>
                                    </p:anim>
                                    <p:animEffect transition="in" filter="wipe(right)" prLst="gradientSize: 0.1">
                                      <p:cBhvr>
                                        <p:cTn id="9" dur="1000"/>
                                        <p:tgtEl>
                                          <p:spTgt spid="217095"/>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217096"/>
                                        </p:tgtEl>
                                        <p:attrNameLst>
                                          <p:attrName>style.visibility</p:attrName>
                                        </p:attrNameLst>
                                      </p:cBhvr>
                                      <p:to>
                                        <p:strVal val="visible"/>
                                      </p:to>
                                    </p:set>
                                    <p:anim calcmode="lin" valueType="num">
                                      <p:cBhvr>
                                        <p:cTn id="14" dur="1000" fill="hold"/>
                                        <p:tgtEl>
                                          <p:spTgt spid="217096"/>
                                        </p:tgtEl>
                                        <p:attrNameLst>
                                          <p:attrName>ppt_x</p:attrName>
                                        </p:attrNameLst>
                                      </p:cBhvr>
                                      <p:tavLst>
                                        <p:tav tm="0">
                                          <p:val>
                                            <p:strVal val="#ppt_x-.2"/>
                                          </p:val>
                                        </p:tav>
                                        <p:tav tm="100000">
                                          <p:val>
                                            <p:strVal val="#ppt_x"/>
                                          </p:val>
                                        </p:tav>
                                      </p:tavLst>
                                    </p:anim>
                                    <p:anim calcmode="lin" valueType="num">
                                      <p:cBhvr>
                                        <p:cTn id="15" dur="1000" fill="hold"/>
                                        <p:tgtEl>
                                          <p:spTgt spid="217096"/>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17096"/>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217097"/>
                                        </p:tgtEl>
                                        <p:attrNameLst>
                                          <p:attrName>style.visibility</p:attrName>
                                        </p:attrNameLst>
                                      </p:cBhvr>
                                      <p:to>
                                        <p:strVal val="visible"/>
                                      </p:to>
                                    </p:set>
                                    <p:anim calcmode="lin" valueType="num">
                                      <p:cBhvr>
                                        <p:cTn id="21" dur="1000" fill="hold"/>
                                        <p:tgtEl>
                                          <p:spTgt spid="217097"/>
                                        </p:tgtEl>
                                        <p:attrNameLst>
                                          <p:attrName>ppt_x</p:attrName>
                                        </p:attrNameLst>
                                      </p:cBhvr>
                                      <p:tavLst>
                                        <p:tav tm="0">
                                          <p:val>
                                            <p:strVal val="#ppt_x-.2"/>
                                          </p:val>
                                        </p:tav>
                                        <p:tav tm="100000">
                                          <p:val>
                                            <p:strVal val="#ppt_x"/>
                                          </p:val>
                                        </p:tav>
                                      </p:tavLst>
                                    </p:anim>
                                    <p:anim calcmode="lin" valueType="num">
                                      <p:cBhvr>
                                        <p:cTn id="22" dur="1000" fill="hold"/>
                                        <p:tgtEl>
                                          <p:spTgt spid="217097"/>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17097"/>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217098"/>
                                        </p:tgtEl>
                                        <p:attrNameLst>
                                          <p:attrName>style.visibility</p:attrName>
                                        </p:attrNameLst>
                                      </p:cBhvr>
                                      <p:to>
                                        <p:strVal val="visible"/>
                                      </p:to>
                                    </p:set>
                                    <p:anim calcmode="lin" valueType="num">
                                      <p:cBhvr>
                                        <p:cTn id="28" dur="1000" fill="hold"/>
                                        <p:tgtEl>
                                          <p:spTgt spid="217098"/>
                                        </p:tgtEl>
                                        <p:attrNameLst>
                                          <p:attrName>ppt_x</p:attrName>
                                        </p:attrNameLst>
                                      </p:cBhvr>
                                      <p:tavLst>
                                        <p:tav tm="0">
                                          <p:val>
                                            <p:strVal val="#ppt_x-.2"/>
                                          </p:val>
                                        </p:tav>
                                        <p:tav tm="100000">
                                          <p:val>
                                            <p:strVal val="#ppt_x"/>
                                          </p:val>
                                        </p:tav>
                                      </p:tavLst>
                                    </p:anim>
                                    <p:anim calcmode="lin" valueType="num">
                                      <p:cBhvr>
                                        <p:cTn id="29" dur="1000" fill="hold"/>
                                        <p:tgtEl>
                                          <p:spTgt spid="217098"/>
                                        </p:tgtEl>
                                        <p:attrNameLst>
                                          <p:attrName>ppt_y</p:attrName>
                                        </p:attrNameLst>
                                      </p:cBhvr>
                                      <p:tavLst>
                                        <p:tav tm="0">
                                          <p:val>
                                            <p:strVal val="#ppt_y"/>
                                          </p:val>
                                        </p:tav>
                                        <p:tav tm="100000">
                                          <p:val>
                                            <p:strVal val="#ppt_y"/>
                                          </p:val>
                                        </p:tav>
                                      </p:tavLst>
                                    </p:anim>
                                    <p:animEffect transition="in" filter="wipe(right)" prLst="gradientSize: 0.1">
                                      <p:cBhvr>
                                        <p:cTn id="30" dur="1000"/>
                                        <p:tgtEl>
                                          <p:spTgt spid="217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1428728" y="500042"/>
            <a:ext cx="6572296" cy="1015663"/>
          </a:xfrm>
          <a:prstGeom prst="rect">
            <a:avLst/>
          </a:prstGeom>
          <a:noFill/>
        </p:spPr>
        <p:txBody>
          <a:bodyPr wrap="square" rtlCol="1">
            <a:spAutoFit/>
          </a:bodyPr>
          <a:lstStyle/>
          <a:p>
            <a:pPr algn="ctr"/>
            <a:r>
              <a:rPr lang="ar-SY" sz="3000" b="1" dirty="0" smtClean="0">
                <a:solidFill>
                  <a:srgbClr val="FF0000"/>
                </a:solidFill>
                <a:cs typeface="Simplified Arabic" pitchFamily="2" charset="-78"/>
              </a:rPr>
              <a:t>تأثير عملية الإبدال على المبدلات </a:t>
            </a:r>
            <a:r>
              <a:rPr lang="ar-SY" sz="3000" b="1" dirty="0" err="1" smtClean="0">
                <a:solidFill>
                  <a:srgbClr val="FF0000"/>
                </a:solidFill>
                <a:cs typeface="Simplified Arabic" pitchFamily="2" charset="-78"/>
              </a:rPr>
              <a:t>الثايرستورية</a:t>
            </a:r>
            <a:endParaRPr lang="ar-SY" sz="3000" b="1" dirty="0" smtClean="0">
              <a:solidFill>
                <a:srgbClr val="FF0000"/>
              </a:solidFill>
              <a:cs typeface="Simplified Arabic" pitchFamily="2" charset="-78"/>
            </a:endParaRPr>
          </a:p>
          <a:p>
            <a:pPr algn="ctr"/>
            <a:r>
              <a:rPr lang="ar-SY" sz="3000" b="1" dirty="0" smtClean="0">
                <a:solidFill>
                  <a:srgbClr val="FF0000"/>
                </a:solidFill>
                <a:cs typeface="Simplified Arabic" pitchFamily="2" charset="-78"/>
              </a:rPr>
              <a:t>المقومة والقالبة</a:t>
            </a:r>
            <a:endParaRPr lang="ar-SY" sz="3000" b="1" dirty="0">
              <a:solidFill>
                <a:srgbClr val="FF0000"/>
              </a:solidFill>
              <a:cs typeface="Simplified Arabic" pitchFamily="2" charset="-78"/>
            </a:endParaRPr>
          </a:p>
        </p:txBody>
      </p:sp>
      <p:sp>
        <p:nvSpPr>
          <p:cNvPr id="3" name="مستطيل 2"/>
          <p:cNvSpPr/>
          <p:nvPr/>
        </p:nvSpPr>
        <p:spPr>
          <a:xfrm>
            <a:off x="357158" y="1933883"/>
            <a:ext cx="8429684" cy="954107"/>
          </a:xfrm>
          <a:prstGeom prst="rect">
            <a:avLst/>
          </a:prstGeom>
        </p:spPr>
        <p:txBody>
          <a:bodyPr wrap="square">
            <a:spAutoFit/>
          </a:bodyPr>
          <a:lstStyle/>
          <a:p>
            <a:pPr algn="just"/>
            <a:r>
              <a:rPr lang="ar-SY" sz="2800" b="1" dirty="0" smtClean="0">
                <a:cs typeface="Simplified Arabic" pitchFamily="2" charset="-78"/>
              </a:rPr>
              <a:t>تتم عملية الإبدال في المبدلات الثايرستورية بشكل مشابه لعملية الإبدال في دارات التقويم الديودية </a:t>
            </a:r>
            <a:r>
              <a:rPr lang="ar-SY" sz="2800" b="1" u="sng" dirty="0" smtClean="0">
                <a:solidFill>
                  <a:srgbClr val="7030A0"/>
                </a:solidFill>
                <a:cs typeface="Simplified Arabic" pitchFamily="2" charset="-78"/>
              </a:rPr>
              <a:t>لكن بتأخير زمني </a:t>
            </a:r>
            <a:r>
              <a:rPr lang="en-US" sz="2800" b="1" i="1" u="sng" dirty="0" smtClean="0">
                <a:solidFill>
                  <a:srgbClr val="7030A0"/>
                </a:solidFill>
                <a:cs typeface="Simplified Arabic" pitchFamily="2" charset="-78"/>
                <a:sym typeface="Symbol"/>
              </a:rPr>
              <a:t></a:t>
            </a:r>
            <a:r>
              <a:rPr lang="ar-SY" sz="2800" b="1" dirty="0" smtClean="0">
                <a:cs typeface="Simplified Arabic" pitchFamily="2" charset="-78"/>
                <a:sym typeface="Symbol"/>
              </a:rPr>
              <a:t>.</a:t>
            </a:r>
            <a:endParaRPr lang="ar-SY" sz="2800" b="1" dirty="0"/>
          </a:p>
        </p:txBody>
      </p:sp>
      <p:sp>
        <p:nvSpPr>
          <p:cNvPr id="5" name="مستطيل 4"/>
          <p:cNvSpPr/>
          <p:nvPr/>
        </p:nvSpPr>
        <p:spPr>
          <a:xfrm>
            <a:off x="357158" y="3173742"/>
            <a:ext cx="8429684" cy="1969770"/>
          </a:xfrm>
          <a:prstGeom prst="rect">
            <a:avLst/>
          </a:prstGeom>
        </p:spPr>
        <p:txBody>
          <a:bodyPr wrap="square">
            <a:spAutoFit/>
          </a:bodyPr>
          <a:lstStyle/>
          <a:p>
            <a:pPr algn="just">
              <a:spcAft>
                <a:spcPts val="1200"/>
              </a:spcAft>
              <a:buFont typeface="Wingdings" pitchFamily="2" charset="2"/>
              <a:buChar char="ü"/>
            </a:pPr>
            <a:r>
              <a:rPr lang="ar-SY" sz="2800" b="1" dirty="0" smtClean="0">
                <a:solidFill>
                  <a:srgbClr val="C00000"/>
                </a:solidFill>
                <a:cs typeface="Simplified Arabic" pitchFamily="2" charset="-78"/>
              </a:rPr>
              <a:t> في الدارات الديودية يبدأ انتقال القاطع الالكتروني من القطع إلى التمرير أو بالعكس عند لحظات </a:t>
            </a:r>
            <a:r>
              <a:rPr lang="ar-SY" sz="2800" b="1" u="sng" dirty="0" smtClean="0">
                <a:solidFill>
                  <a:srgbClr val="C00000"/>
                </a:solidFill>
                <a:cs typeface="Simplified Arabic" pitchFamily="2" charset="-78"/>
              </a:rPr>
              <a:t>الإبدال الطبيعي</a:t>
            </a:r>
            <a:r>
              <a:rPr lang="ar-SY" sz="2800" b="1" dirty="0" smtClean="0">
                <a:solidFill>
                  <a:srgbClr val="C00000"/>
                </a:solidFill>
                <a:cs typeface="Simplified Arabic" pitchFamily="2" charset="-78"/>
              </a:rPr>
              <a:t>.</a:t>
            </a:r>
          </a:p>
          <a:p>
            <a:pPr algn="just">
              <a:buFont typeface="Wingdings" pitchFamily="2" charset="2"/>
              <a:buChar char="ü"/>
            </a:pPr>
            <a:r>
              <a:rPr lang="ar-SY" sz="2800" b="1" dirty="0" smtClean="0">
                <a:solidFill>
                  <a:srgbClr val="00B050"/>
                </a:solidFill>
                <a:cs typeface="Simplified Arabic" pitchFamily="2" charset="-78"/>
              </a:rPr>
              <a:t> في الدارات </a:t>
            </a:r>
            <a:r>
              <a:rPr lang="ar-SY" sz="2800" b="1" dirty="0" err="1" smtClean="0">
                <a:solidFill>
                  <a:srgbClr val="00B050"/>
                </a:solidFill>
                <a:cs typeface="Simplified Arabic" pitchFamily="2" charset="-78"/>
              </a:rPr>
              <a:t>الثايرستورية</a:t>
            </a:r>
            <a:r>
              <a:rPr lang="ar-SY" sz="2800" b="1" dirty="0" smtClean="0">
                <a:solidFill>
                  <a:srgbClr val="00B050"/>
                </a:solidFill>
                <a:cs typeface="Simplified Arabic" pitchFamily="2" charset="-78"/>
              </a:rPr>
              <a:t> يبدأ انتقال القاطع الالكتروني من التمرير إلى القطع أو بالعكس عند لحظات </a:t>
            </a:r>
            <a:r>
              <a:rPr lang="ar-SY" sz="2800" b="1" u="sng" dirty="0" smtClean="0">
                <a:solidFill>
                  <a:srgbClr val="00B050"/>
                </a:solidFill>
                <a:cs typeface="Simplified Arabic" pitchFamily="2" charset="-78"/>
              </a:rPr>
              <a:t>قدح </a:t>
            </a:r>
            <a:r>
              <a:rPr lang="ar-SY" sz="2800" b="1" u="sng" dirty="0" err="1" smtClean="0">
                <a:solidFill>
                  <a:srgbClr val="00B050"/>
                </a:solidFill>
                <a:cs typeface="Simplified Arabic" pitchFamily="2" charset="-78"/>
              </a:rPr>
              <a:t>الثايرستورات</a:t>
            </a:r>
            <a:r>
              <a:rPr lang="ar-SY" sz="2800" b="1" dirty="0" smtClean="0">
                <a:solidFill>
                  <a:srgbClr val="00B050"/>
                </a:solidFill>
                <a:cs typeface="Simplified Arabic" pitchFamily="2" charset="-78"/>
              </a:rPr>
              <a:t>.</a:t>
            </a:r>
            <a:endParaRPr lang="ar-SY" sz="2800" b="1" dirty="0" smtClean="0">
              <a:solidFill>
                <a:srgbClr val="00B050"/>
              </a:solidFill>
            </a:endParaRPr>
          </a:p>
        </p:txBody>
      </p:sp>
      <p:sp>
        <p:nvSpPr>
          <p:cNvPr id="6" name="عنصر نائب للتاريخ 5"/>
          <p:cNvSpPr>
            <a:spLocks noGrp="1"/>
          </p:cNvSpPr>
          <p:nvPr>
            <p:ph type="dt" sz="half" idx="10"/>
          </p:nvPr>
        </p:nvSpPr>
        <p:spPr/>
        <p:txBody>
          <a:bodyPr/>
          <a:lstStyle/>
          <a:p>
            <a:r>
              <a:rPr lang="ar-SY" smtClean="0"/>
              <a:t>2019-2018</a:t>
            </a:r>
            <a:endParaRPr lang="ar-SY"/>
          </a:p>
        </p:txBody>
      </p:sp>
      <p:sp>
        <p:nvSpPr>
          <p:cNvPr id="7" name="عنصر نائب لرقم الشريحة 6"/>
          <p:cNvSpPr>
            <a:spLocks noGrp="1"/>
          </p:cNvSpPr>
          <p:nvPr>
            <p:ph type="sldNum" sz="quarter" idx="12"/>
          </p:nvPr>
        </p:nvSpPr>
        <p:spPr/>
        <p:txBody>
          <a:bodyPr/>
          <a:lstStyle/>
          <a:p>
            <a:fld id="{2C0DA8FC-BB9E-42E2-A4DE-D94B488C17FE}" type="slidenum">
              <a:rPr lang="ar-SY" smtClean="0"/>
              <a:pPr/>
              <a:t>33</a:t>
            </a:fld>
            <a:endParaRPr lang="ar-SY" dirty="0"/>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p:cTn id="12" dur="10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p:cTn id="19" dur="1000" fill="hold"/>
                                        <p:tgtEl>
                                          <p:spTgt spid="5">
                                            <p:txEl>
                                              <p:pRg st="1" end="1"/>
                                            </p:txEl>
                                          </p:spTgt>
                                        </p:tgtEl>
                                        <p:attrNameLst>
                                          <p:attrName>ppt_x</p:attrName>
                                        </p:attrNameLst>
                                      </p:cBhvr>
                                      <p:tavLst>
                                        <p:tav tm="0">
                                          <p:val>
                                            <p:strVal val="#ppt_x-.2"/>
                                          </p:val>
                                        </p:tav>
                                        <p:tav tm="100000">
                                          <p:val>
                                            <p:strVal val="#ppt_x"/>
                                          </p:val>
                                        </p:tav>
                                      </p:tavLst>
                                    </p:anim>
                                    <p:anim calcmode="lin" valueType="num">
                                      <p:cBhvr>
                                        <p:cTn id="20" dur="1000" fill="hold"/>
                                        <p:tgtEl>
                                          <p:spTgt spid="5">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285720" y="285728"/>
            <a:ext cx="8501122" cy="954107"/>
          </a:xfrm>
          <a:prstGeom prst="rect">
            <a:avLst/>
          </a:prstGeom>
          <a:noFill/>
        </p:spPr>
        <p:txBody>
          <a:bodyPr wrap="square" rtlCol="1">
            <a:spAutoFit/>
          </a:bodyPr>
          <a:lstStyle/>
          <a:p>
            <a:pPr algn="just"/>
            <a:r>
              <a:rPr lang="ar-SY" sz="2800" b="1" i="1" dirty="0" smtClean="0">
                <a:solidFill>
                  <a:srgbClr val="0070C0"/>
                </a:solidFill>
                <a:cs typeface="Simplified Arabic" pitchFamily="2" charset="-78"/>
              </a:rPr>
              <a:t>دراسة تأثير عملية الإبدال على المبدلة </a:t>
            </a:r>
            <a:r>
              <a:rPr lang="ar-SY" sz="2800" b="1" i="1" dirty="0" err="1" smtClean="0">
                <a:solidFill>
                  <a:srgbClr val="0070C0"/>
                </a:solidFill>
                <a:cs typeface="Simplified Arabic" pitchFamily="2" charset="-78"/>
              </a:rPr>
              <a:t>الثايرستورية</a:t>
            </a:r>
            <a:r>
              <a:rPr lang="ar-SY" sz="2800" b="1" i="1" dirty="0" smtClean="0">
                <a:solidFill>
                  <a:srgbClr val="0070C0"/>
                </a:solidFill>
                <a:cs typeface="Simplified Arabic" pitchFamily="2" charset="-78"/>
              </a:rPr>
              <a:t> ذات النقطة المشتركة بنوعيها أحادية وثلاثية الأطوار:</a:t>
            </a:r>
            <a:endParaRPr lang="ar-SY" sz="2800" b="1" i="1" dirty="0">
              <a:solidFill>
                <a:srgbClr val="0070C0"/>
              </a:solidFill>
              <a:cs typeface="Simplified Arabic" pitchFamily="2" charset="-78"/>
            </a:endParaRPr>
          </a:p>
        </p:txBody>
      </p:sp>
      <p:sp>
        <p:nvSpPr>
          <p:cNvPr id="3" name="مستطيل 2"/>
          <p:cNvSpPr/>
          <p:nvPr/>
        </p:nvSpPr>
        <p:spPr>
          <a:xfrm>
            <a:off x="285720" y="3332149"/>
            <a:ext cx="8572560" cy="954107"/>
          </a:xfrm>
          <a:prstGeom prst="rect">
            <a:avLst/>
          </a:prstGeom>
        </p:spPr>
        <p:txBody>
          <a:bodyPr wrap="square">
            <a:spAutoFit/>
          </a:bodyPr>
          <a:lstStyle/>
          <a:p>
            <a:pPr algn="just">
              <a:buFont typeface="Arial" pitchFamily="34" charset="0"/>
              <a:buChar char="•"/>
            </a:pPr>
            <a:r>
              <a:rPr lang="ar-SY" sz="2800" b="1" dirty="0" smtClean="0">
                <a:cs typeface="Simplified Arabic" pitchFamily="2" charset="-78"/>
              </a:rPr>
              <a:t> سنفرض </a:t>
            </a:r>
            <a:r>
              <a:rPr lang="ar-SY" sz="2800" b="1" dirty="0" err="1" smtClean="0">
                <a:cs typeface="Simplified Arabic" pitchFamily="2" charset="-78"/>
              </a:rPr>
              <a:t>مايلي</a:t>
            </a:r>
            <a:r>
              <a:rPr lang="ar-SY" sz="2800" b="1" dirty="0" smtClean="0">
                <a:cs typeface="Simplified Arabic" pitchFamily="2" charset="-78"/>
              </a:rPr>
              <a:t>: أثر التحريض في كل طور </a:t>
            </a:r>
            <a:r>
              <a:rPr lang="en-US" sz="2800" b="1" i="1" dirty="0" smtClean="0">
                <a:latin typeface="Times New Roman" pitchFamily="18" charset="0"/>
                <a:cs typeface="Times New Roman" pitchFamily="18" charset="0"/>
              </a:rPr>
              <a:t>L</a:t>
            </a:r>
            <a:r>
              <a:rPr lang="en-US" sz="2800" b="1" i="1" baseline="-25000" dirty="0" smtClean="0">
                <a:latin typeface="Times New Roman" pitchFamily="18" charset="0"/>
                <a:cs typeface="Times New Roman" pitchFamily="18" charset="0"/>
              </a:rPr>
              <a:t>a</a:t>
            </a:r>
            <a:r>
              <a:rPr lang="ar-SY" sz="2800" b="1" i="1" baseline="-25000" dirty="0" smtClean="0">
                <a:cs typeface="Simplified Arabic" pitchFamily="2" charset="-78"/>
              </a:rPr>
              <a:t> </a:t>
            </a:r>
            <a:r>
              <a:rPr lang="ar-SY" sz="2800" b="1" dirty="0" smtClean="0">
                <a:cs typeface="Simplified Arabic" pitchFamily="2" charset="-78"/>
              </a:rPr>
              <a:t>, عدد الأطوار المقومة </a:t>
            </a:r>
            <a:r>
              <a:rPr lang="en-US" sz="2800" b="1" i="1" dirty="0" smtClean="0">
                <a:latin typeface="Times New Roman" pitchFamily="18" charset="0"/>
                <a:cs typeface="Times New Roman" pitchFamily="18" charset="0"/>
              </a:rPr>
              <a:t>q</a:t>
            </a:r>
            <a:r>
              <a:rPr lang="ar-SY" sz="2800" b="1" dirty="0" smtClean="0">
                <a:cs typeface="Simplified Arabic" pitchFamily="2" charset="-78"/>
              </a:rPr>
              <a:t> , الحمل </a:t>
            </a:r>
            <a:r>
              <a:rPr lang="ar-SY" sz="2800" b="1" dirty="0" err="1" smtClean="0">
                <a:cs typeface="Simplified Arabic" pitchFamily="2" charset="-78"/>
              </a:rPr>
              <a:t>أومي</a:t>
            </a:r>
            <a:r>
              <a:rPr lang="ar-SY" sz="2800" b="1" dirty="0" smtClean="0">
                <a:cs typeface="Simplified Arabic" pitchFamily="2" charset="-78"/>
              </a:rPr>
              <a:t> تحريضي.</a:t>
            </a:r>
            <a:endParaRPr lang="ar-SY" sz="2800" b="1" baseline="-25000" dirty="0"/>
          </a:p>
        </p:txBody>
      </p:sp>
      <p:sp>
        <p:nvSpPr>
          <p:cNvPr id="4" name="مستطيل 3"/>
          <p:cNvSpPr/>
          <p:nvPr/>
        </p:nvSpPr>
        <p:spPr>
          <a:xfrm>
            <a:off x="285720" y="1142984"/>
            <a:ext cx="8572560" cy="2246769"/>
          </a:xfrm>
          <a:prstGeom prst="rect">
            <a:avLst/>
          </a:prstGeom>
        </p:spPr>
        <p:txBody>
          <a:bodyPr wrap="square">
            <a:spAutoFit/>
          </a:bodyPr>
          <a:lstStyle/>
          <a:p>
            <a:pPr algn="just">
              <a:buFont typeface="Arial" pitchFamily="34" charset="0"/>
              <a:buChar char="•"/>
            </a:pPr>
            <a:r>
              <a:rPr lang="ar-SY" sz="2800" b="1" dirty="0" smtClean="0">
                <a:cs typeface="Simplified Arabic" pitchFamily="2" charset="-78"/>
              </a:rPr>
              <a:t> سندرس بالتفصيل انتقال تيار الحمولة (المرشح بشكل مثالي) من </a:t>
            </a:r>
            <a:r>
              <a:rPr lang="ar-SY" sz="2800" b="1" dirty="0" err="1" smtClean="0">
                <a:cs typeface="Simplified Arabic" pitchFamily="2" charset="-78"/>
              </a:rPr>
              <a:t>الثايرستور</a:t>
            </a:r>
            <a:r>
              <a:rPr lang="ar-SY" sz="2800" b="1" dirty="0" smtClean="0">
                <a:cs typeface="Simplified Arabic" pitchFamily="2" charset="-78"/>
              </a:rPr>
              <a:t> </a:t>
            </a:r>
            <a:r>
              <a:rPr lang="en-US" sz="2800" b="1" dirty="0" smtClean="0">
                <a:cs typeface="Simplified Arabic" pitchFamily="2" charset="-78"/>
              </a:rPr>
              <a:t>T</a:t>
            </a:r>
            <a:r>
              <a:rPr lang="en-US" sz="2800" b="1" baseline="-25000" dirty="0" smtClean="0">
                <a:cs typeface="Simplified Arabic" pitchFamily="2" charset="-78"/>
              </a:rPr>
              <a:t>1</a:t>
            </a:r>
            <a:r>
              <a:rPr lang="ar-SY" sz="2800" b="1" dirty="0" smtClean="0">
                <a:cs typeface="Simplified Arabic" pitchFamily="2" charset="-78"/>
              </a:rPr>
              <a:t> إلى </a:t>
            </a:r>
            <a:r>
              <a:rPr lang="ar-SY" sz="2800" b="1" dirty="0" err="1" smtClean="0">
                <a:cs typeface="Simplified Arabic" pitchFamily="2" charset="-78"/>
              </a:rPr>
              <a:t>الثايرستور</a:t>
            </a:r>
            <a:r>
              <a:rPr lang="ar-SY" sz="2800" b="1" dirty="0" smtClean="0">
                <a:cs typeface="Simplified Arabic" pitchFamily="2" charset="-78"/>
              </a:rPr>
              <a:t> </a:t>
            </a:r>
            <a:r>
              <a:rPr lang="en-US" sz="2800" b="1" dirty="0" smtClean="0">
                <a:cs typeface="Simplified Arabic" pitchFamily="2" charset="-78"/>
              </a:rPr>
              <a:t>T</a:t>
            </a:r>
            <a:r>
              <a:rPr lang="en-US" sz="2800" b="1" baseline="-25000" dirty="0" smtClean="0">
                <a:cs typeface="Simplified Arabic" pitchFamily="2" charset="-78"/>
              </a:rPr>
              <a:t>2</a:t>
            </a:r>
            <a:r>
              <a:rPr lang="ar-SY" sz="2800" b="1" dirty="0" smtClean="0">
                <a:cs typeface="Simplified Arabic" pitchFamily="2" charset="-78"/>
              </a:rPr>
              <a:t> أي:</a:t>
            </a:r>
          </a:p>
          <a:p>
            <a:pPr lvl="1" algn="just">
              <a:buFont typeface="Arial" pitchFamily="34" charset="0"/>
              <a:buChar char="•"/>
            </a:pPr>
            <a:r>
              <a:rPr lang="ar-SY" sz="2800" b="1" dirty="0" smtClean="0">
                <a:solidFill>
                  <a:srgbClr val="D60093"/>
                </a:solidFill>
                <a:cs typeface="Simplified Arabic" pitchFamily="2" charset="-78"/>
              </a:rPr>
              <a:t> قبل الإبدال:  </a:t>
            </a:r>
            <a:r>
              <a:rPr lang="en-US" sz="2800" b="1" dirty="0" smtClean="0">
                <a:solidFill>
                  <a:srgbClr val="D60093"/>
                </a:solidFill>
                <a:cs typeface="Simplified Arabic" pitchFamily="2" charset="-78"/>
              </a:rPr>
              <a:t>T</a:t>
            </a:r>
            <a:r>
              <a:rPr lang="en-US" sz="2800" b="1" baseline="-25000" dirty="0" smtClean="0">
                <a:solidFill>
                  <a:srgbClr val="D60093"/>
                </a:solidFill>
                <a:cs typeface="Simplified Arabic" pitchFamily="2" charset="-78"/>
              </a:rPr>
              <a:t>1</a:t>
            </a:r>
            <a:r>
              <a:rPr lang="en-US" sz="2800" b="1" dirty="0" smtClean="0">
                <a:solidFill>
                  <a:srgbClr val="D60093"/>
                </a:solidFill>
                <a:cs typeface="Simplified Arabic" pitchFamily="2" charset="-78"/>
              </a:rPr>
              <a:t>(on)</a:t>
            </a:r>
            <a:r>
              <a:rPr lang="ar-SY" sz="2800" b="1" dirty="0" smtClean="0">
                <a:solidFill>
                  <a:srgbClr val="D60093"/>
                </a:solidFill>
                <a:cs typeface="Simplified Arabic" pitchFamily="2" charset="-78"/>
              </a:rPr>
              <a:t> , </a:t>
            </a:r>
            <a:r>
              <a:rPr lang="en-US" sz="2800" b="1" dirty="0" smtClean="0">
                <a:solidFill>
                  <a:srgbClr val="D60093"/>
                </a:solidFill>
                <a:cs typeface="Simplified Arabic" pitchFamily="2" charset="-78"/>
              </a:rPr>
              <a:t>T</a:t>
            </a:r>
            <a:r>
              <a:rPr lang="en-US" sz="2800" b="1" baseline="-25000" dirty="0" smtClean="0">
                <a:solidFill>
                  <a:srgbClr val="D60093"/>
                </a:solidFill>
                <a:cs typeface="Simplified Arabic" pitchFamily="2" charset="-78"/>
              </a:rPr>
              <a:t>2</a:t>
            </a:r>
            <a:r>
              <a:rPr lang="en-US" sz="2800" b="1" dirty="0" smtClean="0">
                <a:solidFill>
                  <a:srgbClr val="D60093"/>
                </a:solidFill>
                <a:cs typeface="Simplified Arabic" pitchFamily="2" charset="-78"/>
              </a:rPr>
              <a:t>(off)</a:t>
            </a:r>
            <a:r>
              <a:rPr lang="ar-SY" sz="2800" b="1" dirty="0" smtClean="0">
                <a:solidFill>
                  <a:srgbClr val="D60093"/>
                </a:solidFill>
                <a:cs typeface="Simplified Arabic" pitchFamily="2" charset="-78"/>
              </a:rPr>
              <a:t> </a:t>
            </a:r>
          </a:p>
          <a:p>
            <a:pPr lvl="1" algn="just">
              <a:buFont typeface="Arial" pitchFamily="34" charset="0"/>
              <a:buChar char="•"/>
            </a:pPr>
            <a:r>
              <a:rPr lang="ar-SY" sz="2800" b="1" dirty="0" smtClean="0">
                <a:solidFill>
                  <a:srgbClr val="D60093"/>
                </a:solidFill>
                <a:cs typeface="Simplified Arabic" pitchFamily="2" charset="-78"/>
              </a:rPr>
              <a:t> أثناء الإبدال: </a:t>
            </a:r>
            <a:r>
              <a:rPr lang="en-US" sz="2800" b="1" dirty="0" smtClean="0">
                <a:solidFill>
                  <a:srgbClr val="D60093"/>
                </a:solidFill>
                <a:cs typeface="Simplified Arabic" pitchFamily="2" charset="-78"/>
              </a:rPr>
              <a:t>T</a:t>
            </a:r>
            <a:r>
              <a:rPr lang="en-US" sz="2800" b="1" baseline="-25000" dirty="0" smtClean="0">
                <a:solidFill>
                  <a:srgbClr val="D60093"/>
                </a:solidFill>
                <a:cs typeface="Simplified Arabic" pitchFamily="2" charset="-78"/>
              </a:rPr>
              <a:t>1</a:t>
            </a:r>
            <a:r>
              <a:rPr lang="en-US" sz="2800" b="1" dirty="0" smtClean="0">
                <a:solidFill>
                  <a:srgbClr val="D60093"/>
                </a:solidFill>
                <a:cs typeface="Simplified Arabic" pitchFamily="2" charset="-78"/>
              </a:rPr>
              <a:t>(on)</a:t>
            </a:r>
            <a:r>
              <a:rPr lang="ar-SY" sz="2800" b="1" dirty="0" smtClean="0">
                <a:solidFill>
                  <a:srgbClr val="D60093"/>
                </a:solidFill>
                <a:cs typeface="Simplified Arabic" pitchFamily="2" charset="-78"/>
              </a:rPr>
              <a:t> , </a:t>
            </a:r>
            <a:r>
              <a:rPr lang="en-US" sz="2800" b="1" dirty="0" smtClean="0">
                <a:solidFill>
                  <a:srgbClr val="D60093"/>
                </a:solidFill>
                <a:cs typeface="Simplified Arabic" pitchFamily="2" charset="-78"/>
              </a:rPr>
              <a:t>T</a:t>
            </a:r>
            <a:r>
              <a:rPr lang="en-US" sz="2800" b="1" baseline="-25000" dirty="0" smtClean="0">
                <a:solidFill>
                  <a:srgbClr val="D60093"/>
                </a:solidFill>
                <a:cs typeface="Simplified Arabic" pitchFamily="2" charset="-78"/>
              </a:rPr>
              <a:t>2</a:t>
            </a:r>
            <a:r>
              <a:rPr lang="en-US" sz="2800" b="1" dirty="0" smtClean="0">
                <a:solidFill>
                  <a:srgbClr val="D60093"/>
                </a:solidFill>
                <a:cs typeface="Simplified Arabic" pitchFamily="2" charset="-78"/>
              </a:rPr>
              <a:t>(on)</a:t>
            </a:r>
            <a:endParaRPr lang="ar-SY" sz="2800" b="1" dirty="0" smtClean="0">
              <a:solidFill>
                <a:srgbClr val="D60093"/>
              </a:solidFill>
              <a:cs typeface="Simplified Arabic" pitchFamily="2" charset="-78"/>
            </a:endParaRPr>
          </a:p>
          <a:p>
            <a:pPr lvl="1" algn="just">
              <a:buFont typeface="Arial" pitchFamily="34" charset="0"/>
              <a:buChar char="•"/>
            </a:pPr>
            <a:r>
              <a:rPr lang="ar-SY" sz="2800" b="1" dirty="0" smtClean="0">
                <a:solidFill>
                  <a:srgbClr val="D60093"/>
                </a:solidFill>
                <a:cs typeface="Simplified Arabic" pitchFamily="2" charset="-78"/>
              </a:rPr>
              <a:t> بعد الإبدال:  </a:t>
            </a:r>
            <a:r>
              <a:rPr lang="en-US" sz="2800" b="1" dirty="0" smtClean="0">
                <a:solidFill>
                  <a:srgbClr val="D60093"/>
                </a:solidFill>
                <a:cs typeface="Simplified Arabic" pitchFamily="2" charset="-78"/>
              </a:rPr>
              <a:t>T</a:t>
            </a:r>
            <a:r>
              <a:rPr lang="en-US" sz="2800" b="1" baseline="-25000" dirty="0" smtClean="0">
                <a:solidFill>
                  <a:srgbClr val="D60093"/>
                </a:solidFill>
                <a:cs typeface="Simplified Arabic" pitchFamily="2" charset="-78"/>
              </a:rPr>
              <a:t>1</a:t>
            </a:r>
            <a:r>
              <a:rPr lang="en-US" sz="2800" b="1" dirty="0" smtClean="0">
                <a:solidFill>
                  <a:srgbClr val="D60093"/>
                </a:solidFill>
                <a:cs typeface="Simplified Arabic" pitchFamily="2" charset="-78"/>
              </a:rPr>
              <a:t>(off)</a:t>
            </a:r>
            <a:r>
              <a:rPr lang="ar-SY" sz="2800" b="1" dirty="0" smtClean="0">
                <a:solidFill>
                  <a:srgbClr val="D60093"/>
                </a:solidFill>
                <a:cs typeface="Simplified Arabic" pitchFamily="2" charset="-78"/>
              </a:rPr>
              <a:t> , </a:t>
            </a:r>
            <a:r>
              <a:rPr lang="en-US" sz="2800" b="1" dirty="0" smtClean="0">
                <a:solidFill>
                  <a:srgbClr val="D60093"/>
                </a:solidFill>
                <a:cs typeface="Simplified Arabic" pitchFamily="2" charset="-78"/>
              </a:rPr>
              <a:t>T</a:t>
            </a:r>
            <a:r>
              <a:rPr lang="en-US" sz="2800" b="1" baseline="-25000" dirty="0" smtClean="0">
                <a:solidFill>
                  <a:srgbClr val="D60093"/>
                </a:solidFill>
                <a:cs typeface="Simplified Arabic" pitchFamily="2" charset="-78"/>
              </a:rPr>
              <a:t>2</a:t>
            </a:r>
            <a:r>
              <a:rPr lang="en-US" sz="2800" b="1" dirty="0" smtClean="0">
                <a:solidFill>
                  <a:srgbClr val="D60093"/>
                </a:solidFill>
                <a:cs typeface="Simplified Arabic" pitchFamily="2" charset="-78"/>
              </a:rPr>
              <a:t>(on)</a:t>
            </a:r>
            <a:endParaRPr lang="ar-SY" sz="2800" b="1" baseline="-25000" dirty="0">
              <a:solidFill>
                <a:srgbClr val="D60093"/>
              </a:solidFill>
            </a:endParaRPr>
          </a:p>
        </p:txBody>
      </p:sp>
      <p:sp>
        <p:nvSpPr>
          <p:cNvPr id="5" name="مستطيل 4"/>
          <p:cNvSpPr/>
          <p:nvPr/>
        </p:nvSpPr>
        <p:spPr>
          <a:xfrm>
            <a:off x="5500694" y="4249760"/>
            <a:ext cx="3357586" cy="523220"/>
          </a:xfrm>
          <a:prstGeom prst="rect">
            <a:avLst/>
          </a:prstGeom>
        </p:spPr>
        <p:txBody>
          <a:bodyPr wrap="square">
            <a:spAutoFit/>
          </a:bodyPr>
          <a:lstStyle/>
          <a:p>
            <a:pPr algn="just">
              <a:buFont typeface="Arial" pitchFamily="34" charset="0"/>
              <a:buChar char="•"/>
            </a:pPr>
            <a:r>
              <a:rPr lang="ar-SY" sz="2800" b="1" dirty="0" smtClean="0">
                <a:solidFill>
                  <a:srgbClr val="00B050"/>
                </a:solidFill>
                <a:cs typeface="Simplified Arabic" pitchFamily="2" charset="-78"/>
              </a:rPr>
              <a:t> يبدأ الإبدال عند الزاوية :</a:t>
            </a:r>
            <a:endParaRPr lang="ar-SY" sz="2800" b="1" i="1" baseline="-25000" dirty="0">
              <a:solidFill>
                <a:srgbClr val="00B050"/>
              </a:solidFill>
            </a:endParaRPr>
          </a:p>
        </p:txBody>
      </p:sp>
      <p:graphicFrame>
        <p:nvGraphicFramePr>
          <p:cNvPr id="6" name="Object 2"/>
          <p:cNvGraphicFramePr>
            <a:graphicFrameLocks noChangeAspect="1"/>
          </p:cNvGraphicFramePr>
          <p:nvPr/>
        </p:nvGraphicFramePr>
        <p:xfrm>
          <a:off x="3871913" y="4017973"/>
          <a:ext cx="1520825" cy="982663"/>
        </p:xfrm>
        <a:graphic>
          <a:graphicData uri="http://schemas.openxmlformats.org/presentationml/2006/ole">
            <p:oleObj spid="_x0000_s172034" name="Equation" r:id="rId3" imgW="647640" imgH="419040" progId="Equation.DSMT4">
              <p:embed/>
            </p:oleObj>
          </a:graphicData>
        </a:graphic>
      </p:graphicFrame>
      <p:sp>
        <p:nvSpPr>
          <p:cNvPr id="7" name="مستطيل 6"/>
          <p:cNvSpPr/>
          <p:nvPr/>
        </p:nvSpPr>
        <p:spPr>
          <a:xfrm>
            <a:off x="5214942" y="5000637"/>
            <a:ext cx="3643338" cy="523220"/>
          </a:xfrm>
          <a:prstGeom prst="rect">
            <a:avLst/>
          </a:prstGeom>
        </p:spPr>
        <p:txBody>
          <a:bodyPr wrap="square">
            <a:spAutoFit/>
          </a:bodyPr>
          <a:lstStyle/>
          <a:p>
            <a:pPr algn="just">
              <a:buFont typeface="Arial" pitchFamily="34" charset="0"/>
              <a:buChar char="•"/>
            </a:pPr>
            <a:r>
              <a:rPr lang="ar-SY" sz="2800" b="1" dirty="0" smtClean="0">
                <a:solidFill>
                  <a:srgbClr val="990099"/>
                </a:solidFill>
                <a:cs typeface="Simplified Arabic" pitchFamily="2" charset="-78"/>
              </a:rPr>
              <a:t> ينتهي الإبدال عند الزاوية :</a:t>
            </a:r>
            <a:endParaRPr lang="ar-SY" sz="2800" b="1" i="1" baseline="-25000" dirty="0">
              <a:solidFill>
                <a:srgbClr val="990099"/>
              </a:solidFill>
            </a:endParaRPr>
          </a:p>
        </p:txBody>
      </p:sp>
      <p:graphicFrame>
        <p:nvGraphicFramePr>
          <p:cNvPr id="8" name="Object 2"/>
          <p:cNvGraphicFramePr>
            <a:graphicFrameLocks noChangeAspect="1"/>
          </p:cNvGraphicFramePr>
          <p:nvPr/>
        </p:nvGraphicFramePr>
        <p:xfrm>
          <a:off x="3143240" y="4786322"/>
          <a:ext cx="2084387" cy="982663"/>
        </p:xfrm>
        <a:graphic>
          <a:graphicData uri="http://schemas.openxmlformats.org/presentationml/2006/ole">
            <p:oleObj spid="_x0000_s172035" name="Equation" r:id="rId4" imgW="888840" imgH="419040" progId="Equation.DSMT4">
              <p:embed/>
            </p:oleObj>
          </a:graphicData>
        </a:graphic>
      </p:graphicFrame>
      <p:sp>
        <p:nvSpPr>
          <p:cNvPr id="9" name="مستطيل 8"/>
          <p:cNvSpPr/>
          <p:nvPr/>
        </p:nvSpPr>
        <p:spPr>
          <a:xfrm>
            <a:off x="357158" y="5618165"/>
            <a:ext cx="8429684" cy="954107"/>
          </a:xfrm>
          <a:prstGeom prst="rect">
            <a:avLst/>
          </a:prstGeom>
        </p:spPr>
        <p:txBody>
          <a:bodyPr wrap="square">
            <a:spAutoFit/>
          </a:bodyPr>
          <a:lstStyle/>
          <a:p>
            <a:pPr algn="just"/>
            <a:r>
              <a:rPr lang="en-US" sz="2800" b="1" i="1" dirty="0" smtClean="0">
                <a:solidFill>
                  <a:srgbClr val="990099"/>
                </a:solidFill>
                <a:cs typeface="Simplified Arabic" pitchFamily="2" charset="-78"/>
                <a:sym typeface="Symbol"/>
              </a:rPr>
              <a:t>’</a:t>
            </a:r>
            <a:r>
              <a:rPr lang="ar-SY" sz="2800" b="1" i="1" dirty="0" smtClean="0">
                <a:solidFill>
                  <a:srgbClr val="990099"/>
                </a:solidFill>
                <a:cs typeface="Simplified Arabic" pitchFamily="2" charset="-78"/>
                <a:sym typeface="Symbol"/>
              </a:rPr>
              <a:t> </a:t>
            </a:r>
            <a:r>
              <a:rPr lang="ar-SY" sz="2800" b="1" dirty="0" smtClean="0">
                <a:solidFill>
                  <a:srgbClr val="990099"/>
                </a:solidFill>
                <a:cs typeface="Simplified Arabic" pitchFamily="2" charset="-78"/>
                <a:sym typeface="Symbol"/>
              </a:rPr>
              <a:t>زمن الإبدال أو فترة الإبدال , </a:t>
            </a:r>
            <a:r>
              <a:rPr lang="ar-SY" sz="2800" b="1" dirty="0" smtClean="0">
                <a:solidFill>
                  <a:srgbClr val="990099"/>
                </a:solidFill>
                <a:cs typeface="Simplified Arabic" pitchFamily="2" charset="-78"/>
              </a:rPr>
              <a:t>في نهايتها </a:t>
            </a:r>
            <a:r>
              <a:rPr lang="en-US" sz="2800" b="1" dirty="0" smtClean="0">
                <a:solidFill>
                  <a:srgbClr val="990099"/>
                </a:solidFill>
                <a:cs typeface="Simplified Arabic" pitchFamily="2" charset="-78"/>
              </a:rPr>
              <a:t>T</a:t>
            </a:r>
            <a:r>
              <a:rPr lang="en-US" sz="2800" b="1" baseline="-25000" dirty="0" smtClean="0">
                <a:solidFill>
                  <a:srgbClr val="990099"/>
                </a:solidFill>
                <a:cs typeface="Simplified Arabic" pitchFamily="2" charset="-78"/>
              </a:rPr>
              <a:t>1</a:t>
            </a:r>
            <a:r>
              <a:rPr lang="en-US" sz="2800" b="1" dirty="0" smtClean="0">
                <a:solidFill>
                  <a:srgbClr val="990099"/>
                </a:solidFill>
                <a:cs typeface="Simplified Arabic" pitchFamily="2" charset="-78"/>
              </a:rPr>
              <a:t>(off)</a:t>
            </a:r>
            <a:r>
              <a:rPr lang="ar-SY" sz="2800" b="1" dirty="0" smtClean="0">
                <a:solidFill>
                  <a:srgbClr val="990099"/>
                </a:solidFill>
                <a:cs typeface="Simplified Arabic" pitchFamily="2" charset="-78"/>
              </a:rPr>
              <a:t> , </a:t>
            </a:r>
            <a:r>
              <a:rPr lang="en-US" sz="2800" b="1" dirty="0" smtClean="0">
                <a:solidFill>
                  <a:srgbClr val="990099"/>
                </a:solidFill>
                <a:cs typeface="Simplified Arabic" pitchFamily="2" charset="-78"/>
              </a:rPr>
              <a:t>T</a:t>
            </a:r>
            <a:r>
              <a:rPr lang="en-US" sz="2800" b="1" baseline="-25000" dirty="0" smtClean="0">
                <a:solidFill>
                  <a:srgbClr val="990099"/>
                </a:solidFill>
                <a:cs typeface="Simplified Arabic" pitchFamily="2" charset="-78"/>
              </a:rPr>
              <a:t>2</a:t>
            </a:r>
            <a:r>
              <a:rPr lang="en-US" sz="2800" b="1" dirty="0" smtClean="0">
                <a:solidFill>
                  <a:srgbClr val="990099"/>
                </a:solidFill>
                <a:cs typeface="Simplified Arabic" pitchFamily="2" charset="-78"/>
              </a:rPr>
              <a:t>(on)</a:t>
            </a:r>
            <a:r>
              <a:rPr lang="ar-SY" sz="2800" b="1" dirty="0" smtClean="0">
                <a:solidFill>
                  <a:srgbClr val="990099"/>
                </a:solidFill>
                <a:cs typeface="Simplified Arabic" pitchFamily="2" charset="-78"/>
              </a:rPr>
              <a:t> (إضافة الفتحة للتمييز بين إبدال الدارة </a:t>
            </a:r>
            <a:r>
              <a:rPr lang="ar-SY" sz="2800" b="1" dirty="0" err="1" smtClean="0">
                <a:solidFill>
                  <a:srgbClr val="990099"/>
                </a:solidFill>
                <a:cs typeface="Simplified Arabic" pitchFamily="2" charset="-78"/>
              </a:rPr>
              <a:t>الديودية</a:t>
            </a:r>
            <a:r>
              <a:rPr lang="ar-SY" sz="2800" b="1" dirty="0" smtClean="0">
                <a:solidFill>
                  <a:srgbClr val="990099"/>
                </a:solidFill>
                <a:cs typeface="Simplified Arabic" pitchFamily="2" charset="-78"/>
              </a:rPr>
              <a:t> وتلك </a:t>
            </a:r>
            <a:r>
              <a:rPr lang="ar-SY" sz="2800" b="1" dirty="0" err="1" smtClean="0">
                <a:solidFill>
                  <a:srgbClr val="990099"/>
                </a:solidFill>
                <a:cs typeface="Simplified Arabic" pitchFamily="2" charset="-78"/>
              </a:rPr>
              <a:t>الثايرستورية</a:t>
            </a:r>
            <a:r>
              <a:rPr lang="ar-SY" sz="2800" b="1" dirty="0" smtClean="0">
                <a:solidFill>
                  <a:srgbClr val="990099"/>
                </a:solidFill>
                <a:cs typeface="Simplified Arabic" pitchFamily="2" charset="-78"/>
              </a:rPr>
              <a:t>).</a:t>
            </a:r>
            <a:endParaRPr lang="ar-SY" sz="2800" b="1" i="1" baseline="-25000" dirty="0">
              <a:solidFill>
                <a:srgbClr val="990099"/>
              </a:solidFill>
            </a:endParaRPr>
          </a:p>
        </p:txBody>
      </p:sp>
      <p:sp>
        <p:nvSpPr>
          <p:cNvPr id="10" name="مستطيل 9"/>
          <p:cNvSpPr/>
          <p:nvPr/>
        </p:nvSpPr>
        <p:spPr>
          <a:xfrm>
            <a:off x="8358214" y="5572140"/>
            <a:ext cx="428628" cy="5000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sp>
        <p:nvSpPr>
          <p:cNvPr id="11" name="مستطيل 10"/>
          <p:cNvSpPr/>
          <p:nvPr/>
        </p:nvSpPr>
        <p:spPr>
          <a:xfrm>
            <a:off x="3500430" y="2414800"/>
            <a:ext cx="4857784" cy="5000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cxnSp>
        <p:nvCxnSpPr>
          <p:cNvPr id="15" name="رابط كسهم مستقيم 14"/>
          <p:cNvCxnSpPr/>
          <p:nvPr/>
        </p:nvCxnSpPr>
        <p:spPr>
          <a:xfrm rot="5400000">
            <a:off x="8141795" y="4780950"/>
            <a:ext cx="1436238" cy="146143"/>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رابط مستقيم 17"/>
          <p:cNvCxnSpPr/>
          <p:nvPr/>
        </p:nvCxnSpPr>
        <p:spPr>
          <a:xfrm rot="16200000" flipH="1">
            <a:off x="8036743" y="3250405"/>
            <a:ext cx="1214446" cy="57150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عنصر نائب للتاريخ 13"/>
          <p:cNvSpPr>
            <a:spLocks noGrp="1"/>
          </p:cNvSpPr>
          <p:nvPr>
            <p:ph type="dt" sz="half" idx="10"/>
          </p:nvPr>
        </p:nvSpPr>
        <p:spPr/>
        <p:txBody>
          <a:bodyPr/>
          <a:lstStyle/>
          <a:p>
            <a:r>
              <a:rPr lang="ar-SY" smtClean="0"/>
              <a:t>2019-2018</a:t>
            </a:r>
            <a:endParaRPr lang="ar-SY"/>
          </a:p>
        </p:txBody>
      </p:sp>
      <p:sp>
        <p:nvSpPr>
          <p:cNvPr id="16" name="عنصر نائب لرقم الشريحة 15"/>
          <p:cNvSpPr>
            <a:spLocks noGrp="1"/>
          </p:cNvSpPr>
          <p:nvPr>
            <p:ph type="sldNum" sz="quarter" idx="12"/>
          </p:nvPr>
        </p:nvSpPr>
        <p:spPr/>
        <p:txBody>
          <a:bodyPr/>
          <a:lstStyle/>
          <a:p>
            <a:fld id="{2C0DA8FC-BB9E-42E2-A4DE-D94B488C17FE}" type="slidenum">
              <a:rPr lang="ar-SY" smtClean="0"/>
              <a:pPr/>
              <a:t>34</a:t>
            </a:fld>
            <a:endParaRPr lang="ar-SY" dirty="0"/>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par>
                                <p:cTn id="18" presetID="3" presetClass="entr" presetSubtype="1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par>
                                <p:cTn id="26" presetID="3" presetClass="entr" presetSubtype="1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linds(horizontal)">
                                      <p:cBhvr>
                                        <p:cTn id="28" dur="500"/>
                                        <p:tgtEl>
                                          <p:spTgt spid="8"/>
                                        </p:tgtEl>
                                      </p:cBhvr>
                                    </p:animEffect>
                                  </p:childTnLst>
                                </p:cTn>
                              </p:par>
                            </p:childTnLst>
                          </p:cTn>
                        </p:par>
                        <p:par>
                          <p:cTn id="29" fill="hold">
                            <p:stCondLst>
                              <p:cond delay="500"/>
                            </p:stCondLst>
                            <p:childTnLst>
                              <p:par>
                                <p:cTn id="30" presetID="3" presetClass="entr" presetSubtype="10"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par>
                          <p:cTn id="33" fill="hold">
                            <p:stCondLst>
                              <p:cond delay="1000"/>
                            </p:stCondLst>
                            <p:childTnLst>
                              <p:par>
                                <p:cTn id="34" presetID="3" presetClass="entr" presetSubtype="10"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linds(horizontal)">
                                      <p:cBhvr>
                                        <p:cTn id="36" dur="500"/>
                                        <p:tgtEl>
                                          <p:spTgt spid="11"/>
                                        </p:tgtEl>
                                      </p:cBhvr>
                                    </p:animEffect>
                                  </p:childTnLst>
                                </p:cTn>
                              </p:par>
                              <p:par>
                                <p:cTn id="37" presetID="3" presetClass="entr" presetSubtype="1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blinds(horizontal)">
                                      <p:cBhvr>
                                        <p:cTn id="39" dur="500"/>
                                        <p:tgtEl>
                                          <p:spTgt spid="18"/>
                                        </p:tgtEl>
                                      </p:cBhvr>
                                    </p:animEffect>
                                  </p:childTnLst>
                                </p:cTn>
                              </p:par>
                              <p:par>
                                <p:cTn id="40" presetID="3" presetClass="entr" presetSubtype="10"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linds(horizontal)">
                                      <p:cBhvr>
                                        <p:cTn id="42" dur="500"/>
                                        <p:tgtEl>
                                          <p:spTgt spid="15"/>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blinds(horizontal)">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9" grpId="0"/>
      <p:bldP spid="10" grpId="0" animBg="1"/>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مربع نص 16"/>
          <p:cNvSpPr txBox="1"/>
          <p:nvPr/>
        </p:nvSpPr>
        <p:spPr>
          <a:xfrm>
            <a:off x="5286380" y="428604"/>
            <a:ext cx="3571900" cy="523220"/>
          </a:xfrm>
          <a:prstGeom prst="rect">
            <a:avLst/>
          </a:prstGeom>
          <a:noFill/>
        </p:spPr>
        <p:txBody>
          <a:bodyPr wrap="square" rtlCol="1">
            <a:spAutoFit/>
          </a:bodyPr>
          <a:lstStyle/>
          <a:p>
            <a:pPr algn="just"/>
            <a:r>
              <a:rPr lang="ar-SY" sz="2800" b="1" i="1" u="sng" dirty="0" smtClean="0">
                <a:solidFill>
                  <a:srgbClr val="0070C0"/>
                </a:solidFill>
                <a:cs typeface="Simplified Arabic" pitchFamily="2" charset="-78"/>
              </a:rPr>
              <a:t>المرحلة الأولى قبل الإبدال :</a:t>
            </a:r>
            <a:endParaRPr lang="ar-SY" sz="2800" b="1" i="1" u="sng" dirty="0">
              <a:solidFill>
                <a:srgbClr val="0070C0"/>
              </a:solidFill>
              <a:cs typeface="Simplified Arabic" pitchFamily="2" charset="-78"/>
            </a:endParaRPr>
          </a:p>
        </p:txBody>
      </p:sp>
      <p:graphicFrame>
        <p:nvGraphicFramePr>
          <p:cNvPr id="153602" name="Object 2"/>
          <p:cNvGraphicFramePr>
            <a:graphicFrameLocks noChangeAspect="1"/>
          </p:cNvGraphicFramePr>
          <p:nvPr/>
        </p:nvGraphicFramePr>
        <p:xfrm>
          <a:off x="2714612" y="231760"/>
          <a:ext cx="2709863" cy="982662"/>
        </p:xfrm>
        <a:graphic>
          <a:graphicData uri="http://schemas.openxmlformats.org/presentationml/2006/ole">
            <p:oleObj spid="_x0000_s173058" name="Equation" r:id="rId3" imgW="1155600" imgH="419040" progId="Equation.DSMT4">
              <p:embed/>
            </p:oleObj>
          </a:graphicData>
        </a:graphic>
      </p:graphicFrame>
      <p:pic>
        <p:nvPicPr>
          <p:cNvPr id="6" name="صورة 5" descr="commutation_effect_a.jpg"/>
          <p:cNvPicPr>
            <a:picLocks noChangeAspect="1"/>
          </p:cNvPicPr>
          <p:nvPr/>
        </p:nvPicPr>
        <p:blipFill>
          <a:blip r:embed="rId4" cstate="print"/>
          <a:stretch>
            <a:fillRect/>
          </a:stretch>
        </p:blipFill>
        <p:spPr>
          <a:xfrm>
            <a:off x="500034" y="1214422"/>
            <a:ext cx="3563112" cy="1740408"/>
          </a:xfrm>
          <a:prstGeom prst="rect">
            <a:avLst/>
          </a:prstGeom>
        </p:spPr>
      </p:pic>
      <p:sp>
        <p:nvSpPr>
          <p:cNvPr id="7" name="مربع نص 6"/>
          <p:cNvSpPr txBox="1"/>
          <p:nvPr/>
        </p:nvSpPr>
        <p:spPr>
          <a:xfrm>
            <a:off x="785786" y="3071810"/>
            <a:ext cx="2071702" cy="430887"/>
          </a:xfrm>
          <a:prstGeom prst="rect">
            <a:avLst/>
          </a:prstGeom>
          <a:noFill/>
        </p:spPr>
        <p:txBody>
          <a:bodyPr wrap="square" rtlCol="1">
            <a:spAutoFit/>
          </a:bodyPr>
          <a:lstStyle/>
          <a:p>
            <a:pPr algn="just"/>
            <a:r>
              <a:rPr lang="ar-SY" sz="2200" dirty="0" smtClean="0">
                <a:cs typeface="Simplified Arabic" pitchFamily="2" charset="-78"/>
              </a:rPr>
              <a:t>الشكل 4 – 10 - </a:t>
            </a:r>
            <a:r>
              <a:rPr lang="ar-SY" sz="2200" dirty="0" err="1" smtClean="0">
                <a:cs typeface="Simplified Arabic" pitchFamily="2" charset="-78"/>
              </a:rPr>
              <a:t>ا</a:t>
            </a:r>
            <a:endParaRPr lang="ar-SY" sz="2200" dirty="0">
              <a:cs typeface="Simplified Arabic" pitchFamily="2" charset="-78"/>
            </a:endParaRPr>
          </a:p>
        </p:txBody>
      </p:sp>
      <p:graphicFrame>
        <p:nvGraphicFramePr>
          <p:cNvPr id="154627" name="Object 3"/>
          <p:cNvGraphicFramePr>
            <a:graphicFrameLocks noChangeAspect="1"/>
          </p:cNvGraphicFramePr>
          <p:nvPr/>
        </p:nvGraphicFramePr>
        <p:xfrm>
          <a:off x="5191125" y="1500188"/>
          <a:ext cx="2336800" cy="568325"/>
        </p:xfrm>
        <a:graphic>
          <a:graphicData uri="http://schemas.openxmlformats.org/presentationml/2006/ole">
            <p:oleObj spid="_x0000_s173059" name="Equation" r:id="rId5" imgW="990360" imgH="241200" progId="Equation.DSMT4">
              <p:embed/>
            </p:oleObj>
          </a:graphicData>
        </a:graphic>
      </p:graphicFrame>
      <p:graphicFrame>
        <p:nvGraphicFramePr>
          <p:cNvPr id="9" name="Object 3"/>
          <p:cNvGraphicFramePr>
            <a:graphicFrameLocks noChangeAspect="1"/>
          </p:cNvGraphicFramePr>
          <p:nvPr/>
        </p:nvGraphicFramePr>
        <p:xfrm>
          <a:off x="5372100" y="2285992"/>
          <a:ext cx="2036763" cy="538163"/>
        </p:xfrm>
        <a:graphic>
          <a:graphicData uri="http://schemas.openxmlformats.org/presentationml/2006/ole">
            <p:oleObj spid="_x0000_s173060" name="Equation" r:id="rId6" imgW="863280" imgH="228600" progId="Equation.DSMT4">
              <p:embed/>
            </p:oleObj>
          </a:graphicData>
        </a:graphic>
      </p:graphicFrame>
      <p:graphicFrame>
        <p:nvGraphicFramePr>
          <p:cNvPr id="10" name="Object 3"/>
          <p:cNvGraphicFramePr>
            <a:graphicFrameLocks noChangeAspect="1"/>
          </p:cNvGraphicFramePr>
          <p:nvPr/>
        </p:nvGraphicFramePr>
        <p:xfrm>
          <a:off x="5881688" y="3071810"/>
          <a:ext cx="1019175" cy="538163"/>
        </p:xfrm>
        <a:graphic>
          <a:graphicData uri="http://schemas.openxmlformats.org/presentationml/2006/ole">
            <p:oleObj spid="_x0000_s173061" name="Equation" r:id="rId7" imgW="431640" imgH="228600" progId="Equation.DSMT4">
              <p:embed/>
            </p:oleObj>
          </a:graphicData>
        </a:graphic>
      </p:graphicFrame>
      <p:graphicFrame>
        <p:nvGraphicFramePr>
          <p:cNvPr id="12" name="Object 3"/>
          <p:cNvGraphicFramePr>
            <a:graphicFrameLocks noChangeAspect="1"/>
          </p:cNvGraphicFramePr>
          <p:nvPr/>
        </p:nvGraphicFramePr>
        <p:xfrm>
          <a:off x="5118100" y="3849688"/>
          <a:ext cx="2486025" cy="1016000"/>
        </p:xfrm>
        <a:graphic>
          <a:graphicData uri="http://schemas.openxmlformats.org/presentationml/2006/ole">
            <p:oleObj spid="_x0000_s173062" name="Equation" r:id="rId8" imgW="1054080" imgH="431640" progId="Equation.DSMT4">
              <p:embed/>
            </p:oleObj>
          </a:graphicData>
        </a:graphic>
      </p:graphicFrame>
      <p:sp>
        <p:nvSpPr>
          <p:cNvPr id="13" name="مربع نص 12"/>
          <p:cNvSpPr txBox="1"/>
          <p:nvPr/>
        </p:nvSpPr>
        <p:spPr>
          <a:xfrm>
            <a:off x="785786" y="5929330"/>
            <a:ext cx="2071702" cy="430887"/>
          </a:xfrm>
          <a:prstGeom prst="rect">
            <a:avLst/>
          </a:prstGeom>
          <a:noFill/>
        </p:spPr>
        <p:txBody>
          <a:bodyPr wrap="square" rtlCol="1">
            <a:spAutoFit/>
          </a:bodyPr>
          <a:lstStyle/>
          <a:p>
            <a:pPr algn="just"/>
            <a:r>
              <a:rPr lang="ar-SY" sz="2200" dirty="0" smtClean="0">
                <a:cs typeface="Simplified Arabic" pitchFamily="2" charset="-78"/>
              </a:rPr>
              <a:t>الشكل 4 – 11</a:t>
            </a:r>
            <a:endParaRPr lang="ar-SY" sz="2200" dirty="0">
              <a:cs typeface="Simplified Arabic" pitchFamily="2" charset="-78"/>
            </a:endParaRPr>
          </a:p>
        </p:txBody>
      </p:sp>
      <p:graphicFrame>
        <p:nvGraphicFramePr>
          <p:cNvPr id="14" name="Object 3"/>
          <p:cNvGraphicFramePr>
            <a:graphicFrameLocks noChangeAspect="1"/>
          </p:cNvGraphicFramePr>
          <p:nvPr/>
        </p:nvGraphicFramePr>
        <p:xfrm>
          <a:off x="5835653" y="5020006"/>
          <a:ext cx="1049338" cy="568325"/>
        </p:xfrm>
        <a:graphic>
          <a:graphicData uri="http://schemas.openxmlformats.org/presentationml/2006/ole">
            <p:oleObj spid="_x0000_s173063" name="Equation" r:id="rId9" imgW="444240" imgH="241200" progId="Equation.DSMT4">
              <p:embed/>
            </p:oleObj>
          </a:graphicData>
        </a:graphic>
      </p:graphicFrame>
      <p:graphicFrame>
        <p:nvGraphicFramePr>
          <p:cNvPr id="15" name="Object 3"/>
          <p:cNvGraphicFramePr>
            <a:graphicFrameLocks noChangeAspect="1"/>
          </p:cNvGraphicFramePr>
          <p:nvPr/>
        </p:nvGraphicFramePr>
        <p:xfrm>
          <a:off x="5851525" y="5741988"/>
          <a:ext cx="1017588" cy="538162"/>
        </p:xfrm>
        <a:graphic>
          <a:graphicData uri="http://schemas.openxmlformats.org/presentationml/2006/ole">
            <p:oleObj spid="_x0000_s173064" name="Equation" r:id="rId10" imgW="431640" imgH="228600" progId="Equation.DSMT4">
              <p:embed/>
            </p:oleObj>
          </a:graphicData>
        </a:graphic>
      </p:graphicFrame>
      <p:pic>
        <p:nvPicPr>
          <p:cNvPr id="16" name="صورة 15" descr="commutation_effect_id1_id2.jpg"/>
          <p:cNvPicPr>
            <a:picLocks noChangeAspect="1"/>
          </p:cNvPicPr>
          <p:nvPr/>
        </p:nvPicPr>
        <p:blipFill>
          <a:blip r:embed="rId11" cstate="print"/>
          <a:stretch>
            <a:fillRect/>
          </a:stretch>
        </p:blipFill>
        <p:spPr>
          <a:xfrm>
            <a:off x="928662" y="4357694"/>
            <a:ext cx="2298192" cy="1402080"/>
          </a:xfrm>
          <a:prstGeom prst="rect">
            <a:avLst/>
          </a:prstGeom>
        </p:spPr>
      </p:pic>
      <p:sp>
        <p:nvSpPr>
          <p:cNvPr id="18" name="سهم للأسفل 17"/>
          <p:cNvSpPr/>
          <p:nvPr/>
        </p:nvSpPr>
        <p:spPr>
          <a:xfrm>
            <a:off x="1214414" y="3929066"/>
            <a:ext cx="428628" cy="571504"/>
          </a:xfrm>
          <a:prstGeom prst="downArrow">
            <a:avLst/>
          </a:prstGeom>
          <a:gradFill>
            <a:gsLst>
              <a:gs pos="0">
                <a:schemeClr val="accent3">
                  <a:lumMod val="40000"/>
                  <a:lumOff val="60000"/>
                </a:schemeClr>
              </a:gs>
              <a:gs pos="100000">
                <a:schemeClr val="accent3">
                  <a:lumMod val="60000"/>
                  <a:lumOff val="40000"/>
                </a:schemeClr>
              </a:gs>
            </a:gsLst>
            <a:lin ang="5400000" scaled="0"/>
          </a:gra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sp>
        <p:nvSpPr>
          <p:cNvPr id="19" name="عنصر نائب للتاريخ 18"/>
          <p:cNvSpPr>
            <a:spLocks noGrp="1"/>
          </p:cNvSpPr>
          <p:nvPr>
            <p:ph type="dt" sz="half" idx="10"/>
          </p:nvPr>
        </p:nvSpPr>
        <p:spPr/>
        <p:txBody>
          <a:bodyPr/>
          <a:lstStyle/>
          <a:p>
            <a:r>
              <a:rPr lang="ar-SY" smtClean="0"/>
              <a:t>2019-2018</a:t>
            </a:r>
            <a:endParaRPr lang="ar-SY"/>
          </a:p>
        </p:txBody>
      </p:sp>
      <p:grpSp>
        <p:nvGrpSpPr>
          <p:cNvPr id="24" name="مجموعة 23"/>
          <p:cNvGrpSpPr/>
          <p:nvPr/>
        </p:nvGrpSpPr>
        <p:grpSpPr>
          <a:xfrm>
            <a:off x="7000892" y="4143380"/>
            <a:ext cx="285752" cy="357190"/>
            <a:chOff x="5715008" y="2285992"/>
            <a:chExt cx="285752" cy="357190"/>
          </a:xfrm>
        </p:grpSpPr>
        <p:cxnSp>
          <p:nvCxnSpPr>
            <p:cNvPr id="25" name="رابط مستقيم 24"/>
            <p:cNvCxnSpPr/>
            <p:nvPr/>
          </p:nvCxnSpPr>
          <p:spPr>
            <a:xfrm rot="5400000">
              <a:off x="5679289" y="2321711"/>
              <a:ext cx="357190" cy="28575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رابط مستقيم 25"/>
            <p:cNvCxnSpPr/>
            <p:nvPr/>
          </p:nvCxnSpPr>
          <p:spPr>
            <a:xfrm rot="16200000" flipH="1">
              <a:off x="5679289" y="2321711"/>
              <a:ext cx="357190" cy="28575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0" name="عنصر نائب لرقم الشريحة 19"/>
          <p:cNvSpPr>
            <a:spLocks noGrp="1"/>
          </p:cNvSpPr>
          <p:nvPr>
            <p:ph type="sldNum" sz="quarter" idx="12"/>
          </p:nvPr>
        </p:nvSpPr>
        <p:spPr/>
        <p:txBody>
          <a:bodyPr/>
          <a:lstStyle/>
          <a:p>
            <a:fld id="{2C0DA8FC-BB9E-42E2-A4DE-D94B488C17FE}" type="slidenum">
              <a:rPr lang="ar-SY" smtClean="0"/>
              <a:pPr/>
              <a:t>35</a:t>
            </a:fld>
            <a:endParaRPr lang="ar-SY" dirty="0"/>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154627"/>
                                        </p:tgtEl>
                                        <p:attrNameLst>
                                          <p:attrName>style.visibility</p:attrName>
                                        </p:attrNameLst>
                                      </p:cBhvr>
                                      <p:to>
                                        <p:strVal val="visible"/>
                                      </p:to>
                                    </p:set>
                                    <p:anim calcmode="lin" valueType="num">
                                      <p:cBhvr>
                                        <p:cTn id="14" dur="1000" fill="hold"/>
                                        <p:tgtEl>
                                          <p:spTgt spid="154627"/>
                                        </p:tgtEl>
                                        <p:attrNameLst>
                                          <p:attrName>ppt_x</p:attrName>
                                        </p:attrNameLst>
                                      </p:cBhvr>
                                      <p:tavLst>
                                        <p:tav tm="0">
                                          <p:val>
                                            <p:strVal val="#ppt_x-.2"/>
                                          </p:val>
                                        </p:tav>
                                        <p:tav tm="100000">
                                          <p:val>
                                            <p:strVal val="#ppt_x"/>
                                          </p:val>
                                        </p:tav>
                                      </p:tavLst>
                                    </p:anim>
                                    <p:anim calcmode="lin" valueType="num">
                                      <p:cBhvr>
                                        <p:cTn id="15" dur="1000" fill="hold"/>
                                        <p:tgtEl>
                                          <p:spTgt spid="154627"/>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54627"/>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1000" fill="hold"/>
                                        <p:tgtEl>
                                          <p:spTgt spid="9"/>
                                        </p:tgtEl>
                                        <p:attrNameLst>
                                          <p:attrName>ppt_x</p:attrName>
                                        </p:attrNameLst>
                                      </p:cBhvr>
                                      <p:tavLst>
                                        <p:tav tm="0">
                                          <p:val>
                                            <p:strVal val="#ppt_x-.2"/>
                                          </p:val>
                                        </p:tav>
                                        <p:tav tm="100000">
                                          <p:val>
                                            <p:strVal val="#ppt_x"/>
                                          </p:val>
                                        </p:tav>
                                      </p:tavLst>
                                    </p:anim>
                                    <p:anim calcmode="lin" valueType="num">
                                      <p:cBhvr>
                                        <p:cTn id="22"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3" dur="10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1000" fill="hold"/>
                                        <p:tgtEl>
                                          <p:spTgt spid="10"/>
                                        </p:tgtEl>
                                        <p:attrNameLst>
                                          <p:attrName>ppt_x</p:attrName>
                                        </p:attrNameLst>
                                      </p:cBhvr>
                                      <p:tavLst>
                                        <p:tav tm="0">
                                          <p:val>
                                            <p:strVal val="#ppt_x-.2"/>
                                          </p:val>
                                        </p:tav>
                                        <p:tav tm="100000">
                                          <p:val>
                                            <p:strVal val="#ppt_x"/>
                                          </p:val>
                                        </p:tav>
                                      </p:tavLst>
                                    </p:anim>
                                    <p:anim calcmode="lin" valueType="num">
                                      <p:cBhvr>
                                        <p:cTn id="29"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1000" fill="hold"/>
                                        <p:tgtEl>
                                          <p:spTgt spid="12"/>
                                        </p:tgtEl>
                                        <p:attrNameLst>
                                          <p:attrName>ppt_x</p:attrName>
                                        </p:attrNameLst>
                                      </p:cBhvr>
                                      <p:tavLst>
                                        <p:tav tm="0">
                                          <p:val>
                                            <p:strVal val="#ppt_x-.2"/>
                                          </p:val>
                                        </p:tav>
                                        <p:tav tm="100000">
                                          <p:val>
                                            <p:strVal val="#ppt_x"/>
                                          </p:val>
                                        </p:tav>
                                      </p:tavLst>
                                    </p:anim>
                                    <p:anim calcmode="lin" valueType="num">
                                      <p:cBhvr>
                                        <p:cTn id="36"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checkerboard(across)">
                                      <p:cBhvr>
                                        <p:cTn id="42" dur="500"/>
                                        <p:tgtEl>
                                          <p:spTgt spid="24"/>
                                        </p:tgtEl>
                                      </p:cBhvr>
                                    </p:animEffect>
                                  </p:childTnLst>
                                </p:cTn>
                              </p:par>
                            </p:childTnLst>
                          </p:cTn>
                        </p:par>
                        <p:par>
                          <p:cTn id="43" fill="hold">
                            <p:stCondLst>
                              <p:cond delay="500"/>
                            </p:stCondLst>
                            <p:childTnLst>
                              <p:par>
                                <p:cTn id="44" presetID="29" presetClass="entr" presetSubtype="0" fill="hold" nodeType="after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p:cTn id="46" dur="1000" fill="hold"/>
                                        <p:tgtEl>
                                          <p:spTgt spid="14"/>
                                        </p:tgtEl>
                                        <p:attrNameLst>
                                          <p:attrName>ppt_x</p:attrName>
                                        </p:attrNameLst>
                                      </p:cBhvr>
                                      <p:tavLst>
                                        <p:tav tm="0">
                                          <p:val>
                                            <p:strVal val="#ppt_x-.2"/>
                                          </p:val>
                                        </p:tav>
                                        <p:tav tm="100000">
                                          <p:val>
                                            <p:strVal val="#ppt_x"/>
                                          </p:val>
                                        </p:tav>
                                      </p:tavLst>
                                    </p:anim>
                                    <p:anim calcmode="lin" valueType="num">
                                      <p:cBhvr>
                                        <p:cTn id="47"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48" dur="10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29" presetClass="entr" presetSubtype="0"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p:cTn id="53" dur="1000" fill="hold"/>
                                        <p:tgtEl>
                                          <p:spTgt spid="15"/>
                                        </p:tgtEl>
                                        <p:attrNameLst>
                                          <p:attrName>ppt_x</p:attrName>
                                        </p:attrNameLst>
                                      </p:cBhvr>
                                      <p:tavLst>
                                        <p:tav tm="0">
                                          <p:val>
                                            <p:strVal val="#ppt_x-.2"/>
                                          </p:val>
                                        </p:tav>
                                        <p:tav tm="100000">
                                          <p:val>
                                            <p:strVal val="#ppt_x"/>
                                          </p:val>
                                        </p:tav>
                                      </p:tavLst>
                                    </p:anim>
                                    <p:anim calcmode="lin" valueType="num">
                                      <p:cBhvr>
                                        <p:cTn id="54"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55"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صورة 21" descr="commutation_effect_id1_id2.jpg"/>
          <p:cNvPicPr>
            <a:picLocks noChangeAspect="1"/>
          </p:cNvPicPr>
          <p:nvPr/>
        </p:nvPicPr>
        <p:blipFill>
          <a:blip r:embed="rId3" cstate="print"/>
          <a:stretch>
            <a:fillRect/>
          </a:stretch>
        </p:blipFill>
        <p:spPr>
          <a:xfrm>
            <a:off x="928662" y="4357694"/>
            <a:ext cx="2298192" cy="1402080"/>
          </a:xfrm>
          <a:prstGeom prst="rect">
            <a:avLst/>
          </a:prstGeom>
        </p:spPr>
      </p:pic>
      <p:pic>
        <p:nvPicPr>
          <p:cNvPr id="11" name="صورة 10" descr="commutation_effect_c.jpg"/>
          <p:cNvPicPr>
            <a:picLocks noChangeAspect="1"/>
          </p:cNvPicPr>
          <p:nvPr/>
        </p:nvPicPr>
        <p:blipFill>
          <a:blip r:embed="rId4" cstate="print"/>
          <a:stretch>
            <a:fillRect/>
          </a:stretch>
        </p:blipFill>
        <p:spPr>
          <a:xfrm>
            <a:off x="500034" y="1214422"/>
            <a:ext cx="3563112" cy="1740408"/>
          </a:xfrm>
          <a:prstGeom prst="rect">
            <a:avLst/>
          </a:prstGeom>
        </p:spPr>
      </p:pic>
      <p:sp>
        <p:nvSpPr>
          <p:cNvPr id="17" name="مربع نص 16"/>
          <p:cNvSpPr txBox="1"/>
          <p:nvPr/>
        </p:nvSpPr>
        <p:spPr>
          <a:xfrm>
            <a:off x="4500562" y="517512"/>
            <a:ext cx="4357718" cy="523220"/>
          </a:xfrm>
          <a:prstGeom prst="rect">
            <a:avLst/>
          </a:prstGeom>
          <a:noFill/>
        </p:spPr>
        <p:txBody>
          <a:bodyPr wrap="square" rtlCol="1">
            <a:spAutoFit/>
          </a:bodyPr>
          <a:lstStyle/>
          <a:p>
            <a:pPr algn="just"/>
            <a:r>
              <a:rPr lang="ar-SY" sz="2800" b="1" i="1" u="sng" dirty="0" smtClean="0">
                <a:solidFill>
                  <a:srgbClr val="0070C0"/>
                </a:solidFill>
                <a:cs typeface="Simplified Arabic" pitchFamily="2" charset="-78"/>
              </a:rPr>
              <a:t>المرحلة الثالثة بعد الإبدال :</a:t>
            </a:r>
            <a:endParaRPr lang="ar-SY" sz="2800" b="1" i="1" u="sng" dirty="0">
              <a:solidFill>
                <a:srgbClr val="0070C0"/>
              </a:solidFill>
              <a:cs typeface="Simplified Arabic" pitchFamily="2" charset="-78"/>
            </a:endParaRPr>
          </a:p>
        </p:txBody>
      </p:sp>
      <p:graphicFrame>
        <p:nvGraphicFramePr>
          <p:cNvPr id="153602" name="Object 2"/>
          <p:cNvGraphicFramePr>
            <a:graphicFrameLocks noChangeAspect="1"/>
          </p:cNvGraphicFramePr>
          <p:nvPr/>
        </p:nvGraphicFramePr>
        <p:xfrm>
          <a:off x="2357422" y="303213"/>
          <a:ext cx="3273425" cy="982662"/>
        </p:xfrm>
        <a:graphic>
          <a:graphicData uri="http://schemas.openxmlformats.org/presentationml/2006/ole">
            <p:oleObj spid="_x0000_s174082" name="Equation" r:id="rId5" imgW="1396800" imgH="419040" progId="Equation.DSMT4">
              <p:embed/>
            </p:oleObj>
          </a:graphicData>
        </a:graphic>
      </p:graphicFrame>
      <p:graphicFrame>
        <p:nvGraphicFramePr>
          <p:cNvPr id="154627" name="Object 3"/>
          <p:cNvGraphicFramePr>
            <a:graphicFrameLocks noChangeAspect="1"/>
          </p:cNvGraphicFramePr>
          <p:nvPr/>
        </p:nvGraphicFramePr>
        <p:xfrm>
          <a:off x="5362575" y="1428750"/>
          <a:ext cx="2336800" cy="568325"/>
        </p:xfrm>
        <a:graphic>
          <a:graphicData uri="http://schemas.openxmlformats.org/presentationml/2006/ole">
            <p:oleObj spid="_x0000_s174083" name="Equation" r:id="rId6" imgW="990360" imgH="241200" progId="Equation.DSMT4">
              <p:embed/>
            </p:oleObj>
          </a:graphicData>
        </a:graphic>
      </p:graphicFrame>
      <p:graphicFrame>
        <p:nvGraphicFramePr>
          <p:cNvPr id="9" name="Object 3"/>
          <p:cNvGraphicFramePr>
            <a:graphicFrameLocks noChangeAspect="1"/>
          </p:cNvGraphicFramePr>
          <p:nvPr/>
        </p:nvGraphicFramePr>
        <p:xfrm>
          <a:off x="6086475" y="2286000"/>
          <a:ext cx="989013" cy="538163"/>
        </p:xfrm>
        <a:graphic>
          <a:graphicData uri="http://schemas.openxmlformats.org/presentationml/2006/ole">
            <p:oleObj spid="_x0000_s174084" name="Equation" r:id="rId7" imgW="419040" imgH="228600" progId="Equation.DSMT4">
              <p:embed/>
            </p:oleObj>
          </a:graphicData>
        </a:graphic>
      </p:graphicFrame>
      <p:graphicFrame>
        <p:nvGraphicFramePr>
          <p:cNvPr id="10" name="Object 3"/>
          <p:cNvGraphicFramePr>
            <a:graphicFrameLocks noChangeAspect="1"/>
          </p:cNvGraphicFramePr>
          <p:nvPr/>
        </p:nvGraphicFramePr>
        <p:xfrm>
          <a:off x="5549900" y="2959100"/>
          <a:ext cx="2065338" cy="538163"/>
        </p:xfrm>
        <a:graphic>
          <a:graphicData uri="http://schemas.openxmlformats.org/presentationml/2006/ole">
            <p:oleObj spid="_x0000_s174085" name="Equation" r:id="rId8" imgW="876240" imgH="228600" progId="Equation.DSMT4">
              <p:embed/>
            </p:oleObj>
          </a:graphicData>
        </a:graphic>
      </p:graphicFrame>
      <p:graphicFrame>
        <p:nvGraphicFramePr>
          <p:cNvPr id="12" name="Object 3"/>
          <p:cNvGraphicFramePr>
            <a:graphicFrameLocks noChangeAspect="1"/>
          </p:cNvGraphicFramePr>
          <p:nvPr/>
        </p:nvGraphicFramePr>
        <p:xfrm>
          <a:off x="5372100" y="3645024"/>
          <a:ext cx="2574925" cy="1016000"/>
        </p:xfrm>
        <a:graphic>
          <a:graphicData uri="http://schemas.openxmlformats.org/presentationml/2006/ole">
            <p:oleObj spid="_x0000_s174086" name="Equation" r:id="rId9" imgW="1091880" imgH="431640" progId="Equation.DSMT4">
              <p:embed/>
            </p:oleObj>
          </a:graphicData>
        </a:graphic>
      </p:graphicFrame>
      <p:sp>
        <p:nvSpPr>
          <p:cNvPr id="14" name="مربع نص 13"/>
          <p:cNvSpPr txBox="1"/>
          <p:nvPr/>
        </p:nvSpPr>
        <p:spPr>
          <a:xfrm>
            <a:off x="642910" y="3071810"/>
            <a:ext cx="2214578" cy="430887"/>
          </a:xfrm>
          <a:prstGeom prst="rect">
            <a:avLst/>
          </a:prstGeom>
          <a:noFill/>
        </p:spPr>
        <p:txBody>
          <a:bodyPr wrap="square" rtlCol="1">
            <a:spAutoFit/>
          </a:bodyPr>
          <a:lstStyle/>
          <a:p>
            <a:pPr algn="just"/>
            <a:r>
              <a:rPr lang="ar-SY" sz="2200" dirty="0" smtClean="0">
                <a:cs typeface="Simplified Arabic" pitchFamily="2" charset="-78"/>
              </a:rPr>
              <a:t>الشكل 4 – 10- </a:t>
            </a:r>
            <a:r>
              <a:rPr lang="ar-SY" sz="2200" dirty="0" err="1" smtClean="0">
                <a:cs typeface="Simplified Arabic" pitchFamily="2" charset="-78"/>
              </a:rPr>
              <a:t>ج</a:t>
            </a:r>
            <a:endParaRPr lang="ar-SY" sz="2200" dirty="0">
              <a:cs typeface="Simplified Arabic" pitchFamily="2" charset="-78"/>
            </a:endParaRPr>
          </a:p>
        </p:txBody>
      </p:sp>
      <p:graphicFrame>
        <p:nvGraphicFramePr>
          <p:cNvPr id="18" name="Object 3"/>
          <p:cNvGraphicFramePr>
            <a:graphicFrameLocks noChangeAspect="1"/>
          </p:cNvGraphicFramePr>
          <p:nvPr/>
        </p:nvGraphicFramePr>
        <p:xfrm>
          <a:off x="6121405" y="4581128"/>
          <a:ext cx="1077913" cy="566737"/>
        </p:xfrm>
        <a:graphic>
          <a:graphicData uri="http://schemas.openxmlformats.org/presentationml/2006/ole">
            <p:oleObj spid="_x0000_s174087" name="Equation" r:id="rId10" imgW="457200" imgH="241200" progId="Equation.DSMT4">
              <p:embed/>
            </p:oleObj>
          </a:graphicData>
        </a:graphic>
      </p:graphicFrame>
      <p:graphicFrame>
        <p:nvGraphicFramePr>
          <p:cNvPr id="168968" name="Object 8"/>
          <p:cNvGraphicFramePr>
            <a:graphicFrameLocks noChangeAspect="1"/>
          </p:cNvGraphicFramePr>
          <p:nvPr/>
        </p:nvGraphicFramePr>
        <p:xfrm>
          <a:off x="3779912" y="5454550"/>
          <a:ext cx="1765300" cy="566738"/>
        </p:xfrm>
        <a:graphic>
          <a:graphicData uri="http://schemas.openxmlformats.org/presentationml/2006/ole">
            <p:oleObj spid="_x0000_s174088" name="Equation" r:id="rId11" imgW="749160" imgH="241200" progId="Equation.DSMT4">
              <p:embed/>
            </p:oleObj>
          </a:graphicData>
        </a:graphic>
      </p:graphicFrame>
      <p:sp>
        <p:nvSpPr>
          <p:cNvPr id="15" name="سهم للأسفل 14"/>
          <p:cNvSpPr/>
          <p:nvPr/>
        </p:nvSpPr>
        <p:spPr>
          <a:xfrm>
            <a:off x="1214414" y="3929066"/>
            <a:ext cx="428628" cy="571504"/>
          </a:xfrm>
          <a:prstGeom prst="downArrow">
            <a:avLst/>
          </a:prstGeom>
          <a:gradFill>
            <a:gsLst>
              <a:gs pos="0">
                <a:schemeClr val="accent3">
                  <a:lumMod val="40000"/>
                  <a:lumOff val="60000"/>
                </a:schemeClr>
              </a:gs>
              <a:gs pos="100000">
                <a:schemeClr val="accent3">
                  <a:lumMod val="60000"/>
                  <a:lumOff val="40000"/>
                </a:schemeClr>
              </a:gs>
            </a:gsLst>
            <a:lin ang="5400000" scaled="0"/>
          </a:gra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sp>
        <p:nvSpPr>
          <p:cNvPr id="20" name="سهم للأسفل 19"/>
          <p:cNvSpPr/>
          <p:nvPr/>
        </p:nvSpPr>
        <p:spPr>
          <a:xfrm>
            <a:off x="2071670" y="3929066"/>
            <a:ext cx="428628" cy="571504"/>
          </a:xfrm>
          <a:prstGeom prst="downArrow">
            <a:avLst/>
          </a:prstGeom>
          <a:gradFill>
            <a:gsLst>
              <a:gs pos="0">
                <a:schemeClr val="accent3">
                  <a:lumMod val="40000"/>
                  <a:lumOff val="60000"/>
                </a:schemeClr>
              </a:gs>
              <a:gs pos="100000">
                <a:schemeClr val="accent3">
                  <a:lumMod val="60000"/>
                  <a:lumOff val="40000"/>
                </a:schemeClr>
              </a:gs>
            </a:gsLst>
            <a:lin ang="5400000" scaled="0"/>
          </a:gra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sp>
        <p:nvSpPr>
          <p:cNvPr id="21" name="مربع نص 20"/>
          <p:cNvSpPr txBox="1"/>
          <p:nvPr/>
        </p:nvSpPr>
        <p:spPr>
          <a:xfrm>
            <a:off x="785786" y="5929330"/>
            <a:ext cx="2071702" cy="430887"/>
          </a:xfrm>
          <a:prstGeom prst="rect">
            <a:avLst/>
          </a:prstGeom>
          <a:noFill/>
        </p:spPr>
        <p:txBody>
          <a:bodyPr wrap="square" rtlCol="1">
            <a:spAutoFit/>
          </a:bodyPr>
          <a:lstStyle/>
          <a:p>
            <a:pPr algn="just"/>
            <a:r>
              <a:rPr lang="ar-SY" sz="2200" dirty="0" smtClean="0">
                <a:cs typeface="Simplified Arabic" pitchFamily="2" charset="-78"/>
              </a:rPr>
              <a:t>الشكل 4 – 11</a:t>
            </a:r>
            <a:endParaRPr lang="ar-SY" sz="2200" dirty="0">
              <a:cs typeface="Simplified Arabic" pitchFamily="2" charset="-78"/>
            </a:endParaRPr>
          </a:p>
        </p:txBody>
      </p:sp>
      <p:sp>
        <p:nvSpPr>
          <p:cNvPr id="16" name="عنصر نائب للتاريخ 15"/>
          <p:cNvSpPr>
            <a:spLocks noGrp="1"/>
          </p:cNvSpPr>
          <p:nvPr>
            <p:ph type="dt" sz="half" idx="10"/>
          </p:nvPr>
        </p:nvSpPr>
        <p:spPr/>
        <p:txBody>
          <a:bodyPr/>
          <a:lstStyle/>
          <a:p>
            <a:r>
              <a:rPr lang="ar-SY" smtClean="0"/>
              <a:t>2019-2018</a:t>
            </a:r>
            <a:endParaRPr lang="ar-SY"/>
          </a:p>
        </p:txBody>
      </p:sp>
      <p:grpSp>
        <p:nvGrpSpPr>
          <p:cNvPr id="24" name="مجموعة 23"/>
          <p:cNvGrpSpPr/>
          <p:nvPr/>
        </p:nvGrpSpPr>
        <p:grpSpPr>
          <a:xfrm>
            <a:off x="7286644" y="3949208"/>
            <a:ext cx="285752" cy="357190"/>
            <a:chOff x="5715008" y="2285992"/>
            <a:chExt cx="285752" cy="357190"/>
          </a:xfrm>
        </p:grpSpPr>
        <p:cxnSp>
          <p:nvCxnSpPr>
            <p:cNvPr id="25" name="رابط مستقيم 24"/>
            <p:cNvCxnSpPr/>
            <p:nvPr/>
          </p:nvCxnSpPr>
          <p:spPr>
            <a:xfrm rot="5400000">
              <a:off x="5679289" y="2321711"/>
              <a:ext cx="357190" cy="28575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رابط مستقيم 25"/>
            <p:cNvCxnSpPr/>
            <p:nvPr/>
          </p:nvCxnSpPr>
          <p:spPr>
            <a:xfrm rot="16200000" flipH="1">
              <a:off x="5679289" y="2321711"/>
              <a:ext cx="357190" cy="28575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27" name="Object 8"/>
          <p:cNvGraphicFramePr>
            <a:graphicFrameLocks noChangeAspect="1"/>
          </p:cNvGraphicFramePr>
          <p:nvPr/>
        </p:nvGraphicFramePr>
        <p:xfrm>
          <a:off x="6516216" y="5085184"/>
          <a:ext cx="2243137" cy="538163"/>
        </p:xfrm>
        <a:graphic>
          <a:graphicData uri="http://schemas.openxmlformats.org/presentationml/2006/ole">
            <p:oleObj spid="_x0000_s174104" name="Equation" r:id="rId12" imgW="952200" imgH="228600" progId="Equation.DSMT4">
              <p:embed/>
            </p:oleObj>
          </a:graphicData>
        </a:graphic>
      </p:graphicFrame>
      <p:graphicFrame>
        <p:nvGraphicFramePr>
          <p:cNvPr id="28" name="Object 8"/>
          <p:cNvGraphicFramePr>
            <a:graphicFrameLocks noChangeAspect="1"/>
          </p:cNvGraphicFramePr>
          <p:nvPr/>
        </p:nvGraphicFramePr>
        <p:xfrm>
          <a:off x="6531297" y="5805488"/>
          <a:ext cx="2212975" cy="538162"/>
        </p:xfrm>
        <a:graphic>
          <a:graphicData uri="http://schemas.openxmlformats.org/presentationml/2006/ole">
            <p:oleObj spid="_x0000_s174105" name="Equation" r:id="rId13" imgW="939600" imgH="228600" progId="Equation.DSMT4">
              <p:embed/>
            </p:oleObj>
          </a:graphicData>
        </a:graphic>
      </p:graphicFrame>
      <p:cxnSp>
        <p:nvCxnSpPr>
          <p:cNvPr id="30" name="رابط كسهم مستقيم 29"/>
          <p:cNvCxnSpPr/>
          <p:nvPr/>
        </p:nvCxnSpPr>
        <p:spPr>
          <a:xfrm flipV="1">
            <a:off x="5652120" y="5517232"/>
            <a:ext cx="648072" cy="28803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رابط كسهم مستقيم 30"/>
          <p:cNvCxnSpPr/>
          <p:nvPr/>
        </p:nvCxnSpPr>
        <p:spPr>
          <a:xfrm>
            <a:off x="5652120" y="5805264"/>
            <a:ext cx="648072" cy="28803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عنصر نائب لرقم الشريحة 28"/>
          <p:cNvSpPr>
            <a:spLocks noGrp="1"/>
          </p:cNvSpPr>
          <p:nvPr>
            <p:ph type="sldNum" sz="quarter" idx="12"/>
          </p:nvPr>
        </p:nvSpPr>
        <p:spPr/>
        <p:txBody>
          <a:bodyPr/>
          <a:lstStyle/>
          <a:p>
            <a:fld id="{2C0DA8FC-BB9E-42E2-A4DE-D94B488C17FE}" type="slidenum">
              <a:rPr lang="ar-SY" smtClean="0"/>
              <a:pPr/>
              <a:t>36</a:t>
            </a:fld>
            <a:endParaRPr lang="ar-SY"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xit" presetSubtype="0" fill="hold" grpId="0" nodeType="withEffect">
                                  <p:stCondLst>
                                    <p:cond delay="0"/>
                                  </p:stCondLst>
                                  <p:childTnLst>
                                    <p:animEffect transition="out" filter="fade">
                                      <p:cBhvr>
                                        <p:cTn id="6" dur="1000"/>
                                        <p:tgtEl>
                                          <p:spTgt spid="15"/>
                                        </p:tgtEl>
                                      </p:cBhvr>
                                    </p:animEffect>
                                    <p:anim calcmode="lin" valueType="num">
                                      <p:cBhvr>
                                        <p:cTn id="7" dur="1000"/>
                                        <p:tgtEl>
                                          <p:spTgt spid="15"/>
                                        </p:tgtEl>
                                        <p:attrNameLst>
                                          <p:attrName>ppt_x</p:attrName>
                                        </p:attrNameLst>
                                      </p:cBhvr>
                                      <p:tavLst>
                                        <p:tav tm="0">
                                          <p:val>
                                            <p:strVal val="ppt_x"/>
                                          </p:val>
                                        </p:tav>
                                        <p:tav tm="100000">
                                          <p:val>
                                            <p:strVal val="ppt_x"/>
                                          </p:val>
                                        </p:tav>
                                      </p:tavLst>
                                    </p:anim>
                                    <p:anim calcmode="lin" valueType="num">
                                      <p:cBhvr>
                                        <p:cTn id="8" dur="1000"/>
                                        <p:tgtEl>
                                          <p:spTgt spid="15"/>
                                        </p:tgtEl>
                                        <p:attrNameLst>
                                          <p:attrName>ppt_y</p:attrName>
                                        </p:attrNameLst>
                                      </p:cBhvr>
                                      <p:tavLst>
                                        <p:tav tm="0">
                                          <p:val>
                                            <p:strVal val="ppt_y"/>
                                          </p:val>
                                        </p:tav>
                                        <p:tav tm="100000">
                                          <p:val>
                                            <p:strVal val="ppt_y-.1"/>
                                          </p:val>
                                        </p:tav>
                                      </p:tavLst>
                                    </p:anim>
                                    <p:set>
                                      <p:cBhvr>
                                        <p:cTn id="9" dur="1" fill="hold">
                                          <p:stCondLst>
                                            <p:cond delay="999"/>
                                          </p:stCondLst>
                                        </p:cTn>
                                        <p:tgtEl>
                                          <p:spTgt spid="15"/>
                                        </p:tgtEl>
                                        <p:attrNameLst>
                                          <p:attrName>style.visibility</p:attrName>
                                        </p:attrNameLst>
                                      </p:cBhvr>
                                      <p:to>
                                        <p:strVal val="hidden"/>
                                      </p:to>
                                    </p:set>
                                  </p:childTnLst>
                                </p:cTn>
                              </p:par>
                              <p:par>
                                <p:cTn id="10" presetID="47"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nodeType="clickEffect">
                                  <p:stCondLst>
                                    <p:cond delay="0"/>
                                  </p:stCondLst>
                                  <p:childTnLst>
                                    <p:set>
                                      <p:cBhvr>
                                        <p:cTn id="18" dur="1" fill="hold">
                                          <p:stCondLst>
                                            <p:cond delay="0"/>
                                          </p:stCondLst>
                                        </p:cTn>
                                        <p:tgtEl>
                                          <p:spTgt spid="154627"/>
                                        </p:tgtEl>
                                        <p:attrNameLst>
                                          <p:attrName>style.visibility</p:attrName>
                                        </p:attrNameLst>
                                      </p:cBhvr>
                                      <p:to>
                                        <p:strVal val="visible"/>
                                      </p:to>
                                    </p:set>
                                    <p:anim calcmode="lin" valueType="num">
                                      <p:cBhvr>
                                        <p:cTn id="19" dur="1000" fill="hold"/>
                                        <p:tgtEl>
                                          <p:spTgt spid="154627"/>
                                        </p:tgtEl>
                                        <p:attrNameLst>
                                          <p:attrName>ppt_x</p:attrName>
                                        </p:attrNameLst>
                                      </p:cBhvr>
                                      <p:tavLst>
                                        <p:tav tm="0">
                                          <p:val>
                                            <p:strVal val="#ppt_x-.2"/>
                                          </p:val>
                                        </p:tav>
                                        <p:tav tm="100000">
                                          <p:val>
                                            <p:strVal val="#ppt_x"/>
                                          </p:val>
                                        </p:tav>
                                      </p:tavLst>
                                    </p:anim>
                                    <p:anim calcmode="lin" valueType="num">
                                      <p:cBhvr>
                                        <p:cTn id="20" dur="1000" fill="hold"/>
                                        <p:tgtEl>
                                          <p:spTgt spid="154627"/>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54627"/>
                                        </p:tgtEl>
                                      </p:cBhvr>
                                    </p:animEffect>
                                  </p:childTnLst>
                                </p:cTn>
                              </p:par>
                            </p:childTnLst>
                          </p:cTn>
                        </p:par>
                      </p:childTnLst>
                    </p:cTn>
                  </p:par>
                  <p:par>
                    <p:cTn id="22" fill="hold">
                      <p:stCondLst>
                        <p:cond delay="indefinite"/>
                      </p:stCondLst>
                      <p:childTnLst>
                        <p:par>
                          <p:cTn id="23" fill="hold">
                            <p:stCondLst>
                              <p:cond delay="0"/>
                            </p:stCondLst>
                            <p:childTnLst>
                              <p:par>
                                <p:cTn id="24" presetID="29"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1000" fill="hold"/>
                                        <p:tgtEl>
                                          <p:spTgt spid="9"/>
                                        </p:tgtEl>
                                        <p:attrNameLst>
                                          <p:attrName>ppt_x</p:attrName>
                                        </p:attrNameLst>
                                      </p:cBhvr>
                                      <p:tavLst>
                                        <p:tav tm="0">
                                          <p:val>
                                            <p:strVal val="#ppt_x-.2"/>
                                          </p:val>
                                        </p:tav>
                                        <p:tav tm="100000">
                                          <p:val>
                                            <p:strVal val="#ppt_x"/>
                                          </p:val>
                                        </p:tav>
                                      </p:tavLst>
                                    </p:anim>
                                    <p:anim calcmode="lin" valueType="num">
                                      <p:cBhvr>
                                        <p:cTn id="27"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8" dur="10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9"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1000" fill="hold"/>
                                        <p:tgtEl>
                                          <p:spTgt spid="10"/>
                                        </p:tgtEl>
                                        <p:attrNameLst>
                                          <p:attrName>ppt_x</p:attrName>
                                        </p:attrNameLst>
                                      </p:cBhvr>
                                      <p:tavLst>
                                        <p:tav tm="0">
                                          <p:val>
                                            <p:strVal val="#ppt_x-.2"/>
                                          </p:val>
                                        </p:tav>
                                        <p:tav tm="100000">
                                          <p:val>
                                            <p:strVal val="#ppt_x"/>
                                          </p:val>
                                        </p:tav>
                                      </p:tavLst>
                                    </p:anim>
                                    <p:anim calcmode="lin" valueType="num">
                                      <p:cBhvr>
                                        <p:cTn id="34"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35" dur="10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29" presetClass="entr" presetSubtype="0"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p:cTn id="40" dur="1000" fill="hold"/>
                                        <p:tgtEl>
                                          <p:spTgt spid="12"/>
                                        </p:tgtEl>
                                        <p:attrNameLst>
                                          <p:attrName>ppt_x</p:attrName>
                                        </p:attrNameLst>
                                      </p:cBhvr>
                                      <p:tavLst>
                                        <p:tav tm="0">
                                          <p:val>
                                            <p:strVal val="#ppt_x-.2"/>
                                          </p:val>
                                        </p:tav>
                                        <p:tav tm="100000">
                                          <p:val>
                                            <p:strVal val="#ppt_x"/>
                                          </p:val>
                                        </p:tav>
                                      </p:tavLst>
                                    </p:anim>
                                    <p:anim calcmode="lin" valueType="num">
                                      <p:cBhvr>
                                        <p:cTn id="41"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42" dur="10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checkerboard(across)">
                                      <p:cBhvr>
                                        <p:cTn id="47" dur="500"/>
                                        <p:tgtEl>
                                          <p:spTgt spid="24"/>
                                        </p:tgtEl>
                                      </p:cBhvr>
                                    </p:animEffect>
                                  </p:childTnLst>
                                </p:cTn>
                              </p:par>
                            </p:childTnLst>
                          </p:cTn>
                        </p:par>
                        <p:par>
                          <p:cTn id="48" fill="hold">
                            <p:stCondLst>
                              <p:cond delay="500"/>
                            </p:stCondLst>
                            <p:childTnLst>
                              <p:par>
                                <p:cTn id="49" presetID="29" presetClass="entr" presetSubtype="0" fill="hold" nodeType="after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p:cTn id="51" dur="1000" fill="hold"/>
                                        <p:tgtEl>
                                          <p:spTgt spid="18"/>
                                        </p:tgtEl>
                                        <p:attrNameLst>
                                          <p:attrName>ppt_x</p:attrName>
                                        </p:attrNameLst>
                                      </p:cBhvr>
                                      <p:tavLst>
                                        <p:tav tm="0">
                                          <p:val>
                                            <p:strVal val="#ppt_x-.2"/>
                                          </p:val>
                                        </p:tav>
                                        <p:tav tm="100000">
                                          <p:val>
                                            <p:strVal val="#ppt_x"/>
                                          </p:val>
                                        </p:tav>
                                      </p:tavLst>
                                    </p:anim>
                                    <p:anim calcmode="lin" valueType="num">
                                      <p:cBhvr>
                                        <p:cTn id="52" dur="1000" fill="hold"/>
                                        <p:tgtEl>
                                          <p:spTgt spid="18"/>
                                        </p:tgtEl>
                                        <p:attrNameLst>
                                          <p:attrName>ppt_y</p:attrName>
                                        </p:attrNameLst>
                                      </p:cBhvr>
                                      <p:tavLst>
                                        <p:tav tm="0">
                                          <p:val>
                                            <p:strVal val="#ppt_y"/>
                                          </p:val>
                                        </p:tav>
                                        <p:tav tm="100000">
                                          <p:val>
                                            <p:strVal val="#ppt_y"/>
                                          </p:val>
                                        </p:tav>
                                      </p:tavLst>
                                    </p:anim>
                                    <p:animEffect transition="in" filter="wipe(right)" prLst="gradientSize: 0.1">
                                      <p:cBhvr>
                                        <p:cTn id="53" dur="10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29" presetClass="entr" presetSubtype="0" fill="hold" nodeType="clickEffect">
                                  <p:stCondLst>
                                    <p:cond delay="0"/>
                                  </p:stCondLst>
                                  <p:childTnLst>
                                    <p:set>
                                      <p:cBhvr>
                                        <p:cTn id="57" dur="1" fill="hold">
                                          <p:stCondLst>
                                            <p:cond delay="0"/>
                                          </p:stCondLst>
                                        </p:cTn>
                                        <p:tgtEl>
                                          <p:spTgt spid="168968"/>
                                        </p:tgtEl>
                                        <p:attrNameLst>
                                          <p:attrName>style.visibility</p:attrName>
                                        </p:attrNameLst>
                                      </p:cBhvr>
                                      <p:to>
                                        <p:strVal val="visible"/>
                                      </p:to>
                                    </p:set>
                                    <p:anim calcmode="lin" valueType="num">
                                      <p:cBhvr>
                                        <p:cTn id="58" dur="1000" fill="hold"/>
                                        <p:tgtEl>
                                          <p:spTgt spid="168968"/>
                                        </p:tgtEl>
                                        <p:attrNameLst>
                                          <p:attrName>ppt_x</p:attrName>
                                        </p:attrNameLst>
                                      </p:cBhvr>
                                      <p:tavLst>
                                        <p:tav tm="0">
                                          <p:val>
                                            <p:strVal val="#ppt_x-.2"/>
                                          </p:val>
                                        </p:tav>
                                        <p:tav tm="100000">
                                          <p:val>
                                            <p:strVal val="#ppt_x"/>
                                          </p:val>
                                        </p:tav>
                                      </p:tavLst>
                                    </p:anim>
                                    <p:anim calcmode="lin" valueType="num">
                                      <p:cBhvr>
                                        <p:cTn id="59" dur="1000" fill="hold"/>
                                        <p:tgtEl>
                                          <p:spTgt spid="168968"/>
                                        </p:tgtEl>
                                        <p:attrNameLst>
                                          <p:attrName>ppt_y</p:attrName>
                                        </p:attrNameLst>
                                      </p:cBhvr>
                                      <p:tavLst>
                                        <p:tav tm="0">
                                          <p:val>
                                            <p:strVal val="#ppt_y"/>
                                          </p:val>
                                        </p:tav>
                                        <p:tav tm="100000">
                                          <p:val>
                                            <p:strVal val="#ppt_y"/>
                                          </p:val>
                                        </p:tav>
                                      </p:tavLst>
                                    </p:anim>
                                    <p:animEffect transition="in" filter="wipe(right)" prLst="gradientSize: 0.1">
                                      <p:cBhvr>
                                        <p:cTn id="60" dur="1000"/>
                                        <p:tgtEl>
                                          <p:spTgt spid="168968"/>
                                        </p:tgtEl>
                                      </p:cBhvr>
                                    </p:animEffect>
                                  </p:childTnLst>
                                </p:cTn>
                              </p:par>
                            </p:childTnLst>
                          </p:cTn>
                        </p:par>
                      </p:childTnLst>
                    </p:cTn>
                  </p:par>
                  <p:par>
                    <p:cTn id="61" fill="hold">
                      <p:stCondLst>
                        <p:cond delay="indefinite"/>
                      </p:stCondLst>
                      <p:childTnLst>
                        <p:par>
                          <p:cTn id="62" fill="hold">
                            <p:stCondLst>
                              <p:cond delay="0"/>
                            </p:stCondLst>
                            <p:childTnLst>
                              <p:par>
                                <p:cTn id="63" presetID="29" presetClass="entr" presetSubtype="0" fill="hold" nodeType="click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p:cTn id="65" dur="1000" fill="hold"/>
                                        <p:tgtEl>
                                          <p:spTgt spid="27"/>
                                        </p:tgtEl>
                                        <p:attrNameLst>
                                          <p:attrName>ppt_x</p:attrName>
                                        </p:attrNameLst>
                                      </p:cBhvr>
                                      <p:tavLst>
                                        <p:tav tm="0">
                                          <p:val>
                                            <p:strVal val="#ppt_x-.2"/>
                                          </p:val>
                                        </p:tav>
                                        <p:tav tm="100000">
                                          <p:val>
                                            <p:strVal val="#ppt_x"/>
                                          </p:val>
                                        </p:tav>
                                      </p:tavLst>
                                    </p:anim>
                                    <p:anim calcmode="lin" valueType="num">
                                      <p:cBhvr>
                                        <p:cTn id="66"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67" dur="1000"/>
                                        <p:tgtEl>
                                          <p:spTgt spid="27"/>
                                        </p:tgtEl>
                                      </p:cBhvr>
                                    </p:animEffect>
                                  </p:childTnLst>
                                </p:cTn>
                              </p:par>
                              <p:par>
                                <p:cTn id="68" presetID="29" presetClass="entr" presetSubtype="0" fill="hold" nodeType="withEffect">
                                  <p:stCondLst>
                                    <p:cond delay="0"/>
                                  </p:stCondLst>
                                  <p:childTnLst>
                                    <p:set>
                                      <p:cBhvr>
                                        <p:cTn id="69" dur="1" fill="hold">
                                          <p:stCondLst>
                                            <p:cond delay="0"/>
                                          </p:stCondLst>
                                        </p:cTn>
                                        <p:tgtEl>
                                          <p:spTgt spid="28"/>
                                        </p:tgtEl>
                                        <p:attrNameLst>
                                          <p:attrName>style.visibility</p:attrName>
                                        </p:attrNameLst>
                                      </p:cBhvr>
                                      <p:to>
                                        <p:strVal val="visible"/>
                                      </p:to>
                                    </p:set>
                                    <p:anim calcmode="lin" valueType="num">
                                      <p:cBhvr>
                                        <p:cTn id="70" dur="1000" fill="hold"/>
                                        <p:tgtEl>
                                          <p:spTgt spid="28"/>
                                        </p:tgtEl>
                                        <p:attrNameLst>
                                          <p:attrName>ppt_x</p:attrName>
                                        </p:attrNameLst>
                                      </p:cBhvr>
                                      <p:tavLst>
                                        <p:tav tm="0">
                                          <p:val>
                                            <p:strVal val="#ppt_x-.2"/>
                                          </p:val>
                                        </p:tav>
                                        <p:tav tm="100000">
                                          <p:val>
                                            <p:strVal val="#ppt_x"/>
                                          </p:val>
                                        </p:tav>
                                      </p:tavLst>
                                    </p:anim>
                                    <p:anim calcmode="lin" valueType="num">
                                      <p:cBhvr>
                                        <p:cTn id="71" dur="1000" fill="hold"/>
                                        <p:tgtEl>
                                          <p:spTgt spid="28"/>
                                        </p:tgtEl>
                                        <p:attrNameLst>
                                          <p:attrName>ppt_y</p:attrName>
                                        </p:attrNameLst>
                                      </p:cBhvr>
                                      <p:tavLst>
                                        <p:tav tm="0">
                                          <p:val>
                                            <p:strVal val="#ppt_y"/>
                                          </p:val>
                                        </p:tav>
                                        <p:tav tm="100000">
                                          <p:val>
                                            <p:strVal val="#ppt_y"/>
                                          </p:val>
                                        </p:tav>
                                      </p:tavLst>
                                    </p:anim>
                                    <p:animEffect transition="in" filter="wipe(right)" prLst="gradientSize: 0.1">
                                      <p:cBhvr>
                                        <p:cTn id="72" dur="1000"/>
                                        <p:tgtEl>
                                          <p:spTgt spid="28"/>
                                        </p:tgtEl>
                                      </p:cBhvr>
                                    </p:animEffect>
                                  </p:childTnLst>
                                </p:cTn>
                              </p:par>
                              <p:par>
                                <p:cTn id="73" presetID="5" presetClass="entr" presetSubtype="10" fill="hold" nodeType="with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checkerboard(across)">
                                      <p:cBhvr>
                                        <p:cTn id="75" dur="500"/>
                                        <p:tgtEl>
                                          <p:spTgt spid="31"/>
                                        </p:tgtEl>
                                      </p:cBhvr>
                                    </p:animEffect>
                                  </p:childTnLst>
                                </p:cTn>
                              </p:par>
                              <p:par>
                                <p:cTn id="76" presetID="5" presetClass="entr" presetSubtype="10" fill="hold"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checkerboard(across)">
                                      <p:cBhvr>
                                        <p:cTn id="7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صورة 22" descr="commutation_effect_id1_id2.jpg"/>
          <p:cNvPicPr>
            <a:picLocks noChangeAspect="1"/>
          </p:cNvPicPr>
          <p:nvPr/>
        </p:nvPicPr>
        <p:blipFill>
          <a:blip r:embed="rId3" cstate="print"/>
          <a:stretch>
            <a:fillRect/>
          </a:stretch>
        </p:blipFill>
        <p:spPr>
          <a:xfrm>
            <a:off x="928662" y="4357694"/>
            <a:ext cx="2298192" cy="1402080"/>
          </a:xfrm>
          <a:prstGeom prst="rect">
            <a:avLst/>
          </a:prstGeom>
        </p:spPr>
      </p:pic>
      <p:sp>
        <p:nvSpPr>
          <p:cNvPr id="24" name="مربع نص 23"/>
          <p:cNvSpPr txBox="1"/>
          <p:nvPr/>
        </p:nvSpPr>
        <p:spPr>
          <a:xfrm>
            <a:off x="785786" y="5929330"/>
            <a:ext cx="2071702" cy="430887"/>
          </a:xfrm>
          <a:prstGeom prst="rect">
            <a:avLst/>
          </a:prstGeom>
          <a:noFill/>
        </p:spPr>
        <p:txBody>
          <a:bodyPr wrap="square" rtlCol="1">
            <a:spAutoFit/>
          </a:bodyPr>
          <a:lstStyle/>
          <a:p>
            <a:pPr algn="just"/>
            <a:r>
              <a:rPr lang="ar-SY" sz="2200" dirty="0" smtClean="0">
                <a:cs typeface="Simplified Arabic" pitchFamily="2" charset="-78"/>
              </a:rPr>
              <a:t>الشكل 4 – 10</a:t>
            </a:r>
            <a:endParaRPr lang="ar-SY" sz="2200" dirty="0">
              <a:cs typeface="Simplified Arabic" pitchFamily="2" charset="-78"/>
            </a:endParaRPr>
          </a:p>
        </p:txBody>
      </p:sp>
      <p:sp>
        <p:nvSpPr>
          <p:cNvPr id="19" name="مستطيل مستدير الزوايا 18"/>
          <p:cNvSpPr/>
          <p:nvPr/>
        </p:nvSpPr>
        <p:spPr>
          <a:xfrm>
            <a:off x="4357686" y="1428736"/>
            <a:ext cx="4000528" cy="2214578"/>
          </a:xfrm>
          <a:prstGeom prst="roundRect">
            <a:avLst/>
          </a:prstGeom>
          <a:solidFill>
            <a:schemeClr val="accent3">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pic>
        <p:nvPicPr>
          <p:cNvPr id="14" name="صورة 13" descr="commutation_effect_b.jpg"/>
          <p:cNvPicPr>
            <a:picLocks noChangeAspect="1"/>
          </p:cNvPicPr>
          <p:nvPr/>
        </p:nvPicPr>
        <p:blipFill>
          <a:blip r:embed="rId4" cstate="print"/>
          <a:stretch>
            <a:fillRect/>
          </a:stretch>
        </p:blipFill>
        <p:spPr>
          <a:xfrm>
            <a:off x="500034" y="1214422"/>
            <a:ext cx="3563112" cy="1740408"/>
          </a:xfrm>
          <a:prstGeom prst="rect">
            <a:avLst/>
          </a:prstGeom>
        </p:spPr>
      </p:pic>
      <p:sp>
        <p:nvSpPr>
          <p:cNvPr id="17" name="مربع نص 16"/>
          <p:cNvSpPr txBox="1"/>
          <p:nvPr/>
        </p:nvSpPr>
        <p:spPr>
          <a:xfrm>
            <a:off x="4714876" y="428604"/>
            <a:ext cx="4143404" cy="523220"/>
          </a:xfrm>
          <a:prstGeom prst="rect">
            <a:avLst/>
          </a:prstGeom>
          <a:noFill/>
        </p:spPr>
        <p:txBody>
          <a:bodyPr wrap="square" rtlCol="1">
            <a:spAutoFit/>
          </a:bodyPr>
          <a:lstStyle/>
          <a:p>
            <a:pPr algn="just"/>
            <a:r>
              <a:rPr lang="ar-SY" sz="2800" b="1" i="1" u="sng" dirty="0" smtClean="0">
                <a:solidFill>
                  <a:srgbClr val="0070C0"/>
                </a:solidFill>
                <a:cs typeface="Simplified Arabic" pitchFamily="2" charset="-78"/>
              </a:rPr>
              <a:t>المرحلة الثانية فترة الإبدال :</a:t>
            </a:r>
            <a:endParaRPr lang="ar-SY" sz="2800" b="1" i="1" u="sng" dirty="0">
              <a:solidFill>
                <a:srgbClr val="0070C0"/>
              </a:solidFill>
              <a:cs typeface="Simplified Arabic" pitchFamily="2" charset="-78"/>
            </a:endParaRPr>
          </a:p>
        </p:txBody>
      </p:sp>
      <p:graphicFrame>
        <p:nvGraphicFramePr>
          <p:cNvPr id="153602" name="Object 2"/>
          <p:cNvGraphicFramePr>
            <a:graphicFrameLocks noChangeAspect="1"/>
          </p:cNvGraphicFramePr>
          <p:nvPr/>
        </p:nvGraphicFramePr>
        <p:xfrm>
          <a:off x="388943" y="259911"/>
          <a:ext cx="4968875" cy="982663"/>
        </p:xfrm>
        <a:graphic>
          <a:graphicData uri="http://schemas.openxmlformats.org/presentationml/2006/ole">
            <p:oleObj spid="_x0000_s175106" name="Equation" r:id="rId5" imgW="2120760" imgH="419040" progId="Equation.DSMT4">
              <p:embed/>
            </p:oleObj>
          </a:graphicData>
        </a:graphic>
      </p:graphicFrame>
      <p:graphicFrame>
        <p:nvGraphicFramePr>
          <p:cNvPr id="154627" name="Object 3"/>
          <p:cNvGraphicFramePr>
            <a:graphicFrameLocks noChangeAspect="1"/>
          </p:cNvGraphicFramePr>
          <p:nvPr/>
        </p:nvGraphicFramePr>
        <p:xfrm>
          <a:off x="5405438" y="928670"/>
          <a:ext cx="2187575" cy="568325"/>
        </p:xfrm>
        <a:graphic>
          <a:graphicData uri="http://schemas.openxmlformats.org/presentationml/2006/ole">
            <p:oleObj spid="_x0000_s175107" name="Equation" r:id="rId6" imgW="927000" imgH="241200" progId="Equation.DSMT4">
              <p:embed/>
            </p:oleObj>
          </a:graphicData>
        </a:graphic>
      </p:graphicFrame>
      <p:sp>
        <p:nvSpPr>
          <p:cNvPr id="9" name="مربع نص 8"/>
          <p:cNvSpPr txBox="1"/>
          <p:nvPr/>
        </p:nvSpPr>
        <p:spPr>
          <a:xfrm>
            <a:off x="642910" y="3071810"/>
            <a:ext cx="2214578" cy="430887"/>
          </a:xfrm>
          <a:prstGeom prst="rect">
            <a:avLst/>
          </a:prstGeom>
          <a:noFill/>
        </p:spPr>
        <p:txBody>
          <a:bodyPr wrap="square" rtlCol="1">
            <a:spAutoFit/>
          </a:bodyPr>
          <a:lstStyle/>
          <a:p>
            <a:pPr algn="just"/>
            <a:r>
              <a:rPr lang="ar-SY" sz="2200" dirty="0" smtClean="0">
                <a:cs typeface="Simplified Arabic" pitchFamily="2" charset="-78"/>
              </a:rPr>
              <a:t>الشكل 4 – 10 - </a:t>
            </a:r>
            <a:r>
              <a:rPr lang="ar-SY" sz="2200" dirty="0" err="1" smtClean="0">
                <a:cs typeface="Simplified Arabic" pitchFamily="2" charset="-78"/>
              </a:rPr>
              <a:t>ب</a:t>
            </a:r>
            <a:endParaRPr lang="ar-SY" sz="2200" dirty="0">
              <a:cs typeface="Simplified Arabic" pitchFamily="2" charset="-78"/>
            </a:endParaRPr>
          </a:p>
        </p:txBody>
      </p:sp>
      <p:graphicFrame>
        <p:nvGraphicFramePr>
          <p:cNvPr id="12" name="Object 4"/>
          <p:cNvGraphicFramePr>
            <a:graphicFrameLocks noChangeAspect="1"/>
          </p:cNvGraphicFramePr>
          <p:nvPr/>
        </p:nvGraphicFramePr>
        <p:xfrm>
          <a:off x="4745038" y="1500185"/>
          <a:ext cx="2486025" cy="1016000"/>
        </p:xfrm>
        <a:graphic>
          <a:graphicData uri="http://schemas.openxmlformats.org/presentationml/2006/ole">
            <p:oleObj spid="_x0000_s175108" name="Equation" r:id="rId7" imgW="1054080" imgH="431640" progId="Equation.DSMT4">
              <p:embed/>
            </p:oleObj>
          </a:graphicData>
        </a:graphic>
      </p:graphicFrame>
      <p:graphicFrame>
        <p:nvGraphicFramePr>
          <p:cNvPr id="13" name="Object 4"/>
          <p:cNvGraphicFramePr>
            <a:graphicFrameLocks noChangeAspect="1"/>
          </p:cNvGraphicFramePr>
          <p:nvPr/>
        </p:nvGraphicFramePr>
        <p:xfrm>
          <a:off x="4700588" y="2643185"/>
          <a:ext cx="2574925" cy="1016000"/>
        </p:xfrm>
        <a:graphic>
          <a:graphicData uri="http://schemas.openxmlformats.org/presentationml/2006/ole">
            <p:oleObj spid="_x0000_s175109" name="Equation" r:id="rId8" imgW="1091880" imgH="431640" progId="Equation.DSMT4">
              <p:embed/>
            </p:oleObj>
          </a:graphicData>
        </a:graphic>
      </p:graphicFrame>
      <p:sp>
        <p:nvSpPr>
          <p:cNvPr id="16" name="مستطيل 15"/>
          <p:cNvSpPr/>
          <p:nvPr/>
        </p:nvSpPr>
        <p:spPr>
          <a:xfrm>
            <a:off x="7348561" y="1691340"/>
            <a:ext cx="857256" cy="492443"/>
          </a:xfrm>
          <a:prstGeom prst="rect">
            <a:avLst/>
          </a:prstGeom>
        </p:spPr>
        <p:txBody>
          <a:bodyPr wrap="square">
            <a:spAutoFit/>
          </a:bodyPr>
          <a:lstStyle/>
          <a:p>
            <a:pPr algn="just"/>
            <a:r>
              <a:rPr lang="en-US" sz="2600" dirty="0" smtClean="0">
                <a:cs typeface="Simplified Arabic" pitchFamily="2" charset="-78"/>
              </a:rPr>
              <a:t>(1)</a:t>
            </a:r>
            <a:endParaRPr lang="ar-SY" sz="2600" i="1" baseline="-25000" dirty="0"/>
          </a:p>
        </p:txBody>
      </p:sp>
      <p:sp>
        <p:nvSpPr>
          <p:cNvPr id="18" name="مستطيل 17"/>
          <p:cNvSpPr/>
          <p:nvPr/>
        </p:nvSpPr>
        <p:spPr>
          <a:xfrm>
            <a:off x="7348561" y="2786064"/>
            <a:ext cx="857256" cy="492443"/>
          </a:xfrm>
          <a:prstGeom prst="rect">
            <a:avLst/>
          </a:prstGeom>
        </p:spPr>
        <p:txBody>
          <a:bodyPr wrap="square">
            <a:spAutoFit/>
          </a:bodyPr>
          <a:lstStyle/>
          <a:p>
            <a:pPr algn="just"/>
            <a:r>
              <a:rPr lang="en-US" sz="2600" dirty="0" smtClean="0">
                <a:cs typeface="Simplified Arabic" pitchFamily="2" charset="-78"/>
              </a:rPr>
              <a:t>(2)</a:t>
            </a:r>
            <a:endParaRPr lang="ar-SY" sz="2600" i="1" baseline="-25000" dirty="0"/>
          </a:p>
        </p:txBody>
      </p:sp>
      <p:sp>
        <p:nvSpPr>
          <p:cNvPr id="21" name="سهم للأسفل 20"/>
          <p:cNvSpPr/>
          <p:nvPr/>
        </p:nvSpPr>
        <p:spPr>
          <a:xfrm>
            <a:off x="2071670" y="3929066"/>
            <a:ext cx="428628" cy="571504"/>
          </a:xfrm>
          <a:prstGeom prst="downArrow">
            <a:avLst/>
          </a:prstGeom>
          <a:gradFill>
            <a:gsLst>
              <a:gs pos="0">
                <a:schemeClr val="accent3">
                  <a:lumMod val="40000"/>
                  <a:lumOff val="60000"/>
                </a:schemeClr>
              </a:gs>
              <a:gs pos="100000">
                <a:schemeClr val="accent3">
                  <a:lumMod val="60000"/>
                  <a:lumOff val="40000"/>
                </a:schemeClr>
              </a:gs>
            </a:gsLst>
            <a:lin ang="5400000" scaled="0"/>
          </a:gra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sp>
        <p:nvSpPr>
          <p:cNvPr id="22" name="سهم للأسفل 21"/>
          <p:cNvSpPr/>
          <p:nvPr/>
        </p:nvSpPr>
        <p:spPr>
          <a:xfrm>
            <a:off x="1643042" y="3929066"/>
            <a:ext cx="428628" cy="571504"/>
          </a:xfrm>
          <a:prstGeom prst="downArrow">
            <a:avLst/>
          </a:prstGeom>
          <a:gradFill>
            <a:gsLst>
              <a:gs pos="0">
                <a:schemeClr val="accent3">
                  <a:lumMod val="40000"/>
                  <a:lumOff val="60000"/>
                </a:schemeClr>
              </a:gs>
              <a:gs pos="100000">
                <a:schemeClr val="accent3">
                  <a:lumMod val="60000"/>
                  <a:lumOff val="40000"/>
                </a:schemeClr>
              </a:gs>
            </a:gsLst>
            <a:lin ang="5400000" scaled="0"/>
          </a:gra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sp>
        <p:nvSpPr>
          <p:cNvPr id="25" name="مستطيل 24"/>
          <p:cNvSpPr/>
          <p:nvPr/>
        </p:nvSpPr>
        <p:spPr>
          <a:xfrm>
            <a:off x="5500694" y="3786190"/>
            <a:ext cx="3286148" cy="523220"/>
          </a:xfrm>
          <a:prstGeom prst="rect">
            <a:avLst/>
          </a:prstGeom>
        </p:spPr>
        <p:txBody>
          <a:bodyPr wrap="square">
            <a:spAutoFit/>
          </a:bodyPr>
          <a:lstStyle/>
          <a:p>
            <a:pPr algn="just"/>
            <a:r>
              <a:rPr lang="ar-SY" sz="2800" b="1" dirty="0" smtClean="0">
                <a:cs typeface="Simplified Arabic" pitchFamily="2" charset="-78"/>
              </a:rPr>
              <a:t>بما أن تيار الحمولة ثابت</a:t>
            </a:r>
            <a:endParaRPr lang="ar-SY" sz="2800" b="1" i="1" baseline="-25000" dirty="0"/>
          </a:p>
        </p:txBody>
      </p:sp>
      <p:graphicFrame>
        <p:nvGraphicFramePr>
          <p:cNvPr id="26" name="Object 4"/>
          <p:cNvGraphicFramePr>
            <a:graphicFrameLocks noChangeAspect="1"/>
          </p:cNvGraphicFramePr>
          <p:nvPr/>
        </p:nvGraphicFramePr>
        <p:xfrm>
          <a:off x="3001971" y="3714752"/>
          <a:ext cx="2784475" cy="538162"/>
        </p:xfrm>
        <a:graphic>
          <a:graphicData uri="http://schemas.openxmlformats.org/presentationml/2006/ole">
            <p:oleObj spid="_x0000_s175110" name="Equation" r:id="rId9" imgW="1180800" imgH="228600" progId="Equation.DSMT4">
              <p:embed/>
            </p:oleObj>
          </a:graphicData>
        </a:graphic>
      </p:graphicFrame>
      <p:graphicFrame>
        <p:nvGraphicFramePr>
          <p:cNvPr id="27" name="Object 4"/>
          <p:cNvGraphicFramePr>
            <a:graphicFrameLocks noChangeAspect="1"/>
          </p:cNvGraphicFramePr>
          <p:nvPr/>
        </p:nvGraphicFramePr>
        <p:xfrm>
          <a:off x="4886325" y="4500563"/>
          <a:ext cx="2157413" cy="1016000"/>
        </p:xfrm>
        <a:graphic>
          <a:graphicData uri="http://schemas.openxmlformats.org/presentationml/2006/ole">
            <p:oleObj spid="_x0000_s175111" name="Equation" r:id="rId10" imgW="914400" imgH="431640" progId="Equation.DSMT4">
              <p:embed/>
            </p:oleObj>
          </a:graphicData>
        </a:graphic>
      </p:graphicFrame>
      <p:sp>
        <p:nvSpPr>
          <p:cNvPr id="28" name="مستطيل 27"/>
          <p:cNvSpPr/>
          <p:nvPr/>
        </p:nvSpPr>
        <p:spPr>
          <a:xfrm>
            <a:off x="5072066" y="5706156"/>
            <a:ext cx="3643338" cy="523220"/>
          </a:xfrm>
          <a:prstGeom prst="rect">
            <a:avLst/>
          </a:prstGeom>
        </p:spPr>
        <p:txBody>
          <a:bodyPr wrap="square">
            <a:spAutoFit/>
          </a:bodyPr>
          <a:lstStyle/>
          <a:p>
            <a:pPr algn="just"/>
            <a:r>
              <a:rPr lang="ar-SY" sz="2800" b="1" dirty="0" smtClean="0">
                <a:cs typeface="Simplified Arabic" pitchFamily="2" charset="-78"/>
              </a:rPr>
              <a:t>بجمع المعادلتين (</a:t>
            </a:r>
            <a:r>
              <a:rPr lang="en-US" sz="2800" b="1" dirty="0" smtClean="0">
                <a:cs typeface="Simplified Arabic" pitchFamily="2" charset="-78"/>
              </a:rPr>
              <a:t>1</a:t>
            </a:r>
            <a:r>
              <a:rPr lang="ar-SY" sz="2800" b="1" dirty="0" smtClean="0">
                <a:cs typeface="Simplified Arabic" pitchFamily="2" charset="-78"/>
              </a:rPr>
              <a:t>) </a:t>
            </a:r>
            <a:r>
              <a:rPr lang="ar-SY" sz="2800" b="1" dirty="0" err="1" smtClean="0">
                <a:cs typeface="Simplified Arabic" pitchFamily="2" charset="-78"/>
              </a:rPr>
              <a:t>و</a:t>
            </a:r>
            <a:r>
              <a:rPr lang="ar-SY" sz="2800" b="1" dirty="0" smtClean="0">
                <a:cs typeface="Simplified Arabic" pitchFamily="2" charset="-78"/>
              </a:rPr>
              <a:t> (</a:t>
            </a:r>
            <a:r>
              <a:rPr lang="en-US" sz="2800" b="1" dirty="0" smtClean="0">
                <a:cs typeface="Simplified Arabic" pitchFamily="2" charset="-78"/>
              </a:rPr>
              <a:t>2</a:t>
            </a:r>
            <a:r>
              <a:rPr lang="ar-SY" sz="2800" b="1" dirty="0" smtClean="0">
                <a:cs typeface="Simplified Arabic" pitchFamily="2" charset="-78"/>
              </a:rPr>
              <a:t>):</a:t>
            </a:r>
            <a:endParaRPr lang="ar-SY" sz="2800" b="1" i="1" baseline="-25000" dirty="0"/>
          </a:p>
        </p:txBody>
      </p:sp>
      <p:graphicFrame>
        <p:nvGraphicFramePr>
          <p:cNvPr id="29" name="Object 8"/>
          <p:cNvGraphicFramePr>
            <a:graphicFrameLocks noChangeAspect="1"/>
          </p:cNvGraphicFramePr>
          <p:nvPr/>
        </p:nvGraphicFramePr>
        <p:xfrm>
          <a:off x="3214678" y="5514996"/>
          <a:ext cx="1916113" cy="985838"/>
        </p:xfrm>
        <a:graphic>
          <a:graphicData uri="http://schemas.openxmlformats.org/presentationml/2006/ole">
            <p:oleObj spid="_x0000_s175112" name="Equation" r:id="rId11" imgW="812520" imgH="419040" progId="Equation.DSMT4">
              <p:embed/>
            </p:oleObj>
          </a:graphicData>
        </a:graphic>
      </p:graphicFrame>
      <p:sp>
        <p:nvSpPr>
          <p:cNvPr id="30" name="عنصر نائب للتاريخ 29"/>
          <p:cNvSpPr>
            <a:spLocks noGrp="1"/>
          </p:cNvSpPr>
          <p:nvPr>
            <p:ph type="dt" sz="half" idx="10"/>
          </p:nvPr>
        </p:nvSpPr>
        <p:spPr/>
        <p:txBody>
          <a:bodyPr/>
          <a:lstStyle/>
          <a:p>
            <a:r>
              <a:rPr lang="ar-SY" smtClean="0"/>
              <a:t>2019-2018</a:t>
            </a:r>
            <a:endParaRPr lang="ar-SY"/>
          </a:p>
        </p:txBody>
      </p:sp>
      <p:sp>
        <p:nvSpPr>
          <p:cNvPr id="33" name="مربع نص 32"/>
          <p:cNvSpPr txBox="1"/>
          <p:nvPr/>
        </p:nvSpPr>
        <p:spPr>
          <a:xfrm>
            <a:off x="395536" y="6002124"/>
            <a:ext cx="8393643"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ar-SY" sz="2800" b="1" dirty="0" smtClean="0">
                <a:latin typeface="Times New Roman" pitchFamily="18" charset="0"/>
                <a:cs typeface="Times New Roman" pitchFamily="18" charset="0"/>
              </a:rPr>
              <a:t>ملاحظة: قيمة جهد الحمولة أثناء </a:t>
            </a:r>
            <a:r>
              <a:rPr lang="ar-SY" sz="2800" b="1" dirty="0" err="1" smtClean="0">
                <a:latin typeface="Times New Roman" pitchFamily="18" charset="0"/>
                <a:cs typeface="Times New Roman" pitchFamily="18" charset="0"/>
              </a:rPr>
              <a:t>الإبدال </a:t>
            </a:r>
            <a:r>
              <a:rPr lang="ar-SY" sz="2800" b="1" dirty="0" smtClean="0">
                <a:latin typeface="Times New Roman" pitchFamily="18" charset="0"/>
                <a:cs typeface="Times New Roman" pitchFamily="18" charset="0"/>
              </a:rPr>
              <a:t>= نصف مجموع طوري الإبدال</a:t>
            </a:r>
            <a:endParaRPr lang="en-US" sz="2800" b="1" dirty="0">
              <a:latin typeface="Times New Roman" pitchFamily="18" charset="0"/>
              <a:cs typeface="Times New Roman" pitchFamily="18" charset="0"/>
            </a:endParaRPr>
          </a:p>
        </p:txBody>
      </p:sp>
      <p:sp>
        <p:nvSpPr>
          <p:cNvPr id="31" name="عنصر نائب لرقم الشريحة 30"/>
          <p:cNvSpPr>
            <a:spLocks noGrp="1"/>
          </p:cNvSpPr>
          <p:nvPr>
            <p:ph type="sldNum" sz="quarter" idx="12"/>
          </p:nvPr>
        </p:nvSpPr>
        <p:spPr/>
        <p:txBody>
          <a:bodyPr/>
          <a:lstStyle/>
          <a:p>
            <a:fld id="{2C0DA8FC-BB9E-42E2-A4DE-D94B488C17FE}" type="slidenum">
              <a:rPr lang="ar-SY" smtClean="0"/>
              <a:pPr/>
              <a:t>37</a:t>
            </a:fld>
            <a:endParaRPr lang="ar-SY"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xit" presetSubtype="0" fill="hold" grpId="0" nodeType="withEffect">
                                  <p:stCondLst>
                                    <p:cond delay="0"/>
                                  </p:stCondLst>
                                  <p:childTnLst>
                                    <p:animEffect transition="out" filter="fade">
                                      <p:cBhvr>
                                        <p:cTn id="6" dur="1000"/>
                                        <p:tgtEl>
                                          <p:spTgt spid="21"/>
                                        </p:tgtEl>
                                      </p:cBhvr>
                                    </p:animEffect>
                                    <p:anim calcmode="lin" valueType="num">
                                      <p:cBhvr>
                                        <p:cTn id="7" dur="1000"/>
                                        <p:tgtEl>
                                          <p:spTgt spid="21"/>
                                        </p:tgtEl>
                                        <p:attrNameLst>
                                          <p:attrName>ppt_x</p:attrName>
                                        </p:attrNameLst>
                                      </p:cBhvr>
                                      <p:tavLst>
                                        <p:tav tm="0">
                                          <p:val>
                                            <p:strVal val="ppt_x"/>
                                          </p:val>
                                        </p:tav>
                                        <p:tav tm="100000">
                                          <p:val>
                                            <p:strVal val="ppt_x"/>
                                          </p:val>
                                        </p:tav>
                                      </p:tavLst>
                                    </p:anim>
                                    <p:anim calcmode="lin" valueType="num">
                                      <p:cBhvr>
                                        <p:cTn id="8" dur="1000"/>
                                        <p:tgtEl>
                                          <p:spTgt spid="21"/>
                                        </p:tgtEl>
                                        <p:attrNameLst>
                                          <p:attrName>ppt_y</p:attrName>
                                        </p:attrNameLst>
                                      </p:cBhvr>
                                      <p:tavLst>
                                        <p:tav tm="0">
                                          <p:val>
                                            <p:strVal val="ppt_y"/>
                                          </p:val>
                                        </p:tav>
                                        <p:tav tm="100000">
                                          <p:val>
                                            <p:strVal val="ppt_y-.1"/>
                                          </p:val>
                                        </p:tav>
                                      </p:tavLst>
                                    </p:anim>
                                    <p:set>
                                      <p:cBhvr>
                                        <p:cTn id="9" dur="1" fill="hold">
                                          <p:stCondLst>
                                            <p:cond delay="999"/>
                                          </p:stCondLst>
                                        </p:cTn>
                                        <p:tgtEl>
                                          <p:spTgt spid="21"/>
                                        </p:tgtEl>
                                        <p:attrNameLst>
                                          <p:attrName>style.visibility</p:attrName>
                                        </p:attrNameLst>
                                      </p:cBhvr>
                                      <p:to>
                                        <p:strVal val="hidden"/>
                                      </p:to>
                                    </p:set>
                                  </p:childTnLst>
                                </p:cTn>
                              </p:par>
                              <p:par>
                                <p:cTn id="10" presetID="47"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checkerboard(across)">
                                      <p:cBhvr>
                                        <p:cTn id="19" dur="500"/>
                                        <p:tgtEl>
                                          <p:spTgt spid="19"/>
                                        </p:tgtEl>
                                      </p:cBhvr>
                                    </p:animEffect>
                                  </p:childTnLst>
                                </p:cTn>
                              </p:par>
                              <p:par>
                                <p:cTn id="20" presetID="5" presetClass="entr" presetSubtype="1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checkerboard(across)">
                                      <p:cBhvr>
                                        <p:cTn id="22" dur="500"/>
                                        <p:tgtEl>
                                          <p:spTgt spid="12"/>
                                        </p:tgtEl>
                                      </p:cBhvr>
                                    </p:animEffect>
                                  </p:childTnLst>
                                </p:cTn>
                              </p:par>
                              <p:par>
                                <p:cTn id="23" presetID="5" presetClass="entr" presetSubtype="1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checkerboard(across)">
                                      <p:cBhvr>
                                        <p:cTn id="25" dur="500"/>
                                        <p:tgtEl>
                                          <p:spTgt spid="13"/>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checkerboard(across)">
                                      <p:cBhvr>
                                        <p:cTn id="28" dur="500"/>
                                        <p:tgtEl>
                                          <p:spTgt spid="16"/>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checkerboard(across)">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blinds(horizontal)">
                                      <p:cBhvr>
                                        <p:cTn id="36" dur="500"/>
                                        <p:tgtEl>
                                          <p:spTgt spid="25"/>
                                        </p:tgtEl>
                                      </p:cBhvr>
                                    </p:animEffect>
                                  </p:childTnLst>
                                </p:cTn>
                              </p:par>
                            </p:childTnLst>
                          </p:cTn>
                        </p:par>
                      </p:childTnLst>
                    </p:cTn>
                  </p:par>
                  <p:par>
                    <p:cTn id="37" fill="hold">
                      <p:stCondLst>
                        <p:cond delay="indefinite"/>
                      </p:stCondLst>
                      <p:childTnLst>
                        <p:par>
                          <p:cTn id="38" fill="hold">
                            <p:stCondLst>
                              <p:cond delay="0"/>
                            </p:stCondLst>
                            <p:childTnLst>
                              <p:par>
                                <p:cTn id="39" presetID="29" presetClass="entr" presetSubtype="0" fill="hold" nodeType="click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p:cTn id="41" dur="1000" fill="hold"/>
                                        <p:tgtEl>
                                          <p:spTgt spid="26"/>
                                        </p:tgtEl>
                                        <p:attrNameLst>
                                          <p:attrName>ppt_x</p:attrName>
                                        </p:attrNameLst>
                                      </p:cBhvr>
                                      <p:tavLst>
                                        <p:tav tm="0">
                                          <p:val>
                                            <p:strVal val="#ppt_x-.2"/>
                                          </p:val>
                                        </p:tav>
                                        <p:tav tm="100000">
                                          <p:val>
                                            <p:strVal val="#ppt_x"/>
                                          </p:val>
                                        </p:tav>
                                      </p:tavLst>
                                    </p:anim>
                                    <p:anim calcmode="lin" valueType="num">
                                      <p:cBhvr>
                                        <p:cTn id="42" dur="1000" fill="hold"/>
                                        <p:tgtEl>
                                          <p:spTgt spid="26"/>
                                        </p:tgtEl>
                                        <p:attrNameLst>
                                          <p:attrName>ppt_y</p:attrName>
                                        </p:attrNameLst>
                                      </p:cBhvr>
                                      <p:tavLst>
                                        <p:tav tm="0">
                                          <p:val>
                                            <p:strVal val="#ppt_y"/>
                                          </p:val>
                                        </p:tav>
                                        <p:tav tm="100000">
                                          <p:val>
                                            <p:strVal val="#ppt_y"/>
                                          </p:val>
                                        </p:tav>
                                      </p:tavLst>
                                    </p:anim>
                                    <p:animEffect transition="in" filter="wipe(right)" prLst="gradientSize: 0.1">
                                      <p:cBhvr>
                                        <p:cTn id="43" dur="1000"/>
                                        <p:tgtEl>
                                          <p:spTgt spid="26"/>
                                        </p:tgtEl>
                                      </p:cBhvr>
                                    </p:animEffect>
                                  </p:childTnLst>
                                </p:cTn>
                              </p:par>
                            </p:childTnLst>
                          </p:cTn>
                        </p:par>
                      </p:childTnLst>
                    </p:cTn>
                  </p:par>
                  <p:par>
                    <p:cTn id="44" fill="hold">
                      <p:stCondLst>
                        <p:cond delay="indefinite"/>
                      </p:stCondLst>
                      <p:childTnLst>
                        <p:par>
                          <p:cTn id="45" fill="hold">
                            <p:stCondLst>
                              <p:cond delay="0"/>
                            </p:stCondLst>
                            <p:childTnLst>
                              <p:par>
                                <p:cTn id="46" presetID="29" presetClass="entr" presetSubtype="0" fill="hold" nodeType="click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p:cTn id="48" dur="1000" fill="hold"/>
                                        <p:tgtEl>
                                          <p:spTgt spid="27"/>
                                        </p:tgtEl>
                                        <p:attrNameLst>
                                          <p:attrName>ppt_x</p:attrName>
                                        </p:attrNameLst>
                                      </p:cBhvr>
                                      <p:tavLst>
                                        <p:tav tm="0">
                                          <p:val>
                                            <p:strVal val="#ppt_x-.2"/>
                                          </p:val>
                                        </p:tav>
                                        <p:tav tm="100000">
                                          <p:val>
                                            <p:strVal val="#ppt_x"/>
                                          </p:val>
                                        </p:tav>
                                      </p:tavLst>
                                    </p:anim>
                                    <p:anim calcmode="lin" valueType="num">
                                      <p:cBhvr>
                                        <p:cTn id="49"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50" dur="1000"/>
                                        <p:tgtEl>
                                          <p:spTgt spid="27"/>
                                        </p:tgtEl>
                                      </p:cBhvr>
                                    </p:animEffect>
                                  </p:childTnLst>
                                </p:cTn>
                              </p:par>
                            </p:childTnLst>
                          </p:cTn>
                        </p:par>
                      </p:childTnLst>
                    </p:cTn>
                  </p:par>
                  <p:par>
                    <p:cTn id="51" fill="hold">
                      <p:stCondLst>
                        <p:cond delay="indefinite"/>
                      </p:stCondLst>
                      <p:childTnLst>
                        <p:par>
                          <p:cTn id="52" fill="hold">
                            <p:stCondLst>
                              <p:cond delay="0"/>
                            </p:stCondLst>
                            <p:childTnLst>
                              <p:par>
                                <p:cTn id="53" presetID="29"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p:cTn id="55" dur="1000" fill="hold"/>
                                        <p:tgtEl>
                                          <p:spTgt spid="28"/>
                                        </p:tgtEl>
                                        <p:attrNameLst>
                                          <p:attrName>ppt_x</p:attrName>
                                        </p:attrNameLst>
                                      </p:cBhvr>
                                      <p:tavLst>
                                        <p:tav tm="0">
                                          <p:val>
                                            <p:strVal val="#ppt_x-.2"/>
                                          </p:val>
                                        </p:tav>
                                        <p:tav tm="100000">
                                          <p:val>
                                            <p:strVal val="#ppt_x"/>
                                          </p:val>
                                        </p:tav>
                                      </p:tavLst>
                                    </p:anim>
                                    <p:anim calcmode="lin" valueType="num">
                                      <p:cBhvr>
                                        <p:cTn id="56" dur="1000" fill="hold"/>
                                        <p:tgtEl>
                                          <p:spTgt spid="28"/>
                                        </p:tgtEl>
                                        <p:attrNameLst>
                                          <p:attrName>ppt_y</p:attrName>
                                        </p:attrNameLst>
                                      </p:cBhvr>
                                      <p:tavLst>
                                        <p:tav tm="0">
                                          <p:val>
                                            <p:strVal val="#ppt_y"/>
                                          </p:val>
                                        </p:tav>
                                        <p:tav tm="100000">
                                          <p:val>
                                            <p:strVal val="#ppt_y"/>
                                          </p:val>
                                        </p:tav>
                                      </p:tavLst>
                                    </p:anim>
                                    <p:animEffect transition="in" filter="wipe(right)" prLst="gradientSize: 0.1">
                                      <p:cBhvr>
                                        <p:cTn id="57" dur="1000"/>
                                        <p:tgtEl>
                                          <p:spTgt spid="2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blinds(horizontal)">
                                      <p:cBhvr>
                                        <p:cTn id="62" dur="5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grpId="0" nodeType="click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checkerboard(across)">
                                      <p:cBhvr>
                                        <p:cTn id="6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6" grpId="0"/>
      <p:bldP spid="18" grpId="0"/>
      <p:bldP spid="21" grpId="0" animBg="1"/>
      <p:bldP spid="22" grpId="0" animBg="1"/>
      <p:bldP spid="25" grpId="0"/>
      <p:bldP spid="28" grpId="0"/>
      <p:bldP spid="3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مربع نص 5"/>
          <p:cNvSpPr txBox="1"/>
          <p:nvPr/>
        </p:nvSpPr>
        <p:spPr>
          <a:xfrm>
            <a:off x="5214942" y="285728"/>
            <a:ext cx="3500462" cy="523220"/>
          </a:xfrm>
          <a:prstGeom prst="rect">
            <a:avLst/>
          </a:prstGeom>
          <a:noFill/>
        </p:spPr>
        <p:txBody>
          <a:bodyPr wrap="square" rtlCol="1">
            <a:spAutoFit/>
          </a:bodyPr>
          <a:lstStyle/>
          <a:p>
            <a:pPr algn="just"/>
            <a:r>
              <a:rPr lang="ar-SY" sz="2800" b="1" i="1" u="sng" dirty="0" smtClean="0">
                <a:solidFill>
                  <a:srgbClr val="D60093"/>
                </a:solidFill>
                <a:cs typeface="Simplified Arabic" pitchFamily="2" charset="-78"/>
              </a:rPr>
              <a:t>الجهد على </a:t>
            </a:r>
            <a:r>
              <a:rPr lang="ar-SY" sz="2800" b="1" i="1" u="sng" dirty="0" err="1" smtClean="0">
                <a:solidFill>
                  <a:srgbClr val="D60093"/>
                </a:solidFill>
                <a:cs typeface="Simplified Arabic" pitchFamily="2" charset="-78"/>
              </a:rPr>
              <a:t>الثايرستور</a:t>
            </a:r>
            <a:r>
              <a:rPr lang="ar-SY" sz="2800" b="1" i="1" u="sng" dirty="0" smtClean="0">
                <a:solidFill>
                  <a:srgbClr val="D60093"/>
                </a:solidFill>
                <a:cs typeface="Simplified Arabic" pitchFamily="2" charset="-78"/>
              </a:rPr>
              <a:t> </a:t>
            </a:r>
            <a:r>
              <a:rPr lang="en-US" sz="2800" b="1" i="1" u="sng" dirty="0" smtClean="0">
                <a:solidFill>
                  <a:srgbClr val="D60093"/>
                </a:solidFill>
                <a:cs typeface="Simplified Arabic" pitchFamily="2" charset="-78"/>
              </a:rPr>
              <a:t>T</a:t>
            </a:r>
            <a:r>
              <a:rPr lang="en-US" sz="2800" b="1" i="1" u="sng" baseline="-25000" dirty="0" smtClean="0">
                <a:solidFill>
                  <a:srgbClr val="D60093"/>
                </a:solidFill>
                <a:cs typeface="Simplified Arabic" pitchFamily="2" charset="-78"/>
              </a:rPr>
              <a:t>1</a:t>
            </a:r>
            <a:endParaRPr lang="ar-SY" sz="2800" b="1" i="1" u="sng" baseline="-25000" dirty="0">
              <a:solidFill>
                <a:srgbClr val="D60093"/>
              </a:solidFill>
              <a:cs typeface="Simplified Arabic" pitchFamily="2" charset="-78"/>
            </a:endParaRPr>
          </a:p>
        </p:txBody>
      </p:sp>
      <p:graphicFrame>
        <p:nvGraphicFramePr>
          <p:cNvPr id="7" name="Object 13"/>
          <p:cNvGraphicFramePr>
            <a:graphicFrameLocks noChangeAspect="1"/>
          </p:cNvGraphicFramePr>
          <p:nvPr/>
        </p:nvGraphicFramePr>
        <p:xfrm>
          <a:off x="5548313" y="1714500"/>
          <a:ext cx="2185987" cy="566738"/>
        </p:xfrm>
        <a:graphic>
          <a:graphicData uri="http://schemas.openxmlformats.org/presentationml/2006/ole">
            <p:oleObj spid="_x0000_s176130" name="Equation" r:id="rId3" imgW="927000" imgH="241200" progId="Equation.DSMT4">
              <p:embed/>
            </p:oleObj>
          </a:graphicData>
        </a:graphic>
      </p:graphicFrame>
      <p:graphicFrame>
        <p:nvGraphicFramePr>
          <p:cNvPr id="8" name="Object 7"/>
          <p:cNvGraphicFramePr>
            <a:graphicFrameLocks noChangeAspect="1"/>
          </p:cNvGraphicFramePr>
          <p:nvPr/>
        </p:nvGraphicFramePr>
        <p:xfrm>
          <a:off x="5715000" y="2357438"/>
          <a:ext cx="1976438" cy="566737"/>
        </p:xfrm>
        <a:graphic>
          <a:graphicData uri="http://schemas.openxmlformats.org/presentationml/2006/ole">
            <p:oleObj spid="_x0000_s176131" name="Equation" r:id="rId4" imgW="838080" imgH="241200" progId="Equation.DSMT4">
              <p:embed/>
            </p:oleObj>
          </a:graphicData>
        </a:graphic>
      </p:graphicFrame>
      <p:sp>
        <p:nvSpPr>
          <p:cNvPr id="9" name="مستطيل 8"/>
          <p:cNvSpPr/>
          <p:nvPr/>
        </p:nvSpPr>
        <p:spPr>
          <a:xfrm>
            <a:off x="3786182" y="760381"/>
            <a:ext cx="5072098" cy="954107"/>
          </a:xfrm>
          <a:prstGeom prst="rect">
            <a:avLst/>
          </a:prstGeom>
        </p:spPr>
        <p:txBody>
          <a:bodyPr wrap="square">
            <a:spAutoFit/>
          </a:bodyPr>
          <a:lstStyle/>
          <a:p>
            <a:pPr algn="just"/>
            <a:r>
              <a:rPr lang="ar-SY" sz="2800" b="1" dirty="0" smtClean="0">
                <a:cs typeface="Simplified Arabic" pitchFamily="2" charset="-78"/>
              </a:rPr>
              <a:t>عند الإبدال من </a:t>
            </a:r>
            <a:r>
              <a:rPr lang="en-US" sz="2800" b="1" dirty="0" smtClean="0">
                <a:cs typeface="Simplified Arabic" pitchFamily="2" charset="-78"/>
              </a:rPr>
              <a:t>T</a:t>
            </a:r>
            <a:r>
              <a:rPr lang="en-US" sz="2800" b="1" baseline="-25000" dirty="0" smtClean="0">
                <a:cs typeface="Simplified Arabic" pitchFamily="2" charset="-78"/>
              </a:rPr>
              <a:t>1</a:t>
            </a:r>
            <a:r>
              <a:rPr lang="ar-SY" sz="2800" b="1" dirty="0" smtClean="0">
                <a:cs typeface="Simplified Arabic" pitchFamily="2" charset="-78"/>
              </a:rPr>
              <a:t> إلى </a:t>
            </a:r>
            <a:r>
              <a:rPr lang="en-US" sz="2800" b="1" dirty="0" smtClean="0">
                <a:cs typeface="Simplified Arabic" pitchFamily="2" charset="-78"/>
              </a:rPr>
              <a:t> T</a:t>
            </a:r>
            <a:r>
              <a:rPr lang="en-US" sz="2800" b="1" baseline="-25000" dirty="0" smtClean="0">
                <a:cs typeface="Simplified Arabic" pitchFamily="2" charset="-78"/>
              </a:rPr>
              <a:t>2</a:t>
            </a:r>
            <a:r>
              <a:rPr lang="ar-SY" sz="2800" b="1" dirty="0" smtClean="0">
                <a:cs typeface="Simplified Arabic" pitchFamily="2" charset="-78"/>
              </a:rPr>
              <a:t>وبالعكس في الدارة أحادية الطور والدارة ثلاثية الطور</a:t>
            </a:r>
            <a:endParaRPr lang="ar-SY" sz="2800" b="1" i="1" dirty="0"/>
          </a:p>
        </p:txBody>
      </p:sp>
      <p:sp>
        <p:nvSpPr>
          <p:cNvPr id="11" name="مستطيل 10"/>
          <p:cNvSpPr/>
          <p:nvPr/>
        </p:nvSpPr>
        <p:spPr>
          <a:xfrm>
            <a:off x="3786182" y="3000372"/>
            <a:ext cx="5072098" cy="954107"/>
          </a:xfrm>
          <a:prstGeom prst="rect">
            <a:avLst/>
          </a:prstGeom>
        </p:spPr>
        <p:txBody>
          <a:bodyPr wrap="square">
            <a:spAutoFit/>
          </a:bodyPr>
          <a:lstStyle/>
          <a:p>
            <a:pPr algn="just"/>
            <a:r>
              <a:rPr lang="ar-SY" sz="2800" b="1" dirty="0" smtClean="0">
                <a:cs typeface="Simplified Arabic" pitchFamily="2" charset="-78"/>
              </a:rPr>
              <a:t>عند الإبدال من </a:t>
            </a:r>
            <a:r>
              <a:rPr lang="en-US" sz="2800" b="1" dirty="0" smtClean="0">
                <a:cs typeface="Simplified Arabic" pitchFamily="2" charset="-78"/>
              </a:rPr>
              <a:t>T</a:t>
            </a:r>
            <a:r>
              <a:rPr lang="en-US" sz="2800" b="1" baseline="-25000" dirty="0" smtClean="0">
                <a:cs typeface="Simplified Arabic" pitchFamily="2" charset="-78"/>
              </a:rPr>
              <a:t>2</a:t>
            </a:r>
            <a:r>
              <a:rPr lang="ar-SY" sz="2800" b="1" dirty="0" smtClean="0">
                <a:cs typeface="Simplified Arabic" pitchFamily="2" charset="-78"/>
              </a:rPr>
              <a:t> إلى </a:t>
            </a:r>
            <a:r>
              <a:rPr lang="en-US" sz="2800" b="1" dirty="0" smtClean="0">
                <a:cs typeface="Simplified Arabic" pitchFamily="2" charset="-78"/>
              </a:rPr>
              <a:t> T</a:t>
            </a:r>
            <a:r>
              <a:rPr lang="en-US" sz="2800" b="1" baseline="-25000" dirty="0" smtClean="0">
                <a:cs typeface="Simplified Arabic" pitchFamily="2" charset="-78"/>
              </a:rPr>
              <a:t>3</a:t>
            </a:r>
            <a:r>
              <a:rPr lang="ar-SY" sz="2800" b="1" dirty="0" smtClean="0">
                <a:cs typeface="Simplified Arabic" pitchFamily="2" charset="-78"/>
              </a:rPr>
              <a:t>في الدارة ثلاثية الطور أي عندما </a:t>
            </a:r>
            <a:endParaRPr lang="ar-SY" sz="2800" b="1" i="1" dirty="0"/>
          </a:p>
        </p:txBody>
      </p:sp>
      <p:graphicFrame>
        <p:nvGraphicFramePr>
          <p:cNvPr id="177156" name="Object 4"/>
          <p:cNvGraphicFramePr>
            <a:graphicFrameLocks noChangeAspect="1"/>
          </p:cNvGraphicFramePr>
          <p:nvPr/>
        </p:nvGraphicFramePr>
        <p:xfrm>
          <a:off x="4857752" y="3443068"/>
          <a:ext cx="1198563" cy="566737"/>
        </p:xfrm>
        <a:graphic>
          <a:graphicData uri="http://schemas.openxmlformats.org/presentationml/2006/ole">
            <p:oleObj spid="_x0000_s176132" name="Equation" r:id="rId5" imgW="507960" imgH="241200" progId="Equation.DSMT4">
              <p:embed/>
            </p:oleObj>
          </a:graphicData>
        </a:graphic>
      </p:graphicFrame>
      <p:graphicFrame>
        <p:nvGraphicFramePr>
          <p:cNvPr id="177157" name="Object 5"/>
          <p:cNvGraphicFramePr>
            <a:graphicFrameLocks noChangeAspect="1"/>
          </p:cNvGraphicFramePr>
          <p:nvPr/>
        </p:nvGraphicFramePr>
        <p:xfrm>
          <a:off x="3390900" y="4500563"/>
          <a:ext cx="2308225" cy="566737"/>
        </p:xfrm>
        <a:graphic>
          <a:graphicData uri="http://schemas.openxmlformats.org/presentationml/2006/ole">
            <p:oleObj spid="_x0000_s176133" name="Equation" r:id="rId6" imgW="977760" imgH="241200" progId="Equation.DSMT4">
              <p:embed/>
            </p:oleObj>
          </a:graphicData>
        </a:graphic>
      </p:graphicFrame>
      <p:graphicFrame>
        <p:nvGraphicFramePr>
          <p:cNvPr id="177158" name="Object 6"/>
          <p:cNvGraphicFramePr>
            <a:graphicFrameLocks noChangeAspect="1"/>
          </p:cNvGraphicFramePr>
          <p:nvPr/>
        </p:nvGraphicFramePr>
        <p:xfrm>
          <a:off x="5943600" y="4214813"/>
          <a:ext cx="2667000" cy="984250"/>
        </p:xfrm>
        <a:graphic>
          <a:graphicData uri="http://schemas.openxmlformats.org/presentationml/2006/ole">
            <p:oleObj spid="_x0000_s176134" name="Equation" r:id="rId7" imgW="1130040" imgH="419040" progId="Equation.DSMT4">
              <p:embed/>
            </p:oleObj>
          </a:graphicData>
        </a:graphic>
      </p:graphicFrame>
      <p:graphicFrame>
        <p:nvGraphicFramePr>
          <p:cNvPr id="177159" name="Object 7"/>
          <p:cNvGraphicFramePr>
            <a:graphicFrameLocks noChangeAspect="1"/>
          </p:cNvGraphicFramePr>
          <p:nvPr/>
        </p:nvGraphicFramePr>
        <p:xfrm>
          <a:off x="3568700" y="5286375"/>
          <a:ext cx="2487613" cy="984250"/>
        </p:xfrm>
        <a:graphic>
          <a:graphicData uri="http://schemas.openxmlformats.org/presentationml/2006/ole">
            <p:oleObj spid="_x0000_s176135" name="Equation" r:id="rId8" imgW="1054080" imgH="419040" progId="Equation.DSMT4">
              <p:embed/>
            </p:oleObj>
          </a:graphicData>
        </a:graphic>
      </p:graphicFrame>
      <p:graphicFrame>
        <p:nvGraphicFramePr>
          <p:cNvPr id="15" name="Object 7"/>
          <p:cNvGraphicFramePr>
            <a:graphicFrameLocks noChangeAspect="1"/>
          </p:cNvGraphicFramePr>
          <p:nvPr/>
        </p:nvGraphicFramePr>
        <p:xfrm>
          <a:off x="6577013" y="5314950"/>
          <a:ext cx="1616075" cy="925513"/>
        </p:xfrm>
        <a:graphic>
          <a:graphicData uri="http://schemas.openxmlformats.org/presentationml/2006/ole">
            <p:oleObj spid="_x0000_s176136" name="Equation" r:id="rId9" imgW="685800" imgH="393480" progId="Equation.DSMT4">
              <p:embed/>
            </p:oleObj>
          </a:graphicData>
        </a:graphic>
      </p:graphicFrame>
      <p:pic>
        <p:nvPicPr>
          <p:cNvPr id="18" name="صورة 17" descr="commutation_effect_b.jpg"/>
          <p:cNvPicPr>
            <a:picLocks noChangeAspect="1"/>
          </p:cNvPicPr>
          <p:nvPr/>
        </p:nvPicPr>
        <p:blipFill>
          <a:blip r:embed="rId10" cstate="print"/>
          <a:stretch>
            <a:fillRect/>
          </a:stretch>
        </p:blipFill>
        <p:spPr>
          <a:xfrm>
            <a:off x="500034" y="1214422"/>
            <a:ext cx="3563112" cy="1740408"/>
          </a:xfrm>
          <a:prstGeom prst="rect">
            <a:avLst/>
          </a:prstGeom>
        </p:spPr>
      </p:pic>
      <p:pic>
        <p:nvPicPr>
          <p:cNvPr id="19" name="صورة 18" descr="commutation_effect_id1_id2.jpg"/>
          <p:cNvPicPr>
            <a:picLocks noChangeAspect="1"/>
          </p:cNvPicPr>
          <p:nvPr/>
        </p:nvPicPr>
        <p:blipFill>
          <a:blip r:embed="rId11" cstate="print"/>
          <a:stretch>
            <a:fillRect/>
          </a:stretch>
        </p:blipFill>
        <p:spPr>
          <a:xfrm>
            <a:off x="928662" y="4357694"/>
            <a:ext cx="2298192" cy="1402080"/>
          </a:xfrm>
          <a:prstGeom prst="rect">
            <a:avLst/>
          </a:prstGeom>
        </p:spPr>
      </p:pic>
      <p:sp>
        <p:nvSpPr>
          <p:cNvPr id="20" name="سهم للأسفل 19"/>
          <p:cNvSpPr/>
          <p:nvPr/>
        </p:nvSpPr>
        <p:spPr>
          <a:xfrm>
            <a:off x="1643042" y="3929066"/>
            <a:ext cx="428628" cy="571504"/>
          </a:xfrm>
          <a:prstGeom prst="downArrow">
            <a:avLst/>
          </a:prstGeom>
          <a:gradFill>
            <a:gsLst>
              <a:gs pos="0">
                <a:schemeClr val="accent3">
                  <a:lumMod val="40000"/>
                  <a:lumOff val="60000"/>
                </a:schemeClr>
              </a:gs>
              <a:gs pos="100000">
                <a:schemeClr val="accent3">
                  <a:lumMod val="60000"/>
                  <a:lumOff val="40000"/>
                </a:schemeClr>
              </a:gs>
            </a:gsLst>
            <a:lin ang="5400000" scaled="0"/>
          </a:gra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sp>
        <p:nvSpPr>
          <p:cNvPr id="21" name="مربع نص 20"/>
          <p:cNvSpPr txBox="1"/>
          <p:nvPr/>
        </p:nvSpPr>
        <p:spPr>
          <a:xfrm>
            <a:off x="785786" y="5929330"/>
            <a:ext cx="2071702" cy="430887"/>
          </a:xfrm>
          <a:prstGeom prst="rect">
            <a:avLst/>
          </a:prstGeom>
          <a:noFill/>
        </p:spPr>
        <p:txBody>
          <a:bodyPr wrap="square" rtlCol="1">
            <a:spAutoFit/>
          </a:bodyPr>
          <a:lstStyle/>
          <a:p>
            <a:pPr algn="just"/>
            <a:r>
              <a:rPr lang="ar-SY" sz="2200" dirty="0" smtClean="0">
                <a:cs typeface="Simplified Arabic" pitchFamily="2" charset="-78"/>
              </a:rPr>
              <a:t>الشكل 4 – 10</a:t>
            </a:r>
            <a:endParaRPr lang="ar-SY" sz="2200" dirty="0">
              <a:cs typeface="Simplified Arabic" pitchFamily="2" charset="-78"/>
            </a:endParaRPr>
          </a:p>
        </p:txBody>
      </p:sp>
      <p:sp>
        <p:nvSpPr>
          <p:cNvPr id="22" name="مربع نص 21"/>
          <p:cNvSpPr txBox="1"/>
          <p:nvPr/>
        </p:nvSpPr>
        <p:spPr>
          <a:xfrm>
            <a:off x="642910" y="3071810"/>
            <a:ext cx="2214578" cy="430887"/>
          </a:xfrm>
          <a:prstGeom prst="rect">
            <a:avLst/>
          </a:prstGeom>
          <a:noFill/>
        </p:spPr>
        <p:txBody>
          <a:bodyPr wrap="square" rtlCol="1">
            <a:spAutoFit/>
          </a:bodyPr>
          <a:lstStyle/>
          <a:p>
            <a:pPr algn="just"/>
            <a:r>
              <a:rPr lang="ar-SY" sz="2200" dirty="0" smtClean="0">
                <a:cs typeface="Simplified Arabic" pitchFamily="2" charset="-78"/>
              </a:rPr>
              <a:t>الشكل 4 – 10 - </a:t>
            </a:r>
            <a:r>
              <a:rPr lang="ar-SY" sz="2200" dirty="0" err="1" smtClean="0">
                <a:cs typeface="Simplified Arabic" pitchFamily="2" charset="-78"/>
              </a:rPr>
              <a:t>ب</a:t>
            </a:r>
            <a:endParaRPr lang="ar-SY" sz="2200" dirty="0">
              <a:cs typeface="Simplified Arabic" pitchFamily="2" charset="-78"/>
            </a:endParaRPr>
          </a:p>
        </p:txBody>
      </p:sp>
      <p:sp>
        <p:nvSpPr>
          <p:cNvPr id="17" name="عنصر نائب للتاريخ 16"/>
          <p:cNvSpPr>
            <a:spLocks noGrp="1"/>
          </p:cNvSpPr>
          <p:nvPr>
            <p:ph type="dt" sz="half" idx="10"/>
          </p:nvPr>
        </p:nvSpPr>
        <p:spPr/>
        <p:txBody>
          <a:bodyPr/>
          <a:lstStyle/>
          <a:p>
            <a:r>
              <a:rPr lang="ar-SY" smtClean="0"/>
              <a:t>2019-2018</a:t>
            </a:r>
            <a:endParaRPr lang="ar-SY"/>
          </a:p>
        </p:txBody>
      </p:sp>
      <p:sp>
        <p:nvSpPr>
          <p:cNvPr id="23" name="عنصر نائب لرقم الشريحة 22"/>
          <p:cNvSpPr>
            <a:spLocks noGrp="1"/>
          </p:cNvSpPr>
          <p:nvPr>
            <p:ph type="sldNum" sz="quarter" idx="12"/>
          </p:nvPr>
        </p:nvSpPr>
        <p:spPr/>
        <p:txBody>
          <a:bodyPr/>
          <a:lstStyle/>
          <a:p>
            <a:fld id="{2C0DA8FC-BB9E-42E2-A4DE-D94B488C17FE}" type="slidenum">
              <a:rPr lang="ar-SY" smtClean="0"/>
              <a:pPr/>
              <a:t>38</a:t>
            </a:fld>
            <a:endParaRPr lang="ar-SY"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ppt_x</p:attrName>
                                        </p:attrNameLst>
                                      </p:cBhvr>
                                      <p:tavLst>
                                        <p:tav tm="0">
                                          <p:val>
                                            <p:strVal val="#ppt_x-.2"/>
                                          </p:val>
                                        </p:tav>
                                        <p:tav tm="100000">
                                          <p:val>
                                            <p:strVal val="#ppt_x"/>
                                          </p:val>
                                        </p:tav>
                                      </p:tavLst>
                                    </p:anim>
                                    <p:anim calcmode="lin" valueType="num">
                                      <p:cBhvr>
                                        <p:cTn id="13"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14" dur="1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par>
                                <p:cTn id="25" presetID="3" presetClass="entr" presetSubtype="10" fill="hold" nodeType="withEffect">
                                  <p:stCondLst>
                                    <p:cond delay="0"/>
                                  </p:stCondLst>
                                  <p:childTnLst>
                                    <p:set>
                                      <p:cBhvr>
                                        <p:cTn id="26" dur="1" fill="hold">
                                          <p:stCondLst>
                                            <p:cond delay="0"/>
                                          </p:stCondLst>
                                        </p:cTn>
                                        <p:tgtEl>
                                          <p:spTgt spid="177156"/>
                                        </p:tgtEl>
                                        <p:attrNameLst>
                                          <p:attrName>style.visibility</p:attrName>
                                        </p:attrNameLst>
                                      </p:cBhvr>
                                      <p:to>
                                        <p:strVal val="visible"/>
                                      </p:to>
                                    </p:set>
                                    <p:animEffect transition="in" filter="blinds(horizontal)">
                                      <p:cBhvr>
                                        <p:cTn id="27" dur="500"/>
                                        <p:tgtEl>
                                          <p:spTgt spid="177156"/>
                                        </p:tgtEl>
                                      </p:cBhvr>
                                    </p:animEffect>
                                  </p:childTnLst>
                                </p:cTn>
                              </p:par>
                            </p:childTnLst>
                          </p:cTn>
                        </p:par>
                      </p:childTnLst>
                    </p:cTn>
                  </p:par>
                  <p:par>
                    <p:cTn id="28" fill="hold">
                      <p:stCondLst>
                        <p:cond delay="indefinite"/>
                      </p:stCondLst>
                      <p:childTnLst>
                        <p:par>
                          <p:cTn id="29" fill="hold">
                            <p:stCondLst>
                              <p:cond delay="0"/>
                            </p:stCondLst>
                            <p:childTnLst>
                              <p:par>
                                <p:cTn id="30" presetID="29" presetClass="entr" presetSubtype="0" fill="hold" nodeType="clickEffect">
                                  <p:stCondLst>
                                    <p:cond delay="0"/>
                                  </p:stCondLst>
                                  <p:childTnLst>
                                    <p:set>
                                      <p:cBhvr>
                                        <p:cTn id="31" dur="1" fill="hold">
                                          <p:stCondLst>
                                            <p:cond delay="0"/>
                                          </p:stCondLst>
                                        </p:cTn>
                                        <p:tgtEl>
                                          <p:spTgt spid="177157"/>
                                        </p:tgtEl>
                                        <p:attrNameLst>
                                          <p:attrName>style.visibility</p:attrName>
                                        </p:attrNameLst>
                                      </p:cBhvr>
                                      <p:to>
                                        <p:strVal val="visible"/>
                                      </p:to>
                                    </p:set>
                                    <p:anim calcmode="lin" valueType="num">
                                      <p:cBhvr>
                                        <p:cTn id="32" dur="1000" fill="hold"/>
                                        <p:tgtEl>
                                          <p:spTgt spid="177157"/>
                                        </p:tgtEl>
                                        <p:attrNameLst>
                                          <p:attrName>ppt_x</p:attrName>
                                        </p:attrNameLst>
                                      </p:cBhvr>
                                      <p:tavLst>
                                        <p:tav tm="0">
                                          <p:val>
                                            <p:strVal val="#ppt_x-.2"/>
                                          </p:val>
                                        </p:tav>
                                        <p:tav tm="100000">
                                          <p:val>
                                            <p:strVal val="#ppt_x"/>
                                          </p:val>
                                        </p:tav>
                                      </p:tavLst>
                                    </p:anim>
                                    <p:anim calcmode="lin" valueType="num">
                                      <p:cBhvr>
                                        <p:cTn id="33" dur="1000" fill="hold"/>
                                        <p:tgtEl>
                                          <p:spTgt spid="177157"/>
                                        </p:tgtEl>
                                        <p:attrNameLst>
                                          <p:attrName>ppt_y</p:attrName>
                                        </p:attrNameLst>
                                      </p:cBhvr>
                                      <p:tavLst>
                                        <p:tav tm="0">
                                          <p:val>
                                            <p:strVal val="#ppt_y"/>
                                          </p:val>
                                        </p:tav>
                                        <p:tav tm="100000">
                                          <p:val>
                                            <p:strVal val="#ppt_y"/>
                                          </p:val>
                                        </p:tav>
                                      </p:tavLst>
                                    </p:anim>
                                    <p:animEffect transition="in" filter="wipe(right)" prLst="gradientSize: 0.1">
                                      <p:cBhvr>
                                        <p:cTn id="34" dur="1000"/>
                                        <p:tgtEl>
                                          <p:spTgt spid="177157"/>
                                        </p:tgtEl>
                                      </p:cBhvr>
                                    </p:animEffect>
                                  </p:childTnLst>
                                </p:cTn>
                              </p:par>
                            </p:childTnLst>
                          </p:cTn>
                        </p:par>
                      </p:childTnLst>
                    </p:cTn>
                  </p:par>
                  <p:par>
                    <p:cTn id="35" fill="hold">
                      <p:stCondLst>
                        <p:cond delay="indefinite"/>
                      </p:stCondLst>
                      <p:childTnLst>
                        <p:par>
                          <p:cTn id="36" fill="hold">
                            <p:stCondLst>
                              <p:cond delay="0"/>
                            </p:stCondLst>
                            <p:childTnLst>
                              <p:par>
                                <p:cTn id="37" presetID="29" presetClass="entr" presetSubtype="0" fill="hold" nodeType="clickEffect">
                                  <p:stCondLst>
                                    <p:cond delay="0"/>
                                  </p:stCondLst>
                                  <p:childTnLst>
                                    <p:set>
                                      <p:cBhvr>
                                        <p:cTn id="38" dur="1" fill="hold">
                                          <p:stCondLst>
                                            <p:cond delay="0"/>
                                          </p:stCondLst>
                                        </p:cTn>
                                        <p:tgtEl>
                                          <p:spTgt spid="177158"/>
                                        </p:tgtEl>
                                        <p:attrNameLst>
                                          <p:attrName>style.visibility</p:attrName>
                                        </p:attrNameLst>
                                      </p:cBhvr>
                                      <p:to>
                                        <p:strVal val="visible"/>
                                      </p:to>
                                    </p:set>
                                    <p:anim calcmode="lin" valueType="num">
                                      <p:cBhvr>
                                        <p:cTn id="39" dur="1000" fill="hold"/>
                                        <p:tgtEl>
                                          <p:spTgt spid="177158"/>
                                        </p:tgtEl>
                                        <p:attrNameLst>
                                          <p:attrName>ppt_x</p:attrName>
                                        </p:attrNameLst>
                                      </p:cBhvr>
                                      <p:tavLst>
                                        <p:tav tm="0">
                                          <p:val>
                                            <p:strVal val="#ppt_x-.2"/>
                                          </p:val>
                                        </p:tav>
                                        <p:tav tm="100000">
                                          <p:val>
                                            <p:strVal val="#ppt_x"/>
                                          </p:val>
                                        </p:tav>
                                      </p:tavLst>
                                    </p:anim>
                                    <p:anim calcmode="lin" valueType="num">
                                      <p:cBhvr>
                                        <p:cTn id="40" dur="1000" fill="hold"/>
                                        <p:tgtEl>
                                          <p:spTgt spid="177158"/>
                                        </p:tgtEl>
                                        <p:attrNameLst>
                                          <p:attrName>ppt_y</p:attrName>
                                        </p:attrNameLst>
                                      </p:cBhvr>
                                      <p:tavLst>
                                        <p:tav tm="0">
                                          <p:val>
                                            <p:strVal val="#ppt_y"/>
                                          </p:val>
                                        </p:tav>
                                        <p:tav tm="100000">
                                          <p:val>
                                            <p:strVal val="#ppt_y"/>
                                          </p:val>
                                        </p:tav>
                                      </p:tavLst>
                                    </p:anim>
                                    <p:animEffect transition="in" filter="wipe(right)" prLst="gradientSize: 0.1">
                                      <p:cBhvr>
                                        <p:cTn id="41" dur="1000"/>
                                        <p:tgtEl>
                                          <p:spTgt spid="177158"/>
                                        </p:tgtEl>
                                      </p:cBhvr>
                                    </p:animEffect>
                                  </p:childTnLst>
                                </p:cTn>
                              </p:par>
                            </p:childTnLst>
                          </p:cTn>
                        </p:par>
                      </p:childTnLst>
                    </p:cTn>
                  </p:par>
                  <p:par>
                    <p:cTn id="42" fill="hold">
                      <p:stCondLst>
                        <p:cond delay="indefinite"/>
                      </p:stCondLst>
                      <p:childTnLst>
                        <p:par>
                          <p:cTn id="43" fill="hold">
                            <p:stCondLst>
                              <p:cond delay="0"/>
                            </p:stCondLst>
                            <p:childTnLst>
                              <p:par>
                                <p:cTn id="44" presetID="29" presetClass="entr" presetSubtype="0" fill="hold" nodeType="clickEffect">
                                  <p:stCondLst>
                                    <p:cond delay="0"/>
                                  </p:stCondLst>
                                  <p:childTnLst>
                                    <p:set>
                                      <p:cBhvr>
                                        <p:cTn id="45" dur="1" fill="hold">
                                          <p:stCondLst>
                                            <p:cond delay="0"/>
                                          </p:stCondLst>
                                        </p:cTn>
                                        <p:tgtEl>
                                          <p:spTgt spid="177159"/>
                                        </p:tgtEl>
                                        <p:attrNameLst>
                                          <p:attrName>style.visibility</p:attrName>
                                        </p:attrNameLst>
                                      </p:cBhvr>
                                      <p:to>
                                        <p:strVal val="visible"/>
                                      </p:to>
                                    </p:set>
                                    <p:anim calcmode="lin" valueType="num">
                                      <p:cBhvr>
                                        <p:cTn id="46" dur="1000" fill="hold"/>
                                        <p:tgtEl>
                                          <p:spTgt spid="177159"/>
                                        </p:tgtEl>
                                        <p:attrNameLst>
                                          <p:attrName>ppt_x</p:attrName>
                                        </p:attrNameLst>
                                      </p:cBhvr>
                                      <p:tavLst>
                                        <p:tav tm="0">
                                          <p:val>
                                            <p:strVal val="#ppt_x-.2"/>
                                          </p:val>
                                        </p:tav>
                                        <p:tav tm="100000">
                                          <p:val>
                                            <p:strVal val="#ppt_x"/>
                                          </p:val>
                                        </p:tav>
                                      </p:tavLst>
                                    </p:anim>
                                    <p:anim calcmode="lin" valueType="num">
                                      <p:cBhvr>
                                        <p:cTn id="47" dur="1000" fill="hold"/>
                                        <p:tgtEl>
                                          <p:spTgt spid="177159"/>
                                        </p:tgtEl>
                                        <p:attrNameLst>
                                          <p:attrName>ppt_y</p:attrName>
                                        </p:attrNameLst>
                                      </p:cBhvr>
                                      <p:tavLst>
                                        <p:tav tm="0">
                                          <p:val>
                                            <p:strVal val="#ppt_y"/>
                                          </p:val>
                                        </p:tav>
                                        <p:tav tm="100000">
                                          <p:val>
                                            <p:strVal val="#ppt_y"/>
                                          </p:val>
                                        </p:tav>
                                      </p:tavLst>
                                    </p:anim>
                                    <p:animEffect transition="in" filter="wipe(right)" prLst="gradientSize: 0.1">
                                      <p:cBhvr>
                                        <p:cTn id="48" dur="1000"/>
                                        <p:tgtEl>
                                          <p:spTgt spid="177159"/>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blinds(horizontal)">
                                      <p:cBhvr>
                                        <p:cTn id="5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صورة 20" descr="commutation_effect_b.jpg"/>
          <p:cNvPicPr>
            <a:picLocks noChangeAspect="1"/>
          </p:cNvPicPr>
          <p:nvPr/>
        </p:nvPicPr>
        <p:blipFill>
          <a:blip r:embed="rId3" cstate="print"/>
          <a:stretch>
            <a:fillRect/>
          </a:stretch>
        </p:blipFill>
        <p:spPr>
          <a:xfrm>
            <a:off x="500034" y="1214422"/>
            <a:ext cx="3563112" cy="1740408"/>
          </a:xfrm>
          <a:prstGeom prst="rect">
            <a:avLst/>
          </a:prstGeom>
        </p:spPr>
      </p:pic>
      <p:pic>
        <p:nvPicPr>
          <p:cNvPr id="19" name="صورة 18" descr="commutation_effect_id1_id2.jpg"/>
          <p:cNvPicPr>
            <a:picLocks noChangeAspect="1"/>
          </p:cNvPicPr>
          <p:nvPr/>
        </p:nvPicPr>
        <p:blipFill>
          <a:blip r:embed="rId4" cstate="print"/>
          <a:stretch>
            <a:fillRect/>
          </a:stretch>
        </p:blipFill>
        <p:spPr>
          <a:xfrm>
            <a:off x="928662" y="4357694"/>
            <a:ext cx="2298192" cy="1402080"/>
          </a:xfrm>
          <a:prstGeom prst="rect">
            <a:avLst/>
          </a:prstGeom>
        </p:spPr>
      </p:pic>
      <p:sp>
        <p:nvSpPr>
          <p:cNvPr id="17" name="سهم للأسفل 16"/>
          <p:cNvSpPr/>
          <p:nvPr/>
        </p:nvSpPr>
        <p:spPr>
          <a:xfrm>
            <a:off x="1643042" y="3929066"/>
            <a:ext cx="428628" cy="571504"/>
          </a:xfrm>
          <a:prstGeom prst="downArrow">
            <a:avLst/>
          </a:prstGeom>
          <a:gradFill>
            <a:gsLst>
              <a:gs pos="0">
                <a:schemeClr val="accent3">
                  <a:lumMod val="40000"/>
                  <a:lumOff val="60000"/>
                </a:schemeClr>
              </a:gs>
              <a:gs pos="100000">
                <a:schemeClr val="accent3">
                  <a:lumMod val="60000"/>
                  <a:lumOff val="40000"/>
                </a:schemeClr>
              </a:gs>
            </a:gsLst>
            <a:lin ang="5400000" scaled="0"/>
          </a:gra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sp>
        <p:nvSpPr>
          <p:cNvPr id="20" name="مربع نص 19"/>
          <p:cNvSpPr txBox="1"/>
          <p:nvPr/>
        </p:nvSpPr>
        <p:spPr>
          <a:xfrm>
            <a:off x="785786" y="5929330"/>
            <a:ext cx="2071702" cy="430887"/>
          </a:xfrm>
          <a:prstGeom prst="rect">
            <a:avLst/>
          </a:prstGeom>
          <a:noFill/>
        </p:spPr>
        <p:txBody>
          <a:bodyPr wrap="square" rtlCol="1">
            <a:spAutoFit/>
          </a:bodyPr>
          <a:lstStyle/>
          <a:p>
            <a:pPr algn="just"/>
            <a:r>
              <a:rPr lang="ar-SY" sz="2200" dirty="0" smtClean="0">
                <a:cs typeface="Simplified Arabic" pitchFamily="2" charset="-78"/>
              </a:rPr>
              <a:t>الشكل 4 – 10</a:t>
            </a:r>
            <a:endParaRPr lang="ar-SY" sz="2200" dirty="0">
              <a:cs typeface="Simplified Arabic" pitchFamily="2" charset="-78"/>
            </a:endParaRPr>
          </a:p>
        </p:txBody>
      </p:sp>
      <p:sp>
        <p:nvSpPr>
          <p:cNvPr id="22" name="مربع نص 21"/>
          <p:cNvSpPr txBox="1"/>
          <p:nvPr/>
        </p:nvSpPr>
        <p:spPr>
          <a:xfrm>
            <a:off x="642910" y="3071810"/>
            <a:ext cx="2214578" cy="430887"/>
          </a:xfrm>
          <a:prstGeom prst="rect">
            <a:avLst/>
          </a:prstGeom>
          <a:noFill/>
        </p:spPr>
        <p:txBody>
          <a:bodyPr wrap="square" rtlCol="1">
            <a:spAutoFit/>
          </a:bodyPr>
          <a:lstStyle/>
          <a:p>
            <a:pPr algn="just"/>
            <a:r>
              <a:rPr lang="ar-SY" sz="2200" dirty="0" smtClean="0">
                <a:cs typeface="Simplified Arabic" pitchFamily="2" charset="-78"/>
              </a:rPr>
              <a:t>الشكل 4 – 10 - </a:t>
            </a:r>
            <a:r>
              <a:rPr lang="ar-SY" sz="2200" dirty="0" err="1" smtClean="0">
                <a:cs typeface="Simplified Arabic" pitchFamily="2" charset="-78"/>
              </a:rPr>
              <a:t>ب</a:t>
            </a:r>
            <a:endParaRPr lang="ar-SY" sz="2200" dirty="0">
              <a:cs typeface="Simplified Arabic" pitchFamily="2" charset="-78"/>
            </a:endParaRPr>
          </a:p>
        </p:txBody>
      </p:sp>
      <p:graphicFrame>
        <p:nvGraphicFramePr>
          <p:cNvPr id="23" name="Object 4"/>
          <p:cNvGraphicFramePr>
            <a:graphicFrameLocks noChangeAspect="1"/>
          </p:cNvGraphicFramePr>
          <p:nvPr/>
        </p:nvGraphicFramePr>
        <p:xfrm>
          <a:off x="5014913" y="1571627"/>
          <a:ext cx="3055937" cy="1016000"/>
        </p:xfrm>
        <a:graphic>
          <a:graphicData uri="http://schemas.openxmlformats.org/presentationml/2006/ole">
            <p:oleObj spid="_x0000_s177154" name="Equation" r:id="rId5" imgW="1295280" imgH="431640" progId="Equation.DSMT4">
              <p:embed/>
            </p:oleObj>
          </a:graphicData>
        </a:graphic>
      </p:graphicFrame>
      <p:sp>
        <p:nvSpPr>
          <p:cNvPr id="24" name="مربع نص 23"/>
          <p:cNvSpPr txBox="1"/>
          <p:nvPr/>
        </p:nvSpPr>
        <p:spPr>
          <a:xfrm>
            <a:off x="5214942" y="357166"/>
            <a:ext cx="3500462" cy="523220"/>
          </a:xfrm>
          <a:prstGeom prst="rect">
            <a:avLst/>
          </a:prstGeom>
          <a:noFill/>
        </p:spPr>
        <p:txBody>
          <a:bodyPr wrap="square" rtlCol="1">
            <a:spAutoFit/>
          </a:bodyPr>
          <a:lstStyle/>
          <a:p>
            <a:pPr algn="just"/>
            <a:r>
              <a:rPr lang="ar-SY" sz="2800" b="1" i="1" u="sng" dirty="0" smtClean="0">
                <a:solidFill>
                  <a:srgbClr val="D60093"/>
                </a:solidFill>
                <a:cs typeface="Simplified Arabic" pitchFamily="2" charset="-78"/>
              </a:rPr>
              <a:t>معادلة التيار </a:t>
            </a:r>
            <a:r>
              <a:rPr lang="en-US" sz="2800" b="1" i="1" u="sng" dirty="0" smtClean="0">
                <a:solidFill>
                  <a:srgbClr val="D60093"/>
                </a:solidFill>
                <a:cs typeface="Simplified Arabic" pitchFamily="2" charset="-78"/>
              </a:rPr>
              <a:t>i</a:t>
            </a:r>
            <a:r>
              <a:rPr lang="en-US" sz="2800" b="1" i="1" u="sng" baseline="-25000" dirty="0" smtClean="0">
                <a:solidFill>
                  <a:srgbClr val="D60093"/>
                </a:solidFill>
                <a:cs typeface="Simplified Arabic" pitchFamily="2" charset="-78"/>
              </a:rPr>
              <a:t>T2</a:t>
            </a:r>
            <a:endParaRPr lang="ar-SY" sz="2800" b="1" i="1" u="sng" baseline="-25000" dirty="0">
              <a:solidFill>
                <a:srgbClr val="D60093"/>
              </a:solidFill>
              <a:cs typeface="Simplified Arabic" pitchFamily="2" charset="-78"/>
            </a:endParaRPr>
          </a:p>
        </p:txBody>
      </p:sp>
      <p:sp>
        <p:nvSpPr>
          <p:cNvPr id="32" name="مستطيل 31"/>
          <p:cNvSpPr/>
          <p:nvPr/>
        </p:nvSpPr>
        <p:spPr>
          <a:xfrm>
            <a:off x="3500430" y="1000108"/>
            <a:ext cx="5286412" cy="523220"/>
          </a:xfrm>
          <a:prstGeom prst="rect">
            <a:avLst/>
          </a:prstGeom>
        </p:spPr>
        <p:txBody>
          <a:bodyPr wrap="square">
            <a:spAutoFit/>
          </a:bodyPr>
          <a:lstStyle/>
          <a:p>
            <a:pPr algn="just"/>
            <a:r>
              <a:rPr lang="ar-SY" sz="2800" b="1" dirty="0" smtClean="0">
                <a:cs typeface="Simplified Arabic" pitchFamily="2" charset="-78"/>
              </a:rPr>
              <a:t>بطرح المعادلة (</a:t>
            </a:r>
            <a:r>
              <a:rPr lang="en-US" sz="2800" b="1" dirty="0" smtClean="0">
                <a:cs typeface="Simplified Arabic" pitchFamily="2" charset="-78"/>
              </a:rPr>
              <a:t>2</a:t>
            </a:r>
            <a:r>
              <a:rPr lang="ar-SY" sz="2800" b="1" dirty="0" smtClean="0">
                <a:cs typeface="Simplified Arabic" pitchFamily="2" charset="-78"/>
              </a:rPr>
              <a:t>) من المعادلة (</a:t>
            </a:r>
            <a:r>
              <a:rPr lang="en-US" sz="2800" b="1" dirty="0" smtClean="0">
                <a:cs typeface="Simplified Arabic" pitchFamily="2" charset="-78"/>
              </a:rPr>
              <a:t>1</a:t>
            </a:r>
            <a:r>
              <a:rPr lang="ar-SY" sz="2800" b="1" dirty="0" smtClean="0">
                <a:cs typeface="Simplified Arabic" pitchFamily="2" charset="-78"/>
              </a:rPr>
              <a:t>)</a:t>
            </a:r>
            <a:endParaRPr lang="ar-SY" sz="2800" b="1" i="1" baseline="-25000" dirty="0"/>
          </a:p>
        </p:txBody>
      </p:sp>
      <p:graphicFrame>
        <p:nvGraphicFramePr>
          <p:cNvPr id="171024" name="Object 8"/>
          <p:cNvGraphicFramePr>
            <a:graphicFrameLocks noChangeAspect="1"/>
          </p:cNvGraphicFramePr>
          <p:nvPr/>
        </p:nvGraphicFramePr>
        <p:xfrm>
          <a:off x="4013200" y="2859095"/>
          <a:ext cx="4672013" cy="862013"/>
        </p:xfrm>
        <a:graphic>
          <a:graphicData uri="http://schemas.openxmlformats.org/presentationml/2006/ole">
            <p:oleObj spid="_x0000_s177155" name="Equation" r:id="rId6" imgW="2336760" imgH="431640" progId="Equation.DSMT4">
              <p:embed/>
            </p:oleObj>
          </a:graphicData>
        </a:graphic>
      </p:graphicFrame>
      <p:graphicFrame>
        <p:nvGraphicFramePr>
          <p:cNvPr id="171025" name="Object 17"/>
          <p:cNvGraphicFramePr>
            <a:graphicFrameLocks noChangeAspect="1"/>
          </p:cNvGraphicFramePr>
          <p:nvPr/>
        </p:nvGraphicFramePr>
        <p:xfrm>
          <a:off x="4014788" y="3992576"/>
          <a:ext cx="4705350" cy="1011238"/>
        </p:xfrm>
        <a:graphic>
          <a:graphicData uri="http://schemas.openxmlformats.org/presentationml/2006/ole">
            <p:oleObj spid="_x0000_s177156" name="Equation" r:id="rId7" imgW="2006280" imgH="431640" progId="Equation.DSMT4">
              <p:embed/>
            </p:oleObj>
          </a:graphicData>
        </a:graphic>
      </p:graphicFrame>
      <p:graphicFrame>
        <p:nvGraphicFramePr>
          <p:cNvPr id="171026" name="Object 18"/>
          <p:cNvGraphicFramePr>
            <a:graphicFrameLocks noChangeAspect="1"/>
          </p:cNvGraphicFramePr>
          <p:nvPr/>
        </p:nvGraphicFramePr>
        <p:xfrm>
          <a:off x="3736975" y="5275282"/>
          <a:ext cx="5033963" cy="1011238"/>
        </p:xfrm>
        <a:graphic>
          <a:graphicData uri="http://schemas.openxmlformats.org/presentationml/2006/ole">
            <p:oleObj spid="_x0000_s177157" name="Equation" r:id="rId8" imgW="2145960" imgH="431640" progId="Equation.DSMT4">
              <p:embed/>
            </p:oleObj>
          </a:graphicData>
        </a:graphic>
      </p:graphicFrame>
      <p:sp>
        <p:nvSpPr>
          <p:cNvPr id="13" name="عنصر نائب للتاريخ 12"/>
          <p:cNvSpPr>
            <a:spLocks noGrp="1"/>
          </p:cNvSpPr>
          <p:nvPr>
            <p:ph type="dt" sz="half" idx="10"/>
          </p:nvPr>
        </p:nvSpPr>
        <p:spPr/>
        <p:txBody>
          <a:bodyPr/>
          <a:lstStyle/>
          <a:p>
            <a:r>
              <a:rPr lang="ar-SY" smtClean="0"/>
              <a:t>2019-2018</a:t>
            </a:r>
            <a:endParaRPr lang="ar-SY"/>
          </a:p>
        </p:txBody>
      </p:sp>
      <p:sp>
        <p:nvSpPr>
          <p:cNvPr id="16" name="مستطيل مستدير الزوايا 15"/>
          <p:cNvSpPr/>
          <p:nvPr/>
        </p:nvSpPr>
        <p:spPr>
          <a:xfrm>
            <a:off x="4531912" y="1702607"/>
            <a:ext cx="4000528" cy="2214578"/>
          </a:xfrm>
          <a:prstGeom prst="roundRect">
            <a:avLst/>
          </a:prstGeom>
          <a:solidFill>
            <a:schemeClr val="accent3">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graphicFrame>
        <p:nvGraphicFramePr>
          <p:cNvPr id="18" name="Object 4"/>
          <p:cNvGraphicFramePr>
            <a:graphicFrameLocks noChangeAspect="1"/>
          </p:cNvGraphicFramePr>
          <p:nvPr/>
        </p:nvGraphicFramePr>
        <p:xfrm>
          <a:off x="4919264" y="1774056"/>
          <a:ext cx="2486025" cy="1016000"/>
        </p:xfrm>
        <a:graphic>
          <a:graphicData uri="http://schemas.openxmlformats.org/presentationml/2006/ole">
            <p:oleObj spid="_x0000_s177158" name="Equation" r:id="rId9" imgW="1054080" imgH="431640" progId="Equation.DSMT4">
              <p:embed/>
            </p:oleObj>
          </a:graphicData>
        </a:graphic>
      </p:graphicFrame>
      <p:graphicFrame>
        <p:nvGraphicFramePr>
          <p:cNvPr id="25" name="Object 4"/>
          <p:cNvGraphicFramePr>
            <a:graphicFrameLocks noChangeAspect="1"/>
          </p:cNvGraphicFramePr>
          <p:nvPr/>
        </p:nvGraphicFramePr>
        <p:xfrm>
          <a:off x="4874814" y="2917056"/>
          <a:ext cx="2574925" cy="1016000"/>
        </p:xfrm>
        <a:graphic>
          <a:graphicData uri="http://schemas.openxmlformats.org/presentationml/2006/ole">
            <p:oleObj spid="_x0000_s177159" name="Equation" r:id="rId10" imgW="1091880" imgH="431640" progId="Equation.DSMT4">
              <p:embed/>
            </p:oleObj>
          </a:graphicData>
        </a:graphic>
      </p:graphicFrame>
      <p:sp>
        <p:nvSpPr>
          <p:cNvPr id="26" name="مستطيل 25"/>
          <p:cNvSpPr/>
          <p:nvPr/>
        </p:nvSpPr>
        <p:spPr>
          <a:xfrm>
            <a:off x="7522787" y="1965211"/>
            <a:ext cx="857256" cy="492443"/>
          </a:xfrm>
          <a:prstGeom prst="rect">
            <a:avLst/>
          </a:prstGeom>
        </p:spPr>
        <p:txBody>
          <a:bodyPr wrap="square">
            <a:spAutoFit/>
          </a:bodyPr>
          <a:lstStyle/>
          <a:p>
            <a:pPr algn="just"/>
            <a:r>
              <a:rPr lang="en-US" sz="2600" dirty="0" smtClean="0">
                <a:cs typeface="Simplified Arabic" pitchFamily="2" charset="-78"/>
              </a:rPr>
              <a:t>(1)</a:t>
            </a:r>
            <a:endParaRPr lang="ar-SY" sz="2600" i="1" baseline="-25000" dirty="0"/>
          </a:p>
        </p:txBody>
      </p:sp>
      <p:sp>
        <p:nvSpPr>
          <p:cNvPr id="27" name="مستطيل 26"/>
          <p:cNvSpPr/>
          <p:nvPr/>
        </p:nvSpPr>
        <p:spPr>
          <a:xfrm>
            <a:off x="7522787" y="3059935"/>
            <a:ext cx="857256" cy="492443"/>
          </a:xfrm>
          <a:prstGeom prst="rect">
            <a:avLst/>
          </a:prstGeom>
        </p:spPr>
        <p:txBody>
          <a:bodyPr wrap="square">
            <a:spAutoFit/>
          </a:bodyPr>
          <a:lstStyle/>
          <a:p>
            <a:pPr algn="just"/>
            <a:r>
              <a:rPr lang="en-US" sz="2600" dirty="0" smtClean="0">
                <a:cs typeface="Simplified Arabic" pitchFamily="2" charset="-78"/>
              </a:rPr>
              <a:t>(2)</a:t>
            </a:r>
            <a:endParaRPr lang="ar-SY" sz="2600" i="1" baseline="-25000" dirty="0"/>
          </a:p>
        </p:txBody>
      </p:sp>
      <p:sp>
        <p:nvSpPr>
          <p:cNvPr id="28" name="عنصر نائب لرقم الشريحة 27"/>
          <p:cNvSpPr>
            <a:spLocks noGrp="1"/>
          </p:cNvSpPr>
          <p:nvPr>
            <p:ph type="sldNum" sz="quarter" idx="12"/>
          </p:nvPr>
        </p:nvSpPr>
        <p:spPr/>
        <p:txBody>
          <a:bodyPr/>
          <a:lstStyle/>
          <a:p>
            <a:fld id="{2C0DA8FC-BB9E-42E2-A4DE-D94B488C17FE}" type="slidenum">
              <a:rPr lang="ar-SY" smtClean="0"/>
              <a:pPr/>
              <a:t>39</a:t>
            </a:fld>
            <a:endParaRPr lang="ar-SY"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25"/>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hidden"/>
                                      </p:to>
                                    </p:set>
                                  </p:childTnLst>
                                </p:cTn>
                              </p:par>
                            </p:childTnLst>
                          </p:cTn>
                        </p:par>
                        <p:par>
                          <p:cTn id="15" fill="hold">
                            <p:stCondLst>
                              <p:cond delay="0"/>
                            </p:stCondLst>
                            <p:childTnLst>
                              <p:par>
                                <p:cTn id="16" presetID="29" presetClass="entr" presetSubtype="0" fill="hold" nodeType="after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1000" fill="hold"/>
                                        <p:tgtEl>
                                          <p:spTgt spid="23"/>
                                        </p:tgtEl>
                                        <p:attrNameLst>
                                          <p:attrName>ppt_x</p:attrName>
                                        </p:attrNameLst>
                                      </p:cBhvr>
                                      <p:tavLst>
                                        <p:tav tm="0">
                                          <p:val>
                                            <p:strVal val="#ppt_x-.2"/>
                                          </p:val>
                                        </p:tav>
                                        <p:tav tm="100000">
                                          <p:val>
                                            <p:strVal val="#ppt_x"/>
                                          </p:val>
                                        </p:tav>
                                      </p:tavLst>
                                    </p:anim>
                                    <p:anim calcmode="lin" valueType="num">
                                      <p:cBhvr>
                                        <p:cTn id="19" dur="1000" fill="hold"/>
                                        <p:tgtEl>
                                          <p:spTgt spid="23"/>
                                        </p:tgtEl>
                                        <p:attrNameLst>
                                          <p:attrName>ppt_y</p:attrName>
                                        </p:attrNameLst>
                                      </p:cBhvr>
                                      <p:tavLst>
                                        <p:tav tm="0">
                                          <p:val>
                                            <p:strVal val="#ppt_y"/>
                                          </p:val>
                                        </p:tav>
                                        <p:tav tm="100000">
                                          <p:val>
                                            <p:strVal val="#ppt_y"/>
                                          </p:val>
                                        </p:tav>
                                      </p:tavLst>
                                    </p:anim>
                                    <p:animEffect transition="in" filter="wipe(right)" prLst="gradientSize: 0.1">
                                      <p:cBhvr>
                                        <p:cTn id="20" dur="10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29" presetClass="entr" presetSubtype="0" fill="hold" nodeType="clickEffect">
                                  <p:stCondLst>
                                    <p:cond delay="0"/>
                                  </p:stCondLst>
                                  <p:childTnLst>
                                    <p:set>
                                      <p:cBhvr>
                                        <p:cTn id="24" dur="1" fill="hold">
                                          <p:stCondLst>
                                            <p:cond delay="0"/>
                                          </p:stCondLst>
                                        </p:cTn>
                                        <p:tgtEl>
                                          <p:spTgt spid="171024"/>
                                        </p:tgtEl>
                                        <p:attrNameLst>
                                          <p:attrName>style.visibility</p:attrName>
                                        </p:attrNameLst>
                                      </p:cBhvr>
                                      <p:to>
                                        <p:strVal val="visible"/>
                                      </p:to>
                                    </p:set>
                                    <p:anim calcmode="lin" valueType="num">
                                      <p:cBhvr>
                                        <p:cTn id="25" dur="1000" fill="hold"/>
                                        <p:tgtEl>
                                          <p:spTgt spid="171024"/>
                                        </p:tgtEl>
                                        <p:attrNameLst>
                                          <p:attrName>ppt_x</p:attrName>
                                        </p:attrNameLst>
                                      </p:cBhvr>
                                      <p:tavLst>
                                        <p:tav tm="0">
                                          <p:val>
                                            <p:strVal val="#ppt_x-.2"/>
                                          </p:val>
                                        </p:tav>
                                        <p:tav tm="100000">
                                          <p:val>
                                            <p:strVal val="#ppt_x"/>
                                          </p:val>
                                        </p:tav>
                                      </p:tavLst>
                                    </p:anim>
                                    <p:anim calcmode="lin" valueType="num">
                                      <p:cBhvr>
                                        <p:cTn id="26" dur="1000" fill="hold"/>
                                        <p:tgtEl>
                                          <p:spTgt spid="171024"/>
                                        </p:tgtEl>
                                        <p:attrNameLst>
                                          <p:attrName>ppt_y</p:attrName>
                                        </p:attrNameLst>
                                      </p:cBhvr>
                                      <p:tavLst>
                                        <p:tav tm="0">
                                          <p:val>
                                            <p:strVal val="#ppt_y"/>
                                          </p:val>
                                        </p:tav>
                                        <p:tav tm="100000">
                                          <p:val>
                                            <p:strVal val="#ppt_y"/>
                                          </p:val>
                                        </p:tav>
                                      </p:tavLst>
                                    </p:anim>
                                    <p:animEffect transition="in" filter="wipe(right)" prLst="gradientSize: 0.1">
                                      <p:cBhvr>
                                        <p:cTn id="27" dur="1000"/>
                                        <p:tgtEl>
                                          <p:spTgt spid="171024"/>
                                        </p:tgtEl>
                                      </p:cBhvr>
                                    </p:animEffect>
                                  </p:childTnLst>
                                </p:cTn>
                              </p:par>
                            </p:childTnLst>
                          </p:cTn>
                        </p:par>
                      </p:childTnLst>
                    </p:cTn>
                  </p:par>
                  <p:par>
                    <p:cTn id="28" fill="hold">
                      <p:stCondLst>
                        <p:cond delay="indefinite"/>
                      </p:stCondLst>
                      <p:childTnLst>
                        <p:par>
                          <p:cTn id="29" fill="hold">
                            <p:stCondLst>
                              <p:cond delay="0"/>
                            </p:stCondLst>
                            <p:childTnLst>
                              <p:par>
                                <p:cTn id="30" presetID="29" presetClass="entr" presetSubtype="0" fill="hold" nodeType="clickEffect">
                                  <p:stCondLst>
                                    <p:cond delay="0"/>
                                  </p:stCondLst>
                                  <p:childTnLst>
                                    <p:set>
                                      <p:cBhvr>
                                        <p:cTn id="31" dur="1" fill="hold">
                                          <p:stCondLst>
                                            <p:cond delay="0"/>
                                          </p:stCondLst>
                                        </p:cTn>
                                        <p:tgtEl>
                                          <p:spTgt spid="171025"/>
                                        </p:tgtEl>
                                        <p:attrNameLst>
                                          <p:attrName>style.visibility</p:attrName>
                                        </p:attrNameLst>
                                      </p:cBhvr>
                                      <p:to>
                                        <p:strVal val="visible"/>
                                      </p:to>
                                    </p:set>
                                    <p:anim calcmode="lin" valueType="num">
                                      <p:cBhvr>
                                        <p:cTn id="32" dur="1000" fill="hold"/>
                                        <p:tgtEl>
                                          <p:spTgt spid="171025"/>
                                        </p:tgtEl>
                                        <p:attrNameLst>
                                          <p:attrName>ppt_x</p:attrName>
                                        </p:attrNameLst>
                                      </p:cBhvr>
                                      <p:tavLst>
                                        <p:tav tm="0">
                                          <p:val>
                                            <p:strVal val="#ppt_x-.2"/>
                                          </p:val>
                                        </p:tav>
                                        <p:tav tm="100000">
                                          <p:val>
                                            <p:strVal val="#ppt_x"/>
                                          </p:val>
                                        </p:tav>
                                      </p:tavLst>
                                    </p:anim>
                                    <p:anim calcmode="lin" valueType="num">
                                      <p:cBhvr>
                                        <p:cTn id="33" dur="1000" fill="hold"/>
                                        <p:tgtEl>
                                          <p:spTgt spid="171025"/>
                                        </p:tgtEl>
                                        <p:attrNameLst>
                                          <p:attrName>ppt_y</p:attrName>
                                        </p:attrNameLst>
                                      </p:cBhvr>
                                      <p:tavLst>
                                        <p:tav tm="0">
                                          <p:val>
                                            <p:strVal val="#ppt_y"/>
                                          </p:val>
                                        </p:tav>
                                        <p:tav tm="100000">
                                          <p:val>
                                            <p:strVal val="#ppt_y"/>
                                          </p:val>
                                        </p:tav>
                                      </p:tavLst>
                                    </p:anim>
                                    <p:animEffect transition="in" filter="wipe(right)" prLst="gradientSize: 0.1">
                                      <p:cBhvr>
                                        <p:cTn id="34" dur="1000"/>
                                        <p:tgtEl>
                                          <p:spTgt spid="171025"/>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171026"/>
                                        </p:tgtEl>
                                        <p:attrNameLst>
                                          <p:attrName>style.visibility</p:attrName>
                                        </p:attrNameLst>
                                      </p:cBhvr>
                                      <p:to>
                                        <p:strVal val="visible"/>
                                      </p:to>
                                    </p:set>
                                    <p:animEffect transition="in" filter="checkerboard(across)">
                                      <p:cBhvr>
                                        <p:cTn id="39" dur="500"/>
                                        <p:tgtEl>
                                          <p:spTgt spid="17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6" grpId="0"/>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مربع نص 12"/>
          <p:cNvSpPr txBox="1"/>
          <p:nvPr/>
        </p:nvSpPr>
        <p:spPr>
          <a:xfrm>
            <a:off x="6858016" y="1428736"/>
            <a:ext cx="1857388" cy="523220"/>
          </a:xfrm>
          <a:prstGeom prst="rect">
            <a:avLst/>
          </a:prstGeom>
          <a:noFill/>
        </p:spPr>
        <p:txBody>
          <a:bodyPr wrap="square" rtlCol="1">
            <a:spAutoFit/>
          </a:bodyPr>
          <a:lstStyle/>
          <a:p>
            <a:pPr algn="just"/>
            <a:r>
              <a:rPr lang="en-US" sz="2800" b="1" dirty="0" smtClean="0">
                <a:solidFill>
                  <a:srgbClr val="660033"/>
                </a:solidFill>
                <a:cs typeface="Simplified Arabic" pitchFamily="2" charset="-78"/>
              </a:rPr>
              <a:t> </a:t>
            </a:r>
            <a:r>
              <a:rPr lang="en-US" sz="2800" b="1" i="1" dirty="0" smtClean="0">
                <a:solidFill>
                  <a:srgbClr val="660033"/>
                </a:solidFill>
                <a:cs typeface="Simplified Arabic" pitchFamily="2" charset="-78"/>
              </a:rPr>
              <a:t>E</a:t>
            </a:r>
            <a:r>
              <a:rPr lang="en-US" sz="2800" b="1" i="1" baseline="-25000" dirty="0" smtClean="0">
                <a:solidFill>
                  <a:srgbClr val="660033"/>
                </a:solidFill>
                <a:cs typeface="Simplified Arabic" pitchFamily="2" charset="-78"/>
              </a:rPr>
              <a:t>2</a:t>
            </a:r>
            <a:r>
              <a:rPr lang="en-US" sz="2800" b="1" dirty="0" smtClean="0">
                <a:solidFill>
                  <a:srgbClr val="660033"/>
                </a:solidFill>
                <a:cs typeface="Simplified Arabic" pitchFamily="2" charset="-78"/>
              </a:rPr>
              <a:t>&gt;</a:t>
            </a:r>
            <a:r>
              <a:rPr lang="en-US" sz="2800" b="1" i="1" dirty="0" smtClean="0">
                <a:solidFill>
                  <a:srgbClr val="660033"/>
                </a:solidFill>
                <a:cs typeface="Simplified Arabic" pitchFamily="2" charset="-78"/>
              </a:rPr>
              <a:t>E</a:t>
            </a:r>
            <a:r>
              <a:rPr lang="en-US" sz="2800" b="1" i="1" baseline="-25000" dirty="0" smtClean="0">
                <a:solidFill>
                  <a:srgbClr val="660033"/>
                </a:solidFill>
                <a:cs typeface="Simplified Arabic" pitchFamily="2" charset="-78"/>
              </a:rPr>
              <a:t>1</a:t>
            </a:r>
            <a:r>
              <a:rPr lang="ar-SY" sz="2800" b="1" dirty="0" smtClean="0">
                <a:solidFill>
                  <a:srgbClr val="660033"/>
                </a:solidFill>
                <a:cs typeface="Simplified Arabic" pitchFamily="2" charset="-78"/>
              </a:rPr>
              <a:t>:</a:t>
            </a:r>
            <a:endParaRPr lang="ar-SY" sz="2800" b="1" dirty="0">
              <a:solidFill>
                <a:srgbClr val="660033"/>
              </a:solidFill>
              <a:cs typeface="Simplified Arabic" pitchFamily="2" charset="-78"/>
            </a:endParaRPr>
          </a:p>
        </p:txBody>
      </p:sp>
      <p:pic>
        <p:nvPicPr>
          <p:cNvPr id="14" name="صورة 13" descr="power1_fig4_2.jpg"/>
          <p:cNvPicPr>
            <a:picLocks noChangeAspect="1"/>
          </p:cNvPicPr>
          <p:nvPr/>
        </p:nvPicPr>
        <p:blipFill>
          <a:blip r:embed="rId2" cstate="print"/>
          <a:stretch>
            <a:fillRect/>
          </a:stretch>
        </p:blipFill>
        <p:spPr>
          <a:xfrm>
            <a:off x="464315" y="693999"/>
            <a:ext cx="3538728" cy="1883664"/>
          </a:xfrm>
          <a:prstGeom prst="rect">
            <a:avLst/>
          </a:prstGeom>
        </p:spPr>
      </p:pic>
      <p:sp>
        <p:nvSpPr>
          <p:cNvPr id="15" name="مربع نص 14"/>
          <p:cNvSpPr txBox="1"/>
          <p:nvPr/>
        </p:nvSpPr>
        <p:spPr>
          <a:xfrm>
            <a:off x="1142976" y="2855237"/>
            <a:ext cx="1500198" cy="430887"/>
          </a:xfrm>
          <a:prstGeom prst="rect">
            <a:avLst/>
          </a:prstGeom>
          <a:noFill/>
        </p:spPr>
        <p:txBody>
          <a:bodyPr wrap="square" rtlCol="1">
            <a:spAutoFit/>
          </a:bodyPr>
          <a:lstStyle/>
          <a:p>
            <a:pPr algn="just"/>
            <a:r>
              <a:rPr lang="ar-SY" sz="2200" dirty="0" smtClean="0">
                <a:cs typeface="Simplified Arabic" pitchFamily="2" charset="-78"/>
              </a:rPr>
              <a:t>الشكل 4 - 2</a:t>
            </a:r>
            <a:endParaRPr lang="ar-SY" sz="2200" dirty="0">
              <a:cs typeface="Simplified Arabic" pitchFamily="2" charset="-78"/>
            </a:endParaRPr>
          </a:p>
        </p:txBody>
      </p:sp>
      <p:pic>
        <p:nvPicPr>
          <p:cNvPr id="19" name="صورة 18" descr="power1_fig4_2D.jpg"/>
          <p:cNvPicPr>
            <a:picLocks noChangeAspect="1"/>
          </p:cNvPicPr>
          <p:nvPr/>
        </p:nvPicPr>
        <p:blipFill>
          <a:blip r:embed="rId3" cstate="print"/>
          <a:stretch>
            <a:fillRect/>
          </a:stretch>
        </p:blipFill>
        <p:spPr>
          <a:xfrm>
            <a:off x="459231" y="590545"/>
            <a:ext cx="3538728" cy="1990344"/>
          </a:xfrm>
          <a:prstGeom prst="rect">
            <a:avLst/>
          </a:prstGeom>
        </p:spPr>
      </p:pic>
      <p:sp>
        <p:nvSpPr>
          <p:cNvPr id="20" name="مربع نص 19"/>
          <p:cNvSpPr txBox="1"/>
          <p:nvPr/>
        </p:nvSpPr>
        <p:spPr>
          <a:xfrm>
            <a:off x="3428992" y="3064045"/>
            <a:ext cx="5357850" cy="507831"/>
          </a:xfrm>
          <a:prstGeom prst="rect">
            <a:avLst/>
          </a:prstGeom>
          <a:noFill/>
        </p:spPr>
        <p:txBody>
          <a:bodyPr wrap="square" rtlCol="1">
            <a:spAutoFit/>
          </a:bodyPr>
          <a:lstStyle/>
          <a:p>
            <a:pPr algn="ctr"/>
            <a:r>
              <a:rPr lang="en-US" sz="2700" b="1" i="1" dirty="0" smtClean="0">
                <a:latin typeface="Times New Roman" pitchFamily="18" charset="0"/>
                <a:cs typeface="Times New Roman" pitchFamily="18" charset="0"/>
              </a:rPr>
              <a:t>I</a:t>
            </a:r>
            <a:r>
              <a:rPr lang="en-US" sz="2700" b="1" dirty="0" smtClean="0">
                <a:latin typeface="Times New Roman" pitchFamily="18" charset="0"/>
                <a:cs typeface="Times New Roman" pitchFamily="18" charset="0"/>
              </a:rPr>
              <a:t> = </a:t>
            </a:r>
            <a:r>
              <a:rPr lang="en-US" sz="2700" b="1" i="1" dirty="0" smtClean="0">
                <a:latin typeface="Times New Roman" pitchFamily="18" charset="0"/>
                <a:cs typeface="Times New Roman" pitchFamily="18" charset="0"/>
              </a:rPr>
              <a:t>E</a:t>
            </a:r>
            <a:r>
              <a:rPr lang="en-US" sz="2700" b="1" i="1" baseline="-25000" dirty="0" smtClean="0">
                <a:latin typeface="Times New Roman" pitchFamily="18" charset="0"/>
                <a:cs typeface="Times New Roman" pitchFamily="18" charset="0"/>
              </a:rPr>
              <a:t>2</a:t>
            </a:r>
            <a:r>
              <a:rPr lang="en-US" sz="2700" b="1" dirty="0" smtClean="0">
                <a:latin typeface="Times New Roman" pitchFamily="18" charset="0"/>
                <a:cs typeface="Times New Roman" pitchFamily="18" charset="0"/>
              </a:rPr>
              <a:t> </a:t>
            </a:r>
            <a:r>
              <a:rPr lang="en-US" sz="2700" b="1" dirty="0" smtClean="0">
                <a:latin typeface="Times New Roman" pitchFamily="18" charset="0"/>
                <a:cs typeface="Times New Roman" pitchFamily="18" charset="0"/>
                <a:sym typeface="Symbol"/>
              </a:rPr>
              <a:t> </a:t>
            </a:r>
            <a:r>
              <a:rPr lang="en-US" sz="2700" b="1" i="1" dirty="0" smtClean="0">
                <a:latin typeface="Times New Roman" pitchFamily="18" charset="0"/>
                <a:cs typeface="Times New Roman" pitchFamily="18" charset="0"/>
                <a:sym typeface="Symbol"/>
              </a:rPr>
              <a:t>E</a:t>
            </a:r>
            <a:r>
              <a:rPr lang="en-US" sz="2700" b="1" i="1" baseline="-25000" dirty="0" smtClean="0">
                <a:latin typeface="Times New Roman" pitchFamily="18" charset="0"/>
                <a:cs typeface="Times New Roman" pitchFamily="18" charset="0"/>
                <a:sym typeface="Symbol"/>
              </a:rPr>
              <a:t>1</a:t>
            </a:r>
            <a:r>
              <a:rPr lang="en-US" sz="2700" b="1" dirty="0" smtClean="0">
                <a:latin typeface="Times New Roman" pitchFamily="18" charset="0"/>
                <a:cs typeface="Times New Roman" pitchFamily="18" charset="0"/>
                <a:sym typeface="Symbol"/>
              </a:rPr>
              <a:t>  </a:t>
            </a:r>
            <a:r>
              <a:rPr lang="en-US" sz="2700" b="1" i="1" dirty="0" smtClean="0">
                <a:latin typeface="Times New Roman" pitchFamily="18" charset="0"/>
                <a:cs typeface="Times New Roman" pitchFamily="18" charset="0"/>
                <a:sym typeface="Symbol"/>
              </a:rPr>
              <a:t>R  </a:t>
            </a:r>
            <a:r>
              <a:rPr lang="en-US" sz="2700" b="1" dirty="0" smtClean="0">
                <a:latin typeface="Times New Roman" pitchFamily="18" charset="0"/>
                <a:cs typeface="Times New Roman" pitchFamily="18" charset="0"/>
                <a:sym typeface="Symbol"/>
              </a:rPr>
              <a:t> </a:t>
            </a:r>
            <a:r>
              <a:rPr lang="en-US" sz="2700" b="1" i="1" dirty="0" smtClean="0">
                <a:latin typeface="Times New Roman" pitchFamily="18" charset="0"/>
                <a:cs typeface="Times New Roman" pitchFamily="18" charset="0"/>
                <a:sym typeface="Symbol"/>
              </a:rPr>
              <a:t>D</a:t>
            </a:r>
            <a:r>
              <a:rPr lang="en-US" sz="2700" b="1" dirty="0" smtClean="0">
                <a:latin typeface="Times New Roman" pitchFamily="18" charset="0"/>
                <a:cs typeface="Times New Roman" pitchFamily="18" charset="0"/>
                <a:sym typeface="Symbol"/>
              </a:rPr>
              <a:t>  </a:t>
            </a:r>
            <a:r>
              <a:rPr lang="en-US" sz="2700" b="1" i="1" dirty="0" smtClean="0">
                <a:latin typeface="Times New Roman" pitchFamily="18" charset="0"/>
                <a:cs typeface="Times New Roman" pitchFamily="18" charset="0"/>
                <a:sym typeface="Symbol"/>
              </a:rPr>
              <a:t>K</a:t>
            </a:r>
            <a:r>
              <a:rPr lang="en-US" sz="2700" b="1" dirty="0" smtClean="0">
                <a:latin typeface="Times New Roman" pitchFamily="18" charset="0"/>
                <a:cs typeface="Times New Roman" pitchFamily="18" charset="0"/>
                <a:sym typeface="Symbol"/>
              </a:rPr>
              <a:t> </a:t>
            </a:r>
            <a:r>
              <a:rPr lang="en-US" sz="2700" b="1" i="1" dirty="0" smtClean="0">
                <a:latin typeface="Times New Roman" pitchFamily="18" charset="0"/>
                <a:cs typeface="Times New Roman" pitchFamily="18" charset="0"/>
                <a:sym typeface="Symbol"/>
              </a:rPr>
              <a:t>E</a:t>
            </a:r>
            <a:r>
              <a:rPr lang="en-US" sz="2700" b="1" i="1" baseline="-25000" dirty="0" smtClean="0">
                <a:latin typeface="Times New Roman" pitchFamily="18" charset="0"/>
                <a:cs typeface="Times New Roman" pitchFamily="18" charset="0"/>
                <a:sym typeface="Symbol"/>
              </a:rPr>
              <a:t>2</a:t>
            </a:r>
            <a:endParaRPr lang="ar-SY" sz="2700" b="1" i="1" baseline="30000" dirty="0">
              <a:latin typeface="Times New Roman" pitchFamily="18" charset="0"/>
              <a:cs typeface="Times New Roman" pitchFamily="18" charset="0"/>
            </a:endParaRPr>
          </a:p>
        </p:txBody>
      </p:sp>
      <p:sp>
        <p:nvSpPr>
          <p:cNvPr id="26" name="مربع نص 25"/>
          <p:cNvSpPr txBox="1"/>
          <p:nvPr/>
        </p:nvSpPr>
        <p:spPr>
          <a:xfrm>
            <a:off x="3929058" y="428604"/>
            <a:ext cx="4857784" cy="954107"/>
          </a:xfrm>
          <a:prstGeom prst="rect">
            <a:avLst/>
          </a:prstGeom>
          <a:noFill/>
        </p:spPr>
        <p:txBody>
          <a:bodyPr wrap="square" rtlCol="1">
            <a:spAutoFit/>
          </a:bodyPr>
          <a:lstStyle/>
          <a:p>
            <a:pPr algn="just"/>
            <a:r>
              <a:rPr lang="ar-SY" sz="2800" b="1" dirty="0" smtClean="0">
                <a:solidFill>
                  <a:srgbClr val="0070C0"/>
                </a:solidFill>
                <a:cs typeface="Simplified Arabic" pitchFamily="2" charset="-78"/>
              </a:rPr>
              <a:t>نضيف </a:t>
            </a:r>
            <a:r>
              <a:rPr lang="ar-SY" sz="2800" b="1" dirty="0" err="1" smtClean="0">
                <a:solidFill>
                  <a:srgbClr val="0070C0"/>
                </a:solidFill>
                <a:cs typeface="Simplified Arabic" pitchFamily="2" charset="-78"/>
              </a:rPr>
              <a:t>ديود</a:t>
            </a:r>
            <a:r>
              <a:rPr lang="ar-SY" sz="2800" b="1" dirty="0" smtClean="0">
                <a:solidFill>
                  <a:srgbClr val="0070C0"/>
                </a:solidFill>
                <a:cs typeface="Simplified Arabic" pitchFamily="2" charset="-78"/>
              </a:rPr>
              <a:t> إلى الدارة بهدف إجبار التيار على السريان في </a:t>
            </a:r>
            <a:r>
              <a:rPr lang="ar-SY" sz="2800" b="1" dirty="0" err="1" smtClean="0">
                <a:solidFill>
                  <a:srgbClr val="0070C0"/>
                </a:solidFill>
                <a:cs typeface="Simplified Arabic" pitchFamily="2" charset="-78"/>
              </a:rPr>
              <a:t>إتجاه</a:t>
            </a:r>
            <a:r>
              <a:rPr lang="ar-SY" sz="2800" b="1" dirty="0" smtClean="0">
                <a:solidFill>
                  <a:srgbClr val="0070C0"/>
                </a:solidFill>
                <a:cs typeface="Simplified Arabic" pitchFamily="2" charset="-78"/>
              </a:rPr>
              <a:t> محدد</a:t>
            </a:r>
            <a:endParaRPr lang="ar-SY" sz="2800" b="1" dirty="0">
              <a:solidFill>
                <a:srgbClr val="0070C0"/>
              </a:solidFill>
              <a:cs typeface="Simplified Arabic" pitchFamily="2" charset="-78"/>
            </a:endParaRPr>
          </a:p>
        </p:txBody>
      </p:sp>
      <p:sp>
        <p:nvSpPr>
          <p:cNvPr id="27" name="مربع نص 26"/>
          <p:cNvSpPr txBox="1"/>
          <p:nvPr/>
        </p:nvSpPr>
        <p:spPr>
          <a:xfrm>
            <a:off x="3929058" y="2000240"/>
            <a:ext cx="4857784" cy="954107"/>
          </a:xfrm>
          <a:prstGeom prst="rect">
            <a:avLst/>
          </a:prstGeom>
          <a:noFill/>
        </p:spPr>
        <p:txBody>
          <a:bodyPr wrap="square" rtlCol="1">
            <a:spAutoFit/>
          </a:bodyPr>
          <a:lstStyle/>
          <a:p>
            <a:pPr algn="just"/>
            <a:r>
              <a:rPr lang="ar-SY" sz="2800" b="1" dirty="0" smtClean="0">
                <a:solidFill>
                  <a:srgbClr val="C00000"/>
                </a:solidFill>
                <a:cs typeface="Simplified Arabic" pitchFamily="2" charset="-78"/>
              </a:rPr>
              <a:t>لكي يمر التيار في الدارة عكسنا قطبية المنابع</a:t>
            </a:r>
            <a:endParaRPr lang="ar-SY" sz="2800" b="1" dirty="0">
              <a:solidFill>
                <a:srgbClr val="C00000"/>
              </a:solidFill>
              <a:cs typeface="Simplified Arabic" pitchFamily="2" charset="-78"/>
            </a:endParaRPr>
          </a:p>
        </p:txBody>
      </p:sp>
      <p:sp>
        <p:nvSpPr>
          <p:cNvPr id="28" name="مربع نص 27"/>
          <p:cNvSpPr txBox="1"/>
          <p:nvPr/>
        </p:nvSpPr>
        <p:spPr>
          <a:xfrm>
            <a:off x="3786182" y="4048788"/>
            <a:ext cx="4857784" cy="523220"/>
          </a:xfrm>
          <a:prstGeom prst="rect">
            <a:avLst/>
          </a:prstGeom>
          <a:noFill/>
        </p:spPr>
        <p:txBody>
          <a:bodyPr wrap="square" rtlCol="1">
            <a:spAutoFit/>
          </a:bodyPr>
          <a:lstStyle/>
          <a:p>
            <a:pPr algn="just"/>
            <a:r>
              <a:rPr lang="ar-SY" sz="2800" b="1" dirty="0" smtClean="0">
                <a:cs typeface="Simplified Arabic" pitchFamily="2" charset="-78"/>
              </a:rPr>
              <a:t>تدفق الاستطاعة من اليمين إلى اليسار.</a:t>
            </a:r>
            <a:endParaRPr lang="ar-SY" sz="2800" b="1" dirty="0">
              <a:cs typeface="Simplified Arabic" pitchFamily="2" charset="-78"/>
            </a:endParaRPr>
          </a:p>
        </p:txBody>
      </p:sp>
      <p:sp>
        <p:nvSpPr>
          <p:cNvPr id="29" name="مربع نص 28"/>
          <p:cNvSpPr txBox="1"/>
          <p:nvPr/>
        </p:nvSpPr>
        <p:spPr>
          <a:xfrm>
            <a:off x="5572132" y="4786322"/>
            <a:ext cx="3143272" cy="523220"/>
          </a:xfrm>
          <a:prstGeom prst="rect">
            <a:avLst/>
          </a:prstGeom>
          <a:noFill/>
        </p:spPr>
        <p:txBody>
          <a:bodyPr wrap="square" rtlCol="1">
            <a:spAutoFit/>
          </a:bodyPr>
          <a:lstStyle/>
          <a:p>
            <a:pPr algn="just"/>
            <a:r>
              <a:rPr lang="en-US" sz="2800" b="1" i="1" dirty="0" smtClean="0">
                <a:latin typeface="Times New Roman" pitchFamily="18" charset="0"/>
                <a:cs typeface="Times New Roman" pitchFamily="18" charset="0"/>
              </a:rPr>
              <a:t>E</a:t>
            </a:r>
            <a:r>
              <a:rPr lang="en-US" sz="2800" b="1" i="1" baseline="-25000" dirty="0" smtClean="0">
                <a:latin typeface="Times New Roman" pitchFamily="18" charset="0"/>
                <a:cs typeface="Times New Roman" pitchFamily="18" charset="0"/>
              </a:rPr>
              <a:t>2</a:t>
            </a:r>
            <a:r>
              <a:rPr lang="ar-SY" sz="2800" b="1" i="1" baseline="-25000" dirty="0" smtClean="0">
                <a:latin typeface="Times New Roman" pitchFamily="18" charset="0"/>
                <a:cs typeface="Times New Roman" pitchFamily="18" charset="0"/>
              </a:rPr>
              <a:t> </a:t>
            </a:r>
            <a:r>
              <a:rPr lang="ar-SY" sz="2800" b="1" dirty="0" smtClean="0">
                <a:latin typeface="Times New Roman" pitchFamily="18" charset="0"/>
                <a:cs typeface="Simplified Arabic" pitchFamily="2" charset="-78"/>
              </a:rPr>
              <a:t>المنبع </a:t>
            </a:r>
            <a:r>
              <a:rPr lang="ar-SY" sz="2800" b="1" dirty="0" err="1" smtClean="0">
                <a:latin typeface="Times New Roman" pitchFamily="18" charset="0"/>
                <a:cs typeface="Simplified Arabic" pitchFamily="2" charset="-78"/>
              </a:rPr>
              <a:t>و</a:t>
            </a:r>
            <a:r>
              <a:rPr lang="ar-SY" sz="2800" b="1" dirty="0" smtClean="0">
                <a:latin typeface="Times New Roman" pitchFamily="18" charset="0"/>
                <a:cs typeface="Simplified Arabic" pitchFamily="2" charset="-78"/>
              </a:rPr>
              <a:t> </a:t>
            </a:r>
            <a:r>
              <a:rPr lang="en-US" sz="2800" b="1" i="1" dirty="0" smtClean="0">
                <a:latin typeface="Times New Roman" pitchFamily="18" charset="0"/>
                <a:cs typeface="Simplified Arabic" pitchFamily="2" charset="-78"/>
              </a:rPr>
              <a:t>E</a:t>
            </a:r>
            <a:r>
              <a:rPr lang="en-US" sz="2800" b="1" i="1" baseline="-25000" dirty="0" smtClean="0">
                <a:latin typeface="Times New Roman" pitchFamily="18" charset="0"/>
                <a:cs typeface="Simplified Arabic" pitchFamily="2" charset="-78"/>
              </a:rPr>
              <a:t>1</a:t>
            </a:r>
            <a:r>
              <a:rPr lang="ar-SY" sz="2800" b="1" i="1" dirty="0" smtClean="0">
                <a:latin typeface="Times New Roman" pitchFamily="18" charset="0"/>
                <a:cs typeface="Simplified Arabic" pitchFamily="2" charset="-78"/>
              </a:rPr>
              <a:t> </a:t>
            </a:r>
            <a:r>
              <a:rPr lang="ar-SY" sz="2800" b="1" dirty="0" smtClean="0">
                <a:latin typeface="Times New Roman" pitchFamily="18" charset="0"/>
                <a:cs typeface="Simplified Arabic" pitchFamily="2" charset="-78"/>
              </a:rPr>
              <a:t>الحمل.</a:t>
            </a:r>
            <a:endParaRPr lang="ar-SY" sz="2800" b="1" dirty="0">
              <a:latin typeface="Times New Roman" pitchFamily="18" charset="0"/>
              <a:cs typeface="Simplified Arabic" pitchFamily="2" charset="-78"/>
            </a:endParaRPr>
          </a:p>
        </p:txBody>
      </p:sp>
      <p:sp>
        <p:nvSpPr>
          <p:cNvPr id="30" name="مربع نص 29"/>
          <p:cNvSpPr txBox="1"/>
          <p:nvPr/>
        </p:nvSpPr>
        <p:spPr>
          <a:xfrm>
            <a:off x="6858016" y="5500702"/>
            <a:ext cx="1857388" cy="523220"/>
          </a:xfrm>
          <a:prstGeom prst="rect">
            <a:avLst/>
          </a:prstGeom>
          <a:noFill/>
        </p:spPr>
        <p:txBody>
          <a:bodyPr wrap="square" rtlCol="1">
            <a:spAutoFit/>
          </a:bodyPr>
          <a:lstStyle/>
          <a:p>
            <a:pPr algn="just"/>
            <a:r>
              <a:rPr lang="en-US" sz="2800" b="1" dirty="0" smtClean="0">
                <a:solidFill>
                  <a:srgbClr val="660033"/>
                </a:solidFill>
                <a:cs typeface="Simplified Arabic" pitchFamily="2" charset="-78"/>
              </a:rPr>
              <a:t> </a:t>
            </a:r>
            <a:r>
              <a:rPr lang="en-US" sz="2800" b="1" i="1" dirty="0" smtClean="0">
                <a:solidFill>
                  <a:srgbClr val="660033"/>
                </a:solidFill>
                <a:cs typeface="Simplified Arabic" pitchFamily="2" charset="-78"/>
              </a:rPr>
              <a:t>E</a:t>
            </a:r>
            <a:r>
              <a:rPr lang="en-US" sz="2800" b="1" i="1" baseline="-25000" dirty="0" smtClean="0">
                <a:solidFill>
                  <a:srgbClr val="660033"/>
                </a:solidFill>
                <a:cs typeface="Simplified Arabic" pitchFamily="2" charset="-78"/>
              </a:rPr>
              <a:t>1</a:t>
            </a:r>
            <a:r>
              <a:rPr lang="en-US" sz="2800" b="1" dirty="0" smtClean="0">
                <a:solidFill>
                  <a:srgbClr val="660033"/>
                </a:solidFill>
                <a:cs typeface="Simplified Arabic" pitchFamily="2" charset="-78"/>
              </a:rPr>
              <a:t>&gt;</a:t>
            </a:r>
            <a:r>
              <a:rPr lang="en-US" sz="2800" b="1" i="1" dirty="0" smtClean="0">
                <a:solidFill>
                  <a:srgbClr val="660033"/>
                </a:solidFill>
                <a:cs typeface="Simplified Arabic" pitchFamily="2" charset="-78"/>
              </a:rPr>
              <a:t>E</a:t>
            </a:r>
            <a:r>
              <a:rPr lang="en-US" sz="2800" b="1" i="1" baseline="-25000" dirty="0" smtClean="0">
                <a:solidFill>
                  <a:srgbClr val="660033"/>
                </a:solidFill>
                <a:cs typeface="Simplified Arabic" pitchFamily="2" charset="-78"/>
              </a:rPr>
              <a:t>2</a:t>
            </a:r>
            <a:r>
              <a:rPr lang="ar-SY" sz="2800" b="1" dirty="0" smtClean="0">
                <a:solidFill>
                  <a:srgbClr val="660033"/>
                </a:solidFill>
                <a:cs typeface="Simplified Arabic" pitchFamily="2" charset="-78"/>
              </a:rPr>
              <a:t>:</a:t>
            </a:r>
            <a:endParaRPr lang="ar-SY" sz="2800" b="1" dirty="0">
              <a:solidFill>
                <a:srgbClr val="660033"/>
              </a:solidFill>
              <a:cs typeface="Simplified Arabic" pitchFamily="2" charset="-78"/>
            </a:endParaRPr>
          </a:p>
        </p:txBody>
      </p:sp>
      <p:sp>
        <p:nvSpPr>
          <p:cNvPr id="31" name="مربع نص 30"/>
          <p:cNvSpPr txBox="1"/>
          <p:nvPr/>
        </p:nvSpPr>
        <p:spPr>
          <a:xfrm>
            <a:off x="5286380" y="5477548"/>
            <a:ext cx="1785950" cy="523220"/>
          </a:xfrm>
          <a:prstGeom prst="rect">
            <a:avLst/>
          </a:prstGeom>
          <a:noFill/>
        </p:spPr>
        <p:txBody>
          <a:bodyPr wrap="square" rtlCol="1">
            <a:spAutoFit/>
          </a:bodyPr>
          <a:lstStyle/>
          <a:p>
            <a:pPr algn="just"/>
            <a:r>
              <a:rPr lang="ar-SY" sz="2800" b="1" dirty="0" smtClean="0">
                <a:cs typeface="Simplified Arabic" pitchFamily="2" charset="-78"/>
              </a:rPr>
              <a:t>يقطع </a:t>
            </a:r>
            <a:r>
              <a:rPr lang="ar-SY" sz="2800" b="1" dirty="0" err="1" smtClean="0">
                <a:cs typeface="Simplified Arabic" pitchFamily="2" charset="-78"/>
              </a:rPr>
              <a:t>الديود</a:t>
            </a:r>
            <a:endParaRPr lang="ar-SY" sz="2800" b="1" dirty="0">
              <a:cs typeface="Simplified Arabic" pitchFamily="2" charset="-78"/>
            </a:endParaRPr>
          </a:p>
        </p:txBody>
      </p:sp>
      <p:sp>
        <p:nvSpPr>
          <p:cNvPr id="16" name="عنصر نائب للتاريخ 15"/>
          <p:cNvSpPr>
            <a:spLocks noGrp="1"/>
          </p:cNvSpPr>
          <p:nvPr>
            <p:ph type="dt" sz="half" idx="10"/>
          </p:nvPr>
        </p:nvSpPr>
        <p:spPr/>
        <p:txBody>
          <a:bodyPr/>
          <a:lstStyle/>
          <a:p>
            <a:r>
              <a:rPr lang="ar-SY" smtClean="0"/>
              <a:t>2019-2018</a:t>
            </a:r>
            <a:endParaRPr lang="ar-SY"/>
          </a:p>
        </p:txBody>
      </p:sp>
      <p:sp>
        <p:nvSpPr>
          <p:cNvPr id="21" name="مربع نص 20"/>
          <p:cNvSpPr txBox="1"/>
          <p:nvPr/>
        </p:nvSpPr>
        <p:spPr>
          <a:xfrm>
            <a:off x="395536" y="2276872"/>
            <a:ext cx="648072" cy="369332"/>
          </a:xfrm>
          <a:prstGeom prst="rect">
            <a:avLst/>
          </a:prstGeom>
          <a:noFill/>
        </p:spPr>
        <p:txBody>
          <a:bodyPr wrap="square" rtlCol="0">
            <a:spAutoFit/>
          </a:bodyPr>
          <a:lstStyle/>
          <a:p>
            <a:r>
              <a:rPr lang="en-US" b="1" dirty="0" smtClean="0">
                <a:solidFill>
                  <a:srgbClr val="0070C0"/>
                </a:solidFill>
              </a:rPr>
              <a:t>+</a:t>
            </a:r>
            <a:endParaRPr lang="en-US" b="1" dirty="0">
              <a:solidFill>
                <a:srgbClr val="0070C0"/>
              </a:solidFill>
            </a:endParaRPr>
          </a:p>
        </p:txBody>
      </p:sp>
      <p:sp>
        <p:nvSpPr>
          <p:cNvPr id="22" name="مربع نص 21"/>
          <p:cNvSpPr txBox="1"/>
          <p:nvPr/>
        </p:nvSpPr>
        <p:spPr>
          <a:xfrm>
            <a:off x="3131840" y="1844824"/>
            <a:ext cx="648072" cy="369332"/>
          </a:xfrm>
          <a:prstGeom prst="rect">
            <a:avLst/>
          </a:prstGeom>
          <a:noFill/>
        </p:spPr>
        <p:txBody>
          <a:bodyPr wrap="square" rtlCol="0">
            <a:spAutoFit/>
          </a:bodyPr>
          <a:lstStyle/>
          <a:p>
            <a:pPr algn="l"/>
            <a:r>
              <a:rPr lang="en-US" b="1" dirty="0" smtClean="0">
                <a:solidFill>
                  <a:srgbClr val="0070C0"/>
                </a:solidFill>
              </a:rPr>
              <a:t>++</a:t>
            </a:r>
            <a:endParaRPr lang="en-US" b="1" dirty="0">
              <a:solidFill>
                <a:srgbClr val="0070C0"/>
              </a:solidFill>
            </a:endParaRPr>
          </a:p>
        </p:txBody>
      </p:sp>
      <p:sp>
        <p:nvSpPr>
          <p:cNvPr id="23" name="مربع نص 22"/>
          <p:cNvSpPr txBox="1"/>
          <p:nvPr/>
        </p:nvSpPr>
        <p:spPr>
          <a:xfrm>
            <a:off x="395536" y="2276872"/>
            <a:ext cx="648072" cy="369332"/>
          </a:xfrm>
          <a:prstGeom prst="rect">
            <a:avLst/>
          </a:prstGeom>
          <a:noFill/>
        </p:spPr>
        <p:txBody>
          <a:bodyPr wrap="square" rtlCol="0">
            <a:spAutoFit/>
          </a:bodyPr>
          <a:lstStyle/>
          <a:p>
            <a:r>
              <a:rPr lang="en-US" b="1" dirty="0" smtClean="0">
                <a:solidFill>
                  <a:srgbClr val="0070C0"/>
                </a:solidFill>
              </a:rPr>
              <a:t>++</a:t>
            </a:r>
            <a:endParaRPr lang="en-US" b="1" dirty="0">
              <a:solidFill>
                <a:srgbClr val="0070C0"/>
              </a:solidFill>
            </a:endParaRPr>
          </a:p>
        </p:txBody>
      </p:sp>
      <p:sp>
        <p:nvSpPr>
          <p:cNvPr id="24" name="مربع نص 23"/>
          <p:cNvSpPr txBox="1"/>
          <p:nvPr/>
        </p:nvSpPr>
        <p:spPr>
          <a:xfrm>
            <a:off x="3131840" y="1844824"/>
            <a:ext cx="648072" cy="369332"/>
          </a:xfrm>
          <a:prstGeom prst="rect">
            <a:avLst/>
          </a:prstGeom>
          <a:noFill/>
        </p:spPr>
        <p:txBody>
          <a:bodyPr wrap="square" rtlCol="0">
            <a:spAutoFit/>
          </a:bodyPr>
          <a:lstStyle/>
          <a:p>
            <a:pPr algn="l"/>
            <a:r>
              <a:rPr lang="en-US" b="1" dirty="0" smtClean="0">
                <a:solidFill>
                  <a:srgbClr val="0070C0"/>
                </a:solidFill>
              </a:rPr>
              <a:t>+</a:t>
            </a:r>
            <a:endParaRPr lang="en-US" b="1" dirty="0">
              <a:solidFill>
                <a:srgbClr val="0070C0"/>
              </a:solidFill>
            </a:endParaRPr>
          </a:p>
        </p:txBody>
      </p:sp>
      <p:sp>
        <p:nvSpPr>
          <p:cNvPr id="18" name="عنصر نائب لرقم الشريحة 17"/>
          <p:cNvSpPr>
            <a:spLocks noGrp="1"/>
          </p:cNvSpPr>
          <p:nvPr>
            <p:ph type="sldNum" sz="quarter" idx="12"/>
          </p:nvPr>
        </p:nvSpPr>
        <p:spPr/>
        <p:txBody>
          <a:bodyPr/>
          <a:lstStyle/>
          <a:p>
            <a:fld id="{2C0DA8FC-BB9E-42E2-A4DE-D94B488C17FE}" type="slidenum">
              <a:rPr lang="ar-SY" smtClean="0"/>
              <a:pPr/>
              <a:t>4</a:t>
            </a:fld>
            <a:endParaRPr lang="ar-SY"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checkerboard(across)">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par>
                          <p:cTn id="16" fill="hold">
                            <p:stCondLst>
                              <p:cond delay="500"/>
                            </p:stCondLst>
                            <p:childTnLst>
                              <p:par>
                                <p:cTn id="17" presetID="5" presetClass="entr" presetSubtype="10"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checkerboard(across)">
                                      <p:cBhvr>
                                        <p:cTn id="19" dur="500"/>
                                        <p:tgtEl>
                                          <p:spTgt spid="22"/>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checkerboard(across)">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linds(horizontal)">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29"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p:cTn id="32" dur="1000" fill="hold"/>
                                        <p:tgtEl>
                                          <p:spTgt spid="20"/>
                                        </p:tgtEl>
                                        <p:attrNameLst>
                                          <p:attrName>ppt_x</p:attrName>
                                        </p:attrNameLst>
                                      </p:cBhvr>
                                      <p:tavLst>
                                        <p:tav tm="0">
                                          <p:val>
                                            <p:strVal val="#ppt_x-.2"/>
                                          </p:val>
                                        </p:tav>
                                        <p:tav tm="100000">
                                          <p:val>
                                            <p:strVal val="#ppt_x"/>
                                          </p:val>
                                        </p:tav>
                                      </p:tavLst>
                                    </p:anim>
                                    <p:anim calcmode="lin" valueType="num">
                                      <p:cBhvr>
                                        <p:cTn id="33" dur="10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34" dur="10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blinds(horizontal)">
                                      <p:cBhvr>
                                        <p:cTn id="39" dur="500"/>
                                        <p:tgtEl>
                                          <p:spTgt spid="28"/>
                                        </p:tgtEl>
                                      </p:cBhvr>
                                    </p:animEffect>
                                  </p:childTnLst>
                                </p:cTn>
                              </p:par>
                              <p:par>
                                <p:cTn id="40" presetID="1"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xit" presetSubtype="0" fill="hold" nodeType="withEffect">
                                  <p:stCondLst>
                                    <p:cond delay="0"/>
                                  </p:stCondLst>
                                  <p:childTnLst>
                                    <p:set>
                                      <p:cBhvr>
                                        <p:cTn id="43" dur="1" fill="hold">
                                          <p:stCondLst>
                                            <p:cond delay="0"/>
                                          </p:stCondLst>
                                        </p:cTn>
                                        <p:tgtEl>
                                          <p:spTgt spid="14"/>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9" presetClass="entr" presetSubtype="0" fill="hold" grpId="0" nodeType="clickEffect">
                                  <p:stCondLst>
                                    <p:cond delay="0"/>
                                  </p:stCondLst>
                                  <p:childTnLst>
                                    <p:set>
                                      <p:cBhvr>
                                        <p:cTn id="47" dur="1" fill="hold">
                                          <p:stCondLst>
                                            <p:cond delay="0"/>
                                          </p:stCondLst>
                                        </p:cTn>
                                        <p:tgtEl>
                                          <p:spTgt spid="29"/>
                                        </p:tgtEl>
                                        <p:attrNameLst>
                                          <p:attrName>style.visibility</p:attrName>
                                        </p:attrNameLst>
                                      </p:cBhvr>
                                      <p:to>
                                        <p:strVal val="visible"/>
                                      </p:to>
                                    </p:set>
                                    <p:anim calcmode="lin" valueType="num">
                                      <p:cBhvr>
                                        <p:cTn id="48" dur="1000" fill="hold"/>
                                        <p:tgtEl>
                                          <p:spTgt spid="29"/>
                                        </p:tgtEl>
                                        <p:attrNameLst>
                                          <p:attrName>ppt_x</p:attrName>
                                        </p:attrNameLst>
                                      </p:cBhvr>
                                      <p:tavLst>
                                        <p:tav tm="0">
                                          <p:val>
                                            <p:strVal val="#ppt_x-.2"/>
                                          </p:val>
                                        </p:tav>
                                        <p:tav tm="100000">
                                          <p:val>
                                            <p:strVal val="#ppt_x"/>
                                          </p:val>
                                        </p:tav>
                                      </p:tavLst>
                                    </p:anim>
                                    <p:anim calcmode="lin" valueType="num">
                                      <p:cBhvr>
                                        <p:cTn id="49" dur="1000" fill="hold"/>
                                        <p:tgtEl>
                                          <p:spTgt spid="29"/>
                                        </p:tgtEl>
                                        <p:attrNameLst>
                                          <p:attrName>ppt_y</p:attrName>
                                        </p:attrNameLst>
                                      </p:cBhvr>
                                      <p:tavLst>
                                        <p:tav tm="0">
                                          <p:val>
                                            <p:strVal val="#ppt_y"/>
                                          </p:val>
                                        </p:tav>
                                        <p:tav tm="100000">
                                          <p:val>
                                            <p:strVal val="#ppt_y"/>
                                          </p:val>
                                        </p:tav>
                                      </p:tavLst>
                                    </p:anim>
                                    <p:animEffect transition="in" filter="wipe(right)" prLst="gradientSize: 0.1">
                                      <p:cBhvr>
                                        <p:cTn id="50" dur="10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blinds(horizontal)">
                                      <p:cBhvr>
                                        <p:cTn id="55" dur="500"/>
                                        <p:tgtEl>
                                          <p:spTgt spid="30"/>
                                        </p:tgtEl>
                                      </p:cBhvr>
                                    </p:animEffect>
                                  </p:childTnLst>
                                </p:cTn>
                              </p:par>
                              <p:par>
                                <p:cTn id="56" presetID="1" presetClass="exit" presetSubtype="0" fill="hold" grpId="1" nodeType="withEffect">
                                  <p:stCondLst>
                                    <p:cond delay="0"/>
                                  </p:stCondLst>
                                  <p:childTnLst>
                                    <p:set>
                                      <p:cBhvr>
                                        <p:cTn id="57" dur="1" fill="hold">
                                          <p:stCondLst>
                                            <p:cond delay="0"/>
                                          </p:stCondLst>
                                        </p:cTn>
                                        <p:tgtEl>
                                          <p:spTgt spid="21"/>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22"/>
                                        </p:tgtEl>
                                        <p:attrNameLst>
                                          <p:attrName>style.visibility</p:attrName>
                                        </p:attrNameLst>
                                      </p:cBhvr>
                                      <p:to>
                                        <p:strVal val="hidden"/>
                                      </p:to>
                                    </p:set>
                                  </p:childTnLst>
                                </p:cTn>
                              </p:par>
                              <p:par>
                                <p:cTn id="60" presetID="5" presetClass="entr" presetSubtype="1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checkerboard(across)">
                                      <p:cBhvr>
                                        <p:cTn id="62" dur="500"/>
                                        <p:tgtEl>
                                          <p:spTgt spid="24"/>
                                        </p:tgtEl>
                                      </p:cBhvr>
                                    </p:animEffect>
                                  </p:childTnLst>
                                </p:cTn>
                              </p:par>
                              <p:par>
                                <p:cTn id="63" presetID="5" presetClass="entr" presetSubtype="1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checkerboard(across)">
                                      <p:cBhvr>
                                        <p:cTn id="65" dur="500"/>
                                        <p:tgtEl>
                                          <p:spTgt spid="23"/>
                                        </p:tgtEl>
                                      </p:cBhvr>
                                    </p:animEffect>
                                  </p:childTnLst>
                                </p:cTn>
                              </p:par>
                            </p:childTnLst>
                          </p:cTn>
                        </p:par>
                      </p:childTnLst>
                    </p:cTn>
                  </p:par>
                  <p:par>
                    <p:cTn id="66" fill="hold">
                      <p:stCondLst>
                        <p:cond delay="indefinite"/>
                      </p:stCondLst>
                      <p:childTnLst>
                        <p:par>
                          <p:cTn id="67" fill="hold">
                            <p:stCondLst>
                              <p:cond delay="0"/>
                            </p:stCondLst>
                            <p:childTnLst>
                              <p:par>
                                <p:cTn id="68" presetID="29" presetClass="entr" presetSubtype="0" fill="hold" grpId="0" nodeType="clickEffect">
                                  <p:stCondLst>
                                    <p:cond delay="0"/>
                                  </p:stCondLst>
                                  <p:childTnLst>
                                    <p:set>
                                      <p:cBhvr>
                                        <p:cTn id="69" dur="1" fill="hold">
                                          <p:stCondLst>
                                            <p:cond delay="0"/>
                                          </p:stCondLst>
                                        </p:cTn>
                                        <p:tgtEl>
                                          <p:spTgt spid="31"/>
                                        </p:tgtEl>
                                        <p:attrNameLst>
                                          <p:attrName>style.visibility</p:attrName>
                                        </p:attrNameLst>
                                      </p:cBhvr>
                                      <p:to>
                                        <p:strVal val="visible"/>
                                      </p:to>
                                    </p:set>
                                    <p:anim calcmode="lin" valueType="num">
                                      <p:cBhvr>
                                        <p:cTn id="70" dur="1000" fill="hold"/>
                                        <p:tgtEl>
                                          <p:spTgt spid="31"/>
                                        </p:tgtEl>
                                        <p:attrNameLst>
                                          <p:attrName>ppt_x</p:attrName>
                                        </p:attrNameLst>
                                      </p:cBhvr>
                                      <p:tavLst>
                                        <p:tav tm="0">
                                          <p:val>
                                            <p:strVal val="#ppt_x-.2"/>
                                          </p:val>
                                        </p:tav>
                                        <p:tav tm="100000">
                                          <p:val>
                                            <p:strVal val="#ppt_x"/>
                                          </p:val>
                                        </p:tav>
                                      </p:tavLst>
                                    </p:anim>
                                    <p:anim calcmode="lin" valueType="num">
                                      <p:cBhvr>
                                        <p:cTn id="71" dur="1000" fill="hold"/>
                                        <p:tgtEl>
                                          <p:spTgt spid="31"/>
                                        </p:tgtEl>
                                        <p:attrNameLst>
                                          <p:attrName>ppt_y</p:attrName>
                                        </p:attrNameLst>
                                      </p:cBhvr>
                                      <p:tavLst>
                                        <p:tav tm="0">
                                          <p:val>
                                            <p:strVal val="#ppt_y"/>
                                          </p:val>
                                        </p:tav>
                                        <p:tav tm="100000">
                                          <p:val>
                                            <p:strVal val="#ppt_y"/>
                                          </p:val>
                                        </p:tav>
                                      </p:tavLst>
                                    </p:anim>
                                    <p:animEffect transition="in" filter="wipe(right)" prLst="gradientSize: 0.1">
                                      <p:cBhvr>
                                        <p:cTn id="72"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20" grpId="0"/>
      <p:bldP spid="27" grpId="0"/>
      <p:bldP spid="28" grpId="0"/>
      <p:bldP spid="29" grpId="0"/>
      <p:bldP spid="30" grpId="0"/>
      <p:bldP spid="31" grpId="0"/>
      <p:bldP spid="21" grpId="0"/>
      <p:bldP spid="21" grpId="1"/>
      <p:bldP spid="22" grpId="0"/>
      <p:bldP spid="22" grpId="1"/>
      <p:bldP spid="23" grpId="0"/>
      <p:bldP spid="2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4"/>
          <p:cNvGraphicFramePr>
            <a:graphicFrameLocks noChangeAspect="1"/>
          </p:cNvGraphicFramePr>
          <p:nvPr/>
        </p:nvGraphicFramePr>
        <p:xfrm>
          <a:off x="3729038" y="357188"/>
          <a:ext cx="5033962" cy="1011237"/>
        </p:xfrm>
        <a:graphic>
          <a:graphicData uri="http://schemas.openxmlformats.org/presentationml/2006/ole">
            <p:oleObj spid="_x0000_s178178" name="Equation" r:id="rId3" imgW="2145960" imgH="431640" progId="Equation.DSMT4">
              <p:embed/>
            </p:oleObj>
          </a:graphicData>
        </a:graphic>
      </p:graphicFrame>
      <p:sp>
        <p:nvSpPr>
          <p:cNvPr id="24" name="مستطيل 23"/>
          <p:cNvSpPr/>
          <p:nvPr/>
        </p:nvSpPr>
        <p:spPr>
          <a:xfrm>
            <a:off x="6572264" y="1928802"/>
            <a:ext cx="2214578" cy="523220"/>
          </a:xfrm>
          <a:prstGeom prst="rect">
            <a:avLst/>
          </a:prstGeom>
        </p:spPr>
        <p:txBody>
          <a:bodyPr wrap="square">
            <a:spAutoFit/>
          </a:bodyPr>
          <a:lstStyle/>
          <a:p>
            <a:pPr algn="just"/>
            <a:r>
              <a:rPr lang="ar-SY" sz="2800" b="1" dirty="0" smtClean="0">
                <a:solidFill>
                  <a:srgbClr val="00B050"/>
                </a:solidFill>
                <a:cs typeface="Simplified Arabic" pitchFamily="2" charset="-78"/>
              </a:rPr>
              <a:t>في بداية الإبدال:</a:t>
            </a:r>
            <a:endParaRPr lang="ar-SY" sz="2800" b="1" i="1" baseline="-25000" dirty="0">
              <a:solidFill>
                <a:srgbClr val="00B050"/>
              </a:solidFill>
            </a:endParaRPr>
          </a:p>
        </p:txBody>
      </p:sp>
      <p:graphicFrame>
        <p:nvGraphicFramePr>
          <p:cNvPr id="25" name="Object 4"/>
          <p:cNvGraphicFramePr>
            <a:graphicFrameLocks noChangeAspect="1"/>
          </p:cNvGraphicFramePr>
          <p:nvPr/>
        </p:nvGraphicFramePr>
        <p:xfrm>
          <a:off x="4240242" y="3346456"/>
          <a:ext cx="4618038" cy="1011238"/>
        </p:xfrm>
        <a:graphic>
          <a:graphicData uri="http://schemas.openxmlformats.org/presentationml/2006/ole">
            <p:oleObj spid="_x0000_s178179" name="Equation" r:id="rId4" imgW="1968480" imgH="431640" progId="Equation.DSMT4">
              <p:embed/>
            </p:oleObj>
          </a:graphicData>
        </a:graphic>
      </p:graphicFrame>
      <p:graphicFrame>
        <p:nvGraphicFramePr>
          <p:cNvPr id="26" name="Object 4"/>
          <p:cNvGraphicFramePr>
            <a:graphicFrameLocks noChangeAspect="1"/>
          </p:cNvGraphicFramePr>
          <p:nvPr/>
        </p:nvGraphicFramePr>
        <p:xfrm>
          <a:off x="5143504" y="4346588"/>
          <a:ext cx="3186112" cy="1011238"/>
        </p:xfrm>
        <a:graphic>
          <a:graphicData uri="http://schemas.openxmlformats.org/presentationml/2006/ole">
            <p:oleObj spid="_x0000_s178180" name="Equation" r:id="rId5" imgW="1358640" imgH="431640" progId="Equation.DSMT4">
              <p:embed/>
            </p:oleObj>
          </a:graphicData>
        </a:graphic>
      </p:graphicFrame>
      <p:graphicFrame>
        <p:nvGraphicFramePr>
          <p:cNvPr id="172047" name="Object 15"/>
          <p:cNvGraphicFramePr>
            <a:graphicFrameLocks noChangeAspect="1"/>
          </p:cNvGraphicFramePr>
          <p:nvPr/>
        </p:nvGraphicFramePr>
        <p:xfrm>
          <a:off x="5005417" y="2428868"/>
          <a:ext cx="3781425" cy="982662"/>
        </p:xfrm>
        <a:graphic>
          <a:graphicData uri="http://schemas.openxmlformats.org/presentationml/2006/ole">
            <p:oleObj spid="_x0000_s178182" name="Equation" r:id="rId6" imgW="1612800" imgH="419040" progId="Equation.DSMT4">
              <p:embed/>
            </p:oleObj>
          </a:graphicData>
        </a:graphic>
      </p:graphicFrame>
      <p:sp>
        <p:nvSpPr>
          <p:cNvPr id="10" name="مستطيل 9"/>
          <p:cNvSpPr/>
          <p:nvPr/>
        </p:nvSpPr>
        <p:spPr>
          <a:xfrm>
            <a:off x="2143108" y="1357298"/>
            <a:ext cx="6643734" cy="523220"/>
          </a:xfrm>
          <a:prstGeom prst="rect">
            <a:avLst/>
          </a:prstGeom>
        </p:spPr>
        <p:txBody>
          <a:bodyPr wrap="square">
            <a:spAutoFit/>
          </a:bodyPr>
          <a:lstStyle/>
          <a:p>
            <a:pPr algn="just"/>
            <a:r>
              <a:rPr lang="ar-SY" sz="2800" b="1" dirty="0" smtClean="0">
                <a:cs typeface="Simplified Arabic" pitchFamily="2" charset="-78"/>
              </a:rPr>
              <a:t>يحسب الثابت </a:t>
            </a:r>
            <a:r>
              <a:rPr lang="en-US" sz="2800" b="1" i="1" dirty="0" err="1" smtClean="0">
                <a:cs typeface="Simplified Arabic" pitchFamily="2" charset="-78"/>
              </a:rPr>
              <a:t>cte</a:t>
            </a:r>
            <a:r>
              <a:rPr lang="ar-SY" sz="2800" b="1" dirty="0" smtClean="0">
                <a:cs typeface="Simplified Arabic" pitchFamily="2" charset="-78"/>
              </a:rPr>
              <a:t> من الشروط البدائية :</a:t>
            </a:r>
            <a:endParaRPr lang="ar-SY" sz="2800" b="1" i="1" baseline="-25000" dirty="0"/>
          </a:p>
        </p:txBody>
      </p:sp>
      <p:pic>
        <p:nvPicPr>
          <p:cNvPr id="9" name="صورة 8" descr="commutation_effect_b.jpg"/>
          <p:cNvPicPr>
            <a:picLocks noChangeAspect="1"/>
          </p:cNvPicPr>
          <p:nvPr/>
        </p:nvPicPr>
        <p:blipFill>
          <a:blip r:embed="rId7" cstate="print"/>
          <a:stretch>
            <a:fillRect/>
          </a:stretch>
        </p:blipFill>
        <p:spPr>
          <a:xfrm>
            <a:off x="500034" y="1214422"/>
            <a:ext cx="3563112" cy="1740408"/>
          </a:xfrm>
          <a:prstGeom prst="rect">
            <a:avLst/>
          </a:prstGeom>
        </p:spPr>
      </p:pic>
      <p:pic>
        <p:nvPicPr>
          <p:cNvPr id="11" name="صورة 10" descr="commutation_effect_id1_id2.jpg"/>
          <p:cNvPicPr>
            <a:picLocks noChangeAspect="1"/>
          </p:cNvPicPr>
          <p:nvPr/>
        </p:nvPicPr>
        <p:blipFill>
          <a:blip r:embed="rId8" cstate="print"/>
          <a:stretch>
            <a:fillRect/>
          </a:stretch>
        </p:blipFill>
        <p:spPr>
          <a:xfrm>
            <a:off x="928662" y="4357694"/>
            <a:ext cx="2298192" cy="1402080"/>
          </a:xfrm>
          <a:prstGeom prst="rect">
            <a:avLst/>
          </a:prstGeom>
        </p:spPr>
      </p:pic>
      <p:sp>
        <p:nvSpPr>
          <p:cNvPr id="12" name="سهم للأسفل 11"/>
          <p:cNvSpPr/>
          <p:nvPr/>
        </p:nvSpPr>
        <p:spPr>
          <a:xfrm>
            <a:off x="1643042" y="3929066"/>
            <a:ext cx="428628" cy="571504"/>
          </a:xfrm>
          <a:prstGeom prst="downArrow">
            <a:avLst/>
          </a:prstGeom>
          <a:gradFill>
            <a:gsLst>
              <a:gs pos="0">
                <a:schemeClr val="accent3">
                  <a:lumMod val="40000"/>
                  <a:lumOff val="60000"/>
                </a:schemeClr>
              </a:gs>
              <a:gs pos="100000">
                <a:schemeClr val="accent3">
                  <a:lumMod val="60000"/>
                  <a:lumOff val="40000"/>
                </a:schemeClr>
              </a:gs>
            </a:gsLst>
            <a:lin ang="5400000" scaled="0"/>
          </a:gra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sp>
        <p:nvSpPr>
          <p:cNvPr id="13" name="مربع نص 12"/>
          <p:cNvSpPr txBox="1"/>
          <p:nvPr/>
        </p:nvSpPr>
        <p:spPr>
          <a:xfrm>
            <a:off x="785786" y="5929330"/>
            <a:ext cx="2071702" cy="430887"/>
          </a:xfrm>
          <a:prstGeom prst="rect">
            <a:avLst/>
          </a:prstGeom>
          <a:noFill/>
        </p:spPr>
        <p:txBody>
          <a:bodyPr wrap="square" rtlCol="1">
            <a:spAutoFit/>
          </a:bodyPr>
          <a:lstStyle/>
          <a:p>
            <a:pPr algn="just"/>
            <a:r>
              <a:rPr lang="ar-SY" sz="2200" dirty="0" smtClean="0">
                <a:cs typeface="Simplified Arabic" pitchFamily="2" charset="-78"/>
              </a:rPr>
              <a:t>الشكل 4 – 11</a:t>
            </a:r>
            <a:endParaRPr lang="ar-SY" sz="2200" dirty="0">
              <a:cs typeface="Simplified Arabic" pitchFamily="2" charset="-78"/>
            </a:endParaRPr>
          </a:p>
        </p:txBody>
      </p:sp>
      <p:sp>
        <p:nvSpPr>
          <p:cNvPr id="14" name="مربع نص 13"/>
          <p:cNvSpPr txBox="1"/>
          <p:nvPr/>
        </p:nvSpPr>
        <p:spPr>
          <a:xfrm>
            <a:off x="642910" y="3071810"/>
            <a:ext cx="2214578" cy="430887"/>
          </a:xfrm>
          <a:prstGeom prst="rect">
            <a:avLst/>
          </a:prstGeom>
          <a:noFill/>
        </p:spPr>
        <p:txBody>
          <a:bodyPr wrap="square" rtlCol="1">
            <a:spAutoFit/>
          </a:bodyPr>
          <a:lstStyle/>
          <a:p>
            <a:pPr algn="just"/>
            <a:r>
              <a:rPr lang="ar-SY" sz="2200" dirty="0" smtClean="0">
                <a:cs typeface="Simplified Arabic" pitchFamily="2" charset="-78"/>
              </a:rPr>
              <a:t>الشكل 4 – 10 - </a:t>
            </a:r>
            <a:r>
              <a:rPr lang="ar-SY" sz="2200" dirty="0" err="1" smtClean="0">
                <a:cs typeface="Simplified Arabic" pitchFamily="2" charset="-78"/>
              </a:rPr>
              <a:t>ب</a:t>
            </a:r>
            <a:endParaRPr lang="ar-SY" sz="2200" dirty="0">
              <a:cs typeface="Simplified Arabic" pitchFamily="2" charset="-78"/>
            </a:endParaRPr>
          </a:p>
        </p:txBody>
      </p:sp>
      <p:graphicFrame>
        <p:nvGraphicFramePr>
          <p:cNvPr id="27" name="Object 4"/>
          <p:cNvGraphicFramePr>
            <a:graphicFrameLocks noChangeAspect="1"/>
          </p:cNvGraphicFramePr>
          <p:nvPr/>
        </p:nvGraphicFramePr>
        <p:xfrm>
          <a:off x="3143240" y="5357826"/>
          <a:ext cx="5614987" cy="1008063"/>
        </p:xfrm>
        <a:graphic>
          <a:graphicData uri="http://schemas.openxmlformats.org/presentationml/2006/ole">
            <p:oleObj spid="_x0000_s178181" name="Equation" r:id="rId9" imgW="2539800" imgH="457200" progId="Equation.DSMT4">
              <p:embed/>
            </p:oleObj>
          </a:graphicData>
        </a:graphic>
      </p:graphicFrame>
      <p:grpSp>
        <p:nvGrpSpPr>
          <p:cNvPr id="31" name="مجموعة 30"/>
          <p:cNvGrpSpPr/>
          <p:nvPr/>
        </p:nvGrpSpPr>
        <p:grpSpPr>
          <a:xfrm>
            <a:off x="6572264" y="571480"/>
            <a:ext cx="2214578" cy="2857520"/>
            <a:chOff x="6572264" y="571480"/>
            <a:chExt cx="2214578" cy="2857520"/>
          </a:xfrm>
        </p:grpSpPr>
        <p:sp>
          <p:nvSpPr>
            <p:cNvPr id="15" name="مستطيل 14"/>
            <p:cNvSpPr/>
            <p:nvPr/>
          </p:nvSpPr>
          <p:spPr>
            <a:xfrm>
              <a:off x="6572264" y="2500306"/>
              <a:ext cx="2214578" cy="9286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cxnSp>
          <p:nvCxnSpPr>
            <p:cNvPr id="17" name="رابط مستقيم 16"/>
            <p:cNvCxnSpPr>
              <a:stCxn id="15" idx="0"/>
            </p:cNvCxnSpPr>
            <p:nvPr/>
          </p:nvCxnSpPr>
          <p:spPr>
            <a:xfrm rot="16200000" flipV="1">
              <a:off x="6625844" y="1446597"/>
              <a:ext cx="1428760" cy="67865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مستطيل 20"/>
            <p:cNvSpPr/>
            <p:nvPr/>
          </p:nvSpPr>
          <p:spPr>
            <a:xfrm>
              <a:off x="6786578" y="571480"/>
              <a:ext cx="500066" cy="5000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grpSp>
      <p:grpSp>
        <p:nvGrpSpPr>
          <p:cNvPr id="32" name="مجموعة 31"/>
          <p:cNvGrpSpPr/>
          <p:nvPr/>
        </p:nvGrpSpPr>
        <p:grpSpPr>
          <a:xfrm>
            <a:off x="3714744" y="571480"/>
            <a:ext cx="2357454" cy="2571768"/>
            <a:chOff x="3714744" y="571480"/>
            <a:chExt cx="2357454" cy="2571768"/>
          </a:xfrm>
        </p:grpSpPr>
        <p:sp>
          <p:nvSpPr>
            <p:cNvPr id="22" name="مستطيل 21"/>
            <p:cNvSpPr/>
            <p:nvPr/>
          </p:nvSpPr>
          <p:spPr>
            <a:xfrm>
              <a:off x="3714744" y="571480"/>
              <a:ext cx="500066" cy="5000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sp>
          <p:nvSpPr>
            <p:cNvPr id="23" name="مستطيل 22"/>
            <p:cNvSpPr/>
            <p:nvPr/>
          </p:nvSpPr>
          <p:spPr>
            <a:xfrm>
              <a:off x="4929190" y="2643182"/>
              <a:ext cx="1143008" cy="5000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cxnSp>
          <p:nvCxnSpPr>
            <p:cNvPr id="28" name="رابط مستقيم 27"/>
            <p:cNvCxnSpPr>
              <a:endCxn id="22" idx="2"/>
            </p:cNvCxnSpPr>
            <p:nvPr/>
          </p:nvCxnSpPr>
          <p:spPr>
            <a:xfrm rot="16200000" flipV="1">
              <a:off x="3964776" y="1071547"/>
              <a:ext cx="1571636" cy="157163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9" name="عنصر نائب للتاريخ 28"/>
          <p:cNvSpPr>
            <a:spLocks noGrp="1"/>
          </p:cNvSpPr>
          <p:nvPr>
            <p:ph type="dt" sz="half" idx="10"/>
          </p:nvPr>
        </p:nvSpPr>
        <p:spPr/>
        <p:txBody>
          <a:bodyPr/>
          <a:lstStyle/>
          <a:p>
            <a:r>
              <a:rPr lang="ar-SY" smtClean="0"/>
              <a:t>2019-2018</a:t>
            </a:r>
            <a:endParaRPr lang="ar-SY"/>
          </a:p>
        </p:txBody>
      </p:sp>
      <p:grpSp>
        <p:nvGrpSpPr>
          <p:cNvPr id="34" name="مجموعة 33"/>
          <p:cNvGrpSpPr/>
          <p:nvPr/>
        </p:nvGrpSpPr>
        <p:grpSpPr>
          <a:xfrm>
            <a:off x="5072066" y="571480"/>
            <a:ext cx="3643338" cy="4786346"/>
            <a:chOff x="5572132" y="-1285908"/>
            <a:chExt cx="3643338" cy="4786346"/>
          </a:xfrm>
        </p:grpSpPr>
        <p:sp>
          <p:nvSpPr>
            <p:cNvPr id="35" name="مستطيل 34"/>
            <p:cNvSpPr/>
            <p:nvPr/>
          </p:nvSpPr>
          <p:spPr>
            <a:xfrm>
              <a:off x="5572132" y="2500306"/>
              <a:ext cx="3214710" cy="10001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cxnSp>
          <p:nvCxnSpPr>
            <p:cNvPr id="36" name="رابط مستقيم 35"/>
            <p:cNvCxnSpPr>
              <a:stCxn id="35" idx="0"/>
            </p:cNvCxnSpPr>
            <p:nvPr/>
          </p:nvCxnSpPr>
          <p:spPr>
            <a:xfrm rot="5400000" flipH="1" flipV="1">
              <a:off x="6304372" y="89275"/>
              <a:ext cx="3286146" cy="153591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مستطيل 36"/>
            <p:cNvSpPr/>
            <p:nvPr/>
          </p:nvSpPr>
          <p:spPr>
            <a:xfrm>
              <a:off x="8715404" y="-1285908"/>
              <a:ext cx="500066" cy="5000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grpSp>
      <p:sp>
        <p:nvSpPr>
          <p:cNvPr id="38" name="شكل بيضاوي 37"/>
          <p:cNvSpPr/>
          <p:nvPr/>
        </p:nvSpPr>
        <p:spPr>
          <a:xfrm>
            <a:off x="1768104" y="5179140"/>
            <a:ext cx="71438" cy="7143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0" name="عنصر نائب لرقم الشريحة 29"/>
          <p:cNvSpPr>
            <a:spLocks noGrp="1"/>
          </p:cNvSpPr>
          <p:nvPr>
            <p:ph type="sldNum" sz="quarter" idx="12"/>
          </p:nvPr>
        </p:nvSpPr>
        <p:spPr/>
        <p:txBody>
          <a:bodyPr/>
          <a:lstStyle/>
          <a:p>
            <a:fld id="{2C0DA8FC-BB9E-42E2-A4DE-D94B488C17FE}" type="slidenum">
              <a:rPr lang="ar-SY" smtClean="0"/>
              <a:pPr/>
              <a:t>40</a:t>
            </a:fld>
            <a:endParaRPr lang="ar-SY"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blinds(horizontal)">
                                      <p:cBhvr>
                                        <p:cTn id="14" dur="500"/>
                                        <p:tgtEl>
                                          <p:spTgt spid="24"/>
                                        </p:tgtEl>
                                      </p:cBhvr>
                                    </p:animEffect>
                                  </p:childTnLst>
                                </p:cTn>
                              </p:par>
                              <p:par>
                                <p:cTn id="15" presetID="3" presetClass="entr" presetSubtype="10" fill="hold" nodeType="withEffect">
                                  <p:stCondLst>
                                    <p:cond delay="0"/>
                                  </p:stCondLst>
                                  <p:childTnLst>
                                    <p:set>
                                      <p:cBhvr>
                                        <p:cTn id="16" dur="1" fill="hold">
                                          <p:stCondLst>
                                            <p:cond delay="0"/>
                                          </p:stCondLst>
                                        </p:cTn>
                                        <p:tgtEl>
                                          <p:spTgt spid="172047"/>
                                        </p:tgtEl>
                                        <p:attrNameLst>
                                          <p:attrName>style.visibility</p:attrName>
                                        </p:attrNameLst>
                                      </p:cBhvr>
                                      <p:to>
                                        <p:strVal val="visible"/>
                                      </p:to>
                                    </p:set>
                                    <p:animEffect transition="in" filter="blinds(horizontal)">
                                      <p:cBhvr>
                                        <p:cTn id="17" dur="500"/>
                                        <p:tgtEl>
                                          <p:spTgt spid="172047"/>
                                        </p:tgtEl>
                                      </p:cBhvr>
                                    </p:animEffect>
                                  </p:childTnLst>
                                </p:cTn>
                              </p:par>
                              <p:par>
                                <p:cTn id="18" presetID="43" presetClass="entr" presetSubtype="0" fill="hold" grpId="0"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100"/>
                                        <p:tgtEl>
                                          <p:spTgt spid="38"/>
                                        </p:tgtEl>
                                      </p:cBhvr>
                                    </p:animEffect>
                                    <p:anim calcmode="lin" valueType="num">
                                      <p:cBhvr>
                                        <p:cTn id="21" dur="400" fill="hold"/>
                                        <p:tgtEl>
                                          <p:spTgt spid="38"/>
                                        </p:tgtEl>
                                        <p:attrNameLst>
                                          <p:attrName>ppt_x</p:attrName>
                                        </p:attrNameLst>
                                      </p:cBhvr>
                                      <p:tavLst>
                                        <p:tav tm="0">
                                          <p:val>
                                            <p:strVal val="#ppt_x"/>
                                          </p:val>
                                        </p:tav>
                                        <p:tav tm="100000">
                                          <p:val>
                                            <p:strVal val="#ppt_x"/>
                                          </p:val>
                                        </p:tav>
                                      </p:tavLst>
                                    </p:anim>
                                    <p:anim calcmode="lin" valueType="num">
                                      <p:cBhvr>
                                        <p:cTn id="22" dur="400" fill="hold"/>
                                        <p:tgtEl>
                                          <p:spTgt spid="38"/>
                                        </p:tgtEl>
                                        <p:attrNameLst>
                                          <p:attrName>ppt_y</p:attrName>
                                        </p:attrNameLst>
                                      </p:cBhvr>
                                      <p:tavLst>
                                        <p:tav tm="0">
                                          <p:val>
                                            <p:strVal val="#ppt_y+0.31"/>
                                          </p:val>
                                        </p:tav>
                                        <p:tav tm="100000">
                                          <p:val>
                                            <p:strVal val="#ppt_y+0.31"/>
                                          </p:val>
                                        </p:tav>
                                      </p:tavLst>
                                    </p:anim>
                                    <p:anim calcmode="lin" valueType="num">
                                      <p:cBhvr>
                                        <p:cTn id="23" dur="600" decel="50000" fill="hold">
                                          <p:stCondLst>
                                            <p:cond delay="400"/>
                                          </p:stCondLst>
                                        </p:cTn>
                                        <p:tgtEl>
                                          <p:spTgt spid="3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4" dur="600" decel="50000" fill="hold">
                                          <p:stCondLst>
                                            <p:cond delay="400"/>
                                          </p:stCondLst>
                                        </p:cTn>
                                        <p:tgtEl>
                                          <p:spTgt spid="3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blinds(horizontal)">
                                      <p:cBhvr>
                                        <p:cTn id="29" dur="500"/>
                                        <p:tgtEl>
                                          <p:spTgt spid="31"/>
                                        </p:tgtEl>
                                      </p:cBhvr>
                                    </p:animEffect>
                                  </p:childTnLst>
                                </p:cTn>
                              </p:par>
                              <p:par>
                                <p:cTn id="30" presetID="3" presetClass="entr" presetSubtype="1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blinds(horizontal)">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29" presetClass="entr" presetSubtype="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1000" fill="hold"/>
                                        <p:tgtEl>
                                          <p:spTgt spid="25"/>
                                        </p:tgtEl>
                                        <p:attrNameLst>
                                          <p:attrName>ppt_x</p:attrName>
                                        </p:attrNameLst>
                                      </p:cBhvr>
                                      <p:tavLst>
                                        <p:tav tm="0">
                                          <p:val>
                                            <p:strVal val="#ppt_x-.2"/>
                                          </p:val>
                                        </p:tav>
                                        <p:tav tm="100000">
                                          <p:val>
                                            <p:strVal val="#ppt_x"/>
                                          </p:val>
                                        </p:tav>
                                      </p:tavLst>
                                    </p:anim>
                                    <p:anim calcmode="lin" valueType="num">
                                      <p:cBhvr>
                                        <p:cTn id="38" dur="1000" fill="hold"/>
                                        <p:tgtEl>
                                          <p:spTgt spid="25"/>
                                        </p:tgtEl>
                                        <p:attrNameLst>
                                          <p:attrName>ppt_y</p:attrName>
                                        </p:attrNameLst>
                                      </p:cBhvr>
                                      <p:tavLst>
                                        <p:tav tm="0">
                                          <p:val>
                                            <p:strVal val="#ppt_y"/>
                                          </p:val>
                                        </p:tav>
                                        <p:tav tm="100000">
                                          <p:val>
                                            <p:strVal val="#ppt_y"/>
                                          </p:val>
                                        </p:tav>
                                      </p:tavLst>
                                    </p:anim>
                                    <p:animEffect transition="in" filter="wipe(right)" prLst="gradientSize: 0.1">
                                      <p:cBhvr>
                                        <p:cTn id="39" dur="1000"/>
                                        <p:tgtEl>
                                          <p:spTgt spid="25"/>
                                        </p:tgtEl>
                                      </p:cBhvr>
                                    </p:animEffect>
                                  </p:childTnLst>
                                </p:cTn>
                              </p:par>
                              <p:par>
                                <p:cTn id="40" presetID="3" presetClass="exit" presetSubtype="10" fill="hold" nodeType="withEffect">
                                  <p:stCondLst>
                                    <p:cond delay="0"/>
                                  </p:stCondLst>
                                  <p:childTnLst>
                                    <p:animEffect transition="out" filter="blinds(horizontal)">
                                      <p:cBhvr>
                                        <p:cTn id="41" dur="500"/>
                                        <p:tgtEl>
                                          <p:spTgt spid="32"/>
                                        </p:tgtEl>
                                      </p:cBhvr>
                                    </p:animEffect>
                                    <p:set>
                                      <p:cBhvr>
                                        <p:cTn id="42" dur="1" fill="hold">
                                          <p:stCondLst>
                                            <p:cond delay="499"/>
                                          </p:stCondLst>
                                        </p:cTn>
                                        <p:tgtEl>
                                          <p:spTgt spid="32"/>
                                        </p:tgtEl>
                                        <p:attrNameLst>
                                          <p:attrName>style.visibility</p:attrName>
                                        </p:attrNameLst>
                                      </p:cBhvr>
                                      <p:to>
                                        <p:strVal val="hidden"/>
                                      </p:to>
                                    </p:set>
                                  </p:childTnLst>
                                </p:cTn>
                              </p:par>
                              <p:par>
                                <p:cTn id="43" presetID="3" presetClass="exit" presetSubtype="10" fill="hold" nodeType="withEffect">
                                  <p:stCondLst>
                                    <p:cond delay="0"/>
                                  </p:stCondLst>
                                  <p:childTnLst>
                                    <p:animEffect transition="out" filter="blinds(horizontal)">
                                      <p:cBhvr>
                                        <p:cTn id="44" dur="500"/>
                                        <p:tgtEl>
                                          <p:spTgt spid="31"/>
                                        </p:tgtEl>
                                      </p:cBhvr>
                                    </p:animEffect>
                                    <p:set>
                                      <p:cBhvr>
                                        <p:cTn id="45" dur="1" fill="hold">
                                          <p:stCondLst>
                                            <p:cond delay="499"/>
                                          </p:stCondLst>
                                        </p:cTn>
                                        <p:tgtEl>
                                          <p:spTgt spid="31"/>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9" presetClass="entr" presetSubtype="0" fill="hold" nodeType="clickEffect">
                                  <p:stCondLst>
                                    <p:cond delay="0"/>
                                  </p:stCondLst>
                                  <p:childTnLst>
                                    <p:set>
                                      <p:cBhvr>
                                        <p:cTn id="49" dur="1" fill="hold">
                                          <p:stCondLst>
                                            <p:cond delay="0"/>
                                          </p:stCondLst>
                                        </p:cTn>
                                        <p:tgtEl>
                                          <p:spTgt spid="26"/>
                                        </p:tgtEl>
                                        <p:attrNameLst>
                                          <p:attrName>style.visibility</p:attrName>
                                        </p:attrNameLst>
                                      </p:cBhvr>
                                      <p:to>
                                        <p:strVal val="visible"/>
                                      </p:to>
                                    </p:set>
                                    <p:anim calcmode="lin" valueType="num">
                                      <p:cBhvr>
                                        <p:cTn id="50" dur="1000" fill="hold"/>
                                        <p:tgtEl>
                                          <p:spTgt spid="26"/>
                                        </p:tgtEl>
                                        <p:attrNameLst>
                                          <p:attrName>ppt_x</p:attrName>
                                        </p:attrNameLst>
                                      </p:cBhvr>
                                      <p:tavLst>
                                        <p:tav tm="0">
                                          <p:val>
                                            <p:strVal val="#ppt_x-.2"/>
                                          </p:val>
                                        </p:tav>
                                        <p:tav tm="100000">
                                          <p:val>
                                            <p:strVal val="#ppt_x"/>
                                          </p:val>
                                        </p:tav>
                                      </p:tavLst>
                                    </p:anim>
                                    <p:anim calcmode="lin" valueType="num">
                                      <p:cBhvr>
                                        <p:cTn id="51" dur="1000" fill="hold"/>
                                        <p:tgtEl>
                                          <p:spTgt spid="26"/>
                                        </p:tgtEl>
                                        <p:attrNameLst>
                                          <p:attrName>ppt_y</p:attrName>
                                        </p:attrNameLst>
                                      </p:cBhvr>
                                      <p:tavLst>
                                        <p:tav tm="0">
                                          <p:val>
                                            <p:strVal val="#ppt_y"/>
                                          </p:val>
                                        </p:tav>
                                        <p:tav tm="100000">
                                          <p:val>
                                            <p:strVal val="#ppt_y"/>
                                          </p:val>
                                        </p:tav>
                                      </p:tavLst>
                                    </p:anim>
                                    <p:animEffect transition="in" filter="wipe(right)" prLst="gradientSize: 0.1">
                                      <p:cBhvr>
                                        <p:cTn id="52" dur="1000"/>
                                        <p:tgtEl>
                                          <p:spTgt spid="26"/>
                                        </p:tgtEl>
                                      </p:cBhvr>
                                    </p:animEffect>
                                  </p:childTnLst>
                                </p:cTn>
                              </p:par>
                            </p:childTnLst>
                          </p:cTn>
                        </p:par>
                        <p:par>
                          <p:cTn id="53" fill="hold">
                            <p:stCondLst>
                              <p:cond delay="1000"/>
                            </p:stCondLst>
                            <p:childTnLst>
                              <p:par>
                                <p:cTn id="54" presetID="3" presetClass="entr" presetSubtype="10" fill="hold" nodeType="after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blinds(horizontal)">
                                      <p:cBhvr>
                                        <p:cTn id="56" dur="500"/>
                                        <p:tgtEl>
                                          <p:spTgt spid="34"/>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blinds(horizontal)">
                                      <p:cBhvr>
                                        <p:cTn id="61" dur="500"/>
                                        <p:tgtEl>
                                          <p:spTgt spid="27"/>
                                        </p:tgtEl>
                                      </p:cBhvr>
                                    </p:animEffect>
                                  </p:childTnLst>
                                </p:cTn>
                              </p:par>
                              <p:par>
                                <p:cTn id="62" presetID="3" presetClass="exit" presetSubtype="10" fill="hold" nodeType="withEffect">
                                  <p:stCondLst>
                                    <p:cond delay="0"/>
                                  </p:stCondLst>
                                  <p:childTnLst>
                                    <p:animEffect transition="out" filter="blinds(horizontal)">
                                      <p:cBhvr>
                                        <p:cTn id="63" dur="500"/>
                                        <p:tgtEl>
                                          <p:spTgt spid="34"/>
                                        </p:tgtEl>
                                      </p:cBhvr>
                                    </p:animEffect>
                                    <p:set>
                                      <p:cBhvr>
                                        <p:cTn id="64"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0" grpId="0"/>
      <p:bldP spid="3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مستطيل 23"/>
          <p:cNvSpPr/>
          <p:nvPr/>
        </p:nvSpPr>
        <p:spPr>
          <a:xfrm>
            <a:off x="6500826" y="404664"/>
            <a:ext cx="2286016" cy="523220"/>
          </a:xfrm>
          <a:prstGeom prst="rect">
            <a:avLst/>
          </a:prstGeom>
        </p:spPr>
        <p:txBody>
          <a:bodyPr wrap="square">
            <a:spAutoFit/>
          </a:bodyPr>
          <a:lstStyle/>
          <a:p>
            <a:pPr algn="just"/>
            <a:r>
              <a:rPr lang="ar-SY" sz="2800" b="1" dirty="0" smtClean="0">
                <a:solidFill>
                  <a:srgbClr val="00B050"/>
                </a:solidFill>
                <a:cs typeface="Simplified Arabic" pitchFamily="2" charset="-78"/>
              </a:rPr>
              <a:t>عند نهاية الإبدال:</a:t>
            </a:r>
            <a:endParaRPr lang="ar-SY" sz="2800" b="1" i="1" baseline="-25000" dirty="0">
              <a:solidFill>
                <a:srgbClr val="00B050"/>
              </a:solidFill>
            </a:endParaRPr>
          </a:p>
        </p:txBody>
      </p:sp>
      <p:graphicFrame>
        <p:nvGraphicFramePr>
          <p:cNvPr id="8" name="Object 4"/>
          <p:cNvGraphicFramePr>
            <a:graphicFrameLocks noChangeAspect="1"/>
          </p:cNvGraphicFramePr>
          <p:nvPr/>
        </p:nvGraphicFramePr>
        <p:xfrm>
          <a:off x="2857488" y="3933056"/>
          <a:ext cx="3248025" cy="1427162"/>
        </p:xfrm>
        <a:graphic>
          <a:graphicData uri="http://schemas.openxmlformats.org/presentationml/2006/ole">
            <p:oleObj spid="_x0000_s179203" name="Equation" r:id="rId3" imgW="1384200" imgH="609480" progId="Equation.DSMT4">
              <p:embed/>
            </p:oleObj>
          </a:graphicData>
        </a:graphic>
      </p:graphicFrame>
      <p:graphicFrame>
        <p:nvGraphicFramePr>
          <p:cNvPr id="173066" name="Object 10"/>
          <p:cNvGraphicFramePr>
            <a:graphicFrameLocks noChangeAspect="1"/>
          </p:cNvGraphicFramePr>
          <p:nvPr/>
        </p:nvGraphicFramePr>
        <p:xfrm>
          <a:off x="1844774" y="188640"/>
          <a:ext cx="4743450" cy="960438"/>
        </p:xfrm>
        <a:graphic>
          <a:graphicData uri="http://schemas.openxmlformats.org/presentationml/2006/ole">
            <p:oleObj spid="_x0000_s179204" name="Equation" r:id="rId4" imgW="2070000" imgH="419040" progId="Equation.DSMT4">
              <p:embed/>
            </p:oleObj>
          </a:graphicData>
        </a:graphic>
      </p:graphicFrame>
      <p:graphicFrame>
        <p:nvGraphicFramePr>
          <p:cNvPr id="27" name="Object 4"/>
          <p:cNvGraphicFramePr>
            <a:graphicFrameLocks noChangeAspect="1"/>
          </p:cNvGraphicFramePr>
          <p:nvPr/>
        </p:nvGraphicFramePr>
        <p:xfrm>
          <a:off x="1928794" y="1121618"/>
          <a:ext cx="5481638" cy="1011238"/>
        </p:xfrm>
        <a:graphic>
          <a:graphicData uri="http://schemas.openxmlformats.org/presentationml/2006/ole">
            <p:oleObj spid="_x0000_s179202" name="Equation" r:id="rId5" imgW="2336760" imgH="431640" progId="Equation.DSMT4">
              <p:embed/>
            </p:oleObj>
          </a:graphicData>
        </a:graphic>
      </p:graphicFrame>
      <p:sp>
        <p:nvSpPr>
          <p:cNvPr id="16" name="مستطيل 15"/>
          <p:cNvSpPr/>
          <p:nvPr/>
        </p:nvSpPr>
        <p:spPr>
          <a:xfrm>
            <a:off x="4000496" y="3405846"/>
            <a:ext cx="4786346" cy="523220"/>
          </a:xfrm>
          <a:prstGeom prst="rect">
            <a:avLst/>
          </a:prstGeom>
        </p:spPr>
        <p:txBody>
          <a:bodyPr wrap="square">
            <a:spAutoFit/>
          </a:bodyPr>
          <a:lstStyle/>
          <a:p>
            <a:pPr algn="just"/>
            <a:r>
              <a:rPr lang="ar-SY" sz="2800" b="1" dirty="0" smtClean="0">
                <a:cs typeface="Simplified Arabic" pitchFamily="2" charset="-78"/>
              </a:rPr>
              <a:t>نذكر بزاوية الإبدال في الدارة </a:t>
            </a:r>
            <a:r>
              <a:rPr lang="ar-SY" sz="2800" b="1" dirty="0" err="1" smtClean="0">
                <a:cs typeface="Simplified Arabic" pitchFamily="2" charset="-78"/>
              </a:rPr>
              <a:t>الديودية</a:t>
            </a:r>
            <a:r>
              <a:rPr lang="ar-SY" sz="2800" b="1" dirty="0" smtClean="0">
                <a:cs typeface="Simplified Arabic" pitchFamily="2" charset="-78"/>
              </a:rPr>
              <a:t> :</a:t>
            </a:r>
            <a:endParaRPr lang="ar-SY" sz="2800" b="1" i="1" baseline="-25000" dirty="0"/>
          </a:p>
        </p:txBody>
      </p:sp>
      <p:sp>
        <p:nvSpPr>
          <p:cNvPr id="17" name="مستطيل 16"/>
          <p:cNvSpPr/>
          <p:nvPr/>
        </p:nvSpPr>
        <p:spPr>
          <a:xfrm>
            <a:off x="251520" y="5229200"/>
            <a:ext cx="8640960" cy="1242648"/>
          </a:xfrm>
          <a:prstGeom prst="rect">
            <a:avLst/>
          </a:prstGeom>
        </p:spPr>
        <p:txBody>
          <a:bodyPr wrap="square">
            <a:spAutoFit/>
          </a:bodyPr>
          <a:lstStyle/>
          <a:p>
            <a:pPr algn="just">
              <a:lnSpc>
                <a:spcPct val="150000"/>
              </a:lnSpc>
            </a:pPr>
            <a:r>
              <a:rPr lang="ar-SY" sz="2600" b="1" dirty="0" smtClean="0">
                <a:cs typeface="Simplified Arabic" pitchFamily="2" charset="-78"/>
              </a:rPr>
              <a:t>نحصل على العلاقة التالية بين زاوية الإبدال </a:t>
            </a:r>
            <a:r>
              <a:rPr lang="en-GB" sz="2600" b="1" dirty="0" smtClean="0">
                <a:cs typeface="Simplified Arabic" pitchFamily="2" charset="-78"/>
                <a:sym typeface="Symbol"/>
              </a:rPr>
              <a:t>'</a:t>
            </a:r>
            <a:r>
              <a:rPr lang="ar-SY" sz="2600" b="1" dirty="0" smtClean="0">
                <a:cs typeface="Simplified Arabic" pitchFamily="2" charset="-78"/>
                <a:sym typeface="Symbol"/>
              </a:rPr>
              <a:t> وزاوية القدح </a:t>
            </a:r>
            <a:r>
              <a:rPr lang="en-GB" sz="2600" b="1" dirty="0" smtClean="0">
                <a:cs typeface="Simplified Arabic" pitchFamily="2" charset="-78"/>
                <a:sym typeface="Symbol"/>
              </a:rPr>
              <a:t></a:t>
            </a:r>
            <a:r>
              <a:rPr lang="ar-SY" sz="2600" b="1" dirty="0" smtClean="0">
                <a:cs typeface="Simplified Arabic" pitchFamily="2" charset="-78"/>
                <a:sym typeface="Symbol"/>
              </a:rPr>
              <a:t> </a:t>
            </a:r>
            <a:r>
              <a:rPr lang="ar-SY" sz="2600" b="1" dirty="0" smtClean="0">
                <a:cs typeface="Simplified Arabic" pitchFamily="2" charset="-78"/>
              </a:rPr>
              <a:t>وحيث </a:t>
            </a:r>
            <a:r>
              <a:rPr lang="en-GB" sz="2600" b="1" dirty="0" smtClean="0">
                <a:cs typeface="Simplified Arabic" pitchFamily="2" charset="-78"/>
                <a:sym typeface="Symbol"/>
              </a:rPr>
              <a:t></a:t>
            </a:r>
            <a:r>
              <a:rPr lang="ar-SY" sz="2600" b="1" dirty="0" smtClean="0">
                <a:cs typeface="Simplified Arabic" pitchFamily="2" charset="-78"/>
                <a:sym typeface="Symbol"/>
              </a:rPr>
              <a:t> ثابت وهي زاوية إبدال الدارة </a:t>
            </a:r>
            <a:r>
              <a:rPr lang="ar-SY" sz="2600" b="1" dirty="0" err="1" smtClean="0">
                <a:cs typeface="Simplified Arabic" pitchFamily="2" charset="-78"/>
                <a:sym typeface="Symbol"/>
              </a:rPr>
              <a:t>الديودية</a:t>
            </a:r>
            <a:r>
              <a:rPr lang="ar-SY" sz="2600" b="1" dirty="0" smtClean="0">
                <a:cs typeface="Simplified Arabic" pitchFamily="2" charset="-78"/>
                <a:sym typeface="Symbol"/>
              </a:rPr>
              <a:t> </a:t>
            </a:r>
            <a:r>
              <a:rPr lang="ar-SY" sz="2600" b="1" dirty="0" err="1" smtClean="0">
                <a:cs typeface="Simplified Arabic" pitchFamily="2" charset="-78"/>
                <a:sym typeface="Symbol"/>
              </a:rPr>
              <a:t>المكافئة</a:t>
            </a:r>
            <a:r>
              <a:rPr lang="ar-SY" sz="2600" b="1" dirty="0" err="1" smtClean="0">
                <a:cs typeface="Simplified Arabic" pitchFamily="2" charset="-78"/>
              </a:rPr>
              <a:t>:</a:t>
            </a:r>
            <a:endParaRPr lang="ar-SY" sz="2600" b="1" i="1" baseline="-25000" dirty="0"/>
          </a:p>
        </p:txBody>
      </p:sp>
      <p:graphicFrame>
        <p:nvGraphicFramePr>
          <p:cNvPr id="18" name="Object 4"/>
          <p:cNvGraphicFramePr>
            <a:graphicFrameLocks noChangeAspect="1"/>
          </p:cNvGraphicFramePr>
          <p:nvPr/>
        </p:nvGraphicFramePr>
        <p:xfrm>
          <a:off x="323528" y="5949280"/>
          <a:ext cx="4210050" cy="463550"/>
        </p:xfrm>
        <a:graphic>
          <a:graphicData uri="http://schemas.openxmlformats.org/presentationml/2006/ole">
            <p:oleObj spid="_x0000_s179205" name="Equation" r:id="rId6" imgW="1841400" imgH="203040" progId="Equation.DSMT4">
              <p:embed/>
            </p:oleObj>
          </a:graphicData>
        </a:graphic>
      </p:graphicFrame>
      <p:graphicFrame>
        <p:nvGraphicFramePr>
          <p:cNvPr id="9" name="Object 4"/>
          <p:cNvGraphicFramePr>
            <a:graphicFrameLocks noChangeAspect="1"/>
          </p:cNvGraphicFramePr>
          <p:nvPr/>
        </p:nvGraphicFramePr>
        <p:xfrm>
          <a:off x="1990751" y="2132856"/>
          <a:ext cx="6224587" cy="1428750"/>
        </p:xfrm>
        <a:graphic>
          <a:graphicData uri="http://schemas.openxmlformats.org/presentationml/2006/ole">
            <p:oleObj spid="_x0000_s179206" name="Equation" r:id="rId7" imgW="2654280" imgH="609480" progId="Equation.DSMT4">
              <p:embed/>
            </p:oleObj>
          </a:graphicData>
        </a:graphic>
      </p:graphicFrame>
      <p:grpSp>
        <p:nvGrpSpPr>
          <p:cNvPr id="30" name="مجموعة 29"/>
          <p:cNvGrpSpPr/>
          <p:nvPr/>
        </p:nvGrpSpPr>
        <p:grpSpPr>
          <a:xfrm>
            <a:off x="1214414" y="2060847"/>
            <a:ext cx="2428892" cy="2664296"/>
            <a:chOff x="1214414" y="2061124"/>
            <a:chExt cx="2428892" cy="2655348"/>
          </a:xfrm>
        </p:grpSpPr>
        <p:cxnSp>
          <p:nvCxnSpPr>
            <p:cNvPr id="12" name="رابط مستقيم 11"/>
            <p:cNvCxnSpPr/>
            <p:nvPr/>
          </p:nvCxnSpPr>
          <p:spPr>
            <a:xfrm rot="10800000">
              <a:off x="1214414" y="4714884"/>
              <a:ext cx="1607352"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مستطيل 12"/>
            <p:cNvSpPr/>
            <p:nvPr/>
          </p:nvSpPr>
          <p:spPr>
            <a:xfrm>
              <a:off x="1857356" y="2061124"/>
              <a:ext cx="1785950" cy="15001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cxnSp>
          <p:nvCxnSpPr>
            <p:cNvPr id="19" name="رابط مستقيم 18"/>
            <p:cNvCxnSpPr/>
            <p:nvPr/>
          </p:nvCxnSpPr>
          <p:spPr>
            <a:xfrm rot="5400000">
              <a:off x="250795" y="3750471"/>
              <a:ext cx="1928032" cy="79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رابط مستقيم 20"/>
            <p:cNvCxnSpPr/>
            <p:nvPr/>
          </p:nvCxnSpPr>
          <p:spPr>
            <a:xfrm rot="10800000">
              <a:off x="1214414" y="2786058"/>
              <a:ext cx="642942"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0" name="عنصر نائب للتاريخ 19"/>
          <p:cNvSpPr>
            <a:spLocks noGrp="1"/>
          </p:cNvSpPr>
          <p:nvPr>
            <p:ph type="dt" sz="half" idx="10"/>
          </p:nvPr>
        </p:nvSpPr>
        <p:spPr/>
        <p:txBody>
          <a:bodyPr/>
          <a:lstStyle/>
          <a:p>
            <a:r>
              <a:rPr lang="ar-SY" smtClean="0"/>
              <a:t>2019-2018</a:t>
            </a:r>
            <a:endParaRPr lang="ar-SY"/>
          </a:p>
        </p:txBody>
      </p:sp>
      <p:graphicFrame>
        <p:nvGraphicFramePr>
          <p:cNvPr id="179207" name="Object 7"/>
          <p:cNvGraphicFramePr>
            <a:graphicFrameLocks noChangeAspect="1"/>
          </p:cNvGraphicFramePr>
          <p:nvPr/>
        </p:nvGraphicFramePr>
        <p:xfrm>
          <a:off x="1619672" y="1196752"/>
          <a:ext cx="5614988" cy="1008062"/>
        </p:xfrm>
        <a:graphic>
          <a:graphicData uri="http://schemas.openxmlformats.org/presentationml/2006/ole">
            <p:oleObj spid="_x0000_s179207" name="Equation" r:id="rId8" imgW="2539800" imgH="457200" progId="Equation.DSMT4">
              <p:embed/>
            </p:oleObj>
          </a:graphicData>
        </a:graphic>
      </p:graphicFrame>
      <p:sp>
        <p:nvSpPr>
          <p:cNvPr id="22" name="عنصر نائب لرقم الشريحة 21"/>
          <p:cNvSpPr>
            <a:spLocks noGrp="1"/>
          </p:cNvSpPr>
          <p:nvPr>
            <p:ph type="sldNum" sz="quarter" idx="12"/>
          </p:nvPr>
        </p:nvSpPr>
        <p:spPr/>
        <p:txBody>
          <a:bodyPr/>
          <a:lstStyle/>
          <a:p>
            <a:fld id="{2C0DA8FC-BB9E-42E2-A4DE-D94B488C17FE}" type="slidenum">
              <a:rPr lang="ar-SY" smtClean="0"/>
              <a:pPr/>
              <a:t>41</a:t>
            </a:fld>
            <a:endParaRPr lang="ar-SY" dirty="0"/>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79207"/>
                                        </p:tgtEl>
                                        <p:attrNameLst>
                                          <p:attrName>style.visibility</p:attrName>
                                        </p:attrNameLst>
                                      </p:cBhvr>
                                      <p:to>
                                        <p:strVal val="hidden"/>
                                      </p:to>
                                    </p:set>
                                  </p:childTnLst>
                                </p:cTn>
                              </p:par>
                            </p:childTnLst>
                          </p:cTn>
                        </p:par>
                        <p:par>
                          <p:cTn id="7" fill="hold">
                            <p:stCondLst>
                              <p:cond delay="0"/>
                            </p:stCondLst>
                            <p:childTnLst>
                              <p:par>
                                <p:cTn id="8" presetID="29" presetClass="entr" presetSubtype="0" fill="hold" nodeType="afterEffect">
                                  <p:stCondLst>
                                    <p:cond delay="0"/>
                                  </p:stCondLst>
                                  <p:childTnLst>
                                    <p:set>
                                      <p:cBhvr>
                                        <p:cTn id="9" dur="1" fill="hold">
                                          <p:stCondLst>
                                            <p:cond delay="0"/>
                                          </p:stCondLst>
                                        </p:cTn>
                                        <p:tgtEl>
                                          <p:spTgt spid="27"/>
                                        </p:tgtEl>
                                        <p:attrNameLst>
                                          <p:attrName>style.visibility</p:attrName>
                                        </p:attrNameLst>
                                      </p:cBhvr>
                                      <p:to>
                                        <p:strVal val="visible"/>
                                      </p:to>
                                    </p:set>
                                    <p:anim calcmode="lin" valueType="num">
                                      <p:cBhvr>
                                        <p:cTn id="10" dur="1000" fill="hold"/>
                                        <p:tgtEl>
                                          <p:spTgt spid="27"/>
                                        </p:tgtEl>
                                        <p:attrNameLst>
                                          <p:attrName>ppt_x</p:attrName>
                                        </p:attrNameLst>
                                      </p:cBhvr>
                                      <p:tavLst>
                                        <p:tav tm="0">
                                          <p:val>
                                            <p:strVal val="#ppt_x-.2"/>
                                          </p:val>
                                        </p:tav>
                                        <p:tav tm="100000">
                                          <p:val>
                                            <p:strVal val="#ppt_x"/>
                                          </p:val>
                                        </p:tav>
                                      </p:tavLst>
                                    </p:anim>
                                    <p:anim calcmode="lin" valueType="num">
                                      <p:cBhvr>
                                        <p:cTn id="11"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12" dur="10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1000" fill="hold"/>
                                        <p:tgtEl>
                                          <p:spTgt spid="9"/>
                                        </p:tgtEl>
                                        <p:attrNameLst>
                                          <p:attrName>ppt_x</p:attrName>
                                        </p:attrNameLst>
                                      </p:cBhvr>
                                      <p:tavLst>
                                        <p:tav tm="0">
                                          <p:val>
                                            <p:strVal val="#ppt_x-.2"/>
                                          </p:val>
                                        </p:tav>
                                        <p:tav tm="100000">
                                          <p:val>
                                            <p:strVal val="#ppt_x"/>
                                          </p:val>
                                        </p:tav>
                                      </p:tavLst>
                                    </p:anim>
                                    <p:anim calcmode="lin" valueType="num">
                                      <p:cBhvr>
                                        <p:cTn id="18"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19" dur="10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9"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p:cTn id="24" dur="1000" fill="hold"/>
                                        <p:tgtEl>
                                          <p:spTgt spid="16"/>
                                        </p:tgtEl>
                                        <p:attrNameLst>
                                          <p:attrName>ppt_x</p:attrName>
                                        </p:attrNameLst>
                                      </p:cBhvr>
                                      <p:tavLst>
                                        <p:tav tm="0">
                                          <p:val>
                                            <p:strVal val="#ppt_x-.2"/>
                                          </p:val>
                                        </p:tav>
                                        <p:tav tm="100000">
                                          <p:val>
                                            <p:strVal val="#ppt_x"/>
                                          </p:val>
                                        </p:tav>
                                      </p:tavLst>
                                    </p:anim>
                                    <p:anim calcmode="lin" valueType="num">
                                      <p:cBhvr>
                                        <p:cTn id="25" dur="10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26" dur="1000"/>
                                        <p:tgtEl>
                                          <p:spTgt spid="16"/>
                                        </p:tgtEl>
                                      </p:cBhvr>
                                    </p:animEffect>
                                  </p:childTnLst>
                                </p:cTn>
                              </p:par>
                            </p:childTnLst>
                          </p:cTn>
                        </p:par>
                        <p:par>
                          <p:cTn id="27" fill="hold">
                            <p:stCondLst>
                              <p:cond delay="1000"/>
                            </p:stCondLst>
                            <p:childTnLst>
                              <p:par>
                                <p:cTn id="28" presetID="3" presetClass="entr" presetSubtype="1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linds(horizontal)">
                                      <p:cBhvr>
                                        <p:cTn id="30" dur="500"/>
                                        <p:tgtEl>
                                          <p:spTgt spid="8"/>
                                        </p:tgtEl>
                                      </p:cBhvr>
                                    </p:animEffect>
                                  </p:childTnLst>
                                </p:cTn>
                              </p:par>
                            </p:childTnLst>
                          </p:cTn>
                        </p:par>
                        <p:par>
                          <p:cTn id="31" fill="hold">
                            <p:stCondLst>
                              <p:cond delay="1500"/>
                            </p:stCondLst>
                            <p:childTnLst>
                              <p:par>
                                <p:cTn id="32" presetID="3" presetClass="entr" presetSubtype="10"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blinds(horizontal)">
                                      <p:cBhvr>
                                        <p:cTn id="34" dur="500"/>
                                        <p:tgtEl>
                                          <p:spTgt spid="30"/>
                                        </p:tgtEl>
                                      </p:cBhvr>
                                    </p:animEffect>
                                  </p:childTnLst>
                                </p:cTn>
                              </p:par>
                            </p:childTnLst>
                          </p:cTn>
                        </p:par>
                      </p:childTnLst>
                    </p:cTn>
                  </p:par>
                  <p:par>
                    <p:cTn id="35" fill="hold">
                      <p:stCondLst>
                        <p:cond delay="indefinite"/>
                      </p:stCondLst>
                      <p:childTnLst>
                        <p:par>
                          <p:cTn id="36" fill="hold">
                            <p:stCondLst>
                              <p:cond delay="0"/>
                            </p:stCondLst>
                            <p:childTnLst>
                              <p:par>
                                <p:cTn id="37" presetID="29"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p:cTn id="39" dur="1000" fill="hold"/>
                                        <p:tgtEl>
                                          <p:spTgt spid="17"/>
                                        </p:tgtEl>
                                        <p:attrNameLst>
                                          <p:attrName>ppt_x</p:attrName>
                                        </p:attrNameLst>
                                      </p:cBhvr>
                                      <p:tavLst>
                                        <p:tav tm="0">
                                          <p:val>
                                            <p:strVal val="#ppt_x-.2"/>
                                          </p:val>
                                        </p:tav>
                                        <p:tav tm="100000">
                                          <p:val>
                                            <p:strVal val="#ppt_x"/>
                                          </p:val>
                                        </p:tav>
                                      </p:tavLst>
                                    </p:anim>
                                    <p:anim calcmode="lin" valueType="num">
                                      <p:cBhvr>
                                        <p:cTn id="40"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41" dur="1000"/>
                                        <p:tgtEl>
                                          <p:spTgt spid="17"/>
                                        </p:tgtEl>
                                      </p:cBhvr>
                                    </p:animEffect>
                                  </p:childTnLst>
                                </p:cTn>
                              </p:par>
                              <p:par>
                                <p:cTn id="42" presetID="3" presetClass="exit" presetSubtype="10" fill="hold" nodeType="withEffect">
                                  <p:stCondLst>
                                    <p:cond delay="0"/>
                                  </p:stCondLst>
                                  <p:childTnLst>
                                    <p:animEffect transition="out" filter="blinds(horizontal)">
                                      <p:cBhvr>
                                        <p:cTn id="43" dur="500"/>
                                        <p:tgtEl>
                                          <p:spTgt spid="30"/>
                                        </p:tgtEl>
                                      </p:cBhvr>
                                    </p:animEffect>
                                    <p:set>
                                      <p:cBhvr>
                                        <p:cTn id="44" dur="1" fill="hold">
                                          <p:stCondLst>
                                            <p:cond delay="499"/>
                                          </p:stCondLst>
                                        </p:cTn>
                                        <p:tgtEl>
                                          <p:spTgt spid="30"/>
                                        </p:tgtEl>
                                        <p:attrNameLst>
                                          <p:attrName>style.visibility</p:attrName>
                                        </p:attrNameLst>
                                      </p:cBhvr>
                                      <p:to>
                                        <p:strVal val="hidden"/>
                                      </p:to>
                                    </p:set>
                                  </p:childTnLst>
                                </p:cTn>
                              </p:par>
                            </p:childTnLst>
                          </p:cTn>
                        </p:par>
                        <p:par>
                          <p:cTn id="45" fill="hold">
                            <p:stCondLst>
                              <p:cond delay="1000"/>
                            </p:stCondLst>
                            <p:childTnLst>
                              <p:par>
                                <p:cTn id="46" presetID="29" presetClass="entr" presetSubtype="0" fill="hold" nodeType="after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p:cTn id="48" dur="1000" fill="hold"/>
                                        <p:tgtEl>
                                          <p:spTgt spid="18"/>
                                        </p:tgtEl>
                                        <p:attrNameLst>
                                          <p:attrName>ppt_x</p:attrName>
                                        </p:attrNameLst>
                                      </p:cBhvr>
                                      <p:tavLst>
                                        <p:tav tm="0">
                                          <p:val>
                                            <p:strVal val="#ppt_x-.2"/>
                                          </p:val>
                                        </p:tav>
                                        <p:tav tm="100000">
                                          <p:val>
                                            <p:strVal val="#ppt_x"/>
                                          </p:val>
                                        </p:tav>
                                      </p:tavLst>
                                    </p:anim>
                                    <p:anim calcmode="lin" valueType="num">
                                      <p:cBhvr>
                                        <p:cTn id="49" dur="1000" fill="hold"/>
                                        <p:tgtEl>
                                          <p:spTgt spid="18"/>
                                        </p:tgtEl>
                                        <p:attrNameLst>
                                          <p:attrName>ppt_y</p:attrName>
                                        </p:attrNameLst>
                                      </p:cBhvr>
                                      <p:tavLst>
                                        <p:tav tm="0">
                                          <p:val>
                                            <p:strVal val="#ppt_y"/>
                                          </p:val>
                                        </p:tav>
                                        <p:tav tm="100000">
                                          <p:val>
                                            <p:strVal val="#ppt_y"/>
                                          </p:val>
                                        </p:tav>
                                      </p:tavLst>
                                    </p:anim>
                                    <p:animEffect transition="in" filter="wipe(right)" prLst="gradientSize: 0.1">
                                      <p:cBhvr>
                                        <p:cTn id="50"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nvGraphicFramePr>
        <p:xfrm>
          <a:off x="2428860" y="428604"/>
          <a:ext cx="4321175" cy="476250"/>
        </p:xfrm>
        <a:graphic>
          <a:graphicData uri="http://schemas.openxmlformats.org/presentationml/2006/ole">
            <p:oleObj spid="_x0000_s180226" name="Equation" r:id="rId3" imgW="1841400" imgH="203040" progId="Equation.DSMT4">
              <p:embed/>
            </p:oleObj>
          </a:graphicData>
        </a:graphic>
      </p:graphicFrame>
      <p:grpSp>
        <p:nvGrpSpPr>
          <p:cNvPr id="17" name="مجموعة 16"/>
          <p:cNvGrpSpPr/>
          <p:nvPr/>
        </p:nvGrpSpPr>
        <p:grpSpPr>
          <a:xfrm>
            <a:off x="428596" y="2066940"/>
            <a:ext cx="3871942" cy="4078963"/>
            <a:chOff x="428596" y="2066940"/>
            <a:chExt cx="3871942" cy="4078963"/>
          </a:xfrm>
        </p:grpSpPr>
        <p:pic>
          <p:nvPicPr>
            <p:cNvPr id="2" name="Picture 12"/>
            <p:cNvPicPr>
              <a:picLocks noChangeAspect="1" noChangeArrowheads="1"/>
            </p:cNvPicPr>
            <p:nvPr/>
          </p:nvPicPr>
          <p:blipFill>
            <a:blip r:embed="rId4" cstate="print"/>
            <a:srcRect/>
            <a:stretch>
              <a:fillRect/>
            </a:stretch>
          </p:blipFill>
          <p:spPr bwMode="auto">
            <a:xfrm>
              <a:off x="428596" y="2066940"/>
              <a:ext cx="3581400" cy="3505200"/>
            </a:xfrm>
            <a:prstGeom prst="rect">
              <a:avLst/>
            </a:prstGeom>
            <a:noFill/>
            <a:ln w="9525">
              <a:noFill/>
              <a:miter lim="800000"/>
              <a:headEnd/>
              <a:tailEnd/>
            </a:ln>
            <a:effectLst/>
          </p:spPr>
        </p:pic>
        <p:sp>
          <p:nvSpPr>
            <p:cNvPr id="3" name="مربع نص 2"/>
            <p:cNvSpPr txBox="1"/>
            <p:nvPr/>
          </p:nvSpPr>
          <p:spPr>
            <a:xfrm>
              <a:off x="1142976" y="5715016"/>
              <a:ext cx="2071702" cy="430887"/>
            </a:xfrm>
            <a:prstGeom prst="rect">
              <a:avLst/>
            </a:prstGeom>
            <a:noFill/>
          </p:spPr>
          <p:txBody>
            <a:bodyPr wrap="square" rtlCol="1">
              <a:spAutoFit/>
            </a:bodyPr>
            <a:lstStyle/>
            <a:p>
              <a:pPr algn="ctr"/>
              <a:r>
                <a:rPr lang="ar-SY" sz="2200" dirty="0" smtClean="0">
                  <a:cs typeface="Simplified Arabic" pitchFamily="2" charset="-78"/>
                </a:rPr>
                <a:t>الشكل 4 – 12</a:t>
              </a:r>
              <a:endParaRPr lang="ar-SY" sz="2200" dirty="0">
                <a:cs typeface="Simplified Arabic" pitchFamily="2" charset="-78"/>
              </a:endParaRPr>
            </a:p>
          </p:txBody>
        </p:sp>
        <p:graphicFrame>
          <p:nvGraphicFramePr>
            <p:cNvPr id="181251" name="Object 3"/>
            <p:cNvGraphicFramePr>
              <a:graphicFrameLocks noChangeAspect="1"/>
            </p:cNvGraphicFramePr>
            <p:nvPr/>
          </p:nvGraphicFramePr>
          <p:xfrm>
            <a:off x="3429000" y="4275138"/>
            <a:ext cx="847725" cy="409575"/>
          </p:xfrm>
          <a:graphic>
            <a:graphicData uri="http://schemas.openxmlformats.org/presentationml/2006/ole">
              <p:oleObj spid="_x0000_s180227" name="Equation" r:id="rId5" imgW="469800" imgH="228600" progId="Equation.DSMT4">
                <p:embed/>
              </p:oleObj>
            </a:graphicData>
          </a:graphic>
        </p:graphicFrame>
        <p:graphicFrame>
          <p:nvGraphicFramePr>
            <p:cNvPr id="181252" name="Object 13"/>
            <p:cNvGraphicFramePr>
              <a:graphicFrameLocks noChangeAspect="1"/>
            </p:cNvGraphicFramePr>
            <p:nvPr/>
          </p:nvGraphicFramePr>
          <p:xfrm>
            <a:off x="3406775" y="3714750"/>
            <a:ext cx="893763" cy="409575"/>
          </p:xfrm>
          <a:graphic>
            <a:graphicData uri="http://schemas.openxmlformats.org/presentationml/2006/ole">
              <p:oleObj spid="_x0000_s180228" name="Equation" r:id="rId6" imgW="495000" imgH="228600" progId="Equation.DSMT4">
                <p:embed/>
              </p:oleObj>
            </a:graphicData>
          </a:graphic>
        </p:graphicFrame>
        <p:graphicFrame>
          <p:nvGraphicFramePr>
            <p:cNvPr id="181253" name="Object 5"/>
            <p:cNvGraphicFramePr>
              <a:graphicFrameLocks noChangeAspect="1"/>
            </p:cNvGraphicFramePr>
            <p:nvPr/>
          </p:nvGraphicFramePr>
          <p:xfrm>
            <a:off x="3154363" y="3071813"/>
            <a:ext cx="871537" cy="409575"/>
          </p:xfrm>
          <a:graphic>
            <a:graphicData uri="http://schemas.openxmlformats.org/presentationml/2006/ole">
              <p:oleObj spid="_x0000_s180229" name="Equation" r:id="rId7" imgW="482400" imgH="228600" progId="Equation.DSMT4">
                <p:embed/>
              </p:oleObj>
            </a:graphicData>
          </a:graphic>
        </p:graphicFrame>
        <p:graphicFrame>
          <p:nvGraphicFramePr>
            <p:cNvPr id="181254" name="Object 6"/>
            <p:cNvGraphicFramePr>
              <a:graphicFrameLocks noChangeAspect="1"/>
            </p:cNvGraphicFramePr>
            <p:nvPr/>
          </p:nvGraphicFramePr>
          <p:xfrm>
            <a:off x="2989263" y="2500313"/>
            <a:ext cx="893762" cy="409575"/>
          </p:xfrm>
          <a:graphic>
            <a:graphicData uri="http://schemas.openxmlformats.org/presentationml/2006/ole">
              <p:oleObj spid="_x0000_s180230" name="Equation" r:id="rId8" imgW="495000" imgH="228600" progId="Equation.DSMT4">
                <p:embed/>
              </p:oleObj>
            </a:graphicData>
          </a:graphic>
        </p:graphicFrame>
      </p:grpSp>
      <p:sp>
        <p:nvSpPr>
          <p:cNvPr id="9" name="مستطيل 8"/>
          <p:cNvSpPr/>
          <p:nvPr/>
        </p:nvSpPr>
        <p:spPr>
          <a:xfrm>
            <a:off x="357158" y="1071546"/>
            <a:ext cx="8429684" cy="954107"/>
          </a:xfrm>
          <a:prstGeom prst="rect">
            <a:avLst/>
          </a:prstGeom>
        </p:spPr>
        <p:txBody>
          <a:bodyPr wrap="square">
            <a:spAutoFit/>
          </a:bodyPr>
          <a:lstStyle/>
          <a:p>
            <a:pPr algn="just"/>
            <a:r>
              <a:rPr lang="ar-SY" sz="2800" b="1" dirty="0" smtClean="0">
                <a:cs typeface="Simplified Arabic" pitchFamily="2" charset="-78"/>
              </a:rPr>
              <a:t>برسم العلاقة بين زاوية الإبدال </a:t>
            </a:r>
            <a:r>
              <a:rPr lang="ar-SY" sz="2800" b="1" dirty="0" err="1" smtClean="0">
                <a:cs typeface="Simplified Arabic" pitchFamily="2" charset="-78"/>
              </a:rPr>
              <a:t>الثايرستورية</a:t>
            </a:r>
            <a:r>
              <a:rPr lang="ar-SY" sz="2800" b="1" dirty="0" smtClean="0">
                <a:cs typeface="Simplified Arabic" pitchFamily="2" charset="-78"/>
              </a:rPr>
              <a:t> </a:t>
            </a:r>
            <a:r>
              <a:rPr lang="en-US" sz="2800" b="1" i="1" dirty="0" smtClean="0">
                <a:cs typeface="Simplified Arabic" pitchFamily="2" charset="-78"/>
                <a:sym typeface="Symbol"/>
              </a:rPr>
              <a:t>’</a:t>
            </a:r>
            <a:r>
              <a:rPr lang="ar-SY" sz="2800" b="1" i="1" dirty="0" smtClean="0">
                <a:cs typeface="Simplified Arabic" pitchFamily="2" charset="-78"/>
                <a:sym typeface="Symbol"/>
              </a:rPr>
              <a:t> </a:t>
            </a:r>
            <a:r>
              <a:rPr lang="ar-SY" sz="2800" b="1" dirty="0" smtClean="0">
                <a:cs typeface="Simplified Arabic" pitchFamily="2" charset="-78"/>
                <a:sym typeface="Symbol"/>
              </a:rPr>
              <a:t>وزاوية القدح </a:t>
            </a:r>
            <a:r>
              <a:rPr lang="en-US" sz="2800" b="1" i="1" dirty="0" smtClean="0">
                <a:cs typeface="Simplified Arabic" pitchFamily="2" charset="-78"/>
                <a:sym typeface="Symbol"/>
              </a:rPr>
              <a:t></a:t>
            </a:r>
            <a:r>
              <a:rPr lang="ar-SY" sz="2800" b="1" dirty="0" smtClean="0">
                <a:cs typeface="Simplified Arabic" pitchFamily="2" charset="-78"/>
                <a:sym typeface="Symbol"/>
              </a:rPr>
              <a:t> من أجل عدة زوايا </a:t>
            </a:r>
            <a:r>
              <a:rPr lang="en-US" sz="2800" b="1" i="1" dirty="0" smtClean="0">
                <a:cs typeface="Simplified Arabic" pitchFamily="2" charset="-78"/>
                <a:sym typeface="Symbol"/>
              </a:rPr>
              <a:t> </a:t>
            </a:r>
            <a:r>
              <a:rPr lang="ar-SY" sz="2800" b="1" i="1" dirty="0" smtClean="0">
                <a:cs typeface="Simplified Arabic" pitchFamily="2" charset="-78"/>
                <a:sym typeface="Symbol"/>
              </a:rPr>
              <a:t> </a:t>
            </a:r>
            <a:r>
              <a:rPr lang="ar-SY" sz="2800" b="1" dirty="0" smtClean="0">
                <a:cs typeface="Simplified Arabic" pitchFamily="2" charset="-78"/>
                <a:sym typeface="Symbol"/>
              </a:rPr>
              <a:t>نجد أن :</a:t>
            </a:r>
            <a:endParaRPr lang="ar-SY" sz="2800" b="1" i="1" baseline="-25000" dirty="0"/>
          </a:p>
        </p:txBody>
      </p:sp>
      <p:sp>
        <p:nvSpPr>
          <p:cNvPr id="10" name="مستطيل 9"/>
          <p:cNvSpPr/>
          <p:nvPr/>
        </p:nvSpPr>
        <p:spPr>
          <a:xfrm>
            <a:off x="4714876" y="2071678"/>
            <a:ext cx="4071966" cy="523220"/>
          </a:xfrm>
          <a:prstGeom prst="rect">
            <a:avLst/>
          </a:prstGeom>
        </p:spPr>
        <p:txBody>
          <a:bodyPr wrap="square">
            <a:spAutoFit/>
          </a:bodyPr>
          <a:lstStyle/>
          <a:p>
            <a:pPr algn="just">
              <a:buFont typeface="Arial" pitchFamily="34" charset="0"/>
              <a:buChar char="•"/>
            </a:pPr>
            <a:r>
              <a:rPr lang="ar-SY" sz="2800" b="1" dirty="0" smtClean="0">
                <a:cs typeface="Simplified Arabic" pitchFamily="2" charset="-78"/>
              </a:rPr>
              <a:t> </a:t>
            </a:r>
            <a:r>
              <a:rPr lang="ar-SY" sz="2800" b="1" dirty="0" smtClean="0">
                <a:solidFill>
                  <a:srgbClr val="D60093"/>
                </a:solidFill>
                <a:cs typeface="Simplified Arabic" pitchFamily="2" charset="-78"/>
              </a:rPr>
              <a:t>قيمة الزاوية </a:t>
            </a:r>
            <a:r>
              <a:rPr lang="en-US" sz="2800" b="1" i="1" dirty="0" smtClean="0">
                <a:solidFill>
                  <a:srgbClr val="D60093"/>
                </a:solidFill>
                <a:cs typeface="Simplified Arabic" pitchFamily="2" charset="-78"/>
                <a:sym typeface="Symbol"/>
              </a:rPr>
              <a:t>’</a:t>
            </a:r>
            <a:r>
              <a:rPr lang="ar-SY" sz="2800" b="1" i="1" dirty="0" smtClean="0">
                <a:solidFill>
                  <a:srgbClr val="D60093"/>
                </a:solidFill>
                <a:cs typeface="Simplified Arabic" pitchFamily="2" charset="-78"/>
                <a:sym typeface="Symbol"/>
              </a:rPr>
              <a:t> </a:t>
            </a:r>
            <a:r>
              <a:rPr lang="ar-SY" sz="2800" b="1" dirty="0" smtClean="0">
                <a:solidFill>
                  <a:srgbClr val="D60093"/>
                </a:solidFill>
                <a:cs typeface="Simplified Arabic" pitchFamily="2" charset="-78"/>
                <a:sym typeface="Symbol"/>
              </a:rPr>
              <a:t>تتغير بتغير </a:t>
            </a:r>
            <a:r>
              <a:rPr lang="en-US" sz="2800" b="1" i="1" dirty="0" smtClean="0">
                <a:solidFill>
                  <a:srgbClr val="D60093"/>
                </a:solidFill>
                <a:cs typeface="Simplified Arabic" pitchFamily="2" charset="-78"/>
                <a:sym typeface="Symbol"/>
              </a:rPr>
              <a:t></a:t>
            </a:r>
            <a:r>
              <a:rPr lang="ar-SY" sz="2800" b="1" dirty="0" smtClean="0">
                <a:solidFill>
                  <a:srgbClr val="D60093"/>
                </a:solidFill>
                <a:cs typeface="Simplified Arabic" pitchFamily="2" charset="-78"/>
                <a:sym typeface="Symbol"/>
              </a:rPr>
              <a:t>.</a:t>
            </a:r>
            <a:endParaRPr lang="ar-SY" sz="2800" b="1" i="1" baseline="-25000" dirty="0">
              <a:solidFill>
                <a:srgbClr val="D60093"/>
              </a:solidFill>
            </a:endParaRPr>
          </a:p>
        </p:txBody>
      </p:sp>
      <p:sp>
        <p:nvSpPr>
          <p:cNvPr id="11" name="مستطيل 10"/>
          <p:cNvSpPr/>
          <p:nvPr/>
        </p:nvSpPr>
        <p:spPr>
          <a:xfrm>
            <a:off x="4500562" y="2714620"/>
            <a:ext cx="4286280" cy="954107"/>
          </a:xfrm>
          <a:prstGeom prst="rect">
            <a:avLst/>
          </a:prstGeom>
        </p:spPr>
        <p:txBody>
          <a:bodyPr wrap="square">
            <a:spAutoFit/>
          </a:bodyPr>
          <a:lstStyle/>
          <a:p>
            <a:pPr algn="just">
              <a:buFont typeface="Arial" pitchFamily="34" charset="0"/>
              <a:buChar char="•"/>
            </a:pPr>
            <a:r>
              <a:rPr lang="ar-SY" sz="2800" b="1" dirty="0" smtClean="0">
                <a:cs typeface="Simplified Arabic" pitchFamily="2" charset="-78"/>
              </a:rPr>
              <a:t> عندما </a:t>
            </a:r>
            <a:r>
              <a:rPr lang="en-US" sz="2800" b="1" i="1" dirty="0" smtClean="0">
                <a:cs typeface="Simplified Arabic" pitchFamily="2" charset="-78"/>
                <a:sym typeface="Symbol"/>
              </a:rPr>
              <a:t> = 0</a:t>
            </a:r>
            <a:r>
              <a:rPr lang="en-US" sz="2800" b="1" i="1" baseline="30000" dirty="0" smtClean="0">
                <a:cs typeface="Simplified Arabic" pitchFamily="2" charset="-78"/>
                <a:sym typeface="Symbol"/>
              </a:rPr>
              <a:t></a:t>
            </a:r>
            <a:r>
              <a:rPr lang="ar-SY" sz="2800" b="1" i="1" dirty="0" smtClean="0">
                <a:cs typeface="Simplified Arabic" pitchFamily="2" charset="-78"/>
                <a:sym typeface="Symbol"/>
              </a:rPr>
              <a:t> </a:t>
            </a:r>
            <a:r>
              <a:rPr lang="ar-SY" sz="2800" b="1" dirty="0" smtClean="0">
                <a:cs typeface="Simplified Arabic" pitchFamily="2" charset="-78"/>
                <a:sym typeface="Symbol"/>
              </a:rPr>
              <a:t>تكون قيمة الزاوية </a:t>
            </a:r>
            <a:r>
              <a:rPr lang="en-US" sz="2800" b="1" i="1" dirty="0" smtClean="0">
                <a:cs typeface="Simplified Arabic" pitchFamily="2" charset="-78"/>
                <a:sym typeface="Symbol"/>
              </a:rPr>
              <a:t>’</a:t>
            </a:r>
            <a:r>
              <a:rPr lang="ar-SY" sz="2800" b="1" i="1" dirty="0" smtClean="0">
                <a:cs typeface="Simplified Arabic" pitchFamily="2" charset="-78"/>
                <a:sym typeface="Symbol"/>
              </a:rPr>
              <a:t> </a:t>
            </a:r>
            <a:r>
              <a:rPr lang="ar-SY" sz="2800" b="1" dirty="0" smtClean="0">
                <a:cs typeface="Simplified Arabic" pitchFamily="2" charset="-78"/>
                <a:sym typeface="Symbol"/>
              </a:rPr>
              <a:t>أعظمية وتساوي </a:t>
            </a:r>
            <a:r>
              <a:rPr lang="en-US" sz="2800" b="1" i="1" dirty="0" smtClean="0">
                <a:cs typeface="Simplified Arabic" pitchFamily="2" charset="-78"/>
                <a:sym typeface="Symbol"/>
              </a:rPr>
              <a:t></a:t>
            </a:r>
            <a:r>
              <a:rPr lang="ar-SY" sz="2800" b="1" dirty="0" smtClean="0">
                <a:cs typeface="Simplified Arabic" pitchFamily="2" charset="-78"/>
                <a:sym typeface="Symbol"/>
              </a:rPr>
              <a:t>.</a:t>
            </a:r>
            <a:endParaRPr lang="ar-SY" sz="2800" b="1" i="1" baseline="-25000" dirty="0"/>
          </a:p>
        </p:txBody>
      </p:sp>
      <p:sp>
        <p:nvSpPr>
          <p:cNvPr id="12" name="مستطيل 11"/>
          <p:cNvSpPr/>
          <p:nvPr/>
        </p:nvSpPr>
        <p:spPr>
          <a:xfrm>
            <a:off x="4429124" y="3786190"/>
            <a:ext cx="4357718" cy="1384995"/>
          </a:xfrm>
          <a:prstGeom prst="rect">
            <a:avLst/>
          </a:prstGeom>
        </p:spPr>
        <p:txBody>
          <a:bodyPr wrap="square">
            <a:spAutoFit/>
          </a:bodyPr>
          <a:lstStyle/>
          <a:p>
            <a:pPr algn="just">
              <a:buFont typeface="Arial" pitchFamily="34" charset="0"/>
              <a:buChar char="•"/>
            </a:pPr>
            <a:r>
              <a:rPr lang="ar-SY" sz="2800" b="1" dirty="0" smtClean="0">
                <a:solidFill>
                  <a:srgbClr val="00B050"/>
                </a:solidFill>
                <a:cs typeface="Simplified Arabic" pitchFamily="2" charset="-78"/>
              </a:rPr>
              <a:t> عند تزايد </a:t>
            </a:r>
            <a:r>
              <a:rPr lang="en-US" sz="2800" b="1" i="1" dirty="0" smtClean="0">
                <a:solidFill>
                  <a:srgbClr val="00B050"/>
                </a:solidFill>
                <a:cs typeface="Simplified Arabic" pitchFamily="2" charset="-78"/>
                <a:sym typeface="Symbol"/>
              </a:rPr>
              <a:t></a:t>
            </a:r>
            <a:r>
              <a:rPr lang="ar-SY" sz="2800" b="1" dirty="0" smtClean="0">
                <a:solidFill>
                  <a:srgbClr val="00B050"/>
                </a:solidFill>
                <a:cs typeface="Simplified Arabic" pitchFamily="2" charset="-78"/>
                <a:sym typeface="Symbol"/>
              </a:rPr>
              <a:t> تتناقص قيمة الزاوية </a:t>
            </a:r>
            <a:r>
              <a:rPr lang="en-US" sz="2800" b="1" i="1" dirty="0" smtClean="0">
                <a:solidFill>
                  <a:srgbClr val="00B050"/>
                </a:solidFill>
                <a:cs typeface="Simplified Arabic" pitchFamily="2" charset="-78"/>
                <a:sym typeface="Symbol"/>
              </a:rPr>
              <a:t>’</a:t>
            </a:r>
            <a:r>
              <a:rPr lang="ar-SY" sz="2800" b="1" dirty="0" smtClean="0">
                <a:solidFill>
                  <a:srgbClr val="00B050"/>
                </a:solidFill>
                <a:cs typeface="Simplified Arabic" pitchFamily="2" charset="-78"/>
                <a:sym typeface="Symbol"/>
              </a:rPr>
              <a:t> حتى الوصول إلى قيمة </a:t>
            </a:r>
            <a:r>
              <a:rPr lang="ar-SY" sz="2800" b="1" dirty="0" err="1" smtClean="0">
                <a:solidFill>
                  <a:srgbClr val="00B050"/>
                </a:solidFill>
                <a:cs typeface="Simplified Arabic" pitchFamily="2" charset="-78"/>
                <a:sym typeface="Symbol"/>
              </a:rPr>
              <a:t>أصغرية</a:t>
            </a:r>
            <a:r>
              <a:rPr lang="ar-SY" sz="2800" b="1" dirty="0" smtClean="0">
                <a:solidFill>
                  <a:srgbClr val="00B050"/>
                </a:solidFill>
                <a:cs typeface="Simplified Arabic" pitchFamily="2" charset="-78"/>
                <a:sym typeface="Symbol"/>
              </a:rPr>
              <a:t> حول </a:t>
            </a:r>
            <a:r>
              <a:rPr lang="en-US" sz="2800" b="1" i="1" dirty="0" smtClean="0">
                <a:solidFill>
                  <a:srgbClr val="00B050"/>
                </a:solidFill>
                <a:cs typeface="Simplified Arabic" pitchFamily="2" charset="-78"/>
                <a:sym typeface="Symbol"/>
              </a:rPr>
              <a:t> = 90</a:t>
            </a:r>
            <a:r>
              <a:rPr lang="en-US" sz="2800" b="1" i="1" baseline="30000" dirty="0" smtClean="0">
                <a:solidFill>
                  <a:srgbClr val="00B050"/>
                </a:solidFill>
                <a:cs typeface="Simplified Arabic" pitchFamily="2" charset="-78"/>
                <a:sym typeface="Symbol"/>
              </a:rPr>
              <a:t></a:t>
            </a:r>
            <a:r>
              <a:rPr lang="ar-SY" sz="2800" b="1" dirty="0" smtClean="0">
                <a:solidFill>
                  <a:srgbClr val="00B050"/>
                </a:solidFill>
                <a:cs typeface="Simplified Arabic" pitchFamily="2" charset="-78"/>
                <a:sym typeface="Symbol"/>
              </a:rPr>
              <a:t>.</a:t>
            </a:r>
            <a:endParaRPr lang="ar-SY" sz="2800" b="1" i="1" baseline="-25000" dirty="0">
              <a:solidFill>
                <a:srgbClr val="00B050"/>
              </a:solidFill>
            </a:endParaRPr>
          </a:p>
        </p:txBody>
      </p:sp>
      <p:sp>
        <p:nvSpPr>
          <p:cNvPr id="13" name="مستطيل 12"/>
          <p:cNvSpPr/>
          <p:nvPr/>
        </p:nvSpPr>
        <p:spPr>
          <a:xfrm>
            <a:off x="4357686" y="5214950"/>
            <a:ext cx="4429156" cy="1384995"/>
          </a:xfrm>
          <a:prstGeom prst="rect">
            <a:avLst/>
          </a:prstGeom>
        </p:spPr>
        <p:txBody>
          <a:bodyPr wrap="square">
            <a:spAutoFit/>
          </a:bodyPr>
          <a:lstStyle/>
          <a:p>
            <a:pPr algn="just">
              <a:buFont typeface="Arial" pitchFamily="34" charset="0"/>
              <a:buChar char="•"/>
            </a:pPr>
            <a:r>
              <a:rPr lang="ar-SY" sz="2800" b="1" dirty="0" smtClean="0">
                <a:cs typeface="Simplified Arabic" pitchFamily="2" charset="-78"/>
              </a:rPr>
              <a:t> بعد ذلك تعود </a:t>
            </a:r>
            <a:r>
              <a:rPr lang="ar-SY" sz="2800" b="1" dirty="0" smtClean="0">
                <a:cs typeface="Simplified Arabic" pitchFamily="2" charset="-78"/>
                <a:sym typeface="Symbol"/>
              </a:rPr>
              <a:t>الزاوية </a:t>
            </a:r>
            <a:r>
              <a:rPr lang="en-US" sz="2800" b="1" i="1" dirty="0" smtClean="0">
                <a:cs typeface="Simplified Arabic" pitchFamily="2" charset="-78"/>
                <a:sym typeface="Symbol"/>
              </a:rPr>
              <a:t>’</a:t>
            </a:r>
            <a:r>
              <a:rPr lang="ar-SY" sz="2800" b="1" i="1" dirty="0" smtClean="0">
                <a:cs typeface="Simplified Arabic" pitchFamily="2" charset="-78"/>
                <a:sym typeface="Symbol"/>
              </a:rPr>
              <a:t> </a:t>
            </a:r>
            <a:r>
              <a:rPr lang="ar-SY" sz="2800" b="1" dirty="0" smtClean="0">
                <a:cs typeface="Simplified Arabic" pitchFamily="2" charset="-78"/>
                <a:sym typeface="Symbol"/>
              </a:rPr>
              <a:t>للتزايد حتى الوصول إلى القيمة </a:t>
            </a:r>
            <a:r>
              <a:rPr lang="ar-SY" sz="2800" b="1" dirty="0" err="1" smtClean="0">
                <a:cs typeface="Simplified Arabic" pitchFamily="2" charset="-78"/>
                <a:sym typeface="Symbol"/>
              </a:rPr>
              <a:t>الأعظمية</a:t>
            </a:r>
            <a:r>
              <a:rPr lang="ar-SY" sz="2800" b="1" dirty="0" smtClean="0">
                <a:cs typeface="Simplified Arabic" pitchFamily="2" charset="-78"/>
                <a:sym typeface="Symbol"/>
              </a:rPr>
              <a:t> </a:t>
            </a:r>
            <a:r>
              <a:rPr lang="en-US" sz="2800" b="1" i="1" dirty="0" smtClean="0">
                <a:cs typeface="Simplified Arabic" pitchFamily="2" charset="-78"/>
                <a:sym typeface="Symbol"/>
              </a:rPr>
              <a:t></a:t>
            </a:r>
            <a:r>
              <a:rPr lang="ar-SY" sz="2800" b="1" dirty="0" smtClean="0">
                <a:cs typeface="Simplified Arabic" pitchFamily="2" charset="-78"/>
                <a:sym typeface="Symbol"/>
              </a:rPr>
              <a:t> عندما </a:t>
            </a:r>
            <a:r>
              <a:rPr lang="en-US" sz="2800" b="1" i="1" dirty="0" smtClean="0">
                <a:cs typeface="Simplified Arabic" pitchFamily="2" charset="-78"/>
                <a:sym typeface="Symbol"/>
              </a:rPr>
              <a:t> = 180 - </a:t>
            </a:r>
            <a:r>
              <a:rPr lang="ar-SY" sz="2800" b="1" dirty="0" smtClean="0">
                <a:cs typeface="Simplified Arabic" pitchFamily="2" charset="-78"/>
                <a:sym typeface="Symbol"/>
              </a:rPr>
              <a:t>.</a:t>
            </a:r>
            <a:endParaRPr lang="ar-SY" sz="2800" b="1" i="1" baseline="-25000" dirty="0"/>
          </a:p>
        </p:txBody>
      </p:sp>
      <p:sp>
        <p:nvSpPr>
          <p:cNvPr id="14" name="عنصر نائب للتاريخ 13"/>
          <p:cNvSpPr>
            <a:spLocks noGrp="1"/>
          </p:cNvSpPr>
          <p:nvPr>
            <p:ph type="dt" sz="half" idx="10"/>
          </p:nvPr>
        </p:nvSpPr>
        <p:spPr/>
        <p:txBody>
          <a:bodyPr/>
          <a:lstStyle/>
          <a:p>
            <a:r>
              <a:rPr lang="ar-SY" smtClean="0"/>
              <a:t>2019-2018</a:t>
            </a:r>
            <a:endParaRPr lang="ar-SY"/>
          </a:p>
        </p:txBody>
      </p:sp>
      <p:sp>
        <p:nvSpPr>
          <p:cNvPr id="18" name="سهم للأسفل 17"/>
          <p:cNvSpPr/>
          <p:nvPr/>
        </p:nvSpPr>
        <p:spPr>
          <a:xfrm>
            <a:off x="1619672" y="1988840"/>
            <a:ext cx="864096" cy="2016224"/>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9" name="عنصر نائب لرقم الشريحة 18"/>
          <p:cNvSpPr>
            <a:spLocks noGrp="1"/>
          </p:cNvSpPr>
          <p:nvPr>
            <p:ph type="sldNum" sz="quarter" idx="12"/>
          </p:nvPr>
        </p:nvSpPr>
        <p:spPr/>
        <p:txBody>
          <a:bodyPr/>
          <a:lstStyle/>
          <a:p>
            <a:fld id="{2C0DA8FC-BB9E-42E2-A4DE-D94B488C17FE}" type="slidenum">
              <a:rPr lang="ar-SY" smtClean="0"/>
              <a:pPr/>
              <a:t>42</a:t>
            </a:fld>
            <a:endParaRPr lang="ar-SY" dirty="0"/>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ppt_x</p:attrName>
                                        </p:attrNameLst>
                                      </p:cBhvr>
                                      <p:tavLst>
                                        <p:tav tm="0">
                                          <p:val>
                                            <p:strVal val="#ppt_x-.2"/>
                                          </p:val>
                                        </p:tav>
                                        <p:tav tm="100000">
                                          <p:val>
                                            <p:strVal val="#ppt_x"/>
                                          </p:val>
                                        </p:tav>
                                      </p:tavLst>
                                    </p:anim>
                                    <p:anim calcmode="lin" valueType="num">
                                      <p:cBhvr>
                                        <p:cTn id="8"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9" dur="1000"/>
                                        <p:tgtEl>
                                          <p:spTgt spid="9"/>
                                        </p:tgtEl>
                                      </p:cBhvr>
                                    </p:animEffect>
                                  </p:childTnLst>
                                </p:cTn>
                              </p:par>
                            </p:childTnLst>
                          </p:cTn>
                        </p:par>
                        <p:par>
                          <p:cTn id="10" fill="hold">
                            <p:stCondLst>
                              <p:cond delay="1000"/>
                            </p:stCondLst>
                            <p:childTnLst>
                              <p:par>
                                <p:cTn id="11" presetID="5" presetClass="entr" presetSubtype="10"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checkerboard(across)">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29"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1000" fill="hold"/>
                                        <p:tgtEl>
                                          <p:spTgt spid="10"/>
                                        </p:tgtEl>
                                        <p:attrNameLst>
                                          <p:attrName>ppt_x</p:attrName>
                                        </p:attrNameLst>
                                      </p:cBhvr>
                                      <p:tavLst>
                                        <p:tav tm="0">
                                          <p:val>
                                            <p:strVal val="#ppt_x-.2"/>
                                          </p:val>
                                        </p:tav>
                                        <p:tav tm="100000">
                                          <p:val>
                                            <p:strVal val="#ppt_x"/>
                                          </p:val>
                                        </p:tav>
                                      </p:tavLst>
                                    </p:anim>
                                    <p:anim calcmode="lin" valueType="num">
                                      <p:cBhvr>
                                        <p:cTn id="19"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20" dur="10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9"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1000" fill="hold"/>
                                        <p:tgtEl>
                                          <p:spTgt spid="11"/>
                                        </p:tgtEl>
                                        <p:attrNameLst>
                                          <p:attrName>ppt_x</p:attrName>
                                        </p:attrNameLst>
                                      </p:cBhvr>
                                      <p:tavLst>
                                        <p:tav tm="0">
                                          <p:val>
                                            <p:strVal val="#ppt_x-.2"/>
                                          </p:val>
                                        </p:tav>
                                        <p:tav tm="100000">
                                          <p:val>
                                            <p:strVal val="#ppt_x"/>
                                          </p:val>
                                        </p:tav>
                                      </p:tavLst>
                                    </p:anim>
                                    <p:anim calcmode="lin" valueType="num">
                                      <p:cBhvr>
                                        <p:cTn id="26"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27" dur="1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9"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1000" fill="hold"/>
                                        <p:tgtEl>
                                          <p:spTgt spid="12"/>
                                        </p:tgtEl>
                                        <p:attrNameLst>
                                          <p:attrName>ppt_x</p:attrName>
                                        </p:attrNameLst>
                                      </p:cBhvr>
                                      <p:tavLst>
                                        <p:tav tm="0">
                                          <p:val>
                                            <p:strVal val="#ppt_x-.2"/>
                                          </p:val>
                                        </p:tav>
                                        <p:tav tm="100000">
                                          <p:val>
                                            <p:strVal val="#ppt_x"/>
                                          </p:val>
                                        </p:tav>
                                      </p:tavLst>
                                    </p:anim>
                                    <p:anim calcmode="lin" valueType="num">
                                      <p:cBhvr>
                                        <p:cTn id="33"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34" dur="1000"/>
                                        <p:tgtEl>
                                          <p:spTgt spid="12"/>
                                        </p:tgtEl>
                                      </p:cBhvr>
                                    </p:animEffect>
                                  </p:childTnLst>
                                </p:cTn>
                              </p:par>
                            </p:childTnLst>
                          </p:cTn>
                        </p:par>
                        <p:par>
                          <p:cTn id="35" fill="hold">
                            <p:stCondLst>
                              <p:cond delay="1000"/>
                            </p:stCondLst>
                            <p:childTnLst>
                              <p:par>
                                <p:cTn id="36" presetID="2" presetClass="entr" presetSubtype="1"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2000" fill="hold"/>
                                        <p:tgtEl>
                                          <p:spTgt spid="18"/>
                                        </p:tgtEl>
                                        <p:attrNameLst>
                                          <p:attrName>ppt_x</p:attrName>
                                        </p:attrNameLst>
                                      </p:cBhvr>
                                      <p:tavLst>
                                        <p:tav tm="0">
                                          <p:val>
                                            <p:strVal val="#ppt_x"/>
                                          </p:val>
                                        </p:tav>
                                        <p:tav tm="100000">
                                          <p:val>
                                            <p:strVal val="#ppt_x"/>
                                          </p:val>
                                        </p:tav>
                                      </p:tavLst>
                                    </p:anim>
                                    <p:anim calcmode="lin" valueType="num">
                                      <p:cBhvr additive="base">
                                        <p:cTn id="39" dur="20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9" presetClass="entr" presetSubtype="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 calcmode="lin" valueType="num">
                                      <p:cBhvr>
                                        <p:cTn id="44" dur="1000" fill="hold"/>
                                        <p:tgtEl>
                                          <p:spTgt spid="13"/>
                                        </p:tgtEl>
                                        <p:attrNameLst>
                                          <p:attrName>ppt_x</p:attrName>
                                        </p:attrNameLst>
                                      </p:cBhvr>
                                      <p:tavLst>
                                        <p:tav tm="0">
                                          <p:val>
                                            <p:strVal val="#ppt_x-.2"/>
                                          </p:val>
                                        </p:tav>
                                        <p:tav tm="100000">
                                          <p:val>
                                            <p:strVal val="#ppt_x"/>
                                          </p:val>
                                        </p:tav>
                                      </p:tavLst>
                                    </p:anim>
                                    <p:anim calcmode="lin" valueType="num">
                                      <p:cBhvr>
                                        <p:cTn id="45"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4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0227" name="Picture 3"/>
          <p:cNvPicPr>
            <a:picLocks noChangeAspect="1" noChangeArrowheads="1"/>
          </p:cNvPicPr>
          <p:nvPr/>
        </p:nvPicPr>
        <p:blipFill>
          <a:blip r:embed="rId2" cstate="print"/>
          <a:srcRect/>
          <a:stretch>
            <a:fillRect/>
          </a:stretch>
        </p:blipFill>
        <p:spPr bwMode="auto">
          <a:xfrm>
            <a:off x="5019704" y="1223963"/>
            <a:ext cx="3695700" cy="4410075"/>
          </a:xfrm>
          <a:prstGeom prst="rect">
            <a:avLst/>
          </a:prstGeom>
          <a:noFill/>
          <a:ln w="9525">
            <a:noFill/>
            <a:miter lim="800000"/>
            <a:headEnd/>
            <a:tailEnd/>
          </a:ln>
          <a:effectLst/>
        </p:spPr>
      </p:pic>
      <p:pic>
        <p:nvPicPr>
          <p:cNvPr id="180225" name="Picture 1"/>
          <p:cNvPicPr>
            <a:picLocks noChangeAspect="1" noChangeArrowheads="1"/>
          </p:cNvPicPr>
          <p:nvPr/>
        </p:nvPicPr>
        <p:blipFill>
          <a:blip r:embed="rId3" cstate="print"/>
          <a:srcRect/>
          <a:stretch>
            <a:fillRect/>
          </a:stretch>
        </p:blipFill>
        <p:spPr bwMode="auto">
          <a:xfrm>
            <a:off x="642910" y="1214422"/>
            <a:ext cx="3695700" cy="4410075"/>
          </a:xfrm>
          <a:prstGeom prst="rect">
            <a:avLst/>
          </a:prstGeom>
          <a:noFill/>
          <a:ln w="9525">
            <a:noFill/>
            <a:miter lim="800000"/>
            <a:headEnd/>
            <a:tailEnd/>
          </a:ln>
          <a:effectLst/>
        </p:spPr>
      </p:pic>
      <p:sp>
        <p:nvSpPr>
          <p:cNvPr id="13" name="مربع نص 12"/>
          <p:cNvSpPr txBox="1"/>
          <p:nvPr/>
        </p:nvSpPr>
        <p:spPr>
          <a:xfrm rot="16200000">
            <a:off x="90606" y="1088488"/>
            <a:ext cx="642942" cy="461665"/>
          </a:xfrm>
          <a:prstGeom prst="rect">
            <a:avLst/>
          </a:prstGeom>
          <a:noFill/>
        </p:spPr>
        <p:txBody>
          <a:bodyPr wrap="square" rtlCol="1">
            <a:spAutoFit/>
          </a:bodyPr>
          <a:lstStyle/>
          <a:p>
            <a:pPr algn="ctr" rtl="0"/>
            <a:r>
              <a:rPr lang="en-US" sz="2400" b="1" dirty="0" err="1" smtClean="0"/>
              <a:t>v</a:t>
            </a:r>
            <a:r>
              <a:rPr lang="en-US" sz="2400" b="1" baseline="-25000" dirty="0" err="1" smtClean="0"/>
              <a:t>L</a:t>
            </a:r>
            <a:endParaRPr lang="ar-SY" sz="2400" b="1" dirty="0"/>
          </a:p>
        </p:txBody>
      </p:sp>
      <p:sp>
        <p:nvSpPr>
          <p:cNvPr id="14" name="مربع نص 13"/>
          <p:cNvSpPr txBox="1"/>
          <p:nvPr/>
        </p:nvSpPr>
        <p:spPr>
          <a:xfrm rot="16200000">
            <a:off x="90606" y="2876697"/>
            <a:ext cx="642942" cy="461665"/>
          </a:xfrm>
          <a:prstGeom prst="rect">
            <a:avLst/>
          </a:prstGeom>
          <a:noFill/>
        </p:spPr>
        <p:txBody>
          <a:bodyPr wrap="square" rtlCol="1">
            <a:spAutoFit/>
          </a:bodyPr>
          <a:lstStyle/>
          <a:p>
            <a:pPr algn="ctr" rtl="0"/>
            <a:r>
              <a:rPr lang="en-US" sz="2400" b="1" dirty="0" err="1" smtClean="0">
                <a:sym typeface="Symbol"/>
              </a:rPr>
              <a:t>i</a:t>
            </a:r>
            <a:r>
              <a:rPr lang="en-US" sz="2400" b="1" baseline="-25000" dirty="0" err="1" smtClean="0">
                <a:sym typeface="Symbol"/>
              </a:rPr>
              <a:t>L</a:t>
            </a:r>
            <a:endParaRPr lang="en-US" sz="2400" b="1" baseline="-25000" dirty="0" smtClean="0">
              <a:sym typeface="Symbol"/>
            </a:endParaRPr>
          </a:p>
        </p:txBody>
      </p:sp>
      <p:sp>
        <p:nvSpPr>
          <p:cNvPr id="16" name="مربع نص 15"/>
          <p:cNvSpPr txBox="1"/>
          <p:nvPr/>
        </p:nvSpPr>
        <p:spPr>
          <a:xfrm rot="16200000">
            <a:off x="-87989" y="4626927"/>
            <a:ext cx="1000132" cy="461665"/>
          </a:xfrm>
          <a:prstGeom prst="rect">
            <a:avLst/>
          </a:prstGeom>
          <a:noFill/>
        </p:spPr>
        <p:txBody>
          <a:bodyPr wrap="square" rtlCol="1">
            <a:spAutoFit/>
          </a:bodyPr>
          <a:lstStyle/>
          <a:p>
            <a:pPr algn="ctr" rtl="0"/>
            <a:r>
              <a:rPr lang="en-US" sz="2400" b="1" dirty="0" smtClean="0">
                <a:sym typeface="Symbol"/>
              </a:rPr>
              <a:t>v</a:t>
            </a:r>
            <a:r>
              <a:rPr lang="en-US" sz="2400" b="1" baseline="-25000" dirty="0" smtClean="0">
                <a:sym typeface="Symbol"/>
              </a:rPr>
              <a:t>T1</a:t>
            </a:r>
            <a:endParaRPr lang="ar-SY" sz="2400" b="1" dirty="0">
              <a:solidFill>
                <a:srgbClr val="FF0000"/>
              </a:solidFill>
            </a:endParaRPr>
          </a:p>
        </p:txBody>
      </p:sp>
      <p:sp>
        <p:nvSpPr>
          <p:cNvPr id="19" name="مربع نص 18"/>
          <p:cNvSpPr txBox="1"/>
          <p:nvPr/>
        </p:nvSpPr>
        <p:spPr>
          <a:xfrm rot="16200000">
            <a:off x="90606" y="3376763"/>
            <a:ext cx="642942" cy="461665"/>
          </a:xfrm>
          <a:prstGeom prst="rect">
            <a:avLst/>
          </a:prstGeom>
          <a:noFill/>
        </p:spPr>
        <p:txBody>
          <a:bodyPr wrap="square" rtlCol="1">
            <a:spAutoFit/>
          </a:bodyPr>
          <a:lstStyle/>
          <a:p>
            <a:pPr algn="ctr" rtl="0"/>
            <a:r>
              <a:rPr lang="en-US" sz="2400" b="1" dirty="0" smtClean="0">
                <a:solidFill>
                  <a:srgbClr val="0070C0"/>
                </a:solidFill>
                <a:sym typeface="Symbol"/>
              </a:rPr>
              <a:t>i</a:t>
            </a:r>
            <a:r>
              <a:rPr lang="en-US" sz="2400" b="1" baseline="-25000" dirty="0" smtClean="0">
                <a:solidFill>
                  <a:srgbClr val="0070C0"/>
                </a:solidFill>
                <a:sym typeface="Symbol"/>
              </a:rPr>
              <a:t>T1</a:t>
            </a:r>
          </a:p>
        </p:txBody>
      </p:sp>
      <p:sp>
        <p:nvSpPr>
          <p:cNvPr id="21" name="مربع نص 20"/>
          <p:cNvSpPr txBox="1"/>
          <p:nvPr/>
        </p:nvSpPr>
        <p:spPr>
          <a:xfrm>
            <a:off x="4143372" y="4253219"/>
            <a:ext cx="500066" cy="461665"/>
          </a:xfrm>
          <a:prstGeom prst="rect">
            <a:avLst/>
          </a:prstGeom>
          <a:noFill/>
        </p:spPr>
        <p:txBody>
          <a:bodyPr wrap="square" rtlCol="1">
            <a:spAutoFit/>
          </a:bodyPr>
          <a:lstStyle/>
          <a:p>
            <a:pPr algn="ctr" rtl="0"/>
            <a:r>
              <a:rPr lang="ar-SY" sz="2400" b="1" dirty="0" smtClean="0">
                <a:sym typeface="Symbol"/>
              </a:rPr>
              <a:t></a:t>
            </a:r>
            <a:endParaRPr lang="ar-SY" sz="2400" b="1" dirty="0"/>
          </a:p>
        </p:txBody>
      </p:sp>
      <p:sp>
        <p:nvSpPr>
          <p:cNvPr id="22" name="مربع نص 21"/>
          <p:cNvSpPr txBox="1"/>
          <p:nvPr/>
        </p:nvSpPr>
        <p:spPr>
          <a:xfrm>
            <a:off x="4143372" y="3324525"/>
            <a:ext cx="500066" cy="461665"/>
          </a:xfrm>
          <a:prstGeom prst="rect">
            <a:avLst/>
          </a:prstGeom>
          <a:noFill/>
        </p:spPr>
        <p:txBody>
          <a:bodyPr wrap="square" rtlCol="1">
            <a:spAutoFit/>
          </a:bodyPr>
          <a:lstStyle/>
          <a:p>
            <a:pPr algn="ctr" rtl="0"/>
            <a:r>
              <a:rPr lang="ar-SY" sz="2400" b="1" dirty="0" smtClean="0">
                <a:sym typeface="Symbol"/>
              </a:rPr>
              <a:t></a:t>
            </a:r>
            <a:endParaRPr lang="ar-SY" sz="2400" b="1" dirty="0"/>
          </a:p>
        </p:txBody>
      </p:sp>
      <p:sp>
        <p:nvSpPr>
          <p:cNvPr id="23" name="مربع نص 22"/>
          <p:cNvSpPr txBox="1"/>
          <p:nvPr/>
        </p:nvSpPr>
        <p:spPr>
          <a:xfrm>
            <a:off x="4143372" y="1752889"/>
            <a:ext cx="500066" cy="461665"/>
          </a:xfrm>
          <a:prstGeom prst="rect">
            <a:avLst/>
          </a:prstGeom>
          <a:noFill/>
        </p:spPr>
        <p:txBody>
          <a:bodyPr wrap="square" rtlCol="1">
            <a:spAutoFit/>
          </a:bodyPr>
          <a:lstStyle/>
          <a:p>
            <a:pPr algn="ctr" rtl="0"/>
            <a:r>
              <a:rPr lang="ar-SY" sz="2400" b="1" dirty="0" smtClean="0">
                <a:sym typeface="Symbol"/>
              </a:rPr>
              <a:t></a:t>
            </a:r>
            <a:endParaRPr lang="ar-SY" sz="2400" b="1" dirty="0"/>
          </a:p>
        </p:txBody>
      </p:sp>
      <p:sp>
        <p:nvSpPr>
          <p:cNvPr id="24" name="مربع نص 23"/>
          <p:cNvSpPr txBox="1"/>
          <p:nvPr/>
        </p:nvSpPr>
        <p:spPr>
          <a:xfrm>
            <a:off x="1000100" y="1285860"/>
            <a:ext cx="642942" cy="461665"/>
          </a:xfrm>
          <a:prstGeom prst="rect">
            <a:avLst/>
          </a:prstGeom>
          <a:noFill/>
        </p:spPr>
        <p:txBody>
          <a:bodyPr wrap="square" rtlCol="1">
            <a:spAutoFit/>
          </a:bodyPr>
          <a:lstStyle/>
          <a:p>
            <a:pPr algn="ctr" rtl="0"/>
            <a:r>
              <a:rPr lang="en-US" sz="2400" b="1" dirty="0" smtClean="0">
                <a:solidFill>
                  <a:srgbClr val="0070C0"/>
                </a:solidFill>
              </a:rPr>
              <a:t>v</a:t>
            </a:r>
            <a:r>
              <a:rPr lang="en-US" sz="2400" b="1" baseline="-25000" dirty="0" smtClean="0">
                <a:solidFill>
                  <a:srgbClr val="0070C0"/>
                </a:solidFill>
              </a:rPr>
              <a:t>1</a:t>
            </a:r>
            <a:endParaRPr lang="ar-SY" sz="2400" b="1" dirty="0">
              <a:solidFill>
                <a:srgbClr val="0070C0"/>
              </a:solidFill>
            </a:endParaRPr>
          </a:p>
        </p:txBody>
      </p:sp>
      <p:sp>
        <p:nvSpPr>
          <p:cNvPr id="25" name="مربع نص 24"/>
          <p:cNvSpPr txBox="1"/>
          <p:nvPr/>
        </p:nvSpPr>
        <p:spPr>
          <a:xfrm>
            <a:off x="2000232" y="1285860"/>
            <a:ext cx="928694" cy="461665"/>
          </a:xfrm>
          <a:prstGeom prst="rect">
            <a:avLst/>
          </a:prstGeom>
          <a:noFill/>
        </p:spPr>
        <p:txBody>
          <a:bodyPr wrap="square" rtlCol="1">
            <a:spAutoFit/>
          </a:bodyPr>
          <a:lstStyle/>
          <a:p>
            <a:pPr algn="ctr" rtl="0"/>
            <a:r>
              <a:rPr lang="en-US" sz="2400" b="1" dirty="0" smtClean="0">
                <a:solidFill>
                  <a:srgbClr val="00B050"/>
                </a:solidFill>
              </a:rPr>
              <a:t>v</a:t>
            </a:r>
            <a:r>
              <a:rPr lang="en-US" sz="2400" b="1" baseline="-25000" dirty="0" smtClean="0">
                <a:solidFill>
                  <a:srgbClr val="00B050"/>
                </a:solidFill>
              </a:rPr>
              <a:t>2</a:t>
            </a:r>
            <a:endParaRPr lang="ar-SY" sz="2400" b="1" dirty="0">
              <a:solidFill>
                <a:srgbClr val="00B050"/>
              </a:solidFill>
            </a:endParaRPr>
          </a:p>
        </p:txBody>
      </p:sp>
      <p:sp>
        <p:nvSpPr>
          <p:cNvPr id="26" name="مربع نص 25"/>
          <p:cNvSpPr txBox="1"/>
          <p:nvPr/>
        </p:nvSpPr>
        <p:spPr>
          <a:xfrm>
            <a:off x="1500166" y="2857496"/>
            <a:ext cx="1500198" cy="461665"/>
          </a:xfrm>
          <a:prstGeom prst="rect">
            <a:avLst/>
          </a:prstGeom>
          <a:noFill/>
        </p:spPr>
        <p:txBody>
          <a:bodyPr wrap="square" rtlCol="1">
            <a:spAutoFit/>
          </a:bodyPr>
          <a:lstStyle/>
          <a:p>
            <a:pPr algn="ctr" rtl="0"/>
            <a:r>
              <a:rPr lang="en-US" sz="2400" b="1" dirty="0" smtClean="0">
                <a:sym typeface="Symbol"/>
              </a:rPr>
              <a:t>T1</a:t>
            </a:r>
            <a:endParaRPr lang="ar-SY" sz="2400" b="1" dirty="0"/>
          </a:p>
        </p:txBody>
      </p:sp>
      <p:sp>
        <p:nvSpPr>
          <p:cNvPr id="27" name="مربع نص 26"/>
          <p:cNvSpPr txBox="1"/>
          <p:nvPr/>
        </p:nvSpPr>
        <p:spPr>
          <a:xfrm>
            <a:off x="2571736" y="2857496"/>
            <a:ext cx="1500198" cy="461665"/>
          </a:xfrm>
          <a:prstGeom prst="rect">
            <a:avLst/>
          </a:prstGeom>
          <a:noFill/>
        </p:spPr>
        <p:txBody>
          <a:bodyPr wrap="square" rtlCol="1">
            <a:spAutoFit/>
          </a:bodyPr>
          <a:lstStyle/>
          <a:p>
            <a:pPr algn="ctr" rtl="0"/>
            <a:r>
              <a:rPr lang="en-US" sz="2400" b="1" dirty="0" smtClean="0">
                <a:sym typeface="Symbol"/>
              </a:rPr>
              <a:t>T2</a:t>
            </a:r>
            <a:endParaRPr lang="ar-SY" sz="2400" b="1" dirty="0"/>
          </a:p>
        </p:txBody>
      </p:sp>
      <p:sp>
        <p:nvSpPr>
          <p:cNvPr id="28" name="مربع نص 27"/>
          <p:cNvSpPr txBox="1"/>
          <p:nvPr/>
        </p:nvSpPr>
        <p:spPr>
          <a:xfrm>
            <a:off x="500034" y="2857496"/>
            <a:ext cx="1500198" cy="461665"/>
          </a:xfrm>
          <a:prstGeom prst="rect">
            <a:avLst/>
          </a:prstGeom>
          <a:noFill/>
        </p:spPr>
        <p:txBody>
          <a:bodyPr wrap="square" rtlCol="1">
            <a:spAutoFit/>
          </a:bodyPr>
          <a:lstStyle/>
          <a:p>
            <a:pPr algn="ctr" rtl="0"/>
            <a:r>
              <a:rPr lang="en-US" sz="2400" b="1" dirty="0" smtClean="0">
                <a:sym typeface="Symbol"/>
              </a:rPr>
              <a:t>T3</a:t>
            </a:r>
            <a:endParaRPr lang="ar-SY" sz="2400" b="1" dirty="0"/>
          </a:p>
        </p:txBody>
      </p:sp>
      <p:sp>
        <p:nvSpPr>
          <p:cNvPr id="29" name="مربع نص 28"/>
          <p:cNvSpPr txBox="1"/>
          <p:nvPr/>
        </p:nvSpPr>
        <p:spPr>
          <a:xfrm>
            <a:off x="3143240" y="1285860"/>
            <a:ext cx="928694" cy="461665"/>
          </a:xfrm>
          <a:prstGeom prst="rect">
            <a:avLst/>
          </a:prstGeom>
          <a:noFill/>
        </p:spPr>
        <p:txBody>
          <a:bodyPr wrap="square" rtlCol="1">
            <a:spAutoFit/>
          </a:bodyPr>
          <a:lstStyle/>
          <a:p>
            <a:pPr algn="ctr" rtl="0"/>
            <a:r>
              <a:rPr lang="en-US" sz="2400" b="1" dirty="0" smtClean="0">
                <a:solidFill>
                  <a:srgbClr val="FF0000"/>
                </a:solidFill>
              </a:rPr>
              <a:t>v</a:t>
            </a:r>
            <a:r>
              <a:rPr lang="en-US" sz="2400" b="1" baseline="-25000" dirty="0" smtClean="0">
                <a:solidFill>
                  <a:srgbClr val="FF0000"/>
                </a:solidFill>
              </a:rPr>
              <a:t>3</a:t>
            </a:r>
            <a:endParaRPr lang="ar-SY" sz="2400" b="1" dirty="0">
              <a:solidFill>
                <a:srgbClr val="FF0000"/>
              </a:solidFill>
            </a:endParaRPr>
          </a:p>
        </p:txBody>
      </p:sp>
      <p:sp>
        <p:nvSpPr>
          <p:cNvPr id="30" name="مربع نص 29"/>
          <p:cNvSpPr txBox="1"/>
          <p:nvPr/>
        </p:nvSpPr>
        <p:spPr>
          <a:xfrm>
            <a:off x="1643042" y="4786322"/>
            <a:ext cx="928694" cy="461665"/>
          </a:xfrm>
          <a:prstGeom prst="rect">
            <a:avLst/>
          </a:prstGeom>
          <a:noFill/>
        </p:spPr>
        <p:txBody>
          <a:bodyPr wrap="square" rtlCol="1">
            <a:spAutoFit/>
          </a:bodyPr>
          <a:lstStyle/>
          <a:p>
            <a:pPr algn="ctr" rtl="0"/>
            <a:r>
              <a:rPr lang="en-US" sz="2400" b="1" dirty="0" smtClean="0">
                <a:solidFill>
                  <a:srgbClr val="FF0000"/>
                </a:solidFill>
              </a:rPr>
              <a:t>v</a:t>
            </a:r>
            <a:r>
              <a:rPr lang="en-US" sz="2400" b="1" baseline="-25000" dirty="0" smtClean="0">
                <a:solidFill>
                  <a:srgbClr val="FF0000"/>
                </a:solidFill>
              </a:rPr>
              <a:t>12</a:t>
            </a:r>
            <a:endParaRPr lang="ar-SY" sz="2400" b="1" baseline="-25000" dirty="0">
              <a:solidFill>
                <a:srgbClr val="FF0000"/>
              </a:solidFill>
            </a:endParaRPr>
          </a:p>
        </p:txBody>
      </p:sp>
      <p:sp>
        <p:nvSpPr>
          <p:cNvPr id="31" name="مربع نص 30"/>
          <p:cNvSpPr txBox="1"/>
          <p:nvPr/>
        </p:nvSpPr>
        <p:spPr>
          <a:xfrm>
            <a:off x="2000232" y="3753153"/>
            <a:ext cx="928694" cy="461665"/>
          </a:xfrm>
          <a:prstGeom prst="rect">
            <a:avLst/>
          </a:prstGeom>
          <a:noFill/>
        </p:spPr>
        <p:txBody>
          <a:bodyPr wrap="square" rtlCol="1">
            <a:spAutoFit/>
          </a:bodyPr>
          <a:lstStyle/>
          <a:p>
            <a:pPr algn="ctr" rtl="0"/>
            <a:r>
              <a:rPr lang="en-US" sz="2400" b="1" dirty="0" smtClean="0">
                <a:solidFill>
                  <a:srgbClr val="0070C0"/>
                </a:solidFill>
              </a:rPr>
              <a:t>v</a:t>
            </a:r>
            <a:r>
              <a:rPr lang="en-US" sz="2400" b="1" baseline="-25000" dirty="0" smtClean="0">
                <a:solidFill>
                  <a:srgbClr val="0070C0"/>
                </a:solidFill>
              </a:rPr>
              <a:t>13</a:t>
            </a:r>
            <a:endParaRPr lang="ar-SY" sz="2400" b="1" baseline="-25000" dirty="0">
              <a:solidFill>
                <a:srgbClr val="0070C0"/>
              </a:solidFill>
            </a:endParaRPr>
          </a:p>
        </p:txBody>
      </p:sp>
      <p:sp>
        <p:nvSpPr>
          <p:cNvPr id="32" name="مربع نص 31"/>
          <p:cNvSpPr txBox="1"/>
          <p:nvPr/>
        </p:nvSpPr>
        <p:spPr>
          <a:xfrm>
            <a:off x="6215074" y="1324261"/>
            <a:ext cx="642942" cy="461665"/>
          </a:xfrm>
          <a:prstGeom prst="rect">
            <a:avLst/>
          </a:prstGeom>
          <a:noFill/>
        </p:spPr>
        <p:txBody>
          <a:bodyPr wrap="square" rtlCol="1">
            <a:spAutoFit/>
          </a:bodyPr>
          <a:lstStyle/>
          <a:p>
            <a:pPr algn="ctr" rtl="0"/>
            <a:r>
              <a:rPr lang="en-US" sz="2400" b="1" dirty="0" smtClean="0">
                <a:solidFill>
                  <a:srgbClr val="0070C0"/>
                </a:solidFill>
              </a:rPr>
              <a:t>v</a:t>
            </a:r>
            <a:r>
              <a:rPr lang="en-US" sz="2400" b="1" baseline="-25000" dirty="0" smtClean="0">
                <a:solidFill>
                  <a:srgbClr val="0070C0"/>
                </a:solidFill>
              </a:rPr>
              <a:t>1</a:t>
            </a:r>
            <a:endParaRPr lang="ar-SY" sz="2400" b="1" dirty="0">
              <a:solidFill>
                <a:srgbClr val="0070C0"/>
              </a:solidFill>
            </a:endParaRPr>
          </a:p>
        </p:txBody>
      </p:sp>
      <p:sp>
        <p:nvSpPr>
          <p:cNvPr id="34" name="مربع نص 33"/>
          <p:cNvSpPr txBox="1"/>
          <p:nvPr/>
        </p:nvSpPr>
        <p:spPr>
          <a:xfrm>
            <a:off x="7429520" y="1324261"/>
            <a:ext cx="928694" cy="461665"/>
          </a:xfrm>
          <a:prstGeom prst="rect">
            <a:avLst/>
          </a:prstGeom>
          <a:noFill/>
        </p:spPr>
        <p:txBody>
          <a:bodyPr wrap="square" rtlCol="1">
            <a:spAutoFit/>
          </a:bodyPr>
          <a:lstStyle/>
          <a:p>
            <a:pPr algn="ctr" rtl="0"/>
            <a:r>
              <a:rPr lang="en-US" sz="2400" b="1" dirty="0" smtClean="0">
                <a:solidFill>
                  <a:srgbClr val="00B050"/>
                </a:solidFill>
              </a:rPr>
              <a:t>v</a:t>
            </a:r>
            <a:r>
              <a:rPr lang="en-US" sz="2400" b="1" baseline="-25000" dirty="0" smtClean="0">
                <a:solidFill>
                  <a:srgbClr val="00B050"/>
                </a:solidFill>
              </a:rPr>
              <a:t>2</a:t>
            </a:r>
            <a:endParaRPr lang="ar-SY" sz="2400" b="1" dirty="0">
              <a:solidFill>
                <a:srgbClr val="00B050"/>
              </a:solidFill>
            </a:endParaRPr>
          </a:p>
        </p:txBody>
      </p:sp>
      <p:sp>
        <p:nvSpPr>
          <p:cNvPr id="35" name="مربع نص 34"/>
          <p:cNvSpPr txBox="1"/>
          <p:nvPr/>
        </p:nvSpPr>
        <p:spPr>
          <a:xfrm rot="16200000">
            <a:off x="4448324" y="1233623"/>
            <a:ext cx="642942" cy="461665"/>
          </a:xfrm>
          <a:prstGeom prst="rect">
            <a:avLst/>
          </a:prstGeom>
          <a:noFill/>
        </p:spPr>
        <p:txBody>
          <a:bodyPr wrap="square" rtlCol="1">
            <a:spAutoFit/>
          </a:bodyPr>
          <a:lstStyle/>
          <a:p>
            <a:pPr algn="ctr" rtl="0"/>
            <a:r>
              <a:rPr lang="en-US" sz="2400" b="1" dirty="0" err="1" smtClean="0"/>
              <a:t>v</a:t>
            </a:r>
            <a:r>
              <a:rPr lang="en-US" sz="2400" b="1" baseline="-25000" dirty="0" err="1" smtClean="0"/>
              <a:t>L</a:t>
            </a:r>
            <a:endParaRPr lang="ar-SY" sz="2400" b="1" dirty="0"/>
          </a:p>
        </p:txBody>
      </p:sp>
      <p:sp>
        <p:nvSpPr>
          <p:cNvPr id="36" name="مربع نص 35"/>
          <p:cNvSpPr txBox="1"/>
          <p:nvPr/>
        </p:nvSpPr>
        <p:spPr>
          <a:xfrm rot="16200000">
            <a:off x="4448324" y="2948135"/>
            <a:ext cx="642942" cy="461665"/>
          </a:xfrm>
          <a:prstGeom prst="rect">
            <a:avLst/>
          </a:prstGeom>
          <a:noFill/>
        </p:spPr>
        <p:txBody>
          <a:bodyPr wrap="square" rtlCol="1">
            <a:spAutoFit/>
          </a:bodyPr>
          <a:lstStyle/>
          <a:p>
            <a:pPr algn="ctr" rtl="0"/>
            <a:r>
              <a:rPr lang="en-US" sz="2400" b="1" dirty="0" err="1" smtClean="0">
                <a:sym typeface="Symbol"/>
              </a:rPr>
              <a:t>i</a:t>
            </a:r>
            <a:r>
              <a:rPr lang="en-US" sz="2400" b="1" baseline="-25000" dirty="0" err="1" smtClean="0">
                <a:sym typeface="Symbol"/>
              </a:rPr>
              <a:t>L</a:t>
            </a:r>
            <a:endParaRPr lang="en-US" sz="2400" b="1" baseline="-25000" dirty="0" smtClean="0">
              <a:sym typeface="Symbol"/>
            </a:endParaRPr>
          </a:p>
        </p:txBody>
      </p:sp>
      <p:sp>
        <p:nvSpPr>
          <p:cNvPr id="37" name="مربع نص 36"/>
          <p:cNvSpPr txBox="1"/>
          <p:nvPr/>
        </p:nvSpPr>
        <p:spPr>
          <a:xfrm rot="16200000">
            <a:off x="4269729" y="4698365"/>
            <a:ext cx="1000132" cy="461665"/>
          </a:xfrm>
          <a:prstGeom prst="rect">
            <a:avLst/>
          </a:prstGeom>
          <a:noFill/>
        </p:spPr>
        <p:txBody>
          <a:bodyPr wrap="square" rtlCol="1">
            <a:spAutoFit/>
          </a:bodyPr>
          <a:lstStyle/>
          <a:p>
            <a:pPr algn="ctr" rtl="0"/>
            <a:r>
              <a:rPr lang="en-US" sz="2400" b="1" dirty="0" smtClean="0">
                <a:sym typeface="Symbol"/>
              </a:rPr>
              <a:t>v</a:t>
            </a:r>
            <a:r>
              <a:rPr lang="en-US" sz="2400" b="1" baseline="-25000" dirty="0" smtClean="0">
                <a:sym typeface="Symbol"/>
              </a:rPr>
              <a:t>T1</a:t>
            </a:r>
            <a:endParaRPr lang="ar-SY" sz="2400" b="1" dirty="0">
              <a:solidFill>
                <a:srgbClr val="FF0000"/>
              </a:solidFill>
            </a:endParaRPr>
          </a:p>
        </p:txBody>
      </p:sp>
      <p:sp>
        <p:nvSpPr>
          <p:cNvPr id="38" name="مربع نص 37"/>
          <p:cNvSpPr txBox="1"/>
          <p:nvPr/>
        </p:nvSpPr>
        <p:spPr>
          <a:xfrm rot="16200000">
            <a:off x="4448324" y="3448200"/>
            <a:ext cx="642942" cy="461665"/>
          </a:xfrm>
          <a:prstGeom prst="rect">
            <a:avLst/>
          </a:prstGeom>
          <a:noFill/>
        </p:spPr>
        <p:txBody>
          <a:bodyPr wrap="square" rtlCol="1">
            <a:spAutoFit/>
          </a:bodyPr>
          <a:lstStyle/>
          <a:p>
            <a:pPr algn="ctr" rtl="0"/>
            <a:r>
              <a:rPr lang="en-US" sz="2400" b="1" dirty="0" smtClean="0">
                <a:solidFill>
                  <a:srgbClr val="0070C0"/>
                </a:solidFill>
                <a:sym typeface="Symbol"/>
              </a:rPr>
              <a:t>i</a:t>
            </a:r>
            <a:r>
              <a:rPr lang="en-US" sz="2400" b="1" baseline="-25000" dirty="0" smtClean="0">
                <a:solidFill>
                  <a:srgbClr val="0070C0"/>
                </a:solidFill>
                <a:sym typeface="Symbol"/>
              </a:rPr>
              <a:t>T1</a:t>
            </a:r>
          </a:p>
        </p:txBody>
      </p:sp>
      <p:sp>
        <p:nvSpPr>
          <p:cNvPr id="39" name="مربع نص 38"/>
          <p:cNvSpPr txBox="1"/>
          <p:nvPr/>
        </p:nvSpPr>
        <p:spPr>
          <a:xfrm>
            <a:off x="6000760" y="2824459"/>
            <a:ext cx="1500198" cy="461665"/>
          </a:xfrm>
          <a:prstGeom prst="rect">
            <a:avLst/>
          </a:prstGeom>
          <a:noFill/>
        </p:spPr>
        <p:txBody>
          <a:bodyPr wrap="square" rtlCol="1">
            <a:spAutoFit/>
          </a:bodyPr>
          <a:lstStyle/>
          <a:p>
            <a:pPr algn="ctr" rtl="0"/>
            <a:r>
              <a:rPr lang="en-US" sz="2400" b="1" dirty="0" smtClean="0">
                <a:sym typeface="Symbol"/>
              </a:rPr>
              <a:t>T1</a:t>
            </a:r>
            <a:endParaRPr lang="ar-SY" sz="2400" b="1" dirty="0"/>
          </a:p>
        </p:txBody>
      </p:sp>
      <p:sp>
        <p:nvSpPr>
          <p:cNvPr id="40" name="مربع نص 39"/>
          <p:cNvSpPr txBox="1"/>
          <p:nvPr/>
        </p:nvSpPr>
        <p:spPr>
          <a:xfrm>
            <a:off x="7215206" y="2857496"/>
            <a:ext cx="1500198" cy="461665"/>
          </a:xfrm>
          <a:prstGeom prst="rect">
            <a:avLst/>
          </a:prstGeom>
          <a:noFill/>
        </p:spPr>
        <p:txBody>
          <a:bodyPr wrap="square" rtlCol="1">
            <a:spAutoFit/>
          </a:bodyPr>
          <a:lstStyle/>
          <a:p>
            <a:pPr algn="ctr" rtl="0"/>
            <a:r>
              <a:rPr lang="en-US" sz="2400" b="1" dirty="0" smtClean="0">
                <a:sym typeface="Symbol"/>
              </a:rPr>
              <a:t>T2</a:t>
            </a:r>
            <a:endParaRPr lang="ar-SY" sz="2400" b="1" dirty="0"/>
          </a:p>
        </p:txBody>
      </p:sp>
      <p:sp>
        <p:nvSpPr>
          <p:cNvPr id="41" name="مربع نص 40"/>
          <p:cNvSpPr txBox="1"/>
          <p:nvPr/>
        </p:nvSpPr>
        <p:spPr>
          <a:xfrm>
            <a:off x="2500298" y="714356"/>
            <a:ext cx="642942" cy="461665"/>
          </a:xfrm>
          <a:prstGeom prst="rect">
            <a:avLst/>
          </a:prstGeom>
          <a:noFill/>
        </p:spPr>
        <p:txBody>
          <a:bodyPr wrap="square" rtlCol="1">
            <a:spAutoFit/>
          </a:bodyPr>
          <a:lstStyle/>
          <a:p>
            <a:pPr algn="ctr" rtl="0"/>
            <a:r>
              <a:rPr lang="en-US" sz="2400" b="1" dirty="0" smtClean="0">
                <a:solidFill>
                  <a:srgbClr val="FF0000"/>
                </a:solidFill>
                <a:sym typeface="Symbol"/>
              </a:rPr>
              <a:t>’</a:t>
            </a:r>
            <a:endParaRPr lang="ar-SY" sz="2400" b="1" dirty="0">
              <a:solidFill>
                <a:srgbClr val="FF0000"/>
              </a:solidFill>
            </a:endParaRPr>
          </a:p>
        </p:txBody>
      </p:sp>
      <p:cxnSp>
        <p:nvCxnSpPr>
          <p:cNvPr id="43" name="رابط كسهم مستقيم 42"/>
          <p:cNvCxnSpPr/>
          <p:nvPr/>
        </p:nvCxnSpPr>
        <p:spPr>
          <a:xfrm>
            <a:off x="2786050" y="1427148"/>
            <a:ext cx="285752" cy="1588"/>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مربع نص 43"/>
          <p:cNvSpPr txBox="1"/>
          <p:nvPr/>
        </p:nvSpPr>
        <p:spPr>
          <a:xfrm>
            <a:off x="7429520" y="857232"/>
            <a:ext cx="642942" cy="461665"/>
          </a:xfrm>
          <a:prstGeom prst="rect">
            <a:avLst/>
          </a:prstGeom>
          <a:noFill/>
        </p:spPr>
        <p:txBody>
          <a:bodyPr wrap="square" rtlCol="1">
            <a:spAutoFit/>
          </a:bodyPr>
          <a:lstStyle/>
          <a:p>
            <a:pPr algn="ctr" rtl="0"/>
            <a:r>
              <a:rPr lang="en-US" sz="2400" b="1" dirty="0" smtClean="0">
                <a:solidFill>
                  <a:srgbClr val="FF0000"/>
                </a:solidFill>
                <a:sym typeface="Symbol"/>
              </a:rPr>
              <a:t>’</a:t>
            </a:r>
            <a:endParaRPr lang="ar-SY" sz="2400" b="1" dirty="0">
              <a:solidFill>
                <a:srgbClr val="FF0000"/>
              </a:solidFill>
            </a:endParaRPr>
          </a:p>
        </p:txBody>
      </p:sp>
      <p:sp>
        <p:nvSpPr>
          <p:cNvPr id="46" name="مربع نص 45"/>
          <p:cNvSpPr txBox="1"/>
          <p:nvPr/>
        </p:nvSpPr>
        <p:spPr>
          <a:xfrm>
            <a:off x="571472" y="285728"/>
            <a:ext cx="2071702" cy="523220"/>
          </a:xfrm>
          <a:prstGeom prst="rect">
            <a:avLst/>
          </a:prstGeom>
          <a:noFill/>
        </p:spPr>
        <p:txBody>
          <a:bodyPr wrap="square" rtlCol="1">
            <a:spAutoFit/>
          </a:bodyPr>
          <a:lstStyle/>
          <a:p>
            <a:pPr algn="ctr"/>
            <a:r>
              <a:rPr lang="ar-SY" sz="2800" b="1" dirty="0" smtClean="0">
                <a:solidFill>
                  <a:srgbClr val="FF0000"/>
                </a:solidFill>
                <a:cs typeface="Simplified Arabic" pitchFamily="2" charset="-78"/>
              </a:rPr>
              <a:t>بداية الإبدال</a:t>
            </a:r>
            <a:endParaRPr lang="ar-SY" sz="2800" b="1" dirty="0">
              <a:solidFill>
                <a:srgbClr val="FF0000"/>
              </a:solidFill>
              <a:cs typeface="Simplified Arabic" pitchFamily="2" charset="-78"/>
            </a:endParaRPr>
          </a:p>
        </p:txBody>
      </p:sp>
      <p:cxnSp>
        <p:nvCxnSpPr>
          <p:cNvPr id="66" name="رابط مستقيم 65"/>
          <p:cNvCxnSpPr/>
          <p:nvPr/>
        </p:nvCxnSpPr>
        <p:spPr>
          <a:xfrm>
            <a:off x="2428860" y="571480"/>
            <a:ext cx="4429156" cy="1588"/>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رابط كسهم مستقيم 67"/>
          <p:cNvCxnSpPr/>
          <p:nvPr/>
        </p:nvCxnSpPr>
        <p:spPr>
          <a:xfrm rot="16200000" flipH="1">
            <a:off x="6752198" y="677298"/>
            <a:ext cx="747419" cy="535783"/>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رابط كسهم مستقيم 68"/>
          <p:cNvCxnSpPr/>
          <p:nvPr/>
        </p:nvCxnSpPr>
        <p:spPr>
          <a:xfrm rot="16200000" flipH="1">
            <a:off x="2178827" y="821513"/>
            <a:ext cx="785818" cy="285752"/>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رابط مستقيم 69"/>
          <p:cNvCxnSpPr/>
          <p:nvPr/>
        </p:nvCxnSpPr>
        <p:spPr>
          <a:xfrm>
            <a:off x="3143240" y="428604"/>
            <a:ext cx="4071966" cy="1588"/>
          </a:xfrm>
          <a:prstGeom prst="line">
            <a:avLst/>
          </a:prstGeom>
          <a:ln w="28575">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رابط كسهم مستقيم 70"/>
          <p:cNvCxnSpPr/>
          <p:nvPr/>
        </p:nvCxnSpPr>
        <p:spPr>
          <a:xfrm rot="16200000" flipH="1">
            <a:off x="6918909" y="703813"/>
            <a:ext cx="857258" cy="306839"/>
          </a:xfrm>
          <a:prstGeom prst="straightConnector1">
            <a:avLst/>
          </a:prstGeom>
          <a:ln w="28575">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رابط كسهم مستقيم 72"/>
          <p:cNvCxnSpPr/>
          <p:nvPr/>
        </p:nvCxnSpPr>
        <p:spPr>
          <a:xfrm rot="5400000">
            <a:off x="2543709" y="706665"/>
            <a:ext cx="877593" cy="321471"/>
          </a:xfrm>
          <a:prstGeom prst="straightConnector1">
            <a:avLst/>
          </a:prstGeom>
          <a:ln w="28575">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7" name="مربع نص 76"/>
          <p:cNvSpPr txBox="1"/>
          <p:nvPr/>
        </p:nvSpPr>
        <p:spPr>
          <a:xfrm>
            <a:off x="7000892" y="285728"/>
            <a:ext cx="2071702" cy="523220"/>
          </a:xfrm>
          <a:prstGeom prst="rect">
            <a:avLst/>
          </a:prstGeom>
          <a:noFill/>
        </p:spPr>
        <p:txBody>
          <a:bodyPr wrap="square" rtlCol="1">
            <a:spAutoFit/>
          </a:bodyPr>
          <a:lstStyle/>
          <a:p>
            <a:pPr algn="ctr"/>
            <a:r>
              <a:rPr lang="ar-SY" sz="2800" b="1" dirty="0" smtClean="0">
                <a:solidFill>
                  <a:srgbClr val="0070C0"/>
                </a:solidFill>
                <a:cs typeface="Simplified Arabic" pitchFamily="2" charset="-78"/>
              </a:rPr>
              <a:t>نهاية الإبدال</a:t>
            </a:r>
            <a:endParaRPr lang="ar-SY" sz="2800" b="1" dirty="0">
              <a:solidFill>
                <a:srgbClr val="0070C0"/>
              </a:solidFill>
              <a:cs typeface="Simplified Arabic" pitchFamily="2" charset="-78"/>
            </a:endParaRPr>
          </a:p>
        </p:txBody>
      </p:sp>
      <p:sp>
        <p:nvSpPr>
          <p:cNvPr id="42" name="مربع نص 41"/>
          <p:cNvSpPr txBox="1"/>
          <p:nvPr/>
        </p:nvSpPr>
        <p:spPr>
          <a:xfrm>
            <a:off x="5929322" y="5712757"/>
            <a:ext cx="2071702" cy="430887"/>
          </a:xfrm>
          <a:prstGeom prst="rect">
            <a:avLst/>
          </a:prstGeom>
          <a:noFill/>
        </p:spPr>
        <p:txBody>
          <a:bodyPr wrap="square" rtlCol="1">
            <a:spAutoFit/>
          </a:bodyPr>
          <a:lstStyle/>
          <a:p>
            <a:pPr algn="ctr"/>
            <a:r>
              <a:rPr lang="ar-SY" sz="2200" dirty="0" smtClean="0">
                <a:cs typeface="Simplified Arabic" pitchFamily="2" charset="-78"/>
              </a:rPr>
              <a:t>الشكل 4 – 13</a:t>
            </a:r>
            <a:endParaRPr lang="ar-SY" sz="2200" dirty="0">
              <a:cs typeface="Simplified Arabic" pitchFamily="2" charset="-78"/>
            </a:endParaRPr>
          </a:p>
        </p:txBody>
      </p:sp>
      <p:sp>
        <p:nvSpPr>
          <p:cNvPr id="47" name="مربع نص 46"/>
          <p:cNvSpPr txBox="1"/>
          <p:nvPr/>
        </p:nvSpPr>
        <p:spPr>
          <a:xfrm>
            <a:off x="1428728" y="5715016"/>
            <a:ext cx="2071702" cy="430887"/>
          </a:xfrm>
          <a:prstGeom prst="rect">
            <a:avLst/>
          </a:prstGeom>
          <a:noFill/>
        </p:spPr>
        <p:txBody>
          <a:bodyPr wrap="square" rtlCol="1">
            <a:spAutoFit/>
          </a:bodyPr>
          <a:lstStyle/>
          <a:p>
            <a:pPr algn="ctr"/>
            <a:r>
              <a:rPr lang="ar-SY" sz="2200" dirty="0" smtClean="0">
                <a:cs typeface="Simplified Arabic" pitchFamily="2" charset="-78"/>
              </a:rPr>
              <a:t>الشكل 4 – 14</a:t>
            </a:r>
            <a:endParaRPr lang="ar-SY" sz="2200" dirty="0">
              <a:cs typeface="Simplified Arabic" pitchFamily="2" charset="-78"/>
            </a:endParaRPr>
          </a:p>
        </p:txBody>
      </p:sp>
      <p:cxnSp>
        <p:nvCxnSpPr>
          <p:cNvPr id="48" name="رابط كسهم مستقيم 47"/>
          <p:cNvCxnSpPr/>
          <p:nvPr/>
        </p:nvCxnSpPr>
        <p:spPr>
          <a:xfrm>
            <a:off x="2428860" y="1428736"/>
            <a:ext cx="285752" cy="158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رابط كسهم مستقيم 53"/>
          <p:cNvCxnSpPr/>
          <p:nvPr/>
        </p:nvCxnSpPr>
        <p:spPr>
          <a:xfrm>
            <a:off x="1000100" y="1285860"/>
            <a:ext cx="571504" cy="158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مربع نص 55"/>
          <p:cNvSpPr txBox="1"/>
          <p:nvPr/>
        </p:nvSpPr>
        <p:spPr>
          <a:xfrm>
            <a:off x="928662" y="785794"/>
            <a:ext cx="642942" cy="461665"/>
          </a:xfrm>
          <a:prstGeom prst="rect">
            <a:avLst/>
          </a:prstGeom>
          <a:noFill/>
        </p:spPr>
        <p:txBody>
          <a:bodyPr wrap="square" rtlCol="1">
            <a:spAutoFit/>
          </a:bodyPr>
          <a:lstStyle/>
          <a:p>
            <a:pPr algn="ctr" rtl="0"/>
            <a:r>
              <a:rPr lang="en-US" sz="2400" b="1" dirty="0" smtClean="0">
                <a:solidFill>
                  <a:srgbClr val="FF0000"/>
                </a:solidFill>
                <a:sym typeface="Symbol"/>
              </a:rPr>
              <a:t></a:t>
            </a:r>
            <a:endParaRPr lang="ar-SY" sz="2400" b="1" dirty="0">
              <a:solidFill>
                <a:srgbClr val="FF0000"/>
              </a:solidFill>
            </a:endParaRPr>
          </a:p>
        </p:txBody>
      </p:sp>
      <p:cxnSp>
        <p:nvCxnSpPr>
          <p:cNvPr id="57" name="رابط كسهم مستقيم 56"/>
          <p:cNvCxnSpPr/>
          <p:nvPr/>
        </p:nvCxnSpPr>
        <p:spPr>
          <a:xfrm>
            <a:off x="7500958" y="1380037"/>
            <a:ext cx="285752" cy="1588"/>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رابط كسهم مستقيم 57"/>
          <p:cNvCxnSpPr/>
          <p:nvPr/>
        </p:nvCxnSpPr>
        <p:spPr>
          <a:xfrm>
            <a:off x="7072330" y="1380037"/>
            <a:ext cx="285752" cy="158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رابط كسهم مستقيم 74"/>
          <p:cNvCxnSpPr/>
          <p:nvPr/>
        </p:nvCxnSpPr>
        <p:spPr>
          <a:xfrm>
            <a:off x="5072066" y="1714488"/>
            <a:ext cx="571504" cy="158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6" name="مربع نص 75"/>
          <p:cNvSpPr txBox="1"/>
          <p:nvPr/>
        </p:nvSpPr>
        <p:spPr>
          <a:xfrm>
            <a:off x="5072066" y="1214422"/>
            <a:ext cx="642942" cy="461665"/>
          </a:xfrm>
          <a:prstGeom prst="rect">
            <a:avLst/>
          </a:prstGeom>
          <a:noFill/>
        </p:spPr>
        <p:txBody>
          <a:bodyPr wrap="square" rtlCol="1">
            <a:spAutoFit/>
          </a:bodyPr>
          <a:lstStyle/>
          <a:p>
            <a:pPr algn="ctr" rtl="0"/>
            <a:r>
              <a:rPr lang="en-US" sz="2400" b="1" dirty="0" smtClean="0">
                <a:solidFill>
                  <a:srgbClr val="FF0000"/>
                </a:solidFill>
                <a:sym typeface="Symbol"/>
              </a:rPr>
              <a:t></a:t>
            </a:r>
            <a:endParaRPr lang="ar-SY" sz="2400" b="1" dirty="0">
              <a:solidFill>
                <a:srgbClr val="FF0000"/>
              </a:solidFill>
            </a:endParaRPr>
          </a:p>
        </p:txBody>
      </p:sp>
      <p:sp>
        <p:nvSpPr>
          <p:cNvPr id="78" name="مربع نص 77"/>
          <p:cNvSpPr txBox="1"/>
          <p:nvPr/>
        </p:nvSpPr>
        <p:spPr>
          <a:xfrm>
            <a:off x="8501090" y="4214818"/>
            <a:ext cx="500066" cy="461665"/>
          </a:xfrm>
          <a:prstGeom prst="rect">
            <a:avLst/>
          </a:prstGeom>
          <a:noFill/>
        </p:spPr>
        <p:txBody>
          <a:bodyPr wrap="square" rtlCol="1">
            <a:spAutoFit/>
          </a:bodyPr>
          <a:lstStyle/>
          <a:p>
            <a:pPr algn="ctr" rtl="0"/>
            <a:r>
              <a:rPr lang="ar-SY" sz="2400" b="1" dirty="0" smtClean="0">
                <a:sym typeface="Symbol"/>
              </a:rPr>
              <a:t></a:t>
            </a:r>
            <a:endParaRPr lang="ar-SY" sz="2400" b="1" dirty="0"/>
          </a:p>
        </p:txBody>
      </p:sp>
      <p:sp>
        <p:nvSpPr>
          <p:cNvPr id="79" name="مربع نص 78"/>
          <p:cNvSpPr txBox="1"/>
          <p:nvPr/>
        </p:nvSpPr>
        <p:spPr>
          <a:xfrm>
            <a:off x="8501090" y="3291488"/>
            <a:ext cx="500066" cy="461665"/>
          </a:xfrm>
          <a:prstGeom prst="rect">
            <a:avLst/>
          </a:prstGeom>
          <a:noFill/>
        </p:spPr>
        <p:txBody>
          <a:bodyPr wrap="square" rtlCol="1">
            <a:spAutoFit/>
          </a:bodyPr>
          <a:lstStyle/>
          <a:p>
            <a:pPr algn="ctr" rtl="0"/>
            <a:r>
              <a:rPr lang="ar-SY" sz="2400" b="1" dirty="0" smtClean="0">
                <a:sym typeface="Symbol"/>
              </a:rPr>
              <a:t></a:t>
            </a:r>
            <a:endParaRPr lang="ar-SY" sz="2400" b="1" dirty="0"/>
          </a:p>
        </p:txBody>
      </p:sp>
      <p:sp>
        <p:nvSpPr>
          <p:cNvPr id="80" name="مربع نص 79"/>
          <p:cNvSpPr txBox="1"/>
          <p:nvPr/>
        </p:nvSpPr>
        <p:spPr>
          <a:xfrm>
            <a:off x="8501090" y="1679192"/>
            <a:ext cx="500066" cy="461665"/>
          </a:xfrm>
          <a:prstGeom prst="rect">
            <a:avLst/>
          </a:prstGeom>
          <a:noFill/>
        </p:spPr>
        <p:txBody>
          <a:bodyPr wrap="square" rtlCol="1">
            <a:spAutoFit/>
          </a:bodyPr>
          <a:lstStyle/>
          <a:p>
            <a:pPr algn="ctr" rtl="0"/>
            <a:r>
              <a:rPr lang="ar-SY" sz="2400" b="1" dirty="0" smtClean="0">
                <a:sym typeface="Symbol"/>
              </a:rPr>
              <a:t></a:t>
            </a:r>
            <a:endParaRPr lang="ar-SY" sz="2400" b="1" dirty="0"/>
          </a:p>
        </p:txBody>
      </p:sp>
      <p:sp>
        <p:nvSpPr>
          <p:cNvPr id="51" name="مربع نص 50"/>
          <p:cNvSpPr txBox="1"/>
          <p:nvPr/>
        </p:nvSpPr>
        <p:spPr>
          <a:xfrm>
            <a:off x="5929322" y="6072206"/>
            <a:ext cx="2071702" cy="430887"/>
          </a:xfrm>
          <a:prstGeom prst="rect">
            <a:avLst/>
          </a:prstGeom>
          <a:noFill/>
        </p:spPr>
        <p:txBody>
          <a:bodyPr wrap="square" rtlCol="1">
            <a:spAutoFit/>
          </a:bodyPr>
          <a:lstStyle/>
          <a:p>
            <a:pPr algn="ctr"/>
            <a:r>
              <a:rPr lang="en-US" sz="2200" dirty="0" smtClean="0">
                <a:cs typeface="Simplified Arabic" pitchFamily="2" charset="-78"/>
                <a:sym typeface="Symbol"/>
              </a:rPr>
              <a:t> = 60</a:t>
            </a:r>
            <a:r>
              <a:rPr lang="en-US" sz="2200" baseline="30000" dirty="0" smtClean="0">
                <a:cs typeface="Simplified Arabic" pitchFamily="2" charset="-78"/>
                <a:sym typeface="Symbol"/>
              </a:rPr>
              <a:t></a:t>
            </a:r>
            <a:endParaRPr lang="ar-SY" sz="2200" baseline="30000" dirty="0">
              <a:cs typeface="Simplified Arabic" pitchFamily="2" charset="-78"/>
            </a:endParaRPr>
          </a:p>
        </p:txBody>
      </p:sp>
      <p:sp>
        <p:nvSpPr>
          <p:cNvPr id="52" name="مربع نص 51"/>
          <p:cNvSpPr txBox="1"/>
          <p:nvPr/>
        </p:nvSpPr>
        <p:spPr>
          <a:xfrm>
            <a:off x="1428728" y="6072206"/>
            <a:ext cx="2071702" cy="430887"/>
          </a:xfrm>
          <a:prstGeom prst="rect">
            <a:avLst/>
          </a:prstGeom>
          <a:noFill/>
        </p:spPr>
        <p:txBody>
          <a:bodyPr wrap="square" rtlCol="1">
            <a:spAutoFit/>
          </a:bodyPr>
          <a:lstStyle/>
          <a:p>
            <a:pPr algn="ctr"/>
            <a:r>
              <a:rPr lang="en-US" sz="2200" dirty="0" smtClean="0">
                <a:cs typeface="Simplified Arabic" pitchFamily="2" charset="-78"/>
                <a:sym typeface="Symbol"/>
              </a:rPr>
              <a:t> = 60</a:t>
            </a:r>
            <a:r>
              <a:rPr lang="en-US" sz="2200" baseline="30000" dirty="0" smtClean="0">
                <a:cs typeface="Simplified Arabic" pitchFamily="2" charset="-78"/>
                <a:sym typeface="Symbol"/>
              </a:rPr>
              <a:t></a:t>
            </a:r>
            <a:endParaRPr lang="ar-SY" sz="2200" baseline="30000" dirty="0">
              <a:cs typeface="Simplified Arabic" pitchFamily="2" charset="-78"/>
            </a:endParaRPr>
          </a:p>
        </p:txBody>
      </p:sp>
      <p:sp>
        <p:nvSpPr>
          <p:cNvPr id="53" name="عنصر نائب للتاريخ 52"/>
          <p:cNvSpPr>
            <a:spLocks noGrp="1"/>
          </p:cNvSpPr>
          <p:nvPr>
            <p:ph type="dt" sz="half" idx="10"/>
          </p:nvPr>
        </p:nvSpPr>
        <p:spPr/>
        <p:txBody>
          <a:bodyPr/>
          <a:lstStyle/>
          <a:p>
            <a:r>
              <a:rPr lang="ar-SY" smtClean="0"/>
              <a:t>2019-2018</a:t>
            </a:r>
            <a:endParaRPr lang="ar-SY"/>
          </a:p>
        </p:txBody>
      </p:sp>
      <p:sp>
        <p:nvSpPr>
          <p:cNvPr id="55" name="عنصر نائب لرقم الشريحة 54"/>
          <p:cNvSpPr>
            <a:spLocks noGrp="1"/>
          </p:cNvSpPr>
          <p:nvPr>
            <p:ph type="sldNum" sz="quarter" idx="12"/>
          </p:nvPr>
        </p:nvSpPr>
        <p:spPr/>
        <p:txBody>
          <a:bodyPr/>
          <a:lstStyle/>
          <a:p>
            <a:fld id="{2C0DA8FC-BB9E-42E2-A4DE-D94B488C17FE}" type="slidenum">
              <a:rPr lang="ar-SY" smtClean="0"/>
              <a:pPr/>
              <a:t>43</a:t>
            </a:fld>
            <a:endParaRPr lang="ar-SY" dirty="0"/>
          </a:p>
        </p:txBody>
      </p:sp>
    </p:spTree>
  </p:cSld>
  <p:clrMapOvr>
    <a:masterClrMapping/>
  </p:clrMapOvr>
  <p:transition>
    <p:cover dir="l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2277" name="Picture 5"/>
          <p:cNvPicPr>
            <a:picLocks noChangeAspect="1" noChangeArrowheads="1"/>
          </p:cNvPicPr>
          <p:nvPr/>
        </p:nvPicPr>
        <p:blipFill>
          <a:blip r:embed="rId2" cstate="print"/>
          <a:srcRect/>
          <a:stretch>
            <a:fillRect/>
          </a:stretch>
        </p:blipFill>
        <p:spPr bwMode="auto">
          <a:xfrm>
            <a:off x="5000628" y="1214422"/>
            <a:ext cx="3695700" cy="4410075"/>
          </a:xfrm>
          <a:prstGeom prst="rect">
            <a:avLst/>
          </a:prstGeom>
          <a:noFill/>
          <a:ln w="9525">
            <a:noFill/>
            <a:miter lim="800000"/>
            <a:headEnd/>
            <a:tailEnd/>
          </a:ln>
          <a:effectLst/>
        </p:spPr>
      </p:pic>
      <p:pic>
        <p:nvPicPr>
          <p:cNvPr id="53" name="Picture 2"/>
          <p:cNvPicPr>
            <a:picLocks noChangeAspect="1" noChangeArrowheads="1"/>
          </p:cNvPicPr>
          <p:nvPr/>
        </p:nvPicPr>
        <p:blipFill>
          <a:blip r:embed="rId3" cstate="print"/>
          <a:srcRect/>
          <a:stretch>
            <a:fillRect/>
          </a:stretch>
        </p:blipFill>
        <p:spPr bwMode="auto">
          <a:xfrm>
            <a:off x="642910" y="1214422"/>
            <a:ext cx="3695700" cy="4410075"/>
          </a:xfrm>
          <a:prstGeom prst="rect">
            <a:avLst/>
          </a:prstGeom>
          <a:noFill/>
          <a:ln w="9525">
            <a:noFill/>
            <a:miter lim="800000"/>
            <a:headEnd/>
            <a:tailEnd/>
          </a:ln>
          <a:effectLst/>
        </p:spPr>
      </p:pic>
      <p:sp>
        <p:nvSpPr>
          <p:cNvPr id="13" name="مربع نص 12"/>
          <p:cNvSpPr txBox="1"/>
          <p:nvPr/>
        </p:nvSpPr>
        <p:spPr>
          <a:xfrm rot="16200000">
            <a:off x="90606" y="1088488"/>
            <a:ext cx="642942" cy="461665"/>
          </a:xfrm>
          <a:prstGeom prst="rect">
            <a:avLst/>
          </a:prstGeom>
          <a:noFill/>
        </p:spPr>
        <p:txBody>
          <a:bodyPr wrap="square" rtlCol="1">
            <a:spAutoFit/>
          </a:bodyPr>
          <a:lstStyle/>
          <a:p>
            <a:pPr algn="ctr" rtl="0"/>
            <a:r>
              <a:rPr lang="en-US" sz="2400" b="1" dirty="0" err="1" smtClean="0"/>
              <a:t>v</a:t>
            </a:r>
            <a:r>
              <a:rPr lang="en-US" sz="2400" b="1" baseline="-25000" dirty="0" err="1" smtClean="0"/>
              <a:t>L</a:t>
            </a:r>
            <a:endParaRPr lang="ar-SY" sz="2400" b="1" dirty="0"/>
          </a:p>
        </p:txBody>
      </p:sp>
      <p:sp>
        <p:nvSpPr>
          <p:cNvPr id="16" name="مربع نص 15"/>
          <p:cNvSpPr txBox="1"/>
          <p:nvPr/>
        </p:nvSpPr>
        <p:spPr>
          <a:xfrm rot="16200000">
            <a:off x="-87989" y="4626927"/>
            <a:ext cx="1000132" cy="461665"/>
          </a:xfrm>
          <a:prstGeom prst="rect">
            <a:avLst/>
          </a:prstGeom>
          <a:noFill/>
        </p:spPr>
        <p:txBody>
          <a:bodyPr wrap="square" rtlCol="1">
            <a:spAutoFit/>
          </a:bodyPr>
          <a:lstStyle/>
          <a:p>
            <a:pPr algn="ctr" rtl="0"/>
            <a:r>
              <a:rPr lang="en-US" sz="2400" b="1" dirty="0" smtClean="0">
                <a:sym typeface="Symbol"/>
              </a:rPr>
              <a:t>v</a:t>
            </a:r>
            <a:r>
              <a:rPr lang="en-US" sz="2400" b="1" baseline="-25000" dirty="0" smtClean="0">
                <a:sym typeface="Symbol"/>
              </a:rPr>
              <a:t>T1</a:t>
            </a:r>
            <a:endParaRPr lang="ar-SY" sz="2400" b="1" dirty="0">
              <a:solidFill>
                <a:srgbClr val="FF0000"/>
              </a:solidFill>
            </a:endParaRPr>
          </a:p>
        </p:txBody>
      </p:sp>
      <p:sp>
        <p:nvSpPr>
          <p:cNvPr id="19" name="مربع نص 18"/>
          <p:cNvSpPr txBox="1"/>
          <p:nvPr/>
        </p:nvSpPr>
        <p:spPr>
          <a:xfrm rot="16200000">
            <a:off x="90606" y="3233887"/>
            <a:ext cx="642942" cy="461665"/>
          </a:xfrm>
          <a:prstGeom prst="rect">
            <a:avLst/>
          </a:prstGeom>
          <a:noFill/>
        </p:spPr>
        <p:txBody>
          <a:bodyPr wrap="square" rtlCol="1">
            <a:spAutoFit/>
          </a:bodyPr>
          <a:lstStyle/>
          <a:p>
            <a:pPr algn="ctr" rtl="0"/>
            <a:r>
              <a:rPr lang="en-US" sz="2400" b="1" dirty="0" smtClean="0">
                <a:solidFill>
                  <a:srgbClr val="0070C0"/>
                </a:solidFill>
                <a:sym typeface="Symbol"/>
              </a:rPr>
              <a:t>i</a:t>
            </a:r>
            <a:r>
              <a:rPr lang="en-US" sz="2400" b="1" baseline="-25000" dirty="0" smtClean="0">
                <a:solidFill>
                  <a:srgbClr val="0070C0"/>
                </a:solidFill>
                <a:sym typeface="Symbol"/>
              </a:rPr>
              <a:t>T1</a:t>
            </a:r>
          </a:p>
        </p:txBody>
      </p:sp>
      <p:sp>
        <p:nvSpPr>
          <p:cNvPr id="21" name="مربع نص 20"/>
          <p:cNvSpPr txBox="1"/>
          <p:nvPr/>
        </p:nvSpPr>
        <p:spPr>
          <a:xfrm>
            <a:off x="4143372" y="4253219"/>
            <a:ext cx="500066" cy="461665"/>
          </a:xfrm>
          <a:prstGeom prst="rect">
            <a:avLst/>
          </a:prstGeom>
          <a:noFill/>
        </p:spPr>
        <p:txBody>
          <a:bodyPr wrap="square" rtlCol="1">
            <a:spAutoFit/>
          </a:bodyPr>
          <a:lstStyle/>
          <a:p>
            <a:pPr algn="ctr" rtl="0"/>
            <a:r>
              <a:rPr lang="ar-SY" sz="2400" b="1" dirty="0" smtClean="0">
                <a:sym typeface="Symbol"/>
              </a:rPr>
              <a:t></a:t>
            </a:r>
            <a:endParaRPr lang="ar-SY" sz="2400" b="1" dirty="0"/>
          </a:p>
        </p:txBody>
      </p:sp>
      <p:sp>
        <p:nvSpPr>
          <p:cNvPr id="22" name="مربع نص 21"/>
          <p:cNvSpPr txBox="1"/>
          <p:nvPr/>
        </p:nvSpPr>
        <p:spPr>
          <a:xfrm>
            <a:off x="4143372" y="3324525"/>
            <a:ext cx="500066" cy="461665"/>
          </a:xfrm>
          <a:prstGeom prst="rect">
            <a:avLst/>
          </a:prstGeom>
          <a:noFill/>
        </p:spPr>
        <p:txBody>
          <a:bodyPr wrap="square" rtlCol="1">
            <a:spAutoFit/>
          </a:bodyPr>
          <a:lstStyle/>
          <a:p>
            <a:pPr algn="ctr" rtl="0"/>
            <a:r>
              <a:rPr lang="ar-SY" sz="2400" b="1" dirty="0" smtClean="0">
                <a:sym typeface="Symbol"/>
              </a:rPr>
              <a:t></a:t>
            </a:r>
            <a:endParaRPr lang="ar-SY" sz="2400" b="1" dirty="0"/>
          </a:p>
        </p:txBody>
      </p:sp>
      <p:sp>
        <p:nvSpPr>
          <p:cNvPr id="23" name="مربع نص 22"/>
          <p:cNvSpPr txBox="1"/>
          <p:nvPr/>
        </p:nvSpPr>
        <p:spPr>
          <a:xfrm>
            <a:off x="4143372" y="1752889"/>
            <a:ext cx="500066" cy="461665"/>
          </a:xfrm>
          <a:prstGeom prst="rect">
            <a:avLst/>
          </a:prstGeom>
          <a:noFill/>
        </p:spPr>
        <p:txBody>
          <a:bodyPr wrap="square" rtlCol="1">
            <a:spAutoFit/>
          </a:bodyPr>
          <a:lstStyle/>
          <a:p>
            <a:pPr algn="ctr" rtl="0"/>
            <a:r>
              <a:rPr lang="ar-SY" sz="2400" b="1" dirty="0" smtClean="0">
                <a:sym typeface="Symbol"/>
              </a:rPr>
              <a:t></a:t>
            </a:r>
            <a:endParaRPr lang="ar-SY" sz="2400" b="1" dirty="0"/>
          </a:p>
        </p:txBody>
      </p:sp>
      <p:sp>
        <p:nvSpPr>
          <p:cNvPr id="24" name="مربع نص 23"/>
          <p:cNvSpPr txBox="1"/>
          <p:nvPr/>
        </p:nvSpPr>
        <p:spPr>
          <a:xfrm>
            <a:off x="1000100" y="1324261"/>
            <a:ext cx="642942" cy="461665"/>
          </a:xfrm>
          <a:prstGeom prst="rect">
            <a:avLst/>
          </a:prstGeom>
          <a:noFill/>
        </p:spPr>
        <p:txBody>
          <a:bodyPr wrap="square" rtlCol="1">
            <a:spAutoFit/>
          </a:bodyPr>
          <a:lstStyle/>
          <a:p>
            <a:pPr algn="ctr" rtl="0"/>
            <a:r>
              <a:rPr lang="en-US" sz="2400" b="1" dirty="0" smtClean="0">
                <a:solidFill>
                  <a:srgbClr val="0070C0"/>
                </a:solidFill>
              </a:rPr>
              <a:t>v</a:t>
            </a:r>
            <a:r>
              <a:rPr lang="en-US" sz="2400" b="1" baseline="-25000" dirty="0" smtClean="0">
                <a:solidFill>
                  <a:srgbClr val="0070C0"/>
                </a:solidFill>
              </a:rPr>
              <a:t>1</a:t>
            </a:r>
            <a:endParaRPr lang="ar-SY" sz="2400" b="1" dirty="0">
              <a:solidFill>
                <a:srgbClr val="0070C0"/>
              </a:solidFill>
            </a:endParaRPr>
          </a:p>
        </p:txBody>
      </p:sp>
      <p:sp>
        <p:nvSpPr>
          <p:cNvPr id="25" name="مربع نص 24"/>
          <p:cNvSpPr txBox="1"/>
          <p:nvPr/>
        </p:nvSpPr>
        <p:spPr>
          <a:xfrm>
            <a:off x="2000232" y="1324261"/>
            <a:ext cx="928694" cy="461665"/>
          </a:xfrm>
          <a:prstGeom prst="rect">
            <a:avLst/>
          </a:prstGeom>
          <a:noFill/>
        </p:spPr>
        <p:txBody>
          <a:bodyPr wrap="square" rtlCol="1">
            <a:spAutoFit/>
          </a:bodyPr>
          <a:lstStyle/>
          <a:p>
            <a:pPr algn="ctr" rtl="0"/>
            <a:r>
              <a:rPr lang="en-US" sz="2400" b="1" dirty="0" smtClean="0">
                <a:solidFill>
                  <a:srgbClr val="00B050"/>
                </a:solidFill>
              </a:rPr>
              <a:t>v</a:t>
            </a:r>
            <a:r>
              <a:rPr lang="en-US" sz="2400" b="1" baseline="-25000" dirty="0" smtClean="0">
                <a:solidFill>
                  <a:srgbClr val="00B050"/>
                </a:solidFill>
              </a:rPr>
              <a:t>2</a:t>
            </a:r>
            <a:endParaRPr lang="ar-SY" sz="2400" b="1" dirty="0">
              <a:solidFill>
                <a:srgbClr val="00B050"/>
              </a:solidFill>
            </a:endParaRPr>
          </a:p>
        </p:txBody>
      </p:sp>
      <p:sp>
        <p:nvSpPr>
          <p:cNvPr id="26" name="مربع نص 25"/>
          <p:cNvSpPr txBox="1"/>
          <p:nvPr/>
        </p:nvSpPr>
        <p:spPr>
          <a:xfrm>
            <a:off x="2000232" y="2857496"/>
            <a:ext cx="1500198" cy="461665"/>
          </a:xfrm>
          <a:prstGeom prst="rect">
            <a:avLst/>
          </a:prstGeom>
          <a:noFill/>
        </p:spPr>
        <p:txBody>
          <a:bodyPr wrap="square" rtlCol="1">
            <a:spAutoFit/>
          </a:bodyPr>
          <a:lstStyle/>
          <a:p>
            <a:pPr algn="ctr" rtl="0"/>
            <a:r>
              <a:rPr lang="en-US" sz="2400" b="1" dirty="0" smtClean="0">
                <a:sym typeface="Symbol"/>
              </a:rPr>
              <a:t>T1</a:t>
            </a:r>
            <a:endParaRPr lang="ar-SY" sz="2400" b="1" dirty="0"/>
          </a:p>
        </p:txBody>
      </p:sp>
      <p:sp>
        <p:nvSpPr>
          <p:cNvPr id="27" name="مربع نص 26"/>
          <p:cNvSpPr txBox="1"/>
          <p:nvPr/>
        </p:nvSpPr>
        <p:spPr>
          <a:xfrm>
            <a:off x="3071802" y="2857496"/>
            <a:ext cx="1500198" cy="461665"/>
          </a:xfrm>
          <a:prstGeom prst="rect">
            <a:avLst/>
          </a:prstGeom>
          <a:noFill/>
        </p:spPr>
        <p:txBody>
          <a:bodyPr wrap="square" rtlCol="1">
            <a:spAutoFit/>
          </a:bodyPr>
          <a:lstStyle/>
          <a:p>
            <a:pPr algn="ctr" rtl="0"/>
            <a:r>
              <a:rPr lang="en-US" sz="2400" b="1" dirty="0" smtClean="0">
                <a:sym typeface="Symbol"/>
              </a:rPr>
              <a:t>T2</a:t>
            </a:r>
            <a:endParaRPr lang="ar-SY" sz="2400" b="1" dirty="0"/>
          </a:p>
        </p:txBody>
      </p:sp>
      <p:sp>
        <p:nvSpPr>
          <p:cNvPr id="28" name="مربع نص 27"/>
          <p:cNvSpPr txBox="1"/>
          <p:nvPr/>
        </p:nvSpPr>
        <p:spPr>
          <a:xfrm>
            <a:off x="1000100" y="2857496"/>
            <a:ext cx="1500198" cy="461665"/>
          </a:xfrm>
          <a:prstGeom prst="rect">
            <a:avLst/>
          </a:prstGeom>
          <a:noFill/>
        </p:spPr>
        <p:txBody>
          <a:bodyPr wrap="square" rtlCol="1">
            <a:spAutoFit/>
          </a:bodyPr>
          <a:lstStyle/>
          <a:p>
            <a:pPr algn="ctr" rtl="0"/>
            <a:r>
              <a:rPr lang="en-US" sz="2400" b="1" dirty="0" smtClean="0">
                <a:sym typeface="Symbol"/>
              </a:rPr>
              <a:t>T3</a:t>
            </a:r>
            <a:endParaRPr lang="ar-SY" sz="2400" b="1" dirty="0"/>
          </a:p>
        </p:txBody>
      </p:sp>
      <p:sp>
        <p:nvSpPr>
          <p:cNvPr id="29" name="مربع نص 28"/>
          <p:cNvSpPr txBox="1"/>
          <p:nvPr/>
        </p:nvSpPr>
        <p:spPr>
          <a:xfrm>
            <a:off x="3143240" y="1324261"/>
            <a:ext cx="928694" cy="461665"/>
          </a:xfrm>
          <a:prstGeom prst="rect">
            <a:avLst/>
          </a:prstGeom>
          <a:noFill/>
        </p:spPr>
        <p:txBody>
          <a:bodyPr wrap="square" rtlCol="1">
            <a:spAutoFit/>
          </a:bodyPr>
          <a:lstStyle/>
          <a:p>
            <a:pPr algn="ctr" rtl="0"/>
            <a:r>
              <a:rPr lang="en-US" sz="2400" b="1" dirty="0" smtClean="0">
                <a:solidFill>
                  <a:srgbClr val="FF0000"/>
                </a:solidFill>
              </a:rPr>
              <a:t>v</a:t>
            </a:r>
            <a:r>
              <a:rPr lang="en-US" sz="2400" b="1" baseline="-25000" dirty="0" smtClean="0">
                <a:solidFill>
                  <a:srgbClr val="FF0000"/>
                </a:solidFill>
              </a:rPr>
              <a:t>3</a:t>
            </a:r>
            <a:endParaRPr lang="ar-SY" sz="2400" b="1" dirty="0">
              <a:solidFill>
                <a:srgbClr val="FF0000"/>
              </a:solidFill>
            </a:endParaRPr>
          </a:p>
        </p:txBody>
      </p:sp>
      <p:sp>
        <p:nvSpPr>
          <p:cNvPr id="30" name="مربع نص 29"/>
          <p:cNvSpPr txBox="1"/>
          <p:nvPr/>
        </p:nvSpPr>
        <p:spPr>
          <a:xfrm>
            <a:off x="2214546" y="5143512"/>
            <a:ext cx="928694" cy="461665"/>
          </a:xfrm>
          <a:prstGeom prst="rect">
            <a:avLst/>
          </a:prstGeom>
          <a:noFill/>
        </p:spPr>
        <p:txBody>
          <a:bodyPr wrap="square" rtlCol="1">
            <a:spAutoFit/>
          </a:bodyPr>
          <a:lstStyle/>
          <a:p>
            <a:pPr algn="ctr" rtl="0"/>
            <a:r>
              <a:rPr lang="en-US" sz="2400" b="1" dirty="0" smtClean="0">
                <a:solidFill>
                  <a:srgbClr val="FF0000"/>
                </a:solidFill>
              </a:rPr>
              <a:t>v</a:t>
            </a:r>
            <a:r>
              <a:rPr lang="en-US" sz="2400" b="1" baseline="-25000" dirty="0" smtClean="0">
                <a:solidFill>
                  <a:srgbClr val="FF0000"/>
                </a:solidFill>
              </a:rPr>
              <a:t>12</a:t>
            </a:r>
            <a:endParaRPr lang="ar-SY" sz="2400" b="1" baseline="-25000" dirty="0">
              <a:solidFill>
                <a:srgbClr val="FF0000"/>
              </a:solidFill>
            </a:endParaRPr>
          </a:p>
        </p:txBody>
      </p:sp>
      <p:sp>
        <p:nvSpPr>
          <p:cNvPr id="31" name="مربع نص 30"/>
          <p:cNvSpPr txBox="1"/>
          <p:nvPr/>
        </p:nvSpPr>
        <p:spPr>
          <a:xfrm>
            <a:off x="2285984" y="3967467"/>
            <a:ext cx="928694" cy="461665"/>
          </a:xfrm>
          <a:prstGeom prst="rect">
            <a:avLst/>
          </a:prstGeom>
          <a:noFill/>
        </p:spPr>
        <p:txBody>
          <a:bodyPr wrap="square" rtlCol="1">
            <a:spAutoFit/>
          </a:bodyPr>
          <a:lstStyle/>
          <a:p>
            <a:pPr algn="ctr" rtl="0"/>
            <a:r>
              <a:rPr lang="en-US" sz="2400" b="1" dirty="0" smtClean="0">
                <a:solidFill>
                  <a:srgbClr val="0070C0"/>
                </a:solidFill>
              </a:rPr>
              <a:t>v</a:t>
            </a:r>
            <a:r>
              <a:rPr lang="en-US" sz="2400" b="1" baseline="-25000" dirty="0" smtClean="0">
                <a:solidFill>
                  <a:srgbClr val="0070C0"/>
                </a:solidFill>
              </a:rPr>
              <a:t>13</a:t>
            </a:r>
            <a:endParaRPr lang="ar-SY" sz="2400" b="1" baseline="-25000" dirty="0">
              <a:solidFill>
                <a:srgbClr val="0070C0"/>
              </a:solidFill>
            </a:endParaRPr>
          </a:p>
        </p:txBody>
      </p:sp>
      <p:sp>
        <p:nvSpPr>
          <p:cNvPr id="32" name="مربع نص 31"/>
          <p:cNvSpPr txBox="1"/>
          <p:nvPr/>
        </p:nvSpPr>
        <p:spPr>
          <a:xfrm>
            <a:off x="5572132" y="1681451"/>
            <a:ext cx="642942" cy="461665"/>
          </a:xfrm>
          <a:prstGeom prst="rect">
            <a:avLst/>
          </a:prstGeom>
          <a:noFill/>
        </p:spPr>
        <p:txBody>
          <a:bodyPr wrap="square" rtlCol="1">
            <a:spAutoFit/>
          </a:bodyPr>
          <a:lstStyle/>
          <a:p>
            <a:pPr algn="ctr" rtl="0"/>
            <a:r>
              <a:rPr lang="en-US" sz="2400" b="1" dirty="0" smtClean="0">
                <a:solidFill>
                  <a:srgbClr val="0070C0"/>
                </a:solidFill>
              </a:rPr>
              <a:t>v</a:t>
            </a:r>
            <a:r>
              <a:rPr lang="en-US" sz="2400" b="1" baseline="-25000" dirty="0" smtClean="0">
                <a:solidFill>
                  <a:srgbClr val="0070C0"/>
                </a:solidFill>
              </a:rPr>
              <a:t>1</a:t>
            </a:r>
            <a:endParaRPr lang="ar-SY" sz="2400" b="1" dirty="0">
              <a:solidFill>
                <a:srgbClr val="0070C0"/>
              </a:solidFill>
            </a:endParaRPr>
          </a:p>
        </p:txBody>
      </p:sp>
      <p:sp>
        <p:nvSpPr>
          <p:cNvPr id="34" name="مربع نص 33"/>
          <p:cNvSpPr txBox="1"/>
          <p:nvPr/>
        </p:nvSpPr>
        <p:spPr>
          <a:xfrm>
            <a:off x="7215206" y="1681451"/>
            <a:ext cx="928694" cy="461665"/>
          </a:xfrm>
          <a:prstGeom prst="rect">
            <a:avLst/>
          </a:prstGeom>
          <a:noFill/>
        </p:spPr>
        <p:txBody>
          <a:bodyPr wrap="square" rtlCol="1">
            <a:spAutoFit/>
          </a:bodyPr>
          <a:lstStyle/>
          <a:p>
            <a:pPr algn="ctr" rtl="0"/>
            <a:r>
              <a:rPr lang="en-US" sz="2400" b="1" dirty="0" smtClean="0">
                <a:solidFill>
                  <a:srgbClr val="00B050"/>
                </a:solidFill>
              </a:rPr>
              <a:t>v</a:t>
            </a:r>
            <a:r>
              <a:rPr lang="en-US" sz="2400" b="1" baseline="-25000" dirty="0" smtClean="0">
                <a:solidFill>
                  <a:srgbClr val="00B050"/>
                </a:solidFill>
              </a:rPr>
              <a:t>2</a:t>
            </a:r>
            <a:endParaRPr lang="ar-SY" sz="2400" b="1" dirty="0">
              <a:solidFill>
                <a:srgbClr val="00B050"/>
              </a:solidFill>
            </a:endParaRPr>
          </a:p>
        </p:txBody>
      </p:sp>
      <p:sp>
        <p:nvSpPr>
          <p:cNvPr id="35" name="مربع نص 34"/>
          <p:cNvSpPr txBox="1"/>
          <p:nvPr/>
        </p:nvSpPr>
        <p:spPr>
          <a:xfrm rot="16200000">
            <a:off x="4448324" y="1233623"/>
            <a:ext cx="642942" cy="461665"/>
          </a:xfrm>
          <a:prstGeom prst="rect">
            <a:avLst/>
          </a:prstGeom>
          <a:noFill/>
        </p:spPr>
        <p:txBody>
          <a:bodyPr wrap="square" rtlCol="1">
            <a:spAutoFit/>
          </a:bodyPr>
          <a:lstStyle/>
          <a:p>
            <a:pPr algn="ctr" rtl="0"/>
            <a:r>
              <a:rPr lang="en-US" sz="2400" b="1" dirty="0" err="1" smtClean="0"/>
              <a:t>v</a:t>
            </a:r>
            <a:r>
              <a:rPr lang="en-US" sz="2400" b="1" baseline="-25000" dirty="0" err="1" smtClean="0"/>
              <a:t>L</a:t>
            </a:r>
            <a:endParaRPr lang="ar-SY" sz="2400" b="1" dirty="0"/>
          </a:p>
        </p:txBody>
      </p:sp>
      <p:sp>
        <p:nvSpPr>
          <p:cNvPr id="37" name="مربع نص 36"/>
          <p:cNvSpPr txBox="1"/>
          <p:nvPr/>
        </p:nvSpPr>
        <p:spPr>
          <a:xfrm rot="16200000">
            <a:off x="4269729" y="4626928"/>
            <a:ext cx="1000132" cy="461665"/>
          </a:xfrm>
          <a:prstGeom prst="rect">
            <a:avLst/>
          </a:prstGeom>
          <a:noFill/>
        </p:spPr>
        <p:txBody>
          <a:bodyPr wrap="square" rtlCol="1">
            <a:spAutoFit/>
          </a:bodyPr>
          <a:lstStyle/>
          <a:p>
            <a:pPr algn="ctr" rtl="0"/>
            <a:r>
              <a:rPr lang="en-US" sz="2400" b="1" dirty="0" smtClean="0">
                <a:sym typeface="Symbol"/>
              </a:rPr>
              <a:t>v</a:t>
            </a:r>
            <a:r>
              <a:rPr lang="en-US" sz="2400" b="1" baseline="-25000" dirty="0" smtClean="0">
                <a:sym typeface="Symbol"/>
              </a:rPr>
              <a:t>T1</a:t>
            </a:r>
            <a:endParaRPr lang="ar-SY" sz="2400" b="1" dirty="0">
              <a:solidFill>
                <a:srgbClr val="FF0000"/>
              </a:solidFill>
            </a:endParaRPr>
          </a:p>
        </p:txBody>
      </p:sp>
      <p:sp>
        <p:nvSpPr>
          <p:cNvPr id="38" name="مربع نص 37"/>
          <p:cNvSpPr txBox="1"/>
          <p:nvPr/>
        </p:nvSpPr>
        <p:spPr>
          <a:xfrm rot="16200000">
            <a:off x="4448324" y="3305325"/>
            <a:ext cx="642942" cy="461665"/>
          </a:xfrm>
          <a:prstGeom prst="rect">
            <a:avLst/>
          </a:prstGeom>
          <a:noFill/>
        </p:spPr>
        <p:txBody>
          <a:bodyPr wrap="square" rtlCol="1">
            <a:spAutoFit/>
          </a:bodyPr>
          <a:lstStyle/>
          <a:p>
            <a:pPr algn="ctr" rtl="0"/>
            <a:r>
              <a:rPr lang="en-US" sz="2400" b="1" dirty="0" smtClean="0">
                <a:solidFill>
                  <a:srgbClr val="0070C0"/>
                </a:solidFill>
                <a:sym typeface="Symbol"/>
              </a:rPr>
              <a:t>i</a:t>
            </a:r>
            <a:r>
              <a:rPr lang="en-US" sz="2400" b="1" baseline="-25000" dirty="0" smtClean="0">
                <a:solidFill>
                  <a:srgbClr val="0070C0"/>
                </a:solidFill>
                <a:sym typeface="Symbol"/>
              </a:rPr>
              <a:t>T1</a:t>
            </a:r>
          </a:p>
        </p:txBody>
      </p:sp>
      <p:sp>
        <p:nvSpPr>
          <p:cNvPr id="39" name="مربع نص 38"/>
          <p:cNvSpPr txBox="1"/>
          <p:nvPr/>
        </p:nvSpPr>
        <p:spPr>
          <a:xfrm>
            <a:off x="6572264" y="2824459"/>
            <a:ext cx="1500198" cy="461665"/>
          </a:xfrm>
          <a:prstGeom prst="rect">
            <a:avLst/>
          </a:prstGeom>
          <a:noFill/>
        </p:spPr>
        <p:txBody>
          <a:bodyPr wrap="square" rtlCol="1">
            <a:spAutoFit/>
          </a:bodyPr>
          <a:lstStyle/>
          <a:p>
            <a:pPr algn="ctr" rtl="0"/>
            <a:r>
              <a:rPr lang="en-US" sz="2400" b="1" dirty="0" smtClean="0">
                <a:sym typeface="Symbol"/>
              </a:rPr>
              <a:t>T1</a:t>
            </a:r>
            <a:endParaRPr lang="ar-SY" sz="2400" b="1" dirty="0"/>
          </a:p>
        </p:txBody>
      </p:sp>
      <p:sp>
        <p:nvSpPr>
          <p:cNvPr id="40" name="مربع نص 39"/>
          <p:cNvSpPr txBox="1"/>
          <p:nvPr/>
        </p:nvSpPr>
        <p:spPr>
          <a:xfrm>
            <a:off x="4929190" y="2824459"/>
            <a:ext cx="1500198" cy="461665"/>
          </a:xfrm>
          <a:prstGeom prst="rect">
            <a:avLst/>
          </a:prstGeom>
          <a:noFill/>
        </p:spPr>
        <p:txBody>
          <a:bodyPr wrap="square" rtlCol="1">
            <a:spAutoFit/>
          </a:bodyPr>
          <a:lstStyle/>
          <a:p>
            <a:pPr algn="ctr" rtl="0"/>
            <a:r>
              <a:rPr lang="en-US" sz="2400" b="1" dirty="0" smtClean="0">
                <a:sym typeface="Symbol"/>
              </a:rPr>
              <a:t>T2</a:t>
            </a:r>
            <a:endParaRPr lang="ar-SY" sz="2400" b="1" dirty="0"/>
          </a:p>
        </p:txBody>
      </p:sp>
      <p:sp>
        <p:nvSpPr>
          <p:cNvPr id="41" name="مربع نص 40"/>
          <p:cNvSpPr txBox="1"/>
          <p:nvPr/>
        </p:nvSpPr>
        <p:spPr>
          <a:xfrm>
            <a:off x="3071802" y="642918"/>
            <a:ext cx="642942" cy="461665"/>
          </a:xfrm>
          <a:prstGeom prst="rect">
            <a:avLst/>
          </a:prstGeom>
          <a:noFill/>
        </p:spPr>
        <p:txBody>
          <a:bodyPr wrap="square" rtlCol="1">
            <a:spAutoFit/>
          </a:bodyPr>
          <a:lstStyle/>
          <a:p>
            <a:pPr algn="ctr" rtl="0"/>
            <a:r>
              <a:rPr lang="en-US" sz="2400" b="1" dirty="0" smtClean="0">
                <a:solidFill>
                  <a:srgbClr val="FF0000"/>
                </a:solidFill>
                <a:sym typeface="Symbol"/>
              </a:rPr>
              <a:t>’</a:t>
            </a:r>
            <a:endParaRPr lang="ar-SY" sz="2400" b="1" dirty="0">
              <a:solidFill>
                <a:srgbClr val="FF0000"/>
              </a:solidFill>
            </a:endParaRPr>
          </a:p>
        </p:txBody>
      </p:sp>
      <p:cxnSp>
        <p:nvCxnSpPr>
          <p:cNvPr id="43" name="رابط كسهم مستقيم 42"/>
          <p:cNvCxnSpPr/>
          <p:nvPr/>
        </p:nvCxnSpPr>
        <p:spPr>
          <a:xfrm>
            <a:off x="3357554" y="1427148"/>
            <a:ext cx="285752" cy="1588"/>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مربع نص 43"/>
          <p:cNvSpPr txBox="1"/>
          <p:nvPr/>
        </p:nvSpPr>
        <p:spPr>
          <a:xfrm>
            <a:off x="7786710" y="1109947"/>
            <a:ext cx="642942" cy="461665"/>
          </a:xfrm>
          <a:prstGeom prst="rect">
            <a:avLst/>
          </a:prstGeom>
          <a:noFill/>
        </p:spPr>
        <p:txBody>
          <a:bodyPr wrap="square" rtlCol="1">
            <a:spAutoFit/>
          </a:bodyPr>
          <a:lstStyle/>
          <a:p>
            <a:pPr algn="ctr" rtl="0"/>
            <a:r>
              <a:rPr lang="en-US" sz="2400" b="1" dirty="0" smtClean="0">
                <a:solidFill>
                  <a:srgbClr val="FF0000"/>
                </a:solidFill>
                <a:sym typeface="Symbol"/>
              </a:rPr>
              <a:t>’</a:t>
            </a:r>
            <a:endParaRPr lang="ar-SY" sz="2400" b="1" dirty="0">
              <a:solidFill>
                <a:srgbClr val="FF0000"/>
              </a:solidFill>
            </a:endParaRPr>
          </a:p>
        </p:txBody>
      </p:sp>
      <p:sp>
        <p:nvSpPr>
          <p:cNvPr id="46" name="مربع نص 45"/>
          <p:cNvSpPr txBox="1"/>
          <p:nvPr/>
        </p:nvSpPr>
        <p:spPr>
          <a:xfrm>
            <a:off x="928662" y="285728"/>
            <a:ext cx="2071702" cy="523220"/>
          </a:xfrm>
          <a:prstGeom prst="rect">
            <a:avLst/>
          </a:prstGeom>
          <a:noFill/>
        </p:spPr>
        <p:txBody>
          <a:bodyPr wrap="square" rtlCol="1">
            <a:spAutoFit/>
          </a:bodyPr>
          <a:lstStyle/>
          <a:p>
            <a:pPr algn="ctr"/>
            <a:r>
              <a:rPr lang="ar-SY" sz="2800" b="1" dirty="0" smtClean="0">
                <a:solidFill>
                  <a:srgbClr val="FF0000"/>
                </a:solidFill>
                <a:cs typeface="Simplified Arabic" pitchFamily="2" charset="-78"/>
              </a:rPr>
              <a:t>بداية الإبدال</a:t>
            </a:r>
            <a:endParaRPr lang="ar-SY" sz="2800" b="1" dirty="0">
              <a:solidFill>
                <a:srgbClr val="FF0000"/>
              </a:solidFill>
              <a:cs typeface="Simplified Arabic" pitchFamily="2" charset="-78"/>
            </a:endParaRPr>
          </a:p>
        </p:txBody>
      </p:sp>
      <p:cxnSp>
        <p:nvCxnSpPr>
          <p:cNvPr id="66" name="رابط مستقيم 65"/>
          <p:cNvCxnSpPr/>
          <p:nvPr/>
        </p:nvCxnSpPr>
        <p:spPr>
          <a:xfrm>
            <a:off x="3000364" y="571480"/>
            <a:ext cx="3857652" cy="1588"/>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رابط كسهم مستقيم 67"/>
          <p:cNvCxnSpPr/>
          <p:nvPr/>
        </p:nvCxnSpPr>
        <p:spPr>
          <a:xfrm>
            <a:off x="6858016" y="571480"/>
            <a:ext cx="1000132" cy="71438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رابط كسهم مستقيم 68"/>
          <p:cNvCxnSpPr/>
          <p:nvPr/>
        </p:nvCxnSpPr>
        <p:spPr>
          <a:xfrm rot="16200000" flipH="1">
            <a:off x="2750331" y="821513"/>
            <a:ext cx="785818" cy="285752"/>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رابط مستقيم 69"/>
          <p:cNvCxnSpPr/>
          <p:nvPr/>
        </p:nvCxnSpPr>
        <p:spPr>
          <a:xfrm>
            <a:off x="3714744" y="428604"/>
            <a:ext cx="3500462" cy="1588"/>
          </a:xfrm>
          <a:prstGeom prst="line">
            <a:avLst/>
          </a:prstGeom>
          <a:ln w="28575">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رابط كسهم مستقيم 70"/>
          <p:cNvCxnSpPr/>
          <p:nvPr/>
        </p:nvCxnSpPr>
        <p:spPr>
          <a:xfrm>
            <a:off x="7194118" y="428604"/>
            <a:ext cx="949784" cy="785820"/>
          </a:xfrm>
          <a:prstGeom prst="straightConnector1">
            <a:avLst/>
          </a:prstGeom>
          <a:ln w="28575">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رابط كسهم مستقيم 72"/>
          <p:cNvCxnSpPr/>
          <p:nvPr/>
        </p:nvCxnSpPr>
        <p:spPr>
          <a:xfrm rot="5400000">
            <a:off x="3115212" y="706665"/>
            <a:ext cx="877593" cy="321471"/>
          </a:xfrm>
          <a:prstGeom prst="straightConnector1">
            <a:avLst/>
          </a:prstGeom>
          <a:ln w="28575">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7" name="مربع نص 76"/>
          <p:cNvSpPr txBox="1"/>
          <p:nvPr/>
        </p:nvSpPr>
        <p:spPr>
          <a:xfrm>
            <a:off x="7286644" y="285728"/>
            <a:ext cx="2071702" cy="523220"/>
          </a:xfrm>
          <a:prstGeom prst="rect">
            <a:avLst/>
          </a:prstGeom>
          <a:noFill/>
        </p:spPr>
        <p:txBody>
          <a:bodyPr wrap="square" rtlCol="1">
            <a:spAutoFit/>
          </a:bodyPr>
          <a:lstStyle/>
          <a:p>
            <a:pPr algn="ctr"/>
            <a:r>
              <a:rPr lang="ar-SY" sz="2800" b="1" dirty="0" smtClean="0">
                <a:solidFill>
                  <a:srgbClr val="0070C0"/>
                </a:solidFill>
                <a:cs typeface="Simplified Arabic" pitchFamily="2" charset="-78"/>
              </a:rPr>
              <a:t>نهاية الإبدال</a:t>
            </a:r>
            <a:endParaRPr lang="ar-SY" sz="2800" b="1" dirty="0">
              <a:solidFill>
                <a:srgbClr val="0070C0"/>
              </a:solidFill>
              <a:cs typeface="Simplified Arabic" pitchFamily="2" charset="-78"/>
            </a:endParaRPr>
          </a:p>
        </p:txBody>
      </p:sp>
      <p:sp>
        <p:nvSpPr>
          <p:cNvPr id="42" name="مربع نص 41"/>
          <p:cNvSpPr txBox="1"/>
          <p:nvPr/>
        </p:nvSpPr>
        <p:spPr>
          <a:xfrm>
            <a:off x="5929322" y="5643578"/>
            <a:ext cx="2071702" cy="430887"/>
          </a:xfrm>
          <a:prstGeom prst="rect">
            <a:avLst/>
          </a:prstGeom>
          <a:noFill/>
        </p:spPr>
        <p:txBody>
          <a:bodyPr wrap="square" rtlCol="1">
            <a:spAutoFit/>
          </a:bodyPr>
          <a:lstStyle/>
          <a:p>
            <a:pPr algn="ctr"/>
            <a:r>
              <a:rPr lang="ar-SY" sz="2200" dirty="0" smtClean="0">
                <a:cs typeface="Simplified Arabic" pitchFamily="2" charset="-78"/>
              </a:rPr>
              <a:t>الشكل 4 – 15</a:t>
            </a:r>
            <a:endParaRPr lang="ar-SY" sz="2200" dirty="0">
              <a:cs typeface="Simplified Arabic" pitchFamily="2" charset="-78"/>
            </a:endParaRPr>
          </a:p>
        </p:txBody>
      </p:sp>
      <p:sp>
        <p:nvSpPr>
          <p:cNvPr id="47" name="مربع نص 46"/>
          <p:cNvSpPr txBox="1"/>
          <p:nvPr/>
        </p:nvSpPr>
        <p:spPr>
          <a:xfrm>
            <a:off x="1428728" y="5715016"/>
            <a:ext cx="2071702" cy="430887"/>
          </a:xfrm>
          <a:prstGeom prst="rect">
            <a:avLst/>
          </a:prstGeom>
          <a:noFill/>
        </p:spPr>
        <p:txBody>
          <a:bodyPr wrap="square" rtlCol="1">
            <a:spAutoFit/>
          </a:bodyPr>
          <a:lstStyle/>
          <a:p>
            <a:pPr algn="ctr"/>
            <a:r>
              <a:rPr lang="ar-SY" sz="2200" dirty="0" smtClean="0">
                <a:cs typeface="Simplified Arabic" pitchFamily="2" charset="-78"/>
              </a:rPr>
              <a:t>الشكل 4 – 16</a:t>
            </a:r>
            <a:endParaRPr lang="ar-SY" sz="2200" dirty="0">
              <a:cs typeface="Simplified Arabic" pitchFamily="2" charset="-78"/>
            </a:endParaRPr>
          </a:p>
        </p:txBody>
      </p:sp>
      <p:cxnSp>
        <p:nvCxnSpPr>
          <p:cNvPr id="48" name="رابط كسهم مستقيم 47"/>
          <p:cNvCxnSpPr/>
          <p:nvPr/>
        </p:nvCxnSpPr>
        <p:spPr>
          <a:xfrm>
            <a:off x="3000364" y="1428736"/>
            <a:ext cx="285752" cy="158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رابط كسهم مستقيم 53"/>
          <p:cNvCxnSpPr/>
          <p:nvPr/>
        </p:nvCxnSpPr>
        <p:spPr>
          <a:xfrm>
            <a:off x="1000100" y="1285860"/>
            <a:ext cx="1143008" cy="158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مربع نص 55"/>
          <p:cNvSpPr txBox="1"/>
          <p:nvPr/>
        </p:nvSpPr>
        <p:spPr>
          <a:xfrm>
            <a:off x="1285852" y="785794"/>
            <a:ext cx="642942" cy="461665"/>
          </a:xfrm>
          <a:prstGeom prst="rect">
            <a:avLst/>
          </a:prstGeom>
          <a:noFill/>
        </p:spPr>
        <p:txBody>
          <a:bodyPr wrap="square" rtlCol="1">
            <a:spAutoFit/>
          </a:bodyPr>
          <a:lstStyle/>
          <a:p>
            <a:pPr algn="ctr" rtl="0"/>
            <a:r>
              <a:rPr lang="en-US" sz="2400" b="1" dirty="0" smtClean="0">
                <a:solidFill>
                  <a:srgbClr val="FF0000"/>
                </a:solidFill>
                <a:sym typeface="Symbol"/>
              </a:rPr>
              <a:t></a:t>
            </a:r>
            <a:endParaRPr lang="ar-SY" sz="2400" b="1" dirty="0">
              <a:solidFill>
                <a:srgbClr val="FF0000"/>
              </a:solidFill>
            </a:endParaRPr>
          </a:p>
        </p:txBody>
      </p:sp>
      <p:cxnSp>
        <p:nvCxnSpPr>
          <p:cNvPr id="57" name="رابط كسهم مستقيم 56"/>
          <p:cNvCxnSpPr/>
          <p:nvPr/>
        </p:nvCxnSpPr>
        <p:spPr>
          <a:xfrm>
            <a:off x="8215338" y="1380037"/>
            <a:ext cx="285752" cy="1588"/>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رابط كسهم مستقيم 57"/>
          <p:cNvCxnSpPr/>
          <p:nvPr/>
        </p:nvCxnSpPr>
        <p:spPr>
          <a:xfrm>
            <a:off x="7659000" y="1380037"/>
            <a:ext cx="285752" cy="158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رابط كسهم مستقيم 74"/>
          <p:cNvCxnSpPr/>
          <p:nvPr/>
        </p:nvCxnSpPr>
        <p:spPr>
          <a:xfrm>
            <a:off x="5072066" y="1714488"/>
            <a:ext cx="1071570" cy="158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6" name="مربع نص 75"/>
          <p:cNvSpPr txBox="1"/>
          <p:nvPr/>
        </p:nvSpPr>
        <p:spPr>
          <a:xfrm>
            <a:off x="5072066" y="1214422"/>
            <a:ext cx="642942" cy="461665"/>
          </a:xfrm>
          <a:prstGeom prst="rect">
            <a:avLst/>
          </a:prstGeom>
          <a:noFill/>
        </p:spPr>
        <p:txBody>
          <a:bodyPr wrap="square" rtlCol="1">
            <a:spAutoFit/>
          </a:bodyPr>
          <a:lstStyle/>
          <a:p>
            <a:pPr algn="ctr" rtl="0"/>
            <a:r>
              <a:rPr lang="en-US" sz="2400" b="1" dirty="0" smtClean="0">
                <a:solidFill>
                  <a:srgbClr val="FF0000"/>
                </a:solidFill>
                <a:sym typeface="Symbol"/>
              </a:rPr>
              <a:t></a:t>
            </a:r>
            <a:endParaRPr lang="ar-SY" sz="2400" b="1" dirty="0">
              <a:solidFill>
                <a:srgbClr val="FF0000"/>
              </a:solidFill>
            </a:endParaRPr>
          </a:p>
        </p:txBody>
      </p:sp>
      <p:sp>
        <p:nvSpPr>
          <p:cNvPr id="78" name="مربع نص 77"/>
          <p:cNvSpPr txBox="1"/>
          <p:nvPr/>
        </p:nvSpPr>
        <p:spPr>
          <a:xfrm>
            <a:off x="8501090" y="4214818"/>
            <a:ext cx="500066" cy="461665"/>
          </a:xfrm>
          <a:prstGeom prst="rect">
            <a:avLst/>
          </a:prstGeom>
          <a:noFill/>
        </p:spPr>
        <p:txBody>
          <a:bodyPr wrap="square" rtlCol="1">
            <a:spAutoFit/>
          </a:bodyPr>
          <a:lstStyle/>
          <a:p>
            <a:pPr algn="ctr" rtl="0"/>
            <a:r>
              <a:rPr lang="ar-SY" sz="2400" b="1" dirty="0" smtClean="0">
                <a:sym typeface="Symbol"/>
              </a:rPr>
              <a:t></a:t>
            </a:r>
            <a:endParaRPr lang="ar-SY" sz="2400" b="1" dirty="0"/>
          </a:p>
        </p:txBody>
      </p:sp>
      <p:sp>
        <p:nvSpPr>
          <p:cNvPr id="79" name="مربع نص 78"/>
          <p:cNvSpPr txBox="1"/>
          <p:nvPr/>
        </p:nvSpPr>
        <p:spPr>
          <a:xfrm>
            <a:off x="8501090" y="3291488"/>
            <a:ext cx="500066" cy="461665"/>
          </a:xfrm>
          <a:prstGeom prst="rect">
            <a:avLst/>
          </a:prstGeom>
          <a:noFill/>
        </p:spPr>
        <p:txBody>
          <a:bodyPr wrap="square" rtlCol="1">
            <a:spAutoFit/>
          </a:bodyPr>
          <a:lstStyle/>
          <a:p>
            <a:pPr algn="ctr" rtl="0"/>
            <a:r>
              <a:rPr lang="ar-SY" sz="2400" b="1" dirty="0" smtClean="0">
                <a:sym typeface="Symbol"/>
              </a:rPr>
              <a:t></a:t>
            </a:r>
            <a:endParaRPr lang="ar-SY" sz="2400" b="1" dirty="0"/>
          </a:p>
        </p:txBody>
      </p:sp>
      <p:sp>
        <p:nvSpPr>
          <p:cNvPr id="80" name="مربع نص 79"/>
          <p:cNvSpPr txBox="1"/>
          <p:nvPr/>
        </p:nvSpPr>
        <p:spPr>
          <a:xfrm>
            <a:off x="8501090" y="1679192"/>
            <a:ext cx="500066" cy="461665"/>
          </a:xfrm>
          <a:prstGeom prst="rect">
            <a:avLst/>
          </a:prstGeom>
          <a:noFill/>
        </p:spPr>
        <p:txBody>
          <a:bodyPr wrap="square" rtlCol="1">
            <a:spAutoFit/>
          </a:bodyPr>
          <a:lstStyle/>
          <a:p>
            <a:pPr algn="ctr" rtl="0"/>
            <a:r>
              <a:rPr lang="ar-SY" sz="2400" b="1" dirty="0" smtClean="0">
                <a:sym typeface="Symbol"/>
              </a:rPr>
              <a:t></a:t>
            </a:r>
            <a:endParaRPr lang="ar-SY" sz="2400" b="1" dirty="0"/>
          </a:p>
        </p:txBody>
      </p:sp>
      <p:sp>
        <p:nvSpPr>
          <p:cNvPr id="51" name="مربع نص 50"/>
          <p:cNvSpPr txBox="1"/>
          <p:nvPr/>
        </p:nvSpPr>
        <p:spPr>
          <a:xfrm>
            <a:off x="5929322" y="6000768"/>
            <a:ext cx="2071702" cy="430887"/>
          </a:xfrm>
          <a:prstGeom prst="rect">
            <a:avLst/>
          </a:prstGeom>
          <a:noFill/>
        </p:spPr>
        <p:txBody>
          <a:bodyPr wrap="square" rtlCol="1">
            <a:spAutoFit/>
          </a:bodyPr>
          <a:lstStyle/>
          <a:p>
            <a:pPr algn="ctr"/>
            <a:r>
              <a:rPr lang="en-US" sz="2200" dirty="0" smtClean="0">
                <a:cs typeface="Simplified Arabic" pitchFamily="2" charset="-78"/>
                <a:sym typeface="Symbol"/>
              </a:rPr>
              <a:t> = 120</a:t>
            </a:r>
            <a:r>
              <a:rPr lang="en-US" sz="2200" baseline="30000" dirty="0" smtClean="0">
                <a:cs typeface="Simplified Arabic" pitchFamily="2" charset="-78"/>
                <a:sym typeface="Symbol"/>
              </a:rPr>
              <a:t></a:t>
            </a:r>
            <a:endParaRPr lang="ar-SY" sz="2200" baseline="30000" dirty="0">
              <a:cs typeface="Simplified Arabic" pitchFamily="2" charset="-78"/>
            </a:endParaRPr>
          </a:p>
        </p:txBody>
      </p:sp>
      <p:sp>
        <p:nvSpPr>
          <p:cNvPr id="52" name="مربع نص 51"/>
          <p:cNvSpPr txBox="1"/>
          <p:nvPr/>
        </p:nvSpPr>
        <p:spPr>
          <a:xfrm>
            <a:off x="1428728" y="6072206"/>
            <a:ext cx="2071702" cy="430887"/>
          </a:xfrm>
          <a:prstGeom prst="rect">
            <a:avLst/>
          </a:prstGeom>
          <a:noFill/>
        </p:spPr>
        <p:txBody>
          <a:bodyPr wrap="square" rtlCol="1">
            <a:spAutoFit/>
          </a:bodyPr>
          <a:lstStyle/>
          <a:p>
            <a:pPr algn="ctr"/>
            <a:r>
              <a:rPr lang="en-US" sz="2200" dirty="0" smtClean="0">
                <a:cs typeface="Simplified Arabic" pitchFamily="2" charset="-78"/>
                <a:sym typeface="Symbol"/>
              </a:rPr>
              <a:t> = 120</a:t>
            </a:r>
            <a:r>
              <a:rPr lang="en-US" sz="2200" baseline="30000" dirty="0" smtClean="0">
                <a:cs typeface="Simplified Arabic" pitchFamily="2" charset="-78"/>
                <a:sym typeface="Symbol"/>
              </a:rPr>
              <a:t></a:t>
            </a:r>
            <a:endParaRPr lang="ar-SY" sz="2200" baseline="30000" dirty="0">
              <a:cs typeface="Simplified Arabic" pitchFamily="2" charset="-78"/>
            </a:endParaRPr>
          </a:p>
        </p:txBody>
      </p:sp>
      <p:cxnSp>
        <p:nvCxnSpPr>
          <p:cNvPr id="64" name="رابط كسهم مستقيم 63"/>
          <p:cNvCxnSpPr/>
          <p:nvPr/>
        </p:nvCxnSpPr>
        <p:spPr>
          <a:xfrm>
            <a:off x="2143108" y="1284272"/>
            <a:ext cx="612000" cy="1588"/>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مربع نص 64"/>
          <p:cNvSpPr txBox="1"/>
          <p:nvPr/>
        </p:nvSpPr>
        <p:spPr>
          <a:xfrm>
            <a:off x="2314559" y="752757"/>
            <a:ext cx="257177" cy="461665"/>
          </a:xfrm>
          <a:prstGeom prst="rect">
            <a:avLst/>
          </a:prstGeom>
          <a:noFill/>
        </p:spPr>
        <p:txBody>
          <a:bodyPr wrap="square" rtlCol="1">
            <a:spAutoFit/>
          </a:bodyPr>
          <a:lstStyle/>
          <a:p>
            <a:pPr algn="ctr" rtl="0"/>
            <a:r>
              <a:rPr lang="en-US" sz="2400" b="1" dirty="0" smtClean="0">
                <a:solidFill>
                  <a:srgbClr val="FF0000"/>
                </a:solidFill>
                <a:sym typeface="Symbol"/>
              </a:rPr>
              <a:t></a:t>
            </a:r>
            <a:endParaRPr lang="ar-SY" sz="2400" b="1" dirty="0">
              <a:solidFill>
                <a:srgbClr val="FF0000"/>
              </a:solidFill>
            </a:endParaRPr>
          </a:p>
        </p:txBody>
      </p:sp>
      <p:cxnSp>
        <p:nvCxnSpPr>
          <p:cNvPr id="72" name="رابط كسهم مستقيم 71"/>
          <p:cNvCxnSpPr/>
          <p:nvPr/>
        </p:nvCxnSpPr>
        <p:spPr>
          <a:xfrm rot="5400000" flipH="1" flipV="1">
            <a:off x="2203911" y="1820852"/>
            <a:ext cx="1071571" cy="1588"/>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رابط كسهم مستقيم 81"/>
          <p:cNvCxnSpPr/>
          <p:nvPr/>
        </p:nvCxnSpPr>
        <p:spPr>
          <a:xfrm>
            <a:off x="2214546" y="1428736"/>
            <a:ext cx="500066" cy="1588"/>
          </a:xfrm>
          <a:prstGeom prst="straightConnector1">
            <a:avLst/>
          </a:prstGeom>
          <a:ln w="28575">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مربع نص 83"/>
          <p:cNvSpPr txBox="1"/>
          <p:nvPr/>
        </p:nvSpPr>
        <p:spPr>
          <a:xfrm>
            <a:off x="2743187" y="752757"/>
            <a:ext cx="257177" cy="461665"/>
          </a:xfrm>
          <a:prstGeom prst="rect">
            <a:avLst/>
          </a:prstGeom>
          <a:noFill/>
        </p:spPr>
        <p:txBody>
          <a:bodyPr wrap="square" rtlCol="1">
            <a:spAutoFit/>
          </a:bodyPr>
          <a:lstStyle/>
          <a:p>
            <a:pPr algn="ctr" rtl="0"/>
            <a:r>
              <a:rPr lang="en-US" sz="2400" b="1" dirty="0" smtClean="0">
                <a:solidFill>
                  <a:srgbClr val="C00000"/>
                </a:solidFill>
                <a:sym typeface="Symbol"/>
              </a:rPr>
              <a:t></a:t>
            </a:r>
            <a:endParaRPr lang="ar-SY" sz="2400" b="1" dirty="0">
              <a:solidFill>
                <a:srgbClr val="C00000"/>
              </a:solidFill>
            </a:endParaRPr>
          </a:p>
        </p:txBody>
      </p:sp>
      <p:cxnSp>
        <p:nvCxnSpPr>
          <p:cNvPr id="86" name="رابط كسهم مستقيم 85"/>
          <p:cNvCxnSpPr/>
          <p:nvPr/>
        </p:nvCxnSpPr>
        <p:spPr>
          <a:xfrm rot="5400000">
            <a:off x="2571736" y="1142984"/>
            <a:ext cx="285752" cy="285752"/>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رابط كسهم مستقيم 88"/>
          <p:cNvCxnSpPr/>
          <p:nvPr/>
        </p:nvCxnSpPr>
        <p:spPr>
          <a:xfrm>
            <a:off x="6197822" y="1355710"/>
            <a:ext cx="612000" cy="1588"/>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0" name="مربع نص 89"/>
          <p:cNvSpPr txBox="1"/>
          <p:nvPr/>
        </p:nvSpPr>
        <p:spPr>
          <a:xfrm>
            <a:off x="6357950" y="857232"/>
            <a:ext cx="257177" cy="461665"/>
          </a:xfrm>
          <a:prstGeom prst="rect">
            <a:avLst/>
          </a:prstGeom>
          <a:noFill/>
        </p:spPr>
        <p:txBody>
          <a:bodyPr wrap="square" rtlCol="1">
            <a:spAutoFit/>
          </a:bodyPr>
          <a:lstStyle/>
          <a:p>
            <a:pPr algn="ctr" rtl="0"/>
            <a:r>
              <a:rPr lang="en-US" sz="2400" b="1" dirty="0" smtClean="0">
                <a:solidFill>
                  <a:srgbClr val="FF0000"/>
                </a:solidFill>
                <a:sym typeface="Symbol"/>
              </a:rPr>
              <a:t></a:t>
            </a:r>
            <a:endParaRPr lang="ar-SY" sz="2400" b="1" dirty="0">
              <a:solidFill>
                <a:srgbClr val="FF0000"/>
              </a:solidFill>
            </a:endParaRPr>
          </a:p>
        </p:txBody>
      </p:sp>
      <p:cxnSp>
        <p:nvCxnSpPr>
          <p:cNvPr id="91" name="رابط كسهم مستقيم 90"/>
          <p:cNvCxnSpPr/>
          <p:nvPr/>
        </p:nvCxnSpPr>
        <p:spPr>
          <a:xfrm>
            <a:off x="6500826" y="1784338"/>
            <a:ext cx="285752" cy="1588"/>
          </a:xfrm>
          <a:prstGeom prst="straightConnector1">
            <a:avLst/>
          </a:prstGeom>
          <a:ln w="28575">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3" name="مربع نص 92"/>
          <p:cNvSpPr txBox="1"/>
          <p:nvPr/>
        </p:nvSpPr>
        <p:spPr>
          <a:xfrm>
            <a:off x="6500826" y="1357298"/>
            <a:ext cx="257177" cy="461665"/>
          </a:xfrm>
          <a:prstGeom prst="rect">
            <a:avLst/>
          </a:prstGeom>
          <a:noFill/>
        </p:spPr>
        <p:txBody>
          <a:bodyPr wrap="square" rtlCol="1">
            <a:spAutoFit/>
          </a:bodyPr>
          <a:lstStyle/>
          <a:p>
            <a:pPr algn="ctr" rtl="0"/>
            <a:r>
              <a:rPr lang="en-US" sz="2400" b="1" dirty="0" smtClean="0">
                <a:solidFill>
                  <a:srgbClr val="C00000"/>
                </a:solidFill>
                <a:sym typeface="Symbol"/>
              </a:rPr>
              <a:t></a:t>
            </a:r>
            <a:endParaRPr lang="ar-SY" sz="2400" b="1" dirty="0">
              <a:solidFill>
                <a:srgbClr val="C00000"/>
              </a:solidFill>
            </a:endParaRPr>
          </a:p>
        </p:txBody>
      </p:sp>
      <p:cxnSp>
        <p:nvCxnSpPr>
          <p:cNvPr id="94" name="رابط كسهم مستقيم 93"/>
          <p:cNvCxnSpPr/>
          <p:nvPr/>
        </p:nvCxnSpPr>
        <p:spPr>
          <a:xfrm>
            <a:off x="3357554" y="4357694"/>
            <a:ext cx="500066" cy="1588"/>
          </a:xfrm>
          <a:prstGeom prst="straightConnector1">
            <a:avLst/>
          </a:prstGeom>
          <a:ln w="28575">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رابط كسهم مستقيم 94"/>
          <p:cNvCxnSpPr/>
          <p:nvPr/>
        </p:nvCxnSpPr>
        <p:spPr>
          <a:xfrm rot="5400000" flipH="1" flipV="1">
            <a:off x="3322628" y="4535496"/>
            <a:ext cx="1071571" cy="1588"/>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مربع نص 95"/>
          <p:cNvSpPr txBox="1"/>
          <p:nvPr/>
        </p:nvSpPr>
        <p:spPr>
          <a:xfrm>
            <a:off x="3500430" y="3929066"/>
            <a:ext cx="257177" cy="461665"/>
          </a:xfrm>
          <a:prstGeom prst="rect">
            <a:avLst/>
          </a:prstGeom>
          <a:noFill/>
        </p:spPr>
        <p:txBody>
          <a:bodyPr wrap="square" rtlCol="1">
            <a:spAutoFit/>
          </a:bodyPr>
          <a:lstStyle/>
          <a:p>
            <a:pPr algn="ctr" rtl="0"/>
            <a:r>
              <a:rPr lang="en-US" sz="2400" b="1" dirty="0" smtClean="0">
                <a:solidFill>
                  <a:srgbClr val="C00000"/>
                </a:solidFill>
                <a:sym typeface="Symbol"/>
              </a:rPr>
              <a:t></a:t>
            </a:r>
            <a:endParaRPr lang="ar-SY" sz="2400" b="1" dirty="0">
              <a:solidFill>
                <a:srgbClr val="C00000"/>
              </a:solidFill>
            </a:endParaRPr>
          </a:p>
        </p:txBody>
      </p:sp>
      <p:cxnSp>
        <p:nvCxnSpPr>
          <p:cNvPr id="97" name="رابط كسهم مستقيم 96"/>
          <p:cNvCxnSpPr/>
          <p:nvPr/>
        </p:nvCxnSpPr>
        <p:spPr>
          <a:xfrm>
            <a:off x="8232590" y="4498982"/>
            <a:ext cx="285752" cy="1588"/>
          </a:xfrm>
          <a:prstGeom prst="straightConnector1">
            <a:avLst/>
          </a:prstGeom>
          <a:ln w="28575">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8" name="مربع نص 97"/>
          <p:cNvSpPr txBox="1"/>
          <p:nvPr/>
        </p:nvSpPr>
        <p:spPr>
          <a:xfrm>
            <a:off x="8232590" y="4071942"/>
            <a:ext cx="257177" cy="461665"/>
          </a:xfrm>
          <a:prstGeom prst="rect">
            <a:avLst/>
          </a:prstGeom>
          <a:noFill/>
        </p:spPr>
        <p:txBody>
          <a:bodyPr wrap="square" rtlCol="1">
            <a:spAutoFit/>
          </a:bodyPr>
          <a:lstStyle/>
          <a:p>
            <a:pPr algn="ctr" rtl="0"/>
            <a:r>
              <a:rPr lang="en-US" sz="2400" b="1" dirty="0" smtClean="0">
                <a:solidFill>
                  <a:srgbClr val="C00000"/>
                </a:solidFill>
                <a:sym typeface="Symbol"/>
              </a:rPr>
              <a:t></a:t>
            </a:r>
            <a:endParaRPr lang="ar-SY" sz="2400" b="1" dirty="0">
              <a:solidFill>
                <a:srgbClr val="C00000"/>
              </a:solidFill>
            </a:endParaRPr>
          </a:p>
        </p:txBody>
      </p:sp>
      <p:sp>
        <p:nvSpPr>
          <p:cNvPr id="74" name="زر إجراء: الصفحة الرئيسية 73">
            <a:hlinkClick r:id="" action="ppaction://hlinkshowjump?jump=lastslideviewed" highlightClick="1"/>
          </p:cNvPr>
          <p:cNvSpPr/>
          <p:nvPr/>
        </p:nvSpPr>
        <p:spPr>
          <a:xfrm>
            <a:off x="0" y="6286520"/>
            <a:ext cx="571472" cy="571480"/>
          </a:xfrm>
          <a:prstGeom prst="actionButtonHom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sp>
        <p:nvSpPr>
          <p:cNvPr id="67" name="عنصر نائب للتاريخ 66"/>
          <p:cNvSpPr>
            <a:spLocks noGrp="1"/>
          </p:cNvSpPr>
          <p:nvPr>
            <p:ph type="dt" sz="half" idx="10"/>
          </p:nvPr>
        </p:nvSpPr>
        <p:spPr/>
        <p:txBody>
          <a:bodyPr/>
          <a:lstStyle/>
          <a:p>
            <a:r>
              <a:rPr lang="ar-SY" smtClean="0"/>
              <a:t>2019-2018</a:t>
            </a:r>
            <a:endParaRPr lang="ar-SY"/>
          </a:p>
        </p:txBody>
      </p:sp>
      <p:sp>
        <p:nvSpPr>
          <p:cNvPr id="81" name="عنصر نائب لرقم الشريحة 80"/>
          <p:cNvSpPr>
            <a:spLocks noGrp="1"/>
          </p:cNvSpPr>
          <p:nvPr>
            <p:ph type="sldNum" sz="quarter" idx="12"/>
          </p:nvPr>
        </p:nvSpPr>
        <p:spPr/>
        <p:txBody>
          <a:bodyPr/>
          <a:lstStyle/>
          <a:p>
            <a:fld id="{2C0DA8FC-BB9E-42E2-A4DE-D94B488C17FE}" type="slidenum">
              <a:rPr lang="ar-SY" smtClean="0"/>
              <a:pPr/>
              <a:t>44</a:t>
            </a:fld>
            <a:endParaRPr lang="ar-SY" dirty="0"/>
          </a:p>
        </p:txBody>
      </p:sp>
    </p:spTree>
  </p:cSld>
  <p:clrMapOvr>
    <a:masterClrMapping/>
  </p:clrMapOvr>
  <p:transition>
    <p:cover dir="l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285720" y="428604"/>
            <a:ext cx="8501122" cy="1384995"/>
          </a:xfrm>
          <a:prstGeom prst="rect">
            <a:avLst/>
          </a:prstGeom>
        </p:spPr>
        <p:txBody>
          <a:bodyPr wrap="square">
            <a:spAutoFit/>
          </a:bodyPr>
          <a:lstStyle/>
          <a:p>
            <a:pPr algn="just"/>
            <a:r>
              <a:rPr lang="ar-SY" sz="2800" b="1" dirty="0" smtClean="0">
                <a:cs typeface="Simplified Arabic" pitchFamily="2" charset="-78"/>
              </a:rPr>
              <a:t>نلاحظ من </a:t>
            </a:r>
            <a:r>
              <a:rPr lang="ar-SY" sz="2800" b="1" dirty="0" smtClean="0">
                <a:solidFill>
                  <a:srgbClr val="00B050"/>
                </a:solidFill>
                <a:cs typeface="Simplified Arabic" pitchFamily="2" charset="-78"/>
                <a:hlinkClick r:id="rId3" action="ppaction://hlinksldjump"/>
              </a:rPr>
              <a:t>منحنيات القالبة</a:t>
            </a:r>
            <a:r>
              <a:rPr lang="ar-SY" sz="2800" b="1" dirty="0" smtClean="0">
                <a:solidFill>
                  <a:srgbClr val="00B050"/>
                </a:solidFill>
                <a:cs typeface="Simplified Arabic" pitchFamily="2" charset="-78"/>
              </a:rPr>
              <a:t> </a:t>
            </a:r>
            <a:r>
              <a:rPr lang="ar-SY" sz="2800" b="1" dirty="0" smtClean="0">
                <a:cs typeface="Simplified Arabic" pitchFamily="2" charset="-78"/>
              </a:rPr>
              <a:t>أن زمن تطبيق الجهد العكسي </a:t>
            </a:r>
            <a:r>
              <a:rPr lang="en-US" sz="2800" b="1" dirty="0" err="1" smtClean="0">
                <a:cs typeface="Simplified Arabic" pitchFamily="2" charset="-78"/>
              </a:rPr>
              <a:t>t</a:t>
            </a:r>
            <a:r>
              <a:rPr lang="en-US" sz="2800" b="1" baseline="-25000" dirty="0" err="1" smtClean="0">
                <a:cs typeface="Simplified Arabic" pitchFamily="2" charset="-78"/>
              </a:rPr>
              <a:t>B</a:t>
            </a:r>
            <a:r>
              <a:rPr lang="ar-SY" sz="2800" b="1" dirty="0" smtClean="0">
                <a:cs typeface="Simplified Arabic" pitchFamily="2" charset="-78"/>
              </a:rPr>
              <a:t> على </a:t>
            </a:r>
            <a:r>
              <a:rPr lang="ar-SY" sz="2800" b="1" dirty="0" err="1" smtClean="0">
                <a:cs typeface="Simplified Arabic" pitchFamily="2" charset="-78"/>
              </a:rPr>
              <a:t>الثايرستور</a:t>
            </a:r>
            <a:r>
              <a:rPr lang="ar-SY" sz="2800" b="1" dirty="0" smtClean="0">
                <a:cs typeface="Simplified Arabic" pitchFamily="2" charset="-78"/>
              </a:rPr>
              <a:t> </a:t>
            </a:r>
            <a:r>
              <a:rPr lang="en-US" sz="2800" b="1" dirty="0" smtClean="0">
                <a:cs typeface="Simplified Arabic" pitchFamily="2" charset="-78"/>
              </a:rPr>
              <a:t>T</a:t>
            </a:r>
            <a:r>
              <a:rPr lang="en-US" sz="2800" b="1" baseline="-25000" dirty="0" smtClean="0">
                <a:cs typeface="Simplified Arabic" pitchFamily="2" charset="-78"/>
              </a:rPr>
              <a:t>1</a:t>
            </a:r>
            <a:r>
              <a:rPr lang="ar-SY" sz="2800" b="1" dirty="0" smtClean="0">
                <a:cs typeface="Simplified Arabic" pitchFamily="2" charset="-78"/>
              </a:rPr>
              <a:t> سينقص عند أخذ عملية الإبدال بعين الاعتبار وهو يعطى بالعلاقة </a:t>
            </a:r>
            <a:r>
              <a:rPr lang="ar-SY" sz="2800" b="1" dirty="0" err="1" smtClean="0">
                <a:cs typeface="Simplified Arabic" pitchFamily="2" charset="-78"/>
              </a:rPr>
              <a:t>التالية:</a:t>
            </a:r>
            <a:endParaRPr lang="ar-SY" sz="2800" b="1" i="1" baseline="-25000" dirty="0"/>
          </a:p>
        </p:txBody>
      </p:sp>
      <p:graphicFrame>
        <p:nvGraphicFramePr>
          <p:cNvPr id="185346" name="Object 2"/>
          <p:cNvGraphicFramePr>
            <a:graphicFrameLocks noChangeAspect="1"/>
          </p:cNvGraphicFramePr>
          <p:nvPr/>
        </p:nvGraphicFramePr>
        <p:xfrm>
          <a:off x="3286116" y="1792282"/>
          <a:ext cx="3246438" cy="922338"/>
        </p:xfrm>
        <a:graphic>
          <a:graphicData uri="http://schemas.openxmlformats.org/presentationml/2006/ole">
            <p:oleObj spid="_x0000_s185346" name="Equation" r:id="rId4" imgW="1384200" imgH="393480" progId="Equation.DSMT4">
              <p:embed/>
            </p:oleObj>
          </a:graphicData>
        </a:graphic>
      </p:graphicFrame>
      <p:sp>
        <p:nvSpPr>
          <p:cNvPr id="4" name="مستطيل 3"/>
          <p:cNvSpPr/>
          <p:nvPr/>
        </p:nvSpPr>
        <p:spPr>
          <a:xfrm>
            <a:off x="357158" y="2863850"/>
            <a:ext cx="8501122" cy="954107"/>
          </a:xfrm>
          <a:prstGeom prst="rect">
            <a:avLst/>
          </a:prstGeom>
        </p:spPr>
        <p:txBody>
          <a:bodyPr wrap="square">
            <a:spAutoFit/>
          </a:bodyPr>
          <a:lstStyle/>
          <a:p>
            <a:pPr algn="just"/>
            <a:r>
              <a:rPr lang="ar-SY" sz="2800" b="1" dirty="0" smtClean="0">
                <a:solidFill>
                  <a:srgbClr val="D60093"/>
                </a:solidFill>
                <a:cs typeface="Simplified Arabic" pitchFamily="2" charset="-78"/>
              </a:rPr>
              <a:t>إذاً حتى يقطع </a:t>
            </a:r>
            <a:r>
              <a:rPr lang="ar-SY" sz="2800" b="1" dirty="0" err="1" smtClean="0">
                <a:solidFill>
                  <a:srgbClr val="D60093"/>
                </a:solidFill>
                <a:cs typeface="Simplified Arabic" pitchFamily="2" charset="-78"/>
              </a:rPr>
              <a:t>الثايرستور</a:t>
            </a:r>
            <a:r>
              <a:rPr lang="ar-SY" sz="2800" b="1" dirty="0" smtClean="0">
                <a:solidFill>
                  <a:srgbClr val="D60093"/>
                </a:solidFill>
                <a:cs typeface="Simplified Arabic" pitchFamily="2" charset="-78"/>
              </a:rPr>
              <a:t> يجب أن يكون زمن قطع </a:t>
            </a:r>
            <a:r>
              <a:rPr lang="ar-SY" sz="2800" b="1" dirty="0" err="1" smtClean="0">
                <a:solidFill>
                  <a:srgbClr val="D60093"/>
                </a:solidFill>
                <a:cs typeface="Simplified Arabic" pitchFamily="2" charset="-78"/>
              </a:rPr>
              <a:t>الثايرستور</a:t>
            </a:r>
            <a:r>
              <a:rPr lang="ar-SY" sz="2800" b="1" dirty="0" smtClean="0">
                <a:solidFill>
                  <a:srgbClr val="D60093"/>
                </a:solidFill>
                <a:cs typeface="Simplified Arabic" pitchFamily="2" charset="-78"/>
              </a:rPr>
              <a:t> (استعادة الصفات </a:t>
            </a:r>
            <a:r>
              <a:rPr lang="ar-SY" sz="2800" b="1" dirty="0" err="1" smtClean="0">
                <a:solidFill>
                  <a:srgbClr val="D60093"/>
                </a:solidFill>
                <a:cs typeface="Simplified Arabic" pitchFamily="2" charset="-78"/>
              </a:rPr>
              <a:t>الأغلاقية</a:t>
            </a:r>
            <a:r>
              <a:rPr lang="ar-SY" sz="2800" b="1" dirty="0" smtClean="0">
                <a:solidFill>
                  <a:srgbClr val="D60093"/>
                </a:solidFill>
                <a:cs typeface="Simplified Arabic" pitchFamily="2" charset="-78"/>
              </a:rPr>
              <a:t>) أصغر من هذا الزمن أي :</a:t>
            </a:r>
            <a:endParaRPr lang="ar-SY" sz="2800" b="1" i="1" baseline="-25000" dirty="0">
              <a:solidFill>
                <a:srgbClr val="D60093"/>
              </a:solidFill>
            </a:endParaRPr>
          </a:p>
        </p:txBody>
      </p:sp>
      <p:graphicFrame>
        <p:nvGraphicFramePr>
          <p:cNvPr id="5" name="Object 2"/>
          <p:cNvGraphicFramePr>
            <a:graphicFrameLocks noChangeAspect="1"/>
          </p:cNvGraphicFramePr>
          <p:nvPr/>
        </p:nvGraphicFramePr>
        <p:xfrm>
          <a:off x="2333613" y="4256889"/>
          <a:ext cx="982663" cy="565150"/>
        </p:xfrm>
        <a:graphic>
          <a:graphicData uri="http://schemas.openxmlformats.org/presentationml/2006/ole">
            <p:oleObj spid="_x0000_s185347" name="Equation" r:id="rId5" imgW="419040" imgH="241200" progId="Equation.DSMT4">
              <p:embed/>
            </p:oleObj>
          </a:graphicData>
        </a:graphic>
      </p:graphicFrame>
      <p:graphicFrame>
        <p:nvGraphicFramePr>
          <p:cNvPr id="6" name="Object 2"/>
          <p:cNvGraphicFramePr>
            <a:graphicFrameLocks noChangeAspect="1"/>
          </p:cNvGraphicFramePr>
          <p:nvPr/>
        </p:nvGraphicFramePr>
        <p:xfrm>
          <a:off x="3905249" y="4078296"/>
          <a:ext cx="982662" cy="922337"/>
        </p:xfrm>
        <a:graphic>
          <a:graphicData uri="http://schemas.openxmlformats.org/presentationml/2006/ole">
            <p:oleObj spid="_x0000_s185348" name="Equation" r:id="rId6" imgW="419040" imgH="393480" progId="Equation.DSMT4">
              <p:embed/>
            </p:oleObj>
          </a:graphicData>
        </a:graphic>
      </p:graphicFrame>
      <p:graphicFrame>
        <p:nvGraphicFramePr>
          <p:cNvPr id="7" name="Object 2"/>
          <p:cNvGraphicFramePr>
            <a:graphicFrameLocks noChangeAspect="1"/>
          </p:cNvGraphicFramePr>
          <p:nvPr/>
        </p:nvGraphicFramePr>
        <p:xfrm>
          <a:off x="5588009" y="4256889"/>
          <a:ext cx="1190625" cy="565150"/>
        </p:xfrm>
        <a:graphic>
          <a:graphicData uri="http://schemas.openxmlformats.org/presentationml/2006/ole">
            <p:oleObj spid="_x0000_s185349" name="Equation" r:id="rId7" imgW="507960" imgH="241200" progId="Equation.DSMT4">
              <p:embed/>
            </p:oleObj>
          </a:graphicData>
        </a:graphic>
      </p:graphicFrame>
      <p:graphicFrame>
        <p:nvGraphicFramePr>
          <p:cNvPr id="8" name="Object 2"/>
          <p:cNvGraphicFramePr>
            <a:graphicFrameLocks noChangeAspect="1"/>
          </p:cNvGraphicFramePr>
          <p:nvPr/>
        </p:nvGraphicFramePr>
        <p:xfrm>
          <a:off x="3786182" y="5507056"/>
          <a:ext cx="1666875" cy="565150"/>
        </p:xfrm>
        <a:graphic>
          <a:graphicData uri="http://schemas.openxmlformats.org/presentationml/2006/ole">
            <p:oleObj spid="_x0000_s185350" name="Equation" r:id="rId8" imgW="711000" imgH="241200" progId="Equation.DSMT4">
              <p:embed/>
            </p:oleObj>
          </a:graphicData>
        </a:graphic>
      </p:graphicFrame>
      <p:graphicFrame>
        <p:nvGraphicFramePr>
          <p:cNvPr id="9" name="Object 2"/>
          <p:cNvGraphicFramePr>
            <a:graphicFrameLocks noChangeAspect="1"/>
          </p:cNvGraphicFramePr>
          <p:nvPr/>
        </p:nvGraphicFramePr>
        <p:xfrm>
          <a:off x="3262307" y="4331502"/>
          <a:ext cx="595313" cy="415925"/>
        </p:xfrm>
        <a:graphic>
          <a:graphicData uri="http://schemas.openxmlformats.org/presentationml/2006/ole">
            <p:oleObj spid="_x0000_s185351" name="Equation" r:id="rId9" imgW="253800" imgH="177480" progId="Equation.DSMT4">
              <p:embed/>
            </p:oleObj>
          </a:graphicData>
        </a:graphic>
      </p:graphicFrame>
      <p:graphicFrame>
        <p:nvGraphicFramePr>
          <p:cNvPr id="10" name="Object 2"/>
          <p:cNvGraphicFramePr>
            <a:graphicFrameLocks noChangeAspect="1"/>
          </p:cNvGraphicFramePr>
          <p:nvPr/>
        </p:nvGraphicFramePr>
        <p:xfrm>
          <a:off x="4905381" y="4331502"/>
          <a:ext cx="595313" cy="415925"/>
        </p:xfrm>
        <a:graphic>
          <a:graphicData uri="http://schemas.openxmlformats.org/presentationml/2006/ole">
            <p:oleObj spid="_x0000_s185352" name="Equation" r:id="rId10" imgW="253800" imgH="177480" progId="Equation.DSMT4">
              <p:embed/>
            </p:oleObj>
          </a:graphicData>
        </a:graphic>
      </p:graphicFrame>
      <p:graphicFrame>
        <p:nvGraphicFramePr>
          <p:cNvPr id="11" name="Object 2"/>
          <p:cNvGraphicFramePr>
            <a:graphicFrameLocks noChangeAspect="1"/>
          </p:cNvGraphicFramePr>
          <p:nvPr/>
        </p:nvGraphicFramePr>
        <p:xfrm>
          <a:off x="6762769" y="4331502"/>
          <a:ext cx="595313" cy="415925"/>
        </p:xfrm>
        <a:graphic>
          <a:graphicData uri="http://schemas.openxmlformats.org/presentationml/2006/ole">
            <p:oleObj spid="_x0000_s185353" name="Equation" r:id="rId11" imgW="253800" imgH="177480" progId="Equation.DSMT4">
              <p:embed/>
            </p:oleObj>
          </a:graphicData>
        </a:graphic>
      </p:graphicFrame>
      <p:sp>
        <p:nvSpPr>
          <p:cNvPr id="12" name="عنصر نائب للتاريخ 11"/>
          <p:cNvSpPr>
            <a:spLocks noGrp="1"/>
          </p:cNvSpPr>
          <p:nvPr>
            <p:ph type="dt" sz="half" idx="10"/>
          </p:nvPr>
        </p:nvSpPr>
        <p:spPr/>
        <p:txBody>
          <a:bodyPr/>
          <a:lstStyle/>
          <a:p>
            <a:r>
              <a:rPr lang="ar-SY" smtClean="0"/>
              <a:t>2019-2018</a:t>
            </a:r>
            <a:endParaRPr lang="ar-SY"/>
          </a:p>
        </p:txBody>
      </p:sp>
      <p:sp>
        <p:nvSpPr>
          <p:cNvPr id="13" name="عنصر نائب لرقم الشريحة 12"/>
          <p:cNvSpPr>
            <a:spLocks noGrp="1"/>
          </p:cNvSpPr>
          <p:nvPr>
            <p:ph type="sldNum" sz="quarter" idx="12"/>
          </p:nvPr>
        </p:nvSpPr>
        <p:spPr/>
        <p:txBody>
          <a:bodyPr/>
          <a:lstStyle/>
          <a:p>
            <a:fld id="{2C0DA8FC-BB9E-42E2-A4DE-D94B488C17FE}" type="slidenum">
              <a:rPr lang="ar-SY" smtClean="0"/>
              <a:pPr/>
              <a:t>45</a:t>
            </a:fld>
            <a:endParaRPr lang="ar-SY" dirty="0"/>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5346"/>
                                        </p:tgtEl>
                                        <p:attrNameLst>
                                          <p:attrName>style.visibility</p:attrName>
                                        </p:attrNameLst>
                                      </p:cBhvr>
                                      <p:to>
                                        <p:strVal val="visible"/>
                                      </p:to>
                                    </p:set>
                                    <p:animEffect transition="in" filter="blinds(horizontal)">
                                      <p:cBhvr>
                                        <p:cTn id="7" dur="500"/>
                                        <p:tgtEl>
                                          <p:spTgt spid="1853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par>
                                <p:cTn id="18" presetID="3" presetClass="entr" presetSubtype="1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par>
                                <p:cTn id="26" presetID="3" presetClass="entr" presetSubtype="1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linds(horizontal)">
                                      <p:cBhvr>
                                        <p:cTn id="33" dur="500"/>
                                        <p:tgtEl>
                                          <p:spTgt spid="7"/>
                                        </p:tgtEl>
                                      </p:cBhvr>
                                    </p:animEffect>
                                  </p:childTnLst>
                                </p:cTn>
                              </p:par>
                              <p:par>
                                <p:cTn id="34" presetID="3" presetClass="entr" presetSubtype="1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linds(horizontal)">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blinds(horizontal)">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مستطيل 11"/>
          <p:cNvSpPr/>
          <p:nvPr/>
        </p:nvSpPr>
        <p:spPr>
          <a:xfrm>
            <a:off x="357158" y="285728"/>
            <a:ext cx="8429684" cy="523220"/>
          </a:xfrm>
          <a:prstGeom prst="rect">
            <a:avLst/>
          </a:prstGeom>
        </p:spPr>
        <p:txBody>
          <a:bodyPr wrap="square">
            <a:spAutoFit/>
          </a:bodyPr>
          <a:lstStyle/>
          <a:p>
            <a:pPr algn="just"/>
            <a:r>
              <a:rPr lang="ar-SY" sz="2800" b="1" i="1" u="sng" dirty="0" smtClean="0">
                <a:solidFill>
                  <a:srgbClr val="D60093"/>
                </a:solidFill>
                <a:cs typeface="Simplified Arabic" pitchFamily="2" charset="-78"/>
              </a:rPr>
              <a:t>حساب فرق الجهد الوسطي الناتج عن أخذ عملية الإبدال بعين الاعتبار:</a:t>
            </a:r>
            <a:endParaRPr lang="ar-SY" sz="2800" b="1" i="1" u="sng" dirty="0">
              <a:solidFill>
                <a:srgbClr val="D60093"/>
              </a:solidFill>
              <a:cs typeface="Simplified Arabic" pitchFamily="2" charset="-78"/>
            </a:endParaRPr>
          </a:p>
        </p:txBody>
      </p:sp>
      <p:graphicFrame>
        <p:nvGraphicFramePr>
          <p:cNvPr id="13" name="Object 8"/>
          <p:cNvGraphicFramePr>
            <a:graphicFrameLocks noChangeAspect="1"/>
          </p:cNvGraphicFramePr>
          <p:nvPr/>
        </p:nvGraphicFramePr>
        <p:xfrm>
          <a:off x="1643042" y="785813"/>
          <a:ext cx="6018212" cy="1195387"/>
        </p:xfrm>
        <a:graphic>
          <a:graphicData uri="http://schemas.openxmlformats.org/presentationml/2006/ole">
            <p:oleObj spid="_x0000_s183298" name="Equation" r:id="rId3" imgW="2552400" imgH="507960" progId="Equation.DSMT4">
              <p:embed/>
            </p:oleObj>
          </a:graphicData>
        </a:graphic>
      </p:graphicFrame>
      <p:graphicFrame>
        <p:nvGraphicFramePr>
          <p:cNvPr id="175122" name="Object 8"/>
          <p:cNvGraphicFramePr>
            <a:graphicFrameLocks noChangeAspect="1"/>
          </p:cNvGraphicFramePr>
          <p:nvPr/>
        </p:nvGraphicFramePr>
        <p:xfrm>
          <a:off x="1643042" y="2000250"/>
          <a:ext cx="5360988" cy="1195388"/>
        </p:xfrm>
        <a:graphic>
          <a:graphicData uri="http://schemas.openxmlformats.org/presentationml/2006/ole">
            <p:oleObj spid="_x0000_s183299" name="Equation" r:id="rId4" imgW="2273040" imgH="507960" progId="Equation.DSMT4">
              <p:embed/>
            </p:oleObj>
          </a:graphicData>
        </a:graphic>
      </p:graphicFrame>
      <p:graphicFrame>
        <p:nvGraphicFramePr>
          <p:cNvPr id="175124" name="Object 20"/>
          <p:cNvGraphicFramePr>
            <a:graphicFrameLocks noChangeAspect="1"/>
          </p:cNvGraphicFramePr>
          <p:nvPr/>
        </p:nvGraphicFramePr>
        <p:xfrm>
          <a:off x="1571604" y="3071813"/>
          <a:ext cx="7037388" cy="1016000"/>
        </p:xfrm>
        <a:graphic>
          <a:graphicData uri="http://schemas.openxmlformats.org/presentationml/2006/ole">
            <p:oleObj spid="_x0000_s183300" name="Equation" r:id="rId5" imgW="2984400" imgH="431640" progId="Equation.DSMT4">
              <p:embed/>
            </p:oleObj>
          </a:graphicData>
        </a:graphic>
      </p:graphicFrame>
      <p:sp>
        <p:nvSpPr>
          <p:cNvPr id="9" name="عنصر نائب للتاريخ 8"/>
          <p:cNvSpPr>
            <a:spLocks noGrp="1"/>
          </p:cNvSpPr>
          <p:nvPr>
            <p:ph type="dt" sz="half" idx="10"/>
          </p:nvPr>
        </p:nvSpPr>
        <p:spPr/>
        <p:txBody>
          <a:bodyPr/>
          <a:lstStyle/>
          <a:p>
            <a:r>
              <a:rPr lang="ar-SY" smtClean="0"/>
              <a:t>2019-2018</a:t>
            </a:r>
            <a:endParaRPr lang="ar-SY"/>
          </a:p>
        </p:txBody>
      </p:sp>
      <p:sp>
        <p:nvSpPr>
          <p:cNvPr id="15" name="مستطيل 14"/>
          <p:cNvSpPr/>
          <p:nvPr/>
        </p:nvSpPr>
        <p:spPr>
          <a:xfrm>
            <a:off x="285720" y="4108930"/>
            <a:ext cx="5000660" cy="2246769"/>
          </a:xfrm>
          <a:prstGeom prst="rect">
            <a:avLst/>
          </a:prstGeom>
          <a:solidFill>
            <a:schemeClr val="accent2">
              <a:lumMod val="20000"/>
              <a:lumOff val="80000"/>
            </a:schemeClr>
          </a:solidFill>
          <a:ln w="28575">
            <a:solidFill>
              <a:schemeClr val="accent2"/>
            </a:solidFill>
          </a:ln>
        </p:spPr>
        <p:txBody>
          <a:bodyPr wrap="square">
            <a:spAutoFit/>
          </a:bodyPr>
          <a:lstStyle/>
          <a:p>
            <a:pPr algn="just"/>
            <a:r>
              <a:rPr lang="ar-SY" sz="2800" b="1" dirty="0" smtClean="0">
                <a:cs typeface="Simplified Arabic" pitchFamily="2" charset="-78"/>
              </a:rPr>
              <a:t>وهي نفس العلاقة في حالة الدارة </a:t>
            </a:r>
            <a:r>
              <a:rPr lang="ar-SY" sz="2800" b="1" dirty="0" err="1" smtClean="0">
                <a:cs typeface="Simplified Arabic" pitchFamily="2" charset="-78"/>
              </a:rPr>
              <a:t>الديودية</a:t>
            </a:r>
            <a:r>
              <a:rPr lang="ar-SY" sz="2800" b="1" dirty="0" smtClean="0">
                <a:cs typeface="Simplified Arabic" pitchFamily="2" charset="-78"/>
              </a:rPr>
              <a:t> أي أن هبوط الجهد الناتج عن الإبدال في الدارة </a:t>
            </a:r>
            <a:r>
              <a:rPr lang="ar-SY" sz="2800" b="1" dirty="0" err="1" smtClean="0">
                <a:cs typeface="Simplified Arabic" pitchFamily="2" charset="-78"/>
              </a:rPr>
              <a:t>الثايرستورية</a:t>
            </a:r>
            <a:r>
              <a:rPr lang="ar-SY" sz="2800" b="1" dirty="0" smtClean="0">
                <a:cs typeface="Simplified Arabic" pitchFamily="2" charset="-78"/>
              </a:rPr>
              <a:t> </a:t>
            </a:r>
            <a:r>
              <a:rPr lang="ar-SY" sz="2800" b="1" dirty="0" err="1" smtClean="0">
                <a:cs typeface="Simplified Arabic" pitchFamily="2" charset="-78"/>
              </a:rPr>
              <a:t>لايتعلق</a:t>
            </a:r>
            <a:r>
              <a:rPr lang="ar-SY" sz="2800" b="1" dirty="0" smtClean="0">
                <a:cs typeface="Simplified Arabic" pitchFamily="2" charset="-78"/>
              </a:rPr>
              <a:t> بالزاوية </a:t>
            </a:r>
            <a:r>
              <a:rPr lang="en-US" sz="2800" b="1" dirty="0" smtClean="0">
                <a:cs typeface="Simplified Arabic" pitchFamily="2" charset="-78"/>
                <a:sym typeface="Symbol"/>
              </a:rPr>
              <a:t></a:t>
            </a:r>
            <a:r>
              <a:rPr lang="ar-SY" sz="2800" b="1" dirty="0" smtClean="0">
                <a:cs typeface="Simplified Arabic" pitchFamily="2" charset="-78"/>
                <a:sym typeface="Symbol"/>
              </a:rPr>
              <a:t> وإنما </a:t>
            </a:r>
            <a:r>
              <a:rPr lang="ar-SY" sz="2800" b="1" dirty="0" err="1" smtClean="0">
                <a:cs typeface="Simplified Arabic" pitchFamily="2" charset="-78"/>
              </a:rPr>
              <a:t>بالمحارضة</a:t>
            </a:r>
            <a:r>
              <a:rPr lang="ar-SY" sz="2800" b="1" dirty="0" smtClean="0">
                <a:cs typeface="Simplified Arabic" pitchFamily="2" charset="-78"/>
              </a:rPr>
              <a:t> </a:t>
            </a:r>
            <a:r>
              <a:rPr lang="en-US" sz="2800" b="1" dirty="0" smtClean="0">
                <a:cs typeface="Simplified Arabic" pitchFamily="2" charset="-78"/>
              </a:rPr>
              <a:t>(</a:t>
            </a:r>
            <a:r>
              <a:rPr lang="en-US" sz="2800" b="1" i="1" dirty="0" smtClean="0">
                <a:latin typeface="Times New Roman" pitchFamily="18" charset="0"/>
                <a:cs typeface="Times New Roman" pitchFamily="18" charset="0"/>
                <a:sym typeface="Symbol"/>
              </a:rPr>
              <a:t> L</a:t>
            </a:r>
            <a:r>
              <a:rPr lang="en-US" sz="2800" b="1" i="1" baseline="-25000" dirty="0" smtClean="0">
                <a:latin typeface="Times New Roman" pitchFamily="18" charset="0"/>
                <a:cs typeface="Times New Roman" pitchFamily="18" charset="0"/>
                <a:sym typeface="Symbol"/>
              </a:rPr>
              <a:t>a</a:t>
            </a:r>
            <a:r>
              <a:rPr lang="en-US" sz="2800" b="1" i="1" dirty="0" smtClean="0">
                <a:cs typeface="Simplified Arabic" pitchFamily="2" charset="-78"/>
                <a:sym typeface="Symbol"/>
              </a:rPr>
              <a:t>)</a:t>
            </a:r>
            <a:r>
              <a:rPr lang="ar-SY" sz="2800" b="1" i="1" dirty="0" smtClean="0">
                <a:cs typeface="Simplified Arabic" pitchFamily="2" charset="-78"/>
                <a:sym typeface="Symbol"/>
              </a:rPr>
              <a:t> </a:t>
            </a:r>
            <a:r>
              <a:rPr lang="ar-SY" sz="2800" b="1" dirty="0" smtClean="0">
                <a:cs typeface="Simplified Arabic" pitchFamily="2" charset="-78"/>
                <a:sym typeface="Symbol"/>
              </a:rPr>
              <a:t>وعدد الأطوار </a:t>
            </a:r>
            <a:r>
              <a:rPr lang="en-US" sz="2800" b="1" i="1" dirty="0" smtClean="0">
                <a:latin typeface="Times New Roman" pitchFamily="18" charset="0"/>
                <a:cs typeface="Times New Roman" pitchFamily="18" charset="0"/>
                <a:sym typeface="Symbol"/>
              </a:rPr>
              <a:t>q</a:t>
            </a:r>
            <a:r>
              <a:rPr lang="ar-SY" sz="2800" b="1" dirty="0" smtClean="0">
                <a:cs typeface="Simplified Arabic" pitchFamily="2" charset="-78"/>
                <a:sym typeface="Symbol"/>
              </a:rPr>
              <a:t> وتيار الحمولة الوسطي </a:t>
            </a:r>
            <a:r>
              <a:rPr lang="en-US" sz="2800" b="1" i="1" dirty="0" smtClean="0">
                <a:latin typeface="Times New Roman" pitchFamily="18" charset="0"/>
                <a:cs typeface="Times New Roman" pitchFamily="18" charset="0"/>
                <a:sym typeface="Symbol"/>
              </a:rPr>
              <a:t>I</a:t>
            </a:r>
            <a:r>
              <a:rPr lang="en-US" sz="2800" b="1" i="1" baseline="-25000" dirty="0" smtClean="0">
                <a:latin typeface="Times New Roman" pitchFamily="18" charset="0"/>
                <a:cs typeface="Times New Roman" pitchFamily="18" charset="0"/>
                <a:sym typeface="Symbol"/>
              </a:rPr>
              <a:t>LDC</a:t>
            </a:r>
            <a:endParaRPr lang="ar-SY" sz="2800" b="1" i="1" baseline="-25000" dirty="0">
              <a:latin typeface="Times New Roman" pitchFamily="18" charset="0"/>
              <a:cs typeface="Times New Roman" pitchFamily="18" charset="0"/>
            </a:endParaRPr>
          </a:p>
        </p:txBody>
      </p:sp>
      <p:graphicFrame>
        <p:nvGraphicFramePr>
          <p:cNvPr id="16" name="Object 21"/>
          <p:cNvGraphicFramePr>
            <a:graphicFrameLocks noChangeAspect="1"/>
          </p:cNvGraphicFramePr>
          <p:nvPr/>
        </p:nvGraphicFramePr>
        <p:xfrm>
          <a:off x="5357818" y="5383239"/>
          <a:ext cx="3413125" cy="1016000"/>
        </p:xfrm>
        <a:graphic>
          <a:graphicData uri="http://schemas.openxmlformats.org/presentationml/2006/ole">
            <p:oleObj spid="_x0000_s183304" name="Equation" r:id="rId6" imgW="1447560" imgH="431640" progId="Equation.DSMT4">
              <p:embed/>
            </p:oleObj>
          </a:graphicData>
        </a:graphic>
      </p:graphicFrame>
      <p:sp>
        <p:nvSpPr>
          <p:cNvPr id="17" name="مستطيل 16"/>
          <p:cNvSpPr/>
          <p:nvPr/>
        </p:nvSpPr>
        <p:spPr>
          <a:xfrm>
            <a:off x="5357818" y="4286256"/>
            <a:ext cx="3500462" cy="954107"/>
          </a:xfrm>
          <a:prstGeom prst="rect">
            <a:avLst/>
          </a:prstGeom>
        </p:spPr>
        <p:txBody>
          <a:bodyPr wrap="square">
            <a:spAutoFit/>
          </a:bodyPr>
          <a:lstStyle/>
          <a:p>
            <a:pPr algn="just"/>
            <a:r>
              <a:rPr lang="ar-SY" sz="2800" b="1" dirty="0" smtClean="0">
                <a:cs typeface="Simplified Arabic" pitchFamily="2" charset="-78"/>
              </a:rPr>
              <a:t>بالاستفادة من العلاقة (</a:t>
            </a:r>
            <a:r>
              <a:rPr lang="en-US" sz="2800" b="1" dirty="0" smtClean="0">
                <a:cs typeface="Simplified Arabic" pitchFamily="2" charset="-78"/>
              </a:rPr>
              <a:t>3</a:t>
            </a:r>
            <a:r>
              <a:rPr lang="ar-SY" sz="2800" b="1" dirty="0" smtClean="0">
                <a:cs typeface="Simplified Arabic" pitchFamily="2" charset="-78"/>
              </a:rPr>
              <a:t>) نجد:</a:t>
            </a:r>
            <a:endParaRPr lang="ar-SY" sz="2800" b="1" i="1" baseline="-25000" dirty="0"/>
          </a:p>
        </p:txBody>
      </p:sp>
      <p:grpSp>
        <p:nvGrpSpPr>
          <p:cNvPr id="18" name="مجموعة 17"/>
          <p:cNvGrpSpPr/>
          <p:nvPr/>
        </p:nvGrpSpPr>
        <p:grpSpPr>
          <a:xfrm>
            <a:off x="1500166" y="1571612"/>
            <a:ext cx="6572296" cy="1571636"/>
            <a:chOff x="714348" y="1500198"/>
            <a:chExt cx="6572296" cy="1571636"/>
          </a:xfrm>
        </p:grpSpPr>
        <p:sp>
          <p:nvSpPr>
            <p:cNvPr id="19" name="مستطيل 18"/>
            <p:cNvSpPr/>
            <p:nvPr/>
          </p:nvSpPr>
          <p:spPr>
            <a:xfrm>
              <a:off x="714348" y="1500198"/>
              <a:ext cx="6572296" cy="1571636"/>
            </a:xfrm>
            <a:prstGeom prst="rect">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graphicFrame>
          <p:nvGraphicFramePr>
            <p:cNvPr id="20" name="Object 5"/>
            <p:cNvGraphicFramePr>
              <a:graphicFrameLocks noChangeAspect="1"/>
            </p:cNvGraphicFramePr>
            <p:nvPr/>
          </p:nvGraphicFramePr>
          <p:xfrm>
            <a:off x="928662" y="1571636"/>
            <a:ext cx="6224588" cy="1428750"/>
          </p:xfrm>
          <a:graphic>
            <a:graphicData uri="http://schemas.openxmlformats.org/presentationml/2006/ole">
              <p:oleObj spid="_x0000_s183305" name="Equation" r:id="rId7" imgW="2654280" imgH="609480" progId="Equation.DSMT4">
                <p:embed/>
              </p:oleObj>
            </a:graphicData>
          </a:graphic>
        </p:graphicFrame>
      </p:grpSp>
      <p:sp>
        <p:nvSpPr>
          <p:cNvPr id="14" name="عنصر نائب لرقم الشريحة 13"/>
          <p:cNvSpPr>
            <a:spLocks noGrp="1"/>
          </p:cNvSpPr>
          <p:nvPr>
            <p:ph type="sldNum" sz="quarter" idx="12"/>
          </p:nvPr>
        </p:nvSpPr>
        <p:spPr/>
        <p:txBody>
          <a:bodyPr/>
          <a:lstStyle/>
          <a:p>
            <a:fld id="{2C0DA8FC-BB9E-42E2-A4DE-D94B488C17FE}" type="slidenum">
              <a:rPr lang="ar-SY" smtClean="0"/>
              <a:pPr/>
              <a:t>46</a:t>
            </a:fld>
            <a:endParaRPr lang="ar-SY" dirty="0"/>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ppt_x</p:attrName>
                                        </p:attrNameLst>
                                      </p:cBhvr>
                                      <p:tavLst>
                                        <p:tav tm="0">
                                          <p:val>
                                            <p:strVal val="#ppt_x-.2"/>
                                          </p:val>
                                        </p:tav>
                                        <p:tav tm="100000">
                                          <p:val>
                                            <p:strVal val="#ppt_x"/>
                                          </p:val>
                                        </p:tav>
                                      </p:tavLst>
                                    </p:anim>
                                    <p:anim calcmode="lin" valueType="num">
                                      <p:cBhvr>
                                        <p:cTn id="8"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175122"/>
                                        </p:tgtEl>
                                        <p:attrNameLst>
                                          <p:attrName>style.visibility</p:attrName>
                                        </p:attrNameLst>
                                      </p:cBhvr>
                                      <p:to>
                                        <p:strVal val="visible"/>
                                      </p:to>
                                    </p:set>
                                    <p:anim calcmode="lin" valueType="num">
                                      <p:cBhvr>
                                        <p:cTn id="14" dur="1000" fill="hold"/>
                                        <p:tgtEl>
                                          <p:spTgt spid="175122"/>
                                        </p:tgtEl>
                                        <p:attrNameLst>
                                          <p:attrName>ppt_x</p:attrName>
                                        </p:attrNameLst>
                                      </p:cBhvr>
                                      <p:tavLst>
                                        <p:tav tm="0">
                                          <p:val>
                                            <p:strVal val="#ppt_x-.2"/>
                                          </p:val>
                                        </p:tav>
                                        <p:tav tm="100000">
                                          <p:val>
                                            <p:strVal val="#ppt_x"/>
                                          </p:val>
                                        </p:tav>
                                      </p:tavLst>
                                    </p:anim>
                                    <p:anim calcmode="lin" valueType="num">
                                      <p:cBhvr>
                                        <p:cTn id="15" dur="1000" fill="hold"/>
                                        <p:tgtEl>
                                          <p:spTgt spid="175122"/>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75122"/>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175124"/>
                                        </p:tgtEl>
                                        <p:attrNameLst>
                                          <p:attrName>style.visibility</p:attrName>
                                        </p:attrNameLst>
                                      </p:cBhvr>
                                      <p:to>
                                        <p:strVal val="visible"/>
                                      </p:to>
                                    </p:set>
                                    <p:anim calcmode="lin" valueType="num">
                                      <p:cBhvr>
                                        <p:cTn id="21" dur="1000" fill="hold"/>
                                        <p:tgtEl>
                                          <p:spTgt spid="175124"/>
                                        </p:tgtEl>
                                        <p:attrNameLst>
                                          <p:attrName>ppt_x</p:attrName>
                                        </p:attrNameLst>
                                      </p:cBhvr>
                                      <p:tavLst>
                                        <p:tav tm="0">
                                          <p:val>
                                            <p:strVal val="#ppt_x-.2"/>
                                          </p:val>
                                        </p:tav>
                                        <p:tav tm="100000">
                                          <p:val>
                                            <p:strVal val="#ppt_x"/>
                                          </p:val>
                                        </p:tav>
                                      </p:tavLst>
                                    </p:anim>
                                    <p:anim calcmode="lin" valueType="num">
                                      <p:cBhvr>
                                        <p:cTn id="22" dur="1000" fill="hold"/>
                                        <p:tgtEl>
                                          <p:spTgt spid="175124"/>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7512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linds(horizontal)">
                                      <p:cBhvr>
                                        <p:cTn id="28" dur="500"/>
                                        <p:tgtEl>
                                          <p:spTgt spid="17"/>
                                        </p:tgtEl>
                                      </p:cBhvr>
                                    </p:animEffect>
                                  </p:childTnLst>
                                </p:cTn>
                              </p:par>
                            </p:childTnLst>
                          </p:cTn>
                        </p:par>
                        <p:par>
                          <p:cTn id="29" fill="hold">
                            <p:stCondLst>
                              <p:cond delay="500"/>
                            </p:stCondLst>
                            <p:childTnLst>
                              <p:par>
                                <p:cTn id="30" presetID="5" presetClass="entr" presetSubtype="10" fill="hold"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checkerboard(across)">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par>
                                <p:cTn id="38" presetID="1" presetClass="exit" presetSubtype="0" fill="hold" nodeType="withEffect">
                                  <p:stCondLst>
                                    <p:cond delay="0"/>
                                  </p:stCondLst>
                                  <p:childTnLst>
                                    <p:set>
                                      <p:cBhvr>
                                        <p:cTn id="39" dur="1" fill="hold">
                                          <p:stCondLst>
                                            <p:cond delay="0"/>
                                          </p:stCondLst>
                                        </p:cTn>
                                        <p:tgtEl>
                                          <p:spTgt spid="18"/>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blinds(horizontal)">
                                      <p:cBhvr>
                                        <p:cTn id="4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r>
              <a:rPr lang="ar-SY" smtClean="0"/>
              <a:t>2019-2018</a:t>
            </a:r>
            <a:endParaRPr lang="ar-SY"/>
          </a:p>
        </p:txBody>
      </p:sp>
      <p:graphicFrame>
        <p:nvGraphicFramePr>
          <p:cNvPr id="228354" name="Object 2"/>
          <p:cNvGraphicFramePr>
            <a:graphicFrameLocks noChangeAspect="1"/>
          </p:cNvGraphicFramePr>
          <p:nvPr/>
        </p:nvGraphicFramePr>
        <p:xfrm>
          <a:off x="1103313" y="857248"/>
          <a:ext cx="3173412" cy="566737"/>
        </p:xfrm>
        <a:graphic>
          <a:graphicData uri="http://schemas.openxmlformats.org/presentationml/2006/ole">
            <p:oleObj spid="_x0000_s228354" name="Equation" r:id="rId3" imgW="1346040" imgH="241200" progId="Equation.DSMT4">
              <p:embed/>
            </p:oleObj>
          </a:graphicData>
        </a:graphic>
      </p:graphicFrame>
      <p:graphicFrame>
        <p:nvGraphicFramePr>
          <p:cNvPr id="228355" name="Object 4"/>
          <p:cNvGraphicFramePr>
            <a:graphicFrameLocks noChangeAspect="1"/>
          </p:cNvGraphicFramePr>
          <p:nvPr/>
        </p:nvGraphicFramePr>
        <p:xfrm>
          <a:off x="1103313" y="4214818"/>
          <a:ext cx="6227763" cy="1016000"/>
        </p:xfrm>
        <a:graphic>
          <a:graphicData uri="http://schemas.openxmlformats.org/presentationml/2006/ole">
            <p:oleObj spid="_x0000_s228355" name="Equation" r:id="rId4" imgW="2641320" imgH="431640" progId="Equation.DSMT4">
              <p:embed/>
            </p:oleObj>
          </a:graphicData>
        </a:graphic>
      </p:graphicFrame>
      <p:sp>
        <p:nvSpPr>
          <p:cNvPr id="7" name="مستطيل 6"/>
          <p:cNvSpPr/>
          <p:nvPr/>
        </p:nvSpPr>
        <p:spPr>
          <a:xfrm>
            <a:off x="357158" y="285728"/>
            <a:ext cx="8429684" cy="523220"/>
          </a:xfrm>
          <a:prstGeom prst="rect">
            <a:avLst/>
          </a:prstGeom>
        </p:spPr>
        <p:txBody>
          <a:bodyPr wrap="square">
            <a:spAutoFit/>
          </a:bodyPr>
          <a:lstStyle/>
          <a:p>
            <a:pPr algn="just"/>
            <a:r>
              <a:rPr lang="ar-SY" sz="2800" b="1" i="1" u="sng" dirty="0" smtClean="0">
                <a:solidFill>
                  <a:srgbClr val="D60093"/>
                </a:solidFill>
                <a:cs typeface="Simplified Arabic" pitchFamily="2" charset="-78"/>
              </a:rPr>
              <a:t>حساب الجهد الوسطي الناتج عن أخذ عملية الإبدال بعين الاعتبار:</a:t>
            </a:r>
            <a:endParaRPr lang="ar-SY" sz="2800" b="1" i="1" u="sng" dirty="0">
              <a:solidFill>
                <a:srgbClr val="D60093"/>
              </a:solidFill>
              <a:cs typeface="Simplified Arabic" pitchFamily="2" charset="-78"/>
            </a:endParaRPr>
          </a:p>
        </p:txBody>
      </p:sp>
      <p:graphicFrame>
        <p:nvGraphicFramePr>
          <p:cNvPr id="228356" name="Object 4"/>
          <p:cNvGraphicFramePr>
            <a:graphicFrameLocks noChangeAspect="1"/>
          </p:cNvGraphicFramePr>
          <p:nvPr/>
        </p:nvGraphicFramePr>
        <p:xfrm>
          <a:off x="1103313" y="5429250"/>
          <a:ext cx="4672012" cy="1016000"/>
        </p:xfrm>
        <a:graphic>
          <a:graphicData uri="http://schemas.openxmlformats.org/presentationml/2006/ole">
            <p:oleObj spid="_x0000_s228356" name="Equation" r:id="rId5" imgW="1981080" imgH="431640" progId="Equation.DSMT4">
              <p:embed/>
            </p:oleObj>
          </a:graphicData>
        </a:graphic>
      </p:graphicFrame>
      <p:graphicFrame>
        <p:nvGraphicFramePr>
          <p:cNvPr id="9" name="Object 2"/>
          <p:cNvGraphicFramePr>
            <a:graphicFrameLocks noChangeAspect="1"/>
          </p:cNvGraphicFramePr>
          <p:nvPr/>
        </p:nvGraphicFramePr>
        <p:xfrm>
          <a:off x="1103313" y="1636710"/>
          <a:ext cx="3771900" cy="1435100"/>
        </p:xfrm>
        <a:graphic>
          <a:graphicData uri="http://schemas.openxmlformats.org/presentationml/2006/ole">
            <p:oleObj spid="_x0000_s228357" name="Equation" r:id="rId6" imgW="1600200" imgH="609480" progId="Equation.DSMT4">
              <p:embed/>
            </p:oleObj>
          </a:graphicData>
        </a:graphic>
      </p:graphicFrame>
      <p:graphicFrame>
        <p:nvGraphicFramePr>
          <p:cNvPr id="228358" name="Object 6"/>
          <p:cNvGraphicFramePr>
            <a:graphicFrameLocks noChangeAspect="1"/>
          </p:cNvGraphicFramePr>
          <p:nvPr/>
        </p:nvGraphicFramePr>
        <p:xfrm>
          <a:off x="1103313" y="3000375"/>
          <a:ext cx="6348412" cy="1016000"/>
        </p:xfrm>
        <a:graphic>
          <a:graphicData uri="http://schemas.openxmlformats.org/presentationml/2006/ole">
            <p:oleObj spid="_x0000_s228358" name="Equation" r:id="rId7" imgW="2692080" imgH="431640" progId="Equation.DSMT4">
              <p:embed/>
            </p:oleObj>
          </a:graphicData>
        </a:graphic>
      </p:graphicFrame>
      <p:sp>
        <p:nvSpPr>
          <p:cNvPr id="11" name="مستطيل 10"/>
          <p:cNvSpPr/>
          <p:nvPr/>
        </p:nvSpPr>
        <p:spPr>
          <a:xfrm>
            <a:off x="4572000" y="2500306"/>
            <a:ext cx="4286280" cy="523220"/>
          </a:xfrm>
          <a:prstGeom prst="rect">
            <a:avLst/>
          </a:prstGeom>
        </p:spPr>
        <p:txBody>
          <a:bodyPr wrap="square">
            <a:spAutoFit/>
          </a:bodyPr>
          <a:lstStyle/>
          <a:p>
            <a:pPr algn="just"/>
            <a:r>
              <a:rPr lang="ar-SY" sz="2800" b="1" dirty="0" smtClean="0">
                <a:cs typeface="Simplified Arabic" pitchFamily="2" charset="-78"/>
              </a:rPr>
              <a:t>بالاستفادة من العلاقة (</a:t>
            </a:r>
            <a:r>
              <a:rPr lang="en-US" sz="2800" b="1" dirty="0" smtClean="0">
                <a:cs typeface="Simplified Arabic" pitchFamily="2" charset="-78"/>
              </a:rPr>
              <a:t>4</a:t>
            </a:r>
            <a:r>
              <a:rPr lang="ar-SY" sz="2800" b="1" smtClean="0">
                <a:cs typeface="Simplified Arabic" pitchFamily="2" charset="-78"/>
              </a:rPr>
              <a:t>):</a:t>
            </a:r>
            <a:endParaRPr lang="ar-SY" sz="2800" b="1" i="1" baseline="-25000" dirty="0"/>
          </a:p>
        </p:txBody>
      </p:sp>
      <p:grpSp>
        <p:nvGrpSpPr>
          <p:cNvPr id="12" name="مجموعة 11"/>
          <p:cNvGrpSpPr/>
          <p:nvPr/>
        </p:nvGrpSpPr>
        <p:grpSpPr>
          <a:xfrm>
            <a:off x="1071538" y="857232"/>
            <a:ext cx="1928826" cy="1500198"/>
            <a:chOff x="1071538" y="857232"/>
            <a:chExt cx="1928826" cy="1500198"/>
          </a:xfrm>
        </p:grpSpPr>
        <p:sp>
          <p:nvSpPr>
            <p:cNvPr id="13" name="مستطيل 12"/>
            <p:cNvSpPr/>
            <p:nvPr/>
          </p:nvSpPr>
          <p:spPr>
            <a:xfrm>
              <a:off x="2214546" y="857232"/>
              <a:ext cx="785818" cy="5000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sp>
          <p:nvSpPr>
            <p:cNvPr id="14" name="مستطيل 13"/>
            <p:cNvSpPr/>
            <p:nvPr/>
          </p:nvSpPr>
          <p:spPr>
            <a:xfrm>
              <a:off x="1071538" y="1857364"/>
              <a:ext cx="785818" cy="5000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cxnSp>
          <p:nvCxnSpPr>
            <p:cNvPr id="15" name="رابط مستقيم 14"/>
            <p:cNvCxnSpPr>
              <a:stCxn id="14" idx="0"/>
              <a:endCxn id="13" idx="2"/>
            </p:cNvCxnSpPr>
            <p:nvPr/>
          </p:nvCxnSpPr>
          <p:spPr>
            <a:xfrm rot="5400000" flipH="1" flipV="1">
              <a:off x="1785918" y="1035827"/>
              <a:ext cx="500066" cy="11430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9" name="مجموعة 18"/>
          <p:cNvGrpSpPr/>
          <p:nvPr/>
        </p:nvGrpSpPr>
        <p:grpSpPr>
          <a:xfrm>
            <a:off x="1071538" y="857232"/>
            <a:ext cx="3143272" cy="2857520"/>
            <a:chOff x="1071538" y="-500090"/>
            <a:chExt cx="3143272" cy="2857520"/>
          </a:xfrm>
        </p:grpSpPr>
        <p:sp>
          <p:nvSpPr>
            <p:cNvPr id="20" name="مستطيل 19"/>
            <p:cNvSpPr/>
            <p:nvPr/>
          </p:nvSpPr>
          <p:spPr>
            <a:xfrm>
              <a:off x="3143240" y="-500090"/>
              <a:ext cx="1071570" cy="5000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sp>
          <p:nvSpPr>
            <p:cNvPr id="21" name="مستطيل 20"/>
            <p:cNvSpPr/>
            <p:nvPr/>
          </p:nvSpPr>
          <p:spPr>
            <a:xfrm>
              <a:off x="1071538" y="1857364"/>
              <a:ext cx="1000132" cy="5000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cxnSp>
          <p:nvCxnSpPr>
            <p:cNvPr id="22" name="رابط مستقيم 21"/>
            <p:cNvCxnSpPr>
              <a:stCxn id="21" idx="0"/>
              <a:endCxn id="20" idx="2"/>
            </p:cNvCxnSpPr>
            <p:nvPr/>
          </p:nvCxnSpPr>
          <p:spPr>
            <a:xfrm rot="5400000" flipH="1" flipV="1">
              <a:off x="1696620" y="-125040"/>
              <a:ext cx="1857388" cy="210742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8" name="عنصر نائب لرقم الشريحة 17"/>
          <p:cNvSpPr>
            <a:spLocks noGrp="1"/>
          </p:cNvSpPr>
          <p:nvPr>
            <p:ph type="sldNum" sz="quarter" idx="12"/>
          </p:nvPr>
        </p:nvSpPr>
        <p:spPr/>
        <p:txBody>
          <a:bodyPr/>
          <a:lstStyle/>
          <a:p>
            <a:fld id="{2C0DA8FC-BB9E-42E2-A4DE-D94B488C17FE}" type="slidenum">
              <a:rPr lang="ar-SY" smtClean="0"/>
              <a:pPr/>
              <a:t>47</a:t>
            </a:fld>
            <a:endParaRPr lang="ar-SY" dirty="0"/>
          </a:p>
        </p:txBody>
      </p:sp>
    </p:spTree>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28354"/>
                                        </p:tgtEl>
                                        <p:attrNameLst>
                                          <p:attrName>style.visibility</p:attrName>
                                        </p:attrNameLst>
                                      </p:cBhvr>
                                      <p:to>
                                        <p:strVal val="visible"/>
                                      </p:to>
                                    </p:set>
                                    <p:anim calcmode="lin" valueType="num">
                                      <p:cBhvr>
                                        <p:cTn id="7" dur="1000" fill="hold"/>
                                        <p:tgtEl>
                                          <p:spTgt spid="228354"/>
                                        </p:tgtEl>
                                        <p:attrNameLst>
                                          <p:attrName>ppt_x</p:attrName>
                                        </p:attrNameLst>
                                      </p:cBhvr>
                                      <p:tavLst>
                                        <p:tav tm="0">
                                          <p:val>
                                            <p:strVal val="#ppt_x-.2"/>
                                          </p:val>
                                        </p:tav>
                                        <p:tav tm="100000">
                                          <p:val>
                                            <p:strVal val="#ppt_x"/>
                                          </p:val>
                                        </p:tav>
                                      </p:tavLst>
                                    </p:anim>
                                    <p:anim calcmode="lin" valueType="num">
                                      <p:cBhvr>
                                        <p:cTn id="8" dur="1000" fill="hold"/>
                                        <p:tgtEl>
                                          <p:spTgt spid="228354"/>
                                        </p:tgtEl>
                                        <p:attrNameLst>
                                          <p:attrName>ppt_y</p:attrName>
                                        </p:attrNameLst>
                                      </p:cBhvr>
                                      <p:tavLst>
                                        <p:tav tm="0">
                                          <p:val>
                                            <p:strVal val="#ppt_y"/>
                                          </p:val>
                                        </p:tav>
                                        <p:tav tm="100000">
                                          <p:val>
                                            <p:strVal val="#ppt_y"/>
                                          </p:val>
                                        </p:tav>
                                      </p:tavLst>
                                    </p:anim>
                                    <p:animEffect transition="in" filter="wipe(right)" prLst="gradientSize: 0.1">
                                      <p:cBhvr>
                                        <p:cTn id="9" dur="1000"/>
                                        <p:tgtEl>
                                          <p:spTgt spid="228354"/>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1000" fill="hold"/>
                                        <p:tgtEl>
                                          <p:spTgt spid="9"/>
                                        </p:tgtEl>
                                        <p:attrNameLst>
                                          <p:attrName>ppt_x</p:attrName>
                                        </p:attrNameLst>
                                      </p:cBhvr>
                                      <p:tavLst>
                                        <p:tav tm="0">
                                          <p:val>
                                            <p:strVal val="#ppt_x-.2"/>
                                          </p:val>
                                        </p:tav>
                                        <p:tav tm="100000">
                                          <p:val>
                                            <p:strVal val="#ppt_x"/>
                                          </p:val>
                                        </p:tav>
                                      </p:tavLst>
                                    </p:anim>
                                    <p:anim calcmode="lin" valueType="num">
                                      <p:cBhvr>
                                        <p:cTn id="15"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16" dur="10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par>
                          <p:cTn id="22" fill="hold">
                            <p:stCondLst>
                              <p:cond delay="500"/>
                            </p:stCondLst>
                            <p:childTnLst>
                              <p:par>
                                <p:cTn id="23" presetID="29" presetClass="entr" presetSubtype="0" fill="hold" nodeType="afterEffect">
                                  <p:stCondLst>
                                    <p:cond delay="0"/>
                                  </p:stCondLst>
                                  <p:childTnLst>
                                    <p:set>
                                      <p:cBhvr>
                                        <p:cTn id="24" dur="1" fill="hold">
                                          <p:stCondLst>
                                            <p:cond delay="0"/>
                                          </p:stCondLst>
                                        </p:cTn>
                                        <p:tgtEl>
                                          <p:spTgt spid="228358"/>
                                        </p:tgtEl>
                                        <p:attrNameLst>
                                          <p:attrName>style.visibility</p:attrName>
                                        </p:attrNameLst>
                                      </p:cBhvr>
                                      <p:to>
                                        <p:strVal val="visible"/>
                                      </p:to>
                                    </p:set>
                                    <p:anim calcmode="lin" valueType="num">
                                      <p:cBhvr>
                                        <p:cTn id="25" dur="1000" fill="hold"/>
                                        <p:tgtEl>
                                          <p:spTgt spid="228358"/>
                                        </p:tgtEl>
                                        <p:attrNameLst>
                                          <p:attrName>ppt_x</p:attrName>
                                        </p:attrNameLst>
                                      </p:cBhvr>
                                      <p:tavLst>
                                        <p:tav tm="0">
                                          <p:val>
                                            <p:strVal val="#ppt_x-.2"/>
                                          </p:val>
                                        </p:tav>
                                        <p:tav tm="100000">
                                          <p:val>
                                            <p:strVal val="#ppt_x"/>
                                          </p:val>
                                        </p:tav>
                                      </p:tavLst>
                                    </p:anim>
                                    <p:anim calcmode="lin" valueType="num">
                                      <p:cBhvr>
                                        <p:cTn id="26" dur="1000" fill="hold"/>
                                        <p:tgtEl>
                                          <p:spTgt spid="228358"/>
                                        </p:tgtEl>
                                        <p:attrNameLst>
                                          <p:attrName>ppt_y</p:attrName>
                                        </p:attrNameLst>
                                      </p:cBhvr>
                                      <p:tavLst>
                                        <p:tav tm="0">
                                          <p:val>
                                            <p:strVal val="#ppt_y"/>
                                          </p:val>
                                        </p:tav>
                                        <p:tav tm="100000">
                                          <p:val>
                                            <p:strVal val="#ppt_y"/>
                                          </p:val>
                                        </p:tav>
                                      </p:tavLst>
                                    </p:anim>
                                    <p:animEffect transition="in" filter="wipe(right)" prLst="gradientSize: 0.1">
                                      <p:cBhvr>
                                        <p:cTn id="27" dur="1000"/>
                                        <p:tgtEl>
                                          <p:spTgt spid="22835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par>
                                <p:cTn id="33" presetID="3" presetClass="entr" presetSubtype="1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blinds(horizontal)">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29" presetClass="entr" presetSubtype="0" fill="hold" nodeType="clickEffect">
                                  <p:stCondLst>
                                    <p:cond delay="0"/>
                                  </p:stCondLst>
                                  <p:childTnLst>
                                    <p:set>
                                      <p:cBhvr>
                                        <p:cTn id="39" dur="1" fill="hold">
                                          <p:stCondLst>
                                            <p:cond delay="0"/>
                                          </p:stCondLst>
                                        </p:cTn>
                                        <p:tgtEl>
                                          <p:spTgt spid="228355"/>
                                        </p:tgtEl>
                                        <p:attrNameLst>
                                          <p:attrName>style.visibility</p:attrName>
                                        </p:attrNameLst>
                                      </p:cBhvr>
                                      <p:to>
                                        <p:strVal val="visible"/>
                                      </p:to>
                                    </p:set>
                                    <p:anim calcmode="lin" valueType="num">
                                      <p:cBhvr>
                                        <p:cTn id="40" dur="1000" fill="hold"/>
                                        <p:tgtEl>
                                          <p:spTgt spid="228355"/>
                                        </p:tgtEl>
                                        <p:attrNameLst>
                                          <p:attrName>ppt_x</p:attrName>
                                        </p:attrNameLst>
                                      </p:cBhvr>
                                      <p:tavLst>
                                        <p:tav tm="0">
                                          <p:val>
                                            <p:strVal val="#ppt_x-.2"/>
                                          </p:val>
                                        </p:tav>
                                        <p:tav tm="100000">
                                          <p:val>
                                            <p:strVal val="#ppt_x"/>
                                          </p:val>
                                        </p:tav>
                                      </p:tavLst>
                                    </p:anim>
                                    <p:anim calcmode="lin" valueType="num">
                                      <p:cBhvr>
                                        <p:cTn id="41" dur="1000" fill="hold"/>
                                        <p:tgtEl>
                                          <p:spTgt spid="228355"/>
                                        </p:tgtEl>
                                        <p:attrNameLst>
                                          <p:attrName>ppt_y</p:attrName>
                                        </p:attrNameLst>
                                      </p:cBhvr>
                                      <p:tavLst>
                                        <p:tav tm="0">
                                          <p:val>
                                            <p:strVal val="#ppt_y"/>
                                          </p:val>
                                        </p:tav>
                                        <p:tav tm="100000">
                                          <p:val>
                                            <p:strVal val="#ppt_y"/>
                                          </p:val>
                                        </p:tav>
                                      </p:tavLst>
                                    </p:anim>
                                    <p:animEffect transition="in" filter="wipe(right)" prLst="gradientSize: 0.1">
                                      <p:cBhvr>
                                        <p:cTn id="42" dur="1000"/>
                                        <p:tgtEl>
                                          <p:spTgt spid="228355"/>
                                        </p:tgtEl>
                                      </p:cBhvr>
                                    </p:animEffect>
                                  </p:childTnLst>
                                </p:cTn>
                              </p:par>
                              <p:par>
                                <p:cTn id="43" presetID="3" presetClass="exit" presetSubtype="10" fill="hold" nodeType="withEffect">
                                  <p:stCondLst>
                                    <p:cond delay="0"/>
                                  </p:stCondLst>
                                  <p:childTnLst>
                                    <p:animEffect transition="out" filter="blinds(horizontal)">
                                      <p:cBhvr>
                                        <p:cTn id="44" dur="500"/>
                                        <p:tgtEl>
                                          <p:spTgt spid="12"/>
                                        </p:tgtEl>
                                      </p:cBhvr>
                                    </p:animEffect>
                                    <p:set>
                                      <p:cBhvr>
                                        <p:cTn id="45" dur="1" fill="hold">
                                          <p:stCondLst>
                                            <p:cond delay="499"/>
                                          </p:stCondLst>
                                        </p:cTn>
                                        <p:tgtEl>
                                          <p:spTgt spid="12"/>
                                        </p:tgtEl>
                                        <p:attrNameLst>
                                          <p:attrName>style.visibility</p:attrName>
                                        </p:attrNameLst>
                                      </p:cBhvr>
                                      <p:to>
                                        <p:strVal val="hidden"/>
                                      </p:to>
                                    </p:set>
                                  </p:childTnLst>
                                </p:cTn>
                              </p:par>
                              <p:par>
                                <p:cTn id="46" presetID="3" presetClass="exit" presetSubtype="10" fill="hold" nodeType="withEffect">
                                  <p:stCondLst>
                                    <p:cond delay="0"/>
                                  </p:stCondLst>
                                  <p:childTnLst>
                                    <p:animEffect transition="out" filter="blinds(horizontal)">
                                      <p:cBhvr>
                                        <p:cTn id="47" dur="500"/>
                                        <p:tgtEl>
                                          <p:spTgt spid="19"/>
                                        </p:tgtEl>
                                      </p:cBhvr>
                                    </p:animEffect>
                                    <p:set>
                                      <p:cBhvr>
                                        <p:cTn id="48" dur="1" fill="hold">
                                          <p:stCondLst>
                                            <p:cond delay="499"/>
                                          </p:stCondLst>
                                        </p:cTn>
                                        <p:tgtEl>
                                          <p:spTgt spid="1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nodeType="clickEffect">
                                  <p:stCondLst>
                                    <p:cond delay="0"/>
                                  </p:stCondLst>
                                  <p:childTnLst>
                                    <p:set>
                                      <p:cBhvr>
                                        <p:cTn id="52" dur="1" fill="hold">
                                          <p:stCondLst>
                                            <p:cond delay="0"/>
                                          </p:stCondLst>
                                        </p:cTn>
                                        <p:tgtEl>
                                          <p:spTgt spid="228356"/>
                                        </p:tgtEl>
                                        <p:attrNameLst>
                                          <p:attrName>style.visibility</p:attrName>
                                        </p:attrNameLst>
                                      </p:cBhvr>
                                      <p:to>
                                        <p:strVal val="visible"/>
                                      </p:to>
                                    </p:set>
                                    <p:animEffect transition="in" filter="checkerboard(across)">
                                      <p:cBhvr>
                                        <p:cTn id="53" dur="500"/>
                                        <p:tgtEl>
                                          <p:spTgt spid="228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مستطيل 10"/>
          <p:cNvSpPr/>
          <p:nvPr/>
        </p:nvSpPr>
        <p:spPr>
          <a:xfrm>
            <a:off x="1428728" y="3827696"/>
            <a:ext cx="6286544" cy="1815882"/>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endParaRPr lang="ar-SY" sz="2800" b="1" dirty="0" smtClean="0">
              <a:cs typeface="Simplified Arabic" pitchFamily="2" charset="-78"/>
            </a:endParaRPr>
          </a:p>
          <a:p>
            <a:pPr algn="ctr"/>
            <a:endParaRPr lang="ar-SY" sz="2800" b="1" dirty="0" smtClean="0">
              <a:cs typeface="Simplified Arabic" pitchFamily="2" charset="-78"/>
            </a:endParaRPr>
          </a:p>
          <a:p>
            <a:pPr algn="ctr"/>
            <a:endParaRPr lang="ar-SY" sz="2800" b="1" dirty="0" smtClean="0">
              <a:cs typeface="Simplified Arabic" pitchFamily="2" charset="-78"/>
            </a:endParaRPr>
          </a:p>
          <a:p>
            <a:pPr algn="ctr"/>
            <a:r>
              <a:rPr lang="ar-SY" sz="2800" b="1" dirty="0" smtClean="0">
                <a:cs typeface="Simplified Arabic" pitchFamily="2" charset="-78"/>
              </a:rPr>
              <a:t>الجهد </a:t>
            </a:r>
            <a:r>
              <a:rPr lang="ar-SY" sz="2800" b="1" dirty="0" err="1" smtClean="0">
                <a:cs typeface="Simplified Arabic" pitchFamily="2" charset="-78"/>
              </a:rPr>
              <a:t>الأعظمي</a:t>
            </a:r>
            <a:r>
              <a:rPr lang="ar-SY" sz="2800" b="1" dirty="0" smtClean="0">
                <a:cs typeface="Simplified Arabic" pitchFamily="2" charset="-78"/>
              </a:rPr>
              <a:t> في خرج القالبة</a:t>
            </a:r>
            <a:endParaRPr lang="ar-SY" sz="2800" b="1" i="1" baseline="-25000" dirty="0"/>
          </a:p>
        </p:txBody>
      </p:sp>
      <p:sp>
        <p:nvSpPr>
          <p:cNvPr id="6" name="مستطيل 5"/>
          <p:cNvSpPr/>
          <p:nvPr/>
        </p:nvSpPr>
        <p:spPr>
          <a:xfrm>
            <a:off x="357158" y="2143116"/>
            <a:ext cx="8501122" cy="1384995"/>
          </a:xfrm>
          <a:prstGeom prst="rect">
            <a:avLst/>
          </a:prstGeom>
        </p:spPr>
        <p:txBody>
          <a:bodyPr wrap="square">
            <a:spAutoFit/>
          </a:bodyPr>
          <a:lstStyle/>
          <a:p>
            <a:pPr algn="just"/>
            <a:r>
              <a:rPr lang="ar-SY" sz="2800" b="1" dirty="0" smtClean="0">
                <a:cs typeface="Simplified Arabic" pitchFamily="2" charset="-78"/>
              </a:rPr>
              <a:t>نلاحظ من </a:t>
            </a:r>
            <a:r>
              <a:rPr lang="ar-SY" sz="2800" b="1" dirty="0" smtClean="0">
                <a:cs typeface="Simplified Arabic" pitchFamily="2" charset="-78"/>
                <a:hlinkClick r:id="rId3" action="ppaction://hlinksldjump"/>
              </a:rPr>
              <a:t>منحنيات القالبة</a:t>
            </a:r>
            <a:r>
              <a:rPr lang="ar-SY" sz="2800" b="1" dirty="0" smtClean="0">
                <a:cs typeface="Simplified Arabic" pitchFamily="2" charset="-78"/>
              </a:rPr>
              <a:t> أنه نحصل على أكبر مساحة سالبة عند أصغر قيمة ممكنة لـ </a:t>
            </a:r>
            <a:r>
              <a:rPr lang="ar-SY" sz="2800" b="1" dirty="0" smtClean="0">
                <a:cs typeface="Simplified Arabic" pitchFamily="2" charset="-78"/>
                <a:sym typeface="Symbol"/>
              </a:rPr>
              <a:t> أي عند </a:t>
            </a:r>
            <a:r>
              <a:rPr lang="en-US" sz="2800" b="1" baseline="-25000" dirty="0" smtClean="0">
                <a:cs typeface="Simplified Arabic" pitchFamily="2" charset="-78"/>
                <a:sym typeface="Symbol"/>
              </a:rPr>
              <a:t>min</a:t>
            </a:r>
            <a:r>
              <a:rPr lang="ar-SY" sz="2800" b="1" baseline="-25000" dirty="0" smtClean="0">
                <a:cs typeface="Simplified Arabic" pitchFamily="2" charset="-78"/>
                <a:sym typeface="Symbol"/>
              </a:rPr>
              <a:t> </a:t>
            </a:r>
            <a:r>
              <a:rPr lang="ar-SY" sz="2800" b="1" dirty="0" smtClean="0">
                <a:cs typeface="Simplified Arabic" pitchFamily="2" charset="-78"/>
                <a:sym typeface="Symbol"/>
              </a:rPr>
              <a:t>عندها يمكن كتابة العلاقة الأخيرة على الشكل التالي :</a:t>
            </a:r>
            <a:endParaRPr lang="ar-SY" sz="2800" b="1" i="1" baseline="-25000" dirty="0"/>
          </a:p>
        </p:txBody>
      </p:sp>
      <p:graphicFrame>
        <p:nvGraphicFramePr>
          <p:cNvPr id="7" name="Object 4"/>
          <p:cNvGraphicFramePr>
            <a:graphicFrameLocks noChangeAspect="1"/>
          </p:cNvGraphicFramePr>
          <p:nvPr/>
        </p:nvGraphicFramePr>
        <p:xfrm>
          <a:off x="1862138" y="4042010"/>
          <a:ext cx="5419725" cy="1016000"/>
        </p:xfrm>
        <a:graphic>
          <a:graphicData uri="http://schemas.openxmlformats.org/presentationml/2006/ole">
            <p:oleObj spid="_x0000_s188420" name="Equation" r:id="rId4" imgW="2298600" imgH="431640" progId="Equation.DSMT4">
              <p:embed/>
            </p:oleObj>
          </a:graphicData>
        </a:graphic>
      </p:graphicFrame>
      <p:sp>
        <p:nvSpPr>
          <p:cNvPr id="8" name="عنصر نائب للتاريخ 7"/>
          <p:cNvSpPr>
            <a:spLocks noGrp="1"/>
          </p:cNvSpPr>
          <p:nvPr>
            <p:ph type="dt" sz="half" idx="10"/>
          </p:nvPr>
        </p:nvSpPr>
        <p:spPr/>
        <p:txBody>
          <a:bodyPr/>
          <a:lstStyle/>
          <a:p>
            <a:r>
              <a:rPr lang="ar-SY" smtClean="0"/>
              <a:t>2019-2018</a:t>
            </a:r>
            <a:endParaRPr lang="ar-SY"/>
          </a:p>
        </p:txBody>
      </p:sp>
      <p:graphicFrame>
        <p:nvGraphicFramePr>
          <p:cNvPr id="188423" name="Object 7"/>
          <p:cNvGraphicFramePr>
            <a:graphicFrameLocks noChangeAspect="1"/>
          </p:cNvGraphicFramePr>
          <p:nvPr/>
        </p:nvGraphicFramePr>
        <p:xfrm>
          <a:off x="2512219" y="928670"/>
          <a:ext cx="4672012" cy="1016000"/>
        </p:xfrm>
        <a:graphic>
          <a:graphicData uri="http://schemas.openxmlformats.org/presentationml/2006/ole">
            <p:oleObj spid="_x0000_s188423" name="Equation" r:id="rId5" imgW="1981080" imgH="431640" progId="Equation.DSMT4">
              <p:embed/>
            </p:oleObj>
          </a:graphicData>
        </a:graphic>
      </p:graphicFrame>
      <p:sp>
        <p:nvSpPr>
          <p:cNvPr id="9" name="عنصر نائب لرقم الشريحة 8"/>
          <p:cNvSpPr>
            <a:spLocks noGrp="1"/>
          </p:cNvSpPr>
          <p:nvPr>
            <p:ph type="sldNum" sz="quarter" idx="12"/>
          </p:nvPr>
        </p:nvSpPr>
        <p:spPr/>
        <p:txBody>
          <a:bodyPr/>
          <a:lstStyle/>
          <a:p>
            <a:fld id="{2C0DA8FC-BB9E-42E2-A4DE-D94B488C17FE}" type="slidenum">
              <a:rPr lang="ar-SY" smtClean="0"/>
              <a:pPr/>
              <a:t>48</a:t>
            </a:fld>
            <a:endParaRPr lang="ar-SY" dirty="0"/>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checkerboard(across)">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مجموعة 33"/>
          <p:cNvGrpSpPr/>
          <p:nvPr/>
        </p:nvGrpSpPr>
        <p:grpSpPr>
          <a:xfrm>
            <a:off x="428596" y="857232"/>
            <a:ext cx="3666744" cy="3359845"/>
            <a:chOff x="857224" y="1285860"/>
            <a:chExt cx="3666744" cy="3359845"/>
          </a:xfrm>
        </p:grpSpPr>
        <p:pic>
          <p:nvPicPr>
            <p:cNvPr id="32" name="صورة 31" descr="power1_fig4_17.jpg"/>
            <p:cNvPicPr>
              <a:picLocks noChangeAspect="1"/>
            </p:cNvPicPr>
            <p:nvPr/>
          </p:nvPicPr>
          <p:blipFill>
            <a:blip r:embed="rId3" cstate="print"/>
            <a:stretch>
              <a:fillRect/>
            </a:stretch>
          </p:blipFill>
          <p:spPr>
            <a:xfrm>
              <a:off x="857224" y="1285860"/>
              <a:ext cx="3666744" cy="2743200"/>
            </a:xfrm>
            <a:prstGeom prst="rect">
              <a:avLst/>
            </a:prstGeom>
          </p:spPr>
        </p:pic>
        <p:grpSp>
          <p:nvGrpSpPr>
            <p:cNvPr id="33" name="مجموعة 32"/>
            <p:cNvGrpSpPr/>
            <p:nvPr/>
          </p:nvGrpSpPr>
          <p:grpSpPr>
            <a:xfrm>
              <a:off x="1587636" y="2000240"/>
              <a:ext cx="2819119" cy="2645465"/>
              <a:chOff x="1587636" y="2000240"/>
              <a:chExt cx="2819119" cy="2645465"/>
            </a:xfrm>
          </p:grpSpPr>
          <p:sp>
            <p:nvSpPr>
              <p:cNvPr id="28" name="مربع نص 27"/>
              <p:cNvSpPr txBox="1"/>
              <p:nvPr/>
            </p:nvSpPr>
            <p:spPr>
              <a:xfrm>
                <a:off x="3945090" y="3000372"/>
                <a:ext cx="461665" cy="785818"/>
              </a:xfrm>
              <a:prstGeom prst="rect">
                <a:avLst/>
              </a:prstGeom>
              <a:noFill/>
            </p:spPr>
            <p:txBody>
              <a:bodyPr vert="vert270" wrap="square" rtlCol="1">
                <a:spAutoFit/>
              </a:bodyPr>
              <a:lstStyle/>
              <a:p>
                <a:r>
                  <a:rPr lang="ar-SY" dirty="0" smtClean="0"/>
                  <a:t>تزايد </a:t>
                </a:r>
                <a:r>
                  <a:rPr lang="ar-SY" dirty="0" smtClean="0">
                    <a:sym typeface="Symbol"/>
                  </a:rPr>
                  <a:t></a:t>
                </a:r>
                <a:endParaRPr lang="ar-SY" dirty="0"/>
              </a:p>
            </p:txBody>
          </p:sp>
          <p:sp>
            <p:nvSpPr>
              <p:cNvPr id="29" name="مربع نص 28"/>
              <p:cNvSpPr txBox="1"/>
              <p:nvPr/>
            </p:nvSpPr>
            <p:spPr>
              <a:xfrm>
                <a:off x="3373586" y="2000240"/>
                <a:ext cx="747417" cy="369332"/>
              </a:xfrm>
              <a:prstGeom prst="rect">
                <a:avLst/>
              </a:prstGeom>
              <a:noFill/>
            </p:spPr>
            <p:txBody>
              <a:bodyPr vert="horz" wrap="square" rtlCol="1">
                <a:spAutoFit/>
              </a:bodyPr>
              <a:lstStyle/>
              <a:p>
                <a:r>
                  <a:rPr lang="ar-SY" dirty="0" smtClean="0">
                    <a:solidFill>
                      <a:srgbClr val="FF0000"/>
                    </a:solidFill>
                  </a:rPr>
                  <a:t>تقويم</a:t>
                </a:r>
                <a:endParaRPr lang="ar-SY" dirty="0">
                  <a:solidFill>
                    <a:srgbClr val="FF0000"/>
                  </a:solidFill>
                </a:endParaRPr>
              </a:p>
            </p:txBody>
          </p:sp>
          <p:sp>
            <p:nvSpPr>
              <p:cNvPr id="30" name="مربع نص 29"/>
              <p:cNvSpPr txBox="1"/>
              <p:nvPr/>
            </p:nvSpPr>
            <p:spPr>
              <a:xfrm>
                <a:off x="3302148" y="3429000"/>
                <a:ext cx="747417" cy="369332"/>
              </a:xfrm>
              <a:prstGeom prst="rect">
                <a:avLst/>
              </a:prstGeom>
              <a:noFill/>
            </p:spPr>
            <p:txBody>
              <a:bodyPr vert="horz" wrap="square" rtlCol="1">
                <a:spAutoFit/>
              </a:bodyPr>
              <a:lstStyle/>
              <a:p>
                <a:r>
                  <a:rPr lang="ar-SY" dirty="0" smtClean="0">
                    <a:solidFill>
                      <a:srgbClr val="00B050"/>
                    </a:solidFill>
                  </a:rPr>
                  <a:t>قلب</a:t>
                </a:r>
                <a:endParaRPr lang="ar-SY" dirty="0">
                  <a:solidFill>
                    <a:srgbClr val="00B050"/>
                  </a:solidFill>
                </a:endParaRPr>
              </a:p>
            </p:txBody>
          </p:sp>
          <p:sp>
            <p:nvSpPr>
              <p:cNvPr id="31" name="مربع نص 30"/>
              <p:cNvSpPr txBox="1"/>
              <p:nvPr/>
            </p:nvSpPr>
            <p:spPr>
              <a:xfrm>
                <a:off x="1587636" y="4214818"/>
                <a:ext cx="1555604" cy="430887"/>
              </a:xfrm>
              <a:prstGeom prst="rect">
                <a:avLst/>
              </a:prstGeom>
              <a:noFill/>
            </p:spPr>
            <p:txBody>
              <a:bodyPr wrap="square" rtlCol="1">
                <a:spAutoFit/>
              </a:bodyPr>
              <a:lstStyle/>
              <a:p>
                <a:pPr algn="just"/>
                <a:r>
                  <a:rPr lang="ar-SY" sz="2200" dirty="0" smtClean="0">
                    <a:cs typeface="Simplified Arabic" pitchFamily="2" charset="-78"/>
                  </a:rPr>
                  <a:t>الشكل 4 - 17</a:t>
                </a:r>
                <a:endParaRPr lang="ar-SY" sz="2200" dirty="0">
                  <a:cs typeface="Simplified Arabic" pitchFamily="2" charset="-78"/>
                </a:endParaRPr>
              </a:p>
            </p:txBody>
          </p:sp>
        </p:grpSp>
      </p:grpSp>
      <p:graphicFrame>
        <p:nvGraphicFramePr>
          <p:cNvPr id="15" name="Object 8"/>
          <p:cNvGraphicFramePr>
            <a:graphicFrameLocks noChangeAspect="1"/>
          </p:cNvGraphicFramePr>
          <p:nvPr/>
        </p:nvGraphicFramePr>
        <p:xfrm>
          <a:off x="4684742" y="642918"/>
          <a:ext cx="3173413" cy="566738"/>
        </p:xfrm>
        <a:graphic>
          <a:graphicData uri="http://schemas.openxmlformats.org/presentationml/2006/ole">
            <p:oleObj spid="_x0000_s184322" name="Equation" r:id="rId4" imgW="1346040" imgH="241200" progId="Equation.DSMT4">
              <p:embed/>
            </p:oleObj>
          </a:graphicData>
        </a:graphic>
      </p:graphicFrame>
      <p:sp>
        <p:nvSpPr>
          <p:cNvPr id="13" name="مستطيل 12"/>
          <p:cNvSpPr/>
          <p:nvPr/>
        </p:nvSpPr>
        <p:spPr>
          <a:xfrm>
            <a:off x="4429124" y="2357430"/>
            <a:ext cx="3571900" cy="857256"/>
          </a:xfrm>
          <a:prstGeom prst="rect">
            <a:avLst/>
          </a:prstGeom>
          <a:solidFill>
            <a:schemeClr val="accent4">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graphicFrame>
        <p:nvGraphicFramePr>
          <p:cNvPr id="14" name="Object 8"/>
          <p:cNvGraphicFramePr>
            <a:graphicFrameLocks noChangeAspect="1"/>
          </p:cNvGraphicFramePr>
          <p:nvPr/>
        </p:nvGraphicFramePr>
        <p:xfrm>
          <a:off x="4684742" y="1214422"/>
          <a:ext cx="4102100" cy="1014412"/>
        </p:xfrm>
        <a:graphic>
          <a:graphicData uri="http://schemas.openxmlformats.org/presentationml/2006/ole">
            <p:oleObj spid="_x0000_s184327" name="Equation" r:id="rId5" imgW="1739880" imgH="431640" progId="Equation.DSMT4">
              <p:embed/>
            </p:oleObj>
          </a:graphicData>
        </a:graphic>
      </p:graphicFrame>
      <p:graphicFrame>
        <p:nvGraphicFramePr>
          <p:cNvPr id="20" name="Object 11"/>
          <p:cNvGraphicFramePr>
            <a:graphicFrameLocks noChangeAspect="1"/>
          </p:cNvGraphicFramePr>
          <p:nvPr/>
        </p:nvGraphicFramePr>
        <p:xfrm>
          <a:off x="4684742" y="2571744"/>
          <a:ext cx="3233737" cy="566738"/>
        </p:xfrm>
        <a:graphic>
          <a:graphicData uri="http://schemas.openxmlformats.org/presentationml/2006/ole">
            <p:oleObj spid="_x0000_s184328" name="Equation" r:id="rId6" imgW="1371600" imgH="241200" progId="Equation.DSMT4">
              <p:embed/>
            </p:oleObj>
          </a:graphicData>
        </a:graphic>
      </p:graphicFrame>
      <p:graphicFrame>
        <p:nvGraphicFramePr>
          <p:cNvPr id="21" name="Object 7"/>
          <p:cNvGraphicFramePr>
            <a:graphicFrameLocks noChangeAspect="1"/>
          </p:cNvGraphicFramePr>
          <p:nvPr/>
        </p:nvGraphicFramePr>
        <p:xfrm>
          <a:off x="5214942" y="3214686"/>
          <a:ext cx="2155825" cy="1014412"/>
        </p:xfrm>
        <a:graphic>
          <a:graphicData uri="http://schemas.openxmlformats.org/presentationml/2006/ole">
            <p:oleObj spid="_x0000_s184329" name="Equation" r:id="rId7" imgW="914400" imgH="431640" progId="Equation.DSMT4">
              <p:embed/>
            </p:oleObj>
          </a:graphicData>
        </a:graphic>
      </p:graphicFrame>
      <p:sp>
        <p:nvSpPr>
          <p:cNvPr id="22" name="مستطيل 21"/>
          <p:cNvSpPr/>
          <p:nvPr/>
        </p:nvSpPr>
        <p:spPr>
          <a:xfrm>
            <a:off x="357158" y="4260843"/>
            <a:ext cx="8429684" cy="954107"/>
          </a:xfrm>
          <a:prstGeom prst="rect">
            <a:avLst/>
          </a:prstGeom>
        </p:spPr>
        <p:txBody>
          <a:bodyPr wrap="square">
            <a:spAutoFit/>
          </a:bodyPr>
          <a:lstStyle/>
          <a:p>
            <a:pPr algn="just"/>
            <a:r>
              <a:rPr lang="ar-SY" sz="2800" b="1" dirty="0" smtClean="0">
                <a:cs typeface="Simplified Arabic" pitchFamily="2" charset="-78"/>
              </a:rPr>
              <a:t>تسمى العلاقة بين القيمة الوسطية للجهد والتيار الوسطي </a:t>
            </a:r>
            <a:r>
              <a:rPr lang="ar-SY" sz="2800" b="1" dirty="0" smtClean="0">
                <a:solidFill>
                  <a:srgbClr val="FF0000"/>
                </a:solidFill>
                <a:cs typeface="Simplified Arabic" pitchFamily="2" charset="-78"/>
              </a:rPr>
              <a:t>بمميزة المبدلة </a:t>
            </a:r>
            <a:r>
              <a:rPr lang="ar-SY" sz="2800" b="1" dirty="0" err="1" smtClean="0">
                <a:solidFill>
                  <a:srgbClr val="FF0000"/>
                </a:solidFill>
                <a:cs typeface="Simplified Arabic" pitchFamily="2" charset="-78"/>
              </a:rPr>
              <a:t>الثايرستورية</a:t>
            </a:r>
            <a:r>
              <a:rPr lang="ar-SY" sz="2800" b="1" dirty="0" smtClean="0">
                <a:solidFill>
                  <a:srgbClr val="FF0000"/>
                </a:solidFill>
                <a:cs typeface="Simplified Arabic" pitchFamily="2" charset="-78"/>
              </a:rPr>
              <a:t> </a:t>
            </a:r>
            <a:r>
              <a:rPr lang="ar-SY" sz="2800" b="1" dirty="0" smtClean="0">
                <a:cs typeface="Simplified Arabic" pitchFamily="2" charset="-78"/>
              </a:rPr>
              <a:t>وهي عبارة عن خط مستقيم ميله </a:t>
            </a:r>
            <a:r>
              <a:rPr lang="en-US" sz="2800" b="1" i="1" dirty="0" smtClean="0">
                <a:latin typeface="Times New Roman" pitchFamily="18" charset="0"/>
                <a:cs typeface="Times New Roman" pitchFamily="18" charset="0"/>
              </a:rPr>
              <a:t>m</a:t>
            </a:r>
            <a:endParaRPr lang="ar-SY" sz="2800" b="1" i="1" dirty="0">
              <a:latin typeface="Times New Roman" pitchFamily="18" charset="0"/>
              <a:cs typeface="Times New Roman" pitchFamily="18" charset="0"/>
            </a:endParaRPr>
          </a:p>
        </p:txBody>
      </p:sp>
      <p:sp>
        <p:nvSpPr>
          <p:cNvPr id="25" name="مستطيل 24"/>
          <p:cNvSpPr/>
          <p:nvPr/>
        </p:nvSpPr>
        <p:spPr>
          <a:xfrm>
            <a:off x="357158" y="5187277"/>
            <a:ext cx="8429684" cy="1384995"/>
          </a:xfrm>
          <a:prstGeom prst="rect">
            <a:avLst/>
          </a:prstGeom>
        </p:spPr>
        <p:txBody>
          <a:bodyPr wrap="square">
            <a:spAutoFit/>
          </a:bodyPr>
          <a:lstStyle/>
          <a:p>
            <a:pPr algn="just"/>
            <a:r>
              <a:rPr lang="ar-SY" sz="2800" b="1" dirty="0" smtClean="0">
                <a:solidFill>
                  <a:srgbClr val="990099"/>
                </a:solidFill>
                <a:cs typeface="Simplified Arabic" pitchFamily="2" charset="-78"/>
              </a:rPr>
              <a:t>تعمل المبدلة </a:t>
            </a:r>
            <a:r>
              <a:rPr lang="ar-SY" sz="2800" b="1" dirty="0" err="1" smtClean="0">
                <a:solidFill>
                  <a:srgbClr val="990099"/>
                </a:solidFill>
                <a:cs typeface="Simplified Arabic" pitchFamily="2" charset="-78"/>
              </a:rPr>
              <a:t>الثايرستورية</a:t>
            </a:r>
            <a:r>
              <a:rPr lang="ar-SY" sz="2800" b="1" dirty="0" smtClean="0">
                <a:solidFill>
                  <a:srgbClr val="990099"/>
                </a:solidFill>
                <a:cs typeface="Simplified Arabic" pitchFamily="2" charset="-78"/>
              </a:rPr>
              <a:t> في الربع الأول (تقويم) وبزيادة </a:t>
            </a:r>
            <a:r>
              <a:rPr lang="en-US" sz="2800" b="1" i="1" dirty="0" smtClean="0">
                <a:solidFill>
                  <a:srgbClr val="990099"/>
                </a:solidFill>
                <a:cs typeface="Simplified Arabic" pitchFamily="2" charset="-78"/>
                <a:sym typeface="Symbol"/>
              </a:rPr>
              <a:t></a:t>
            </a:r>
            <a:r>
              <a:rPr lang="ar-SY" sz="2800" b="1" dirty="0" smtClean="0">
                <a:solidFill>
                  <a:srgbClr val="990099"/>
                </a:solidFill>
                <a:cs typeface="Simplified Arabic" pitchFamily="2" charset="-78"/>
                <a:sym typeface="Symbol"/>
              </a:rPr>
              <a:t> تنتقل إلى </a:t>
            </a:r>
            <a:r>
              <a:rPr lang="ar-SY" sz="2800" b="1" dirty="0" smtClean="0">
                <a:solidFill>
                  <a:srgbClr val="990099"/>
                </a:solidFill>
                <a:cs typeface="Simplified Arabic" pitchFamily="2" charset="-78"/>
              </a:rPr>
              <a:t>الربع الرابع (قلب) وبعكس </a:t>
            </a:r>
            <a:r>
              <a:rPr lang="ar-SY" sz="2800" b="1" dirty="0" err="1" smtClean="0">
                <a:solidFill>
                  <a:srgbClr val="990099"/>
                </a:solidFill>
                <a:cs typeface="Simplified Arabic" pitchFamily="2" charset="-78"/>
              </a:rPr>
              <a:t>الثايرستورات</a:t>
            </a:r>
            <a:r>
              <a:rPr lang="ar-SY" sz="2800" b="1" dirty="0" smtClean="0">
                <a:solidFill>
                  <a:srgbClr val="990099"/>
                </a:solidFill>
                <a:cs typeface="Simplified Arabic" pitchFamily="2" charset="-78"/>
              </a:rPr>
              <a:t> تعمل في الربع الثالث (تقويم) </a:t>
            </a:r>
            <a:r>
              <a:rPr lang="ar-SY" sz="2800" b="1" dirty="0" err="1" smtClean="0">
                <a:solidFill>
                  <a:srgbClr val="990099"/>
                </a:solidFill>
                <a:cs typeface="Simplified Arabic" pitchFamily="2" charset="-78"/>
              </a:rPr>
              <a:t>و</a:t>
            </a:r>
            <a:r>
              <a:rPr lang="ar-SY" sz="2800" b="1" dirty="0" smtClean="0">
                <a:solidFill>
                  <a:srgbClr val="990099"/>
                </a:solidFill>
                <a:cs typeface="Simplified Arabic" pitchFamily="2" charset="-78"/>
              </a:rPr>
              <a:t> بزيادة </a:t>
            </a:r>
            <a:r>
              <a:rPr lang="ar-SY" sz="2800" b="1" i="1" dirty="0" smtClean="0">
                <a:solidFill>
                  <a:srgbClr val="990099"/>
                </a:solidFill>
                <a:cs typeface="Simplified Arabic" pitchFamily="2" charset="-78"/>
                <a:sym typeface="Symbol"/>
              </a:rPr>
              <a:t></a:t>
            </a:r>
            <a:r>
              <a:rPr lang="ar-SY" sz="2800" b="1" dirty="0" smtClean="0">
                <a:solidFill>
                  <a:srgbClr val="990099"/>
                </a:solidFill>
                <a:cs typeface="Simplified Arabic" pitchFamily="2" charset="-78"/>
                <a:sym typeface="Symbol"/>
              </a:rPr>
              <a:t> تنتقل إلى </a:t>
            </a:r>
            <a:r>
              <a:rPr lang="ar-SY" sz="2800" b="1" dirty="0" smtClean="0">
                <a:solidFill>
                  <a:srgbClr val="990099"/>
                </a:solidFill>
                <a:cs typeface="Simplified Arabic" pitchFamily="2" charset="-78"/>
              </a:rPr>
              <a:t>الربع الثاني (قلب)</a:t>
            </a:r>
            <a:endParaRPr lang="ar-SY" sz="2800" b="1" i="1" dirty="0">
              <a:solidFill>
                <a:srgbClr val="990099"/>
              </a:solidFill>
            </a:endParaRPr>
          </a:p>
        </p:txBody>
      </p:sp>
      <p:sp>
        <p:nvSpPr>
          <p:cNvPr id="16" name="عنصر نائب للتاريخ 15"/>
          <p:cNvSpPr>
            <a:spLocks noGrp="1"/>
          </p:cNvSpPr>
          <p:nvPr>
            <p:ph type="dt" sz="half" idx="10"/>
          </p:nvPr>
        </p:nvSpPr>
        <p:spPr/>
        <p:txBody>
          <a:bodyPr/>
          <a:lstStyle/>
          <a:p>
            <a:r>
              <a:rPr lang="ar-SY" smtClean="0"/>
              <a:t>2019-2018</a:t>
            </a:r>
            <a:endParaRPr lang="ar-SY"/>
          </a:p>
        </p:txBody>
      </p:sp>
      <p:sp>
        <p:nvSpPr>
          <p:cNvPr id="19" name="مستطيل 18"/>
          <p:cNvSpPr/>
          <p:nvPr/>
        </p:nvSpPr>
        <p:spPr>
          <a:xfrm>
            <a:off x="357158" y="-71462"/>
            <a:ext cx="8429684" cy="523220"/>
          </a:xfrm>
          <a:prstGeom prst="rect">
            <a:avLst/>
          </a:prstGeom>
        </p:spPr>
        <p:txBody>
          <a:bodyPr wrap="square">
            <a:spAutoFit/>
          </a:bodyPr>
          <a:lstStyle/>
          <a:p>
            <a:pPr algn="just"/>
            <a:r>
              <a:rPr lang="ar-SY" sz="2800" b="1" i="1" u="sng" dirty="0" smtClean="0">
                <a:solidFill>
                  <a:srgbClr val="D60093"/>
                </a:solidFill>
                <a:cs typeface="Simplified Arabic" pitchFamily="2" charset="-78"/>
              </a:rPr>
              <a:t>مميزة </a:t>
            </a:r>
            <a:r>
              <a:rPr lang="ar-SY" sz="2800" b="1" i="1" u="sng" smtClean="0">
                <a:solidFill>
                  <a:srgbClr val="D60093"/>
                </a:solidFill>
                <a:cs typeface="Simplified Arabic" pitchFamily="2" charset="-78"/>
              </a:rPr>
              <a:t>المبدلة الثايرستورية:</a:t>
            </a:r>
            <a:endParaRPr lang="ar-SY" sz="2800" b="1" i="1" u="sng" dirty="0">
              <a:solidFill>
                <a:srgbClr val="D60093"/>
              </a:solidFill>
              <a:cs typeface="Simplified Arabic" pitchFamily="2" charset="-78"/>
            </a:endParaRPr>
          </a:p>
        </p:txBody>
      </p:sp>
      <p:sp>
        <p:nvSpPr>
          <p:cNvPr id="23" name="مستطيل 22"/>
          <p:cNvSpPr/>
          <p:nvPr/>
        </p:nvSpPr>
        <p:spPr>
          <a:xfrm>
            <a:off x="7643834" y="3460282"/>
            <a:ext cx="1071570" cy="523220"/>
          </a:xfrm>
          <a:prstGeom prst="rect">
            <a:avLst/>
          </a:prstGeom>
        </p:spPr>
        <p:txBody>
          <a:bodyPr wrap="square">
            <a:spAutoFit/>
          </a:bodyPr>
          <a:lstStyle/>
          <a:p>
            <a:pPr algn="just"/>
            <a:r>
              <a:rPr lang="ar-SY" sz="2800" b="1" dirty="0" smtClean="0">
                <a:cs typeface="Simplified Arabic" pitchFamily="2" charset="-78"/>
              </a:rPr>
              <a:t>حيث:</a:t>
            </a:r>
            <a:endParaRPr lang="ar-SY" sz="2800" b="1" i="1" dirty="0"/>
          </a:p>
        </p:txBody>
      </p:sp>
      <p:sp>
        <p:nvSpPr>
          <p:cNvPr id="24" name="عنصر نائب لرقم الشريحة 23"/>
          <p:cNvSpPr>
            <a:spLocks noGrp="1"/>
          </p:cNvSpPr>
          <p:nvPr>
            <p:ph type="sldNum" sz="quarter" idx="12"/>
          </p:nvPr>
        </p:nvSpPr>
        <p:spPr/>
        <p:txBody>
          <a:bodyPr/>
          <a:lstStyle/>
          <a:p>
            <a:fld id="{2C0DA8FC-BB9E-42E2-A4DE-D94B488C17FE}" type="slidenum">
              <a:rPr lang="ar-SY" smtClean="0"/>
              <a:pPr/>
              <a:t>49</a:t>
            </a:fld>
            <a:endParaRPr lang="ar-SY" dirty="0"/>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ppt_x</p:attrName>
                                        </p:attrNameLst>
                                      </p:cBhvr>
                                      <p:tavLst>
                                        <p:tav tm="0">
                                          <p:val>
                                            <p:strVal val="#ppt_x-.2"/>
                                          </p:val>
                                        </p:tav>
                                        <p:tav tm="100000">
                                          <p:val>
                                            <p:strVal val="#ppt_x"/>
                                          </p:val>
                                        </p:tav>
                                      </p:tavLst>
                                    </p:anim>
                                    <p:anim calcmode="lin" valueType="num">
                                      <p:cBhvr>
                                        <p:cTn id="8"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p:cTn id="14" dur="1000" fill="hold"/>
                                        <p:tgtEl>
                                          <p:spTgt spid="20"/>
                                        </p:tgtEl>
                                        <p:attrNameLst>
                                          <p:attrName>ppt_x</p:attrName>
                                        </p:attrNameLst>
                                      </p:cBhvr>
                                      <p:tavLst>
                                        <p:tav tm="0">
                                          <p:val>
                                            <p:strVal val="#ppt_x-.2"/>
                                          </p:val>
                                        </p:tav>
                                        <p:tav tm="100000">
                                          <p:val>
                                            <p:strVal val="#ppt_x"/>
                                          </p:val>
                                        </p:tav>
                                      </p:tavLst>
                                    </p:anim>
                                    <p:anim calcmode="lin" valueType="num">
                                      <p:cBhvr>
                                        <p:cTn id="15" dur="10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0"/>
                                        </p:tgtEl>
                                      </p:cBhvr>
                                    </p:animEffect>
                                  </p:childTnLst>
                                </p:cTn>
                              </p:par>
                            </p:childTnLst>
                          </p:cTn>
                        </p:par>
                        <p:par>
                          <p:cTn id="17" fill="hold">
                            <p:stCondLst>
                              <p:cond delay="1000"/>
                            </p:stCondLst>
                            <p:childTnLst>
                              <p:par>
                                <p:cTn id="18" presetID="3" presetClass="entr" presetSubtype="10"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blinds(horizontal)">
                                      <p:cBhvr>
                                        <p:cTn id="20" dur="500"/>
                                        <p:tgtEl>
                                          <p:spTgt spid="21"/>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blinds(horizontal)">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linds(horizontal)">
                                      <p:cBhvr>
                                        <p:cTn id="28" dur="500"/>
                                        <p:tgtEl>
                                          <p:spTgt spid="22"/>
                                        </p:tgtEl>
                                      </p:cBhvr>
                                    </p:animEffect>
                                  </p:childTnLst>
                                </p:cTn>
                              </p:par>
                            </p:childTnLst>
                          </p:cTn>
                        </p:par>
                        <p:par>
                          <p:cTn id="29" fill="hold">
                            <p:stCondLst>
                              <p:cond delay="500"/>
                            </p:stCondLst>
                            <p:childTnLst>
                              <p:par>
                                <p:cTn id="30" presetID="3" presetClass="entr" presetSubtype="10"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par>
                                <p:cTn id="33" presetID="5" presetClass="entr" presetSubtype="1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checkerboard(across)">
                                      <p:cBhvr>
                                        <p:cTn id="35" dur="500"/>
                                        <p:tgtEl>
                                          <p:spTgt spid="3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blinds(horizontal)">
                                      <p:cBhvr>
                                        <p:cTn id="4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2" grpId="0"/>
      <p:bldP spid="25"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descr="power1_fig4_3_1.jpg"/>
          <p:cNvPicPr>
            <a:picLocks noChangeAspect="1"/>
          </p:cNvPicPr>
          <p:nvPr/>
        </p:nvPicPr>
        <p:blipFill>
          <a:blip r:embed="rId2" cstate="print"/>
          <a:stretch>
            <a:fillRect/>
          </a:stretch>
        </p:blipFill>
        <p:spPr>
          <a:xfrm>
            <a:off x="857224" y="571480"/>
            <a:ext cx="4264152" cy="2514600"/>
          </a:xfrm>
          <a:prstGeom prst="rect">
            <a:avLst/>
          </a:prstGeom>
        </p:spPr>
      </p:pic>
      <p:sp>
        <p:nvSpPr>
          <p:cNvPr id="5" name="مربع نص 4"/>
          <p:cNvSpPr txBox="1"/>
          <p:nvPr/>
        </p:nvSpPr>
        <p:spPr>
          <a:xfrm>
            <a:off x="4714876" y="398672"/>
            <a:ext cx="4071966" cy="1815882"/>
          </a:xfrm>
          <a:prstGeom prst="rect">
            <a:avLst/>
          </a:prstGeom>
          <a:noFill/>
        </p:spPr>
        <p:txBody>
          <a:bodyPr wrap="square" rtlCol="1">
            <a:spAutoFit/>
          </a:bodyPr>
          <a:lstStyle/>
          <a:p>
            <a:pPr algn="just"/>
            <a:r>
              <a:rPr lang="ar-SY" sz="2800" b="1" dirty="0" smtClean="0">
                <a:solidFill>
                  <a:srgbClr val="D60093"/>
                </a:solidFill>
                <a:cs typeface="Simplified Arabic" pitchFamily="2" charset="-78"/>
              </a:rPr>
              <a:t>الشكل التالي يبين دارة تتصل فيها شبكة التيار المتناوب عن طريق مبدلة مع شبكة التيار المستمر (الممثلة بمولد </a:t>
            </a:r>
            <a:r>
              <a:rPr lang="en-US" sz="2800" b="1" dirty="0" smtClean="0">
                <a:solidFill>
                  <a:srgbClr val="D60093"/>
                </a:solidFill>
                <a:cs typeface="Simplified Arabic" pitchFamily="2" charset="-78"/>
              </a:rPr>
              <a:t>DC</a:t>
            </a:r>
            <a:r>
              <a:rPr lang="ar-SY" sz="2800" b="1" dirty="0" smtClean="0">
                <a:solidFill>
                  <a:srgbClr val="D60093"/>
                </a:solidFill>
                <a:cs typeface="Simplified Arabic" pitchFamily="2" charset="-78"/>
              </a:rPr>
              <a:t>)</a:t>
            </a:r>
            <a:endParaRPr lang="ar-SY" sz="2800" b="1" dirty="0">
              <a:solidFill>
                <a:srgbClr val="D60093"/>
              </a:solidFill>
              <a:cs typeface="Simplified Arabic" pitchFamily="2" charset="-78"/>
            </a:endParaRPr>
          </a:p>
        </p:txBody>
      </p:sp>
      <p:sp>
        <p:nvSpPr>
          <p:cNvPr id="7" name="مربع نص 6"/>
          <p:cNvSpPr txBox="1"/>
          <p:nvPr/>
        </p:nvSpPr>
        <p:spPr>
          <a:xfrm>
            <a:off x="4572000" y="2405714"/>
            <a:ext cx="4214842" cy="523220"/>
          </a:xfrm>
          <a:prstGeom prst="rect">
            <a:avLst/>
          </a:prstGeom>
          <a:noFill/>
        </p:spPr>
        <p:txBody>
          <a:bodyPr wrap="square" rtlCol="1">
            <a:spAutoFit/>
          </a:bodyPr>
          <a:lstStyle/>
          <a:p>
            <a:pPr algn="just"/>
            <a:r>
              <a:rPr lang="ar-SY" sz="2800" b="1" dirty="0" smtClean="0">
                <a:solidFill>
                  <a:srgbClr val="0070C0"/>
                </a:solidFill>
                <a:cs typeface="Simplified Arabic" pitchFamily="2" charset="-78"/>
              </a:rPr>
              <a:t>المبدلة تعمل في نظام التقويم:</a:t>
            </a:r>
            <a:endParaRPr lang="ar-SY" sz="2800" b="1" dirty="0">
              <a:solidFill>
                <a:srgbClr val="0070C0"/>
              </a:solidFill>
              <a:cs typeface="Simplified Arabic" pitchFamily="2" charset="-78"/>
            </a:endParaRPr>
          </a:p>
        </p:txBody>
      </p:sp>
      <p:sp>
        <p:nvSpPr>
          <p:cNvPr id="13" name="سهم إلى اليمين 12"/>
          <p:cNvSpPr/>
          <p:nvPr/>
        </p:nvSpPr>
        <p:spPr>
          <a:xfrm>
            <a:off x="2786050" y="1785926"/>
            <a:ext cx="785818" cy="642942"/>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sp>
        <p:nvSpPr>
          <p:cNvPr id="14" name="مربع نص 13"/>
          <p:cNvSpPr txBox="1"/>
          <p:nvPr/>
        </p:nvSpPr>
        <p:spPr>
          <a:xfrm>
            <a:off x="2857488" y="1895765"/>
            <a:ext cx="357190" cy="461665"/>
          </a:xfrm>
          <a:prstGeom prst="rect">
            <a:avLst/>
          </a:prstGeom>
          <a:noFill/>
        </p:spPr>
        <p:txBody>
          <a:bodyPr wrap="square" rtlCol="1">
            <a:spAutoFit/>
          </a:bodyPr>
          <a:lstStyle/>
          <a:p>
            <a:r>
              <a:rPr lang="en-US" sz="2400" dirty="0" smtClean="0">
                <a:solidFill>
                  <a:srgbClr val="FFFF00"/>
                </a:solidFill>
              </a:rPr>
              <a:t>P</a:t>
            </a:r>
            <a:endParaRPr lang="ar-SY" sz="2400" dirty="0">
              <a:solidFill>
                <a:srgbClr val="FFFF00"/>
              </a:solidFill>
            </a:endParaRPr>
          </a:p>
        </p:txBody>
      </p:sp>
      <p:pic>
        <p:nvPicPr>
          <p:cNvPr id="17" name="صورة 16" descr="power1_fig4_3_2.jpg"/>
          <p:cNvPicPr>
            <a:picLocks noChangeAspect="1"/>
          </p:cNvPicPr>
          <p:nvPr/>
        </p:nvPicPr>
        <p:blipFill>
          <a:blip r:embed="rId3" cstate="print"/>
          <a:stretch>
            <a:fillRect/>
          </a:stretch>
        </p:blipFill>
        <p:spPr>
          <a:xfrm>
            <a:off x="857224" y="3071810"/>
            <a:ext cx="4264152" cy="2517648"/>
          </a:xfrm>
          <a:prstGeom prst="rect">
            <a:avLst/>
          </a:prstGeom>
        </p:spPr>
      </p:pic>
      <p:sp>
        <p:nvSpPr>
          <p:cNvPr id="18" name="مربع نص 17"/>
          <p:cNvSpPr txBox="1"/>
          <p:nvPr/>
        </p:nvSpPr>
        <p:spPr>
          <a:xfrm>
            <a:off x="1928794" y="5715016"/>
            <a:ext cx="1500198" cy="430887"/>
          </a:xfrm>
          <a:prstGeom prst="rect">
            <a:avLst/>
          </a:prstGeom>
          <a:noFill/>
        </p:spPr>
        <p:txBody>
          <a:bodyPr wrap="square" rtlCol="1">
            <a:spAutoFit/>
          </a:bodyPr>
          <a:lstStyle/>
          <a:p>
            <a:pPr algn="just"/>
            <a:r>
              <a:rPr lang="ar-SY" sz="2200" dirty="0" smtClean="0">
                <a:cs typeface="Simplified Arabic" pitchFamily="2" charset="-78"/>
              </a:rPr>
              <a:t>الشكل 4 - 3</a:t>
            </a:r>
            <a:endParaRPr lang="ar-SY" sz="2200" dirty="0">
              <a:cs typeface="Simplified Arabic" pitchFamily="2" charset="-78"/>
            </a:endParaRPr>
          </a:p>
        </p:txBody>
      </p:sp>
      <p:sp>
        <p:nvSpPr>
          <p:cNvPr id="21" name="مربع نص 20"/>
          <p:cNvSpPr txBox="1"/>
          <p:nvPr/>
        </p:nvSpPr>
        <p:spPr>
          <a:xfrm>
            <a:off x="4429124" y="5044401"/>
            <a:ext cx="4357718" cy="1384995"/>
          </a:xfrm>
          <a:prstGeom prst="rect">
            <a:avLst/>
          </a:prstGeom>
          <a:noFill/>
        </p:spPr>
        <p:txBody>
          <a:bodyPr wrap="square" rtlCol="1">
            <a:spAutoFit/>
          </a:bodyPr>
          <a:lstStyle/>
          <a:p>
            <a:pPr algn="just"/>
            <a:r>
              <a:rPr lang="ar-SY" sz="2800" b="1" dirty="0" smtClean="0">
                <a:cs typeface="Simplified Arabic" pitchFamily="2" charset="-78"/>
              </a:rPr>
              <a:t>تعمل آلة التيار المستمر كمولد وتتدفق الاستطاعة من شبكة التيار المستمر إلى شبكة التيار المتناوب</a:t>
            </a:r>
            <a:endParaRPr lang="ar-SY" sz="2800" b="1" dirty="0">
              <a:cs typeface="Simplified Arabic" pitchFamily="2" charset="-78"/>
            </a:endParaRPr>
          </a:p>
        </p:txBody>
      </p:sp>
      <p:sp>
        <p:nvSpPr>
          <p:cNvPr id="22" name="مربع نص 21"/>
          <p:cNvSpPr txBox="1"/>
          <p:nvPr/>
        </p:nvSpPr>
        <p:spPr>
          <a:xfrm>
            <a:off x="5214942" y="4477416"/>
            <a:ext cx="3571900" cy="523220"/>
          </a:xfrm>
          <a:prstGeom prst="rect">
            <a:avLst/>
          </a:prstGeom>
          <a:noFill/>
        </p:spPr>
        <p:txBody>
          <a:bodyPr wrap="square" rtlCol="1">
            <a:spAutoFit/>
          </a:bodyPr>
          <a:lstStyle/>
          <a:p>
            <a:pPr algn="just"/>
            <a:r>
              <a:rPr lang="ar-SY" sz="2800" b="1" dirty="0" smtClean="0">
                <a:solidFill>
                  <a:srgbClr val="0070C0"/>
                </a:solidFill>
                <a:cs typeface="Simplified Arabic" pitchFamily="2" charset="-78"/>
              </a:rPr>
              <a:t>المبدلة تعمل في نظام القلب:</a:t>
            </a:r>
            <a:endParaRPr lang="ar-SY" sz="2800" b="1" dirty="0">
              <a:solidFill>
                <a:srgbClr val="0070C0"/>
              </a:solidFill>
              <a:cs typeface="Simplified Arabic" pitchFamily="2" charset="-78"/>
            </a:endParaRPr>
          </a:p>
        </p:txBody>
      </p:sp>
      <p:sp>
        <p:nvSpPr>
          <p:cNvPr id="6" name="مربع نص 5"/>
          <p:cNvSpPr txBox="1"/>
          <p:nvPr/>
        </p:nvSpPr>
        <p:spPr>
          <a:xfrm>
            <a:off x="4572000" y="2972699"/>
            <a:ext cx="4214842" cy="1384995"/>
          </a:xfrm>
          <a:prstGeom prst="rect">
            <a:avLst/>
          </a:prstGeom>
          <a:noFill/>
        </p:spPr>
        <p:txBody>
          <a:bodyPr wrap="square" rtlCol="1">
            <a:spAutoFit/>
          </a:bodyPr>
          <a:lstStyle/>
          <a:p>
            <a:pPr algn="just"/>
            <a:r>
              <a:rPr lang="ar-SY" sz="2800" b="1" dirty="0" smtClean="0">
                <a:cs typeface="Simplified Arabic" pitchFamily="2" charset="-78"/>
              </a:rPr>
              <a:t>تعمل آلة التيار المستمر كمحرك وتتدفق الاستطاعة من شبكة التيار المتناوب إلى شبكة التيار المستمر</a:t>
            </a:r>
            <a:endParaRPr lang="ar-SY" sz="2800" b="1" dirty="0">
              <a:cs typeface="Simplified Arabic" pitchFamily="2" charset="-78"/>
            </a:endParaRPr>
          </a:p>
        </p:txBody>
      </p:sp>
      <p:sp>
        <p:nvSpPr>
          <p:cNvPr id="23" name="سهم إلى اليمين 22"/>
          <p:cNvSpPr/>
          <p:nvPr/>
        </p:nvSpPr>
        <p:spPr>
          <a:xfrm rot="10800000">
            <a:off x="2571736" y="4247855"/>
            <a:ext cx="785818" cy="642942"/>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sp>
        <p:nvSpPr>
          <p:cNvPr id="24" name="مربع نص 23"/>
          <p:cNvSpPr txBox="1"/>
          <p:nvPr/>
        </p:nvSpPr>
        <p:spPr>
          <a:xfrm>
            <a:off x="2857488" y="4357694"/>
            <a:ext cx="357190" cy="461665"/>
          </a:xfrm>
          <a:prstGeom prst="rect">
            <a:avLst/>
          </a:prstGeom>
          <a:noFill/>
        </p:spPr>
        <p:txBody>
          <a:bodyPr wrap="square" rtlCol="1">
            <a:spAutoFit/>
          </a:bodyPr>
          <a:lstStyle/>
          <a:p>
            <a:r>
              <a:rPr lang="en-US" sz="2400" dirty="0" smtClean="0">
                <a:solidFill>
                  <a:srgbClr val="FFFF00"/>
                </a:solidFill>
              </a:rPr>
              <a:t>P</a:t>
            </a:r>
            <a:endParaRPr lang="ar-SY" sz="2400" dirty="0">
              <a:solidFill>
                <a:srgbClr val="FFFF00"/>
              </a:solidFill>
            </a:endParaRPr>
          </a:p>
        </p:txBody>
      </p:sp>
      <p:sp>
        <p:nvSpPr>
          <p:cNvPr id="15" name="عنصر نائب للتاريخ 14"/>
          <p:cNvSpPr>
            <a:spLocks noGrp="1"/>
          </p:cNvSpPr>
          <p:nvPr>
            <p:ph type="dt" sz="half" idx="10"/>
          </p:nvPr>
        </p:nvSpPr>
        <p:spPr/>
        <p:txBody>
          <a:bodyPr/>
          <a:lstStyle/>
          <a:p>
            <a:r>
              <a:rPr lang="ar-SY" smtClean="0"/>
              <a:t>2019-2018</a:t>
            </a:r>
            <a:endParaRPr lang="ar-SY"/>
          </a:p>
        </p:txBody>
      </p:sp>
      <p:sp>
        <p:nvSpPr>
          <p:cNvPr id="16" name="عنصر نائب لرقم الشريحة 15"/>
          <p:cNvSpPr>
            <a:spLocks noGrp="1"/>
          </p:cNvSpPr>
          <p:nvPr>
            <p:ph type="sldNum" sz="quarter" idx="12"/>
          </p:nvPr>
        </p:nvSpPr>
        <p:spPr/>
        <p:txBody>
          <a:bodyPr/>
          <a:lstStyle/>
          <a:p>
            <a:fld id="{2C0DA8FC-BB9E-42E2-A4DE-D94B488C17FE}" type="slidenum">
              <a:rPr lang="ar-SY" smtClean="0"/>
              <a:pPr/>
              <a:t>5</a:t>
            </a:fld>
            <a:endParaRPr lang="ar-SY" dirty="0"/>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checkerboard(across)">
                                      <p:cBhvr>
                                        <p:cTn id="10" dur="500"/>
                                        <p:tgtEl>
                                          <p:spTgt spid="17"/>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checkerboard(across)">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9"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1000" fill="hold"/>
                                        <p:tgtEl>
                                          <p:spTgt spid="6"/>
                                        </p:tgtEl>
                                        <p:attrNameLst>
                                          <p:attrName>ppt_x</p:attrName>
                                        </p:attrNameLst>
                                      </p:cBhvr>
                                      <p:tavLst>
                                        <p:tav tm="0">
                                          <p:val>
                                            <p:strVal val="#ppt_x-.2"/>
                                          </p:val>
                                        </p:tav>
                                        <p:tav tm="100000">
                                          <p:val>
                                            <p:strVal val="#ppt_x"/>
                                          </p:val>
                                        </p:tav>
                                      </p:tavLst>
                                    </p:anim>
                                    <p:anim calcmode="lin" valueType="num">
                                      <p:cBhvr>
                                        <p:cTn id="24"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25" dur="1000"/>
                                        <p:tgtEl>
                                          <p:spTgt spid="6"/>
                                        </p:tgtEl>
                                      </p:cBhvr>
                                    </p:animEffect>
                                  </p:childTnLst>
                                </p:cTn>
                              </p:par>
                            </p:childTnLst>
                          </p:cTn>
                        </p:par>
                        <p:par>
                          <p:cTn id="26" fill="hold">
                            <p:stCondLst>
                              <p:cond delay="1000"/>
                            </p:stCondLst>
                            <p:childTnLst>
                              <p:par>
                                <p:cTn id="27" presetID="2" presetClass="entr" presetSubtype="8"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0-#ppt_w/2"/>
                                          </p:val>
                                        </p:tav>
                                        <p:tav tm="100000">
                                          <p:val>
                                            <p:strVal val="#ppt_x"/>
                                          </p:val>
                                        </p:tav>
                                      </p:tavLst>
                                    </p:anim>
                                    <p:anim calcmode="lin" valueType="num">
                                      <p:cBhvr additive="base">
                                        <p:cTn id="30" dur="500" fill="hold"/>
                                        <p:tgtEl>
                                          <p:spTgt spid="14"/>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0-#ppt_w/2"/>
                                          </p:val>
                                        </p:tav>
                                        <p:tav tm="100000">
                                          <p:val>
                                            <p:strVal val="#ppt_x"/>
                                          </p:val>
                                        </p:tav>
                                      </p:tavLst>
                                    </p:anim>
                                    <p:anim calcmode="lin" valueType="num">
                                      <p:cBhvr additive="base">
                                        <p:cTn id="3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blinds(horizontal)">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29" presetClass="entr" presetSubtype="0"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p:cTn id="44" dur="1000" fill="hold"/>
                                        <p:tgtEl>
                                          <p:spTgt spid="21"/>
                                        </p:tgtEl>
                                        <p:attrNameLst>
                                          <p:attrName>ppt_x</p:attrName>
                                        </p:attrNameLst>
                                      </p:cBhvr>
                                      <p:tavLst>
                                        <p:tav tm="0">
                                          <p:val>
                                            <p:strVal val="#ppt_x-.2"/>
                                          </p:val>
                                        </p:tav>
                                        <p:tav tm="100000">
                                          <p:val>
                                            <p:strVal val="#ppt_x"/>
                                          </p:val>
                                        </p:tav>
                                      </p:tavLst>
                                    </p:anim>
                                    <p:anim calcmode="lin" valueType="num">
                                      <p:cBhvr>
                                        <p:cTn id="45" dur="1000" fill="hold"/>
                                        <p:tgtEl>
                                          <p:spTgt spid="21"/>
                                        </p:tgtEl>
                                        <p:attrNameLst>
                                          <p:attrName>ppt_y</p:attrName>
                                        </p:attrNameLst>
                                      </p:cBhvr>
                                      <p:tavLst>
                                        <p:tav tm="0">
                                          <p:val>
                                            <p:strVal val="#ppt_y"/>
                                          </p:val>
                                        </p:tav>
                                        <p:tav tm="100000">
                                          <p:val>
                                            <p:strVal val="#ppt_y"/>
                                          </p:val>
                                        </p:tav>
                                      </p:tavLst>
                                    </p:anim>
                                    <p:animEffect transition="in" filter="wipe(right)" prLst="gradientSize: 0.1">
                                      <p:cBhvr>
                                        <p:cTn id="46" dur="1000"/>
                                        <p:tgtEl>
                                          <p:spTgt spid="21"/>
                                        </p:tgtEl>
                                      </p:cBhvr>
                                    </p:animEffect>
                                  </p:childTnLst>
                                </p:cTn>
                              </p:par>
                            </p:childTnLst>
                          </p:cTn>
                        </p:par>
                        <p:par>
                          <p:cTn id="47" fill="hold">
                            <p:stCondLst>
                              <p:cond delay="1000"/>
                            </p:stCondLst>
                            <p:childTnLst>
                              <p:par>
                                <p:cTn id="48" presetID="2" presetClass="entr" presetSubtype="2" fill="hold" grpId="0" nodeType="afterEffect">
                                  <p:stCondLst>
                                    <p:cond delay="0"/>
                                  </p:stCondLst>
                                  <p:childTnLst>
                                    <p:set>
                                      <p:cBhvr>
                                        <p:cTn id="49" dur="1" fill="hold">
                                          <p:stCondLst>
                                            <p:cond delay="0"/>
                                          </p:stCondLst>
                                        </p:cTn>
                                        <p:tgtEl>
                                          <p:spTgt spid="24"/>
                                        </p:tgtEl>
                                        <p:attrNameLst>
                                          <p:attrName>style.visibility</p:attrName>
                                        </p:attrNameLst>
                                      </p:cBhvr>
                                      <p:to>
                                        <p:strVal val="visible"/>
                                      </p:to>
                                    </p:set>
                                    <p:anim calcmode="lin" valueType="num">
                                      <p:cBhvr additive="base">
                                        <p:cTn id="50" dur="500" fill="hold"/>
                                        <p:tgtEl>
                                          <p:spTgt spid="24"/>
                                        </p:tgtEl>
                                        <p:attrNameLst>
                                          <p:attrName>ppt_x</p:attrName>
                                        </p:attrNameLst>
                                      </p:cBhvr>
                                      <p:tavLst>
                                        <p:tav tm="0">
                                          <p:val>
                                            <p:strVal val="1+#ppt_w/2"/>
                                          </p:val>
                                        </p:tav>
                                        <p:tav tm="100000">
                                          <p:val>
                                            <p:strVal val="#ppt_x"/>
                                          </p:val>
                                        </p:tav>
                                      </p:tavLst>
                                    </p:anim>
                                    <p:anim calcmode="lin" valueType="num">
                                      <p:cBhvr additive="base">
                                        <p:cTn id="51" dur="500" fill="hold"/>
                                        <p:tgtEl>
                                          <p:spTgt spid="24"/>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1+#ppt_w/2"/>
                                          </p:val>
                                        </p:tav>
                                        <p:tav tm="100000">
                                          <p:val>
                                            <p:strVal val="#ppt_x"/>
                                          </p:val>
                                        </p:tav>
                                      </p:tavLst>
                                    </p:anim>
                                    <p:anim calcmode="lin" valueType="num">
                                      <p:cBhvr additive="base">
                                        <p:cTn id="55"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animBg="1"/>
      <p:bldP spid="14" grpId="0"/>
      <p:bldP spid="18" grpId="0"/>
      <p:bldP spid="21" grpId="0"/>
      <p:bldP spid="22" grpId="0"/>
      <p:bldP spid="6" grpId="0"/>
      <p:bldP spid="23" grpId="0" animBg="1"/>
      <p:bldP spid="2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ربع نص 3"/>
          <p:cNvSpPr txBox="1"/>
          <p:nvPr/>
        </p:nvSpPr>
        <p:spPr>
          <a:xfrm>
            <a:off x="2285984" y="2800175"/>
            <a:ext cx="4572032" cy="1200329"/>
          </a:xfrm>
          <a:prstGeom prst="rect">
            <a:avLst/>
          </a:prstGeom>
          <a:noFill/>
        </p:spPr>
        <p:txBody>
          <a:bodyPr wrap="square" rtlCol="1">
            <a:spAutoFit/>
          </a:bodyPr>
          <a:lstStyle/>
          <a:p>
            <a:pPr algn="ctr"/>
            <a:r>
              <a:rPr lang="en-US" sz="7200" b="1" dirty="0" smtClean="0">
                <a:solidFill>
                  <a:srgbClr val="FF0000"/>
                </a:solidFill>
                <a:cs typeface="Simplified Arabic" pitchFamily="2" charset="-78"/>
              </a:rPr>
              <a:t>The End</a:t>
            </a:r>
            <a:endParaRPr lang="ar-SY" sz="7200" b="1" dirty="0">
              <a:solidFill>
                <a:srgbClr val="FF0000"/>
              </a:solidFill>
              <a:cs typeface="Simplified Arabic" pitchFamily="2" charset="-78"/>
            </a:endParaRPr>
          </a:p>
        </p:txBody>
      </p:sp>
      <p:sp>
        <p:nvSpPr>
          <p:cNvPr id="3" name="عنصر نائب للتاريخ 2"/>
          <p:cNvSpPr>
            <a:spLocks noGrp="1"/>
          </p:cNvSpPr>
          <p:nvPr>
            <p:ph type="dt" sz="half" idx="10"/>
          </p:nvPr>
        </p:nvSpPr>
        <p:spPr/>
        <p:txBody>
          <a:bodyPr/>
          <a:lstStyle/>
          <a:p>
            <a:r>
              <a:rPr lang="ar-SY" smtClean="0"/>
              <a:t>2019-2018</a:t>
            </a:r>
            <a:endParaRPr lang="ar-SY"/>
          </a:p>
        </p:txBody>
      </p:sp>
      <p:sp>
        <p:nvSpPr>
          <p:cNvPr id="5" name="عنصر نائب لرقم الشريحة 4"/>
          <p:cNvSpPr>
            <a:spLocks noGrp="1"/>
          </p:cNvSpPr>
          <p:nvPr>
            <p:ph type="sldNum" sz="quarter" idx="12"/>
          </p:nvPr>
        </p:nvSpPr>
        <p:spPr/>
        <p:txBody>
          <a:bodyPr/>
          <a:lstStyle/>
          <a:p>
            <a:fld id="{2C0DA8FC-BB9E-42E2-A4DE-D94B488C17FE}" type="slidenum">
              <a:rPr lang="ar-SY" smtClean="0"/>
              <a:pPr/>
              <a:t>50</a:t>
            </a:fld>
            <a:endParaRPr lang="ar-SY" dirty="0"/>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6929454" y="-71462"/>
            <a:ext cx="2143140" cy="523220"/>
          </a:xfrm>
          <a:prstGeom prst="rect">
            <a:avLst/>
          </a:prstGeom>
          <a:noFill/>
        </p:spPr>
        <p:txBody>
          <a:bodyPr wrap="square" rtlCol="1">
            <a:spAutoFit/>
          </a:bodyPr>
          <a:lstStyle/>
          <a:p>
            <a:pPr algn="ctr"/>
            <a:r>
              <a:rPr lang="ar-SY" sz="2800" b="1" dirty="0" smtClean="0">
                <a:solidFill>
                  <a:srgbClr val="FF0000"/>
                </a:solidFill>
                <a:cs typeface="Simplified Arabic" pitchFamily="2" charset="-78"/>
              </a:rPr>
              <a:t>مسألة تدريب 1</a:t>
            </a:r>
            <a:endParaRPr lang="ar-SY" sz="2800" b="1" dirty="0">
              <a:solidFill>
                <a:srgbClr val="FF0000"/>
              </a:solidFill>
              <a:cs typeface="Simplified Arabic" pitchFamily="2" charset="-78"/>
            </a:endParaRPr>
          </a:p>
        </p:txBody>
      </p:sp>
      <p:sp>
        <p:nvSpPr>
          <p:cNvPr id="3" name="مربع نص 2"/>
          <p:cNvSpPr txBox="1"/>
          <p:nvPr/>
        </p:nvSpPr>
        <p:spPr>
          <a:xfrm>
            <a:off x="285720" y="571480"/>
            <a:ext cx="8501122" cy="2677656"/>
          </a:xfrm>
          <a:prstGeom prst="rect">
            <a:avLst/>
          </a:prstGeom>
          <a:noFill/>
        </p:spPr>
        <p:txBody>
          <a:bodyPr wrap="square" rtlCol="1">
            <a:spAutoFit/>
          </a:bodyPr>
          <a:lstStyle/>
          <a:p>
            <a:pPr algn="just"/>
            <a:r>
              <a:rPr lang="ar-SY" sz="2800" b="1" dirty="0" smtClean="0">
                <a:latin typeface="Times New Roman" pitchFamily="18" charset="0"/>
                <a:cs typeface="Times New Roman" pitchFamily="18" charset="0"/>
              </a:rPr>
              <a:t>مبدلة قالبة تابعة ثلاثية الطور ذات النقطة المشتركة ذات مهابط مشتركة موصولة إلى محولة ثلاثية الطور.</a:t>
            </a:r>
          </a:p>
          <a:p>
            <a:pPr algn="just"/>
            <a:r>
              <a:rPr lang="ar-SY" sz="2800" b="1" dirty="0" smtClean="0">
                <a:latin typeface="Times New Roman" pitchFamily="18" charset="0"/>
                <a:cs typeface="Times New Roman" pitchFamily="18" charset="0"/>
              </a:rPr>
              <a:t>القيم الفعالة لجهدي الطور في أولي وثانوي المحولة هي على التوالي </a:t>
            </a:r>
            <a:r>
              <a:rPr lang="en-US" sz="2800" b="1" dirty="0" smtClean="0">
                <a:solidFill>
                  <a:srgbClr val="FF0000"/>
                </a:solidFill>
                <a:latin typeface="Times New Roman" pitchFamily="18" charset="0"/>
                <a:cs typeface="Times New Roman" pitchFamily="18" charset="0"/>
                <a:sym typeface="Symbol"/>
              </a:rPr>
              <a:t>220 volt</a:t>
            </a:r>
            <a:r>
              <a:rPr lang="ar-SY" sz="2800" b="1" dirty="0" smtClean="0">
                <a:solidFill>
                  <a:srgbClr val="FF0000"/>
                </a:solidFill>
                <a:latin typeface="Times New Roman" pitchFamily="18" charset="0"/>
                <a:cs typeface="Times New Roman" pitchFamily="18" charset="0"/>
                <a:sym typeface="Symbol"/>
              </a:rPr>
              <a:t> , </a:t>
            </a:r>
            <a:r>
              <a:rPr lang="en-US" sz="2800" b="1" dirty="0" smtClean="0">
                <a:solidFill>
                  <a:srgbClr val="FF0000"/>
                </a:solidFill>
                <a:latin typeface="Times New Roman" pitchFamily="18" charset="0"/>
                <a:cs typeface="Times New Roman" pitchFamily="18" charset="0"/>
                <a:sym typeface="Symbol"/>
              </a:rPr>
              <a:t>24 volt</a:t>
            </a:r>
            <a:r>
              <a:rPr lang="ar-SY" sz="2800" b="1" dirty="0" smtClean="0">
                <a:latin typeface="Times New Roman" pitchFamily="18" charset="0"/>
                <a:cs typeface="Times New Roman" pitchFamily="18" charset="0"/>
                <a:sym typeface="Symbol"/>
              </a:rPr>
              <a:t>.</a:t>
            </a:r>
            <a:endParaRPr lang="ar-SY" sz="2800" b="1" dirty="0" smtClean="0">
              <a:solidFill>
                <a:srgbClr val="FF0000"/>
              </a:solidFill>
              <a:latin typeface="Times New Roman" pitchFamily="18" charset="0"/>
              <a:cs typeface="Times New Roman" pitchFamily="18" charset="0"/>
            </a:endParaRPr>
          </a:p>
          <a:p>
            <a:pPr algn="just"/>
            <a:r>
              <a:rPr lang="ar-SY" sz="2800" b="1" dirty="0" smtClean="0">
                <a:latin typeface="Times New Roman" pitchFamily="18" charset="0"/>
                <a:cs typeface="Times New Roman" pitchFamily="18" charset="0"/>
              </a:rPr>
              <a:t>التيار الذي تؤمنه آلة التيار المستمر يساوي </a:t>
            </a:r>
            <a:r>
              <a:rPr lang="en-US" sz="2800" b="1" dirty="0" smtClean="0">
                <a:solidFill>
                  <a:srgbClr val="FF0000"/>
                </a:solidFill>
                <a:latin typeface="Times New Roman" pitchFamily="18" charset="0"/>
                <a:cs typeface="Times New Roman" pitchFamily="18" charset="0"/>
              </a:rPr>
              <a:t>20 A</a:t>
            </a:r>
            <a:r>
              <a:rPr lang="ar-SY" sz="2800" b="1" dirty="0" smtClean="0">
                <a:latin typeface="Times New Roman" pitchFamily="18" charset="0"/>
                <a:cs typeface="Times New Roman" pitchFamily="18" charset="0"/>
              </a:rPr>
              <a:t> فإذا طبقت نبضات القدح على المبدلة بزاوية </a:t>
            </a:r>
            <a:r>
              <a:rPr lang="en-US" sz="2800" b="1" dirty="0" smtClean="0">
                <a:solidFill>
                  <a:srgbClr val="FF0000"/>
                </a:solidFill>
                <a:latin typeface="Times New Roman" pitchFamily="18" charset="0"/>
                <a:cs typeface="Times New Roman" pitchFamily="18" charset="0"/>
                <a:sym typeface="Symbol"/>
              </a:rPr>
              <a:t> = 120 </a:t>
            </a:r>
            <a:r>
              <a:rPr lang="en-US" sz="2800" b="1" baseline="30000" dirty="0" smtClean="0">
                <a:solidFill>
                  <a:srgbClr val="FF0000"/>
                </a:solidFill>
                <a:latin typeface="Times New Roman" pitchFamily="18" charset="0"/>
                <a:cs typeface="Times New Roman" pitchFamily="18" charset="0"/>
                <a:sym typeface="Symbol"/>
              </a:rPr>
              <a:t></a:t>
            </a:r>
            <a:r>
              <a:rPr lang="ar-SY" sz="2800" b="1" dirty="0" smtClean="0">
                <a:latin typeface="Times New Roman" pitchFamily="18" charset="0"/>
                <a:cs typeface="Times New Roman" pitchFamily="18" charset="0"/>
                <a:sym typeface="Symbol"/>
              </a:rPr>
              <a:t>. المطلوب :</a:t>
            </a:r>
            <a:endParaRPr lang="ar-SY" sz="2800" b="1" dirty="0">
              <a:cs typeface="Simplified Arabic" pitchFamily="2" charset="-78"/>
            </a:endParaRPr>
          </a:p>
        </p:txBody>
      </p:sp>
      <p:sp>
        <p:nvSpPr>
          <p:cNvPr id="5" name="مربع نص 4"/>
          <p:cNvSpPr txBox="1"/>
          <p:nvPr/>
        </p:nvSpPr>
        <p:spPr>
          <a:xfrm>
            <a:off x="357158" y="3321982"/>
            <a:ext cx="8858312" cy="3108543"/>
          </a:xfrm>
          <a:prstGeom prst="rect">
            <a:avLst/>
          </a:prstGeom>
          <a:noFill/>
        </p:spPr>
        <p:txBody>
          <a:bodyPr wrap="square" rtlCol="1">
            <a:spAutoFit/>
          </a:bodyPr>
          <a:lstStyle/>
          <a:p>
            <a:pPr marL="903288" indent="-382588" algn="just">
              <a:buFont typeface="+mj-lt"/>
              <a:buAutoNum type="arabicPeriod"/>
            </a:pPr>
            <a:r>
              <a:rPr lang="ar-SY" sz="2800" b="1" dirty="0" smtClean="0">
                <a:solidFill>
                  <a:srgbClr val="002060"/>
                </a:solidFill>
                <a:latin typeface="Times New Roman" pitchFamily="18" charset="0"/>
                <a:cs typeface="Times New Roman" pitchFamily="18" charset="0"/>
              </a:rPr>
              <a:t>رسم منحنيات الجهد المقوم والجهد على طرفي أحد </a:t>
            </a:r>
            <a:r>
              <a:rPr lang="ar-SY" sz="2800" b="1" dirty="0" err="1" smtClean="0">
                <a:solidFill>
                  <a:srgbClr val="002060"/>
                </a:solidFill>
                <a:latin typeface="Times New Roman" pitchFamily="18" charset="0"/>
                <a:cs typeface="Times New Roman" pitchFamily="18" charset="0"/>
              </a:rPr>
              <a:t>الثايرستورات</a:t>
            </a:r>
            <a:r>
              <a:rPr lang="ar-SY" sz="2800" b="1" dirty="0" smtClean="0">
                <a:solidFill>
                  <a:srgbClr val="002060"/>
                </a:solidFill>
                <a:latin typeface="Times New Roman" pitchFamily="18" charset="0"/>
                <a:cs typeface="Times New Roman" pitchFamily="18" charset="0"/>
              </a:rPr>
              <a:t> والتيار المار في أحد </a:t>
            </a:r>
            <a:r>
              <a:rPr lang="ar-SY" sz="2800" b="1" dirty="0" err="1" smtClean="0">
                <a:solidFill>
                  <a:srgbClr val="002060"/>
                </a:solidFill>
                <a:latin typeface="Times New Roman" pitchFamily="18" charset="0"/>
                <a:cs typeface="Times New Roman" pitchFamily="18" charset="0"/>
              </a:rPr>
              <a:t>الثايرستورات</a:t>
            </a:r>
            <a:r>
              <a:rPr lang="ar-SY" sz="2800" b="1" dirty="0" smtClean="0">
                <a:solidFill>
                  <a:srgbClr val="002060"/>
                </a:solidFill>
                <a:latin typeface="Times New Roman" pitchFamily="18" charset="0"/>
                <a:cs typeface="Times New Roman" pitchFamily="18" charset="0"/>
              </a:rPr>
              <a:t>.</a:t>
            </a:r>
          </a:p>
          <a:p>
            <a:pPr marL="903288" indent="-382588" algn="just">
              <a:buFont typeface="+mj-lt"/>
              <a:buAutoNum type="arabicPeriod"/>
            </a:pPr>
            <a:r>
              <a:rPr lang="ar-SY" sz="2800" b="1" dirty="0" smtClean="0">
                <a:solidFill>
                  <a:srgbClr val="002060"/>
                </a:solidFill>
                <a:latin typeface="Times New Roman" pitchFamily="18" charset="0"/>
                <a:cs typeface="Times New Roman" pitchFamily="18" charset="0"/>
              </a:rPr>
              <a:t>أحسب </a:t>
            </a:r>
            <a:r>
              <a:rPr lang="ar-SY" sz="2800" b="1" dirty="0" err="1" smtClean="0">
                <a:solidFill>
                  <a:srgbClr val="002060"/>
                </a:solidFill>
                <a:latin typeface="Times New Roman" pitchFamily="18" charset="0"/>
                <a:cs typeface="Times New Roman" pitchFamily="18" charset="0"/>
              </a:rPr>
              <a:t>مايلي</a:t>
            </a:r>
            <a:r>
              <a:rPr lang="ar-SY" sz="2800" b="1" dirty="0" smtClean="0">
                <a:solidFill>
                  <a:srgbClr val="002060"/>
                </a:solidFill>
                <a:latin typeface="Times New Roman" pitchFamily="18" charset="0"/>
                <a:cs typeface="Times New Roman" pitchFamily="18" charset="0"/>
              </a:rPr>
              <a:t> : القيمة الوسطية للجهد المقوم – القيمة الوسطية لتيار </a:t>
            </a:r>
            <a:r>
              <a:rPr lang="ar-SY" sz="2800" b="1" dirty="0" err="1" smtClean="0">
                <a:solidFill>
                  <a:srgbClr val="002060"/>
                </a:solidFill>
                <a:latin typeface="Times New Roman" pitchFamily="18" charset="0"/>
                <a:cs typeface="Times New Roman" pitchFamily="18" charset="0"/>
              </a:rPr>
              <a:t>الثايرستور</a:t>
            </a:r>
            <a:r>
              <a:rPr lang="ar-SY" sz="2800" b="1" dirty="0" smtClean="0">
                <a:solidFill>
                  <a:srgbClr val="002060"/>
                </a:solidFill>
                <a:latin typeface="Times New Roman" pitchFamily="18" charset="0"/>
                <a:cs typeface="Times New Roman" pitchFamily="18" charset="0"/>
              </a:rPr>
              <a:t> – القيمة الفعالة للتيار في أحد ملفات الثانوي - القيمة الفعالة للتيار في أحد ملفات الأولي.</a:t>
            </a:r>
          </a:p>
          <a:p>
            <a:pPr marL="903288" indent="-382588" algn="just">
              <a:buFont typeface="+mj-lt"/>
              <a:buAutoNum type="arabicPeriod"/>
            </a:pPr>
            <a:r>
              <a:rPr lang="ar-SY" sz="2800" b="1" dirty="0" smtClean="0">
                <a:solidFill>
                  <a:srgbClr val="002060"/>
                </a:solidFill>
                <a:latin typeface="Times New Roman" pitchFamily="18" charset="0"/>
                <a:cs typeface="Times New Roman" pitchFamily="18" charset="0"/>
              </a:rPr>
              <a:t>حساب الاستطاعة الفعالة في أحد ملفات أولي المحولة والاستطاعة الفعالة للحمولة.</a:t>
            </a:r>
            <a:endParaRPr lang="ar-SY" sz="2800" b="1" dirty="0">
              <a:solidFill>
                <a:srgbClr val="002060"/>
              </a:solidFill>
              <a:cs typeface="Simplified Arabic" pitchFamily="2" charset="-78"/>
            </a:endParaRPr>
          </a:p>
        </p:txBody>
      </p:sp>
      <p:sp>
        <p:nvSpPr>
          <p:cNvPr id="6" name="عنصر نائب للتاريخ 5"/>
          <p:cNvSpPr>
            <a:spLocks noGrp="1"/>
          </p:cNvSpPr>
          <p:nvPr>
            <p:ph type="dt" sz="half" idx="10"/>
          </p:nvPr>
        </p:nvSpPr>
        <p:spPr/>
        <p:txBody>
          <a:bodyPr/>
          <a:lstStyle/>
          <a:p>
            <a:r>
              <a:rPr lang="ar-SY" smtClean="0"/>
              <a:t>2019-2018</a:t>
            </a:r>
            <a:endParaRPr lang="ar-SY"/>
          </a:p>
        </p:txBody>
      </p:sp>
      <p:sp>
        <p:nvSpPr>
          <p:cNvPr id="7" name="عنصر نائب لرقم الشريحة 6"/>
          <p:cNvSpPr>
            <a:spLocks noGrp="1"/>
          </p:cNvSpPr>
          <p:nvPr>
            <p:ph type="sldNum" sz="quarter" idx="12"/>
          </p:nvPr>
        </p:nvSpPr>
        <p:spPr/>
        <p:txBody>
          <a:bodyPr/>
          <a:lstStyle/>
          <a:p>
            <a:fld id="{2C0DA8FC-BB9E-42E2-A4DE-D94B488C17FE}" type="slidenum">
              <a:rPr lang="ar-SY" smtClean="0"/>
              <a:pPr/>
              <a:t>51</a:t>
            </a:fld>
            <a:endParaRPr lang="ar-SY" dirty="0"/>
          </a:p>
        </p:txBody>
      </p:sp>
    </p:spTree>
  </p:cSld>
  <p:clrMapOvr>
    <a:masterClrMapping/>
  </p:clrMapOvr>
  <p:transition>
    <p:cover dir="l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0" y="71414"/>
            <a:ext cx="9144000" cy="1384995"/>
          </a:xfrm>
          <a:prstGeom prst="rect">
            <a:avLst/>
          </a:prstGeom>
          <a:noFill/>
        </p:spPr>
        <p:txBody>
          <a:bodyPr wrap="square" rtlCol="1">
            <a:spAutoFit/>
          </a:bodyPr>
          <a:lstStyle/>
          <a:p>
            <a:pPr algn="ctr" rtl="0"/>
            <a:r>
              <a:rPr lang="en-US" sz="2800" b="1" dirty="0" err="1" smtClean="0">
                <a:solidFill>
                  <a:srgbClr val="0070C0"/>
                </a:solidFill>
                <a:latin typeface="Times New Roman" pitchFamily="18" charset="0"/>
                <a:cs typeface="Times New Roman" pitchFamily="18" charset="0"/>
                <a:sym typeface="Symbol"/>
              </a:rPr>
              <a:t>u</a:t>
            </a:r>
            <a:r>
              <a:rPr lang="en-US" sz="2800" b="1" baseline="-25000" dirty="0" err="1" smtClean="0">
                <a:solidFill>
                  <a:srgbClr val="0070C0"/>
                </a:solidFill>
                <a:latin typeface="Times New Roman" pitchFamily="18" charset="0"/>
                <a:cs typeface="Times New Roman" pitchFamily="18" charset="0"/>
                <a:sym typeface="Symbol"/>
              </a:rPr>
              <a:t>Prms</a:t>
            </a:r>
            <a:r>
              <a:rPr lang="en-US" sz="2800" b="1" dirty="0" smtClean="0">
                <a:solidFill>
                  <a:srgbClr val="0070C0"/>
                </a:solidFill>
                <a:latin typeface="Times New Roman" pitchFamily="18" charset="0"/>
                <a:cs typeface="Times New Roman" pitchFamily="18" charset="0"/>
                <a:sym typeface="Symbol"/>
              </a:rPr>
              <a:t>=220 v , </a:t>
            </a:r>
            <a:r>
              <a:rPr lang="en-US" sz="2800" b="1" dirty="0" err="1" smtClean="0">
                <a:solidFill>
                  <a:srgbClr val="0070C0"/>
                </a:solidFill>
                <a:latin typeface="Times New Roman" pitchFamily="18" charset="0"/>
                <a:cs typeface="Times New Roman" pitchFamily="18" charset="0"/>
                <a:sym typeface="Symbol"/>
              </a:rPr>
              <a:t>u</a:t>
            </a:r>
            <a:r>
              <a:rPr lang="en-US" sz="2800" b="1" baseline="-25000" dirty="0" err="1" smtClean="0">
                <a:solidFill>
                  <a:srgbClr val="0070C0"/>
                </a:solidFill>
                <a:latin typeface="Times New Roman" pitchFamily="18" charset="0"/>
                <a:cs typeface="Times New Roman" pitchFamily="18" charset="0"/>
                <a:sym typeface="Symbol"/>
              </a:rPr>
              <a:t>Srms</a:t>
            </a:r>
            <a:r>
              <a:rPr lang="en-US" sz="2800" b="1" dirty="0" smtClean="0">
                <a:solidFill>
                  <a:srgbClr val="0070C0"/>
                </a:solidFill>
                <a:latin typeface="Times New Roman" pitchFamily="18" charset="0"/>
                <a:cs typeface="Times New Roman" pitchFamily="18" charset="0"/>
                <a:sym typeface="Symbol"/>
              </a:rPr>
              <a:t> = 24 , I</a:t>
            </a:r>
            <a:r>
              <a:rPr lang="en-US" sz="2800" b="1" baseline="-25000" dirty="0" smtClean="0">
                <a:solidFill>
                  <a:srgbClr val="0070C0"/>
                </a:solidFill>
                <a:latin typeface="Times New Roman" pitchFamily="18" charset="0"/>
                <a:cs typeface="Times New Roman" pitchFamily="18" charset="0"/>
                <a:sym typeface="Symbol"/>
              </a:rPr>
              <a:t>LDC</a:t>
            </a:r>
            <a:r>
              <a:rPr lang="en-US" sz="2800" b="1" dirty="0" smtClean="0">
                <a:solidFill>
                  <a:srgbClr val="0070C0"/>
                </a:solidFill>
                <a:latin typeface="Times New Roman" pitchFamily="18" charset="0"/>
                <a:cs typeface="Times New Roman" pitchFamily="18" charset="0"/>
                <a:sym typeface="Symbol"/>
              </a:rPr>
              <a:t> = 20 A ,  = 120 </a:t>
            </a:r>
            <a:r>
              <a:rPr lang="en-US" sz="2800" b="1" baseline="30000" dirty="0" smtClean="0">
                <a:solidFill>
                  <a:srgbClr val="0070C0"/>
                </a:solidFill>
                <a:latin typeface="Times New Roman" pitchFamily="18" charset="0"/>
                <a:cs typeface="Times New Roman" pitchFamily="18" charset="0"/>
                <a:sym typeface="Symbol"/>
              </a:rPr>
              <a:t></a:t>
            </a:r>
            <a:endParaRPr lang="ar-SY" sz="2800" b="1" baseline="30000" dirty="0" smtClean="0">
              <a:solidFill>
                <a:srgbClr val="0070C0"/>
              </a:solidFill>
              <a:latin typeface="Times New Roman" pitchFamily="18" charset="0"/>
              <a:cs typeface="Times New Roman" pitchFamily="18" charset="0"/>
            </a:endParaRPr>
          </a:p>
          <a:p>
            <a:pPr algn="ctr"/>
            <a:r>
              <a:rPr lang="ar-SY" sz="2800" b="1" dirty="0" smtClean="0">
                <a:solidFill>
                  <a:srgbClr val="00B050"/>
                </a:solidFill>
                <a:latin typeface="Times New Roman" pitchFamily="18" charset="0"/>
                <a:cs typeface="Times New Roman" pitchFamily="18" charset="0"/>
              </a:rPr>
              <a:t>رسم منحنيات جهد الحمولة وجهد وتيار أحد </a:t>
            </a:r>
            <a:r>
              <a:rPr lang="ar-SY" sz="2800" b="1" dirty="0" err="1" smtClean="0">
                <a:solidFill>
                  <a:srgbClr val="00B050"/>
                </a:solidFill>
                <a:latin typeface="Times New Roman" pitchFamily="18" charset="0"/>
                <a:cs typeface="Times New Roman" pitchFamily="18" charset="0"/>
              </a:rPr>
              <a:t>الثايرستورات</a:t>
            </a:r>
            <a:endParaRPr lang="ar-SY" sz="2800" b="1" dirty="0" smtClean="0">
              <a:solidFill>
                <a:srgbClr val="00B050"/>
              </a:solidFill>
              <a:latin typeface="Times New Roman" pitchFamily="18" charset="0"/>
              <a:cs typeface="Times New Roman" pitchFamily="18" charset="0"/>
            </a:endParaRPr>
          </a:p>
          <a:p>
            <a:pPr algn="ctr"/>
            <a:r>
              <a:rPr lang="ar-SY" sz="2800" b="1" dirty="0" smtClean="0">
                <a:solidFill>
                  <a:srgbClr val="00B050"/>
                </a:solidFill>
                <a:latin typeface="Times New Roman" pitchFamily="18" charset="0"/>
                <a:cs typeface="Times New Roman" pitchFamily="18" charset="0"/>
              </a:rPr>
              <a:t>القيمة الوسطية للجهد المقوم – القيمة الوسطية لتيار </a:t>
            </a:r>
            <a:r>
              <a:rPr lang="ar-SY" sz="2800" b="1" dirty="0" err="1" smtClean="0">
                <a:solidFill>
                  <a:srgbClr val="00B050"/>
                </a:solidFill>
                <a:latin typeface="Times New Roman" pitchFamily="18" charset="0"/>
                <a:cs typeface="Times New Roman" pitchFamily="18" charset="0"/>
              </a:rPr>
              <a:t>الثايرستور</a:t>
            </a:r>
            <a:endParaRPr lang="ar-SY" sz="2800" b="1" dirty="0" smtClean="0">
              <a:solidFill>
                <a:srgbClr val="00B050"/>
              </a:solidFill>
              <a:cs typeface="Simplified Arabic" pitchFamily="2" charset="-78"/>
            </a:endParaRPr>
          </a:p>
        </p:txBody>
      </p:sp>
      <p:grpSp>
        <p:nvGrpSpPr>
          <p:cNvPr id="3" name="مجموعة 40"/>
          <p:cNvGrpSpPr/>
          <p:nvPr/>
        </p:nvGrpSpPr>
        <p:grpSpPr>
          <a:xfrm>
            <a:off x="71406" y="1357298"/>
            <a:ext cx="5286412" cy="4795179"/>
            <a:chOff x="142844" y="1514495"/>
            <a:chExt cx="5286412" cy="4795179"/>
          </a:xfrm>
        </p:grpSpPr>
        <p:pic>
          <p:nvPicPr>
            <p:cNvPr id="46090" name="Picture 10"/>
            <p:cNvPicPr>
              <a:picLocks noChangeAspect="1" noChangeArrowheads="1"/>
            </p:cNvPicPr>
            <p:nvPr/>
          </p:nvPicPr>
          <p:blipFill>
            <a:blip r:embed="rId3" cstate="print"/>
            <a:srcRect/>
            <a:stretch>
              <a:fillRect/>
            </a:stretch>
          </p:blipFill>
          <p:spPr bwMode="auto">
            <a:xfrm>
              <a:off x="857224" y="1514495"/>
              <a:ext cx="4410075" cy="4772025"/>
            </a:xfrm>
            <a:prstGeom prst="rect">
              <a:avLst/>
            </a:prstGeom>
            <a:noFill/>
            <a:ln w="9525">
              <a:noFill/>
              <a:miter lim="800000"/>
              <a:headEnd/>
              <a:tailEnd/>
            </a:ln>
            <a:effectLst/>
          </p:spPr>
        </p:pic>
        <p:sp>
          <p:nvSpPr>
            <p:cNvPr id="6" name="مربع نص 5"/>
            <p:cNvSpPr txBox="1"/>
            <p:nvPr/>
          </p:nvSpPr>
          <p:spPr>
            <a:xfrm>
              <a:off x="5107785" y="2000240"/>
              <a:ext cx="321471" cy="523220"/>
            </a:xfrm>
            <a:prstGeom prst="rect">
              <a:avLst/>
            </a:prstGeom>
            <a:noFill/>
          </p:spPr>
          <p:txBody>
            <a:bodyPr wrap="square" rtlCol="1">
              <a:spAutoFit/>
            </a:bodyPr>
            <a:lstStyle/>
            <a:p>
              <a:pPr algn="ctr" rtl="0"/>
              <a:r>
                <a:rPr lang="ar-SY" sz="2800" dirty="0" smtClean="0">
                  <a:sym typeface="Symbol"/>
                </a:rPr>
                <a:t></a:t>
              </a:r>
              <a:endParaRPr lang="ar-SY" sz="2800" dirty="0"/>
            </a:p>
          </p:txBody>
        </p:sp>
        <p:sp>
          <p:nvSpPr>
            <p:cNvPr id="7" name="مربع نص 6"/>
            <p:cNvSpPr txBox="1"/>
            <p:nvPr/>
          </p:nvSpPr>
          <p:spPr>
            <a:xfrm>
              <a:off x="5107785" y="3714752"/>
              <a:ext cx="321471" cy="523220"/>
            </a:xfrm>
            <a:prstGeom prst="rect">
              <a:avLst/>
            </a:prstGeom>
            <a:noFill/>
          </p:spPr>
          <p:txBody>
            <a:bodyPr wrap="square" rtlCol="1">
              <a:spAutoFit/>
            </a:bodyPr>
            <a:lstStyle/>
            <a:p>
              <a:pPr algn="ctr" rtl="0"/>
              <a:r>
                <a:rPr lang="ar-SY" sz="2800" dirty="0" smtClean="0">
                  <a:sym typeface="Symbol"/>
                </a:rPr>
                <a:t></a:t>
              </a:r>
              <a:endParaRPr lang="ar-SY" sz="2800" dirty="0"/>
            </a:p>
          </p:txBody>
        </p:sp>
        <p:sp>
          <p:nvSpPr>
            <p:cNvPr id="8" name="مربع نص 7"/>
            <p:cNvSpPr txBox="1"/>
            <p:nvPr/>
          </p:nvSpPr>
          <p:spPr>
            <a:xfrm>
              <a:off x="5107785" y="4714884"/>
              <a:ext cx="321471" cy="523220"/>
            </a:xfrm>
            <a:prstGeom prst="rect">
              <a:avLst/>
            </a:prstGeom>
            <a:noFill/>
          </p:spPr>
          <p:txBody>
            <a:bodyPr wrap="square" rtlCol="1">
              <a:spAutoFit/>
            </a:bodyPr>
            <a:lstStyle/>
            <a:p>
              <a:pPr algn="ctr" rtl="0"/>
              <a:r>
                <a:rPr lang="ar-SY" sz="2800" dirty="0" smtClean="0">
                  <a:sym typeface="Symbol"/>
                </a:rPr>
                <a:t></a:t>
              </a:r>
              <a:endParaRPr lang="ar-SY" sz="2800" dirty="0"/>
            </a:p>
          </p:txBody>
        </p:sp>
        <p:sp>
          <p:nvSpPr>
            <p:cNvPr id="11" name="مربع نص 10"/>
            <p:cNvSpPr txBox="1"/>
            <p:nvPr/>
          </p:nvSpPr>
          <p:spPr>
            <a:xfrm>
              <a:off x="285720" y="1571612"/>
              <a:ext cx="642942" cy="523220"/>
            </a:xfrm>
            <a:prstGeom prst="rect">
              <a:avLst/>
            </a:prstGeom>
            <a:noFill/>
          </p:spPr>
          <p:txBody>
            <a:bodyPr wrap="square" rtlCol="1">
              <a:spAutoFit/>
            </a:bodyPr>
            <a:lstStyle/>
            <a:p>
              <a:pPr algn="ctr" rtl="0"/>
              <a:r>
                <a:rPr lang="en-US" sz="2800" b="1" dirty="0" err="1" smtClean="0">
                  <a:solidFill>
                    <a:srgbClr val="FF0000"/>
                  </a:solidFill>
                  <a:sym typeface="Symbol"/>
                </a:rPr>
                <a:t>v</a:t>
              </a:r>
              <a:r>
                <a:rPr lang="en-US" sz="2800" b="1" baseline="-25000" dirty="0" err="1" smtClean="0">
                  <a:solidFill>
                    <a:srgbClr val="FF0000"/>
                  </a:solidFill>
                  <a:sym typeface="Symbol"/>
                </a:rPr>
                <a:t>L</a:t>
              </a:r>
              <a:endParaRPr lang="ar-SY" sz="2800" b="1" dirty="0">
                <a:solidFill>
                  <a:srgbClr val="FF0000"/>
                </a:solidFill>
              </a:endParaRPr>
            </a:p>
          </p:txBody>
        </p:sp>
        <p:sp>
          <p:nvSpPr>
            <p:cNvPr id="12" name="مربع نص 11"/>
            <p:cNvSpPr txBox="1"/>
            <p:nvPr/>
          </p:nvSpPr>
          <p:spPr>
            <a:xfrm>
              <a:off x="285720" y="3334408"/>
              <a:ext cx="571504" cy="523220"/>
            </a:xfrm>
            <a:prstGeom prst="rect">
              <a:avLst/>
            </a:prstGeom>
            <a:noFill/>
          </p:spPr>
          <p:txBody>
            <a:bodyPr wrap="square" rtlCol="1">
              <a:spAutoFit/>
            </a:bodyPr>
            <a:lstStyle/>
            <a:p>
              <a:pPr algn="ctr" rtl="0"/>
              <a:r>
                <a:rPr lang="en-US" sz="2800" b="1" dirty="0" err="1" smtClean="0">
                  <a:solidFill>
                    <a:srgbClr val="FF0000"/>
                  </a:solidFill>
                  <a:sym typeface="Symbol"/>
                </a:rPr>
                <a:t>i</a:t>
              </a:r>
              <a:r>
                <a:rPr lang="en-US" sz="2800" b="1" baseline="-25000" dirty="0" err="1" smtClean="0">
                  <a:solidFill>
                    <a:srgbClr val="FF0000"/>
                  </a:solidFill>
                  <a:sym typeface="Symbol"/>
                </a:rPr>
                <a:t>L</a:t>
              </a:r>
              <a:endParaRPr lang="ar-SY" sz="2800" b="1" dirty="0">
                <a:solidFill>
                  <a:srgbClr val="FF0000"/>
                </a:solidFill>
              </a:endParaRPr>
            </a:p>
          </p:txBody>
        </p:sp>
        <p:sp>
          <p:nvSpPr>
            <p:cNvPr id="14" name="مربع نص 13"/>
            <p:cNvSpPr txBox="1"/>
            <p:nvPr/>
          </p:nvSpPr>
          <p:spPr>
            <a:xfrm>
              <a:off x="285720" y="3714752"/>
              <a:ext cx="785818" cy="523220"/>
            </a:xfrm>
            <a:prstGeom prst="rect">
              <a:avLst/>
            </a:prstGeom>
            <a:noFill/>
          </p:spPr>
          <p:txBody>
            <a:bodyPr wrap="square" rtlCol="1">
              <a:spAutoFit/>
            </a:bodyPr>
            <a:lstStyle/>
            <a:p>
              <a:pPr algn="ctr" rtl="0"/>
              <a:r>
                <a:rPr lang="en-US" sz="2800" b="1" dirty="0" smtClean="0">
                  <a:sym typeface="Symbol"/>
                </a:rPr>
                <a:t>i</a:t>
              </a:r>
              <a:r>
                <a:rPr lang="en-US" sz="2800" b="1" baseline="-25000" dirty="0" smtClean="0">
                  <a:sym typeface="Symbol"/>
                </a:rPr>
                <a:t>T1</a:t>
              </a:r>
              <a:endParaRPr lang="ar-SY" sz="2800" b="1" dirty="0"/>
            </a:p>
          </p:txBody>
        </p:sp>
        <p:sp>
          <p:nvSpPr>
            <p:cNvPr id="17" name="مربع نص 16"/>
            <p:cNvSpPr txBox="1"/>
            <p:nvPr/>
          </p:nvSpPr>
          <p:spPr>
            <a:xfrm>
              <a:off x="142844" y="4500570"/>
              <a:ext cx="857256" cy="523220"/>
            </a:xfrm>
            <a:prstGeom prst="rect">
              <a:avLst/>
            </a:prstGeom>
            <a:noFill/>
          </p:spPr>
          <p:txBody>
            <a:bodyPr wrap="square" rtlCol="1">
              <a:spAutoFit/>
            </a:bodyPr>
            <a:lstStyle/>
            <a:p>
              <a:pPr algn="ctr" rtl="0"/>
              <a:r>
                <a:rPr lang="en-US" sz="2800" b="1" dirty="0" smtClean="0">
                  <a:solidFill>
                    <a:srgbClr val="FF0000"/>
                  </a:solidFill>
                  <a:sym typeface="Symbol"/>
                </a:rPr>
                <a:t>v</a:t>
              </a:r>
              <a:r>
                <a:rPr lang="en-US" sz="2800" b="1" baseline="-25000" dirty="0" smtClean="0">
                  <a:solidFill>
                    <a:srgbClr val="FF0000"/>
                  </a:solidFill>
                  <a:sym typeface="Symbol"/>
                </a:rPr>
                <a:t>T1</a:t>
              </a:r>
              <a:endParaRPr lang="ar-SY" sz="2800" b="1" dirty="0">
                <a:solidFill>
                  <a:srgbClr val="FF0000"/>
                </a:solidFill>
              </a:endParaRPr>
            </a:p>
          </p:txBody>
        </p:sp>
        <p:sp>
          <p:nvSpPr>
            <p:cNvPr id="18" name="مربع نص 17"/>
            <p:cNvSpPr txBox="1"/>
            <p:nvPr/>
          </p:nvSpPr>
          <p:spPr>
            <a:xfrm>
              <a:off x="3786182" y="3643314"/>
              <a:ext cx="928694" cy="523220"/>
            </a:xfrm>
            <a:prstGeom prst="rect">
              <a:avLst/>
            </a:prstGeom>
            <a:noFill/>
          </p:spPr>
          <p:txBody>
            <a:bodyPr wrap="square" rtlCol="1">
              <a:spAutoFit/>
            </a:bodyPr>
            <a:lstStyle/>
            <a:p>
              <a:pPr algn="ctr" rtl="0"/>
              <a:r>
                <a:rPr lang="en-US" sz="2800" b="1" dirty="0" smtClean="0">
                  <a:sym typeface="Symbol"/>
                </a:rPr>
                <a:t>I</a:t>
              </a:r>
              <a:r>
                <a:rPr lang="en-US" sz="2800" b="1" baseline="-25000" dirty="0" smtClean="0">
                  <a:sym typeface="Symbol"/>
                </a:rPr>
                <a:t>LDC</a:t>
              </a:r>
              <a:endParaRPr lang="ar-SY" sz="2800" b="1" dirty="0"/>
            </a:p>
          </p:txBody>
        </p:sp>
        <p:cxnSp>
          <p:nvCxnSpPr>
            <p:cNvPr id="19" name="رابط كسهم مستقيم 18"/>
            <p:cNvCxnSpPr/>
            <p:nvPr/>
          </p:nvCxnSpPr>
          <p:spPr>
            <a:xfrm rot="5400000">
              <a:off x="3498976" y="3930520"/>
              <a:ext cx="576000" cy="1588"/>
            </a:xfrm>
            <a:prstGeom prst="straightConnector1">
              <a:avLst/>
            </a:prstGeom>
            <a:ln w="19050">
              <a:solidFill>
                <a:schemeClr val="tx1"/>
              </a:solidFill>
              <a:headEnd type="triangle" w="med" len="med"/>
              <a:tailEnd type="triangle" w="med" len="med"/>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22" name="رابط كسهم مستقيم 21"/>
            <p:cNvCxnSpPr/>
            <p:nvPr/>
          </p:nvCxnSpPr>
          <p:spPr>
            <a:xfrm>
              <a:off x="1214414" y="3286124"/>
              <a:ext cx="1071570" cy="1588"/>
            </a:xfrm>
            <a:prstGeom prst="straightConnector1">
              <a:avLst/>
            </a:prstGeom>
            <a:ln w="1905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23" name="مربع نص 22"/>
            <p:cNvSpPr txBox="1"/>
            <p:nvPr/>
          </p:nvSpPr>
          <p:spPr>
            <a:xfrm>
              <a:off x="1514421" y="2786058"/>
              <a:ext cx="414373" cy="523220"/>
            </a:xfrm>
            <a:prstGeom prst="rect">
              <a:avLst/>
            </a:prstGeom>
            <a:noFill/>
          </p:spPr>
          <p:txBody>
            <a:bodyPr wrap="square" rtlCol="1">
              <a:spAutoFit/>
            </a:bodyPr>
            <a:lstStyle/>
            <a:p>
              <a:pPr algn="ctr" rtl="0"/>
              <a:r>
                <a:rPr lang="en-US" sz="2800" b="1" dirty="0" smtClean="0">
                  <a:sym typeface="Symbol"/>
                </a:rPr>
                <a:t></a:t>
              </a:r>
              <a:endParaRPr lang="ar-SY" sz="2800" b="1" dirty="0"/>
            </a:p>
          </p:txBody>
        </p:sp>
        <p:sp>
          <p:nvSpPr>
            <p:cNvPr id="36" name="مربع نص 35"/>
            <p:cNvSpPr txBox="1"/>
            <p:nvPr/>
          </p:nvSpPr>
          <p:spPr>
            <a:xfrm>
              <a:off x="1500166" y="1571612"/>
              <a:ext cx="571504" cy="523220"/>
            </a:xfrm>
            <a:prstGeom prst="rect">
              <a:avLst/>
            </a:prstGeom>
            <a:noFill/>
          </p:spPr>
          <p:txBody>
            <a:bodyPr wrap="square" rtlCol="1">
              <a:spAutoFit/>
            </a:bodyPr>
            <a:lstStyle/>
            <a:p>
              <a:pPr algn="ctr" rtl="0"/>
              <a:r>
                <a:rPr lang="en-US" sz="2800" dirty="0" smtClean="0">
                  <a:sym typeface="Symbol"/>
                </a:rPr>
                <a:t>v</a:t>
              </a:r>
              <a:r>
                <a:rPr lang="en-US" sz="2800" baseline="-25000" dirty="0" smtClean="0">
                  <a:sym typeface="Symbol"/>
                </a:rPr>
                <a:t>1</a:t>
              </a:r>
              <a:endParaRPr lang="ar-SY" sz="2800" baseline="-25000" dirty="0"/>
            </a:p>
          </p:txBody>
        </p:sp>
        <p:sp>
          <p:nvSpPr>
            <p:cNvPr id="37" name="مربع نص 36"/>
            <p:cNvSpPr txBox="1"/>
            <p:nvPr/>
          </p:nvSpPr>
          <p:spPr>
            <a:xfrm>
              <a:off x="2643174" y="1571612"/>
              <a:ext cx="571504" cy="523220"/>
            </a:xfrm>
            <a:prstGeom prst="rect">
              <a:avLst/>
            </a:prstGeom>
            <a:noFill/>
          </p:spPr>
          <p:txBody>
            <a:bodyPr wrap="square" rtlCol="1">
              <a:spAutoFit/>
            </a:bodyPr>
            <a:lstStyle/>
            <a:p>
              <a:pPr algn="ctr" rtl="0"/>
              <a:r>
                <a:rPr lang="en-US" sz="2800" dirty="0" smtClean="0">
                  <a:sym typeface="Symbol"/>
                </a:rPr>
                <a:t>v</a:t>
              </a:r>
              <a:r>
                <a:rPr lang="en-US" sz="2800" baseline="-25000" dirty="0" smtClean="0">
                  <a:sym typeface="Symbol"/>
                </a:rPr>
                <a:t>2</a:t>
              </a:r>
              <a:endParaRPr lang="ar-SY" sz="2800" baseline="-25000" dirty="0"/>
            </a:p>
          </p:txBody>
        </p:sp>
        <p:sp>
          <p:nvSpPr>
            <p:cNvPr id="38" name="مربع نص 37"/>
            <p:cNvSpPr txBox="1"/>
            <p:nvPr/>
          </p:nvSpPr>
          <p:spPr>
            <a:xfrm>
              <a:off x="3786182" y="1571612"/>
              <a:ext cx="642942" cy="523220"/>
            </a:xfrm>
            <a:prstGeom prst="rect">
              <a:avLst/>
            </a:prstGeom>
            <a:noFill/>
          </p:spPr>
          <p:txBody>
            <a:bodyPr wrap="square" rtlCol="1">
              <a:spAutoFit/>
            </a:bodyPr>
            <a:lstStyle/>
            <a:p>
              <a:pPr algn="ctr" rtl="0"/>
              <a:r>
                <a:rPr lang="en-US" sz="2800" dirty="0" smtClean="0">
                  <a:sym typeface="Symbol"/>
                </a:rPr>
                <a:t>v</a:t>
              </a:r>
              <a:r>
                <a:rPr lang="en-US" sz="2800" baseline="-25000" dirty="0" smtClean="0">
                  <a:sym typeface="Symbol"/>
                </a:rPr>
                <a:t>3</a:t>
              </a:r>
              <a:endParaRPr lang="ar-SY" sz="2800" baseline="-25000" dirty="0"/>
            </a:p>
          </p:txBody>
        </p:sp>
        <p:sp>
          <p:nvSpPr>
            <p:cNvPr id="39" name="مربع نص 38"/>
            <p:cNvSpPr txBox="1"/>
            <p:nvPr/>
          </p:nvSpPr>
          <p:spPr>
            <a:xfrm>
              <a:off x="2357422" y="5715016"/>
              <a:ext cx="714380" cy="523220"/>
            </a:xfrm>
            <a:prstGeom prst="rect">
              <a:avLst/>
            </a:prstGeom>
            <a:noFill/>
          </p:spPr>
          <p:txBody>
            <a:bodyPr wrap="square" rtlCol="1">
              <a:spAutoFit/>
            </a:bodyPr>
            <a:lstStyle/>
            <a:p>
              <a:pPr algn="ctr" rtl="0"/>
              <a:r>
                <a:rPr lang="en-US" sz="2800" dirty="0" smtClean="0">
                  <a:sym typeface="Symbol"/>
                </a:rPr>
                <a:t>v</a:t>
              </a:r>
              <a:r>
                <a:rPr lang="en-US" sz="2800" baseline="-25000" dirty="0" smtClean="0">
                  <a:sym typeface="Symbol"/>
                </a:rPr>
                <a:t>12</a:t>
              </a:r>
              <a:endParaRPr lang="ar-SY" sz="2800" baseline="-25000" dirty="0"/>
            </a:p>
          </p:txBody>
        </p:sp>
        <p:sp>
          <p:nvSpPr>
            <p:cNvPr id="40" name="مربع نص 39"/>
            <p:cNvSpPr txBox="1"/>
            <p:nvPr/>
          </p:nvSpPr>
          <p:spPr>
            <a:xfrm>
              <a:off x="3929058" y="5786454"/>
              <a:ext cx="714380" cy="523220"/>
            </a:xfrm>
            <a:prstGeom prst="rect">
              <a:avLst/>
            </a:prstGeom>
            <a:noFill/>
          </p:spPr>
          <p:txBody>
            <a:bodyPr wrap="square" rtlCol="1">
              <a:spAutoFit/>
            </a:bodyPr>
            <a:lstStyle/>
            <a:p>
              <a:pPr algn="ctr" rtl="0"/>
              <a:r>
                <a:rPr lang="en-US" sz="2800" dirty="0" smtClean="0">
                  <a:sym typeface="Symbol"/>
                </a:rPr>
                <a:t>v</a:t>
              </a:r>
              <a:r>
                <a:rPr lang="en-US" sz="2800" baseline="-25000" dirty="0" smtClean="0">
                  <a:sym typeface="Symbol"/>
                </a:rPr>
                <a:t>13</a:t>
              </a:r>
              <a:endParaRPr lang="ar-SY" sz="2800" baseline="-25000" dirty="0"/>
            </a:p>
          </p:txBody>
        </p:sp>
      </p:grpSp>
      <p:graphicFrame>
        <p:nvGraphicFramePr>
          <p:cNvPr id="46091" name="Object 11"/>
          <p:cNvGraphicFramePr>
            <a:graphicFrameLocks noChangeAspect="1"/>
          </p:cNvGraphicFramePr>
          <p:nvPr/>
        </p:nvGraphicFramePr>
        <p:xfrm>
          <a:off x="5708650" y="1604963"/>
          <a:ext cx="2874962" cy="863600"/>
        </p:xfrm>
        <a:graphic>
          <a:graphicData uri="http://schemas.openxmlformats.org/presentationml/2006/ole">
            <p:oleObj spid="_x0000_s189442" name="Equation" r:id="rId4" imgW="1434960" imgH="431640" progId="Equation.DSMT4">
              <p:embed/>
            </p:oleObj>
          </a:graphicData>
        </a:graphic>
      </p:graphicFrame>
      <p:graphicFrame>
        <p:nvGraphicFramePr>
          <p:cNvPr id="42" name="Object 11"/>
          <p:cNvGraphicFramePr>
            <a:graphicFrameLocks noChangeAspect="1"/>
          </p:cNvGraphicFramePr>
          <p:nvPr/>
        </p:nvGraphicFramePr>
        <p:xfrm>
          <a:off x="5466556" y="2757890"/>
          <a:ext cx="3359150" cy="863600"/>
        </p:xfrm>
        <a:graphic>
          <a:graphicData uri="http://schemas.openxmlformats.org/presentationml/2006/ole">
            <p:oleObj spid="_x0000_s189443" name="Equation" r:id="rId5" imgW="1676160" imgH="431640" progId="Equation.DSMT4">
              <p:embed/>
            </p:oleObj>
          </a:graphicData>
        </a:graphic>
      </p:graphicFrame>
      <p:graphicFrame>
        <p:nvGraphicFramePr>
          <p:cNvPr id="43" name="Object 11"/>
          <p:cNvGraphicFramePr>
            <a:graphicFrameLocks noChangeAspect="1"/>
          </p:cNvGraphicFramePr>
          <p:nvPr/>
        </p:nvGraphicFramePr>
        <p:xfrm>
          <a:off x="6128544" y="4329122"/>
          <a:ext cx="2035175" cy="457200"/>
        </p:xfrm>
        <a:graphic>
          <a:graphicData uri="http://schemas.openxmlformats.org/presentationml/2006/ole">
            <p:oleObj spid="_x0000_s189444" name="Equation" r:id="rId6" imgW="1015920" imgH="228600" progId="Equation.DSMT4">
              <p:embed/>
            </p:oleObj>
          </a:graphicData>
        </a:graphic>
      </p:graphicFrame>
      <p:graphicFrame>
        <p:nvGraphicFramePr>
          <p:cNvPr id="44" name="Object 11"/>
          <p:cNvGraphicFramePr>
            <a:graphicFrameLocks noChangeAspect="1"/>
          </p:cNvGraphicFramePr>
          <p:nvPr/>
        </p:nvGraphicFramePr>
        <p:xfrm>
          <a:off x="5429250" y="5499120"/>
          <a:ext cx="3433763" cy="787400"/>
        </p:xfrm>
        <a:graphic>
          <a:graphicData uri="http://schemas.openxmlformats.org/presentationml/2006/ole">
            <p:oleObj spid="_x0000_s189445" name="Equation" r:id="rId7" imgW="1714320" imgH="393480" progId="Equation.DSMT4">
              <p:embed/>
            </p:oleObj>
          </a:graphicData>
        </a:graphic>
      </p:graphicFrame>
      <p:cxnSp>
        <p:nvCxnSpPr>
          <p:cNvPr id="26" name="رابط كسهم مستقيم 25"/>
          <p:cNvCxnSpPr/>
          <p:nvPr/>
        </p:nvCxnSpPr>
        <p:spPr>
          <a:xfrm rot="5400000" flipH="1" flipV="1">
            <a:off x="2080234" y="3075819"/>
            <a:ext cx="324000" cy="1588"/>
          </a:xfrm>
          <a:prstGeom prst="straightConnector1">
            <a:avLst/>
          </a:prstGeom>
          <a:ln w="381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مربع نص 26"/>
          <p:cNvSpPr txBox="1"/>
          <p:nvPr/>
        </p:nvSpPr>
        <p:spPr>
          <a:xfrm>
            <a:off x="2214546" y="2843175"/>
            <a:ext cx="642942" cy="523220"/>
          </a:xfrm>
          <a:prstGeom prst="rect">
            <a:avLst/>
          </a:prstGeom>
          <a:noFill/>
        </p:spPr>
        <p:txBody>
          <a:bodyPr wrap="square" rtlCol="1">
            <a:spAutoFit/>
          </a:bodyPr>
          <a:lstStyle/>
          <a:p>
            <a:pPr algn="ctr"/>
            <a:r>
              <a:rPr lang="en-US" sz="2800" b="1" dirty="0" smtClean="0">
                <a:solidFill>
                  <a:srgbClr val="0070C0"/>
                </a:solidFill>
                <a:sym typeface="Symbol"/>
              </a:rPr>
              <a:t>T</a:t>
            </a:r>
            <a:r>
              <a:rPr lang="en-US" sz="2800" b="1" baseline="-25000" dirty="0" smtClean="0">
                <a:solidFill>
                  <a:srgbClr val="0070C0"/>
                </a:solidFill>
                <a:sym typeface="Symbol"/>
              </a:rPr>
              <a:t>1</a:t>
            </a:r>
            <a:endParaRPr lang="ar-SY" sz="2800" b="1" baseline="-25000" dirty="0">
              <a:solidFill>
                <a:srgbClr val="0070C0"/>
              </a:solidFill>
            </a:endParaRPr>
          </a:p>
        </p:txBody>
      </p:sp>
      <p:cxnSp>
        <p:nvCxnSpPr>
          <p:cNvPr id="28" name="رابط كسهم مستقيم 27"/>
          <p:cNvCxnSpPr/>
          <p:nvPr/>
        </p:nvCxnSpPr>
        <p:spPr>
          <a:xfrm rot="5400000" flipH="1" flipV="1">
            <a:off x="3196348" y="3075819"/>
            <a:ext cx="324000" cy="1588"/>
          </a:xfrm>
          <a:prstGeom prst="straightConnector1">
            <a:avLst/>
          </a:prstGeom>
          <a:ln w="381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رابط كسهم مستقيم 28"/>
          <p:cNvCxnSpPr/>
          <p:nvPr/>
        </p:nvCxnSpPr>
        <p:spPr>
          <a:xfrm rot="5400000" flipH="1" flipV="1">
            <a:off x="4339356" y="3075819"/>
            <a:ext cx="324000" cy="1588"/>
          </a:xfrm>
          <a:prstGeom prst="straightConnector1">
            <a:avLst/>
          </a:prstGeom>
          <a:ln w="381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مربع نص 29"/>
          <p:cNvSpPr txBox="1"/>
          <p:nvPr/>
        </p:nvSpPr>
        <p:spPr>
          <a:xfrm>
            <a:off x="3330660" y="2843175"/>
            <a:ext cx="598398" cy="523220"/>
          </a:xfrm>
          <a:prstGeom prst="rect">
            <a:avLst/>
          </a:prstGeom>
          <a:noFill/>
        </p:spPr>
        <p:txBody>
          <a:bodyPr wrap="square" rtlCol="1">
            <a:spAutoFit/>
          </a:bodyPr>
          <a:lstStyle/>
          <a:p>
            <a:pPr algn="ctr"/>
            <a:r>
              <a:rPr lang="en-US" sz="2800" b="1" dirty="0" smtClean="0">
                <a:solidFill>
                  <a:srgbClr val="0070C0"/>
                </a:solidFill>
                <a:sym typeface="Symbol"/>
              </a:rPr>
              <a:t>T</a:t>
            </a:r>
            <a:r>
              <a:rPr lang="en-US" sz="2800" b="1" baseline="-25000" dirty="0" smtClean="0">
                <a:solidFill>
                  <a:srgbClr val="0070C0"/>
                </a:solidFill>
                <a:sym typeface="Symbol"/>
              </a:rPr>
              <a:t>2</a:t>
            </a:r>
            <a:endParaRPr lang="ar-SY" sz="2800" b="1" baseline="-25000" dirty="0">
              <a:solidFill>
                <a:srgbClr val="0070C0"/>
              </a:solidFill>
            </a:endParaRPr>
          </a:p>
        </p:txBody>
      </p:sp>
      <p:sp>
        <p:nvSpPr>
          <p:cNvPr id="31" name="مربع نص 30"/>
          <p:cNvSpPr txBox="1"/>
          <p:nvPr/>
        </p:nvSpPr>
        <p:spPr>
          <a:xfrm>
            <a:off x="4446774" y="2874272"/>
            <a:ext cx="625292" cy="523220"/>
          </a:xfrm>
          <a:prstGeom prst="rect">
            <a:avLst/>
          </a:prstGeom>
          <a:noFill/>
        </p:spPr>
        <p:txBody>
          <a:bodyPr wrap="square" rtlCol="1">
            <a:spAutoFit/>
          </a:bodyPr>
          <a:lstStyle/>
          <a:p>
            <a:pPr algn="ctr"/>
            <a:r>
              <a:rPr lang="en-US" sz="2800" b="1" dirty="0" smtClean="0">
                <a:solidFill>
                  <a:srgbClr val="0070C0"/>
                </a:solidFill>
                <a:sym typeface="Symbol"/>
              </a:rPr>
              <a:t>T</a:t>
            </a:r>
            <a:r>
              <a:rPr lang="en-US" sz="2800" b="1" baseline="-25000" dirty="0" smtClean="0">
                <a:solidFill>
                  <a:srgbClr val="0070C0"/>
                </a:solidFill>
                <a:sym typeface="Symbol"/>
              </a:rPr>
              <a:t>3</a:t>
            </a:r>
            <a:endParaRPr lang="ar-SY" sz="2800" b="1" baseline="-25000" dirty="0">
              <a:solidFill>
                <a:srgbClr val="0070C0"/>
              </a:solidFill>
            </a:endParaRPr>
          </a:p>
        </p:txBody>
      </p:sp>
      <p:sp>
        <p:nvSpPr>
          <p:cNvPr id="32" name="عنصر نائب للتاريخ 31"/>
          <p:cNvSpPr>
            <a:spLocks noGrp="1"/>
          </p:cNvSpPr>
          <p:nvPr>
            <p:ph type="dt" sz="half" idx="10"/>
          </p:nvPr>
        </p:nvSpPr>
        <p:spPr/>
        <p:txBody>
          <a:bodyPr/>
          <a:lstStyle/>
          <a:p>
            <a:r>
              <a:rPr lang="ar-SY" smtClean="0"/>
              <a:t>2019-2018</a:t>
            </a:r>
            <a:endParaRPr lang="ar-SY"/>
          </a:p>
        </p:txBody>
      </p:sp>
      <p:sp>
        <p:nvSpPr>
          <p:cNvPr id="33" name="عنصر نائب لرقم الشريحة 32"/>
          <p:cNvSpPr>
            <a:spLocks noGrp="1"/>
          </p:cNvSpPr>
          <p:nvPr>
            <p:ph type="sldNum" sz="quarter" idx="12"/>
          </p:nvPr>
        </p:nvSpPr>
        <p:spPr/>
        <p:txBody>
          <a:bodyPr/>
          <a:lstStyle/>
          <a:p>
            <a:fld id="{2C0DA8FC-BB9E-42E2-A4DE-D94B488C17FE}" type="slidenum">
              <a:rPr lang="ar-SY" smtClean="0"/>
              <a:pPr/>
              <a:t>52</a:t>
            </a:fld>
            <a:endParaRPr lang="ar-SY" dirty="0"/>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6091"/>
                                        </p:tgtEl>
                                        <p:attrNameLst>
                                          <p:attrName>style.visibility</p:attrName>
                                        </p:attrNameLst>
                                      </p:cBhvr>
                                      <p:to>
                                        <p:strVal val="visible"/>
                                      </p:to>
                                    </p:set>
                                    <p:anim calcmode="lin" valueType="num">
                                      <p:cBhvr additive="base">
                                        <p:cTn id="7" dur="500" fill="hold"/>
                                        <p:tgtEl>
                                          <p:spTgt spid="46091"/>
                                        </p:tgtEl>
                                        <p:attrNameLst>
                                          <p:attrName>ppt_x</p:attrName>
                                        </p:attrNameLst>
                                      </p:cBhvr>
                                      <p:tavLst>
                                        <p:tav tm="0">
                                          <p:val>
                                            <p:strVal val="1+#ppt_w/2"/>
                                          </p:val>
                                        </p:tav>
                                        <p:tav tm="100000">
                                          <p:val>
                                            <p:strVal val="#ppt_x"/>
                                          </p:val>
                                        </p:tav>
                                      </p:tavLst>
                                    </p:anim>
                                    <p:anim calcmode="lin" valueType="num">
                                      <p:cBhvr additive="base">
                                        <p:cTn id="8" dur="500" fill="hold"/>
                                        <p:tgtEl>
                                          <p:spTgt spid="4609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additive="base">
                                        <p:cTn id="13" dur="500" fill="hold"/>
                                        <p:tgtEl>
                                          <p:spTgt spid="42"/>
                                        </p:tgtEl>
                                        <p:attrNameLst>
                                          <p:attrName>ppt_x</p:attrName>
                                        </p:attrNameLst>
                                      </p:cBhvr>
                                      <p:tavLst>
                                        <p:tav tm="0">
                                          <p:val>
                                            <p:strVal val="1+#ppt_w/2"/>
                                          </p:val>
                                        </p:tav>
                                        <p:tav tm="100000">
                                          <p:val>
                                            <p:strVal val="#ppt_x"/>
                                          </p:val>
                                        </p:tav>
                                      </p:tavLst>
                                    </p:anim>
                                    <p:anim calcmode="lin" valueType="num">
                                      <p:cBhvr additive="base">
                                        <p:cTn id="14"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1+#ppt_w/2"/>
                                          </p:val>
                                        </p:tav>
                                        <p:tav tm="100000">
                                          <p:val>
                                            <p:strVal val="#ppt_x"/>
                                          </p:val>
                                        </p:tav>
                                      </p:tavLst>
                                    </p:anim>
                                    <p:anim calcmode="lin" valueType="num">
                                      <p:cBhvr additive="base">
                                        <p:cTn id="20"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anim calcmode="lin" valueType="num">
                                      <p:cBhvr additive="base">
                                        <p:cTn id="25" dur="500" fill="hold"/>
                                        <p:tgtEl>
                                          <p:spTgt spid="44"/>
                                        </p:tgtEl>
                                        <p:attrNameLst>
                                          <p:attrName>ppt_x</p:attrName>
                                        </p:attrNameLst>
                                      </p:cBhvr>
                                      <p:tavLst>
                                        <p:tav tm="0">
                                          <p:val>
                                            <p:strVal val="1+#ppt_w/2"/>
                                          </p:val>
                                        </p:tav>
                                        <p:tav tm="100000">
                                          <p:val>
                                            <p:strVal val="#ppt_x"/>
                                          </p:val>
                                        </p:tav>
                                      </p:tavLst>
                                    </p:anim>
                                    <p:anim calcmode="lin" valueType="num">
                                      <p:cBhvr additive="base">
                                        <p:cTn id="26" dur="5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0" y="71414"/>
            <a:ext cx="9144000" cy="954107"/>
          </a:xfrm>
          <a:prstGeom prst="rect">
            <a:avLst/>
          </a:prstGeom>
          <a:noFill/>
        </p:spPr>
        <p:txBody>
          <a:bodyPr wrap="square" rtlCol="1">
            <a:spAutoFit/>
          </a:bodyPr>
          <a:lstStyle/>
          <a:p>
            <a:pPr algn="ctr" rtl="0"/>
            <a:r>
              <a:rPr lang="en-US" sz="2800" b="1" dirty="0" err="1" smtClean="0">
                <a:solidFill>
                  <a:srgbClr val="0070C0"/>
                </a:solidFill>
                <a:latin typeface="Times New Roman" pitchFamily="18" charset="0"/>
                <a:cs typeface="Times New Roman" pitchFamily="18" charset="0"/>
                <a:sym typeface="Symbol"/>
              </a:rPr>
              <a:t>u</a:t>
            </a:r>
            <a:r>
              <a:rPr lang="en-US" sz="2800" b="1" baseline="-25000" dirty="0" err="1" smtClean="0">
                <a:solidFill>
                  <a:srgbClr val="0070C0"/>
                </a:solidFill>
                <a:latin typeface="Times New Roman" pitchFamily="18" charset="0"/>
                <a:cs typeface="Times New Roman" pitchFamily="18" charset="0"/>
                <a:sym typeface="Symbol"/>
              </a:rPr>
              <a:t>Prms</a:t>
            </a:r>
            <a:r>
              <a:rPr lang="en-US" sz="2800" b="1" dirty="0" smtClean="0">
                <a:solidFill>
                  <a:srgbClr val="0070C0"/>
                </a:solidFill>
                <a:latin typeface="Times New Roman" pitchFamily="18" charset="0"/>
                <a:cs typeface="Times New Roman" pitchFamily="18" charset="0"/>
                <a:sym typeface="Symbol"/>
              </a:rPr>
              <a:t>=220 v , </a:t>
            </a:r>
            <a:r>
              <a:rPr lang="en-US" sz="2800" b="1" dirty="0" err="1" smtClean="0">
                <a:solidFill>
                  <a:srgbClr val="0070C0"/>
                </a:solidFill>
                <a:latin typeface="Times New Roman" pitchFamily="18" charset="0"/>
                <a:cs typeface="Times New Roman" pitchFamily="18" charset="0"/>
                <a:sym typeface="Symbol"/>
              </a:rPr>
              <a:t>u</a:t>
            </a:r>
            <a:r>
              <a:rPr lang="en-US" sz="2800" b="1" baseline="-25000" dirty="0" err="1" smtClean="0">
                <a:solidFill>
                  <a:srgbClr val="0070C0"/>
                </a:solidFill>
                <a:latin typeface="Times New Roman" pitchFamily="18" charset="0"/>
                <a:cs typeface="Times New Roman" pitchFamily="18" charset="0"/>
                <a:sym typeface="Symbol"/>
              </a:rPr>
              <a:t>Srms</a:t>
            </a:r>
            <a:r>
              <a:rPr lang="en-US" sz="2800" b="1" dirty="0" smtClean="0">
                <a:solidFill>
                  <a:srgbClr val="0070C0"/>
                </a:solidFill>
                <a:latin typeface="Times New Roman" pitchFamily="18" charset="0"/>
                <a:cs typeface="Times New Roman" pitchFamily="18" charset="0"/>
                <a:sym typeface="Symbol"/>
              </a:rPr>
              <a:t> = 24 , I</a:t>
            </a:r>
            <a:r>
              <a:rPr lang="en-US" sz="2800" b="1" baseline="-25000" dirty="0" smtClean="0">
                <a:solidFill>
                  <a:srgbClr val="0070C0"/>
                </a:solidFill>
                <a:latin typeface="Times New Roman" pitchFamily="18" charset="0"/>
                <a:cs typeface="Times New Roman" pitchFamily="18" charset="0"/>
                <a:sym typeface="Symbol"/>
              </a:rPr>
              <a:t>LDC</a:t>
            </a:r>
            <a:r>
              <a:rPr lang="en-US" sz="2800" b="1" dirty="0" smtClean="0">
                <a:solidFill>
                  <a:srgbClr val="0070C0"/>
                </a:solidFill>
                <a:latin typeface="Times New Roman" pitchFamily="18" charset="0"/>
                <a:cs typeface="Times New Roman" pitchFamily="18" charset="0"/>
                <a:sym typeface="Symbol"/>
              </a:rPr>
              <a:t> = 20 A ,  = 120 </a:t>
            </a:r>
            <a:r>
              <a:rPr lang="en-US" sz="2800" b="1" baseline="30000" dirty="0" smtClean="0">
                <a:solidFill>
                  <a:srgbClr val="0070C0"/>
                </a:solidFill>
                <a:latin typeface="Times New Roman" pitchFamily="18" charset="0"/>
                <a:cs typeface="Times New Roman" pitchFamily="18" charset="0"/>
                <a:sym typeface="Symbol"/>
              </a:rPr>
              <a:t></a:t>
            </a:r>
            <a:endParaRPr lang="ar-SY" sz="2800" b="1" baseline="30000" dirty="0" smtClean="0">
              <a:solidFill>
                <a:srgbClr val="0070C0"/>
              </a:solidFill>
              <a:latin typeface="Times New Roman" pitchFamily="18" charset="0"/>
              <a:cs typeface="Times New Roman" pitchFamily="18" charset="0"/>
            </a:endParaRPr>
          </a:p>
          <a:p>
            <a:pPr algn="ctr"/>
            <a:r>
              <a:rPr lang="ar-SY" sz="2800" b="1" dirty="0" smtClean="0">
                <a:solidFill>
                  <a:srgbClr val="00B050"/>
                </a:solidFill>
                <a:latin typeface="Times New Roman" pitchFamily="18" charset="0"/>
                <a:cs typeface="Times New Roman" pitchFamily="18" charset="0"/>
              </a:rPr>
              <a:t>القيمة الفعالة لتيار أحد ملفات الثانوي وتيار أحد ملفات الأولي</a:t>
            </a:r>
            <a:endParaRPr lang="ar-SY" sz="2800" b="1" dirty="0" smtClean="0">
              <a:solidFill>
                <a:srgbClr val="00B050"/>
              </a:solidFill>
              <a:cs typeface="Simplified Arabic" pitchFamily="2" charset="-78"/>
            </a:endParaRPr>
          </a:p>
        </p:txBody>
      </p:sp>
      <p:graphicFrame>
        <p:nvGraphicFramePr>
          <p:cNvPr id="45" name="Object 11"/>
          <p:cNvGraphicFramePr>
            <a:graphicFrameLocks noChangeAspect="1"/>
          </p:cNvGraphicFramePr>
          <p:nvPr/>
        </p:nvGraphicFramePr>
        <p:xfrm>
          <a:off x="5933288" y="1357313"/>
          <a:ext cx="2466975" cy="838200"/>
        </p:xfrm>
        <a:graphic>
          <a:graphicData uri="http://schemas.openxmlformats.org/presentationml/2006/ole">
            <p:oleObj spid="_x0000_s190466" name="Equation" r:id="rId3" imgW="1231560" imgH="419040" progId="Equation.DSMT4">
              <p:embed/>
            </p:oleObj>
          </a:graphicData>
        </a:graphic>
      </p:graphicFrame>
      <p:graphicFrame>
        <p:nvGraphicFramePr>
          <p:cNvPr id="26" name="Object 11"/>
          <p:cNvGraphicFramePr>
            <a:graphicFrameLocks noChangeAspect="1"/>
          </p:cNvGraphicFramePr>
          <p:nvPr/>
        </p:nvGraphicFramePr>
        <p:xfrm>
          <a:off x="5895188" y="2779189"/>
          <a:ext cx="2543175" cy="838200"/>
        </p:xfrm>
        <a:graphic>
          <a:graphicData uri="http://schemas.openxmlformats.org/presentationml/2006/ole">
            <p:oleObj spid="_x0000_s190467" name="Equation" r:id="rId4" imgW="1269720" imgH="419040" progId="Equation.DSMT4">
              <p:embed/>
            </p:oleObj>
          </a:graphicData>
        </a:graphic>
      </p:graphicFrame>
      <p:graphicFrame>
        <p:nvGraphicFramePr>
          <p:cNvPr id="27" name="Object 11"/>
          <p:cNvGraphicFramePr>
            <a:graphicFrameLocks noChangeAspect="1"/>
          </p:cNvGraphicFramePr>
          <p:nvPr/>
        </p:nvGraphicFramePr>
        <p:xfrm>
          <a:off x="6072988" y="4201065"/>
          <a:ext cx="2187575" cy="787400"/>
        </p:xfrm>
        <a:graphic>
          <a:graphicData uri="http://schemas.openxmlformats.org/presentationml/2006/ole">
            <p:oleObj spid="_x0000_s190468" name="Equation" r:id="rId5" imgW="1091880" imgH="393480" progId="Equation.DSMT4">
              <p:embed/>
            </p:oleObj>
          </a:graphicData>
        </a:graphic>
      </p:graphicFrame>
      <p:graphicFrame>
        <p:nvGraphicFramePr>
          <p:cNvPr id="28" name="Object 11"/>
          <p:cNvGraphicFramePr>
            <a:graphicFrameLocks noChangeAspect="1"/>
          </p:cNvGraphicFramePr>
          <p:nvPr/>
        </p:nvGraphicFramePr>
        <p:xfrm>
          <a:off x="5500694" y="5572140"/>
          <a:ext cx="3332162" cy="787400"/>
        </p:xfrm>
        <a:graphic>
          <a:graphicData uri="http://schemas.openxmlformats.org/presentationml/2006/ole">
            <p:oleObj spid="_x0000_s190469" name="Equation" r:id="rId6" imgW="1663560" imgH="393480" progId="Equation.DSMT4">
              <p:embed/>
            </p:oleObj>
          </a:graphicData>
        </a:graphic>
      </p:graphicFrame>
      <p:grpSp>
        <p:nvGrpSpPr>
          <p:cNvPr id="34" name="مجموعة 40"/>
          <p:cNvGrpSpPr/>
          <p:nvPr/>
        </p:nvGrpSpPr>
        <p:grpSpPr>
          <a:xfrm>
            <a:off x="71406" y="1357298"/>
            <a:ext cx="5286412" cy="4795179"/>
            <a:chOff x="142844" y="1514495"/>
            <a:chExt cx="5286412" cy="4795179"/>
          </a:xfrm>
        </p:grpSpPr>
        <p:pic>
          <p:nvPicPr>
            <p:cNvPr id="35" name="Picture 10"/>
            <p:cNvPicPr>
              <a:picLocks noChangeAspect="1" noChangeArrowheads="1"/>
            </p:cNvPicPr>
            <p:nvPr/>
          </p:nvPicPr>
          <p:blipFill>
            <a:blip r:embed="rId7" cstate="print"/>
            <a:srcRect/>
            <a:stretch>
              <a:fillRect/>
            </a:stretch>
          </p:blipFill>
          <p:spPr bwMode="auto">
            <a:xfrm>
              <a:off x="857224" y="1514495"/>
              <a:ext cx="4410075" cy="4772025"/>
            </a:xfrm>
            <a:prstGeom prst="rect">
              <a:avLst/>
            </a:prstGeom>
            <a:noFill/>
            <a:ln w="9525">
              <a:noFill/>
              <a:miter lim="800000"/>
              <a:headEnd/>
              <a:tailEnd/>
            </a:ln>
            <a:effectLst/>
          </p:spPr>
        </p:pic>
        <p:sp>
          <p:nvSpPr>
            <p:cNvPr id="41" name="مربع نص 40"/>
            <p:cNvSpPr txBox="1"/>
            <p:nvPr/>
          </p:nvSpPr>
          <p:spPr>
            <a:xfrm>
              <a:off x="5107785" y="2000240"/>
              <a:ext cx="321471" cy="523220"/>
            </a:xfrm>
            <a:prstGeom prst="rect">
              <a:avLst/>
            </a:prstGeom>
            <a:noFill/>
          </p:spPr>
          <p:txBody>
            <a:bodyPr wrap="square" rtlCol="1">
              <a:spAutoFit/>
            </a:bodyPr>
            <a:lstStyle/>
            <a:p>
              <a:pPr algn="ctr" rtl="0"/>
              <a:r>
                <a:rPr lang="ar-SY" sz="2800" dirty="0" smtClean="0">
                  <a:sym typeface="Symbol"/>
                </a:rPr>
                <a:t></a:t>
              </a:r>
              <a:endParaRPr lang="ar-SY" sz="2800" dirty="0"/>
            </a:p>
          </p:txBody>
        </p:sp>
        <p:sp>
          <p:nvSpPr>
            <p:cNvPr id="42" name="مربع نص 41"/>
            <p:cNvSpPr txBox="1"/>
            <p:nvPr/>
          </p:nvSpPr>
          <p:spPr>
            <a:xfrm>
              <a:off x="5107785" y="3714752"/>
              <a:ext cx="321471" cy="523220"/>
            </a:xfrm>
            <a:prstGeom prst="rect">
              <a:avLst/>
            </a:prstGeom>
            <a:noFill/>
          </p:spPr>
          <p:txBody>
            <a:bodyPr wrap="square" rtlCol="1">
              <a:spAutoFit/>
            </a:bodyPr>
            <a:lstStyle/>
            <a:p>
              <a:pPr algn="ctr" rtl="0"/>
              <a:r>
                <a:rPr lang="ar-SY" sz="2800" dirty="0" smtClean="0">
                  <a:sym typeface="Symbol"/>
                </a:rPr>
                <a:t></a:t>
              </a:r>
              <a:endParaRPr lang="ar-SY" sz="2800" dirty="0"/>
            </a:p>
          </p:txBody>
        </p:sp>
        <p:sp>
          <p:nvSpPr>
            <p:cNvPr id="43" name="مربع نص 42"/>
            <p:cNvSpPr txBox="1"/>
            <p:nvPr/>
          </p:nvSpPr>
          <p:spPr>
            <a:xfrm>
              <a:off x="5107785" y="4714884"/>
              <a:ext cx="321471" cy="523220"/>
            </a:xfrm>
            <a:prstGeom prst="rect">
              <a:avLst/>
            </a:prstGeom>
            <a:noFill/>
          </p:spPr>
          <p:txBody>
            <a:bodyPr wrap="square" rtlCol="1">
              <a:spAutoFit/>
            </a:bodyPr>
            <a:lstStyle/>
            <a:p>
              <a:pPr algn="ctr" rtl="0"/>
              <a:r>
                <a:rPr lang="ar-SY" sz="2800" dirty="0" smtClean="0">
                  <a:sym typeface="Symbol"/>
                </a:rPr>
                <a:t></a:t>
              </a:r>
              <a:endParaRPr lang="ar-SY" sz="2800" dirty="0"/>
            </a:p>
          </p:txBody>
        </p:sp>
        <p:sp>
          <p:nvSpPr>
            <p:cNvPr id="44" name="مربع نص 43"/>
            <p:cNvSpPr txBox="1"/>
            <p:nvPr/>
          </p:nvSpPr>
          <p:spPr>
            <a:xfrm>
              <a:off x="285720" y="1571612"/>
              <a:ext cx="642942" cy="523220"/>
            </a:xfrm>
            <a:prstGeom prst="rect">
              <a:avLst/>
            </a:prstGeom>
            <a:noFill/>
          </p:spPr>
          <p:txBody>
            <a:bodyPr wrap="square" rtlCol="1">
              <a:spAutoFit/>
            </a:bodyPr>
            <a:lstStyle/>
            <a:p>
              <a:pPr algn="ctr" rtl="0"/>
              <a:r>
                <a:rPr lang="en-US" sz="2800" b="1" dirty="0" err="1" smtClean="0">
                  <a:solidFill>
                    <a:srgbClr val="FF0000"/>
                  </a:solidFill>
                  <a:sym typeface="Symbol"/>
                </a:rPr>
                <a:t>v</a:t>
              </a:r>
              <a:r>
                <a:rPr lang="en-US" sz="2800" b="1" baseline="-25000" dirty="0" err="1" smtClean="0">
                  <a:solidFill>
                    <a:srgbClr val="FF0000"/>
                  </a:solidFill>
                  <a:sym typeface="Symbol"/>
                </a:rPr>
                <a:t>L</a:t>
              </a:r>
              <a:endParaRPr lang="ar-SY" sz="2800" b="1" dirty="0">
                <a:solidFill>
                  <a:srgbClr val="FF0000"/>
                </a:solidFill>
              </a:endParaRPr>
            </a:p>
          </p:txBody>
        </p:sp>
        <p:sp>
          <p:nvSpPr>
            <p:cNvPr id="46" name="مربع نص 45"/>
            <p:cNvSpPr txBox="1"/>
            <p:nvPr/>
          </p:nvSpPr>
          <p:spPr>
            <a:xfrm>
              <a:off x="285720" y="3334408"/>
              <a:ext cx="571504" cy="523220"/>
            </a:xfrm>
            <a:prstGeom prst="rect">
              <a:avLst/>
            </a:prstGeom>
            <a:noFill/>
          </p:spPr>
          <p:txBody>
            <a:bodyPr wrap="square" rtlCol="1">
              <a:spAutoFit/>
            </a:bodyPr>
            <a:lstStyle/>
            <a:p>
              <a:pPr algn="ctr" rtl="0"/>
              <a:r>
                <a:rPr lang="en-US" sz="2800" b="1" dirty="0" err="1" smtClean="0">
                  <a:solidFill>
                    <a:srgbClr val="FF0000"/>
                  </a:solidFill>
                  <a:sym typeface="Symbol"/>
                </a:rPr>
                <a:t>i</a:t>
              </a:r>
              <a:r>
                <a:rPr lang="en-US" sz="2800" b="1" baseline="-25000" dirty="0" err="1" smtClean="0">
                  <a:solidFill>
                    <a:srgbClr val="FF0000"/>
                  </a:solidFill>
                  <a:sym typeface="Symbol"/>
                </a:rPr>
                <a:t>L</a:t>
              </a:r>
              <a:endParaRPr lang="ar-SY" sz="2800" b="1" dirty="0">
                <a:solidFill>
                  <a:srgbClr val="FF0000"/>
                </a:solidFill>
              </a:endParaRPr>
            </a:p>
          </p:txBody>
        </p:sp>
        <p:sp>
          <p:nvSpPr>
            <p:cNvPr id="47" name="مربع نص 46"/>
            <p:cNvSpPr txBox="1"/>
            <p:nvPr/>
          </p:nvSpPr>
          <p:spPr>
            <a:xfrm>
              <a:off x="285720" y="3714752"/>
              <a:ext cx="785818" cy="523220"/>
            </a:xfrm>
            <a:prstGeom prst="rect">
              <a:avLst/>
            </a:prstGeom>
            <a:noFill/>
          </p:spPr>
          <p:txBody>
            <a:bodyPr wrap="square" rtlCol="1">
              <a:spAutoFit/>
            </a:bodyPr>
            <a:lstStyle/>
            <a:p>
              <a:pPr algn="ctr" rtl="0"/>
              <a:r>
                <a:rPr lang="en-US" sz="2800" b="1" dirty="0" smtClean="0">
                  <a:sym typeface="Symbol"/>
                </a:rPr>
                <a:t>i</a:t>
              </a:r>
              <a:r>
                <a:rPr lang="en-US" sz="2800" b="1" baseline="-25000" dirty="0" smtClean="0">
                  <a:sym typeface="Symbol"/>
                </a:rPr>
                <a:t>T1</a:t>
              </a:r>
              <a:endParaRPr lang="ar-SY" sz="2800" b="1" dirty="0"/>
            </a:p>
          </p:txBody>
        </p:sp>
        <p:sp>
          <p:nvSpPr>
            <p:cNvPr id="48" name="مربع نص 47"/>
            <p:cNvSpPr txBox="1"/>
            <p:nvPr/>
          </p:nvSpPr>
          <p:spPr>
            <a:xfrm>
              <a:off x="142844" y="4500570"/>
              <a:ext cx="857256" cy="523220"/>
            </a:xfrm>
            <a:prstGeom prst="rect">
              <a:avLst/>
            </a:prstGeom>
            <a:noFill/>
          </p:spPr>
          <p:txBody>
            <a:bodyPr wrap="square" rtlCol="1">
              <a:spAutoFit/>
            </a:bodyPr>
            <a:lstStyle/>
            <a:p>
              <a:pPr algn="ctr" rtl="0"/>
              <a:r>
                <a:rPr lang="en-US" sz="2800" b="1" dirty="0" smtClean="0">
                  <a:solidFill>
                    <a:srgbClr val="FF0000"/>
                  </a:solidFill>
                  <a:sym typeface="Symbol"/>
                </a:rPr>
                <a:t>v</a:t>
              </a:r>
              <a:r>
                <a:rPr lang="en-US" sz="2800" b="1" baseline="-25000" dirty="0" smtClean="0">
                  <a:solidFill>
                    <a:srgbClr val="FF0000"/>
                  </a:solidFill>
                  <a:sym typeface="Symbol"/>
                </a:rPr>
                <a:t>T1</a:t>
              </a:r>
              <a:endParaRPr lang="ar-SY" sz="2800" b="1" dirty="0">
                <a:solidFill>
                  <a:srgbClr val="FF0000"/>
                </a:solidFill>
              </a:endParaRPr>
            </a:p>
          </p:txBody>
        </p:sp>
        <p:sp>
          <p:nvSpPr>
            <p:cNvPr id="49" name="مربع نص 48"/>
            <p:cNvSpPr txBox="1"/>
            <p:nvPr/>
          </p:nvSpPr>
          <p:spPr>
            <a:xfrm>
              <a:off x="3786182" y="3643314"/>
              <a:ext cx="928694" cy="523220"/>
            </a:xfrm>
            <a:prstGeom prst="rect">
              <a:avLst/>
            </a:prstGeom>
            <a:noFill/>
          </p:spPr>
          <p:txBody>
            <a:bodyPr wrap="square" rtlCol="1">
              <a:spAutoFit/>
            </a:bodyPr>
            <a:lstStyle/>
            <a:p>
              <a:pPr algn="ctr" rtl="0"/>
              <a:r>
                <a:rPr lang="en-US" sz="2800" b="1" dirty="0" smtClean="0">
                  <a:sym typeface="Symbol"/>
                </a:rPr>
                <a:t>I</a:t>
              </a:r>
              <a:r>
                <a:rPr lang="en-US" sz="2800" b="1" baseline="-25000" dirty="0" smtClean="0">
                  <a:sym typeface="Symbol"/>
                </a:rPr>
                <a:t>LDC</a:t>
              </a:r>
              <a:endParaRPr lang="ar-SY" sz="2800" b="1" dirty="0"/>
            </a:p>
          </p:txBody>
        </p:sp>
        <p:cxnSp>
          <p:nvCxnSpPr>
            <p:cNvPr id="50" name="رابط كسهم مستقيم 49"/>
            <p:cNvCxnSpPr/>
            <p:nvPr/>
          </p:nvCxnSpPr>
          <p:spPr>
            <a:xfrm rot="5400000">
              <a:off x="3498976" y="3930520"/>
              <a:ext cx="576000" cy="1588"/>
            </a:xfrm>
            <a:prstGeom prst="straightConnector1">
              <a:avLst/>
            </a:prstGeom>
            <a:ln w="19050">
              <a:solidFill>
                <a:schemeClr val="tx1"/>
              </a:solidFill>
              <a:headEnd type="triangle" w="med" len="med"/>
              <a:tailEnd type="triangle" w="med" len="med"/>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51" name="رابط كسهم مستقيم 50"/>
            <p:cNvCxnSpPr/>
            <p:nvPr/>
          </p:nvCxnSpPr>
          <p:spPr>
            <a:xfrm>
              <a:off x="1214414" y="3286124"/>
              <a:ext cx="1071570" cy="1588"/>
            </a:xfrm>
            <a:prstGeom prst="straightConnector1">
              <a:avLst/>
            </a:prstGeom>
            <a:ln w="1905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52" name="مربع نص 51"/>
            <p:cNvSpPr txBox="1"/>
            <p:nvPr/>
          </p:nvSpPr>
          <p:spPr>
            <a:xfrm>
              <a:off x="1514421" y="2786058"/>
              <a:ext cx="414373" cy="523220"/>
            </a:xfrm>
            <a:prstGeom prst="rect">
              <a:avLst/>
            </a:prstGeom>
            <a:noFill/>
          </p:spPr>
          <p:txBody>
            <a:bodyPr wrap="square" rtlCol="1">
              <a:spAutoFit/>
            </a:bodyPr>
            <a:lstStyle/>
            <a:p>
              <a:pPr algn="ctr" rtl="0"/>
              <a:r>
                <a:rPr lang="en-US" sz="2800" b="1" dirty="0" smtClean="0">
                  <a:sym typeface="Symbol"/>
                </a:rPr>
                <a:t></a:t>
              </a:r>
              <a:endParaRPr lang="ar-SY" sz="2800" b="1" dirty="0"/>
            </a:p>
          </p:txBody>
        </p:sp>
        <p:sp>
          <p:nvSpPr>
            <p:cNvPr id="53" name="مربع نص 52"/>
            <p:cNvSpPr txBox="1"/>
            <p:nvPr/>
          </p:nvSpPr>
          <p:spPr>
            <a:xfrm>
              <a:off x="1500166" y="1571612"/>
              <a:ext cx="571504" cy="523220"/>
            </a:xfrm>
            <a:prstGeom prst="rect">
              <a:avLst/>
            </a:prstGeom>
            <a:noFill/>
          </p:spPr>
          <p:txBody>
            <a:bodyPr wrap="square" rtlCol="1">
              <a:spAutoFit/>
            </a:bodyPr>
            <a:lstStyle/>
            <a:p>
              <a:pPr algn="ctr" rtl="0"/>
              <a:r>
                <a:rPr lang="en-US" sz="2800" dirty="0" smtClean="0">
                  <a:sym typeface="Symbol"/>
                </a:rPr>
                <a:t>v</a:t>
              </a:r>
              <a:r>
                <a:rPr lang="en-US" sz="2800" baseline="-25000" dirty="0" smtClean="0">
                  <a:sym typeface="Symbol"/>
                </a:rPr>
                <a:t>1</a:t>
              </a:r>
              <a:endParaRPr lang="ar-SY" sz="2800" baseline="-25000" dirty="0"/>
            </a:p>
          </p:txBody>
        </p:sp>
        <p:sp>
          <p:nvSpPr>
            <p:cNvPr id="54" name="مربع نص 53"/>
            <p:cNvSpPr txBox="1"/>
            <p:nvPr/>
          </p:nvSpPr>
          <p:spPr>
            <a:xfrm>
              <a:off x="2643174" y="1571612"/>
              <a:ext cx="571504" cy="523220"/>
            </a:xfrm>
            <a:prstGeom prst="rect">
              <a:avLst/>
            </a:prstGeom>
            <a:noFill/>
          </p:spPr>
          <p:txBody>
            <a:bodyPr wrap="square" rtlCol="1">
              <a:spAutoFit/>
            </a:bodyPr>
            <a:lstStyle/>
            <a:p>
              <a:pPr algn="ctr" rtl="0"/>
              <a:r>
                <a:rPr lang="en-US" sz="2800" dirty="0" smtClean="0">
                  <a:sym typeface="Symbol"/>
                </a:rPr>
                <a:t>v</a:t>
              </a:r>
              <a:r>
                <a:rPr lang="en-US" sz="2800" baseline="-25000" dirty="0" smtClean="0">
                  <a:sym typeface="Symbol"/>
                </a:rPr>
                <a:t>2</a:t>
              </a:r>
              <a:endParaRPr lang="ar-SY" sz="2800" baseline="-25000" dirty="0"/>
            </a:p>
          </p:txBody>
        </p:sp>
        <p:sp>
          <p:nvSpPr>
            <p:cNvPr id="55" name="مربع نص 54"/>
            <p:cNvSpPr txBox="1"/>
            <p:nvPr/>
          </p:nvSpPr>
          <p:spPr>
            <a:xfrm>
              <a:off x="3786182" y="1571612"/>
              <a:ext cx="642942" cy="523220"/>
            </a:xfrm>
            <a:prstGeom prst="rect">
              <a:avLst/>
            </a:prstGeom>
            <a:noFill/>
          </p:spPr>
          <p:txBody>
            <a:bodyPr wrap="square" rtlCol="1">
              <a:spAutoFit/>
            </a:bodyPr>
            <a:lstStyle/>
            <a:p>
              <a:pPr algn="ctr" rtl="0"/>
              <a:r>
                <a:rPr lang="en-US" sz="2800" dirty="0" smtClean="0">
                  <a:sym typeface="Symbol"/>
                </a:rPr>
                <a:t>v</a:t>
              </a:r>
              <a:r>
                <a:rPr lang="en-US" sz="2800" baseline="-25000" dirty="0" smtClean="0">
                  <a:sym typeface="Symbol"/>
                </a:rPr>
                <a:t>3</a:t>
              </a:r>
              <a:endParaRPr lang="ar-SY" sz="2800" baseline="-25000" dirty="0"/>
            </a:p>
          </p:txBody>
        </p:sp>
        <p:sp>
          <p:nvSpPr>
            <p:cNvPr id="56" name="مربع نص 55"/>
            <p:cNvSpPr txBox="1"/>
            <p:nvPr/>
          </p:nvSpPr>
          <p:spPr>
            <a:xfrm>
              <a:off x="2357422" y="5715016"/>
              <a:ext cx="714380" cy="523220"/>
            </a:xfrm>
            <a:prstGeom prst="rect">
              <a:avLst/>
            </a:prstGeom>
            <a:noFill/>
          </p:spPr>
          <p:txBody>
            <a:bodyPr wrap="square" rtlCol="1">
              <a:spAutoFit/>
            </a:bodyPr>
            <a:lstStyle/>
            <a:p>
              <a:pPr algn="ctr" rtl="0"/>
              <a:r>
                <a:rPr lang="en-US" sz="2800" dirty="0" smtClean="0">
                  <a:sym typeface="Symbol"/>
                </a:rPr>
                <a:t>v</a:t>
              </a:r>
              <a:r>
                <a:rPr lang="en-US" sz="2800" baseline="-25000" dirty="0" smtClean="0">
                  <a:sym typeface="Symbol"/>
                </a:rPr>
                <a:t>12</a:t>
              </a:r>
              <a:endParaRPr lang="ar-SY" sz="2800" baseline="-25000" dirty="0"/>
            </a:p>
          </p:txBody>
        </p:sp>
        <p:sp>
          <p:nvSpPr>
            <p:cNvPr id="57" name="مربع نص 56"/>
            <p:cNvSpPr txBox="1"/>
            <p:nvPr/>
          </p:nvSpPr>
          <p:spPr>
            <a:xfrm>
              <a:off x="3929058" y="5786454"/>
              <a:ext cx="714380" cy="523220"/>
            </a:xfrm>
            <a:prstGeom prst="rect">
              <a:avLst/>
            </a:prstGeom>
            <a:noFill/>
          </p:spPr>
          <p:txBody>
            <a:bodyPr wrap="square" rtlCol="1">
              <a:spAutoFit/>
            </a:bodyPr>
            <a:lstStyle/>
            <a:p>
              <a:pPr algn="ctr" rtl="0"/>
              <a:r>
                <a:rPr lang="en-US" sz="2800" dirty="0" smtClean="0">
                  <a:sym typeface="Symbol"/>
                </a:rPr>
                <a:t>v</a:t>
              </a:r>
              <a:r>
                <a:rPr lang="en-US" sz="2800" baseline="-25000" dirty="0" smtClean="0">
                  <a:sym typeface="Symbol"/>
                </a:rPr>
                <a:t>13</a:t>
              </a:r>
              <a:endParaRPr lang="ar-SY" sz="2800" baseline="-25000" dirty="0"/>
            </a:p>
          </p:txBody>
        </p:sp>
      </p:grpSp>
      <p:cxnSp>
        <p:nvCxnSpPr>
          <p:cNvPr id="58" name="رابط كسهم مستقيم 57"/>
          <p:cNvCxnSpPr/>
          <p:nvPr/>
        </p:nvCxnSpPr>
        <p:spPr>
          <a:xfrm rot="5400000" flipH="1" flipV="1">
            <a:off x="2080234" y="3075819"/>
            <a:ext cx="324000" cy="1588"/>
          </a:xfrm>
          <a:prstGeom prst="straightConnector1">
            <a:avLst/>
          </a:prstGeom>
          <a:ln w="381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مربع نص 58"/>
          <p:cNvSpPr txBox="1"/>
          <p:nvPr/>
        </p:nvSpPr>
        <p:spPr>
          <a:xfrm>
            <a:off x="2214546" y="2843175"/>
            <a:ext cx="642942" cy="523220"/>
          </a:xfrm>
          <a:prstGeom prst="rect">
            <a:avLst/>
          </a:prstGeom>
          <a:noFill/>
        </p:spPr>
        <p:txBody>
          <a:bodyPr wrap="square" rtlCol="1">
            <a:spAutoFit/>
          </a:bodyPr>
          <a:lstStyle/>
          <a:p>
            <a:pPr algn="ctr"/>
            <a:r>
              <a:rPr lang="en-US" sz="2800" b="1" dirty="0" smtClean="0">
                <a:solidFill>
                  <a:srgbClr val="0070C0"/>
                </a:solidFill>
                <a:sym typeface="Symbol"/>
              </a:rPr>
              <a:t>T</a:t>
            </a:r>
            <a:r>
              <a:rPr lang="en-US" sz="2800" b="1" baseline="-25000" dirty="0" smtClean="0">
                <a:solidFill>
                  <a:srgbClr val="0070C0"/>
                </a:solidFill>
                <a:sym typeface="Symbol"/>
              </a:rPr>
              <a:t>1</a:t>
            </a:r>
            <a:endParaRPr lang="ar-SY" sz="2800" b="1" baseline="-25000" dirty="0">
              <a:solidFill>
                <a:srgbClr val="0070C0"/>
              </a:solidFill>
            </a:endParaRPr>
          </a:p>
        </p:txBody>
      </p:sp>
      <p:cxnSp>
        <p:nvCxnSpPr>
          <p:cNvPr id="60" name="رابط كسهم مستقيم 59"/>
          <p:cNvCxnSpPr/>
          <p:nvPr/>
        </p:nvCxnSpPr>
        <p:spPr>
          <a:xfrm rot="5400000" flipH="1" flipV="1">
            <a:off x="3196348" y="3075819"/>
            <a:ext cx="324000" cy="1588"/>
          </a:xfrm>
          <a:prstGeom prst="straightConnector1">
            <a:avLst/>
          </a:prstGeom>
          <a:ln w="381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رابط كسهم مستقيم 60"/>
          <p:cNvCxnSpPr/>
          <p:nvPr/>
        </p:nvCxnSpPr>
        <p:spPr>
          <a:xfrm rot="5400000" flipH="1" flipV="1">
            <a:off x="4339356" y="3075819"/>
            <a:ext cx="324000" cy="1588"/>
          </a:xfrm>
          <a:prstGeom prst="straightConnector1">
            <a:avLst/>
          </a:prstGeom>
          <a:ln w="381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مربع نص 61"/>
          <p:cNvSpPr txBox="1"/>
          <p:nvPr/>
        </p:nvSpPr>
        <p:spPr>
          <a:xfrm>
            <a:off x="3330660" y="2843175"/>
            <a:ext cx="598398" cy="523220"/>
          </a:xfrm>
          <a:prstGeom prst="rect">
            <a:avLst/>
          </a:prstGeom>
          <a:noFill/>
        </p:spPr>
        <p:txBody>
          <a:bodyPr wrap="square" rtlCol="1">
            <a:spAutoFit/>
          </a:bodyPr>
          <a:lstStyle/>
          <a:p>
            <a:pPr algn="ctr"/>
            <a:r>
              <a:rPr lang="en-US" sz="2800" b="1" dirty="0" smtClean="0">
                <a:solidFill>
                  <a:srgbClr val="0070C0"/>
                </a:solidFill>
                <a:sym typeface="Symbol"/>
              </a:rPr>
              <a:t>T</a:t>
            </a:r>
            <a:r>
              <a:rPr lang="en-US" sz="2800" b="1" baseline="-25000" dirty="0" smtClean="0">
                <a:solidFill>
                  <a:srgbClr val="0070C0"/>
                </a:solidFill>
                <a:sym typeface="Symbol"/>
              </a:rPr>
              <a:t>2</a:t>
            </a:r>
            <a:endParaRPr lang="ar-SY" sz="2800" b="1" baseline="-25000" dirty="0">
              <a:solidFill>
                <a:srgbClr val="0070C0"/>
              </a:solidFill>
            </a:endParaRPr>
          </a:p>
        </p:txBody>
      </p:sp>
      <p:sp>
        <p:nvSpPr>
          <p:cNvPr id="63" name="مربع نص 62"/>
          <p:cNvSpPr txBox="1"/>
          <p:nvPr/>
        </p:nvSpPr>
        <p:spPr>
          <a:xfrm>
            <a:off x="4446774" y="2874272"/>
            <a:ext cx="625292" cy="523220"/>
          </a:xfrm>
          <a:prstGeom prst="rect">
            <a:avLst/>
          </a:prstGeom>
          <a:noFill/>
        </p:spPr>
        <p:txBody>
          <a:bodyPr wrap="square" rtlCol="1">
            <a:spAutoFit/>
          </a:bodyPr>
          <a:lstStyle/>
          <a:p>
            <a:pPr algn="ctr"/>
            <a:r>
              <a:rPr lang="en-US" sz="2800" b="1" dirty="0" smtClean="0">
                <a:solidFill>
                  <a:srgbClr val="0070C0"/>
                </a:solidFill>
                <a:sym typeface="Symbol"/>
              </a:rPr>
              <a:t>T</a:t>
            </a:r>
            <a:r>
              <a:rPr lang="en-US" sz="2800" b="1" baseline="-25000" dirty="0" smtClean="0">
                <a:solidFill>
                  <a:srgbClr val="0070C0"/>
                </a:solidFill>
                <a:sym typeface="Symbol"/>
              </a:rPr>
              <a:t>3</a:t>
            </a:r>
            <a:endParaRPr lang="ar-SY" sz="2800" b="1" baseline="-25000" dirty="0">
              <a:solidFill>
                <a:srgbClr val="0070C0"/>
              </a:solidFill>
            </a:endParaRPr>
          </a:p>
        </p:txBody>
      </p:sp>
      <p:sp>
        <p:nvSpPr>
          <p:cNvPr id="31" name="عنصر نائب للتاريخ 30"/>
          <p:cNvSpPr>
            <a:spLocks noGrp="1"/>
          </p:cNvSpPr>
          <p:nvPr>
            <p:ph type="dt" sz="half" idx="10"/>
          </p:nvPr>
        </p:nvSpPr>
        <p:spPr/>
        <p:txBody>
          <a:bodyPr/>
          <a:lstStyle/>
          <a:p>
            <a:r>
              <a:rPr lang="ar-SY" smtClean="0"/>
              <a:t>2019-2018</a:t>
            </a:r>
            <a:endParaRPr lang="ar-SY"/>
          </a:p>
        </p:txBody>
      </p:sp>
      <p:sp>
        <p:nvSpPr>
          <p:cNvPr id="32" name="عنصر نائب لرقم الشريحة 31"/>
          <p:cNvSpPr>
            <a:spLocks noGrp="1"/>
          </p:cNvSpPr>
          <p:nvPr>
            <p:ph type="sldNum" sz="quarter" idx="12"/>
          </p:nvPr>
        </p:nvSpPr>
        <p:spPr/>
        <p:txBody>
          <a:bodyPr/>
          <a:lstStyle/>
          <a:p>
            <a:fld id="{2C0DA8FC-BB9E-42E2-A4DE-D94B488C17FE}" type="slidenum">
              <a:rPr lang="ar-SY" smtClean="0"/>
              <a:pPr/>
              <a:t>53</a:t>
            </a:fld>
            <a:endParaRPr lang="ar-SY"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1+#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1+#ppt_w/2"/>
                                          </p:val>
                                        </p:tav>
                                        <p:tav tm="100000">
                                          <p:val>
                                            <p:strVal val="#ppt_x"/>
                                          </p:val>
                                        </p:tav>
                                      </p:tavLst>
                                    </p:anim>
                                    <p:anim calcmode="lin" valueType="num">
                                      <p:cBhvr additive="base">
                                        <p:cTn id="14"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1+#ppt_w/2"/>
                                          </p:val>
                                        </p:tav>
                                        <p:tav tm="100000">
                                          <p:val>
                                            <p:strVal val="#ppt_x"/>
                                          </p:val>
                                        </p:tav>
                                      </p:tavLst>
                                    </p:anim>
                                    <p:anim calcmode="lin" valueType="num">
                                      <p:cBhvr additive="base">
                                        <p:cTn id="20"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1+#ppt_w/2"/>
                                          </p:val>
                                        </p:tav>
                                        <p:tav tm="100000">
                                          <p:val>
                                            <p:strVal val="#ppt_x"/>
                                          </p:val>
                                        </p:tav>
                                      </p:tavLst>
                                    </p:anim>
                                    <p:anim calcmode="lin" valueType="num">
                                      <p:cBhvr additive="base">
                                        <p:cTn id="26"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0" y="71414"/>
            <a:ext cx="9144000" cy="954107"/>
          </a:xfrm>
          <a:prstGeom prst="rect">
            <a:avLst/>
          </a:prstGeom>
          <a:noFill/>
        </p:spPr>
        <p:txBody>
          <a:bodyPr wrap="square" rtlCol="1">
            <a:spAutoFit/>
          </a:bodyPr>
          <a:lstStyle/>
          <a:p>
            <a:pPr algn="ctr" rtl="0"/>
            <a:r>
              <a:rPr lang="en-US" sz="2800" b="1" dirty="0" err="1" smtClean="0">
                <a:solidFill>
                  <a:srgbClr val="0070C0"/>
                </a:solidFill>
                <a:latin typeface="Times New Roman" pitchFamily="18" charset="0"/>
                <a:cs typeface="Times New Roman" pitchFamily="18" charset="0"/>
                <a:sym typeface="Symbol"/>
              </a:rPr>
              <a:t>u</a:t>
            </a:r>
            <a:r>
              <a:rPr lang="en-US" sz="2800" b="1" baseline="-25000" dirty="0" err="1" smtClean="0">
                <a:solidFill>
                  <a:srgbClr val="0070C0"/>
                </a:solidFill>
                <a:latin typeface="Times New Roman" pitchFamily="18" charset="0"/>
                <a:cs typeface="Times New Roman" pitchFamily="18" charset="0"/>
                <a:sym typeface="Symbol"/>
              </a:rPr>
              <a:t>Prms</a:t>
            </a:r>
            <a:r>
              <a:rPr lang="en-US" sz="2800" b="1" dirty="0" smtClean="0">
                <a:solidFill>
                  <a:srgbClr val="0070C0"/>
                </a:solidFill>
                <a:latin typeface="Times New Roman" pitchFamily="18" charset="0"/>
                <a:cs typeface="Times New Roman" pitchFamily="18" charset="0"/>
                <a:sym typeface="Symbol"/>
              </a:rPr>
              <a:t>=220 v , </a:t>
            </a:r>
            <a:r>
              <a:rPr lang="en-US" sz="2800" b="1" dirty="0" err="1" smtClean="0">
                <a:solidFill>
                  <a:srgbClr val="0070C0"/>
                </a:solidFill>
                <a:latin typeface="Times New Roman" pitchFamily="18" charset="0"/>
                <a:cs typeface="Times New Roman" pitchFamily="18" charset="0"/>
                <a:sym typeface="Symbol"/>
              </a:rPr>
              <a:t>u</a:t>
            </a:r>
            <a:r>
              <a:rPr lang="en-US" sz="2800" b="1" baseline="-25000" dirty="0" err="1" smtClean="0">
                <a:solidFill>
                  <a:srgbClr val="0070C0"/>
                </a:solidFill>
                <a:latin typeface="Times New Roman" pitchFamily="18" charset="0"/>
                <a:cs typeface="Times New Roman" pitchFamily="18" charset="0"/>
                <a:sym typeface="Symbol"/>
              </a:rPr>
              <a:t>Srms</a:t>
            </a:r>
            <a:r>
              <a:rPr lang="en-US" sz="2800" b="1" dirty="0" smtClean="0">
                <a:solidFill>
                  <a:srgbClr val="0070C0"/>
                </a:solidFill>
                <a:latin typeface="Times New Roman" pitchFamily="18" charset="0"/>
                <a:cs typeface="Times New Roman" pitchFamily="18" charset="0"/>
                <a:sym typeface="Symbol"/>
              </a:rPr>
              <a:t> = 24 , I</a:t>
            </a:r>
            <a:r>
              <a:rPr lang="en-US" sz="2800" b="1" baseline="-25000" dirty="0" smtClean="0">
                <a:solidFill>
                  <a:srgbClr val="0070C0"/>
                </a:solidFill>
                <a:latin typeface="Times New Roman" pitchFamily="18" charset="0"/>
                <a:cs typeface="Times New Roman" pitchFamily="18" charset="0"/>
                <a:sym typeface="Symbol"/>
              </a:rPr>
              <a:t>LDC</a:t>
            </a:r>
            <a:r>
              <a:rPr lang="en-US" sz="2800" b="1" dirty="0" smtClean="0">
                <a:solidFill>
                  <a:srgbClr val="0070C0"/>
                </a:solidFill>
                <a:latin typeface="Times New Roman" pitchFamily="18" charset="0"/>
                <a:cs typeface="Times New Roman" pitchFamily="18" charset="0"/>
                <a:sym typeface="Symbol"/>
              </a:rPr>
              <a:t> = 20 A ,  = 120 </a:t>
            </a:r>
            <a:r>
              <a:rPr lang="en-US" sz="2800" b="1" baseline="30000" dirty="0" smtClean="0">
                <a:solidFill>
                  <a:srgbClr val="0070C0"/>
                </a:solidFill>
                <a:latin typeface="Times New Roman" pitchFamily="18" charset="0"/>
                <a:cs typeface="Times New Roman" pitchFamily="18" charset="0"/>
                <a:sym typeface="Symbol"/>
              </a:rPr>
              <a:t></a:t>
            </a:r>
            <a:endParaRPr lang="ar-SY" sz="2800" b="1" baseline="30000" dirty="0" smtClean="0">
              <a:solidFill>
                <a:srgbClr val="0070C0"/>
              </a:solidFill>
              <a:latin typeface="Times New Roman" pitchFamily="18" charset="0"/>
              <a:cs typeface="Times New Roman" pitchFamily="18" charset="0"/>
            </a:endParaRPr>
          </a:p>
          <a:p>
            <a:pPr algn="ctr"/>
            <a:r>
              <a:rPr lang="ar-SY" sz="2800" b="1" dirty="0" smtClean="0">
                <a:solidFill>
                  <a:srgbClr val="00B050"/>
                </a:solidFill>
                <a:latin typeface="Times New Roman" pitchFamily="18" charset="0"/>
                <a:cs typeface="Times New Roman" pitchFamily="18" charset="0"/>
              </a:rPr>
              <a:t>الاستطاعة الفعالة في أحد ملفات أولي المحولة والاستطاعة الفعالة للحمولة</a:t>
            </a:r>
            <a:endParaRPr lang="ar-SY" sz="2800" b="1" dirty="0" smtClean="0">
              <a:solidFill>
                <a:srgbClr val="00B050"/>
              </a:solidFill>
              <a:cs typeface="Simplified Arabic" pitchFamily="2" charset="-78"/>
            </a:endParaRPr>
          </a:p>
        </p:txBody>
      </p:sp>
      <p:grpSp>
        <p:nvGrpSpPr>
          <p:cNvPr id="3" name="مجموعة 28"/>
          <p:cNvGrpSpPr/>
          <p:nvPr/>
        </p:nvGrpSpPr>
        <p:grpSpPr>
          <a:xfrm>
            <a:off x="71406" y="928670"/>
            <a:ext cx="5143536" cy="3257563"/>
            <a:chOff x="71406" y="3243271"/>
            <a:chExt cx="5143536" cy="3257563"/>
          </a:xfrm>
        </p:grpSpPr>
        <p:pic>
          <p:nvPicPr>
            <p:cNvPr id="48135" name="Picture 7"/>
            <p:cNvPicPr>
              <a:picLocks noChangeAspect="1" noChangeArrowheads="1"/>
            </p:cNvPicPr>
            <p:nvPr/>
          </p:nvPicPr>
          <p:blipFill>
            <a:blip r:embed="rId3" cstate="print"/>
            <a:srcRect/>
            <a:stretch>
              <a:fillRect/>
            </a:stretch>
          </p:blipFill>
          <p:spPr bwMode="auto">
            <a:xfrm>
              <a:off x="642910" y="3700484"/>
              <a:ext cx="4410075" cy="2800350"/>
            </a:xfrm>
            <a:prstGeom prst="rect">
              <a:avLst/>
            </a:prstGeom>
            <a:noFill/>
            <a:ln w="9525">
              <a:noFill/>
              <a:miter lim="800000"/>
              <a:headEnd/>
              <a:tailEnd/>
            </a:ln>
            <a:effectLst/>
          </p:spPr>
        </p:pic>
        <p:sp>
          <p:nvSpPr>
            <p:cNvPr id="7" name="مربع نص 6"/>
            <p:cNvSpPr txBox="1"/>
            <p:nvPr/>
          </p:nvSpPr>
          <p:spPr>
            <a:xfrm>
              <a:off x="4714876" y="4100527"/>
              <a:ext cx="321471" cy="523220"/>
            </a:xfrm>
            <a:prstGeom prst="rect">
              <a:avLst/>
            </a:prstGeom>
            <a:noFill/>
          </p:spPr>
          <p:txBody>
            <a:bodyPr wrap="square" rtlCol="1">
              <a:spAutoFit/>
            </a:bodyPr>
            <a:lstStyle/>
            <a:p>
              <a:pPr algn="ctr" rtl="0"/>
              <a:r>
                <a:rPr lang="ar-SY" sz="2800" dirty="0" smtClean="0">
                  <a:sym typeface="Symbol"/>
                </a:rPr>
                <a:t></a:t>
              </a:r>
              <a:endParaRPr lang="ar-SY" sz="2800" dirty="0"/>
            </a:p>
          </p:txBody>
        </p:sp>
        <p:sp>
          <p:nvSpPr>
            <p:cNvPr id="8" name="مربع نص 7"/>
            <p:cNvSpPr txBox="1"/>
            <p:nvPr/>
          </p:nvSpPr>
          <p:spPr>
            <a:xfrm>
              <a:off x="4893471" y="5815039"/>
              <a:ext cx="321471" cy="523220"/>
            </a:xfrm>
            <a:prstGeom prst="rect">
              <a:avLst/>
            </a:prstGeom>
            <a:noFill/>
          </p:spPr>
          <p:txBody>
            <a:bodyPr wrap="square" rtlCol="1">
              <a:spAutoFit/>
            </a:bodyPr>
            <a:lstStyle/>
            <a:p>
              <a:pPr algn="ctr" rtl="0"/>
              <a:r>
                <a:rPr lang="ar-SY" sz="2800" dirty="0" smtClean="0">
                  <a:sym typeface="Symbol"/>
                </a:rPr>
                <a:t></a:t>
              </a:r>
              <a:endParaRPr lang="ar-SY" sz="2800" dirty="0"/>
            </a:p>
          </p:txBody>
        </p:sp>
        <p:sp>
          <p:nvSpPr>
            <p:cNvPr id="11" name="مربع نص 10"/>
            <p:cNvSpPr txBox="1"/>
            <p:nvPr/>
          </p:nvSpPr>
          <p:spPr>
            <a:xfrm>
              <a:off x="71406" y="3243271"/>
              <a:ext cx="785818" cy="523220"/>
            </a:xfrm>
            <a:prstGeom prst="rect">
              <a:avLst/>
            </a:prstGeom>
            <a:noFill/>
          </p:spPr>
          <p:txBody>
            <a:bodyPr wrap="square" rtlCol="1">
              <a:spAutoFit/>
            </a:bodyPr>
            <a:lstStyle/>
            <a:p>
              <a:pPr algn="ctr" rtl="0"/>
              <a:r>
                <a:rPr lang="en-US" sz="2800" b="1" dirty="0" smtClean="0">
                  <a:sym typeface="Symbol"/>
                </a:rPr>
                <a:t>v</a:t>
              </a:r>
              <a:r>
                <a:rPr lang="en-US" sz="2800" b="1" baseline="-25000" dirty="0" smtClean="0">
                  <a:sym typeface="Symbol"/>
                </a:rPr>
                <a:t>P1</a:t>
              </a:r>
              <a:endParaRPr lang="ar-SY" sz="2800" b="1" baseline="-25000" dirty="0"/>
            </a:p>
          </p:txBody>
        </p:sp>
        <p:sp>
          <p:nvSpPr>
            <p:cNvPr id="14" name="مربع نص 13"/>
            <p:cNvSpPr txBox="1"/>
            <p:nvPr/>
          </p:nvSpPr>
          <p:spPr>
            <a:xfrm>
              <a:off x="71406" y="5386411"/>
              <a:ext cx="785818" cy="523220"/>
            </a:xfrm>
            <a:prstGeom prst="rect">
              <a:avLst/>
            </a:prstGeom>
            <a:noFill/>
          </p:spPr>
          <p:txBody>
            <a:bodyPr wrap="square" rtlCol="1">
              <a:spAutoFit/>
            </a:bodyPr>
            <a:lstStyle/>
            <a:p>
              <a:pPr algn="ctr" rtl="0"/>
              <a:r>
                <a:rPr lang="en-US" sz="2800" b="1" dirty="0" smtClean="0">
                  <a:sym typeface="Symbol"/>
                </a:rPr>
                <a:t>i</a:t>
              </a:r>
              <a:r>
                <a:rPr lang="en-US" sz="2800" b="1" baseline="-25000" dirty="0" smtClean="0">
                  <a:sym typeface="Symbol"/>
                </a:rPr>
                <a:t>P1</a:t>
              </a:r>
              <a:endParaRPr lang="ar-SY" sz="2800" b="1" dirty="0"/>
            </a:p>
          </p:txBody>
        </p:sp>
        <p:sp>
          <p:nvSpPr>
            <p:cNvPr id="18" name="مربع نص 17"/>
            <p:cNvSpPr txBox="1"/>
            <p:nvPr/>
          </p:nvSpPr>
          <p:spPr>
            <a:xfrm>
              <a:off x="3428992" y="5791885"/>
              <a:ext cx="1500198" cy="523220"/>
            </a:xfrm>
            <a:prstGeom prst="rect">
              <a:avLst/>
            </a:prstGeom>
            <a:solidFill>
              <a:schemeClr val="bg1"/>
            </a:solidFill>
          </p:spPr>
          <p:txBody>
            <a:bodyPr wrap="square" rtlCol="1">
              <a:spAutoFit/>
            </a:bodyPr>
            <a:lstStyle/>
            <a:p>
              <a:pPr algn="ctr" rtl="0"/>
              <a:r>
                <a:rPr lang="en-US" sz="2800" b="1" dirty="0" smtClean="0">
                  <a:sym typeface="Symbol"/>
                </a:rPr>
                <a:t>I</a:t>
              </a:r>
              <a:r>
                <a:rPr lang="en-US" sz="2800" b="1" baseline="-25000" dirty="0" smtClean="0">
                  <a:sym typeface="Symbol"/>
                </a:rPr>
                <a:t>LDC</a:t>
              </a:r>
              <a:r>
                <a:rPr lang="en-US" sz="2800" b="1" dirty="0" smtClean="0">
                  <a:sym typeface="Symbol"/>
                </a:rPr>
                <a:t>K</a:t>
              </a:r>
              <a:endParaRPr lang="ar-SY" sz="2800" b="1" dirty="0"/>
            </a:p>
          </p:txBody>
        </p:sp>
        <p:cxnSp>
          <p:nvCxnSpPr>
            <p:cNvPr id="19" name="رابط كسهم مستقيم 18"/>
            <p:cNvCxnSpPr/>
            <p:nvPr/>
          </p:nvCxnSpPr>
          <p:spPr>
            <a:xfrm rot="5400000">
              <a:off x="2568694" y="6084302"/>
              <a:ext cx="576000" cy="1588"/>
            </a:xfrm>
            <a:prstGeom prst="straightConnector1">
              <a:avLst/>
            </a:prstGeom>
            <a:ln w="19050">
              <a:solidFill>
                <a:schemeClr val="tx1"/>
              </a:solidFill>
              <a:headEnd type="triangle" w="med" len="med"/>
              <a:tailEnd type="triangle" w="med" len="med"/>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22" name="رابط كسهم مستقيم 21"/>
            <p:cNvCxnSpPr/>
            <p:nvPr/>
          </p:nvCxnSpPr>
          <p:spPr>
            <a:xfrm>
              <a:off x="1000100" y="3886213"/>
              <a:ext cx="1071570" cy="1588"/>
            </a:xfrm>
            <a:prstGeom prst="straightConnector1">
              <a:avLst/>
            </a:prstGeom>
            <a:ln w="1905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23" name="مربع نص 22"/>
            <p:cNvSpPr txBox="1"/>
            <p:nvPr/>
          </p:nvSpPr>
          <p:spPr>
            <a:xfrm>
              <a:off x="1285852" y="3362993"/>
              <a:ext cx="414373" cy="523220"/>
            </a:xfrm>
            <a:prstGeom prst="rect">
              <a:avLst/>
            </a:prstGeom>
            <a:noFill/>
          </p:spPr>
          <p:txBody>
            <a:bodyPr wrap="square" rtlCol="1">
              <a:spAutoFit/>
            </a:bodyPr>
            <a:lstStyle/>
            <a:p>
              <a:pPr algn="ctr" rtl="0"/>
              <a:r>
                <a:rPr lang="en-US" sz="2800" b="1" dirty="0" smtClean="0">
                  <a:sym typeface="Symbol"/>
                </a:rPr>
                <a:t></a:t>
              </a:r>
              <a:endParaRPr lang="ar-SY" sz="2800" b="1" dirty="0"/>
            </a:p>
          </p:txBody>
        </p:sp>
      </p:grpSp>
      <p:graphicFrame>
        <p:nvGraphicFramePr>
          <p:cNvPr id="45" name="Object 11"/>
          <p:cNvGraphicFramePr>
            <a:graphicFrameLocks noChangeAspect="1"/>
          </p:cNvGraphicFramePr>
          <p:nvPr/>
        </p:nvGraphicFramePr>
        <p:xfrm>
          <a:off x="271487" y="4286250"/>
          <a:ext cx="7881937" cy="914400"/>
        </p:xfrm>
        <a:graphic>
          <a:graphicData uri="http://schemas.openxmlformats.org/presentationml/2006/ole">
            <p:oleObj spid="_x0000_s191490" name="Equation" r:id="rId4" imgW="3936960" imgH="457200" progId="Equation.DSMT4">
              <p:embed/>
            </p:oleObj>
          </a:graphicData>
        </a:graphic>
      </p:graphicFrame>
      <p:graphicFrame>
        <p:nvGraphicFramePr>
          <p:cNvPr id="30" name="Object 11"/>
          <p:cNvGraphicFramePr>
            <a:graphicFrameLocks noChangeAspect="1"/>
          </p:cNvGraphicFramePr>
          <p:nvPr/>
        </p:nvGraphicFramePr>
        <p:xfrm>
          <a:off x="271487" y="5264952"/>
          <a:ext cx="2008187" cy="457200"/>
        </p:xfrm>
        <a:graphic>
          <a:graphicData uri="http://schemas.openxmlformats.org/presentationml/2006/ole">
            <p:oleObj spid="_x0000_s191491" name="Equation" r:id="rId5" imgW="1002960" imgH="228600" progId="Equation.DSMT4">
              <p:embed/>
            </p:oleObj>
          </a:graphicData>
        </a:graphic>
      </p:graphicFrame>
      <p:graphicFrame>
        <p:nvGraphicFramePr>
          <p:cNvPr id="31" name="Object 11"/>
          <p:cNvGraphicFramePr>
            <a:graphicFrameLocks noChangeAspect="1"/>
          </p:cNvGraphicFramePr>
          <p:nvPr/>
        </p:nvGraphicFramePr>
        <p:xfrm>
          <a:off x="290710" y="5786438"/>
          <a:ext cx="8313738" cy="914400"/>
        </p:xfrm>
        <a:graphic>
          <a:graphicData uri="http://schemas.openxmlformats.org/presentationml/2006/ole">
            <p:oleObj spid="_x0000_s191492" name="Equation" r:id="rId6" imgW="4152600" imgH="457200" progId="Equation.DSMT4">
              <p:embed/>
            </p:oleObj>
          </a:graphicData>
        </a:graphic>
      </p:graphicFrame>
      <p:cxnSp>
        <p:nvCxnSpPr>
          <p:cNvPr id="16" name="رابط كسهم مستقيم 15"/>
          <p:cNvCxnSpPr/>
          <p:nvPr/>
        </p:nvCxnSpPr>
        <p:spPr>
          <a:xfrm rot="5400000" flipH="1" flipV="1">
            <a:off x="1937358" y="3233016"/>
            <a:ext cx="324000" cy="1588"/>
          </a:xfrm>
          <a:prstGeom prst="straightConnector1">
            <a:avLst/>
          </a:prstGeom>
          <a:ln w="381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مربع نص 16"/>
          <p:cNvSpPr txBox="1"/>
          <p:nvPr/>
        </p:nvSpPr>
        <p:spPr>
          <a:xfrm>
            <a:off x="2071670" y="2928934"/>
            <a:ext cx="642942" cy="523220"/>
          </a:xfrm>
          <a:prstGeom prst="rect">
            <a:avLst/>
          </a:prstGeom>
          <a:noFill/>
        </p:spPr>
        <p:txBody>
          <a:bodyPr wrap="square" rtlCol="1">
            <a:spAutoFit/>
          </a:bodyPr>
          <a:lstStyle/>
          <a:p>
            <a:pPr algn="ctr"/>
            <a:r>
              <a:rPr lang="en-US" sz="2800" b="1" dirty="0" smtClean="0">
                <a:solidFill>
                  <a:srgbClr val="0070C0"/>
                </a:solidFill>
                <a:sym typeface="Symbol"/>
              </a:rPr>
              <a:t>T</a:t>
            </a:r>
            <a:r>
              <a:rPr lang="en-US" sz="2800" b="1" baseline="-25000" dirty="0" smtClean="0">
                <a:solidFill>
                  <a:srgbClr val="0070C0"/>
                </a:solidFill>
                <a:sym typeface="Symbol"/>
              </a:rPr>
              <a:t>1</a:t>
            </a:r>
            <a:endParaRPr lang="ar-SY" sz="2800" b="1" baseline="-25000" dirty="0">
              <a:solidFill>
                <a:srgbClr val="0070C0"/>
              </a:solidFill>
            </a:endParaRPr>
          </a:p>
        </p:txBody>
      </p:sp>
      <p:cxnSp>
        <p:nvCxnSpPr>
          <p:cNvPr id="20" name="رابط كسهم مستقيم 19"/>
          <p:cNvCxnSpPr/>
          <p:nvPr/>
        </p:nvCxnSpPr>
        <p:spPr>
          <a:xfrm rot="5400000" flipH="1" flipV="1">
            <a:off x="3053472" y="3233016"/>
            <a:ext cx="324000" cy="1588"/>
          </a:xfrm>
          <a:prstGeom prst="straightConnector1">
            <a:avLst/>
          </a:prstGeom>
          <a:ln w="381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رابط كسهم مستقيم 20"/>
          <p:cNvCxnSpPr/>
          <p:nvPr/>
        </p:nvCxnSpPr>
        <p:spPr>
          <a:xfrm rot="5400000" flipH="1" flipV="1">
            <a:off x="4196480" y="3233016"/>
            <a:ext cx="324000" cy="1588"/>
          </a:xfrm>
          <a:prstGeom prst="straightConnector1">
            <a:avLst/>
          </a:prstGeom>
          <a:ln w="381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مربع نص 23"/>
          <p:cNvSpPr txBox="1"/>
          <p:nvPr/>
        </p:nvSpPr>
        <p:spPr>
          <a:xfrm>
            <a:off x="3187784" y="2977218"/>
            <a:ext cx="669836" cy="523220"/>
          </a:xfrm>
          <a:prstGeom prst="rect">
            <a:avLst/>
          </a:prstGeom>
          <a:noFill/>
        </p:spPr>
        <p:txBody>
          <a:bodyPr wrap="square" rtlCol="1">
            <a:spAutoFit/>
          </a:bodyPr>
          <a:lstStyle/>
          <a:p>
            <a:pPr algn="ctr"/>
            <a:r>
              <a:rPr lang="en-US" sz="2800" b="1" dirty="0" smtClean="0">
                <a:solidFill>
                  <a:srgbClr val="0070C0"/>
                </a:solidFill>
                <a:sym typeface="Symbol"/>
              </a:rPr>
              <a:t>T</a:t>
            </a:r>
            <a:r>
              <a:rPr lang="en-US" sz="2800" b="1" baseline="-25000" dirty="0" smtClean="0">
                <a:solidFill>
                  <a:srgbClr val="0070C0"/>
                </a:solidFill>
                <a:sym typeface="Symbol"/>
              </a:rPr>
              <a:t>2</a:t>
            </a:r>
            <a:endParaRPr lang="ar-SY" sz="2800" b="1" baseline="-25000" dirty="0">
              <a:solidFill>
                <a:srgbClr val="0070C0"/>
              </a:solidFill>
            </a:endParaRPr>
          </a:p>
        </p:txBody>
      </p:sp>
      <p:sp>
        <p:nvSpPr>
          <p:cNvPr id="25" name="مربع نص 24"/>
          <p:cNvSpPr txBox="1"/>
          <p:nvPr/>
        </p:nvSpPr>
        <p:spPr>
          <a:xfrm>
            <a:off x="4303898" y="2960031"/>
            <a:ext cx="696730" cy="523220"/>
          </a:xfrm>
          <a:prstGeom prst="rect">
            <a:avLst/>
          </a:prstGeom>
          <a:noFill/>
        </p:spPr>
        <p:txBody>
          <a:bodyPr wrap="square" rtlCol="1">
            <a:spAutoFit/>
          </a:bodyPr>
          <a:lstStyle/>
          <a:p>
            <a:pPr algn="ctr"/>
            <a:r>
              <a:rPr lang="en-US" sz="2800" b="1" dirty="0" smtClean="0">
                <a:solidFill>
                  <a:srgbClr val="0070C0"/>
                </a:solidFill>
                <a:sym typeface="Symbol"/>
              </a:rPr>
              <a:t>T</a:t>
            </a:r>
            <a:r>
              <a:rPr lang="en-US" sz="2800" b="1" baseline="-25000" dirty="0" smtClean="0">
                <a:solidFill>
                  <a:srgbClr val="0070C0"/>
                </a:solidFill>
                <a:sym typeface="Symbol"/>
              </a:rPr>
              <a:t>3</a:t>
            </a:r>
            <a:endParaRPr lang="ar-SY" sz="2800" b="1" baseline="-25000" dirty="0">
              <a:solidFill>
                <a:srgbClr val="0070C0"/>
              </a:solidFill>
            </a:endParaRPr>
          </a:p>
        </p:txBody>
      </p:sp>
      <p:sp>
        <p:nvSpPr>
          <p:cNvPr id="26" name="عنصر نائب للتاريخ 25"/>
          <p:cNvSpPr>
            <a:spLocks noGrp="1"/>
          </p:cNvSpPr>
          <p:nvPr>
            <p:ph type="dt" sz="half" idx="10"/>
          </p:nvPr>
        </p:nvSpPr>
        <p:spPr/>
        <p:txBody>
          <a:bodyPr/>
          <a:lstStyle/>
          <a:p>
            <a:r>
              <a:rPr lang="ar-SY" smtClean="0"/>
              <a:t>2019-2018</a:t>
            </a:r>
            <a:endParaRPr lang="ar-SY"/>
          </a:p>
        </p:txBody>
      </p:sp>
      <p:sp>
        <p:nvSpPr>
          <p:cNvPr id="27" name="عنصر نائب لرقم الشريحة 26"/>
          <p:cNvSpPr>
            <a:spLocks noGrp="1"/>
          </p:cNvSpPr>
          <p:nvPr>
            <p:ph type="sldNum" sz="quarter" idx="12"/>
          </p:nvPr>
        </p:nvSpPr>
        <p:spPr/>
        <p:txBody>
          <a:bodyPr/>
          <a:lstStyle/>
          <a:p>
            <a:fld id="{2C0DA8FC-BB9E-42E2-A4DE-D94B488C17FE}" type="slidenum">
              <a:rPr lang="ar-SY" smtClean="0"/>
              <a:pPr/>
              <a:t>54</a:t>
            </a:fld>
            <a:endParaRPr lang="ar-SY" dirty="0"/>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1+#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1+#ppt_w/2"/>
                                          </p:val>
                                        </p:tav>
                                        <p:tav tm="100000">
                                          <p:val>
                                            <p:strVal val="#ppt_x"/>
                                          </p:val>
                                        </p:tav>
                                      </p:tavLst>
                                    </p:anim>
                                    <p:anim calcmode="lin" valueType="num">
                                      <p:cBhvr additive="base">
                                        <p:cTn id="14"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1+#ppt_w/2"/>
                                          </p:val>
                                        </p:tav>
                                        <p:tav tm="100000">
                                          <p:val>
                                            <p:strVal val="#ppt_x"/>
                                          </p:val>
                                        </p:tav>
                                      </p:tavLst>
                                    </p:anim>
                                    <p:anim calcmode="lin" valueType="num">
                                      <p:cBhvr additive="base">
                                        <p:cTn id="20"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6858016" y="-71462"/>
            <a:ext cx="2214578" cy="523220"/>
          </a:xfrm>
          <a:prstGeom prst="rect">
            <a:avLst/>
          </a:prstGeom>
          <a:noFill/>
        </p:spPr>
        <p:txBody>
          <a:bodyPr wrap="square" rtlCol="1">
            <a:spAutoFit/>
          </a:bodyPr>
          <a:lstStyle/>
          <a:p>
            <a:pPr algn="ctr"/>
            <a:r>
              <a:rPr lang="ar-SY" sz="2800" b="1" dirty="0" smtClean="0">
                <a:solidFill>
                  <a:srgbClr val="FF0000"/>
                </a:solidFill>
                <a:cs typeface="Simplified Arabic" pitchFamily="2" charset="-78"/>
              </a:rPr>
              <a:t>مسألة تدريب 2</a:t>
            </a:r>
            <a:endParaRPr lang="ar-SY" sz="2800" b="1" dirty="0">
              <a:solidFill>
                <a:srgbClr val="FF0000"/>
              </a:solidFill>
              <a:cs typeface="Simplified Arabic" pitchFamily="2" charset="-78"/>
            </a:endParaRPr>
          </a:p>
        </p:txBody>
      </p:sp>
      <p:sp>
        <p:nvSpPr>
          <p:cNvPr id="3" name="مربع نص 2"/>
          <p:cNvSpPr txBox="1"/>
          <p:nvPr/>
        </p:nvSpPr>
        <p:spPr>
          <a:xfrm>
            <a:off x="357158" y="357166"/>
            <a:ext cx="8429684" cy="2492990"/>
          </a:xfrm>
          <a:prstGeom prst="rect">
            <a:avLst/>
          </a:prstGeom>
          <a:noFill/>
        </p:spPr>
        <p:txBody>
          <a:bodyPr wrap="square" rtlCol="1">
            <a:spAutoFit/>
          </a:bodyPr>
          <a:lstStyle/>
          <a:p>
            <a:pPr algn="just"/>
            <a:r>
              <a:rPr lang="ar-SY" sz="2600" b="1" dirty="0" smtClean="0">
                <a:latin typeface="Times New Roman" pitchFamily="18" charset="0"/>
                <a:cs typeface="Times New Roman" pitchFamily="18" charset="0"/>
              </a:rPr>
              <a:t>مبدلة قالبة تابعة أحادية الطور ذات النقطة المشتركة (مهابط مشتركة) موصولة إلى محولة خافضة للجهد ذات نسبة تحويل</a:t>
            </a:r>
            <a:r>
              <a:rPr lang="ar-SY" sz="2600" b="1" dirty="0" smtClean="0">
                <a:latin typeface="Times New Roman" pitchFamily="18" charset="0"/>
                <a:cs typeface="Times New Roman" pitchFamily="18" charset="0"/>
                <a:sym typeface="Symbol"/>
              </a:rPr>
              <a:t> : </a:t>
            </a:r>
            <a:r>
              <a:rPr lang="en-US" sz="2600" b="1" dirty="0" smtClean="0">
                <a:solidFill>
                  <a:srgbClr val="FF0000"/>
                </a:solidFill>
                <a:latin typeface="Times New Roman" pitchFamily="18" charset="0"/>
                <a:cs typeface="Times New Roman" pitchFamily="18" charset="0"/>
                <a:sym typeface="Symbol"/>
              </a:rPr>
              <a:t>v</a:t>
            </a:r>
            <a:r>
              <a:rPr lang="en-US" sz="2600" b="1" baseline="-25000" dirty="0" smtClean="0">
                <a:solidFill>
                  <a:srgbClr val="FF0000"/>
                </a:solidFill>
                <a:latin typeface="Times New Roman" pitchFamily="18" charset="0"/>
                <a:cs typeface="Times New Roman" pitchFamily="18" charset="0"/>
                <a:sym typeface="Symbol"/>
              </a:rPr>
              <a:t>1</a:t>
            </a:r>
            <a:r>
              <a:rPr lang="en-US" sz="2600" b="1" dirty="0" smtClean="0">
                <a:solidFill>
                  <a:srgbClr val="FF0000"/>
                </a:solidFill>
                <a:latin typeface="Times New Roman" pitchFamily="18" charset="0"/>
                <a:cs typeface="Times New Roman" pitchFamily="18" charset="0"/>
                <a:sym typeface="Symbol"/>
              </a:rPr>
              <a:t>/v</a:t>
            </a:r>
            <a:r>
              <a:rPr lang="en-US" sz="2600" b="1" baseline="-25000" dirty="0" smtClean="0">
                <a:solidFill>
                  <a:srgbClr val="FF0000"/>
                </a:solidFill>
                <a:latin typeface="Times New Roman" pitchFamily="18" charset="0"/>
                <a:cs typeface="Times New Roman" pitchFamily="18" charset="0"/>
                <a:sym typeface="Symbol"/>
              </a:rPr>
              <a:t>2</a:t>
            </a:r>
            <a:r>
              <a:rPr lang="en-US" sz="2600" b="1" dirty="0" smtClean="0">
                <a:solidFill>
                  <a:srgbClr val="FF0000"/>
                </a:solidFill>
                <a:latin typeface="Times New Roman" pitchFamily="18" charset="0"/>
                <a:cs typeface="Times New Roman" pitchFamily="18" charset="0"/>
                <a:sym typeface="Symbol"/>
              </a:rPr>
              <a:t> = 22</a:t>
            </a:r>
            <a:r>
              <a:rPr lang="ar-SY" sz="2600" b="1" dirty="0" smtClean="0">
                <a:solidFill>
                  <a:srgbClr val="FF0000"/>
                </a:solidFill>
                <a:latin typeface="Times New Roman" pitchFamily="18" charset="0"/>
                <a:cs typeface="Times New Roman" pitchFamily="18" charset="0"/>
                <a:sym typeface="Symbol"/>
              </a:rPr>
              <a:t> </a:t>
            </a:r>
            <a:r>
              <a:rPr lang="ar-SY" sz="2600" b="1" dirty="0" smtClean="0">
                <a:latin typeface="Times New Roman" pitchFamily="18" charset="0"/>
                <a:cs typeface="Times New Roman" pitchFamily="18" charset="0"/>
                <a:sym typeface="Symbol"/>
              </a:rPr>
              <a:t>,</a:t>
            </a:r>
            <a:r>
              <a:rPr lang="ar-SY" sz="2600" b="1" dirty="0" smtClean="0">
                <a:solidFill>
                  <a:srgbClr val="FF0000"/>
                </a:solidFill>
                <a:latin typeface="Times New Roman" pitchFamily="18" charset="0"/>
                <a:cs typeface="Times New Roman" pitchFamily="18" charset="0"/>
                <a:sym typeface="Symbol"/>
              </a:rPr>
              <a:t> </a:t>
            </a:r>
            <a:r>
              <a:rPr lang="ar-SY" sz="2600" b="1" dirty="0" smtClean="0">
                <a:latin typeface="Times New Roman" pitchFamily="18" charset="0"/>
                <a:cs typeface="Times New Roman" pitchFamily="18" charset="0"/>
                <a:sym typeface="Symbol"/>
              </a:rPr>
              <a:t>القيمة الفعالة لجهد الطور في أولي المحولة تساوي</a:t>
            </a:r>
            <a:r>
              <a:rPr lang="ar-SY" sz="2600" b="1" dirty="0" smtClean="0">
                <a:solidFill>
                  <a:srgbClr val="FF0000"/>
                </a:solidFill>
                <a:latin typeface="Times New Roman" pitchFamily="18" charset="0"/>
                <a:cs typeface="Times New Roman" pitchFamily="18" charset="0"/>
                <a:sym typeface="Symbol"/>
              </a:rPr>
              <a:t> </a:t>
            </a:r>
            <a:r>
              <a:rPr lang="en-US" sz="2600" b="1" dirty="0" smtClean="0">
                <a:solidFill>
                  <a:srgbClr val="FF0000"/>
                </a:solidFill>
                <a:latin typeface="Times New Roman" pitchFamily="18" charset="0"/>
                <a:cs typeface="Times New Roman" pitchFamily="18" charset="0"/>
                <a:sym typeface="Symbol"/>
              </a:rPr>
              <a:t>220 volt</a:t>
            </a:r>
            <a:r>
              <a:rPr lang="ar-SY" sz="2600" b="1" dirty="0" smtClean="0">
                <a:latin typeface="Times New Roman" pitchFamily="18" charset="0"/>
                <a:cs typeface="Times New Roman" pitchFamily="18" charset="0"/>
                <a:sym typeface="Symbol"/>
              </a:rPr>
              <a:t>.</a:t>
            </a:r>
            <a:r>
              <a:rPr lang="ar-SY" sz="2600" b="1" dirty="0" smtClean="0">
                <a:solidFill>
                  <a:srgbClr val="FF0000"/>
                </a:solidFill>
                <a:latin typeface="Times New Roman" pitchFamily="18" charset="0"/>
                <a:cs typeface="Times New Roman" pitchFamily="18" charset="0"/>
                <a:sym typeface="Symbol"/>
              </a:rPr>
              <a:t> </a:t>
            </a:r>
            <a:r>
              <a:rPr lang="ar-SY" sz="2600" b="1" dirty="0" smtClean="0">
                <a:latin typeface="Times New Roman" pitchFamily="18" charset="0"/>
                <a:cs typeface="Times New Roman" pitchFamily="18" charset="0"/>
                <a:sym typeface="Symbol"/>
              </a:rPr>
              <a:t>توصل هذه المبدلة إلى </a:t>
            </a:r>
            <a:r>
              <a:rPr lang="ar-SY" sz="2600" b="1" dirty="0" smtClean="0">
                <a:latin typeface="Times New Roman" pitchFamily="18" charset="0"/>
                <a:cs typeface="Times New Roman" pitchFamily="18" charset="0"/>
              </a:rPr>
              <a:t>آلة تيار مستمر تؤمن تيار وسطي مقداره </a:t>
            </a:r>
            <a:r>
              <a:rPr lang="en-US" sz="2600" b="1" dirty="0" smtClean="0">
                <a:solidFill>
                  <a:srgbClr val="FF0000"/>
                </a:solidFill>
                <a:latin typeface="Times New Roman" pitchFamily="18" charset="0"/>
                <a:cs typeface="Times New Roman" pitchFamily="18" charset="0"/>
              </a:rPr>
              <a:t>4 A</a:t>
            </a:r>
            <a:r>
              <a:rPr lang="ar-SY" sz="2600" b="1" dirty="0" smtClean="0">
                <a:latin typeface="Times New Roman" pitchFamily="18" charset="0"/>
                <a:cs typeface="Times New Roman" pitchFamily="18" charset="0"/>
              </a:rPr>
              <a:t>. الحمولة ذات مقاومة </a:t>
            </a:r>
            <a:r>
              <a:rPr lang="en-US" sz="2600" b="1" dirty="0" smtClean="0">
                <a:solidFill>
                  <a:srgbClr val="FF0000"/>
                </a:solidFill>
                <a:latin typeface="Times New Roman" pitchFamily="18" charset="0"/>
                <a:cs typeface="Times New Roman" pitchFamily="18" charset="0"/>
              </a:rPr>
              <a:t>R=4 </a:t>
            </a:r>
            <a:r>
              <a:rPr lang="en-US" sz="2600" b="1" dirty="0" smtClean="0">
                <a:solidFill>
                  <a:srgbClr val="FF0000"/>
                </a:solidFill>
                <a:latin typeface="Times New Roman" pitchFamily="18" charset="0"/>
                <a:cs typeface="Times New Roman" pitchFamily="18" charset="0"/>
                <a:sym typeface="Symbol"/>
              </a:rPr>
              <a:t></a:t>
            </a:r>
            <a:r>
              <a:rPr lang="ar-SY" sz="2600" b="1" dirty="0" smtClean="0">
                <a:latin typeface="Times New Roman" pitchFamily="18" charset="0"/>
                <a:cs typeface="Times New Roman" pitchFamily="18" charset="0"/>
                <a:sym typeface="Symbol"/>
              </a:rPr>
              <a:t> </a:t>
            </a:r>
            <a:r>
              <a:rPr lang="ar-SY" sz="2600" b="1" dirty="0" smtClean="0">
                <a:latin typeface="Times New Roman" pitchFamily="18" charset="0"/>
                <a:cs typeface="Times New Roman" pitchFamily="18" charset="0"/>
              </a:rPr>
              <a:t>فإذا طبقت نبضات القدح على المبدلة بزاوية </a:t>
            </a:r>
            <a:r>
              <a:rPr lang="en-US" sz="2600" b="1" dirty="0" smtClean="0">
                <a:solidFill>
                  <a:srgbClr val="FF0000"/>
                </a:solidFill>
                <a:latin typeface="Times New Roman" pitchFamily="18" charset="0"/>
                <a:cs typeface="Times New Roman" pitchFamily="18" charset="0"/>
                <a:sym typeface="Symbol"/>
              </a:rPr>
              <a:t>=120 </a:t>
            </a:r>
            <a:r>
              <a:rPr lang="en-US" sz="2600" b="1" baseline="30000" dirty="0" smtClean="0">
                <a:solidFill>
                  <a:srgbClr val="FF0000"/>
                </a:solidFill>
                <a:latin typeface="Times New Roman" pitchFamily="18" charset="0"/>
                <a:cs typeface="Times New Roman" pitchFamily="18" charset="0"/>
                <a:sym typeface="Symbol"/>
              </a:rPr>
              <a:t></a:t>
            </a:r>
            <a:r>
              <a:rPr lang="ar-SY" sz="2600" b="1" baseline="30000" dirty="0" smtClean="0">
                <a:solidFill>
                  <a:srgbClr val="FF0000"/>
                </a:solidFill>
                <a:latin typeface="Times New Roman" pitchFamily="18" charset="0"/>
                <a:cs typeface="Times New Roman" pitchFamily="18" charset="0"/>
                <a:sym typeface="Symbol"/>
              </a:rPr>
              <a:t> </a:t>
            </a:r>
            <a:r>
              <a:rPr lang="ar-SY" sz="2600" b="1" dirty="0" smtClean="0">
                <a:latin typeface="Times New Roman" pitchFamily="18" charset="0"/>
                <a:cs typeface="Times New Roman" pitchFamily="18" charset="0"/>
                <a:sym typeface="Symbol"/>
              </a:rPr>
              <a:t>وتم </a:t>
            </a:r>
            <a:r>
              <a:rPr lang="ar-SY" sz="2600" b="1" dirty="0" err="1" smtClean="0">
                <a:latin typeface="Times New Roman" pitchFamily="18" charset="0"/>
                <a:cs typeface="Times New Roman" pitchFamily="18" charset="0"/>
                <a:sym typeface="Symbol"/>
              </a:rPr>
              <a:t>الابدال</a:t>
            </a:r>
            <a:r>
              <a:rPr lang="ar-SY" sz="2600" b="1" dirty="0" smtClean="0">
                <a:latin typeface="Times New Roman" pitchFamily="18" charset="0"/>
                <a:cs typeface="Times New Roman" pitchFamily="18" charset="0"/>
                <a:sym typeface="Symbol"/>
              </a:rPr>
              <a:t> بزاوية مقدارها</a:t>
            </a:r>
            <a:r>
              <a:rPr lang="ar-SY" sz="2600" b="1" dirty="0" smtClean="0">
                <a:solidFill>
                  <a:srgbClr val="FF0000"/>
                </a:solidFill>
                <a:latin typeface="Times New Roman" pitchFamily="18" charset="0"/>
                <a:cs typeface="Times New Roman" pitchFamily="18" charset="0"/>
                <a:sym typeface="Symbol"/>
              </a:rPr>
              <a:t> </a:t>
            </a:r>
            <a:r>
              <a:rPr lang="en-US" sz="2600" b="1" dirty="0" smtClean="0">
                <a:solidFill>
                  <a:srgbClr val="FF0000"/>
                </a:solidFill>
                <a:latin typeface="Times New Roman" pitchFamily="18" charset="0"/>
                <a:cs typeface="Times New Roman" pitchFamily="18" charset="0"/>
                <a:sym typeface="Symbol"/>
              </a:rPr>
              <a:t>10 </a:t>
            </a:r>
            <a:r>
              <a:rPr lang="en-US" sz="2600" b="1" baseline="30000" dirty="0" smtClean="0">
                <a:solidFill>
                  <a:srgbClr val="FF0000"/>
                </a:solidFill>
                <a:latin typeface="Times New Roman" pitchFamily="18" charset="0"/>
                <a:cs typeface="Times New Roman" pitchFamily="18" charset="0"/>
                <a:sym typeface="Symbol"/>
              </a:rPr>
              <a:t></a:t>
            </a:r>
            <a:r>
              <a:rPr lang="ar-SY" sz="2600" b="1" dirty="0" smtClean="0">
                <a:latin typeface="Times New Roman" pitchFamily="18" charset="0"/>
                <a:cs typeface="Times New Roman" pitchFamily="18" charset="0"/>
                <a:sym typeface="Symbol"/>
              </a:rPr>
              <a:t>. المطلوب :</a:t>
            </a:r>
            <a:endParaRPr lang="ar-SY" sz="2600" b="1" dirty="0">
              <a:cs typeface="Simplified Arabic" pitchFamily="2" charset="-78"/>
            </a:endParaRPr>
          </a:p>
        </p:txBody>
      </p:sp>
      <p:sp>
        <p:nvSpPr>
          <p:cNvPr id="5" name="مربع نص 4"/>
          <p:cNvSpPr txBox="1"/>
          <p:nvPr/>
        </p:nvSpPr>
        <p:spPr>
          <a:xfrm>
            <a:off x="285720" y="2950391"/>
            <a:ext cx="8643998" cy="3693319"/>
          </a:xfrm>
          <a:prstGeom prst="rect">
            <a:avLst/>
          </a:prstGeom>
          <a:noFill/>
        </p:spPr>
        <p:txBody>
          <a:bodyPr wrap="square" rtlCol="1">
            <a:spAutoFit/>
          </a:bodyPr>
          <a:lstStyle/>
          <a:p>
            <a:pPr marL="438150" indent="-382588" algn="just" defTabSz="901700">
              <a:buFont typeface="+mj-lt"/>
              <a:buAutoNum type="arabicPeriod"/>
            </a:pPr>
            <a:r>
              <a:rPr lang="ar-SY" sz="2600" b="1" dirty="0" smtClean="0">
                <a:solidFill>
                  <a:srgbClr val="002060"/>
                </a:solidFill>
                <a:latin typeface="Times New Roman" pitchFamily="18" charset="0"/>
                <a:cs typeface="Times New Roman" pitchFamily="18" charset="0"/>
              </a:rPr>
              <a:t>رسم منحنيات جهد وتيار الحمولة وجهد وتيار أحد </a:t>
            </a:r>
            <a:r>
              <a:rPr lang="ar-SY" sz="2600" b="1" dirty="0" err="1" smtClean="0">
                <a:solidFill>
                  <a:srgbClr val="002060"/>
                </a:solidFill>
                <a:latin typeface="Times New Roman" pitchFamily="18" charset="0"/>
                <a:cs typeface="Times New Roman" pitchFamily="18" charset="0"/>
              </a:rPr>
              <a:t>الثايرستورات</a:t>
            </a:r>
            <a:r>
              <a:rPr lang="ar-SY" sz="2600" b="1" dirty="0" smtClean="0">
                <a:solidFill>
                  <a:srgbClr val="002060"/>
                </a:solidFill>
                <a:latin typeface="Times New Roman" pitchFamily="18" charset="0"/>
                <a:cs typeface="Times New Roman" pitchFamily="18" charset="0"/>
              </a:rPr>
              <a:t> مع تبيان القيم على الرسم.</a:t>
            </a:r>
          </a:p>
          <a:p>
            <a:pPr marL="382588" indent="-382588" algn="just" defTabSz="981075">
              <a:buFont typeface="+mj-lt"/>
              <a:buAutoNum type="arabicPeriod"/>
            </a:pPr>
            <a:r>
              <a:rPr lang="ar-SY" sz="2600" b="1" dirty="0" smtClean="0">
                <a:solidFill>
                  <a:srgbClr val="002060"/>
                </a:solidFill>
                <a:latin typeface="Times New Roman" pitchFamily="18" charset="0"/>
                <a:cs typeface="Times New Roman" pitchFamily="18" charset="0"/>
              </a:rPr>
              <a:t>أحسب </a:t>
            </a:r>
            <a:r>
              <a:rPr lang="ar-SY" sz="2600" b="1" dirty="0" err="1" smtClean="0">
                <a:solidFill>
                  <a:srgbClr val="002060"/>
                </a:solidFill>
                <a:latin typeface="Times New Roman" pitchFamily="18" charset="0"/>
                <a:cs typeface="Times New Roman" pitchFamily="18" charset="0"/>
              </a:rPr>
              <a:t>مايلي</a:t>
            </a:r>
            <a:r>
              <a:rPr lang="ar-SY" sz="2600" b="1" dirty="0" smtClean="0">
                <a:solidFill>
                  <a:srgbClr val="002060"/>
                </a:solidFill>
                <a:latin typeface="Times New Roman" pitchFamily="18" charset="0"/>
                <a:cs typeface="Times New Roman" pitchFamily="18" charset="0"/>
              </a:rPr>
              <a:t> : القيمة الوسطية والفعالة للجهد المقوم – القيمة الفعالة لتيار الحمولة – الجهدين الأمامي والعكسي </a:t>
            </a:r>
            <a:r>
              <a:rPr lang="ar-SY" sz="2600" b="1" dirty="0" err="1" smtClean="0">
                <a:solidFill>
                  <a:srgbClr val="002060"/>
                </a:solidFill>
                <a:latin typeface="Times New Roman" pitchFamily="18" charset="0"/>
                <a:cs typeface="Times New Roman" pitchFamily="18" charset="0"/>
              </a:rPr>
              <a:t>الأعظميين</a:t>
            </a:r>
            <a:r>
              <a:rPr lang="ar-SY" sz="2600" b="1" dirty="0" smtClean="0">
                <a:solidFill>
                  <a:srgbClr val="002060"/>
                </a:solidFill>
                <a:latin typeface="Times New Roman" pitchFamily="18" charset="0"/>
                <a:cs typeface="Times New Roman" pitchFamily="18" charset="0"/>
              </a:rPr>
              <a:t> المطبقين على </a:t>
            </a:r>
            <a:r>
              <a:rPr lang="ar-SY" sz="2600" b="1" dirty="0" err="1" smtClean="0">
                <a:solidFill>
                  <a:srgbClr val="002060"/>
                </a:solidFill>
                <a:latin typeface="Times New Roman" pitchFamily="18" charset="0"/>
                <a:cs typeface="Times New Roman" pitchFamily="18" charset="0"/>
              </a:rPr>
              <a:t>الثايرستور</a:t>
            </a:r>
            <a:r>
              <a:rPr lang="ar-SY" sz="2600" b="1" dirty="0" smtClean="0">
                <a:solidFill>
                  <a:srgbClr val="002060"/>
                </a:solidFill>
                <a:latin typeface="Times New Roman" pitchFamily="18" charset="0"/>
                <a:cs typeface="Times New Roman" pitchFamily="18" charset="0"/>
              </a:rPr>
              <a:t>.</a:t>
            </a:r>
          </a:p>
          <a:p>
            <a:pPr marL="382588" indent="-382588" algn="just" defTabSz="981075">
              <a:buFont typeface="+mj-lt"/>
              <a:buAutoNum type="arabicPeriod"/>
            </a:pPr>
            <a:r>
              <a:rPr lang="ar-SY" sz="2600" b="1" dirty="0" smtClean="0">
                <a:solidFill>
                  <a:srgbClr val="002060"/>
                </a:solidFill>
                <a:latin typeface="Times New Roman" pitchFamily="18" charset="0"/>
                <a:cs typeface="Times New Roman" pitchFamily="18" charset="0"/>
              </a:rPr>
              <a:t>حساب الاستطاعة الفعالة والظاهرية للحمولة والاستطاعة الفعالة المقدمة من آلة التيار المستمر.</a:t>
            </a:r>
          </a:p>
          <a:p>
            <a:pPr marL="382588" indent="-382588" algn="just">
              <a:buFont typeface="+mj-lt"/>
              <a:buAutoNum type="arabicPeriod"/>
            </a:pPr>
            <a:r>
              <a:rPr lang="ar-SY" sz="2600" b="1" dirty="0" smtClean="0">
                <a:solidFill>
                  <a:srgbClr val="002060"/>
                </a:solidFill>
                <a:latin typeface="Times New Roman" pitchFamily="18" charset="0"/>
                <a:cs typeface="Times New Roman" pitchFamily="18" charset="0"/>
              </a:rPr>
              <a:t>أوجد فرق الجهد الوسطي الناتج عن </a:t>
            </a:r>
            <a:r>
              <a:rPr lang="ar-SY" sz="2600" b="1" dirty="0" err="1" smtClean="0">
                <a:solidFill>
                  <a:srgbClr val="002060"/>
                </a:solidFill>
                <a:latin typeface="Times New Roman" pitchFamily="18" charset="0"/>
                <a:cs typeface="Times New Roman" pitchFamily="18" charset="0"/>
              </a:rPr>
              <a:t>الابدال</a:t>
            </a:r>
            <a:r>
              <a:rPr lang="ar-SY" sz="2600" b="1" dirty="0" smtClean="0">
                <a:solidFill>
                  <a:srgbClr val="002060"/>
                </a:solidFill>
                <a:latin typeface="Times New Roman" pitchFamily="18" charset="0"/>
                <a:cs typeface="Times New Roman" pitchFamily="18" charset="0"/>
              </a:rPr>
              <a:t> – </a:t>
            </a:r>
            <a:r>
              <a:rPr lang="ar-SY" sz="2600" b="1" dirty="0" err="1" smtClean="0">
                <a:solidFill>
                  <a:srgbClr val="002060"/>
                </a:solidFill>
                <a:latin typeface="Times New Roman" pitchFamily="18" charset="0"/>
                <a:cs typeface="Times New Roman" pitchFamily="18" charset="0"/>
              </a:rPr>
              <a:t>المحارضة</a:t>
            </a:r>
            <a:r>
              <a:rPr lang="ar-SY" sz="2600" b="1" dirty="0" smtClean="0">
                <a:solidFill>
                  <a:srgbClr val="002060"/>
                </a:solidFill>
                <a:latin typeface="Times New Roman" pitchFamily="18" charset="0"/>
                <a:cs typeface="Times New Roman" pitchFamily="18" charset="0"/>
              </a:rPr>
              <a:t> المكافئة في دارة المبدلة </a:t>
            </a:r>
            <a:r>
              <a:rPr lang="en-US" sz="2600" b="1" dirty="0" smtClean="0">
                <a:solidFill>
                  <a:srgbClr val="002060"/>
                </a:solidFill>
                <a:latin typeface="Times New Roman" pitchFamily="18" charset="0"/>
                <a:cs typeface="Times New Roman" pitchFamily="18" charset="0"/>
              </a:rPr>
              <a:t>L</a:t>
            </a:r>
            <a:r>
              <a:rPr lang="ar-SY" sz="2600" b="1" dirty="0" smtClean="0">
                <a:solidFill>
                  <a:srgbClr val="002060"/>
                </a:solidFill>
                <a:latin typeface="Times New Roman" pitchFamily="18" charset="0"/>
                <a:cs typeface="Times New Roman" pitchFamily="18" charset="0"/>
              </a:rPr>
              <a:t> – الزمن </a:t>
            </a:r>
            <a:r>
              <a:rPr lang="ar-SY" sz="2600" b="1" dirty="0" err="1" smtClean="0">
                <a:solidFill>
                  <a:srgbClr val="002060"/>
                </a:solidFill>
                <a:latin typeface="Times New Roman" pitchFamily="18" charset="0"/>
                <a:cs typeface="Times New Roman" pitchFamily="18" charset="0"/>
              </a:rPr>
              <a:t>الأعظمي</a:t>
            </a:r>
            <a:r>
              <a:rPr lang="ar-SY" sz="2600" b="1" dirty="0" smtClean="0">
                <a:solidFill>
                  <a:srgbClr val="002060"/>
                </a:solidFill>
                <a:latin typeface="Times New Roman" pitchFamily="18" charset="0"/>
                <a:cs typeface="Times New Roman" pitchFamily="18" charset="0"/>
              </a:rPr>
              <a:t> لقطع </a:t>
            </a:r>
            <a:r>
              <a:rPr lang="ar-SY" sz="2600" b="1" dirty="0" err="1" smtClean="0">
                <a:solidFill>
                  <a:srgbClr val="002060"/>
                </a:solidFill>
                <a:latin typeface="Times New Roman" pitchFamily="18" charset="0"/>
                <a:cs typeface="Times New Roman" pitchFamily="18" charset="0"/>
              </a:rPr>
              <a:t>الثايرستور</a:t>
            </a:r>
            <a:r>
              <a:rPr lang="ar-SY" sz="2600" b="1" dirty="0" smtClean="0">
                <a:solidFill>
                  <a:srgbClr val="002060"/>
                </a:solidFill>
                <a:latin typeface="Times New Roman" pitchFamily="18" charset="0"/>
                <a:cs typeface="Times New Roman" pitchFamily="18" charset="0"/>
              </a:rPr>
              <a:t> </a:t>
            </a:r>
            <a:r>
              <a:rPr lang="en-US" sz="2600" b="1" dirty="0" err="1" smtClean="0">
                <a:solidFill>
                  <a:srgbClr val="002060"/>
                </a:solidFill>
                <a:latin typeface="Times New Roman" pitchFamily="18" charset="0"/>
                <a:cs typeface="Times New Roman" pitchFamily="18" charset="0"/>
              </a:rPr>
              <a:t>t</a:t>
            </a:r>
            <a:r>
              <a:rPr lang="en-US" sz="2600" b="1" baseline="-25000" dirty="0" err="1" smtClean="0">
                <a:solidFill>
                  <a:srgbClr val="002060"/>
                </a:solidFill>
                <a:latin typeface="Times New Roman" pitchFamily="18" charset="0"/>
                <a:cs typeface="Times New Roman" pitchFamily="18" charset="0"/>
              </a:rPr>
              <a:t>qmax</a:t>
            </a:r>
            <a:r>
              <a:rPr lang="ar-SY" sz="2600" b="1" dirty="0" smtClean="0">
                <a:solidFill>
                  <a:srgbClr val="002060"/>
                </a:solidFill>
                <a:latin typeface="Times New Roman" pitchFamily="18" charset="0"/>
                <a:cs typeface="Times New Roman" pitchFamily="18" charset="0"/>
              </a:rPr>
              <a:t> ثم أرسم مميزة دخل المبدلة القالبة.</a:t>
            </a:r>
            <a:endParaRPr lang="ar-SY" sz="2600" b="1" dirty="0">
              <a:solidFill>
                <a:srgbClr val="002060"/>
              </a:solidFill>
              <a:cs typeface="Simplified Arabic" pitchFamily="2" charset="-78"/>
            </a:endParaRPr>
          </a:p>
        </p:txBody>
      </p:sp>
      <p:sp>
        <p:nvSpPr>
          <p:cNvPr id="6" name="عنصر نائب للتاريخ 5"/>
          <p:cNvSpPr>
            <a:spLocks noGrp="1"/>
          </p:cNvSpPr>
          <p:nvPr>
            <p:ph type="dt" sz="half" idx="10"/>
          </p:nvPr>
        </p:nvSpPr>
        <p:spPr/>
        <p:txBody>
          <a:bodyPr/>
          <a:lstStyle/>
          <a:p>
            <a:r>
              <a:rPr lang="ar-SY" smtClean="0"/>
              <a:t>2019-2018</a:t>
            </a:r>
            <a:endParaRPr lang="ar-SY"/>
          </a:p>
        </p:txBody>
      </p:sp>
      <p:sp>
        <p:nvSpPr>
          <p:cNvPr id="7" name="عنصر نائب لرقم الشريحة 6"/>
          <p:cNvSpPr>
            <a:spLocks noGrp="1"/>
          </p:cNvSpPr>
          <p:nvPr>
            <p:ph type="sldNum" sz="quarter" idx="12"/>
          </p:nvPr>
        </p:nvSpPr>
        <p:spPr/>
        <p:txBody>
          <a:bodyPr/>
          <a:lstStyle/>
          <a:p>
            <a:fld id="{2C0DA8FC-BB9E-42E2-A4DE-D94B488C17FE}" type="slidenum">
              <a:rPr lang="ar-SY" smtClean="0"/>
              <a:pPr/>
              <a:t>55</a:t>
            </a:fld>
            <a:endParaRPr lang="ar-SY" dirty="0"/>
          </a:p>
        </p:txBody>
      </p:sp>
    </p:spTree>
  </p:cSld>
  <p:clrMapOvr>
    <a:masterClrMapping/>
  </p:clrMapOvr>
  <p:transition>
    <p:cover dir="l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مجموعة 37"/>
          <p:cNvGrpSpPr/>
          <p:nvPr/>
        </p:nvGrpSpPr>
        <p:grpSpPr>
          <a:xfrm>
            <a:off x="-31" y="1500174"/>
            <a:ext cx="4929221" cy="5072098"/>
            <a:chOff x="-32" y="1357298"/>
            <a:chExt cx="5214973" cy="5500702"/>
          </a:xfrm>
        </p:grpSpPr>
        <p:grpSp>
          <p:nvGrpSpPr>
            <p:cNvPr id="3" name="مجموعة 47"/>
            <p:cNvGrpSpPr/>
            <p:nvPr/>
          </p:nvGrpSpPr>
          <p:grpSpPr>
            <a:xfrm>
              <a:off x="-32" y="1357298"/>
              <a:ext cx="5214973" cy="5500702"/>
              <a:chOff x="1500166" y="1285860"/>
              <a:chExt cx="5214973" cy="5500702"/>
            </a:xfrm>
          </p:grpSpPr>
          <p:pic>
            <p:nvPicPr>
              <p:cNvPr id="45063" name="Picture 7"/>
              <p:cNvPicPr>
                <a:picLocks noChangeArrowheads="1"/>
              </p:cNvPicPr>
              <p:nvPr/>
            </p:nvPicPr>
            <p:blipFill>
              <a:blip r:embed="rId3" cstate="print"/>
              <a:srcRect/>
              <a:stretch>
                <a:fillRect/>
              </a:stretch>
            </p:blipFill>
            <p:spPr bwMode="auto">
              <a:xfrm>
                <a:off x="2183761" y="1431630"/>
                <a:ext cx="4419600" cy="5212080"/>
              </a:xfrm>
              <a:prstGeom prst="rect">
                <a:avLst/>
              </a:prstGeom>
              <a:noFill/>
              <a:ln w="9525">
                <a:noFill/>
                <a:miter lim="800000"/>
                <a:headEnd/>
                <a:tailEnd/>
              </a:ln>
              <a:effectLst/>
            </p:spPr>
          </p:pic>
          <p:sp>
            <p:nvSpPr>
              <p:cNvPr id="6" name="مربع نص 5"/>
              <p:cNvSpPr txBox="1"/>
              <p:nvPr/>
            </p:nvSpPr>
            <p:spPr>
              <a:xfrm>
                <a:off x="6322231" y="2000240"/>
                <a:ext cx="321471" cy="523220"/>
              </a:xfrm>
              <a:prstGeom prst="rect">
                <a:avLst/>
              </a:prstGeom>
              <a:noFill/>
            </p:spPr>
            <p:txBody>
              <a:bodyPr wrap="square" rtlCol="1">
                <a:spAutoFit/>
              </a:bodyPr>
              <a:lstStyle/>
              <a:p>
                <a:pPr algn="ctr" rtl="0"/>
                <a:r>
                  <a:rPr lang="ar-SY" sz="2800" dirty="0" smtClean="0">
                    <a:sym typeface="Symbol"/>
                  </a:rPr>
                  <a:t></a:t>
                </a:r>
                <a:endParaRPr lang="ar-SY" sz="2800" dirty="0"/>
              </a:p>
            </p:txBody>
          </p:sp>
          <p:sp>
            <p:nvSpPr>
              <p:cNvPr id="7" name="مربع نص 6"/>
              <p:cNvSpPr txBox="1"/>
              <p:nvPr/>
            </p:nvSpPr>
            <p:spPr>
              <a:xfrm>
                <a:off x="6322231" y="3857628"/>
                <a:ext cx="321471" cy="523220"/>
              </a:xfrm>
              <a:prstGeom prst="rect">
                <a:avLst/>
              </a:prstGeom>
              <a:noFill/>
            </p:spPr>
            <p:txBody>
              <a:bodyPr wrap="square" rtlCol="1">
                <a:spAutoFit/>
              </a:bodyPr>
              <a:lstStyle/>
              <a:p>
                <a:pPr algn="ctr" rtl="0"/>
                <a:r>
                  <a:rPr lang="ar-SY" sz="2800" dirty="0" smtClean="0">
                    <a:sym typeface="Symbol"/>
                  </a:rPr>
                  <a:t></a:t>
                </a:r>
                <a:endParaRPr lang="ar-SY" sz="2800" dirty="0"/>
              </a:p>
            </p:txBody>
          </p:sp>
          <p:sp>
            <p:nvSpPr>
              <p:cNvPr id="8" name="مربع نص 7"/>
              <p:cNvSpPr txBox="1"/>
              <p:nvPr/>
            </p:nvSpPr>
            <p:spPr>
              <a:xfrm>
                <a:off x="6322231" y="5000636"/>
                <a:ext cx="321471" cy="523220"/>
              </a:xfrm>
              <a:prstGeom prst="rect">
                <a:avLst/>
              </a:prstGeom>
              <a:noFill/>
            </p:spPr>
            <p:txBody>
              <a:bodyPr wrap="square" rtlCol="1">
                <a:spAutoFit/>
              </a:bodyPr>
              <a:lstStyle/>
              <a:p>
                <a:pPr algn="ctr" rtl="0"/>
                <a:r>
                  <a:rPr lang="ar-SY" sz="2800" dirty="0" smtClean="0">
                    <a:sym typeface="Symbol"/>
                  </a:rPr>
                  <a:t></a:t>
                </a:r>
                <a:endParaRPr lang="ar-SY" sz="2800" dirty="0"/>
              </a:p>
            </p:txBody>
          </p:sp>
          <p:graphicFrame>
            <p:nvGraphicFramePr>
              <p:cNvPr id="9" name="كائن 8"/>
              <p:cNvGraphicFramePr>
                <a:graphicFrameLocks noChangeAspect="1"/>
              </p:cNvGraphicFramePr>
              <p:nvPr/>
            </p:nvGraphicFramePr>
            <p:xfrm>
              <a:off x="2668577" y="1571612"/>
              <a:ext cx="403225" cy="498475"/>
            </p:xfrm>
            <a:graphic>
              <a:graphicData uri="http://schemas.openxmlformats.org/presentationml/2006/ole">
                <p:oleObj spid="_x0000_s192514" name="Equation" r:id="rId4" imgW="266400" imgH="330120" progId="Equation.DSMT4">
                  <p:embed/>
                </p:oleObj>
              </a:graphicData>
            </a:graphic>
          </p:graphicFrame>
          <p:graphicFrame>
            <p:nvGraphicFramePr>
              <p:cNvPr id="10" name="كائن 9"/>
              <p:cNvGraphicFramePr>
                <a:graphicFrameLocks noChangeAspect="1"/>
              </p:cNvGraphicFramePr>
              <p:nvPr/>
            </p:nvGraphicFramePr>
            <p:xfrm>
              <a:off x="4857752" y="1571612"/>
              <a:ext cx="493712" cy="493712"/>
            </p:xfrm>
            <a:graphic>
              <a:graphicData uri="http://schemas.openxmlformats.org/presentationml/2006/ole">
                <p:oleObj spid="_x0000_s192515" name="Equation" r:id="rId5" imgW="330120" imgH="330120" progId="Equation.DSMT4">
                  <p:embed/>
                </p:oleObj>
              </a:graphicData>
            </a:graphic>
          </p:graphicFrame>
          <p:sp>
            <p:nvSpPr>
              <p:cNvPr id="11" name="مربع نص 10"/>
              <p:cNvSpPr txBox="1"/>
              <p:nvPr/>
            </p:nvSpPr>
            <p:spPr>
              <a:xfrm>
                <a:off x="1500166" y="1571612"/>
                <a:ext cx="642942" cy="523220"/>
              </a:xfrm>
              <a:prstGeom prst="rect">
                <a:avLst/>
              </a:prstGeom>
              <a:noFill/>
            </p:spPr>
            <p:txBody>
              <a:bodyPr wrap="square" rtlCol="1">
                <a:spAutoFit/>
              </a:bodyPr>
              <a:lstStyle/>
              <a:p>
                <a:pPr algn="ctr" rtl="0"/>
                <a:r>
                  <a:rPr lang="en-US" sz="2800" b="1" dirty="0" err="1" smtClean="0">
                    <a:sym typeface="Symbol"/>
                  </a:rPr>
                  <a:t>v</a:t>
                </a:r>
                <a:r>
                  <a:rPr lang="en-US" sz="2800" b="1" baseline="-25000" dirty="0" err="1" smtClean="0">
                    <a:sym typeface="Symbol"/>
                  </a:rPr>
                  <a:t>L</a:t>
                </a:r>
                <a:endParaRPr lang="ar-SY" sz="2800" b="1" dirty="0"/>
              </a:p>
            </p:txBody>
          </p:sp>
          <p:sp>
            <p:nvSpPr>
              <p:cNvPr id="12" name="مربع نص 11"/>
              <p:cNvSpPr txBox="1"/>
              <p:nvPr/>
            </p:nvSpPr>
            <p:spPr>
              <a:xfrm>
                <a:off x="1500166" y="3334408"/>
                <a:ext cx="642942" cy="567433"/>
              </a:xfrm>
              <a:prstGeom prst="rect">
                <a:avLst/>
              </a:prstGeom>
              <a:noFill/>
            </p:spPr>
            <p:txBody>
              <a:bodyPr wrap="square" rtlCol="1">
                <a:spAutoFit/>
              </a:bodyPr>
              <a:lstStyle/>
              <a:p>
                <a:pPr algn="ctr" rtl="0"/>
                <a:r>
                  <a:rPr lang="en-US" sz="2800" b="1" dirty="0" err="1" smtClean="0">
                    <a:solidFill>
                      <a:srgbClr val="FF0000"/>
                    </a:solidFill>
                    <a:sym typeface="Symbol"/>
                  </a:rPr>
                  <a:t>i</a:t>
                </a:r>
                <a:r>
                  <a:rPr lang="en-US" sz="2800" b="1" baseline="-25000" dirty="0" err="1" smtClean="0">
                    <a:solidFill>
                      <a:srgbClr val="FF0000"/>
                    </a:solidFill>
                    <a:sym typeface="Symbol"/>
                  </a:rPr>
                  <a:t>L</a:t>
                </a:r>
                <a:endParaRPr lang="ar-SY" sz="2800" b="1" dirty="0">
                  <a:solidFill>
                    <a:srgbClr val="FF0000"/>
                  </a:solidFill>
                </a:endParaRPr>
              </a:p>
            </p:txBody>
          </p:sp>
          <p:sp>
            <p:nvSpPr>
              <p:cNvPr id="14" name="مربع نص 13"/>
              <p:cNvSpPr txBox="1"/>
              <p:nvPr/>
            </p:nvSpPr>
            <p:spPr>
              <a:xfrm>
                <a:off x="1500166" y="3714752"/>
                <a:ext cx="714380" cy="567433"/>
              </a:xfrm>
              <a:prstGeom prst="rect">
                <a:avLst/>
              </a:prstGeom>
              <a:noFill/>
            </p:spPr>
            <p:txBody>
              <a:bodyPr wrap="square" rtlCol="1">
                <a:spAutoFit/>
              </a:bodyPr>
              <a:lstStyle/>
              <a:p>
                <a:pPr algn="ctr" rtl="0"/>
                <a:r>
                  <a:rPr lang="en-US" sz="2800" b="1" dirty="0" smtClean="0">
                    <a:solidFill>
                      <a:srgbClr val="0070C0"/>
                    </a:solidFill>
                    <a:sym typeface="Symbol"/>
                  </a:rPr>
                  <a:t>i</a:t>
                </a:r>
                <a:r>
                  <a:rPr lang="en-US" sz="2800" b="1" baseline="-25000" dirty="0" smtClean="0">
                    <a:solidFill>
                      <a:srgbClr val="0070C0"/>
                    </a:solidFill>
                    <a:sym typeface="Symbol"/>
                  </a:rPr>
                  <a:t>T1</a:t>
                </a:r>
                <a:endParaRPr lang="ar-SY" sz="2800" b="1" dirty="0">
                  <a:solidFill>
                    <a:srgbClr val="0070C0"/>
                  </a:solidFill>
                </a:endParaRPr>
              </a:p>
            </p:txBody>
          </p:sp>
          <p:sp>
            <p:nvSpPr>
              <p:cNvPr id="15" name="مربع نص 14"/>
              <p:cNvSpPr txBox="1"/>
              <p:nvPr/>
            </p:nvSpPr>
            <p:spPr>
              <a:xfrm>
                <a:off x="4179091" y="6263342"/>
                <a:ext cx="321471" cy="523220"/>
              </a:xfrm>
              <a:prstGeom prst="rect">
                <a:avLst/>
              </a:prstGeom>
              <a:noFill/>
            </p:spPr>
            <p:txBody>
              <a:bodyPr wrap="square" rtlCol="1">
                <a:spAutoFit/>
              </a:bodyPr>
              <a:lstStyle/>
              <a:p>
                <a:pPr algn="ctr" rtl="0"/>
                <a:r>
                  <a:rPr lang="ar-SY" sz="2800" dirty="0" smtClean="0">
                    <a:sym typeface="Symbol"/>
                  </a:rPr>
                  <a:t></a:t>
                </a:r>
                <a:endParaRPr lang="ar-SY" sz="2800" dirty="0"/>
              </a:p>
            </p:txBody>
          </p:sp>
          <p:sp>
            <p:nvSpPr>
              <p:cNvPr id="16" name="مربع نص 15"/>
              <p:cNvSpPr txBox="1"/>
              <p:nvPr/>
            </p:nvSpPr>
            <p:spPr>
              <a:xfrm>
                <a:off x="6036478" y="6263342"/>
                <a:ext cx="678661" cy="523220"/>
              </a:xfrm>
              <a:prstGeom prst="rect">
                <a:avLst/>
              </a:prstGeom>
              <a:noFill/>
            </p:spPr>
            <p:txBody>
              <a:bodyPr wrap="square" rtlCol="1">
                <a:spAutoFit/>
              </a:bodyPr>
              <a:lstStyle/>
              <a:p>
                <a:pPr algn="ctr" rtl="0"/>
                <a:r>
                  <a:rPr lang="en-US" sz="2800" dirty="0" smtClean="0">
                    <a:sym typeface="Symbol"/>
                  </a:rPr>
                  <a:t>2</a:t>
                </a:r>
                <a:r>
                  <a:rPr lang="ar-SY" sz="2800" dirty="0" smtClean="0">
                    <a:sym typeface="Symbol"/>
                  </a:rPr>
                  <a:t></a:t>
                </a:r>
                <a:endParaRPr lang="ar-SY" sz="2800" dirty="0"/>
              </a:p>
            </p:txBody>
          </p:sp>
          <p:sp>
            <p:nvSpPr>
              <p:cNvPr id="17" name="مربع نص 16"/>
              <p:cNvSpPr txBox="1"/>
              <p:nvPr/>
            </p:nvSpPr>
            <p:spPr>
              <a:xfrm>
                <a:off x="1500166" y="4500570"/>
                <a:ext cx="831372" cy="567433"/>
              </a:xfrm>
              <a:prstGeom prst="rect">
                <a:avLst/>
              </a:prstGeom>
              <a:noFill/>
            </p:spPr>
            <p:txBody>
              <a:bodyPr wrap="square" rtlCol="1">
                <a:spAutoFit/>
              </a:bodyPr>
              <a:lstStyle/>
              <a:p>
                <a:pPr algn="ctr" rtl="0"/>
                <a:r>
                  <a:rPr lang="en-US" sz="2800" b="1" dirty="0" smtClean="0">
                    <a:solidFill>
                      <a:srgbClr val="FF0000"/>
                    </a:solidFill>
                    <a:sym typeface="Symbol"/>
                  </a:rPr>
                  <a:t>v</a:t>
                </a:r>
                <a:r>
                  <a:rPr lang="en-US" sz="2800" b="1" baseline="-25000" dirty="0" smtClean="0">
                    <a:solidFill>
                      <a:srgbClr val="FF0000"/>
                    </a:solidFill>
                    <a:sym typeface="Symbol"/>
                  </a:rPr>
                  <a:t>T1</a:t>
                </a:r>
                <a:endParaRPr lang="ar-SY" sz="2800" b="1" dirty="0">
                  <a:solidFill>
                    <a:srgbClr val="FF0000"/>
                  </a:solidFill>
                </a:endParaRPr>
              </a:p>
            </p:txBody>
          </p:sp>
          <p:sp>
            <p:nvSpPr>
              <p:cNvPr id="18" name="مربع نص 17"/>
              <p:cNvSpPr txBox="1"/>
              <p:nvPr/>
            </p:nvSpPr>
            <p:spPr>
              <a:xfrm>
                <a:off x="4536280" y="3834474"/>
                <a:ext cx="964413" cy="523220"/>
              </a:xfrm>
              <a:prstGeom prst="rect">
                <a:avLst/>
              </a:prstGeom>
              <a:noFill/>
            </p:spPr>
            <p:txBody>
              <a:bodyPr wrap="square" rtlCol="1">
                <a:spAutoFit/>
              </a:bodyPr>
              <a:lstStyle/>
              <a:p>
                <a:pPr algn="ctr" rtl="0"/>
                <a:r>
                  <a:rPr lang="en-US" sz="2800" b="1" dirty="0" smtClean="0">
                    <a:sym typeface="Symbol"/>
                  </a:rPr>
                  <a:t>I</a:t>
                </a:r>
                <a:r>
                  <a:rPr lang="en-US" sz="2800" b="1" baseline="-25000" dirty="0" smtClean="0">
                    <a:sym typeface="Symbol"/>
                  </a:rPr>
                  <a:t>LDC</a:t>
                </a:r>
                <a:endParaRPr lang="ar-SY" sz="2800" b="1" dirty="0"/>
              </a:p>
            </p:txBody>
          </p:sp>
          <p:cxnSp>
            <p:nvCxnSpPr>
              <p:cNvPr id="19" name="رابط كسهم مستقيم 18"/>
              <p:cNvCxnSpPr/>
              <p:nvPr/>
            </p:nvCxnSpPr>
            <p:spPr>
              <a:xfrm rot="5400000">
                <a:off x="4320513" y="4101974"/>
                <a:ext cx="576000" cy="1588"/>
              </a:xfrm>
              <a:prstGeom prst="straightConnector1">
                <a:avLst/>
              </a:prstGeom>
              <a:ln w="19050">
                <a:solidFill>
                  <a:schemeClr val="tx1"/>
                </a:solidFill>
                <a:headEnd type="triangle" w="med" len="med"/>
                <a:tailEnd type="triangle" w="med" len="med"/>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22" name="رابط كسهم مستقيم 21"/>
              <p:cNvCxnSpPr/>
              <p:nvPr/>
            </p:nvCxnSpPr>
            <p:spPr>
              <a:xfrm>
                <a:off x="2269317" y="3284536"/>
                <a:ext cx="1224000" cy="1588"/>
              </a:xfrm>
              <a:prstGeom prst="straightConnector1">
                <a:avLst/>
              </a:prstGeom>
              <a:ln w="1905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23" name="مربع نص 22"/>
              <p:cNvSpPr txBox="1"/>
              <p:nvPr/>
            </p:nvSpPr>
            <p:spPr>
              <a:xfrm>
                <a:off x="2621710" y="2786058"/>
                <a:ext cx="414373" cy="523220"/>
              </a:xfrm>
              <a:prstGeom prst="rect">
                <a:avLst/>
              </a:prstGeom>
              <a:noFill/>
            </p:spPr>
            <p:txBody>
              <a:bodyPr wrap="square" rtlCol="1">
                <a:spAutoFit/>
              </a:bodyPr>
              <a:lstStyle/>
              <a:p>
                <a:pPr algn="ctr" rtl="0"/>
                <a:r>
                  <a:rPr lang="en-US" sz="2800" b="1" dirty="0" smtClean="0">
                    <a:sym typeface="Symbol"/>
                  </a:rPr>
                  <a:t></a:t>
                </a:r>
                <a:endParaRPr lang="ar-SY" sz="2800" b="1" dirty="0"/>
              </a:p>
            </p:txBody>
          </p:sp>
          <p:cxnSp>
            <p:nvCxnSpPr>
              <p:cNvPr id="24" name="رابط كسهم مستقيم 23"/>
              <p:cNvCxnSpPr/>
              <p:nvPr/>
            </p:nvCxnSpPr>
            <p:spPr>
              <a:xfrm>
                <a:off x="3540912" y="3286124"/>
                <a:ext cx="612000" cy="1429"/>
              </a:xfrm>
              <a:prstGeom prst="straightConnector1">
                <a:avLst/>
              </a:prstGeom>
              <a:ln w="1905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25" name="مربع نص 24"/>
              <p:cNvSpPr txBox="1"/>
              <p:nvPr/>
            </p:nvSpPr>
            <p:spPr>
              <a:xfrm>
                <a:off x="3750463" y="2786058"/>
                <a:ext cx="414373" cy="523220"/>
              </a:xfrm>
              <a:prstGeom prst="rect">
                <a:avLst/>
              </a:prstGeom>
              <a:noFill/>
            </p:spPr>
            <p:txBody>
              <a:bodyPr wrap="square" rtlCol="1">
                <a:spAutoFit/>
              </a:bodyPr>
              <a:lstStyle/>
              <a:p>
                <a:pPr algn="ctr" rtl="0"/>
                <a:r>
                  <a:rPr lang="en-US" sz="2800" b="1" dirty="0" smtClean="0">
                    <a:sym typeface="Symbol"/>
                  </a:rPr>
                  <a:t></a:t>
                </a:r>
                <a:endParaRPr lang="ar-SY" sz="2800" b="1" dirty="0"/>
              </a:p>
            </p:txBody>
          </p:sp>
          <p:cxnSp>
            <p:nvCxnSpPr>
              <p:cNvPr id="26" name="رابط كسهم مستقيم 25"/>
              <p:cNvCxnSpPr/>
              <p:nvPr/>
            </p:nvCxnSpPr>
            <p:spPr>
              <a:xfrm>
                <a:off x="3294425" y="1641462"/>
                <a:ext cx="214314" cy="1588"/>
              </a:xfrm>
              <a:prstGeom prst="straightConnector1">
                <a:avLst/>
              </a:prstGeom>
              <a:ln w="19050">
                <a:solidFill>
                  <a:schemeClr val="tx1"/>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7" name="رابط كسهم مستقيم 26"/>
              <p:cNvCxnSpPr/>
              <p:nvPr/>
            </p:nvCxnSpPr>
            <p:spPr>
              <a:xfrm>
                <a:off x="3643857" y="2070090"/>
                <a:ext cx="500066" cy="1588"/>
              </a:xfrm>
              <a:prstGeom prst="straightConnector1">
                <a:avLst/>
              </a:prstGeom>
              <a:ln w="1905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28" name="مربع نص 27"/>
              <p:cNvSpPr txBox="1"/>
              <p:nvPr/>
            </p:nvSpPr>
            <p:spPr>
              <a:xfrm>
                <a:off x="3707596" y="1585901"/>
                <a:ext cx="409846" cy="523220"/>
              </a:xfrm>
              <a:prstGeom prst="rect">
                <a:avLst/>
              </a:prstGeom>
              <a:noFill/>
            </p:spPr>
            <p:txBody>
              <a:bodyPr wrap="square" rtlCol="1">
                <a:spAutoFit/>
              </a:bodyPr>
              <a:lstStyle/>
              <a:p>
                <a:pPr algn="ctr" rtl="0"/>
                <a:r>
                  <a:rPr lang="en-US" sz="2800" b="1" dirty="0" smtClean="0">
                    <a:sym typeface="Symbol"/>
                  </a:rPr>
                  <a:t></a:t>
                </a:r>
                <a:endParaRPr lang="ar-SY" sz="2800" b="1" dirty="0"/>
              </a:p>
            </p:txBody>
          </p:sp>
          <p:graphicFrame>
            <p:nvGraphicFramePr>
              <p:cNvPr id="29" name="كائن 28"/>
              <p:cNvGraphicFramePr>
                <a:graphicFrameLocks noChangeAspect="1"/>
              </p:cNvGraphicFramePr>
              <p:nvPr/>
            </p:nvGraphicFramePr>
            <p:xfrm>
              <a:off x="2997985" y="1285860"/>
              <a:ext cx="323850" cy="457200"/>
            </p:xfrm>
            <a:graphic>
              <a:graphicData uri="http://schemas.openxmlformats.org/presentationml/2006/ole">
                <p:oleObj spid="_x0000_s192516" name="Equation" r:id="rId6" imgW="215640" imgH="304560" progId="Equation.DSMT4">
                  <p:embed/>
                </p:oleObj>
              </a:graphicData>
            </a:graphic>
          </p:graphicFrame>
          <p:cxnSp>
            <p:nvCxnSpPr>
              <p:cNvPr id="35" name="رابط كسهم مستقيم 34"/>
              <p:cNvCxnSpPr/>
              <p:nvPr/>
            </p:nvCxnSpPr>
            <p:spPr>
              <a:xfrm>
                <a:off x="3637459" y="1641462"/>
                <a:ext cx="214314" cy="1588"/>
              </a:xfrm>
              <a:prstGeom prst="straightConnector1">
                <a:avLst/>
              </a:prstGeom>
              <a:ln w="19050">
                <a:solidFill>
                  <a:schemeClr val="tx1"/>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grpSp>
        <p:cxnSp>
          <p:nvCxnSpPr>
            <p:cNvPr id="31" name="رابط كسهم مستقيم 30"/>
            <p:cNvCxnSpPr/>
            <p:nvPr/>
          </p:nvCxnSpPr>
          <p:spPr>
            <a:xfrm rot="5400000" flipH="1" flipV="1">
              <a:off x="1862879" y="3233016"/>
              <a:ext cx="324000" cy="1588"/>
            </a:xfrm>
            <a:prstGeom prst="straightConnector1">
              <a:avLst/>
            </a:prstGeom>
            <a:ln w="381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مربع نص 31"/>
            <p:cNvSpPr txBox="1"/>
            <p:nvPr/>
          </p:nvSpPr>
          <p:spPr>
            <a:xfrm>
              <a:off x="1435974" y="3277717"/>
              <a:ext cx="642942" cy="523220"/>
            </a:xfrm>
            <a:prstGeom prst="rect">
              <a:avLst/>
            </a:prstGeom>
            <a:noFill/>
          </p:spPr>
          <p:txBody>
            <a:bodyPr wrap="square" rtlCol="1">
              <a:spAutoFit/>
            </a:bodyPr>
            <a:lstStyle/>
            <a:p>
              <a:pPr algn="ctr"/>
              <a:r>
                <a:rPr lang="en-US" sz="2800" b="1" dirty="0" smtClean="0">
                  <a:solidFill>
                    <a:srgbClr val="0070C0"/>
                  </a:solidFill>
                  <a:sym typeface="Symbol"/>
                </a:rPr>
                <a:t>T</a:t>
              </a:r>
              <a:r>
                <a:rPr lang="en-US" sz="2800" b="1" baseline="-25000" dirty="0" smtClean="0">
                  <a:solidFill>
                    <a:srgbClr val="0070C0"/>
                  </a:solidFill>
                  <a:sym typeface="Symbol"/>
                </a:rPr>
                <a:t>1</a:t>
              </a:r>
              <a:endParaRPr lang="ar-SY" sz="2800" b="1" baseline="-25000" dirty="0">
                <a:solidFill>
                  <a:srgbClr val="0070C0"/>
                </a:solidFill>
              </a:endParaRPr>
            </a:p>
          </p:txBody>
        </p:sp>
        <p:cxnSp>
          <p:nvCxnSpPr>
            <p:cNvPr id="33" name="رابط كسهم مستقيم 32"/>
            <p:cNvCxnSpPr/>
            <p:nvPr/>
          </p:nvCxnSpPr>
          <p:spPr>
            <a:xfrm rot="5400000" flipH="1" flipV="1">
              <a:off x="3806604" y="3233016"/>
              <a:ext cx="324000" cy="1588"/>
            </a:xfrm>
            <a:prstGeom prst="straightConnector1">
              <a:avLst/>
            </a:prstGeom>
            <a:ln w="381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مربع نص 35"/>
            <p:cNvSpPr txBox="1"/>
            <p:nvPr/>
          </p:nvSpPr>
          <p:spPr>
            <a:xfrm>
              <a:off x="3249878" y="3061741"/>
              <a:ext cx="714380" cy="523220"/>
            </a:xfrm>
            <a:prstGeom prst="rect">
              <a:avLst/>
            </a:prstGeom>
            <a:noFill/>
          </p:spPr>
          <p:txBody>
            <a:bodyPr wrap="square" rtlCol="1">
              <a:spAutoFit/>
            </a:bodyPr>
            <a:lstStyle/>
            <a:p>
              <a:pPr algn="ctr"/>
              <a:r>
                <a:rPr lang="en-US" sz="2800" b="1" dirty="0" smtClean="0">
                  <a:solidFill>
                    <a:srgbClr val="0070C0"/>
                  </a:solidFill>
                  <a:sym typeface="Symbol"/>
                </a:rPr>
                <a:t>T</a:t>
              </a:r>
              <a:r>
                <a:rPr lang="en-US" sz="2800" b="1" baseline="-25000" dirty="0" smtClean="0">
                  <a:solidFill>
                    <a:srgbClr val="0070C0"/>
                  </a:solidFill>
                  <a:sym typeface="Symbol"/>
                </a:rPr>
                <a:t>2</a:t>
              </a:r>
              <a:endParaRPr lang="ar-SY" sz="2800" b="1" baseline="-25000" dirty="0">
                <a:solidFill>
                  <a:srgbClr val="0070C0"/>
                </a:solidFill>
              </a:endParaRPr>
            </a:p>
          </p:txBody>
        </p:sp>
      </p:grpSp>
      <p:sp>
        <p:nvSpPr>
          <p:cNvPr id="2" name="مربع نص 1"/>
          <p:cNvSpPr txBox="1"/>
          <p:nvPr/>
        </p:nvSpPr>
        <p:spPr>
          <a:xfrm>
            <a:off x="357158" y="-101394"/>
            <a:ext cx="8429684" cy="1815882"/>
          </a:xfrm>
          <a:prstGeom prst="rect">
            <a:avLst/>
          </a:prstGeom>
          <a:noFill/>
        </p:spPr>
        <p:txBody>
          <a:bodyPr wrap="square" rtlCol="1">
            <a:spAutoFit/>
          </a:bodyPr>
          <a:lstStyle/>
          <a:p>
            <a:pPr algn="ctr" rtl="0"/>
            <a:r>
              <a:rPr lang="en-US" sz="2800" b="1" dirty="0" smtClean="0">
                <a:solidFill>
                  <a:srgbClr val="0070C0"/>
                </a:solidFill>
                <a:latin typeface="Times New Roman" pitchFamily="18" charset="0"/>
                <a:cs typeface="Times New Roman" pitchFamily="18" charset="0"/>
              </a:rPr>
              <a:t>v</a:t>
            </a:r>
            <a:r>
              <a:rPr lang="en-US" sz="2800" b="1" baseline="-25000" dirty="0" smtClean="0">
                <a:solidFill>
                  <a:srgbClr val="0070C0"/>
                </a:solidFill>
                <a:latin typeface="Times New Roman" pitchFamily="18" charset="0"/>
                <a:cs typeface="Times New Roman" pitchFamily="18" charset="0"/>
              </a:rPr>
              <a:t>1rms</a:t>
            </a:r>
            <a:r>
              <a:rPr lang="en-US" sz="2800" b="1" dirty="0" smtClean="0">
                <a:solidFill>
                  <a:srgbClr val="0070C0"/>
                </a:solidFill>
                <a:latin typeface="Times New Roman" pitchFamily="18" charset="0"/>
                <a:cs typeface="Times New Roman" pitchFamily="18" charset="0"/>
              </a:rPr>
              <a:t> = 220 v , I</a:t>
            </a:r>
            <a:r>
              <a:rPr lang="en-US" sz="2800" b="1" baseline="-25000" dirty="0" smtClean="0">
                <a:solidFill>
                  <a:srgbClr val="0070C0"/>
                </a:solidFill>
                <a:latin typeface="Times New Roman" pitchFamily="18" charset="0"/>
                <a:cs typeface="Times New Roman" pitchFamily="18" charset="0"/>
              </a:rPr>
              <a:t>LDC</a:t>
            </a:r>
            <a:r>
              <a:rPr lang="en-US" sz="2800" b="1" dirty="0" smtClean="0">
                <a:solidFill>
                  <a:srgbClr val="0070C0"/>
                </a:solidFill>
                <a:latin typeface="Times New Roman" pitchFamily="18" charset="0"/>
                <a:cs typeface="Times New Roman" pitchFamily="18" charset="0"/>
              </a:rPr>
              <a:t> = 4 A , R = 4 </a:t>
            </a:r>
            <a:r>
              <a:rPr lang="en-US" sz="2800" b="1" dirty="0" smtClean="0">
                <a:solidFill>
                  <a:srgbClr val="0070C0"/>
                </a:solidFill>
                <a:latin typeface="Times New Roman" pitchFamily="18" charset="0"/>
                <a:cs typeface="Times New Roman" pitchFamily="18" charset="0"/>
                <a:sym typeface="Symbol"/>
              </a:rPr>
              <a:t> , v</a:t>
            </a:r>
            <a:r>
              <a:rPr lang="en-US" sz="2800" b="1" baseline="-25000" dirty="0" smtClean="0">
                <a:solidFill>
                  <a:srgbClr val="0070C0"/>
                </a:solidFill>
                <a:latin typeface="Times New Roman" pitchFamily="18" charset="0"/>
                <a:cs typeface="Times New Roman" pitchFamily="18" charset="0"/>
                <a:sym typeface="Symbol"/>
              </a:rPr>
              <a:t>1</a:t>
            </a:r>
            <a:r>
              <a:rPr lang="en-US" sz="2800" b="1" dirty="0" smtClean="0">
                <a:solidFill>
                  <a:srgbClr val="0070C0"/>
                </a:solidFill>
                <a:latin typeface="Times New Roman" pitchFamily="18" charset="0"/>
                <a:cs typeface="Times New Roman" pitchFamily="18" charset="0"/>
                <a:sym typeface="Symbol"/>
              </a:rPr>
              <a:t>/v</a:t>
            </a:r>
            <a:r>
              <a:rPr lang="en-US" sz="2800" b="1" baseline="-25000" dirty="0" smtClean="0">
                <a:solidFill>
                  <a:srgbClr val="0070C0"/>
                </a:solidFill>
                <a:latin typeface="Times New Roman" pitchFamily="18" charset="0"/>
                <a:cs typeface="Times New Roman" pitchFamily="18" charset="0"/>
                <a:sym typeface="Symbol"/>
              </a:rPr>
              <a:t>2</a:t>
            </a:r>
            <a:r>
              <a:rPr lang="en-US" sz="2800" b="1" dirty="0" smtClean="0">
                <a:solidFill>
                  <a:srgbClr val="0070C0"/>
                </a:solidFill>
                <a:latin typeface="Times New Roman" pitchFamily="18" charset="0"/>
                <a:cs typeface="Times New Roman" pitchFamily="18" charset="0"/>
                <a:sym typeface="Symbol"/>
              </a:rPr>
              <a:t> = 22</a:t>
            </a:r>
          </a:p>
          <a:p>
            <a:pPr algn="ctr" rtl="0"/>
            <a:r>
              <a:rPr lang="en-US" sz="2800" b="1" dirty="0" smtClean="0">
                <a:solidFill>
                  <a:srgbClr val="0070C0"/>
                </a:solidFill>
                <a:latin typeface="Times New Roman" pitchFamily="18" charset="0"/>
                <a:cs typeface="Times New Roman" pitchFamily="18" charset="0"/>
                <a:sym typeface="Symbol"/>
              </a:rPr>
              <a:t>F = 50 Hz ,  = 120 </a:t>
            </a:r>
            <a:r>
              <a:rPr lang="en-US" sz="2800" b="1" baseline="30000" dirty="0" smtClean="0">
                <a:solidFill>
                  <a:srgbClr val="0070C0"/>
                </a:solidFill>
                <a:latin typeface="Times New Roman" pitchFamily="18" charset="0"/>
                <a:cs typeface="Times New Roman" pitchFamily="18" charset="0"/>
                <a:sym typeface="Symbol"/>
              </a:rPr>
              <a:t></a:t>
            </a:r>
            <a:r>
              <a:rPr lang="en-US" sz="2800" b="1" dirty="0" smtClean="0">
                <a:solidFill>
                  <a:srgbClr val="0070C0"/>
                </a:solidFill>
                <a:latin typeface="Times New Roman" pitchFamily="18" charset="0"/>
                <a:cs typeface="Times New Roman" pitchFamily="18" charset="0"/>
                <a:sym typeface="Symbol"/>
              </a:rPr>
              <a:t> , ’ = 10 </a:t>
            </a:r>
            <a:r>
              <a:rPr lang="en-US" sz="2800" b="1" baseline="30000" dirty="0" smtClean="0">
                <a:solidFill>
                  <a:srgbClr val="0070C0"/>
                </a:solidFill>
                <a:latin typeface="Times New Roman" pitchFamily="18" charset="0"/>
                <a:cs typeface="Times New Roman" pitchFamily="18" charset="0"/>
                <a:sym typeface="Symbol"/>
              </a:rPr>
              <a:t></a:t>
            </a:r>
            <a:endParaRPr lang="ar-SY" sz="2800" b="1" baseline="30000" dirty="0" smtClean="0">
              <a:solidFill>
                <a:srgbClr val="0070C0"/>
              </a:solidFill>
              <a:latin typeface="Times New Roman" pitchFamily="18" charset="0"/>
              <a:cs typeface="Times New Roman" pitchFamily="18" charset="0"/>
            </a:endParaRPr>
          </a:p>
          <a:p>
            <a:pPr algn="ctr"/>
            <a:r>
              <a:rPr lang="ar-SY" sz="2800" b="1" dirty="0" smtClean="0">
                <a:solidFill>
                  <a:srgbClr val="00B050"/>
                </a:solidFill>
                <a:latin typeface="Times New Roman" pitchFamily="18" charset="0"/>
                <a:cs typeface="Times New Roman" pitchFamily="18" charset="0"/>
              </a:rPr>
              <a:t>رسم منحنيات جهد وتيار الحمولة وجهد وتيار أحد </a:t>
            </a:r>
            <a:r>
              <a:rPr lang="ar-SY" sz="2800" b="1" dirty="0" err="1" smtClean="0">
                <a:solidFill>
                  <a:srgbClr val="00B050"/>
                </a:solidFill>
                <a:latin typeface="Times New Roman" pitchFamily="18" charset="0"/>
                <a:cs typeface="Times New Roman" pitchFamily="18" charset="0"/>
              </a:rPr>
              <a:t>الثايرستورات</a:t>
            </a:r>
            <a:r>
              <a:rPr lang="ar-SY" sz="2800" b="1" dirty="0" smtClean="0">
                <a:solidFill>
                  <a:srgbClr val="00B050"/>
                </a:solidFill>
                <a:latin typeface="Times New Roman" pitchFamily="18" charset="0"/>
                <a:cs typeface="Times New Roman" pitchFamily="18" charset="0"/>
              </a:rPr>
              <a:t> مع تبيان القيم على الرسم</a:t>
            </a:r>
            <a:endParaRPr lang="ar-SY" sz="2800" b="1" dirty="0" smtClean="0">
              <a:solidFill>
                <a:srgbClr val="00B050"/>
              </a:solidFill>
              <a:cs typeface="Simplified Arabic" pitchFamily="2" charset="-78"/>
            </a:endParaRPr>
          </a:p>
        </p:txBody>
      </p:sp>
      <p:graphicFrame>
        <p:nvGraphicFramePr>
          <p:cNvPr id="49" name="Object 8"/>
          <p:cNvGraphicFramePr>
            <a:graphicFrameLocks noChangeAspect="1"/>
          </p:cNvGraphicFramePr>
          <p:nvPr/>
        </p:nvGraphicFramePr>
        <p:xfrm>
          <a:off x="6215074" y="2000240"/>
          <a:ext cx="1754187" cy="406400"/>
        </p:xfrm>
        <a:graphic>
          <a:graphicData uri="http://schemas.openxmlformats.org/presentationml/2006/ole">
            <p:oleObj spid="_x0000_s192518" name="Equation" r:id="rId7" imgW="876240" imgH="203040" progId="Equation.DSMT4">
              <p:embed/>
            </p:oleObj>
          </a:graphicData>
        </a:graphic>
      </p:graphicFrame>
      <p:graphicFrame>
        <p:nvGraphicFramePr>
          <p:cNvPr id="50" name="Object 8"/>
          <p:cNvGraphicFramePr>
            <a:graphicFrameLocks noChangeAspect="1"/>
          </p:cNvGraphicFramePr>
          <p:nvPr/>
        </p:nvGraphicFramePr>
        <p:xfrm>
          <a:off x="6072198" y="4333882"/>
          <a:ext cx="2263775" cy="787400"/>
        </p:xfrm>
        <a:graphic>
          <a:graphicData uri="http://schemas.openxmlformats.org/presentationml/2006/ole">
            <p:oleObj spid="_x0000_s192519" name="Equation" r:id="rId8" imgW="1130040" imgH="393480" progId="Equation.DSMT4">
              <p:embed/>
            </p:oleObj>
          </a:graphicData>
        </a:graphic>
      </p:graphicFrame>
      <p:graphicFrame>
        <p:nvGraphicFramePr>
          <p:cNvPr id="51" name="Object 8"/>
          <p:cNvGraphicFramePr>
            <a:graphicFrameLocks noChangeAspect="1"/>
          </p:cNvGraphicFramePr>
          <p:nvPr/>
        </p:nvGraphicFramePr>
        <p:xfrm>
          <a:off x="6215074" y="5786454"/>
          <a:ext cx="1931988" cy="508000"/>
        </p:xfrm>
        <a:graphic>
          <a:graphicData uri="http://schemas.openxmlformats.org/presentationml/2006/ole">
            <p:oleObj spid="_x0000_s192520" name="Equation" r:id="rId9" imgW="965160" imgH="253800" progId="Equation.DSMT4">
              <p:embed/>
            </p:oleObj>
          </a:graphicData>
        </a:graphic>
      </p:graphicFrame>
      <p:graphicFrame>
        <p:nvGraphicFramePr>
          <p:cNvPr id="37" name="Object 8"/>
          <p:cNvGraphicFramePr>
            <a:graphicFrameLocks noChangeAspect="1"/>
          </p:cNvGraphicFramePr>
          <p:nvPr/>
        </p:nvGraphicFramePr>
        <p:xfrm>
          <a:off x="5500694" y="2857500"/>
          <a:ext cx="3203575" cy="787400"/>
        </p:xfrm>
        <a:graphic>
          <a:graphicData uri="http://schemas.openxmlformats.org/presentationml/2006/ole">
            <p:oleObj spid="_x0000_s192521" name="Equation" r:id="rId10" imgW="1600200" imgH="393480" progId="Equation.DSMT4">
              <p:embed/>
            </p:oleObj>
          </a:graphicData>
        </a:graphic>
      </p:graphicFrame>
      <p:sp>
        <p:nvSpPr>
          <p:cNvPr id="39" name="عنصر نائب للتاريخ 38"/>
          <p:cNvSpPr>
            <a:spLocks noGrp="1"/>
          </p:cNvSpPr>
          <p:nvPr>
            <p:ph type="dt" sz="half" idx="10"/>
          </p:nvPr>
        </p:nvSpPr>
        <p:spPr/>
        <p:txBody>
          <a:bodyPr/>
          <a:lstStyle/>
          <a:p>
            <a:r>
              <a:rPr lang="ar-SY" smtClean="0"/>
              <a:t>2019-2018</a:t>
            </a:r>
            <a:endParaRPr lang="ar-SY"/>
          </a:p>
        </p:txBody>
      </p:sp>
      <p:sp>
        <p:nvSpPr>
          <p:cNvPr id="40" name="عنصر نائب لرقم الشريحة 39"/>
          <p:cNvSpPr>
            <a:spLocks noGrp="1"/>
          </p:cNvSpPr>
          <p:nvPr>
            <p:ph type="sldNum" sz="quarter" idx="12"/>
          </p:nvPr>
        </p:nvSpPr>
        <p:spPr/>
        <p:txBody>
          <a:bodyPr/>
          <a:lstStyle/>
          <a:p>
            <a:fld id="{2C0DA8FC-BB9E-42E2-A4DE-D94B488C17FE}" type="slidenum">
              <a:rPr lang="ar-SY" smtClean="0"/>
              <a:pPr/>
              <a:t>56</a:t>
            </a:fld>
            <a:endParaRPr lang="ar-SY"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1+#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additive="base">
                                        <p:cTn id="13" dur="500" fill="hold"/>
                                        <p:tgtEl>
                                          <p:spTgt spid="37"/>
                                        </p:tgtEl>
                                        <p:attrNameLst>
                                          <p:attrName>ppt_x</p:attrName>
                                        </p:attrNameLst>
                                      </p:cBhvr>
                                      <p:tavLst>
                                        <p:tav tm="0">
                                          <p:val>
                                            <p:strVal val="1+#ppt_w/2"/>
                                          </p:val>
                                        </p:tav>
                                        <p:tav tm="100000">
                                          <p:val>
                                            <p:strVal val="#ppt_x"/>
                                          </p:val>
                                        </p:tav>
                                      </p:tavLst>
                                    </p:anim>
                                    <p:anim calcmode="lin" valueType="num">
                                      <p:cBhvr additive="base">
                                        <p:cTn id="14"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additive="base">
                                        <p:cTn id="19" dur="500" fill="hold"/>
                                        <p:tgtEl>
                                          <p:spTgt spid="50"/>
                                        </p:tgtEl>
                                        <p:attrNameLst>
                                          <p:attrName>ppt_x</p:attrName>
                                        </p:attrNameLst>
                                      </p:cBhvr>
                                      <p:tavLst>
                                        <p:tav tm="0">
                                          <p:val>
                                            <p:strVal val="1+#ppt_w/2"/>
                                          </p:val>
                                        </p:tav>
                                        <p:tav tm="100000">
                                          <p:val>
                                            <p:strVal val="#ppt_x"/>
                                          </p:val>
                                        </p:tav>
                                      </p:tavLst>
                                    </p:anim>
                                    <p:anim calcmode="lin" valueType="num">
                                      <p:cBhvr additive="base">
                                        <p:cTn id="20"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1+#ppt_w/2"/>
                                          </p:val>
                                        </p:tav>
                                        <p:tav tm="100000">
                                          <p:val>
                                            <p:strVal val="#ppt_x"/>
                                          </p:val>
                                        </p:tav>
                                      </p:tavLst>
                                    </p:anim>
                                    <p:anim calcmode="lin" valueType="num">
                                      <p:cBhvr additive="base">
                                        <p:cTn id="26"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0" y="-99135"/>
            <a:ext cx="9144000" cy="1384995"/>
          </a:xfrm>
          <a:prstGeom prst="rect">
            <a:avLst/>
          </a:prstGeom>
          <a:noFill/>
        </p:spPr>
        <p:txBody>
          <a:bodyPr wrap="square" rtlCol="1">
            <a:spAutoFit/>
          </a:bodyPr>
          <a:lstStyle/>
          <a:p>
            <a:pPr algn="ctr" rtl="0"/>
            <a:r>
              <a:rPr lang="en-US" sz="2800" b="1" dirty="0" smtClean="0">
                <a:solidFill>
                  <a:srgbClr val="0070C0"/>
                </a:solidFill>
                <a:latin typeface="Times New Roman" pitchFamily="18" charset="0"/>
                <a:cs typeface="Times New Roman" pitchFamily="18" charset="0"/>
              </a:rPr>
              <a:t>v</a:t>
            </a:r>
            <a:r>
              <a:rPr lang="en-US" sz="2800" b="1" baseline="-25000" dirty="0" smtClean="0">
                <a:solidFill>
                  <a:srgbClr val="0070C0"/>
                </a:solidFill>
                <a:latin typeface="Times New Roman" pitchFamily="18" charset="0"/>
                <a:cs typeface="Times New Roman" pitchFamily="18" charset="0"/>
              </a:rPr>
              <a:t>1rms</a:t>
            </a:r>
            <a:r>
              <a:rPr lang="en-US" sz="2800" b="1" dirty="0" smtClean="0">
                <a:solidFill>
                  <a:srgbClr val="0070C0"/>
                </a:solidFill>
                <a:latin typeface="Times New Roman" pitchFamily="18" charset="0"/>
                <a:cs typeface="Times New Roman" pitchFamily="18" charset="0"/>
              </a:rPr>
              <a:t> = 220 v , I</a:t>
            </a:r>
            <a:r>
              <a:rPr lang="en-US" sz="2800" b="1" baseline="-25000" dirty="0" smtClean="0">
                <a:solidFill>
                  <a:srgbClr val="0070C0"/>
                </a:solidFill>
                <a:latin typeface="Times New Roman" pitchFamily="18" charset="0"/>
                <a:cs typeface="Times New Roman" pitchFamily="18" charset="0"/>
              </a:rPr>
              <a:t>LDC</a:t>
            </a:r>
            <a:r>
              <a:rPr lang="en-US" sz="2800" b="1" dirty="0" smtClean="0">
                <a:solidFill>
                  <a:srgbClr val="0070C0"/>
                </a:solidFill>
                <a:latin typeface="Times New Roman" pitchFamily="18" charset="0"/>
                <a:cs typeface="Times New Roman" pitchFamily="18" charset="0"/>
              </a:rPr>
              <a:t> = 4 A , R = 4 </a:t>
            </a:r>
            <a:r>
              <a:rPr lang="en-US" sz="2800" b="1" dirty="0" smtClean="0">
                <a:solidFill>
                  <a:srgbClr val="0070C0"/>
                </a:solidFill>
                <a:latin typeface="Times New Roman" pitchFamily="18" charset="0"/>
                <a:cs typeface="Times New Roman" pitchFamily="18" charset="0"/>
                <a:sym typeface="Symbol"/>
              </a:rPr>
              <a:t> , K = 22 , F = 50 Hz</a:t>
            </a:r>
          </a:p>
          <a:p>
            <a:pPr algn="ctr" rtl="0"/>
            <a:r>
              <a:rPr lang="en-US" sz="2800" b="1" dirty="0" smtClean="0">
                <a:solidFill>
                  <a:srgbClr val="0070C0"/>
                </a:solidFill>
                <a:latin typeface="Times New Roman" pitchFamily="18" charset="0"/>
                <a:cs typeface="Times New Roman" pitchFamily="18" charset="0"/>
                <a:sym typeface="Symbol"/>
              </a:rPr>
              <a:t> = 120 </a:t>
            </a:r>
            <a:r>
              <a:rPr lang="en-US" sz="2800" b="1" baseline="30000" dirty="0" smtClean="0">
                <a:solidFill>
                  <a:srgbClr val="0070C0"/>
                </a:solidFill>
                <a:latin typeface="Times New Roman" pitchFamily="18" charset="0"/>
                <a:cs typeface="Times New Roman" pitchFamily="18" charset="0"/>
                <a:sym typeface="Symbol"/>
              </a:rPr>
              <a:t></a:t>
            </a:r>
            <a:r>
              <a:rPr lang="en-US" sz="2800" b="1" dirty="0" smtClean="0">
                <a:solidFill>
                  <a:srgbClr val="0070C0"/>
                </a:solidFill>
                <a:latin typeface="Times New Roman" pitchFamily="18" charset="0"/>
                <a:cs typeface="Times New Roman" pitchFamily="18" charset="0"/>
                <a:sym typeface="Symbol"/>
              </a:rPr>
              <a:t> , ’ = 10 </a:t>
            </a:r>
            <a:r>
              <a:rPr lang="en-US" sz="2800" b="1" baseline="30000" dirty="0" smtClean="0">
                <a:solidFill>
                  <a:srgbClr val="0070C0"/>
                </a:solidFill>
                <a:latin typeface="Times New Roman" pitchFamily="18" charset="0"/>
                <a:cs typeface="Times New Roman" pitchFamily="18" charset="0"/>
                <a:sym typeface="Symbol"/>
              </a:rPr>
              <a:t></a:t>
            </a:r>
            <a:endParaRPr lang="ar-SY" sz="2800" b="1" baseline="30000" dirty="0" smtClean="0">
              <a:solidFill>
                <a:srgbClr val="0070C0"/>
              </a:solidFill>
              <a:latin typeface="Times New Roman" pitchFamily="18" charset="0"/>
              <a:cs typeface="Times New Roman" pitchFamily="18" charset="0"/>
            </a:endParaRPr>
          </a:p>
          <a:p>
            <a:pPr algn="ctr"/>
            <a:r>
              <a:rPr lang="ar-SY" sz="2800" b="1" dirty="0" smtClean="0">
                <a:solidFill>
                  <a:srgbClr val="00B050"/>
                </a:solidFill>
                <a:latin typeface="Times New Roman" pitchFamily="18" charset="0"/>
                <a:cs typeface="Times New Roman" pitchFamily="18" charset="0"/>
              </a:rPr>
              <a:t>القيمة الوسطية للجهد المقوم</a:t>
            </a:r>
            <a:endParaRPr lang="ar-SY" sz="2800" b="1" dirty="0" smtClean="0">
              <a:solidFill>
                <a:srgbClr val="00B050"/>
              </a:solidFill>
              <a:cs typeface="Simplified Arabic" pitchFamily="2" charset="-78"/>
            </a:endParaRPr>
          </a:p>
        </p:txBody>
      </p:sp>
      <p:graphicFrame>
        <p:nvGraphicFramePr>
          <p:cNvPr id="9" name="Object 2"/>
          <p:cNvGraphicFramePr>
            <a:graphicFrameLocks noChangeAspect="1"/>
          </p:cNvGraphicFramePr>
          <p:nvPr/>
        </p:nvGraphicFramePr>
        <p:xfrm>
          <a:off x="1966937" y="3296438"/>
          <a:ext cx="4019550" cy="863600"/>
        </p:xfrm>
        <a:graphic>
          <a:graphicData uri="http://schemas.openxmlformats.org/presentationml/2006/ole">
            <p:oleObj spid="_x0000_s193539" name="Equation" r:id="rId3" imgW="2006280" imgH="431640" progId="Equation.DSMT4">
              <p:embed/>
            </p:oleObj>
          </a:graphicData>
        </a:graphic>
      </p:graphicFrame>
      <p:graphicFrame>
        <p:nvGraphicFramePr>
          <p:cNvPr id="11" name="Object 2"/>
          <p:cNvGraphicFramePr>
            <a:graphicFrameLocks noChangeAspect="1"/>
          </p:cNvGraphicFramePr>
          <p:nvPr/>
        </p:nvGraphicFramePr>
        <p:xfrm>
          <a:off x="2068537" y="4500563"/>
          <a:ext cx="6003925" cy="1574800"/>
        </p:xfrm>
        <a:graphic>
          <a:graphicData uri="http://schemas.openxmlformats.org/presentationml/2006/ole">
            <p:oleObj spid="_x0000_s193540" name="Equation" r:id="rId4" imgW="2997000" imgH="787320" progId="Equation.DSMT4">
              <p:embed/>
            </p:oleObj>
          </a:graphicData>
        </a:graphic>
      </p:graphicFrame>
      <p:graphicFrame>
        <p:nvGraphicFramePr>
          <p:cNvPr id="193541" name="Object 4"/>
          <p:cNvGraphicFramePr>
            <a:graphicFrameLocks noChangeAspect="1"/>
          </p:cNvGraphicFramePr>
          <p:nvPr/>
        </p:nvGraphicFramePr>
        <p:xfrm>
          <a:off x="1992307" y="1714488"/>
          <a:ext cx="5280025" cy="1241425"/>
        </p:xfrm>
        <a:graphic>
          <a:graphicData uri="http://schemas.openxmlformats.org/presentationml/2006/ole">
            <p:oleObj spid="_x0000_s193541" name="Equation" r:id="rId5" imgW="2641320" imgH="622080" progId="Equation.DSMT4">
              <p:embed/>
            </p:oleObj>
          </a:graphicData>
        </a:graphic>
      </p:graphicFrame>
      <p:sp>
        <p:nvSpPr>
          <p:cNvPr id="6" name="عنصر نائب للتاريخ 5"/>
          <p:cNvSpPr>
            <a:spLocks noGrp="1"/>
          </p:cNvSpPr>
          <p:nvPr>
            <p:ph type="dt" sz="half" idx="10"/>
          </p:nvPr>
        </p:nvSpPr>
        <p:spPr/>
        <p:txBody>
          <a:bodyPr/>
          <a:lstStyle/>
          <a:p>
            <a:r>
              <a:rPr lang="ar-SY" smtClean="0"/>
              <a:t>2019-2018</a:t>
            </a:r>
            <a:endParaRPr lang="ar-SY"/>
          </a:p>
        </p:txBody>
      </p:sp>
      <p:sp>
        <p:nvSpPr>
          <p:cNvPr id="7" name="عنصر نائب لرقم الشريحة 6"/>
          <p:cNvSpPr>
            <a:spLocks noGrp="1"/>
          </p:cNvSpPr>
          <p:nvPr>
            <p:ph type="sldNum" sz="quarter" idx="12"/>
          </p:nvPr>
        </p:nvSpPr>
        <p:spPr/>
        <p:txBody>
          <a:bodyPr/>
          <a:lstStyle/>
          <a:p>
            <a:fld id="{2C0DA8FC-BB9E-42E2-A4DE-D94B488C17FE}" type="slidenum">
              <a:rPr lang="ar-SY" smtClean="0"/>
              <a:pPr/>
              <a:t>57</a:t>
            </a:fld>
            <a:endParaRPr lang="ar-SY"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93541"/>
                                        </p:tgtEl>
                                        <p:attrNameLst>
                                          <p:attrName>style.visibility</p:attrName>
                                        </p:attrNameLst>
                                      </p:cBhvr>
                                      <p:to>
                                        <p:strVal val="visible"/>
                                      </p:to>
                                    </p:set>
                                    <p:anim calcmode="lin" valueType="num">
                                      <p:cBhvr>
                                        <p:cTn id="7" dur="1000" fill="hold"/>
                                        <p:tgtEl>
                                          <p:spTgt spid="193541"/>
                                        </p:tgtEl>
                                        <p:attrNameLst>
                                          <p:attrName>ppt_x</p:attrName>
                                        </p:attrNameLst>
                                      </p:cBhvr>
                                      <p:tavLst>
                                        <p:tav tm="0">
                                          <p:val>
                                            <p:strVal val="#ppt_x-.2"/>
                                          </p:val>
                                        </p:tav>
                                        <p:tav tm="100000">
                                          <p:val>
                                            <p:strVal val="#ppt_x"/>
                                          </p:val>
                                        </p:tav>
                                      </p:tavLst>
                                    </p:anim>
                                    <p:anim calcmode="lin" valueType="num">
                                      <p:cBhvr>
                                        <p:cTn id="8" dur="1000" fill="hold"/>
                                        <p:tgtEl>
                                          <p:spTgt spid="193541"/>
                                        </p:tgtEl>
                                        <p:attrNameLst>
                                          <p:attrName>ppt_y</p:attrName>
                                        </p:attrNameLst>
                                      </p:cBhvr>
                                      <p:tavLst>
                                        <p:tav tm="0">
                                          <p:val>
                                            <p:strVal val="#ppt_y"/>
                                          </p:val>
                                        </p:tav>
                                        <p:tav tm="100000">
                                          <p:val>
                                            <p:strVal val="#ppt_y"/>
                                          </p:val>
                                        </p:tav>
                                      </p:tavLst>
                                    </p:anim>
                                    <p:animEffect transition="in" filter="wipe(right)" prLst="gradientSize: 0.1">
                                      <p:cBhvr>
                                        <p:cTn id="9" dur="1000"/>
                                        <p:tgtEl>
                                          <p:spTgt spid="193541"/>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1+#ppt_w/2"/>
                                          </p:val>
                                        </p:tav>
                                        <p:tav tm="100000">
                                          <p:val>
                                            <p:strVal val="#ppt_x"/>
                                          </p:val>
                                        </p:tav>
                                      </p:tavLst>
                                    </p:anim>
                                    <p:anim calcmode="lin" valueType="num">
                                      <p:cBhvr additive="base">
                                        <p:cTn id="15"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1+#ppt_w/2"/>
                                          </p:val>
                                        </p:tav>
                                        <p:tav tm="100000">
                                          <p:val>
                                            <p:strVal val="#ppt_x"/>
                                          </p:val>
                                        </p:tav>
                                      </p:tavLst>
                                    </p:anim>
                                    <p:anim calcmode="lin" valueType="num">
                                      <p:cBhvr additive="base">
                                        <p:cTn id="21"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0" y="-99135"/>
            <a:ext cx="9144000" cy="1384995"/>
          </a:xfrm>
          <a:prstGeom prst="rect">
            <a:avLst/>
          </a:prstGeom>
          <a:noFill/>
        </p:spPr>
        <p:txBody>
          <a:bodyPr wrap="square" rtlCol="1">
            <a:spAutoFit/>
          </a:bodyPr>
          <a:lstStyle/>
          <a:p>
            <a:pPr algn="ctr" rtl="0"/>
            <a:r>
              <a:rPr lang="en-US" sz="2800" b="1" dirty="0" smtClean="0">
                <a:solidFill>
                  <a:srgbClr val="0070C0"/>
                </a:solidFill>
                <a:latin typeface="Times New Roman" pitchFamily="18" charset="0"/>
                <a:cs typeface="Times New Roman" pitchFamily="18" charset="0"/>
              </a:rPr>
              <a:t>v</a:t>
            </a:r>
            <a:r>
              <a:rPr lang="en-US" sz="2800" b="1" baseline="-25000" dirty="0" smtClean="0">
                <a:solidFill>
                  <a:srgbClr val="0070C0"/>
                </a:solidFill>
                <a:latin typeface="Times New Roman" pitchFamily="18" charset="0"/>
                <a:cs typeface="Times New Roman" pitchFamily="18" charset="0"/>
              </a:rPr>
              <a:t>1rms</a:t>
            </a:r>
            <a:r>
              <a:rPr lang="en-US" sz="2800" b="1" dirty="0" smtClean="0">
                <a:solidFill>
                  <a:srgbClr val="0070C0"/>
                </a:solidFill>
                <a:latin typeface="Times New Roman" pitchFamily="18" charset="0"/>
                <a:cs typeface="Times New Roman" pitchFamily="18" charset="0"/>
              </a:rPr>
              <a:t> = 220 v , I</a:t>
            </a:r>
            <a:r>
              <a:rPr lang="en-US" sz="2800" b="1" baseline="-25000" dirty="0" smtClean="0">
                <a:solidFill>
                  <a:srgbClr val="0070C0"/>
                </a:solidFill>
                <a:latin typeface="Times New Roman" pitchFamily="18" charset="0"/>
                <a:cs typeface="Times New Roman" pitchFamily="18" charset="0"/>
              </a:rPr>
              <a:t>LDC</a:t>
            </a:r>
            <a:r>
              <a:rPr lang="en-US" sz="2800" b="1" dirty="0" smtClean="0">
                <a:solidFill>
                  <a:srgbClr val="0070C0"/>
                </a:solidFill>
                <a:latin typeface="Times New Roman" pitchFamily="18" charset="0"/>
                <a:cs typeface="Times New Roman" pitchFamily="18" charset="0"/>
              </a:rPr>
              <a:t> = 4 A , R = 4 </a:t>
            </a:r>
            <a:r>
              <a:rPr lang="en-US" sz="2800" b="1" dirty="0" smtClean="0">
                <a:solidFill>
                  <a:srgbClr val="0070C0"/>
                </a:solidFill>
                <a:latin typeface="Times New Roman" pitchFamily="18" charset="0"/>
                <a:cs typeface="Times New Roman" pitchFamily="18" charset="0"/>
                <a:sym typeface="Symbol"/>
              </a:rPr>
              <a:t> , K = 22 , F = 50 Hz</a:t>
            </a:r>
          </a:p>
          <a:p>
            <a:pPr algn="ctr" rtl="0"/>
            <a:r>
              <a:rPr lang="en-US" sz="2800" b="1" dirty="0" smtClean="0">
                <a:solidFill>
                  <a:srgbClr val="0070C0"/>
                </a:solidFill>
                <a:latin typeface="Times New Roman" pitchFamily="18" charset="0"/>
                <a:cs typeface="Times New Roman" pitchFamily="18" charset="0"/>
                <a:sym typeface="Symbol"/>
              </a:rPr>
              <a:t> = 120 </a:t>
            </a:r>
            <a:r>
              <a:rPr lang="en-US" sz="2800" b="1" baseline="30000" dirty="0" smtClean="0">
                <a:solidFill>
                  <a:srgbClr val="0070C0"/>
                </a:solidFill>
                <a:latin typeface="Times New Roman" pitchFamily="18" charset="0"/>
                <a:cs typeface="Times New Roman" pitchFamily="18" charset="0"/>
                <a:sym typeface="Symbol"/>
              </a:rPr>
              <a:t></a:t>
            </a:r>
            <a:r>
              <a:rPr lang="en-US" sz="2800" b="1" dirty="0" smtClean="0">
                <a:solidFill>
                  <a:srgbClr val="0070C0"/>
                </a:solidFill>
                <a:latin typeface="Times New Roman" pitchFamily="18" charset="0"/>
                <a:cs typeface="Times New Roman" pitchFamily="18" charset="0"/>
                <a:sym typeface="Symbol"/>
              </a:rPr>
              <a:t> , ’ = 10 </a:t>
            </a:r>
            <a:r>
              <a:rPr lang="en-US" sz="2800" b="1" baseline="30000" dirty="0" smtClean="0">
                <a:solidFill>
                  <a:srgbClr val="0070C0"/>
                </a:solidFill>
                <a:latin typeface="Times New Roman" pitchFamily="18" charset="0"/>
                <a:cs typeface="Times New Roman" pitchFamily="18" charset="0"/>
                <a:sym typeface="Symbol"/>
              </a:rPr>
              <a:t></a:t>
            </a:r>
            <a:endParaRPr lang="ar-SY" sz="2800" b="1" baseline="30000" dirty="0" smtClean="0">
              <a:solidFill>
                <a:srgbClr val="0070C0"/>
              </a:solidFill>
              <a:latin typeface="Times New Roman" pitchFamily="18" charset="0"/>
              <a:cs typeface="Times New Roman" pitchFamily="18" charset="0"/>
            </a:endParaRPr>
          </a:p>
          <a:p>
            <a:pPr algn="ctr"/>
            <a:r>
              <a:rPr lang="ar-SY" sz="2800" b="1" dirty="0" smtClean="0">
                <a:solidFill>
                  <a:srgbClr val="00B050"/>
                </a:solidFill>
                <a:latin typeface="Times New Roman" pitchFamily="18" charset="0"/>
                <a:cs typeface="Times New Roman" pitchFamily="18" charset="0"/>
              </a:rPr>
              <a:t>القيمة الفعالة للجهد المقوم</a:t>
            </a:r>
            <a:endParaRPr lang="ar-SY" sz="2800" b="1" dirty="0" smtClean="0">
              <a:solidFill>
                <a:srgbClr val="00B050"/>
              </a:solidFill>
              <a:cs typeface="Simplified Arabic" pitchFamily="2" charset="-78"/>
            </a:endParaRPr>
          </a:p>
        </p:txBody>
      </p:sp>
      <p:graphicFrame>
        <p:nvGraphicFramePr>
          <p:cNvPr id="34818" name="Object 2"/>
          <p:cNvGraphicFramePr>
            <a:graphicFrameLocks noChangeAspect="1"/>
          </p:cNvGraphicFramePr>
          <p:nvPr/>
        </p:nvGraphicFramePr>
        <p:xfrm>
          <a:off x="582613" y="1357313"/>
          <a:ext cx="3867150" cy="787400"/>
        </p:xfrm>
        <a:graphic>
          <a:graphicData uri="http://schemas.openxmlformats.org/presentationml/2006/ole">
            <p:oleObj spid="_x0000_s194562" name="Equation" r:id="rId3" imgW="1930320" imgH="393480" progId="Equation.DSMT4">
              <p:embed/>
            </p:oleObj>
          </a:graphicData>
        </a:graphic>
      </p:graphicFrame>
      <p:graphicFrame>
        <p:nvGraphicFramePr>
          <p:cNvPr id="7" name="Object 2"/>
          <p:cNvGraphicFramePr>
            <a:graphicFrameLocks noChangeAspect="1"/>
          </p:cNvGraphicFramePr>
          <p:nvPr/>
        </p:nvGraphicFramePr>
        <p:xfrm>
          <a:off x="357158" y="2786058"/>
          <a:ext cx="5445125" cy="889000"/>
        </p:xfrm>
        <a:graphic>
          <a:graphicData uri="http://schemas.openxmlformats.org/presentationml/2006/ole">
            <p:oleObj spid="_x0000_s194563" name="Equation" r:id="rId4" imgW="2717640" imgH="444240" progId="Equation.DSMT4">
              <p:embed/>
            </p:oleObj>
          </a:graphicData>
        </a:graphic>
      </p:graphicFrame>
      <p:graphicFrame>
        <p:nvGraphicFramePr>
          <p:cNvPr id="14" name="Object 2"/>
          <p:cNvGraphicFramePr>
            <a:graphicFrameLocks noChangeAspect="1"/>
          </p:cNvGraphicFramePr>
          <p:nvPr/>
        </p:nvGraphicFramePr>
        <p:xfrm>
          <a:off x="428596" y="4429132"/>
          <a:ext cx="2009775" cy="457200"/>
        </p:xfrm>
        <a:graphic>
          <a:graphicData uri="http://schemas.openxmlformats.org/presentationml/2006/ole">
            <p:oleObj spid="_x0000_s194567" name="Equation" r:id="rId5" imgW="1002960" imgH="228600" progId="Equation.DSMT4">
              <p:embed/>
            </p:oleObj>
          </a:graphicData>
        </a:graphic>
      </p:graphicFrame>
      <p:sp>
        <p:nvSpPr>
          <p:cNvPr id="6" name="عنصر نائب للتاريخ 5"/>
          <p:cNvSpPr>
            <a:spLocks noGrp="1"/>
          </p:cNvSpPr>
          <p:nvPr>
            <p:ph type="dt" sz="half" idx="10"/>
          </p:nvPr>
        </p:nvSpPr>
        <p:spPr/>
        <p:txBody>
          <a:bodyPr/>
          <a:lstStyle/>
          <a:p>
            <a:r>
              <a:rPr lang="ar-SY" smtClean="0"/>
              <a:t>2019-2018</a:t>
            </a:r>
            <a:endParaRPr lang="ar-SY"/>
          </a:p>
        </p:txBody>
      </p:sp>
      <p:sp>
        <p:nvSpPr>
          <p:cNvPr id="8" name="عنصر نائب لرقم الشريحة 7"/>
          <p:cNvSpPr>
            <a:spLocks noGrp="1"/>
          </p:cNvSpPr>
          <p:nvPr>
            <p:ph type="sldNum" sz="quarter" idx="12"/>
          </p:nvPr>
        </p:nvSpPr>
        <p:spPr/>
        <p:txBody>
          <a:bodyPr/>
          <a:lstStyle/>
          <a:p>
            <a:fld id="{2C0DA8FC-BB9E-42E2-A4DE-D94B488C17FE}" type="slidenum">
              <a:rPr lang="ar-SY" smtClean="0"/>
              <a:pPr/>
              <a:t>58</a:t>
            </a:fld>
            <a:endParaRPr lang="ar-SY"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4818"/>
                                        </p:tgtEl>
                                        <p:attrNameLst>
                                          <p:attrName>style.visibility</p:attrName>
                                        </p:attrNameLst>
                                      </p:cBhvr>
                                      <p:to>
                                        <p:strVal val="visible"/>
                                      </p:to>
                                    </p:set>
                                    <p:anim calcmode="lin" valueType="num">
                                      <p:cBhvr additive="base">
                                        <p:cTn id="7" dur="500" fill="hold"/>
                                        <p:tgtEl>
                                          <p:spTgt spid="34818"/>
                                        </p:tgtEl>
                                        <p:attrNameLst>
                                          <p:attrName>ppt_x</p:attrName>
                                        </p:attrNameLst>
                                      </p:cBhvr>
                                      <p:tavLst>
                                        <p:tav tm="0">
                                          <p:val>
                                            <p:strVal val="1+#ppt_w/2"/>
                                          </p:val>
                                        </p:tav>
                                        <p:tav tm="100000">
                                          <p:val>
                                            <p:strVal val="#ppt_x"/>
                                          </p:val>
                                        </p:tav>
                                      </p:tavLst>
                                    </p:anim>
                                    <p:anim calcmode="lin" valueType="num">
                                      <p:cBhvr additive="base">
                                        <p:cTn id="8" dur="500" fill="hold"/>
                                        <p:tgtEl>
                                          <p:spTgt spid="348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1+#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214282" y="-24"/>
            <a:ext cx="8715436" cy="1384995"/>
          </a:xfrm>
          <a:prstGeom prst="rect">
            <a:avLst/>
          </a:prstGeom>
          <a:noFill/>
        </p:spPr>
        <p:txBody>
          <a:bodyPr wrap="square" lIns="0" rIns="0" rtlCol="1">
            <a:spAutoFit/>
          </a:bodyPr>
          <a:lstStyle/>
          <a:p>
            <a:pPr algn="ctr" rtl="0"/>
            <a:r>
              <a:rPr lang="en-US" sz="2800" b="1" dirty="0" smtClean="0">
                <a:solidFill>
                  <a:srgbClr val="0070C0"/>
                </a:solidFill>
                <a:latin typeface="Times New Roman" pitchFamily="18" charset="0"/>
                <a:cs typeface="Times New Roman" pitchFamily="18" charset="0"/>
              </a:rPr>
              <a:t>v</a:t>
            </a:r>
            <a:r>
              <a:rPr lang="en-US" sz="2800" b="1" baseline="-25000" dirty="0" smtClean="0">
                <a:solidFill>
                  <a:srgbClr val="0070C0"/>
                </a:solidFill>
                <a:latin typeface="Times New Roman" pitchFamily="18" charset="0"/>
                <a:cs typeface="Times New Roman" pitchFamily="18" charset="0"/>
              </a:rPr>
              <a:t>1rms</a:t>
            </a:r>
            <a:r>
              <a:rPr lang="en-US" sz="2800" b="1" dirty="0" smtClean="0">
                <a:solidFill>
                  <a:srgbClr val="0070C0"/>
                </a:solidFill>
                <a:latin typeface="Times New Roman" pitchFamily="18" charset="0"/>
                <a:cs typeface="Times New Roman" pitchFamily="18" charset="0"/>
              </a:rPr>
              <a:t> = 220 v , I</a:t>
            </a:r>
            <a:r>
              <a:rPr lang="en-US" sz="2800" b="1" baseline="-25000" dirty="0" smtClean="0">
                <a:solidFill>
                  <a:srgbClr val="0070C0"/>
                </a:solidFill>
                <a:latin typeface="Times New Roman" pitchFamily="18" charset="0"/>
                <a:cs typeface="Times New Roman" pitchFamily="18" charset="0"/>
              </a:rPr>
              <a:t>LDC</a:t>
            </a:r>
            <a:r>
              <a:rPr lang="en-US" sz="2800" b="1" dirty="0" smtClean="0">
                <a:solidFill>
                  <a:srgbClr val="0070C0"/>
                </a:solidFill>
                <a:latin typeface="Times New Roman" pitchFamily="18" charset="0"/>
                <a:cs typeface="Times New Roman" pitchFamily="18" charset="0"/>
              </a:rPr>
              <a:t> = 4 A , R = 4 </a:t>
            </a:r>
            <a:r>
              <a:rPr lang="en-US" sz="2800" b="1" dirty="0" smtClean="0">
                <a:solidFill>
                  <a:srgbClr val="0070C0"/>
                </a:solidFill>
                <a:latin typeface="Times New Roman" pitchFamily="18" charset="0"/>
                <a:cs typeface="Times New Roman" pitchFamily="18" charset="0"/>
                <a:sym typeface="Symbol"/>
              </a:rPr>
              <a:t> , K = 22 , F = 50 Hz</a:t>
            </a:r>
          </a:p>
          <a:p>
            <a:pPr algn="ctr" rtl="0"/>
            <a:r>
              <a:rPr lang="en-US" sz="2800" b="1" dirty="0" smtClean="0">
                <a:solidFill>
                  <a:srgbClr val="0070C0"/>
                </a:solidFill>
                <a:latin typeface="Times New Roman" pitchFamily="18" charset="0"/>
                <a:cs typeface="Times New Roman" pitchFamily="18" charset="0"/>
                <a:sym typeface="Symbol"/>
              </a:rPr>
              <a:t> = 120 </a:t>
            </a:r>
            <a:r>
              <a:rPr lang="en-US" sz="2800" b="1" baseline="30000" dirty="0" smtClean="0">
                <a:solidFill>
                  <a:srgbClr val="0070C0"/>
                </a:solidFill>
                <a:latin typeface="Times New Roman" pitchFamily="18" charset="0"/>
                <a:cs typeface="Times New Roman" pitchFamily="18" charset="0"/>
                <a:sym typeface="Symbol"/>
              </a:rPr>
              <a:t></a:t>
            </a:r>
            <a:r>
              <a:rPr lang="en-US" sz="2800" b="1" dirty="0" smtClean="0">
                <a:solidFill>
                  <a:srgbClr val="0070C0"/>
                </a:solidFill>
                <a:latin typeface="Times New Roman" pitchFamily="18" charset="0"/>
                <a:cs typeface="Times New Roman" pitchFamily="18" charset="0"/>
                <a:sym typeface="Symbol"/>
              </a:rPr>
              <a:t> , ’ = 10 </a:t>
            </a:r>
            <a:r>
              <a:rPr lang="en-US" sz="2800" b="1" baseline="30000" dirty="0" smtClean="0">
                <a:solidFill>
                  <a:srgbClr val="0070C0"/>
                </a:solidFill>
                <a:latin typeface="Times New Roman" pitchFamily="18" charset="0"/>
                <a:cs typeface="Times New Roman" pitchFamily="18" charset="0"/>
                <a:sym typeface="Symbol"/>
              </a:rPr>
              <a:t></a:t>
            </a:r>
            <a:endParaRPr lang="ar-SY" sz="2800" b="1" baseline="30000" dirty="0" smtClean="0">
              <a:solidFill>
                <a:srgbClr val="0070C0"/>
              </a:solidFill>
              <a:latin typeface="Times New Roman" pitchFamily="18" charset="0"/>
              <a:cs typeface="Times New Roman" pitchFamily="18" charset="0"/>
            </a:endParaRPr>
          </a:p>
          <a:p>
            <a:pPr algn="ctr"/>
            <a:r>
              <a:rPr lang="ar-SY" sz="2800" b="1" dirty="0" smtClean="0">
                <a:solidFill>
                  <a:srgbClr val="00B050"/>
                </a:solidFill>
                <a:latin typeface="Times New Roman" pitchFamily="18" charset="0"/>
                <a:cs typeface="Times New Roman" pitchFamily="18" charset="0"/>
              </a:rPr>
              <a:t>القيمة الفعالة لتيار الحمولة – جهدي </a:t>
            </a:r>
            <a:r>
              <a:rPr lang="ar-SY" sz="2800" b="1" dirty="0" err="1" smtClean="0">
                <a:solidFill>
                  <a:srgbClr val="00B050"/>
                </a:solidFill>
                <a:latin typeface="Times New Roman" pitchFamily="18" charset="0"/>
                <a:cs typeface="Times New Roman" pitchFamily="18" charset="0"/>
              </a:rPr>
              <a:t>الثايرستور</a:t>
            </a:r>
            <a:r>
              <a:rPr lang="ar-SY" sz="2800" b="1" dirty="0" smtClean="0">
                <a:solidFill>
                  <a:srgbClr val="00B050"/>
                </a:solidFill>
                <a:latin typeface="Times New Roman" pitchFamily="18" charset="0"/>
                <a:cs typeface="Times New Roman" pitchFamily="18" charset="0"/>
              </a:rPr>
              <a:t> الأمامي والعكسي </a:t>
            </a:r>
            <a:r>
              <a:rPr lang="ar-SY" sz="2800" b="1" dirty="0" err="1" smtClean="0">
                <a:solidFill>
                  <a:srgbClr val="00B050"/>
                </a:solidFill>
                <a:latin typeface="Times New Roman" pitchFamily="18" charset="0"/>
                <a:cs typeface="Times New Roman" pitchFamily="18" charset="0"/>
              </a:rPr>
              <a:t>الأعظميين</a:t>
            </a:r>
            <a:endParaRPr lang="ar-SY" sz="2800" b="1" dirty="0" smtClean="0">
              <a:solidFill>
                <a:srgbClr val="00B050"/>
              </a:solidFill>
              <a:cs typeface="Simplified Arabic" pitchFamily="2" charset="-78"/>
            </a:endParaRPr>
          </a:p>
        </p:txBody>
      </p:sp>
      <p:graphicFrame>
        <p:nvGraphicFramePr>
          <p:cNvPr id="34818" name="Object 2"/>
          <p:cNvGraphicFramePr>
            <a:graphicFrameLocks noChangeAspect="1"/>
          </p:cNvGraphicFramePr>
          <p:nvPr/>
        </p:nvGraphicFramePr>
        <p:xfrm>
          <a:off x="390554" y="1571612"/>
          <a:ext cx="2212975" cy="457200"/>
        </p:xfrm>
        <a:graphic>
          <a:graphicData uri="http://schemas.openxmlformats.org/presentationml/2006/ole">
            <p:oleObj spid="_x0000_s195586" name="Equation" r:id="rId3" imgW="1104840" imgH="228600" progId="Equation.DSMT4">
              <p:embed/>
            </p:oleObj>
          </a:graphicData>
        </a:graphic>
      </p:graphicFrame>
      <p:graphicFrame>
        <p:nvGraphicFramePr>
          <p:cNvPr id="7" name="Object 2"/>
          <p:cNvGraphicFramePr>
            <a:graphicFrameLocks noChangeAspect="1"/>
          </p:cNvGraphicFramePr>
          <p:nvPr/>
        </p:nvGraphicFramePr>
        <p:xfrm>
          <a:off x="390554" y="2224873"/>
          <a:ext cx="4630738" cy="508000"/>
        </p:xfrm>
        <a:graphic>
          <a:graphicData uri="http://schemas.openxmlformats.org/presentationml/2006/ole">
            <p:oleObj spid="_x0000_s195587" name="Equation" r:id="rId4" imgW="2311200" imgH="253800" progId="Equation.DSMT4">
              <p:embed/>
            </p:oleObj>
          </a:graphicData>
        </a:graphic>
      </p:graphicFrame>
      <p:graphicFrame>
        <p:nvGraphicFramePr>
          <p:cNvPr id="8" name="Object 2"/>
          <p:cNvGraphicFramePr>
            <a:graphicFrameLocks noChangeAspect="1"/>
          </p:cNvGraphicFramePr>
          <p:nvPr/>
        </p:nvGraphicFramePr>
        <p:xfrm>
          <a:off x="390554" y="3068638"/>
          <a:ext cx="5138738" cy="508000"/>
        </p:xfrm>
        <a:graphic>
          <a:graphicData uri="http://schemas.openxmlformats.org/presentationml/2006/ole">
            <p:oleObj spid="_x0000_s195588" name="Equation" r:id="rId5" imgW="2565360" imgH="253800" progId="Equation.DSMT4">
              <p:embed/>
            </p:oleObj>
          </a:graphicData>
        </a:graphic>
      </p:graphicFrame>
      <p:sp>
        <p:nvSpPr>
          <p:cNvPr id="12" name="مربع نص 11"/>
          <p:cNvSpPr txBox="1"/>
          <p:nvPr/>
        </p:nvSpPr>
        <p:spPr>
          <a:xfrm>
            <a:off x="0" y="3857628"/>
            <a:ext cx="9144000" cy="523220"/>
          </a:xfrm>
          <a:prstGeom prst="rect">
            <a:avLst/>
          </a:prstGeom>
          <a:noFill/>
        </p:spPr>
        <p:txBody>
          <a:bodyPr wrap="square" rtlCol="1">
            <a:spAutoFit/>
          </a:bodyPr>
          <a:lstStyle/>
          <a:p>
            <a:pPr algn="ctr"/>
            <a:r>
              <a:rPr lang="ar-SY" sz="2800" b="1" dirty="0" smtClean="0">
                <a:solidFill>
                  <a:srgbClr val="00B050"/>
                </a:solidFill>
                <a:latin typeface="Times New Roman" pitchFamily="18" charset="0"/>
                <a:cs typeface="Times New Roman" pitchFamily="18" charset="0"/>
              </a:rPr>
              <a:t>الاستطاعة الفعالة والظاهرية للحمولة</a:t>
            </a:r>
            <a:endParaRPr lang="ar-SY" sz="2800" b="1" dirty="0" smtClean="0">
              <a:solidFill>
                <a:srgbClr val="00B050"/>
              </a:solidFill>
              <a:cs typeface="Simplified Arabic" pitchFamily="2" charset="-78"/>
            </a:endParaRPr>
          </a:p>
        </p:txBody>
      </p:sp>
      <p:graphicFrame>
        <p:nvGraphicFramePr>
          <p:cNvPr id="13" name="Object 2"/>
          <p:cNvGraphicFramePr>
            <a:graphicFrameLocks noChangeAspect="1"/>
          </p:cNvGraphicFramePr>
          <p:nvPr/>
        </p:nvGraphicFramePr>
        <p:xfrm>
          <a:off x="365113" y="4286256"/>
          <a:ext cx="2492375" cy="787400"/>
        </p:xfrm>
        <a:graphic>
          <a:graphicData uri="http://schemas.openxmlformats.org/presentationml/2006/ole">
            <p:oleObj spid="_x0000_s195589" name="Equation" r:id="rId6" imgW="1244520" imgH="393480" progId="Equation.DSMT4">
              <p:embed/>
            </p:oleObj>
          </a:graphicData>
        </a:graphic>
      </p:graphicFrame>
      <p:graphicFrame>
        <p:nvGraphicFramePr>
          <p:cNvPr id="14" name="Object 2"/>
          <p:cNvGraphicFramePr>
            <a:graphicFrameLocks noChangeAspect="1"/>
          </p:cNvGraphicFramePr>
          <p:nvPr/>
        </p:nvGraphicFramePr>
        <p:xfrm>
          <a:off x="357158" y="5072074"/>
          <a:ext cx="8366125" cy="787400"/>
        </p:xfrm>
        <a:graphic>
          <a:graphicData uri="http://schemas.openxmlformats.org/presentationml/2006/ole">
            <p:oleObj spid="_x0000_s195590" name="Equation" r:id="rId7" imgW="4178160" imgH="393480" progId="Equation.DSMT4">
              <p:embed/>
            </p:oleObj>
          </a:graphicData>
        </a:graphic>
      </p:graphicFrame>
      <p:graphicFrame>
        <p:nvGraphicFramePr>
          <p:cNvPr id="15" name="Object 2"/>
          <p:cNvGraphicFramePr>
            <a:graphicFrameLocks noChangeAspect="1"/>
          </p:cNvGraphicFramePr>
          <p:nvPr/>
        </p:nvGraphicFramePr>
        <p:xfrm>
          <a:off x="333376" y="6000768"/>
          <a:ext cx="4452938" cy="457200"/>
        </p:xfrm>
        <a:graphic>
          <a:graphicData uri="http://schemas.openxmlformats.org/presentationml/2006/ole">
            <p:oleObj spid="_x0000_s195591" name="Equation" r:id="rId8" imgW="2222280" imgH="228600" progId="Equation.DSMT4">
              <p:embed/>
            </p:oleObj>
          </a:graphicData>
        </a:graphic>
      </p:graphicFrame>
      <p:sp>
        <p:nvSpPr>
          <p:cNvPr id="10" name="عنصر نائب للتاريخ 9"/>
          <p:cNvSpPr>
            <a:spLocks noGrp="1"/>
          </p:cNvSpPr>
          <p:nvPr>
            <p:ph type="dt" sz="half" idx="10"/>
          </p:nvPr>
        </p:nvSpPr>
        <p:spPr/>
        <p:txBody>
          <a:bodyPr/>
          <a:lstStyle/>
          <a:p>
            <a:r>
              <a:rPr lang="ar-SY" smtClean="0"/>
              <a:t>2019-2018</a:t>
            </a:r>
            <a:endParaRPr lang="ar-SY"/>
          </a:p>
        </p:txBody>
      </p:sp>
      <p:sp>
        <p:nvSpPr>
          <p:cNvPr id="11" name="عنصر نائب لرقم الشريحة 10"/>
          <p:cNvSpPr>
            <a:spLocks noGrp="1"/>
          </p:cNvSpPr>
          <p:nvPr>
            <p:ph type="sldNum" sz="quarter" idx="12"/>
          </p:nvPr>
        </p:nvSpPr>
        <p:spPr/>
        <p:txBody>
          <a:bodyPr/>
          <a:lstStyle/>
          <a:p>
            <a:fld id="{2C0DA8FC-BB9E-42E2-A4DE-D94B488C17FE}" type="slidenum">
              <a:rPr lang="ar-SY" smtClean="0"/>
              <a:pPr/>
              <a:t>59</a:t>
            </a:fld>
            <a:endParaRPr lang="ar-SY"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4818"/>
                                        </p:tgtEl>
                                        <p:attrNameLst>
                                          <p:attrName>style.visibility</p:attrName>
                                        </p:attrNameLst>
                                      </p:cBhvr>
                                      <p:to>
                                        <p:strVal val="visible"/>
                                      </p:to>
                                    </p:set>
                                    <p:anim calcmode="lin" valueType="num">
                                      <p:cBhvr additive="base">
                                        <p:cTn id="7" dur="500" fill="hold"/>
                                        <p:tgtEl>
                                          <p:spTgt spid="34818"/>
                                        </p:tgtEl>
                                        <p:attrNameLst>
                                          <p:attrName>ppt_x</p:attrName>
                                        </p:attrNameLst>
                                      </p:cBhvr>
                                      <p:tavLst>
                                        <p:tav tm="0">
                                          <p:val>
                                            <p:strVal val="1+#ppt_w/2"/>
                                          </p:val>
                                        </p:tav>
                                        <p:tav tm="100000">
                                          <p:val>
                                            <p:strVal val="#ppt_x"/>
                                          </p:val>
                                        </p:tav>
                                      </p:tavLst>
                                    </p:anim>
                                    <p:anim calcmode="lin" valueType="num">
                                      <p:cBhvr additive="base">
                                        <p:cTn id="8" dur="500" fill="hold"/>
                                        <p:tgtEl>
                                          <p:spTgt spid="348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1+#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fill="hold"/>
                                        <p:tgtEl>
                                          <p:spTgt spid="14"/>
                                        </p:tgtEl>
                                        <p:attrNameLst>
                                          <p:attrName>ppt_x</p:attrName>
                                        </p:attrNameLst>
                                      </p:cBhvr>
                                      <p:tavLst>
                                        <p:tav tm="0">
                                          <p:val>
                                            <p:strVal val="1+#ppt_w/2"/>
                                          </p:val>
                                        </p:tav>
                                        <p:tav tm="100000">
                                          <p:val>
                                            <p:strVal val="#ppt_x"/>
                                          </p:val>
                                        </p:tav>
                                      </p:tavLst>
                                    </p:anim>
                                    <p:anim calcmode="lin" valueType="num">
                                      <p:cBhvr additive="base">
                                        <p:cTn id="39"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nodeType="click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fill="hold"/>
                                        <p:tgtEl>
                                          <p:spTgt spid="15"/>
                                        </p:tgtEl>
                                        <p:attrNameLst>
                                          <p:attrName>ppt_x</p:attrName>
                                        </p:attrNameLst>
                                      </p:cBhvr>
                                      <p:tavLst>
                                        <p:tav tm="0">
                                          <p:val>
                                            <p:strVal val="1+#ppt_w/2"/>
                                          </p:val>
                                        </p:tav>
                                        <p:tav tm="100000">
                                          <p:val>
                                            <p:strVal val="#ppt_x"/>
                                          </p:val>
                                        </p:tav>
                                      </p:tavLst>
                                    </p:anim>
                                    <p:anim calcmode="lin" valueType="num">
                                      <p:cBhvr additive="base">
                                        <p:cTn id="45"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descr="power1_fig4_3_1.jpg"/>
          <p:cNvPicPr>
            <a:picLocks noChangeAspect="1"/>
          </p:cNvPicPr>
          <p:nvPr/>
        </p:nvPicPr>
        <p:blipFill>
          <a:blip r:embed="rId2" cstate="print"/>
          <a:stretch>
            <a:fillRect/>
          </a:stretch>
        </p:blipFill>
        <p:spPr>
          <a:xfrm>
            <a:off x="857224" y="571480"/>
            <a:ext cx="4264152" cy="2514600"/>
          </a:xfrm>
          <a:prstGeom prst="rect">
            <a:avLst/>
          </a:prstGeom>
        </p:spPr>
      </p:pic>
      <p:pic>
        <p:nvPicPr>
          <p:cNvPr id="3" name="صورة 2" descr="power1_fig4_3_2.jpg"/>
          <p:cNvPicPr>
            <a:picLocks noChangeAspect="1"/>
          </p:cNvPicPr>
          <p:nvPr/>
        </p:nvPicPr>
        <p:blipFill>
          <a:blip r:embed="rId3" cstate="print"/>
          <a:stretch>
            <a:fillRect/>
          </a:stretch>
        </p:blipFill>
        <p:spPr>
          <a:xfrm>
            <a:off x="857224" y="3071810"/>
            <a:ext cx="4264152" cy="2517648"/>
          </a:xfrm>
          <a:prstGeom prst="rect">
            <a:avLst/>
          </a:prstGeom>
        </p:spPr>
      </p:pic>
      <p:sp>
        <p:nvSpPr>
          <p:cNvPr id="4" name="مربع نص 3"/>
          <p:cNvSpPr txBox="1"/>
          <p:nvPr/>
        </p:nvSpPr>
        <p:spPr>
          <a:xfrm>
            <a:off x="1928794" y="5715016"/>
            <a:ext cx="1500198" cy="430887"/>
          </a:xfrm>
          <a:prstGeom prst="rect">
            <a:avLst/>
          </a:prstGeom>
          <a:noFill/>
        </p:spPr>
        <p:txBody>
          <a:bodyPr wrap="square" rtlCol="1">
            <a:spAutoFit/>
          </a:bodyPr>
          <a:lstStyle/>
          <a:p>
            <a:pPr algn="just"/>
            <a:r>
              <a:rPr lang="ar-SY" sz="2200" dirty="0" smtClean="0">
                <a:cs typeface="Simplified Arabic" pitchFamily="2" charset="-78"/>
              </a:rPr>
              <a:t>الشكل 4 - 3</a:t>
            </a:r>
            <a:endParaRPr lang="ar-SY" sz="2200" dirty="0">
              <a:cs typeface="Simplified Arabic" pitchFamily="2" charset="-78"/>
            </a:endParaRPr>
          </a:p>
        </p:txBody>
      </p:sp>
      <p:sp>
        <p:nvSpPr>
          <p:cNvPr id="10" name="مربع نص 9"/>
          <p:cNvSpPr txBox="1"/>
          <p:nvPr/>
        </p:nvSpPr>
        <p:spPr>
          <a:xfrm>
            <a:off x="5072066" y="357166"/>
            <a:ext cx="3714776" cy="523220"/>
          </a:xfrm>
          <a:prstGeom prst="rect">
            <a:avLst/>
          </a:prstGeom>
          <a:noFill/>
        </p:spPr>
        <p:txBody>
          <a:bodyPr wrap="square" rtlCol="1">
            <a:spAutoFit/>
          </a:bodyPr>
          <a:lstStyle/>
          <a:p>
            <a:pPr algn="just"/>
            <a:r>
              <a:rPr lang="ar-SY" sz="2800" b="1" dirty="0" smtClean="0">
                <a:solidFill>
                  <a:srgbClr val="0070C0"/>
                </a:solidFill>
                <a:cs typeface="Simplified Arabic" pitchFamily="2" charset="-78"/>
              </a:rPr>
              <a:t>شروط العمل في نظام القلب :</a:t>
            </a:r>
            <a:endParaRPr lang="ar-SY" sz="2800" b="1" dirty="0">
              <a:solidFill>
                <a:srgbClr val="0070C0"/>
              </a:solidFill>
              <a:cs typeface="Simplified Arabic" pitchFamily="2" charset="-78"/>
            </a:endParaRPr>
          </a:p>
        </p:txBody>
      </p:sp>
      <p:sp>
        <p:nvSpPr>
          <p:cNvPr id="11" name="مربع نص 10"/>
          <p:cNvSpPr txBox="1"/>
          <p:nvPr/>
        </p:nvSpPr>
        <p:spPr>
          <a:xfrm>
            <a:off x="4572000" y="4357694"/>
            <a:ext cx="4214842" cy="2246769"/>
          </a:xfrm>
          <a:prstGeom prst="rect">
            <a:avLst/>
          </a:prstGeom>
          <a:noFill/>
        </p:spPr>
        <p:txBody>
          <a:bodyPr wrap="square" rtlCol="1">
            <a:spAutoFit/>
          </a:bodyPr>
          <a:lstStyle/>
          <a:p>
            <a:pPr marL="514350" indent="-514350" algn="just">
              <a:buAutoNum type="arabicPeriod"/>
            </a:pPr>
            <a:r>
              <a:rPr lang="ar-SY" sz="2800" b="1" dirty="0" smtClean="0">
                <a:cs typeface="Simplified Arabic" pitchFamily="2" charset="-78"/>
              </a:rPr>
              <a:t>عكس القطبية في الشبكتين.</a:t>
            </a:r>
          </a:p>
          <a:p>
            <a:pPr marL="514350" indent="-514350" algn="just">
              <a:buAutoNum type="arabicPeriod"/>
            </a:pPr>
            <a:r>
              <a:rPr lang="ar-SY" sz="2800" b="1" dirty="0" smtClean="0">
                <a:cs typeface="Simplified Arabic" pitchFamily="2" charset="-78"/>
              </a:rPr>
              <a:t>أن تكون القوة المحركة الكهربائية المقدمة من شبكة المستمر أكبر من تلك المقدمة من شبكة المتناوب أي</a:t>
            </a:r>
            <a:endParaRPr lang="ar-SY" sz="2800" b="1" dirty="0">
              <a:cs typeface="Simplified Arabic" pitchFamily="2" charset="-78"/>
            </a:endParaRPr>
          </a:p>
        </p:txBody>
      </p:sp>
      <p:sp>
        <p:nvSpPr>
          <p:cNvPr id="12" name="مربع نص 11"/>
          <p:cNvSpPr txBox="1"/>
          <p:nvPr/>
        </p:nvSpPr>
        <p:spPr>
          <a:xfrm>
            <a:off x="3643306" y="6072206"/>
            <a:ext cx="1857388" cy="523220"/>
          </a:xfrm>
          <a:prstGeom prst="rect">
            <a:avLst/>
          </a:prstGeom>
          <a:noFill/>
        </p:spPr>
        <p:txBody>
          <a:bodyPr wrap="square" rtlCol="1">
            <a:spAutoFit/>
          </a:bodyPr>
          <a:lstStyle/>
          <a:p>
            <a:pPr algn="just"/>
            <a:r>
              <a:rPr lang="en-US" sz="2800" b="1" i="1" dirty="0" smtClean="0">
                <a:solidFill>
                  <a:srgbClr val="D60093"/>
                </a:solidFill>
                <a:cs typeface="Simplified Arabic" pitchFamily="2" charset="-78"/>
              </a:rPr>
              <a:t>E</a:t>
            </a:r>
            <a:r>
              <a:rPr lang="en-US" sz="2800" b="1" i="1" baseline="-25000" dirty="0" smtClean="0">
                <a:solidFill>
                  <a:srgbClr val="D60093"/>
                </a:solidFill>
                <a:cs typeface="Simplified Arabic" pitchFamily="2" charset="-78"/>
              </a:rPr>
              <a:t>d</a:t>
            </a:r>
            <a:r>
              <a:rPr lang="en-US" sz="2800" b="1" i="1" baseline="-25000" dirty="0" smtClean="0">
                <a:solidFill>
                  <a:srgbClr val="D60093"/>
                </a:solidFill>
                <a:cs typeface="Simplified Arabic" pitchFamily="2" charset="-78"/>
                <a:sym typeface="Symbol"/>
              </a:rPr>
              <a:t> </a:t>
            </a:r>
            <a:r>
              <a:rPr lang="en-US" sz="2800" b="1" dirty="0" smtClean="0">
                <a:solidFill>
                  <a:srgbClr val="D60093"/>
                </a:solidFill>
                <a:cs typeface="Simplified Arabic" pitchFamily="2" charset="-78"/>
                <a:sym typeface="Symbol"/>
              </a:rPr>
              <a:t>&lt; </a:t>
            </a:r>
            <a:r>
              <a:rPr lang="en-US" sz="2800" b="1" i="1" dirty="0" smtClean="0">
                <a:solidFill>
                  <a:srgbClr val="D60093"/>
                </a:solidFill>
                <a:cs typeface="Simplified Arabic" pitchFamily="2" charset="-78"/>
                <a:sym typeface="Symbol"/>
              </a:rPr>
              <a:t>E</a:t>
            </a:r>
            <a:r>
              <a:rPr lang="en-US" sz="2800" b="1" i="1" baseline="-25000" dirty="0" smtClean="0">
                <a:solidFill>
                  <a:srgbClr val="D60093"/>
                </a:solidFill>
                <a:cs typeface="Simplified Arabic" pitchFamily="2" charset="-78"/>
                <a:sym typeface="Symbol"/>
              </a:rPr>
              <a:t>d</a:t>
            </a:r>
            <a:endParaRPr lang="ar-SY" sz="2800" b="1" dirty="0">
              <a:solidFill>
                <a:srgbClr val="D60093"/>
              </a:solidFill>
              <a:cs typeface="Simplified Arabic" pitchFamily="2" charset="-78"/>
            </a:endParaRPr>
          </a:p>
        </p:txBody>
      </p:sp>
      <p:sp>
        <p:nvSpPr>
          <p:cNvPr id="13" name="سهم إلى اليمين 12"/>
          <p:cNvSpPr/>
          <p:nvPr/>
        </p:nvSpPr>
        <p:spPr>
          <a:xfrm>
            <a:off x="2786050" y="1785926"/>
            <a:ext cx="785818" cy="642942"/>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sp>
        <p:nvSpPr>
          <p:cNvPr id="14" name="مربع نص 13"/>
          <p:cNvSpPr txBox="1"/>
          <p:nvPr/>
        </p:nvSpPr>
        <p:spPr>
          <a:xfrm>
            <a:off x="2857488" y="1895765"/>
            <a:ext cx="357190" cy="461665"/>
          </a:xfrm>
          <a:prstGeom prst="rect">
            <a:avLst/>
          </a:prstGeom>
          <a:noFill/>
        </p:spPr>
        <p:txBody>
          <a:bodyPr wrap="square" rtlCol="1">
            <a:spAutoFit/>
          </a:bodyPr>
          <a:lstStyle/>
          <a:p>
            <a:r>
              <a:rPr lang="en-US" sz="2400" dirty="0" smtClean="0">
                <a:solidFill>
                  <a:srgbClr val="FFFF00"/>
                </a:solidFill>
              </a:rPr>
              <a:t>P</a:t>
            </a:r>
            <a:endParaRPr lang="ar-SY" sz="2400" dirty="0">
              <a:solidFill>
                <a:srgbClr val="FFFF00"/>
              </a:solidFill>
            </a:endParaRPr>
          </a:p>
        </p:txBody>
      </p:sp>
      <p:sp>
        <p:nvSpPr>
          <p:cNvPr id="15" name="سهم إلى اليمين 14"/>
          <p:cNvSpPr/>
          <p:nvPr/>
        </p:nvSpPr>
        <p:spPr>
          <a:xfrm rot="10800000">
            <a:off x="2571736" y="4247855"/>
            <a:ext cx="785818" cy="642942"/>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sp>
        <p:nvSpPr>
          <p:cNvPr id="16" name="مربع نص 15"/>
          <p:cNvSpPr txBox="1"/>
          <p:nvPr/>
        </p:nvSpPr>
        <p:spPr>
          <a:xfrm>
            <a:off x="2857488" y="4357694"/>
            <a:ext cx="357190" cy="461665"/>
          </a:xfrm>
          <a:prstGeom prst="rect">
            <a:avLst/>
          </a:prstGeom>
          <a:noFill/>
        </p:spPr>
        <p:txBody>
          <a:bodyPr wrap="square" rtlCol="1">
            <a:spAutoFit/>
          </a:bodyPr>
          <a:lstStyle/>
          <a:p>
            <a:r>
              <a:rPr lang="en-US" sz="2400" dirty="0" smtClean="0">
                <a:solidFill>
                  <a:srgbClr val="FFFF00"/>
                </a:solidFill>
              </a:rPr>
              <a:t>P</a:t>
            </a:r>
            <a:endParaRPr lang="ar-SY" sz="2400" dirty="0">
              <a:solidFill>
                <a:srgbClr val="FFFF00"/>
              </a:solidFill>
            </a:endParaRPr>
          </a:p>
        </p:txBody>
      </p:sp>
      <p:sp>
        <p:nvSpPr>
          <p:cNvPr id="17" name="مربع نص 16"/>
          <p:cNvSpPr txBox="1"/>
          <p:nvPr/>
        </p:nvSpPr>
        <p:spPr>
          <a:xfrm>
            <a:off x="4714876" y="928670"/>
            <a:ext cx="4071966" cy="2677656"/>
          </a:xfrm>
          <a:prstGeom prst="rect">
            <a:avLst/>
          </a:prstGeom>
          <a:noFill/>
        </p:spPr>
        <p:txBody>
          <a:bodyPr wrap="square" rtlCol="1">
            <a:spAutoFit/>
          </a:bodyPr>
          <a:lstStyle/>
          <a:p>
            <a:pPr algn="just"/>
            <a:r>
              <a:rPr lang="ar-SY" sz="2800" b="1" dirty="0" smtClean="0">
                <a:solidFill>
                  <a:srgbClr val="00B050"/>
                </a:solidFill>
                <a:cs typeface="Simplified Arabic" pitchFamily="2" charset="-78"/>
              </a:rPr>
              <a:t>بما أن اتجاه التيار في المبدلة يكون محددا بسبب وجود </a:t>
            </a:r>
            <a:r>
              <a:rPr lang="ar-SY" sz="2800" b="1" dirty="0" err="1" smtClean="0">
                <a:solidFill>
                  <a:srgbClr val="00B050"/>
                </a:solidFill>
                <a:cs typeface="Simplified Arabic" pitchFamily="2" charset="-78"/>
              </a:rPr>
              <a:t>الثايرستورات</a:t>
            </a:r>
            <a:r>
              <a:rPr lang="ar-SY" sz="2800" b="1" dirty="0" smtClean="0">
                <a:solidFill>
                  <a:srgbClr val="00B050"/>
                </a:solidFill>
                <a:cs typeface="Simplified Arabic" pitchFamily="2" charset="-78"/>
              </a:rPr>
              <a:t> لذلك فإن العمل في نظام التقويم أو القلب يتعلق بقطبيتي المنبع والحمل والعلاقة بينهما.</a:t>
            </a:r>
            <a:endParaRPr lang="ar-SY" sz="2800" b="1" dirty="0">
              <a:solidFill>
                <a:srgbClr val="00B050"/>
              </a:solidFill>
              <a:cs typeface="Simplified Arabic" pitchFamily="2" charset="-78"/>
            </a:endParaRPr>
          </a:p>
        </p:txBody>
      </p:sp>
      <p:sp>
        <p:nvSpPr>
          <p:cNvPr id="18" name="مربع نص 17"/>
          <p:cNvSpPr txBox="1"/>
          <p:nvPr/>
        </p:nvSpPr>
        <p:spPr>
          <a:xfrm>
            <a:off x="4572000" y="3429000"/>
            <a:ext cx="4214842" cy="954107"/>
          </a:xfrm>
          <a:prstGeom prst="rect">
            <a:avLst/>
          </a:prstGeom>
          <a:noFill/>
        </p:spPr>
        <p:txBody>
          <a:bodyPr wrap="square" rtlCol="1">
            <a:spAutoFit/>
          </a:bodyPr>
          <a:lstStyle/>
          <a:p>
            <a:pPr algn="just"/>
            <a:r>
              <a:rPr lang="ar-SY" sz="2800" b="1" dirty="0" smtClean="0">
                <a:cs typeface="Simplified Arabic" pitchFamily="2" charset="-78"/>
              </a:rPr>
              <a:t>لتحويل عمل مبدلة مقومة إلى نظام القلب يجب:</a:t>
            </a:r>
            <a:endParaRPr lang="ar-SY" sz="2800" b="1" dirty="0">
              <a:cs typeface="Simplified Arabic" pitchFamily="2" charset="-78"/>
            </a:endParaRPr>
          </a:p>
        </p:txBody>
      </p:sp>
      <p:sp>
        <p:nvSpPr>
          <p:cNvPr id="19" name="عنصر نائب للتاريخ 18"/>
          <p:cNvSpPr>
            <a:spLocks noGrp="1"/>
          </p:cNvSpPr>
          <p:nvPr>
            <p:ph type="dt" sz="half" idx="10"/>
          </p:nvPr>
        </p:nvSpPr>
        <p:spPr/>
        <p:txBody>
          <a:bodyPr/>
          <a:lstStyle/>
          <a:p>
            <a:r>
              <a:rPr lang="ar-SY" smtClean="0"/>
              <a:t>2019-2018</a:t>
            </a:r>
            <a:endParaRPr lang="ar-SY"/>
          </a:p>
        </p:txBody>
      </p:sp>
      <p:sp>
        <p:nvSpPr>
          <p:cNvPr id="20" name="عنصر نائب لرقم الشريحة 19"/>
          <p:cNvSpPr>
            <a:spLocks noGrp="1"/>
          </p:cNvSpPr>
          <p:nvPr>
            <p:ph type="sldNum" sz="quarter" idx="12"/>
          </p:nvPr>
        </p:nvSpPr>
        <p:spPr/>
        <p:txBody>
          <a:bodyPr/>
          <a:lstStyle/>
          <a:p>
            <a:fld id="{2C0DA8FC-BB9E-42E2-A4DE-D94B488C17FE}" type="slidenum">
              <a:rPr lang="ar-SY" smtClean="0"/>
              <a:pPr/>
              <a:t>6</a:t>
            </a:fld>
            <a:endParaRPr lang="ar-SY" dirty="0"/>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checkerboard(across)">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blinds(horizontal)">
                                      <p:cBhvr>
                                        <p:cTn id="17" dur="500"/>
                                        <p:tgtEl>
                                          <p:spTgt spid="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xEl>
                                              <p:pRg st="1" end="1"/>
                                            </p:txEl>
                                          </p:spTgt>
                                        </p:tgtEl>
                                        <p:attrNameLst>
                                          <p:attrName>style.visibility</p:attrName>
                                        </p:attrNameLst>
                                      </p:cBhvr>
                                      <p:to>
                                        <p:strVal val="visible"/>
                                      </p:to>
                                    </p:set>
                                    <p:animEffect transition="in" filter="blinds(horizontal)">
                                      <p:cBhvr>
                                        <p:cTn id="22" dur="500"/>
                                        <p:tgtEl>
                                          <p:spTgt spid="11">
                                            <p:txEl>
                                              <p:pRg st="1" end="1"/>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P spid="1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0" y="71414"/>
            <a:ext cx="9144000" cy="1384995"/>
          </a:xfrm>
          <a:prstGeom prst="rect">
            <a:avLst/>
          </a:prstGeom>
          <a:noFill/>
        </p:spPr>
        <p:txBody>
          <a:bodyPr wrap="square" rtlCol="1">
            <a:spAutoFit/>
          </a:bodyPr>
          <a:lstStyle/>
          <a:p>
            <a:pPr algn="ctr" rtl="0"/>
            <a:r>
              <a:rPr lang="en-US" sz="2800" b="1" dirty="0" smtClean="0">
                <a:solidFill>
                  <a:srgbClr val="0070C0"/>
                </a:solidFill>
                <a:latin typeface="Times New Roman" pitchFamily="18" charset="0"/>
                <a:cs typeface="Times New Roman" pitchFamily="18" charset="0"/>
              </a:rPr>
              <a:t>v</a:t>
            </a:r>
            <a:r>
              <a:rPr lang="en-US" sz="2800" b="1" baseline="-25000" dirty="0" smtClean="0">
                <a:solidFill>
                  <a:srgbClr val="0070C0"/>
                </a:solidFill>
                <a:latin typeface="Times New Roman" pitchFamily="18" charset="0"/>
                <a:cs typeface="Times New Roman" pitchFamily="18" charset="0"/>
              </a:rPr>
              <a:t>1rms</a:t>
            </a:r>
            <a:r>
              <a:rPr lang="en-US" sz="2800" b="1" dirty="0" smtClean="0">
                <a:solidFill>
                  <a:srgbClr val="0070C0"/>
                </a:solidFill>
                <a:latin typeface="Times New Roman" pitchFamily="18" charset="0"/>
                <a:cs typeface="Times New Roman" pitchFamily="18" charset="0"/>
              </a:rPr>
              <a:t> = 220 v , I</a:t>
            </a:r>
            <a:r>
              <a:rPr lang="en-US" sz="2800" b="1" baseline="-25000" dirty="0" smtClean="0">
                <a:solidFill>
                  <a:srgbClr val="0070C0"/>
                </a:solidFill>
                <a:latin typeface="Times New Roman" pitchFamily="18" charset="0"/>
                <a:cs typeface="Times New Roman" pitchFamily="18" charset="0"/>
              </a:rPr>
              <a:t>LDC</a:t>
            </a:r>
            <a:r>
              <a:rPr lang="en-US" sz="2800" b="1" dirty="0" smtClean="0">
                <a:solidFill>
                  <a:srgbClr val="0070C0"/>
                </a:solidFill>
                <a:latin typeface="Times New Roman" pitchFamily="18" charset="0"/>
                <a:cs typeface="Times New Roman" pitchFamily="18" charset="0"/>
              </a:rPr>
              <a:t> = 4 A , R = 4 </a:t>
            </a:r>
            <a:r>
              <a:rPr lang="en-US" sz="2800" b="1" dirty="0" smtClean="0">
                <a:solidFill>
                  <a:srgbClr val="0070C0"/>
                </a:solidFill>
                <a:latin typeface="Times New Roman" pitchFamily="18" charset="0"/>
                <a:cs typeface="Times New Roman" pitchFamily="18" charset="0"/>
                <a:sym typeface="Symbol"/>
              </a:rPr>
              <a:t> , K = 22 , F = 50 Hz</a:t>
            </a:r>
          </a:p>
          <a:p>
            <a:pPr algn="ctr" rtl="0"/>
            <a:r>
              <a:rPr lang="en-US" sz="2800" b="1" dirty="0" smtClean="0">
                <a:solidFill>
                  <a:srgbClr val="0070C0"/>
                </a:solidFill>
                <a:latin typeface="Times New Roman" pitchFamily="18" charset="0"/>
                <a:cs typeface="Times New Roman" pitchFamily="18" charset="0"/>
                <a:sym typeface="Symbol"/>
              </a:rPr>
              <a:t> = 120 </a:t>
            </a:r>
            <a:r>
              <a:rPr lang="en-US" sz="2800" b="1" baseline="30000" dirty="0" smtClean="0">
                <a:solidFill>
                  <a:srgbClr val="0070C0"/>
                </a:solidFill>
                <a:latin typeface="Times New Roman" pitchFamily="18" charset="0"/>
                <a:cs typeface="Times New Roman" pitchFamily="18" charset="0"/>
                <a:sym typeface="Symbol"/>
              </a:rPr>
              <a:t></a:t>
            </a:r>
            <a:r>
              <a:rPr lang="en-US" sz="2800" b="1" dirty="0" smtClean="0">
                <a:solidFill>
                  <a:srgbClr val="0070C0"/>
                </a:solidFill>
                <a:latin typeface="Times New Roman" pitchFamily="18" charset="0"/>
                <a:cs typeface="Times New Roman" pitchFamily="18" charset="0"/>
                <a:sym typeface="Symbol"/>
              </a:rPr>
              <a:t> , ’ = 10 </a:t>
            </a:r>
            <a:r>
              <a:rPr lang="en-US" sz="2800" b="1" baseline="30000" dirty="0" smtClean="0">
                <a:solidFill>
                  <a:srgbClr val="0070C0"/>
                </a:solidFill>
                <a:latin typeface="Times New Roman" pitchFamily="18" charset="0"/>
                <a:cs typeface="Times New Roman" pitchFamily="18" charset="0"/>
                <a:sym typeface="Symbol"/>
              </a:rPr>
              <a:t></a:t>
            </a:r>
          </a:p>
          <a:p>
            <a:pPr algn="ctr"/>
            <a:r>
              <a:rPr lang="ar-SY" sz="2800" b="1" dirty="0" smtClean="0">
                <a:solidFill>
                  <a:srgbClr val="00B050"/>
                </a:solidFill>
                <a:latin typeface="Times New Roman" pitchFamily="18" charset="0"/>
                <a:cs typeface="Times New Roman" pitchFamily="18" charset="0"/>
              </a:rPr>
              <a:t>الاستطاعة الفعالة المقدمة من آلة التيار المستمر</a:t>
            </a:r>
            <a:endParaRPr lang="ar-SY" sz="2800" b="1" dirty="0" smtClean="0">
              <a:solidFill>
                <a:srgbClr val="00B050"/>
              </a:solidFill>
              <a:cs typeface="Simplified Arabic" pitchFamily="2" charset="-78"/>
            </a:endParaRPr>
          </a:p>
        </p:txBody>
      </p:sp>
      <p:graphicFrame>
        <p:nvGraphicFramePr>
          <p:cNvPr id="34818" name="Object 2"/>
          <p:cNvGraphicFramePr>
            <a:graphicFrameLocks noChangeAspect="1"/>
          </p:cNvGraphicFramePr>
          <p:nvPr/>
        </p:nvGraphicFramePr>
        <p:xfrm>
          <a:off x="361950" y="1558925"/>
          <a:ext cx="2365375" cy="482600"/>
        </p:xfrm>
        <a:graphic>
          <a:graphicData uri="http://schemas.openxmlformats.org/presentationml/2006/ole">
            <p:oleObj spid="_x0000_s196610" name="Equation" r:id="rId3" imgW="1180800" imgH="241200" progId="Equation.DSMT4">
              <p:embed/>
            </p:oleObj>
          </a:graphicData>
        </a:graphic>
      </p:graphicFrame>
      <p:graphicFrame>
        <p:nvGraphicFramePr>
          <p:cNvPr id="10" name="Object 2"/>
          <p:cNvGraphicFramePr>
            <a:graphicFrameLocks noChangeAspect="1"/>
          </p:cNvGraphicFramePr>
          <p:nvPr/>
        </p:nvGraphicFramePr>
        <p:xfrm>
          <a:off x="306388" y="2165350"/>
          <a:ext cx="5519737" cy="482600"/>
        </p:xfrm>
        <a:graphic>
          <a:graphicData uri="http://schemas.openxmlformats.org/presentationml/2006/ole">
            <p:oleObj spid="_x0000_s196611" name="Equation" r:id="rId4" imgW="2755800" imgH="241200" progId="Equation.DSMT4">
              <p:embed/>
            </p:oleObj>
          </a:graphicData>
        </a:graphic>
      </p:graphicFrame>
      <p:graphicFrame>
        <p:nvGraphicFramePr>
          <p:cNvPr id="11" name="Object 2"/>
          <p:cNvGraphicFramePr>
            <a:graphicFrameLocks noChangeAspect="1"/>
          </p:cNvGraphicFramePr>
          <p:nvPr/>
        </p:nvGraphicFramePr>
        <p:xfrm>
          <a:off x="357158" y="2786063"/>
          <a:ext cx="4679950" cy="457200"/>
        </p:xfrm>
        <a:graphic>
          <a:graphicData uri="http://schemas.openxmlformats.org/presentationml/2006/ole">
            <p:oleObj spid="_x0000_s196612" name="Equation" r:id="rId5" imgW="2336760" imgH="228600" progId="Equation.DSMT4">
              <p:embed/>
            </p:oleObj>
          </a:graphicData>
        </a:graphic>
      </p:graphicFrame>
      <p:sp>
        <p:nvSpPr>
          <p:cNvPr id="16" name="مربع نص 15"/>
          <p:cNvSpPr txBox="1"/>
          <p:nvPr/>
        </p:nvSpPr>
        <p:spPr>
          <a:xfrm>
            <a:off x="1357322" y="3357562"/>
            <a:ext cx="7000892" cy="523220"/>
          </a:xfrm>
          <a:prstGeom prst="rect">
            <a:avLst/>
          </a:prstGeom>
          <a:noFill/>
        </p:spPr>
        <p:txBody>
          <a:bodyPr wrap="square" rtlCol="1">
            <a:spAutoFit/>
          </a:bodyPr>
          <a:lstStyle/>
          <a:p>
            <a:pPr algn="ctr"/>
            <a:r>
              <a:rPr lang="ar-SY" sz="2800" b="1" dirty="0" smtClean="0">
                <a:solidFill>
                  <a:srgbClr val="00B050"/>
                </a:solidFill>
                <a:latin typeface="Times New Roman" pitchFamily="18" charset="0"/>
                <a:cs typeface="Times New Roman" pitchFamily="18" charset="0"/>
              </a:rPr>
              <a:t>فرق الجهد الوسطي الناتج عن </a:t>
            </a:r>
            <a:r>
              <a:rPr lang="ar-SY" sz="2800" b="1" dirty="0" err="1" smtClean="0">
                <a:solidFill>
                  <a:srgbClr val="00B050"/>
                </a:solidFill>
                <a:latin typeface="Times New Roman" pitchFamily="18" charset="0"/>
                <a:cs typeface="Times New Roman" pitchFamily="18" charset="0"/>
              </a:rPr>
              <a:t>الابدال</a:t>
            </a:r>
            <a:endParaRPr lang="ar-SY" sz="2800" b="1" dirty="0" smtClean="0">
              <a:solidFill>
                <a:srgbClr val="00B050"/>
              </a:solidFill>
              <a:cs typeface="Simplified Arabic" pitchFamily="2" charset="-78"/>
            </a:endParaRPr>
          </a:p>
        </p:txBody>
      </p:sp>
      <p:graphicFrame>
        <p:nvGraphicFramePr>
          <p:cNvPr id="17" name="Object 2"/>
          <p:cNvGraphicFramePr>
            <a:graphicFrameLocks noChangeAspect="1"/>
          </p:cNvGraphicFramePr>
          <p:nvPr/>
        </p:nvGraphicFramePr>
        <p:xfrm>
          <a:off x="393695" y="3987800"/>
          <a:ext cx="3535363" cy="482600"/>
        </p:xfrm>
        <a:graphic>
          <a:graphicData uri="http://schemas.openxmlformats.org/presentationml/2006/ole">
            <p:oleObj spid="_x0000_s196613" name="Equation" r:id="rId6" imgW="1765080" imgH="241200" progId="Equation.DSMT4">
              <p:embed/>
            </p:oleObj>
          </a:graphicData>
        </a:graphic>
      </p:graphicFrame>
      <p:graphicFrame>
        <p:nvGraphicFramePr>
          <p:cNvPr id="18" name="Object 2"/>
          <p:cNvGraphicFramePr>
            <a:graphicFrameLocks noChangeAspect="1"/>
          </p:cNvGraphicFramePr>
          <p:nvPr/>
        </p:nvGraphicFramePr>
        <p:xfrm>
          <a:off x="398491" y="4565650"/>
          <a:ext cx="8316913" cy="863600"/>
        </p:xfrm>
        <a:graphic>
          <a:graphicData uri="http://schemas.openxmlformats.org/presentationml/2006/ole">
            <p:oleObj spid="_x0000_s196614" name="Equation" r:id="rId7" imgW="4152600" imgH="431640" progId="Equation.DSMT4">
              <p:embed/>
            </p:oleObj>
          </a:graphicData>
        </a:graphic>
      </p:graphicFrame>
      <p:sp>
        <p:nvSpPr>
          <p:cNvPr id="19" name="مربع نص 18"/>
          <p:cNvSpPr txBox="1"/>
          <p:nvPr/>
        </p:nvSpPr>
        <p:spPr>
          <a:xfrm>
            <a:off x="0" y="5429264"/>
            <a:ext cx="9144000" cy="523220"/>
          </a:xfrm>
          <a:prstGeom prst="rect">
            <a:avLst/>
          </a:prstGeom>
          <a:noFill/>
        </p:spPr>
        <p:txBody>
          <a:bodyPr wrap="square" rtlCol="1">
            <a:spAutoFit/>
          </a:bodyPr>
          <a:lstStyle/>
          <a:p>
            <a:pPr algn="ctr"/>
            <a:r>
              <a:rPr lang="ar-SY" sz="2800" b="1" dirty="0" err="1" smtClean="0">
                <a:solidFill>
                  <a:srgbClr val="00B050"/>
                </a:solidFill>
                <a:latin typeface="Times New Roman" pitchFamily="18" charset="0"/>
                <a:cs typeface="Times New Roman" pitchFamily="18" charset="0"/>
              </a:rPr>
              <a:t>المحارضة</a:t>
            </a:r>
            <a:r>
              <a:rPr lang="ar-SY" sz="2800" b="1" dirty="0" smtClean="0">
                <a:solidFill>
                  <a:srgbClr val="00B050"/>
                </a:solidFill>
                <a:latin typeface="Times New Roman" pitchFamily="18" charset="0"/>
                <a:cs typeface="Times New Roman" pitchFamily="18" charset="0"/>
              </a:rPr>
              <a:t> المكافئة في دارة المبدلة </a:t>
            </a:r>
            <a:r>
              <a:rPr lang="en-US" sz="2800" b="1" dirty="0" smtClean="0">
                <a:solidFill>
                  <a:srgbClr val="00B050"/>
                </a:solidFill>
                <a:latin typeface="Times New Roman" pitchFamily="18" charset="0"/>
                <a:cs typeface="Times New Roman" pitchFamily="18" charset="0"/>
              </a:rPr>
              <a:t>L </a:t>
            </a:r>
            <a:endParaRPr lang="ar-SY" sz="2800" b="1" dirty="0" smtClean="0">
              <a:solidFill>
                <a:srgbClr val="00B050"/>
              </a:solidFill>
              <a:cs typeface="Simplified Arabic" pitchFamily="2" charset="-78"/>
            </a:endParaRPr>
          </a:p>
        </p:txBody>
      </p:sp>
      <p:graphicFrame>
        <p:nvGraphicFramePr>
          <p:cNvPr id="41996" name="Object 12"/>
          <p:cNvGraphicFramePr>
            <a:graphicFrameLocks noChangeAspect="1"/>
          </p:cNvGraphicFramePr>
          <p:nvPr/>
        </p:nvGraphicFramePr>
        <p:xfrm>
          <a:off x="336577" y="5926160"/>
          <a:ext cx="6564313" cy="788988"/>
        </p:xfrm>
        <a:graphic>
          <a:graphicData uri="http://schemas.openxmlformats.org/presentationml/2006/ole">
            <p:oleObj spid="_x0000_s196615" name="Equation" r:id="rId8" imgW="3593880" imgH="431640" progId="Equation.DSMT4">
              <p:embed/>
            </p:oleObj>
          </a:graphicData>
        </a:graphic>
      </p:graphicFrame>
      <p:sp>
        <p:nvSpPr>
          <p:cNvPr id="12" name="عنصر نائب للتاريخ 11"/>
          <p:cNvSpPr>
            <a:spLocks noGrp="1"/>
          </p:cNvSpPr>
          <p:nvPr>
            <p:ph type="dt" sz="half" idx="10"/>
          </p:nvPr>
        </p:nvSpPr>
        <p:spPr/>
        <p:txBody>
          <a:bodyPr/>
          <a:lstStyle/>
          <a:p>
            <a:r>
              <a:rPr lang="ar-SY" smtClean="0"/>
              <a:t>2019-2018</a:t>
            </a:r>
            <a:endParaRPr lang="ar-SY"/>
          </a:p>
        </p:txBody>
      </p:sp>
      <p:graphicFrame>
        <p:nvGraphicFramePr>
          <p:cNvPr id="15" name="Object 2"/>
          <p:cNvGraphicFramePr>
            <a:graphicFrameLocks noChangeAspect="1"/>
          </p:cNvGraphicFramePr>
          <p:nvPr/>
        </p:nvGraphicFramePr>
        <p:xfrm>
          <a:off x="1785918" y="3357562"/>
          <a:ext cx="915988" cy="457200"/>
        </p:xfrm>
        <a:graphic>
          <a:graphicData uri="http://schemas.openxmlformats.org/presentationml/2006/ole">
            <p:oleObj spid="_x0000_s196616" name="Equation" r:id="rId9" imgW="457200" imgH="228600" progId="Equation.DSMT4">
              <p:embed/>
            </p:oleObj>
          </a:graphicData>
        </a:graphic>
      </p:graphicFrame>
      <p:sp>
        <p:nvSpPr>
          <p:cNvPr id="13" name="عنصر نائب لرقم الشريحة 12"/>
          <p:cNvSpPr>
            <a:spLocks noGrp="1"/>
          </p:cNvSpPr>
          <p:nvPr>
            <p:ph type="sldNum" sz="quarter" idx="12"/>
          </p:nvPr>
        </p:nvSpPr>
        <p:spPr/>
        <p:txBody>
          <a:bodyPr/>
          <a:lstStyle/>
          <a:p>
            <a:fld id="{2C0DA8FC-BB9E-42E2-A4DE-D94B488C17FE}" type="slidenum">
              <a:rPr lang="ar-SY" smtClean="0"/>
              <a:pPr/>
              <a:t>60</a:t>
            </a:fld>
            <a:endParaRPr lang="ar-SY"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4818"/>
                                        </p:tgtEl>
                                        <p:attrNameLst>
                                          <p:attrName>style.visibility</p:attrName>
                                        </p:attrNameLst>
                                      </p:cBhvr>
                                      <p:to>
                                        <p:strVal val="visible"/>
                                      </p:to>
                                    </p:set>
                                    <p:anim calcmode="lin" valueType="num">
                                      <p:cBhvr additive="base">
                                        <p:cTn id="7" dur="500" fill="hold"/>
                                        <p:tgtEl>
                                          <p:spTgt spid="34818"/>
                                        </p:tgtEl>
                                        <p:attrNameLst>
                                          <p:attrName>ppt_x</p:attrName>
                                        </p:attrNameLst>
                                      </p:cBhvr>
                                      <p:tavLst>
                                        <p:tav tm="0">
                                          <p:val>
                                            <p:strVal val="1+#ppt_w/2"/>
                                          </p:val>
                                        </p:tav>
                                        <p:tav tm="100000">
                                          <p:val>
                                            <p:strVal val="#ppt_x"/>
                                          </p:val>
                                        </p:tav>
                                      </p:tavLst>
                                    </p:anim>
                                    <p:anim calcmode="lin" valueType="num">
                                      <p:cBhvr additive="base">
                                        <p:cTn id="8" dur="500" fill="hold"/>
                                        <p:tgtEl>
                                          <p:spTgt spid="348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par>
                                <p:cTn id="28" presetID="47" presetClass="entr" presetSubtype="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1000"/>
                                        <p:tgtEl>
                                          <p:spTgt spid="15"/>
                                        </p:tgtEl>
                                      </p:cBhvr>
                                    </p:animEffect>
                                    <p:anim calcmode="lin" valueType="num">
                                      <p:cBhvr>
                                        <p:cTn id="31" dur="1000" fill="hold"/>
                                        <p:tgtEl>
                                          <p:spTgt spid="15"/>
                                        </p:tgtEl>
                                        <p:attrNameLst>
                                          <p:attrName>ppt_x</p:attrName>
                                        </p:attrNameLst>
                                      </p:cBhvr>
                                      <p:tavLst>
                                        <p:tav tm="0">
                                          <p:val>
                                            <p:strVal val="#ppt_x"/>
                                          </p:val>
                                        </p:tav>
                                        <p:tav tm="100000">
                                          <p:val>
                                            <p:strVal val="#ppt_x"/>
                                          </p:val>
                                        </p:tav>
                                      </p:tavLst>
                                    </p:anim>
                                    <p:anim calcmode="lin" valueType="num">
                                      <p:cBhvr>
                                        <p:cTn id="3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1+#ppt_w/2"/>
                                          </p:val>
                                        </p:tav>
                                        <p:tav tm="100000">
                                          <p:val>
                                            <p:strVal val="#ppt_x"/>
                                          </p:val>
                                        </p:tav>
                                      </p:tavLst>
                                    </p:anim>
                                    <p:anim calcmode="lin" valueType="num">
                                      <p:cBhvr additive="base">
                                        <p:cTn id="3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1+#ppt_w/2"/>
                                          </p:val>
                                        </p:tav>
                                        <p:tav tm="100000">
                                          <p:val>
                                            <p:strVal val="#ppt_x"/>
                                          </p:val>
                                        </p:tav>
                                      </p:tavLst>
                                    </p:anim>
                                    <p:anim calcmode="lin" valueType="num">
                                      <p:cBhvr additive="base">
                                        <p:cTn id="4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1000"/>
                                        <p:tgtEl>
                                          <p:spTgt spid="19"/>
                                        </p:tgtEl>
                                      </p:cBhvr>
                                    </p:animEffect>
                                    <p:anim calcmode="lin" valueType="num">
                                      <p:cBhvr>
                                        <p:cTn id="50" dur="1000" fill="hold"/>
                                        <p:tgtEl>
                                          <p:spTgt spid="19"/>
                                        </p:tgtEl>
                                        <p:attrNameLst>
                                          <p:attrName>ppt_x</p:attrName>
                                        </p:attrNameLst>
                                      </p:cBhvr>
                                      <p:tavLst>
                                        <p:tav tm="0">
                                          <p:val>
                                            <p:strVal val="#ppt_x"/>
                                          </p:val>
                                        </p:tav>
                                        <p:tav tm="100000">
                                          <p:val>
                                            <p:strVal val="#ppt_x"/>
                                          </p:val>
                                        </p:tav>
                                      </p:tavLst>
                                    </p:anim>
                                    <p:anim calcmode="lin" valueType="num">
                                      <p:cBhvr>
                                        <p:cTn id="5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nodeType="clickEffect">
                                  <p:stCondLst>
                                    <p:cond delay="0"/>
                                  </p:stCondLst>
                                  <p:childTnLst>
                                    <p:set>
                                      <p:cBhvr>
                                        <p:cTn id="55" dur="1" fill="hold">
                                          <p:stCondLst>
                                            <p:cond delay="0"/>
                                          </p:stCondLst>
                                        </p:cTn>
                                        <p:tgtEl>
                                          <p:spTgt spid="41996"/>
                                        </p:tgtEl>
                                        <p:attrNameLst>
                                          <p:attrName>style.visibility</p:attrName>
                                        </p:attrNameLst>
                                      </p:cBhvr>
                                      <p:to>
                                        <p:strVal val="visible"/>
                                      </p:to>
                                    </p:set>
                                    <p:anim calcmode="lin" valueType="num">
                                      <p:cBhvr additive="base">
                                        <p:cTn id="56" dur="500" fill="hold"/>
                                        <p:tgtEl>
                                          <p:spTgt spid="41996"/>
                                        </p:tgtEl>
                                        <p:attrNameLst>
                                          <p:attrName>ppt_x</p:attrName>
                                        </p:attrNameLst>
                                      </p:cBhvr>
                                      <p:tavLst>
                                        <p:tav tm="0">
                                          <p:val>
                                            <p:strVal val="1+#ppt_w/2"/>
                                          </p:val>
                                        </p:tav>
                                        <p:tav tm="100000">
                                          <p:val>
                                            <p:strVal val="#ppt_x"/>
                                          </p:val>
                                        </p:tav>
                                      </p:tavLst>
                                    </p:anim>
                                    <p:anim calcmode="lin" valueType="num">
                                      <p:cBhvr additive="base">
                                        <p:cTn id="57" dur="500" fill="hold"/>
                                        <p:tgtEl>
                                          <p:spTgt spid="419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285720" y="0"/>
            <a:ext cx="8572560" cy="1384995"/>
          </a:xfrm>
          <a:prstGeom prst="rect">
            <a:avLst/>
          </a:prstGeom>
          <a:noFill/>
        </p:spPr>
        <p:txBody>
          <a:bodyPr wrap="square" rtlCol="1">
            <a:spAutoFit/>
          </a:bodyPr>
          <a:lstStyle/>
          <a:p>
            <a:pPr algn="ctr" rtl="0"/>
            <a:r>
              <a:rPr lang="en-US" sz="2800" b="1" dirty="0" smtClean="0">
                <a:solidFill>
                  <a:srgbClr val="0070C0"/>
                </a:solidFill>
                <a:latin typeface="Times New Roman" pitchFamily="18" charset="0"/>
                <a:cs typeface="Times New Roman" pitchFamily="18" charset="0"/>
              </a:rPr>
              <a:t>v</a:t>
            </a:r>
            <a:r>
              <a:rPr lang="en-US" sz="2800" b="1" baseline="-25000" dirty="0" smtClean="0">
                <a:solidFill>
                  <a:srgbClr val="0070C0"/>
                </a:solidFill>
                <a:latin typeface="Times New Roman" pitchFamily="18" charset="0"/>
                <a:cs typeface="Times New Roman" pitchFamily="18" charset="0"/>
              </a:rPr>
              <a:t>1rms</a:t>
            </a:r>
            <a:r>
              <a:rPr lang="en-US" sz="2800" b="1" dirty="0" smtClean="0">
                <a:solidFill>
                  <a:srgbClr val="0070C0"/>
                </a:solidFill>
                <a:latin typeface="Times New Roman" pitchFamily="18" charset="0"/>
                <a:cs typeface="Times New Roman" pitchFamily="18" charset="0"/>
              </a:rPr>
              <a:t> = 220 v , I</a:t>
            </a:r>
            <a:r>
              <a:rPr lang="en-US" sz="2800" b="1" baseline="-25000" dirty="0" smtClean="0">
                <a:solidFill>
                  <a:srgbClr val="0070C0"/>
                </a:solidFill>
                <a:latin typeface="Times New Roman" pitchFamily="18" charset="0"/>
                <a:cs typeface="Times New Roman" pitchFamily="18" charset="0"/>
              </a:rPr>
              <a:t>LDC</a:t>
            </a:r>
            <a:r>
              <a:rPr lang="en-US" sz="2800" b="1" dirty="0" smtClean="0">
                <a:solidFill>
                  <a:srgbClr val="0070C0"/>
                </a:solidFill>
                <a:latin typeface="Times New Roman" pitchFamily="18" charset="0"/>
                <a:cs typeface="Times New Roman" pitchFamily="18" charset="0"/>
              </a:rPr>
              <a:t> = 4 A , R = 4 </a:t>
            </a:r>
            <a:r>
              <a:rPr lang="en-US" sz="2800" b="1" dirty="0" smtClean="0">
                <a:solidFill>
                  <a:srgbClr val="0070C0"/>
                </a:solidFill>
                <a:latin typeface="Times New Roman" pitchFamily="18" charset="0"/>
                <a:cs typeface="Times New Roman" pitchFamily="18" charset="0"/>
                <a:sym typeface="Symbol"/>
              </a:rPr>
              <a:t> , K = 22 , F = 50 Hz</a:t>
            </a:r>
          </a:p>
          <a:p>
            <a:pPr algn="ctr" rtl="0">
              <a:buFont typeface="Symbol" pitchFamily="18" charset="2"/>
              <a:buChar char="a"/>
            </a:pPr>
            <a:r>
              <a:rPr lang="en-US" sz="2800" b="1" dirty="0" smtClean="0">
                <a:solidFill>
                  <a:srgbClr val="0070C0"/>
                </a:solidFill>
                <a:latin typeface="Times New Roman" pitchFamily="18" charset="0"/>
                <a:cs typeface="Times New Roman" pitchFamily="18" charset="0"/>
                <a:sym typeface="Symbol"/>
              </a:rPr>
              <a:t>= 120 </a:t>
            </a:r>
            <a:r>
              <a:rPr lang="en-US" sz="2800" b="1" baseline="30000" dirty="0" smtClean="0">
                <a:solidFill>
                  <a:srgbClr val="0070C0"/>
                </a:solidFill>
                <a:latin typeface="Times New Roman" pitchFamily="18" charset="0"/>
                <a:cs typeface="Times New Roman" pitchFamily="18" charset="0"/>
                <a:sym typeface="Symbol"/>
              </a:rPr>
              <a:t></a:t>
            </a:r>
            <a:r>
              <a:rPr lang="en-US" sz="2800" b="1" dirty="0" smtClean="0">
                <a:solidFill>
                  <a:srgbClr val="0070C0"/>
                </a:solidFill>
                <a:latin typeface="Times New Roman" pitchFamily="18" charset="0"/>
                <a:cs typeface="Times New Roman" pitchFamily="18" charset="0"/>
                <a:sym typeface="Symbol"/>
              </a:rPr>
              <a:t> , ’ = 10 </a:t>
            </a:r>
            <a:r>
              <a:rPr lang="en-US" sz="2800" b="1" baseline="30000" dirty="0" smtClean="0">
                <a:solidFill>
                  <a:srgbClr val="0070C0"/>
                </a:solidFill>
                <a:latin typeface="Times New Roman" pitchFamily="18" charset="0"/>
                <a:cs typeface="Times New Roman" pitchFamily="18" charset="0"/>
                <a:sym typeface="Symbol"/>
              </a:rPr>
              <a:t></a:t>
            </a:r>
            <a:endParaRPr lang="en-US" sz="2800" b="1" baseline="30000" dirty="0" smtClean="0">
              <a:solidFill>
                <a:srgbClr val="00B050"/>
              </a:solidFill>
              <a:latin typeface="Times New Roman" pitchFamily="18" charset="0"/>
              <a:cs typeface="Simplified Arabic" pitchFamily="2" charset="-78"/>
              <a:sym typeface="Symbol"/>
            </a:endParaRPr>
          </a:p>
          <a:p>
            <a:pPr algn="ctr"/>
            <a:r>
              <a:rPr lang="ar-SY" sz="2800" b="1" dirty="0" smtClean="0">
                <a:solidFill>
                  <a:srgbClr val="00B050"/>
                </a:solidFill>
                <a:latin typeface="Times New Roman" pitchFamily="18" charset="0"/>
                <a:cs typeface="Times New Roman" pitchFamily="18" charset="0"/>
              </a:rPr>
              <a:t>الزمن </a:t>
            </a:r>
            <a:r>
              <a:rPr lang="ar-SY" sz="2800" b="1" dirty="0" err="1" smtClean="0">
                <a:solidFill>
                  <a:srgbClr val="00B050"/>
                </a:solidFill>
                <a:latin typeface="Times New Roman" pitchFamily="18" charset="0"/>
                <a:cs typeface="Times New Roman" pitchFamily="18" charset="0"/>
              </a:rPr>
              <a:t>الأعظمي</a:t>
            </a:r>
            <a:r>
              <a:rPr lang="ar-SY" sz="2800" b="1" dirty="0" smtClean="0">
                <a:solidFill>
                  <a:srgbClr val="00B050"/>
                </a:solidFill>
                <a:latin typeface="Times New Roman" pitchFamily="18" charset="0"/>
                <a:cs typeface="Times New Roman" pitchFamily="18" charset="0"/>
              </a:rPr>
              <a:t> لقطع </a:t>
            </a:r>
            <a:r>
              <a:rPr lang="ar-SY" sz="2800" b="1" dirty="0" err="1" smtClean="0">
                <a:solidFill>
                  <a:srgbClr val="00B050"/>
                </a:solidFill>
                <a:latin typeface="Times New Roman" pitchFamily="18" charset="0"/>
                <a:cs typeface="Times New Roman" pitchFamily="18" charset="0"/>
              </a:rPr>
              <a:t>الثايرستور</a:t>
            </a:r>
            <a:r>
              <a:rPr lang="ar-SY" sz="2800" b="1" dirty="0" smtClean="0">
                <a:solidFill>
                  <a:srgbClr val="00B050"/>
                </a:solidFill>
                <a:latin typeface="Times New Roman" pitchFamily="18" charset="0"/>
                <a:cs typeface="Times New Roman" pitchFamily="18" charset="0"/>
              </a:rPr>
              <a:t> </a:t>
            </a:r>
            <a:r>
              <a:rPr lang="en-US" sz="2800" b="1" dirty="0" err="1" smtClean="0">
                <a:solidFill>
                  <a:srgbClr val="00B050"/>
                </a:solidFill>
                <a:latin typeface="Times New Roman" pitchFamily="18" charset="0"/>
                <a:cs typeface="Times New Roman" pitchFamily="18" charset="0"/>
              </a:rPr>
              <a:t>t</a:t>
            </a:r>
            <a:r>
              <a:rPr lang="en-US" sz="2800" b="1" baseline="-25000" dirty="0" err="1" smtClean="0">
                <a:solidFill>
                  <a:srgbClr val="00B050"/>
                </a:solidFill>
                <a:latin typeface="Times New Roman" pitchFamily="18" charset="0"/>
                <a:cs typeface="Times New Roman" pitchFamily="18" charset="0"/>
              </a:rPr>
              <a:t>qmax</a:t>
            </a:r>
            <a:endParaRPr lang="en-US" sz="2800" b="1" baseline="-25000" dirty="0" smtClean="0">
              <a:solidFill>
                <a:srgbClr val="0070C0"/>
              </a:solidFill>
              <a:latin typeface="Times New Roman" pitchFamily="18" charset="0"/>
              <a:cs typeface="Times New Roman" pitchFamily="18" charset="0"/>
              <a:sym typeface="Symbol"/>
            </a:endParaRPr>
          </a:p>
        </p:txBody>
      </p:sp>
      <p:graphicFrame>
        <p:nvGraphicFramePr>
          <p:cNvPr id="11" name="Object 2"/>
          <p:cNvGraphicFramePr>
            <a:graphicFrameLocks noChangeAspect="1"/>
          </p:cNvGraphicFramePr>
          <p:nvPr/>
        </p:nvGraphicFramePr>
        <p:xfrm>
          <a:off x="2143108" y="1785926"/>
          <a:ext cx="4832350" cy="1143000"/>
        </p:xfrm>
        <a:graphic>
          <a:graphicData uri="http://schemas.openxmlformats.org/presentationml/2006/ole">
            <p:oleObj spid="_x0000_s197634" name="Equation" r:id="rId3" imgW="2412720" imgH="571320" progId="Equation.DSMT4">
              <p:embed/>
            </p:oleObj>
          </a:graphicData>
        </a:graphic>
      </p:graphicFrame>
      <p:pic>
        <p:nvPicPr>
          <p:cNvPr id="9" name="صورة 8" descr="power1_question_input_char_inverter.jpg"/>
          <p:cNvPicPr>
            <a:picLocks noChangeAspect="1"/>
          </p:cNvPicPr>
          <p:nvPr/>
        </p:nvPicPr>
        <p:blipFill>
          <a:blip r:embed="rId4" cstate="print"/>
          <a:stretch>
            <a:fillRect/>
          </a:stretch>
        </p:blipFill>
        <p:spPr>
          <a:xfrm>
            <a:off x="2647774" y="4204162"/>
            <a:ext cx="3995928" cy="1725168"/>
          </a:xfrm>
          <a:prstGeom prst="rect">
            <a:avLst/>
          </a:prstGeom>
        </p:spPr>
      </p:pic>
      <p:sp>
        <p:nvSpPr>
          <p:cNvPr id="5" name="مربع نص 4"/>
          <p:cNvSpPr txBox="1"/>
          <p:nvPr/>
        </p:nvSpPr>
        <p:spPr>
          <a:xfrm>
            <a:off x="2428860" y="3214686"/>
            <a:ext cx="4286280" cy="523220"/>
          </a:xfrm>
          <a:prstGeom prst="rect">
            <a:avLst/>
          </a:prstGeom>
          <a:noFill/>
        </p:spPr>
        <p:txBody>
          <a:bodyPr wrap="square" rtlCol="1">
            <a:spAutoFit/>
          </a:bodyPr>
          <a:lstStyle/>
          <a:p>
            <a:pPr algn="ctr"/>
            <a:r>
              <a:rPr lang="ar-SY" sz="2800" b="1" dirty="0" smtClean="0">
                <a:solidFill>
                  <a:srgbClr val="00B050"/>
                </a:solidFill>
                <a:latin typeface="Times New Roman" pitchFamily="18" charset="0"/>
                <a:cs typeface="Times New Roman" pitchFamily="18" charset="0"/>
              </a:rPr>
              <a:t>رسم مميزة دخل المبدلة</a:t>
            </a:r>
            <a:endParaRPr lang="ar-SY" sz="2800" b="1" dirty="0" smtClean="0">
              <a:solidFill>
                <a:srgbClr val="00B050"/>
              </a:solidFill>
              <a:cs typeface="Simplified Arabic" pitchFamily="2" charset="-78"/>
            </a:endParaRPr>
          </a:p>
        </p:txBody>
      </p:sp>
      <p:sp>
        <p:nvSpPr>
          <p:cNvPr id="6" name="عنصر نائب للتاريخ 5"/>
          <p:cNvSpPr>
            <a:spLocks noGrp="1"/>
          </p:cNvSpPr>
          <p:nvPr>
            <p:ph type="dt" sz="half" idx="10"/>
          </p:nvPr>
        </p:nvSpPr>
        <p:spPr/>
        <p:txBody>
          <a:bodyPr/>
          <a:lstStyle/>
          <a:p>
            <a:r>
              <a:rPr lang="ar-SY" smtClean="0"/>
              <a:t>2019-2018</a:t>
            </a:r>
            <a:endParaRPr lang="ar-SY"/>
          </a:p>
        </p:txBody>
      </p:sp>
      <p:sp>
        <p:nvSpPr>
          <p:cNvPr id="7" name="عنصر نائب لرقم الشريحة 6"/>
          <p:cNvSpPr>
            <a:spLocks noGrp="1"/>
          </p:cNvSpPr>
          <p:nvPr>
            <p:ph type="sldNum" sz="quarter" idx="12"/>
          </p:nvPr>
        </p:nvSpPr>
        <p:spPr/>
        <p:txBody>
          <a:bodyPr/>
          <a:lstStyle/>
          <a:p>
            <a:fld id="{2C0DA8FC-BB9E-42E2-A4DE-D94B488C17FE}" type="slidenum">
              <a:rPr lang="ar-SY" smtClean="0"/>
              <a:pPr/>
              <a:t>61</a:t>
            </a:fld>
            <a:endParaRPr lang="ar-SY"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checkerboard(across)">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4857752" y="500042"/>
            <a:ext cx="3786214" cy="523220"/>
          </a:xfrm>
          <a:prstGeom prst="rect">
            <a:avLst/>
          </a:prstGeom>
          <a:noFill/>
        </p:spPr>
        <p:txBody>
          <a:bodyPr wrap="square" rtlCol="1">
            <a:spAutoFit/>
          </a:bodyPr>
          <a:lstStyle/>
          <a:p>
            <a:pPr algn="ctr"/>
            <a:r>
              <a:rPr lang="ar-SY" sz="2800" b="1" dirty="0" smtClean="0">
                <a:solidFill>
                  <a:srgbClr val="FF0000"/>
                </a:solidFill>
                <a:cs typeface="Simplified Arabic" pitchFamily="2" charset="-78"/>
              </a:rPr>
              <a:t>أهم تطبيقات القالبة التابعة</a:t>
            </a:r>
            <a:endParaRPr lang="ar-SY" sz="2800" b="1" dirty="0">
              <a:solidFill>
                <a:srgbClr val="FF0000"/>
              </a:solidFill>
              <a:cs typeface="Simplified Arabic" pitchFamily="2" charset="-78"/>
            </a:endParaRPr>
          </a:p>
        </p:txBody>
      </p:sp>
      <p:sp>
        <p:nvSpPr>
          <p:cNvPr id="3" name="مربع نص 2"/>
          <p:cNvSpPr txBox="1"/>
          <p:nvPr/>
        </p:nvSpPr>
        <p:spPr>
          <a:xfrm>
            <a:off x="1285852" y="1071546"/>
            <a:ext cx="7500990" cy="523220"/>
          </a:xfrm>
          <a:prstGeom prst="rect">
            <a:avLst/>
          </a:prstGeom>
          <a:noFill/>
        </p:spPr>
        <p:txBody>
          <a:bodyPr wrap="square" rtlCol="1">
            <a:spAutoFit/>
          </a:bodyPr>
          <a:lstStyle/>
          <a:p>
            <a:pPr algn="just"/>
            <a:r>
              <a:rPr lang="ar-SY" sz="2800" b="1" dirty="0" smtClean="0">
                <a:cs typeface="Simplified Arabic" pitchFamily="2" charset="-78"/>
              </a:rPr>
              <a:t>1. </a:t>
            </a:r>
            <a:r>
              <a:rPr lang="en-US" sz="2800" b="1" dirty="0" smtClean="0">
                <a:cs typeface="Simplified Arabic" pitchFamily="2" charset="-78"/>
              </a:rPr>
              <a:t>regenerative brake </a:t>
            </a:r>
            <a:endParaRPr lang="ar-SY" sz="2800" b="1" dirty="0">
              <a:cs typeface="Simplified Arabic" pitchFamily="2" charset="-78"/>
            </a:endParaRPr>
          </a:p>
        </p:txBody>
      </p:sp>
      <p:sp>
        <p:nvSpPr>
          <p:cNvPr id="6" name="عنصر نائب للتاريخ 5"/>
          <p:cNvSpPr>
            <a:spLocks noGrp="1"/>
          </p:cNvSpPr>
          <p:nvPr>
            <p:ph type="dt" sz="half" idx="10"/>
          </p:nvPr>
        </p:nvSpPr>
        <p:spPr/>
        <p:txBody>
          <a:bodyPr/>
          <a:lstStyle/>
          <a:p>
            <a:r>
              <a:rPr lang="ar-SY" smtClean="0"/>
              <a:t>2019-2018</a:t>
            </a:r>
            <a:endParaRPr lang="ar-SY"/>
          </a:p>
        </p:txBody>
      </p:sp>
      <p:sp>
        <p:nvSpPr>
          <p:cNvPr id="9" name="مربع نص 8"/>
          <p:cNvSpPr txBox="1"/>
          <p:nvPr/>
        </p:nvSpPr>
        <p:spPr>
          <a:xfrm>
            <a:off x="428596" y="1689075"/>
            <a:ext cx="8358246" cy="1384995"/>
          </a:xfrm>
          <a:prstGeom prst="rect">
            <a:avLst/>
          </a:prstGeom>
          <a:noFill/>
        </p:spPr>
        <p:txBody>
          <a:bodyPr wrap="square" rtlCol="1">
            <a:spAutoFit/>
          </a:bodyPr>
          <a:lstStyle/>
          <a:p>
            <a:pPr algn="just"/>
            <a:r>
              <a:rPr lang="ar-SY" sz="2800" b="1" dirty="0" smtClean="0">
                <a:cs typeface="Simplified Arabic" pitchFamily="2" charset="-78"/>
              </a:rPr>
              <a:t>تحميل مولد يؤدي إلى مرور تيار في ملفات الدوار. هذه الملفات موجودة ضمن حقل مغناطيسي. مرور التيار ضمن حقل مغناطيسي يؤدي إلى نشوء عزم مقاوم لاتجاه الحركة. مما يؤدي إلى الكبح.</a:t>
            </a:r>
            <a:endParaRPr lang="ar-SY" sz="2800" b="1" dirty="0">
              <a:cs typeface="Simplified Arabic" pitchFamily="2" charset="-78"/>
            </a:endParaRPr>
          </a:p>
        </p:txBody>
      </p:sp>
      <p:sp>
        <p:nvSpPr>
          <p:cNvPr id="10" name="مربع نص 9"/>
          <p:cNvSpPr txBox="1"/>
          <p:nvPr/>
        </p:nvSpPr>
        <p:spPr>
          <a:xfrm>
            <a:off x="428596" y="3440436"/>
            <a:ext cx="8358246" cy="954107"/>
          </a:xfrm>
          <a:prstGeom prst="rect">
            <a:avLst/>
          </a:prstGeom>
          <a:noFill/>
        </p:spPr>
        <p:txBody>
          <a:bodyPr wrap="square" rtlCol="1">
            <a:spAutoFit/>
          </a:bodyPr>
          <a:lstStyle/>
          <a:p>
            <a:pPr algn="just"/>
            <a:r>
              <a:rPr lang="ar-SY" sz="2800" b="1" dirty="0" smtClean="0">
                <a:solidFill>
                  <a:srgbClr val="7030A0"/>
                </a:solidFill>
                <a:cs typeface="Simplified Arabic" pitchFamily="2" charset="-78"/>
              </a:rPr>
              <a:t>الاستفادة من الطاقة الحركية للعربة أو القطار الكهربائي وإعادة حقن الطاقة في شبكة المتناوب.</a:t>
            </a:r>
            <a:endParaRPr lang="ar-SY" sz="2800" b="1" dirty="0">
              <a:solidFill>
                <a:srgbClr val="7030A0"/>
              </a:solidFill>
              <a:cs typeface="Simplified Arabic" pitchFamily="2" charset="-78"/>
            </a:endParaRPr>
          </a:p>
        </p:txBody>
      </p:sp>
      <p:sp>
        <p:nvSpPr>
          <p:cNvPr id="11" name="مربع نص 10"/>
          <p:cNvSpPr txBox="1"/>
          <p:nvPr/>
        </p:nvSpPr>
        <p:spPr>
          <a:xfrm>
            <a:off x="285720" y="4760909"/>
            <a:ext cx="8501122" cy="954107"/>
          </a:xfrm>
          <a:prstGeom prst="rect">
            <a:avLst/>
          </a:prstGeom>
          <a:noFill/>
        </p:spPr>
        <p:txBody>
          <a:bodyPr wrap="square" rtlCol="1">
            <a:spAutoFit/>
          </a:bodyPr>
          <a:lstStyle/>
          <a:p>
            <a:pPr algn="just"/>
            <a:r>
              <a:rPr lang="ar-SY" sz="2800" b="1" dirty="0" smtClean="0">
                <a:solidFill>
                  <a:srgbClr val="00B050"/>
                </a:solidFill>
                <a:cs typeface="Simplified Arabic" pitchFamily="2" charset="-78"/>
              </a:rPr>
              <a:t>في المصاعد: عند الصعود السرعة والعزم متوافقان بالاتجاه </a:t>
            </a:r>
            <a:r>
              <a:rPr lang="ar-SY" sz="2800" b="1" dirty="0" smtClean="0">
                <a:solidFill>
                  <a:srgbClr val="00B050"/>
                </a:solidFill>
                <a:cs typeface="Simplified Arabic" pitchFamily="2" charset="-78"/>
                <a:sym typeface="Symbol"/>
              </a:rPr>
              <a:t> محرك</a:t>
            </a:r>
            <a:r>
              <a:rPr lang="ar-SY" sz="2800" b="1" dirty="0" smtClean="0">
                <a:solidFill>
                  <a:srgbClr val="00B050"/>
                </a:solidFill>
                <a:cs typeface="Simplified Arabic" pitchFamily="2" charset="-78"/>
              </a:rPr>
              <a:t>.</a:t>
            </a:r>
          </a:p>
          <a:p>
            <a:pPr algn="just"/>
            <a:r>
              <a:rPr lang="ar-SY" sz="2800" b="1" dirty="0" smtClean="0">
                <a:solidFill>
                  <a:srgbClr val="00B050"/>
                </a:solidFill>
                <a:cs typeface="Simplified Arabic" pitchFamily="2" charset="-78"/>
              </a:rPr>
              <a:t>	      عند الهبوط السرعة والعزم متعاكسان بالاتجاه </a:t>
            </a:r>
            <a:r>
              <a:rPr lang="ar-SY" sz="2800" b="1" dirty="0" smtClean="0">
                <a:solidFill>
                  <a:srgbClr val="00B050"/>
                </a:solidFill>
                <a:cs typeface="Simplified Arabic" pitchFamily="2" charset="-78"/>
                <a:sym typeface="Symbol"/>
              </a:rPr>
              <a:t> كبح.</a:t>
            </a:r>
            <a:endParaRPr lang="ar-SY" sz="2800" b="1" dirty="0">
              <a:solidFill>
                <a:srgbClr val="00B050"/>
              </a:solidFill>
              <a:cs typeface="Simplified Arabic" pitchFamily="2" charset="-78"/>
            </a:endParaRPr>
          </a:p>
        </p:txBody>
      </p:sp>
      <p:sp>
        <p:nvSpPr>
          <p:cNvPr id="8" name="عنصر نائب لرقم الشريحة 7"/>
          <p:cNvSpPr>
            <a:spLocks noGrp="1"/>
          </p:cNvSpPr>
          <p:nvPr>
            <p:ph type="sldNum" sz="quarter" idx="12"/>
          </p:nvPr>
        </p:nvSpPr>
        <p:spPr/>
        <p:txBody>
          <a:bodyPr/>
          <a:lstStyle/>
          <a:p>
            <a:fld id="{2C0DA8FC-BB9E-42E2-A4DE-D94B488C17FE}" type="slidenum">
              <a:rPr lang="ar-SY" smtClean="0"/>
              <a:pPr/>
              <a:t>7</a:t>
            </a:fld>
            <a:endParaRPr lang="ar-SY" dirty="0"/>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1+#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r>
              <a:rPr lang="ar-SY" smtClean="0"/>
              <a:t>2019-2018</a:t>
            </a:r>
            <a:endParaRPr lang="ar-SY"/>
          </a:p>
        </p:txBody>
      </p:sp>
      <p:sp>
        <p:nvSpPr>
          <p:cNvPr id="8" name="مربع نص 7"/>
          <p:cNvSpPr txBox="1"/>
          <p:nvPr/>
        </p:nvSpPr>
        <p:spPr>
          <a:xfrm>
            <a:off x="4857752" y="500042"/>
            <a:ext cx="3786214" cy="523220"/>
          </a:xfrm>
          <a:prstGeom prst="rect">
            <a:avLst/>
          </a:prstGeom>
          <a:noFill/>
        </p:spPr>
        <p:txBody>
          <a:bodyPr wrap="square" rtlCol="1">
            <a:spAutoFit/>
          </a:bodyPr>
          <a:lstStyle/>
          <a:p>
            <a:pPr algn="ctr"/>
            <a:r>
              <a:rPr lang="ar-SY" sz="2800" b="1" dirty="0" smtClean="0">
                <a:solidFill>
                  <a:srgbClr val="FF0000"/>
                </a:solidFill>
                <a:cs typeface="Simplified Arabic" pitchFamily="2" charset="-78"/>
              </a:rPr>
              <a:t>أهم تطبيقات القالبة التابعة</a:t>
            </a:r>
            <a:endParaRPr lang="ar-SY" sz="2800" b="1" dirty="0">
              <a:solidFill>
                <a:srgbClr val="FF0000"/>
              </a:solidFill>
              <a:cs typeface="Simplified Arabic" pitchFamily="2" charset="-78"/>
            </a:endParaRPr>
          </a:p>
        </p:txBody>
      </p:sp>
      <p:sp>
        <p:nvSpPr>
          <p:cNvPr id="12" name="مربع نص 11"/>
          <p:cNvSpPr txBox="1"/>
          <p:nvPr/>
        </p:nvSpPr>
        <p:spPr>
          <a:xfrm>
            <a:off x="3786182" y="1142984"/>
            <a:ext cx="5000660" cy="523220"/>
          </a:xfrm>
          <a:prstGeom prst="rect">
            <a:avLst/>
          </a:prstGeom>
          <a:noFill/>
        </p:spPr>
        <p:txBody>
          <a:bodyPr wrap="square" rtlCol="1">
            <a:spAutoFit/>
          </a:bodyPr>
          <a:lstStyle/>
          <a:p>
            <a:pPr algn="just"/>
            <a:r>
              <a:rPr lang="ar-SY" sz="2800" b="1" dirty="0" smtClean="0">
                <a:cs typeface="Simplified Arabic" pitchFamily="2" charset="-78"/>
              </a:rPr>
              <a:t>2. </a:t>
            </a:r>
            <a:r>
              <a:rPr lang="en-US" sz="2800" b="1" dirty="0" smtClean="0">
                <a:cs typeface="Simplified Arabic" pitchFamily="2" charset="-78"/>
              </a:rPr>
              <a:t>HVDC Transmission</a:t>
            </a:r>
            <a:endParaRPr lang="ar-SY" sz="2800" b="1" dirty="0">
              <a:cs typeface="Simplified Arabic" pitchFamily="2" charset="-78"/>
            </a:endParaRPr>
          </a:p>
        </p:txBody>
      </p:sp>
      <p:pic>
        <p:nvPicPr>
          <p:cNvPr id="15" name="صورة 14" descr="multiterminal-configuration.jpg"/>
          <p:cNvPicPr>
            <a:picLocks noChangeAspect="1"/>
          </p:cNvPicPr>
          <p:nvPr/>
        </p:nvPicPr>
        <p:blipFill>
          <a:blip r:embed="rId2" cstate="print"/>
          <a:stretch>
            <a:fillRect/>
          </a:stretch>
        </p:blipFill>
        <p:spPr>
          <a:xfrm>
            <a:off x="2786050" y="1643050"/>
            <a:ext cx="3810000" cy="3524250"/>
          </a:xfrm>
          <a:prstGeom prst="rect">
            <a:avLst/>
          </a:prstGeom>
        </p:spPr>
      </p:pic>
      <p:pic>
        <p:nvPicPr>
          <p:cNvPr id="16" name="صورة 15" descr="hvdc_monopolar.jpg"/>
          <p:cNvPicPr>
            <a:picLocks noChangeAspect="1"/>
          </p:cNvPicPr>
          <p:nvPr/>
        </p:nvPicPr>
        <p:blipFill>
          <a:blip r:embed="rId3" cstate="print"/>
          <a:stretch>
            <a:fillRect/>
          </a:stretch>
        </p:blipFill>
        <p:spPr>
          <a:xfrm>
            <a:off x="2786050" y="5143512"/>
            <a:ext cx="3786214" cy="1285875"/>
          </a:xfrm>
          <a:prstGeom prst="rect">
            <a:avLst/>
          </a:prstGeom>
        </p:spPr>
      </p:pic>
      <p:sp>
        <p:nvSpPr>
          <p:cNvPr id="7" name="عنصر نائب لرقم الشريحة 6"/>
          <p:cNvSpPr>
            <a:spLocks noGrp="1"/>
          </p:cNvSpPr>
          <p:nvPr>
            <p:ph type="sldNum" sz="quarter" idx="12"/>
          </p:nvPr>
        </p:nvSpPr>
        <p:spPr/>
        <p:txBody>
          <a:bodyPr/>
          <a:lstStyle/>
          <a:p>
            <a:fld id="{2C0DA8FC-BB9E-42E2-A4DE-D94B488C17FE}" type="slidenum">
              <a:rPr lang="ar-SY" smtClean="0"/>
              <a:pPr/>
              <a:t>8</a:t>
            </a:fld>
            <a:endParaRPr lang="ar-SY"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heckerboard(across)">
                                      <p:cBhvr>
                                        <p:cTn id="7" dur="500"/>
                                        <p:tgtEl>
                                          <p:spTgt spid="16"/>
                                        </p:tgtEl>
                                      </p:cBhvr>
                                    </p:animEffect>
                                  </p:childTnLst>
                                </p:cTn>
                              </p:par>
                              <p:par>
                                <p:cTn id="8" presetID="5" presetClass="entr" presetSubtype="1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checkerboard(across)">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4857752" y="500042"/>
            <a:ext cx="3786214" cy="523220"/>
          </a:xfrm>
          <a:prstGeom prst="rect">
            <a:avLst/>
          </a:prstGeom>
          <a:noFill/>
        </p:spPr>
        <p:txBody>
          <a:bodyPr wrap="square" rtlCol="1">
            <a:spAutoFit/>
          </a:bodyPr>
          <a:lstStyle/>
          <a:p>
            <a:pPr algn="ctr"/>
            <a:r>
              <a:rPr lang="ar-SY" sz="2800" b="1" dirty="0" smtClean="0">
                <a:solidFill>
                  <a:srgbClr val="FF0000"/>
                </a:solidFill>
                <a:cs typeface="Simplified Arabic" pitchFamily="2" charset="-78"/>
              </a:rPr>
              <a:t>أهم تطبيقات القالبة التابعة</a:t>
            </a:r>
            <a:endParaRPr lang="ar-SY" sz="2800" b="1" dirty="0">
              <a:solidFill>
                <a:srgbClr val="FF0000"/>
              </a:solidFill>
              <a:cs typeface="Simplified Arabic" pitchFamily="2" charset="-78"/>
            </a:endParaRPr>
          </a:p>
        </p:txBody>
      </p:sp>
      <p:sp>
        <p:nvSpPr>
          <p:cNvPr id="4" name="مربع نص 3"/>
          <p:cNvSpPr txBox="1"/>
          <p:nvPr/>
        </p:nvSpPr>
        <p:spPr>
          <a:xfrm>
            <a:off x="3786182" y="1142984"/>
            <a:ext cx="5000660" cy="523220"/>
          </a:xfrm>
          <a:prstGeom prst="rect">
            <a:avLst/>
          </a:prstGeom>
          <a:noFill/>
        </p:spPr>
        <p:txBody>
          <a:bodyPr wrap="square" rtlCol="1">
            <a:spAutoFit/>
          </a:bodyPr>
          <a:lstStyle/>
          <a:p>
            <a:pPr algn="just"/>
            <a:r>
              <a:rPr lang="ar-SY" sz="2800" b="1" dirty="0" smtClean="0">
                <a:cs typeface="Simplified Arabic" pitchFamily="2" charset="-78"/>
              </a:rPr>
              <a:t>2. </a:t>
            </a:r>
            <a:r>
              <a:rPr lang="en-US" sz="2800" b="1" dirty="0" smtClean="0">
                <a:cs typeface="Simplified Arabic" pitchFamily="2" charset="-78"/>
              </a:rPr>
              <a:t>HVDC Transmission</a:t>
            </a:r>
            <a:endParaRPr lang="ar-SY" sz="2800" b="1" dirty="0">
              <a:cs typeface="Simplified Arabic" pitchFamily="2" charset="-78"/>
            </a:endParaRPr>
          </a:p>
        </p:txBody>
      </p:sp>
      <p:sp>
        <p:nvSpPr>
          <p:cNvPr id="6" name="عنصر نائب للتاريخ 5"/>
          <p:cNvSpPr>
            <a:spLocks noGrp="1"/>
          </p:cNvSpPr>
          <p:nvPr>
            <p:ph type="dt" sz="half" idx="10"/>
          </p:nvPr>
        </p:nvSpPr>
        <p:spPr/>
        <p:txBody>
          <a:bodyPr/>
          <a:lstStyle/>
          <a:p>
            <a:r>
              <a:rPr lang="ar-SY" smtClean="0"/>
              <a:t>2019-2018</a:t>
            </a:r>
            <a:endParaRPr lang="ar-SY"/>
          </a:p>
        </p:txBody>
      </p:sp>
      <p:pic>
        <p:nvPicPr>
          <p:cNvPr id="12" name="صورة 11" descr="01.bmp"/>
          <p:cNvPicPr>
            <a:picLocks noChangeAspect="1"/>
          </p:cNvPicPr>
          <p:nvPr/>
        </p:nvPicPr>
        <p:blipFill>
          <a:blip r:embed="rId2" cstate="print"/>
          <a:stretch>
            <a:fillRect/>
          </a:stretch>
        </p:blipFill>
        <p:spPr>
          <a:xfrm>
            <a:off x="2143108" y="1857817"/>
            <a:ext cx="5028572" cy="3428571"/>
          </a:xfrm>
          <a:prstGeom prst="rect">
            <a:avLst/>
          </a:prstGeom>
        </p:spPr>
      </p:pic>
      <p:pic>
        <p:nvPicPr>
          <p:cNvPr id="13" name="صورة 12" descr="02.bmp"/>
          <p:cNvPicPr>
            <a:picLocks noChangeAspect="1"/>
          </p:cNvPicPr>
          <p:nvPr/>
        </p:nvPicPr>
        <p:blipFill>
          <a:blip r:embed="rId3" cstate="print"/>
          <a:stretch>
            <a:fillRect/>
          </a:stretch>
        </p:blipFill>
        <p:spPr>
          <a:xfrm>
            <a:off x="2143108" y="1857817"/>
            <a:ext cx="5028572" cy="3428571"/>
          </a:xfrm>
          <a:prstGeom prst="rect">
            <a:avLst/>
          </a:prstGeom>
        </p:spPr>
      </p:pic>
      <p:pic>
        <p:nvPicPr>
          <p:cNvPr id="14" name="صورة 13" descr="03.bmp"/>
          <p:cNvPicPr>
            <a:picLocks noChangeAspect="1"/>
          </p:cNvPicPr>
          <p:nvPr/>
        </p:nvPicPr>
        <p:blipFill>
          <a:blip r:embed="rId4" cstate="print"/>
          <a:stretch>
            <a:fillRect/>
          </a:stretch>
        </p:blipFill>
        <p:spPr>
          <a:xfrm>
            <a:off x="2143108" y="1857817"/>
            <a:ext cx="5028572" cy="3428571"/>
          </a:xfrm>
          <a:prstGeom prst="rect">
            <a:avLst/>
          </a:prstGeom>
        </p:spPr>
      </p:pic>
      <p:sp>
        <p:nvSpPr>
          <p:cNvPr id="10" name="مربع نص 9"/>
          <p:cNvSpPr txBox="1"/>
          <p:nvPr/>
        </p:nvSpPr>
        <p:spPr>
          <a:xfrm>
            <a:off x="2071670" y="5643578"/>
            <a:ext cx="5000660" cy="523220"/>
          </a:xfrm>
          <a:prstGeom prst="rect">
            <a:avLst/>
          </a:prstGeom>
          <a:noFill/>
        </p:spPr>
        <p:txBody>
          <a:bodyPr wrap="square" rtlCol="1">
            <a:spAutoFit/>
          </a:bodyPr>
          <a:lstStyle/>
          <a:p>
            <a:pPr algn="ctr"/>
            <a:r>
              <a:rPr lang="fr-FR" sz="2800" b="1" dirty="0" smtClean="0">
                <a:cs typeface="Simplified Arabic" pitchFamily="2" charset="-78"/>
              </a:rPr>
              <a:t>http://www.abb.com</a:t>
            </a:r>
            <a:endParaRPr lang="ar-SY" sz="2800" b="1" dirty="0">
              <a:cs typeface="Simplified Arabic" pitchFamily="2" charset="-78"/>
            </a:endParaRPr>
          </a:p>
        </p:txBody>
      </p:sp>
      <p:sp>
        <p:nvSpPr>
          <p:cNvPr id="9" name="عنصر نائب لرقم الشريحة 8"/>
          <p:cNvSpPr>
            <a:spLocks noGrp="1"/>
          </p:cNvSpPr>
          <p:nvPr>
            <p:ph type="sldNum" sz="quarter" idx="12"/>
          </p:nvPr>
        </p:nvSpPr>
        <p:spPr/>
        <p:txBody>
          <a:bodyPr/>
          <a:lstStyle/>
          <a:p>
            <a:fld id="{2C0DA8FC-BB9E-42E2-A4DE-D94B488C17FE}" type="slidenum">
              <a:rPr lang="ar-SY" smtClean="0"/>
              <a:pPr/>
              <a:t>9</a:t>
            </a:fld>
            <a:endParaRPr lang="ar-SY"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3"/>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المبدلات القالبة التابعة&amp;#x0D;&amp;#x0A;Natural Commutation Inverters&amp;quot;&quot;/&gt;&lt;property id=&quot;20307&quot; value=&quot;291&quot;/&gt;&lt;/object&gt;&lt;object type=&quot;3&quot; unique_id=&quot;10005&quot;&gt;&lt;property id=&quot;20148&quot; value=&quot;5&quot;/&gt;&lt;property id=&quot;20300&quot; value=&quot;Slide 2&quot;/&gt;&lt;property id=&quot;20307&quot; value=&quot;292&quot;/&gt;&lt;/object&gt;&lt;object type=&quot;3&quot; unique_id=&quot;10006&quot;&gt;&lt;property id=&quot;20148&quot; value=&quot;5&quot;/&gt;&lt;property id=&quot;20300&quot; value=&quot;Slide 3&quot;/&gt;&lt;property id=&quot;20307&quot; value=&quot;293&quot;/&gt;&lt;/object&gt;&lt;object type=&quot;3&quot; unique_id=&quot;10007&quot;&gt;&lt;property id=&quot;20148&quot; value=&quot;5&quot;/&gt;&lt;property id=&quot;20300&quot; value=&quot;Slide 4&quot;/&gt;&lt;property id=&quot;20307&quot; value=&quot;258&quot;/&gt;&lt;/object&gt;&lt;object type=&quot;3&quot; unique_id=&quot;10008&quot;&gt;&lt;property id=&quot;20148&quot; value=&quot;5&quot;/&gt;&lt;property id=&quot;20300&quot; value=&quot;Slide 5&quot;/&gt;&lt;property id=&quot;20307&quot; value=&quot;260&quot;/&gt;&lt;/object&gt;&lt;object type=&quot;3&quot; unique_id=&quot;10009&quot;&gt;&lt;property id=&quot;20148&quot; value=&quot;5&quot;/&gt;&lt;property id=&quot;20300&quot; value=&quot;Slide 6&quot;/&gt;&lt;property id=&quot;20307&quot; value=&quot;294&quot;/&gt;&lt;/object&gt;&lt;object type=&quot;3&quot; unique_id=&quot;10010&quot;&gt;&lt;property id=&quot;20148&quot; value=&quot;5&quot;/&gt;&lt;property id=&quot;20300&quot; value=&quot;Slide 7&quot;/&gt;&lt;property id=&quot;20307&quot; value=&quot;278&quot;/&gt;&lt;/object&gt;&lt;object type=&quot;3&quot; unique_id=&quot;10011&quot;&gt;&lt;property id=&quot;20148&quot; value=&quot;5&quot;/&gt;&lt;property id=&quot;20300&quot; value=&quot;Slide 8&quot;/&gt;&lt;property id=&quot;20307&quot; value=&quot;348&quot;/&gt;&lt;/object&gt;&lt;object type=&quot;3&quot; unique_id=&quot;10012&quot;&gt;&lt;property id=&quot;20148&quot; value=&quot;5&quot;/&gt;&lt;property id=&quot;20300&quot; value=&quot;Slide 9&quot;/&gt;&lt;property id=&quot;20307&quot; value=&quot;338&quot;/&gt;&lt;/object&gt;&lt;object type=&quot;3&quot; unique_id=&quot;10013&quot;&gt;&lt;property id=&quot;20148&quot; value=&quot;5&quot;/&gt;&lt;property id=&quot;20300&quot; value=&quot;Slide 10&quot;/&gt;&lt;property id=&quot;20307&quot; value=&quot;339&quot;/&gt;&lt;/object&gt;&lt;object type=&quot;3&quot; unique_id=&quot;10014&quot;&gt;&lt;property id=&quot;20148&quot; value=&quot;5&quot;/&gt;&lt;property id=&quot;20300&quot; value=&quot;Slide 11&quot;/&gt;&lt;property id=&quot;20307&quot; value=&quot;340&quot;/&gt;&lt;/object&gt;&lt;object type=&quot;3&quot; unique_id=&quot;10015&quot;&gt;&lt;property id=&quot;20148&quot; value=&quot;5&quot;/&gt;&lt;property id=&quot;20300&quot; value=&quot;Slide 12&quot;/&gt;&lt;property id=&quot;20307&quot; value=&quot;341&quot;/&gt;&lt;/object&gt;&lt;object type=&quot;3&quot; unique_id=&quot;10016&quot;&gt;&lt;property id=&quot;20148&quot; value=&quot;5&quot;/&gt;&lt;property id=&quot;20300&quot; value=&quot;Slide 13&quot;/&gt;&lt;property id=&quot;20307&quot; value=&quot;337&quot;/&gt;&lt;/object&gt;&lt;object type=&quot;3&quot; unique_id=&quot;10017&quot;&gt;&lt;property id=&quot;20148&quot; value=&quot;5&quot;/&gt;&lt;property id=&quot;20300&quot; value=&quot;Slide 14&quot;/&gt;&lt;property id=&quot;20307&quot; value=&quot;261&quot;/&gt;&lt;/object&gt;&lt;object type=&quot;3&quot; unique_id=&quot;10018&quot;&gt;&lt;property id=&quot;20148&quot; value=&quot;5&quot;/&gt;&lt;property id=&quot;20300&quot; value=&quot;Slide 15&quot;/&gt;&lt;property id=&quot;20307&quot; value=&quot;295&quot;/&gt;&lt;/object&gt;&lt;object type=&quot;3&quot; unique_id=&quot;10019&quot;&gt;&lt;property id=&quot;20148&quot; value=&quot;5&quot;/&gt;&lt;property id=&quot;20300&quot; value=&quot;Slide 16&quot;/&gt;&lt;property id=&quot;20307&quot; value=&quot;297&quot;/&gt;&lt;/object&gt;&lt;object type=&quot;3&quot; unique_id=&quot;10020&quot;&gt;&lt;property id=&quot;20148&quot; value=&quot;5&quot;/&gt;&lt;property id=&quot;20300&quot; value=&quot;Slide 17&quot;/&gt;&lt;property id=&quot;20307&quot; value=&quot;298&quot;/&gt;&lt;/object&gt;&lt;object type=&quot;3&quot; unique_id=&quot;10021&quot;&gt;&lt;property id=&quot;20148&quot; value=&quot;5&quot;/&gt;&lt;property id=&quot;20300&quot; value=&quot;Slide 18&quot;/&gt;&lt;property id=&quot;20307&quot; value=&quot;263&quot;/&gt;&lt;/object&gt;&lt;object type=&quot;3&quot; unique_id=&quot;10022&quot;&gt;&lt;property id=&quot;20148&quot; value=&quot;5&quot;/&gt;&lt;property id=&quot;20300&quot; value=&quot;Slide 19&quot;/&gt;&lt;property id=&quot;20307&quot; value=&quot;299&quot;/&gt;&lt;/object&gt;&lt;object type=&quot;3&quot; unique_id=&quot;10023&quot;&gt;&lt;property id=&quot;20148&quot; value=&quot;5&quot;/&gt;&lt;property id=&quot;20300&quot; value=&quot;Slide 20&quot;/&gt;&lt;property id=&quot;20307&quot; value=&quot;280&quot;/&gt;&lt;/object&gt;&lt;object type=&quot;3&quot; unique_id=&quot;10024&quot;&gt;&lt;property id=&quot;20148&quot; value=&quot;5&quot;/&gt;&lt;property id=&quot;20300&quot; value=&quot;Slide 21&quot;/&gt;&lt;property id=&quot;20307&quot; value=&quot;279&quot;/&gt;&lt;/object&gt;&lt;object type=&quot;3&quot; unique_id=&quot;10025&quot;&gt;&lt;property id=&quot;20148&quot; value=&quot;5&quot;/&gt;&lt;property id=&quot;20300&quot; value=&quot;Slide 22&quot;/&gt;&lt;property id=&quot;20307&quot; value=&quot;284&quot;/&gt;&lt;/object&gt;&lt;object type=&quot;3&quot; unique_id=&quot;10026&quot;&gt;&lt;property id=&quot;20148&quot; value=&quot;5&quot;/&gt;&lt;property id=&quot;20300&quot; value=&quot;Slide 23&quot;/&gt;&lt;property id=&quot;20307&quot; value=&quot;300&quot;/&gt;&lt;/object&gt;&lt;object type=&quot;3&quot; unique_id=&quot;10027&quot;&gt;&lt;property id=&quot;20148&quot; value=&quot;5&quot;/&gt;&lt;property id=&quot;20300&quot; value=&quot;Slide 24&quot;/&gt;&lt;property id=&quot;20307&quot; value=&quot;305&quot;/&gt;&lt;/object&gt;&lt;object type=&quot;3&quot; unique_id=&quot;10028&quot;&gt;&lt;property id=&quot;20148&quot; value=&quot;5&quot;/&gt;&lt;property id=&quot;20300&quot; value=&quot;Slide 25&quot;/&gt;&lt;property id=&quot;20307&quot; value=&quot;301&quot;/&gt;&lt;/object&gt;&lt;object type=&quot;3&quot; unique_id=&quot;10029&quot;&gt;&lt;property id=&quot;20148&quot; value=&quot;5&quot;/&gt;&lt;property id=&quot;20300&quot; value=&quot;Slide 26&quot;/&gt;&lt;property id=&quot;20307&quot; value=&quot;306&quot;/&gt;&lt;/object&gt;&lt;object type=&quot;3&quot; unique_id=&quot;10030&quot;&gt;&lt;property id=&quot;20148&quot; value=&quot;5&quot;/&gt;&lt;property id=&quot;20300&quot; value=&quot;Slide 27&quot;/&gt;&lt;property id=&quot;20307&quot; value=&quot;302&quot;/&gt;&lt;/object&gt;&lt;object type=&quot;3&quot; unique_id=&quot;10031&quot;&gt;&lt;property id=&quot;20148&quot; value=&quot;5&quot;/&gt;&lt;property id=&quot;20300&quot; value=&quot;Slide 28&quot;/&gt;&lt;property id=&quot;20307&quot; value=&quot;303&quot;/&gt;&lt;/object&gt;&lt;object type=&quot;3&quot; unique_id=&quot;10032&quot;&gt;&lt;property id=&quot;20148&quot; value=&quot;5&quot;/&gt;&lt;property id=&quot;20300&quot; value=&quot;Slide 29&quot;/&gt;&lt;property id=&quot;20307&quot; value=&quot;343&quot;/&gt;&lt;/object&gt;&lt;object type=&quot;3&quot; unique_id=&quot;10033&quot;&gt;&lt;property id=&quot;20148&quot; value=&quot;5&quot;/&gt;&lt;property id=&quot;20300&quot; value=&quot;Slide 30&quot;/&gt;&lt;property id=&quot;20307&quot; value=&quot;344&quot;/&gt;&lt;/object&gt;&lt;object type=&quot;3&quot; unique_id=&quot;10034&quot;&gt;&lt;property id=&quot;20148&quot; value=&quot;5&quot;/&gt;&lt;property id=&quot;20300&quot; value=&quot;Slide 31&quot;/&gt;&lt;property id=&quot;20307&quot; value=&quot;345&quot;/&gt;&lt;/object&gt;&lt;object type=&quot;3&quot; unique_id=&quot;10035&quot;&gt;&lt;property id=&quot;20148&quot; value=&quot;5&quot;/&gt;&lt;property id=&quot;20300&quot; value=&quot;Slide 32&quot;/&gt;&lt;property id=&quot;20307&quot; value=&quot;346&quot;/&gt;&lt;/object&gt;&lt;object type=&quot;3&quot; unique_id=&quot;10036&quot;&gt;&lt;property id=&quot;20148&quot; value=&quot;5&quot;/&gt;&lt;property id=&quot;20300&quot; value=&quot;Slide 33&quot;/&gt;&lt;property id=&quot;20307&quot; value=&quot;307&quot;/&gt;&lt;/object&gt;&lt;object type=&quot;3&quot; unique_id=&quot;10037&quot;&gt;&lt;property id=&quot;20148&quot; value=&quot;5&quot;/&gt;&lt;property id=&quot;20300&quot; value=&quot;Slide 34&quot;/&gt;&lt;property id=&quot;20307&quot; value=&quot;308&quot;/&gt;&lt;/object&gt;&lt;object type=&quot;3&quot; unique_id=&quot;10038&quot;&gt;&lt;property id=&quot;20148&quot; value=&quot;5&quot;/&gt;&lt;property id=&quot;20300&quot; value=&quot;Slide 35&quot;/&gt;&lt;property id=&quot;20307&quot; value=&quot;309&quot;/&gt;&lt;/object&gt;&lt;object type=&quot;3&quot; unique_id=&quot;10039&quot;&gt;&lt;property id=&quot;20148&quot; value=&quot;5&quot;/&gt;&lt;property id=&quot;20300&quot; value=&quot;Slide 36&quot;/&gt;&lt;property id=&quot;20307&quot; value=&quot;310&quot;/&gt;&lt;/object&gt;&lt;object type=&quot;3&quot; unique_id=&quot;10040&quot;&gt;&lt;property id=&quot;20148&quot; value=&quot;5&quot;/&gt;&lt;property id=&quot;20300&quot; value=&quot;Slide 37&quot;/&gt;&lt;property id=&quot;20307&quot; value=&quot;311&quot;/&gt;&lt;/object&gt;&lt;object type=&quot;3&quot; unique_id=&quot;10041&quot;&gt;&lt;property id=&quot;20148&quot; value=&quot;5&quot;/&gt;&lt;property id=&quot;20300&quot; value=&quot;Slide 38&quot;/&gt;&lt;property id=&quot;20307&quot; value=&quot;312&quot;/&gt;&lt;/object&gt;&lt;object type=&quot;3&quot; unique_id=&quot;10042&quot;&gt;&lt;property id=&quot;20148&quot; value=&quot;5&quot;/&gt;&lt;property id=&quot;20300&quot; value=&quot;Slide 39&quot;/&gt;&lt;property id=&quot;20307&quot; value=&quot;313&quot;/&gt;&lt;/object&gt;&lt;object type=&quot;3&quot; unique_id=&quot;10043&quot;&gt;&lt;property id=&quot;20148&quot; value=&quot;5&quot;/&gt;&lt;property id=&quot;20300&quot; value=&quot;Slide 40&quot;/&gt;&lt;property id=&quot;20307&quot; value=&quot;314&quot;/&gt;&lt;/object&gt;&lt;object type=&quot;3&quot; unique_id=&quot;10044&quot;&gt;&lt;property id=&quot;20148&quot; value=&quot;5&quot;/&gt;&lt;property id=&quot;20300&quot; value=&quot;Slide 41&quot;/&gt;&lt;property id=&quot;20307&quot; value=&quot;315&quot;/&gt;&lt;/object&gt;&lt;object type=&quot;3&quot; unique_id=&quot;10045&quot;&gt;&lt;property id=&quot;20148&quot; value=&quot;5&quot;/&gt;&lt;property id=&quot;20300&quot; value=&quot;Slide 42&quot;/&gt;&lt;property id=&quot;20307&quot; value=&quot;316&quot;/&gt;&lt;/object&gt;&lt;object type=&quot;3&quot; unique_id=&quot;10046&quot;&gt;&lt;property id=&quot;20148&quot; value=&quot;5&quot;/&gt;&lt;property id=&quot;20300&quot; value=&quot;Slide 43&quot;/&gt;&lt;property id=&quot;20307&quot; value=&quot;317&quot;/&gt;&lt;/object&gt;&lt;object type=&quot;3&quot; unique_id=&quot;10047&quot;&gt;&lt;property id=&quot;20148&quot; value=&quot;5&quot;/&gt;&lt;property id=&quot;20300&quot; value=&quot;Slide 44&quot;/&gt;&lt;property id=&quot;20307&quot; value=&quot;319&quot;/&gt;&lt;/object&gt;&lt;object type=&quot;3&quot; unique_id=&quot;10048&quot;&gt;&lt;property id=&quot;20148&quot; value=&quot;5&quot;/&gt;&lt;property id=&quot;20300&quot; value=&quot;Slide 45&quot;/&gt;&lt;property id=&quot;20307&quot; value=&quot;322&quot;/&gt;&lt;/object&gt;&lt;object type=&quot;3&quot; unique_id=&quot;10049&quot;&gt;&lt;property id=&quot;20148&quot; value=&quot;5&quot;/&gt;&lt;property id=&quot;20300&quot; value=&quot;Slide 46&quot;/&gt;&lt;property id=&quot;20307&quot; value=&quot;320&quot;/&gt;&lt;/object&gt;&lt;object type=&quot;3&quot; unique_id=&quot;10050&quot;&gt;&lt;property id=&quot;20148&quot; value=&quot;5&quot;/&gt;&lt;property id=&quot;20300&quot; value=&quot;Slide 47&quot;/&gt;&lt;property id=&quot;20307&quot; value=&quot;347&quot;/&gt;&lt;/object&gt;&lt;object type=&quot;3&quot; unique_id=&quot;10051&quot;&gt;&lt;property id=&quot;20148&quot; value=&quot;5&quot;/&gt;&lt;property id=&quot;20300&quot; value=&quot;Slide 48&quot;/&gt;&lt;property id=&quot;20307&quot; value=&quot;324&quot;/&gt;&lt;/object&gt;&lt;object type=&quot;3&quot; unique_id=&quot;10052&quot;&gt;&lt;property id=&quot;20148&quot; value=&quot;5&quot;/&gt;&lt;property id=&quot;20300&quot; value=&quot;Slide 49&quot;/&gt;&lt;property id=&quot;20307&quot; value=&quot;321&quot;/&gt;&lt;/object&gt;&lt;object type=&quot;3&quot; unique_id=&quot;10053&quot;&gt;&lt;property id=&quot;20148&quot; value=&quot;5&quot;/&gt;&lt;property id=&quot;20300&quot; value=&quot;Slide 50&quot;/&gt;&lt;property id=&quot;20307&quot; value=&quot;323&quot;/&gt;&lt;/object&gt;&lt;object type=&quot;3&quot; unique_id=&quot;10054&quot;&gt;&lt;property id=&quot;20148&quot; value=&quot;5&quot;/&gt;&lt;property id=&quot;20300&quot; value=&quot;Slide 51&quot;/&gt;&lt;property id=&quot;20307&quot; value=&quot;325&quot;/&gt;&lt;/object&gt;&lt;object type=&quot;3&quot; unique_id=&quot;10055&quot;&gt;&lt;property id=&quot;20148&quot; value=&quot;5&quot;/&gt;&lt;property id=&quot;20300&quot; value=&quot;Slide 52&quot;/&gt;&lt;property id=&quot;20307&quot; value=&quot;326&quot;/&gt;&lt;/object&gt;&lt;object type=&quot;3&quot; unique_id=&quot;10056&quot;&gt;&lt;property id=&quot;20148&quot; value=&quot;5&quot;/&gt;&lt;property id=&quot;20300&quot; value=&quot;Slide 53&quot;/&gt;&lt;property id=&quot;20307&quot; value=&quot;327&quot;/&gt;&lt;/object&gt;&lt;object type=&quot;3&quot; unique_id=&quot;10057&quot;&gt;&lt;property id=&quot;20148&quot; value=&quot;5&quot;/&gt;&lt;property id=&quot;20300&quot; value=&quot;Slide 54&quot;/&gt;&lt;property id=&quot;20307&quot; value=&quot;328&quot;/&gt;&lt;/object&gt;&lt;object type=&quot;3&quot; unique_id=&quot;10058&quot;&gt;&lt;property id=&quot;20148&quot; value=&quot;5&quot;/&gt;&lt;property id=&quot;20300&quot; value=&quot;Slide 55&quot;/&gt;&lt;property id=&quot;20307&quot; value=&quot;329&quot;/&gt;&lt;/object&gt;&lt;object type=&quot;3&quot; unique_id=&quot;10059&quot;&gt;&lt;property id=&quot;20148&quot; value=&quot;5&quot;/&gt;&lt;property id=&quot;20300&quot; value=&quot;Slide 56&quot;/&gt;&lt;property id=&quot;20307&quot; value=&quot;330&quot;/&gt;&lt;/object&gt;&lt;object type=&quot;3&quot; unique_id=&quot;10060&quot;&gt;&lt;property id=&quot;20148&quot; value=&quot;5&quot;/&gt;&lt;property id=&quot;20300&quot; value=&quot;Slide 57&quot;/&gt;&lt;property id=&quot;20307&quot; value=&quot;331&quot;/&gt;&lt;/object&gt;&lt;object type=&quot;3&quot; unique_id=&quot;10061&quot;&gt;&lt;property id=&quot;20148&quot; value=&quot;5&quot;/&gt;&lt;property id=&quot;20300&quot; value=&quot;Slide 58&quot;/&gt;&lt;property id=&quot;20307&quot; value=&quot;332&quot;/&gt;&lt;/object&gt;&lt;object type=&quot;3&quot; unique_id=&quot;10062&quot;&gt;&lt;property id=&quot;20148&quot; value=&quot;5&quot;/&gt;&lt;property id=&quot;20300&quot; value=&quot;Slide 59&quot;/&gt;&lt;property id=&quot;20307&quot; value=&quot;333&quot;/&gt;&lt;/object&gt;&lt;object type=&quot;3&quot; unique_id=&quot;10063&quot;&gt;&lt;property id=&quot;20148&quot; value=&quot;5&quot;/&gt;&lt;property id=&quot;20300&quot; value=&quot;Slide 60&quot;/&gt;&lt;property id=&quot;20307&quot; value=&quot;334&quot;/&gt;&lt;/object&gt;&lt;object type=&quot;3&quot; unique_id=&quot;10064&quot;&gt;&lt;property id=&quot;20148&quot; value=&quot;5&quot;/&gt;&lt;property id=&quot;20300&quot; value=&quot;Slide 61&quot;/&gt;&lt;property id=&quot;20307&quot; value=&quot;335&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واجهة">
  <a:themeElements>
    <a:clrScheme name="واجهة">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واجهة">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واجهة">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سمة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7577</TotalTime>
  <Words>2956</Words>
  <Application>Microsoft Office PowerPoint</Application>
  <PresentationFormat>عرض على الشاشة (3:4)‏</PresentationFormat>
  <Paragraphs>894</Paragraphs>
  <Slides>61</Slides>
  <Notes>0</Notes>
  <HiddenSlides>0</HiddenSlides>
  <MMClips>0</MMClips>
  <ScaleCrop>false</ScaleCrop>
  <HeadingPairs>
    <vt:vector size="6" baseType="variant">
      <vt:variant>
        <vt:lpstr>سمة</vt:lpstr>
      </vt:variant>
      <vt:variant>
        <vt:i4>1</vt:i4>
      </vt:variant>
      <vt:variant>
        <vt:lpstr>خوادم OLE مضمنة</vt:lpstr>
      </vt:variant>
      <vt:variant>
        <vt:i4>1</vt:i4>
      </vt:variant>
      <vt:variant>
        <vt:lpstr>عناوين الشرائح</vt:lpstr>
      </vt:variant>
      <vt:variant>
        <vt:i4>61</vt:i4>
      </vt:variant>
    </vt:vector>
  </HeadingPairs>
  <TitlesOfParts>
    <vt:vector size="63" baseType="lpstr">
      <vt:lpstr>واجهة</vt:lpstr>
      <vt:lpstr>Equation</vt:lpstr>
      <vt:lpstr>المبدلات القالبة التابعة Natural Commutation Inverters</vt:lpstr>
      <vt:lpstr>الشريحة 2</vt:lpstr>
      <vt:lpstr>الشريحة 3</vt:lpstr>
      <vt:lpstr>الشريحة 4</vt:lpstr>
      <vt:lpstr>الشريحة 5</vt:lpstr>
      <vt:lpstr>الشريحة 6</vt:lpstr>
      <vt:lpstr>الشريحة 7</vt:lpstr>
      <vt:lpstr>الشريحة 8</vt:lpstr>
      <vt:lpstr>الشريحة 9</vt:lpstr>
      <vt:lpstr>الشريحة 10</vt:lpstr>
      <vt:lpstr>الشريحة 11</vt:lpstr>
      <vt:lpstr>الشريحة 12</vt:lpstr>
      <vt:lpstr>الشريحة 13</vt:lpstr>
      <vt:lpstr>الشريحة 14</vt:lpstr>
      <vt:lpstr>الشريحة 15</vt:lpstr>
      <vt:lpstr>الشريحة 16</vt:lpstr>
      <vt:lpstr>الشريحة 17</vt:lpstr>
      <vt:lpstr>الشريحة 18</vt:lpstr>
      <vt:lpstr>الشريحة 19</vt:lpstr>
      <vt:lpstr>الشريحة 20</vt:lpstr>
      <vt:lpstr>الشريحة 21</vt:lpstr>
      <vt:lpstr>الشريحة 22</vt:lpstr>
      <vt:lpstr>الشريحة 23</vt:lpstr>
      <vt:lpstr>الشريحة 24</vt:lpstr>
      <vt:lpstr>الشريحة 25</vt:lpstr>
      <vt:lpstr>الشريحة 26</vt:lpstr>
      <vt:lpstr>الشريحة 27</vt:lpstr>
      <vt:lpstr>الشريحة 28</vt:lpstr>
      <vt:lpstr>الشريحة 29</vt:lpstr>
      <vt:lpstr>الشريحة 30</vt:lpstr>
      <vt:lpstr>الشريحة 31</vt:lpstr>
      <vt:lpstr>الشريحة 32</vt:lpstr>
      <vt:lpstr>الشريحة 33</vt:lpstr>
      <vt:lpstr>الشريحة 34</vt:lpstr>
      <vt:lpstr>الشريحة 35</vt:lpstr>
      <vt:lpstr>الشريحة 36</vt:lpstr>
      <vt:lpstr>الشريحة 37</vt:lpstr>
      <vt:lpstr>الشريحة 38</vt:lpstr>
      <vt:lpstr>الشريحة 39</vt:lpstr>
      <vt:lpstr>الشريحة 40</vt:lpstr>
      <vt:lpstr>الشريحة 41</vt:lpstr>
      <vt:lpstr>الشريحة 42</vt:lpstr>
      <vt:lpstr>الشريحة 43</vt:lpstr>
      <vt:lpstr>الشريحة 44</vt:lpstr>
      <vt:lpstr>الشريحة 45</vt:lpstr>
      <vt:lpstr>الشريحة 46</vt:lpstr>
      <vt:lpstr>الشريحة 47</vt:lpstr>
      <vt:lpstr>الشريحة 48</vt:lpstr>
      <vt:lpstr>الشريحة 49</vt:lpstr>
      <vt:lpstr>الشريحة 50</vt:lpstr>
      <vt:lpstr>الشريحة 51</vt:lpstr>
      <vt:lpstr>الشريحة 52</vt:lpstr>
      <vt:lpstr>الشريحة 53</vt:lpstr>
      <vt:lpstr>الشريحة 54</vt:lpstr>
      <vt:lpstr>الشريحة 55</vt:lpstr>
      <vt:lpstr>الشريحة 56</vt:lpstr>
      <vt:lpstr>الشريحة 57</vt:lpstr>
      <vt:lpstr>الشريحة 58</vt:lpstr>
      <vt:lpstr>الشريحة 59</vt:lpstr>
      <vt:lpstr>الشريحة 60</vt:lpstr>
      <vt:lpstr>الشريحة 61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الالكترونيات الصناعية</dc:title>
  <dc:creator>ASUS</dc:creator>
  <cp:lastModifiedBy>imadalrouh</cp:lastModifiedBy>
  <cp:revision>471</cp:revision>
  <dcterms:created xsi:type="dcterms:W3CDTF">2007-07-19T15:41:10Z</dcterms:created>
  <dcterms:modified xsi:type="dcterms:W3CDTF">2018-12-04T15:59:37Z</dcterms:modified>
</cp:coreProperties>
</file>