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</p:sldMasterIdLst>
  <p:notesMasterIdLst>
    <p:notesMasterId r:id="rId80"/>
  </p:notesMasterIdLst>
  <p:sldIdLst>
    <p:sldId id="320" r:id="rId2"/>
    <p:sldId id="260" r:id="rId3"/>
    <p:sldId id="389" r:id="rId4"/>
    <p:sldId id="321" r:id="rId5"/>
    <p:sldId id="323" r:id="rId6"/>
    <p:sldId id="322" r:id="rId7"/>
    <p:sldId id="324" r:id="rId8"/>
    <p:sldId id="325" r:id="rId9"/>
    <p:sldId id="326" r:id="rId10"/>
    <p:sldId id="327" r:id="rId11"/>
    <p:sldId id="328" r:id="rId12"/>
    <p:sldId id="329" r:id="rId13"/>
    <p:sldId id="331" r:id="rId14"/>
    <p:sldId id="330" r:id="rId15"/>
    <p:sldId id="332" r:id="rId16"/>
    <p:sldId id="333" r:id="rId17"/>
    <p:sldId id="334" r:id="rId18"/>
    <p:sldId id="397" r:id="rId19"/>
    <p:sldId id="399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90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91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93" r:id="rId52"/>
    <p:sldId id="392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94" r:id="rId70"/>
    <p:sldId id="382" r:id="rId71"/>
    <p:sldId id="383" r:id="rId72"/>
    <p:sldId id="384" r:id="rId73"/>
    <p:sldId id="385" r:id="rId74"/>
    <p:sldId id="386" r:id="rId75"/>
    <p:sldId id="387" r:id="rId76"/>
    <p:sldId id="395" r:id="rId77"/>
    <p:sldId id="400" r:id="rId78"/>
    <p:sldId id="388" r:id="rId79"/>
  </p:sldIdLst>
  <p:sldSz cx="9144000" cy="6858000" type="screen4x3"/>
  <p:notesSz cx="6858000" cy="9144000"/>
  <p:custDataLst>
    <p:tags r:id="rId81"/>
  </p:custDataLst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1519" autoAdjust="0"/>
    <p:restoredTop sz="96327" autoAdjust="0"/>
  </p:normalViewPr>
  <p:slideViewPr>
    <p:cSldViewPr>
      <p:cViewPr varScale="1">
        <p:scale>
          <a:sx n="72" d="100"/>
          <a:sy n="72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114" y="68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40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59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64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6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9.wmf"/><Relationship Id="rId1" Type="http://schemas.openxmlformats.org/officeDocument/2006/relationships/image" Target="../media/image72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84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84.wmf"/><Relationship Id="rId5" Type="http://schemas.openxmlformats.org/officeDocument/2006/relationships/image" Target="../media/image95.wmf"/><Relationship Id="rId4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3.wmf"/><Relationship Id="rId4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0.wmf"/><Relationship Id="rId4" Type="http://schemas.openxmlformats.org/officeDocument/2006/relationships/image" Target="../media/image10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2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12.wmf"/><Relationship Id="rId4" Type="http://schemas.openxmlformats.org/officeDocument/2006/relationships/image" Target="../media/image12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32.wmf"/><Relationship Id="rId5" Type="http://schemas.openxmlformats.org/officeDocument/2006/relationships/image" Target="../media/image124.wmf"/><Relationship Id="rId4" Type="http://schemas.openxmlformats.org/officeDocument/2006/relationships/image" Target="../media/image10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102.wmf"/><Relationship Id="rId1" Type="http://schemas.openxmlformats.org/officeDocument/2006/relationships/image" Target="../media/image84.wmf"/><Relationship Id="rId4" Type="http://schemas.openxmlformats.org/officeDocument/2006/relationships/image" Target="../media/image13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5.wmf"/><Relationship Id="rId1" Type="http://schemas.openxmlformats.org/officeDocument/2006/relationships/image" Target="../media/image84.wmf"/><Relationship Id="rId4" Type="http://schemas.openxmlformats.org/officeDocument/2006/relationships/image" Target="../media/image10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2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02.wmf"/><Relationship Id="rId1" Type="http://schemas.openxmlformats.org/officeDocument/2006/relationships/image" Target="../media/image132.wmf"/><Relationship Id="rId5" Type="http://schemas.openxmlformats.org/officeDocument/2006/relationships/image" Target="../media/image143.wmf"/><Relationship Id="rId4" Type="http://schemas.openxmlformats.org/officeDocument/2006/relationships/image" Target="../media/image12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53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53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139.wmf"/><Relationship Id="rId1" Type="http://schemas.openxmlformats.org/officeDocument/2006/relationships/image" Target="../media/image171.wmf"/><Relationship Id="rId5" Type="http://schemas.openxmlformats.org/officeDocument/2006/relationships/image" Target="../media/image153.wmf"/><Relationship Id="rId4" Type="http://schemas.openxmlformats.org/officeDocument/2006/relationships/image" Target="../media/image172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53.wmf"/><Relationship Id="rId1" Type="http://schemas.openxmlformats.org/officeDocument/2006/relationships/image" Target="../media/image105.wmf"/><Relationship Id="rId4" Type="http://schemas.openxmlformats.org/officeDocument/2006/relationships/image" Target="../media/image17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78.wmf"/><Relationship Id="rId1" Type="http://schemas.openxmlformats.org/officeDocument/2006/relationships/image" Target="../media/image175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5.wmf"/><Relationship Id="rId5" Type="http://schemas.openxmlformats.org/officeDocument/2006/relationships/image" Target="../media/image172.wmf"/><Relationship Id="rId4" Type="http://schemas.openxmlformats.org/officeDocument/2006/relationships/image" Target="../media/image39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05.wmf"/><Relationship Id="rId1" Type="http://schemas.openxmlformats.org/officeDocument/2006/relationships/image" Target="../media/image184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02.wmf"/><Relationship Id="rId1" Type="http://schemas.openxmlformats.org/officeDocument/2006/relationships/image" Target="../media/image185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4" Type="http://schemas.openxmlformats.org/officeDocument/2006/relationships/image" Target="../media/image10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4.wmf"/><Relationship Id="rId5" Type="http://schemas.openxmlformats.org/officeDocument/2006/relationships/image" Target="../media/image172.wmf"/><Relationship Id="rId4" Type="http://schemas.openxmlformats.org/officeDocument/2006/relationships/image" Target="../media/image39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102.wmf"/><Relationship Id="rId1" Type="http://schemas.openxmlformats.org/officeDocument/2006/relationships/image" Target="../media/image200.wmf"/><Relationship Id="rId5" Type="http://schemas.openxmlformats.org/officeDocument/2006/relationships/image" Target="../media/image202.wmf"/><Relationship Id="rId4" Type="http://schemas.openxmlformats.org/officeDocument/2006/relationships/image" Target="../media/image18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FC63CF-31A9-48F3-9981-73C87F942D77}" type="datetimeFigureOut">
              <a:rPr lang="ar-SA" smtClean="0"/>
              <a:pPr/>
              <a:t>09/08/1440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F2BE2B0-B964-4E28-968D-CC7A219C1852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وان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0" name="عنوان فرعي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مستدير الزوايا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>
            <a:off x="3429000" y="6492875"/>
            <a:ext cx="2286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  <a:extLst/>
          </a:lstStyle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>
            <a:off x="5929322" y="6492875"/>
            <a:ext cx="3214678" cy="365125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57200" cy="3651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ذو زاوية واحدة مستديرة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ar-SA" smtClean="0"/>
              <a:t>انقر فوق الرمز لإضافة صورة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عنصر نائب للعنوان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ar-SY" smtClean="0"/>
              <a:t>د. عماد الروح - دارات التقويم الثايرستورية</a:t>
            </a:r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46.jpe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61.jpeg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3.png"/><Relationship Id="rId10" Type="http://schemas.openxmlformats.org/officeDocument/2006/relationships/oleObject" Target="../embeddings/oleObject50.bin"/><Relationship Id="rId4" Type="http://schemas.openxmlformats.org/officeDocument/2006/relationships/image" Target="../media/image62.jpeg"/><Relationship Id="rId9" Type="http://schemas.openxmlformats.org/officeDocument/2006/relationships/oleObject" Target="../embeddings/oleObject4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61.jpeg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5.jpeg"/><Relationship Id="rId4" Type="http://schemas.openxmlformats.org/officeDocument/2006/relationships/image" Target="../media/image63.png"/><Relationship Id="rId9" Type="http://schemas.openxmlformats.org/officeDocument/2006/relationships/oleObject" Target="../embeddings/oleObject5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63.png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2.jpeg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65.jpeg"/><Relationship Id="rId9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63.png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image" Target="../media/image71.jpeg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62.jpeg"/><Relationship Id="rId9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63.png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83.jpeg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png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83.jpeg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0.png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83.jpeg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0.png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image" Target="../media/image83.jpeg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image" Target="../media/image111.png"/><Relationship Id="rId9" Type="http://schemas.openxmlformats.org/officeDocument/2006/relationships/oleObject" Target="../embeddings/oleObject11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83.jpeg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1.png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3.bin"/><Relationship Id="rId9" Type="http://schemas.openxmlformats.org/officeDocument/2006/relationships/oleObject" Target="../embeddings/oleObject11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83.jpeg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11.png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oleObject" Target="../embeddings/oleObject13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34.png"/><Relationship Id="rId4" Type="http://schemas.openxmlformats.org/officeDocument/2006/relationships/oleObject" Target="../embeddings/oleObject14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image" Target="../media/image137.png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4" Type="http://schemas.openxmlformats.org/officeDocument/2006/relationships/oleObject" Target="../embeddings/oleObject15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file:///D:\d_asus_desktop\work3\cpp\redresseur\redresseur.exe" TargetMode="Externa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oleObject" Target="../embeddings/oleObject16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eg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67.bin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eg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70.bin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5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eg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73.bin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5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image" Target="../media/image148.jpeg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77.bin"/><Relationship Id="rId5" Type="http://schemas.openxmlformats.org/officeDocument/2006/relationships/oleObject" Target="../embeddings/oleObject176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5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image" Target="../media/image148.jpeg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81.bin"/><Relationship Id="rId5" Type="http://schemas.openxmlformats.org/officeDocument/2006/relationships/image" Target="../media/image158.png"/><Relationship Id="rId4" Type="http://schemas.openxmlformats.org/officeDocument/2006/relationships/oleObject" Target="../embeddings/oleObject180.bin"/><Relationship Id="rId9" Type="http://schemas.openxmlformats.org/officeDocument/2006/relationships/oleObject" Target="../embeddings/oleObject184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image" Target="../media/image148.jpeg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158.png"/><Relationship Id="rId4" Type="http://schemas.openxmlformats.org/officeDocument/2006/relationships/oleObject" Target="../embeddings/oleObject185.bin"/><Relationship Id="rId9" Type="http://schemas.openxmlformats.org/officeDocument/2006/relationships/oleObject" Target="../embeddings/oleObject18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6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image" Target="../media/image148.jpeg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91.bin"/><Relationship Id="rId5" Type="http://schemas.openxmlformats.org/officeDocument/2006/relationships/image" Target="../media/image158.png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3" Type="http://schemas.openxmlformats.org/officeDocument/2006/relationships/image" Target="../media/image158.png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97.bin"/><Relationship Id="rId5" Type="http://schemas.openxmlformats.org/officeDocument/2006/relationships/oleObject" Target="../embeddings/oleObject196.bin"/><Relationship Id="rId4" Type="http://schemas.openxmlformats.org/officeDocument/2006/relationships/oleObject" Target="../embeddings/oleObject195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02.bin"/><Relationship Id="rId5" Type="http://schemas.openxmlformats.org/officeDocument/2006/relationships/oleObject" Target="../embeddings/oleObject201.bin"/><Relationship Id="rId4" Type="http://schemas.openxmlformats.org/officeDocument/2006/relationships/oleObject" Target="../embeddings/oleObject200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3" Type="http://schemas.openxmlformats.org/officeDocument/2006/relationships/image" Target="../media/image177.png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05.bin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48.jpeg"/><Relationship Id="rId9" Type="http://schemas.openxmlformats.org/officeDocument/2006/relationships/oleObject" Target="../embeddings/oleObject208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image" Target="../media/image177.png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10.bin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48.jpeg"/><Relationship Id="rId9" Type="http://schemas.openxmlformats.org/officeDocument/2006/relationships/oleObject" Target="../embeddings/oleObject213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3" Type="http://schemas.openxmlformats.org/officeDocument/2006/relationships/image" Target="../media/image177.png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16.bin"/><Relationship Id="rId5" Type="http://schemas.openxmlformats.org/officeDocument/2006/relationships/oleObject" Target="../embeddings/oleObject215.bin"/><Relationship Id="rId4" Type="http://schemas.openxmlformats.org/officeDocument/2006/relationships/oleObject" Target="../embeddings/oleObject21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20.bin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17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22.bin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17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25.bin"/><Relationship Id="rId5" Type="http://schemas.openxmlformats.org/officeDocument/2006/relationships/oleObject" Target="../embeddings/oleObject224.bin"/><Relationship Id="rId4" Type="http://schemas.openxmlformats.org/officeDocument/2006/relationships/oleObject" Target="../embeddings/oleObject22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29.bin"/><Relationship Id="rId5" Type="http://schemas.openxmlformats.org/officeDocument/2006/relationships/oleObject" Target="../embeddings/oleObject228.bin"/><Relationship Id="rId4" Type="http://schemas.openxmlformats.org/officeDocument/2006/relationships/oleObject" Target="../embeddings/oleObject2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4.jpe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33.bin"/><Relationship Id="rId5" Type="http://schemas.openxmlformats.org/officeDocument/2006/relationships/image" Target="../media/image193.png"/><Relationship Id="rId4" Type="http://schemas.openxmlformats.org/officeDocument/2006/relationships/oleObject" Target="../embeddings/oleObject23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195.png"/><Relationship Id="rId4" Type="http://schemas.openxmlformats.org/officeDocument/2006/relationships/oleObject" Target="../embeddings/oleObject235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195.png"/><Relationship Id="rId4" Type="http://schemas.openxmlformats.org/officeDocument/2006/relationships/oleObject" Target="../embeddings/oleObject236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239.bin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19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44.bin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19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48.bin"/><Relationship Id="rId5" Type="http://schemas.openxmlformats.org/officeDocument/2006/relationships/oleObject" Target="../embeddings/oleObject247.bin"/><Relationship Id="rId4" Type="http://schemas.openxmlformats.org/officeDocument/2006/relationships/oleObject" Target="../embeddings/oleObject246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jpe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jpe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7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6.jpe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828800"/>
          </a:xfrm>
        </p:spPr>
        <p:txBody>
          <a:bodyPr/>
          <a:lstStyle/>
          <a:p>
            <a:pPr algn="ctr"/>
            <a:r>
              <a:rPr lang="ar-SY" b="1" dirty="0" err="1" smtClean="0">
                <a:solidFill>
                  <a:srgbClr val="FF0000"/>
                </a:solidFill>
              </a:rPr>
              <a:t>دارات</a:t>
            </a:r>
            <a:r>
              <a:rPr lang="ar-SY" b="1" dirty="0" smtClean="0">
                <a:solidFill>
                  <a:srgbClr val="FF0000"/>
                </a:solidFill>
              </a:rPr>
              <a:t> التقويم </a:t>
            </a:r>
            <a:r>
              <a:rPr lang="ar-SY" b="1" dirty="0" err="1" smtClean="0">
                <a:solidFill>
                  <a:srgbClr val="FF0000"/>
                </a:solidFill>
              </a:rPr>
              <a:t>الثايرستورية</a:t>
            </a:r>
            <a:r>
              <a:rPr lang="ar-SY" b="1" dirty="0" smtClean="0">
                <a:solidFill>
                  <a:srgbClr val="FF0000"/>
                </a:solidFill>
              </a:rPr>
              <a:t/>
            </a:r>
            <a:br>
              <a:rPr lang="ar-SY" b="1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Controlled Rectifiers</a:t>
            </a:r>
            <a:endParaRPr lang="ar-SY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مجموعة 29"/>
          <p:cNvGrpSpPr/>
          <p:nvPr/>
        </p:nvGrpSpPr>
        <p:grpSpPr>
          <a:xfrm>
            <a:off x="214282" y="857232"/>
            <a:ext cx="3714776" cy="6000768"/>
            <a:chOff x="214282" y="857232"/>
            <a:chExt cx="3714776" cy="6000768"/>
          </a:xfrm>
        </p:grpSpPr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2944" y="928670"/>
              <a:ext cx="2971800" cy="549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مربع نص 7"/>
            <p:cNvSpPr txBox="1"/>
            <p:nvPr/>
          </p:nvSpPr>
          <p:spPr>
            <a:xfrm>
              <a:off x="428596" y="6400633"/>
              <a:ext cx="1714512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(</a:t>
              </a:r>
              <a:r>
                <a:rPr lang="ar-SY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= 90 </a:t>
              </a:r>
              <a:r>
                <a:rPr lang="en-US" sz="2200" b="1" baseline="300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ar-SY" sz="20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 rot="16200000">
              <a:off x="123644" y="137424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err="1" smtClean="0">
                  <a:solidFill>
                    <a:srgbClr val="FF0000"/>
                  </a:solidFill>
                </a:rPr>
                <a:t>L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 rot="16200000">
              <a:off x="123644" y="285523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339966"/>
                  </a:solidFill>
                  <a:sym typeface="Symbol"/>
                </a:rPr>
                <a:t>i</a:t>
              </a:r>
              <a:r>
                <a:rPr lang="en-US" sz="2400" b="1" baseline="-25000" dirty="0" err="1" smtClean="0">
                  <a:solidFill>
                    <a:srgbClr val="339966"/>
                  </a:solidFill>
                  <a:sym typeface="Symbol"/>
                </a:rPr>
                <a:t>L</a:t>
              </a:r>
              <a:endParaRPr lang="en-US" sz="2400" b="1" baseline="-25000" dirty="0" smtClean="0">
                <a:solidFill>
                  <a:srgbClr val="339966"/>
                </a:solidFill>
                <a:sym typeface="Symbol"/>
              </a:endParaRP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3428992" y="425321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2" name="مربع نص 11"/>
            <p:cNvSpPr txBox="1"/>
            <p:nvPr/>
          </p:nvSpPr>
          <p:spPr>
            <a:xfrm rot="16200000">
              <a:off x="-54951" y="4555490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857356" y="5967731"/>
              <a:ext cx="4286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3000364" y="6000768"/>
              <a:ext cx="6429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 rot="16200000">
              <a:off x="123644" y="344594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T1</a:t>
              </a: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3428992" y="342900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3428992" y="271462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3428992" y="150017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714348" y="85723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1785918" y="857232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v'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928662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2" name="مربع نص 21"/>
            <p:cNvSpPr txBox="1"/>
            <p:nvPr/>
          </p:nvSpPr>
          <p:spPr>
            <a:xfrm>
              <a:off x="2214546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رابط كسهم مستقيم 25"/>
            <p:cNvCxnSpPr/>
            <p:nvPr/>
          </p:nvCxnSpPr>
          <p:spPr>
            <a:xfrm>
              <a:off x="785786" y="5286388"/>
              <a:ext cx="64294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مربع نص 26"/>
            <p:cNvSpPr txBox="1"/>
            <p:nvPr/>
          </p:nvSpPr>
          <p:spPr>
            <a:xfrm>
              <a:off x="825542" y="4741388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2143108" y="6427113"/>
              <a:ext cx="150019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3 - 5</a:t>
              </a:r>
              <a:endParaRPr lang="ar-SY" sz="2200" dirty="0">
                <a:cs typeface="Simplified Arabic" pitchFamily="2" charset="-78"/>
              </a:endParaRPr>
            </a:p>
          </p:txBody>
        </p:sp>
        <p:cxnSp>
          <p:nvCxnSpPr>
            <p:cNvPr id="29" name="رابط كسهم مستقيم 28"/>
            <p:cNvCxnSpPr/>
            <p:nvPr/>
          </p:nvCxnSpPr>
          <p:spPr>
            <a:xfrm>
              <a:off x="785786" y="5927742"/>
              <a:ext cx="192882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مربع نص 30"/>
            <p:cNvSpPr txBox="1"/>
            <p:nvPr/>
          </p:nvSpPr>
          <p:spPr>
            <a:xfrm>
              <a:off x="1285852" y="5396227"/>
              <a:ext cx="928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0070C0"/>
                  </a:solidFill>
                  <a:sym typeface="Symbol"/>
                </a:rPr>
                <a:t></a:t>
              </a:r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+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مربع نص 39"/>
          <p:cNvSpPr txBox="1"/>
          <p:nvPr/>
        </p:nvSpPr>
        <p:spPr>
          <a:xfrm>
            <a:off x="4286248" y="28572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4786314" y="714356"/>
          <a:ext cx="3810000" cy="925513"/>
        </p:xfrm>
        <a:graphic>
          <a:graphicData uri="http://schemas.openxmlformats.org/presentationml/2006/ole">
            <p:oleObj spid="_x0000_s143368" name="Equation" r:id="rId4" imgW="1625400" imgH="393480" progId="Equation.DSMT4">
              <p:embed/>
            </p:oleObj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4757738" y="1714488"/>
          <a:ext cx="3838575" cy="1374775"/>
        </p:xfrm>
        <a:graphic>
          <a:graphicData uri="http://schemas.openxmlformats.org/presentationml/2006/ole">
            <p:oleObj spid="_x0000_s143369" name="Equation" r:id="rId5" imgW="1638000" imgH="583920" progId="Equation.DSMT4">
              <p:embed/>
            </p:oleObj>
          </a:graphicData>
        </a:graphic>
      </p:graphicFrame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5715008" y="3143248"/>
          <a:ext cx="1993900" cy="925513"/>
        </p:xfrm>
        <a:graphic>
          <a:graphicData uri="http://schemas.openxmlformats.org/presentationml/2006/ole">
            <p:oleObj spid="_x0000_s143370" name="Equation" r:id="rId6" imgW="850680" imgH="393480" progId="Equation.DSMT4">
              <p:embed/>
            </p:oleObj>
          </a:graphicData>
        </a:graphic>
      </p:graphicFrame>
      <p:sp>
        <p:nvSpPr>
          <p:cNvPr id="32" name="مربع نص 31"/>
          <p:cNvSpPr txBox="1"/>
          <p:nvPr/>
        </p:nvSpPr>
        <p:spPr>
          <a:xfrm>
            <a:off x="4143372" y="4187145"/>
            <a:ext cx="464347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 </a:t>
            </a:r>
            <a:r>
              <a:rPr lang="ar-SY" sz="2800" b="1" dirty="0" smtClean="0">
                <a:cs typeface="Simplified Arabic" pitchFamily="2" charset="-78"/>
              </a:rPr>
              <a:t>هي الزاوية التي تساوي عندها القيمة المتوسطة لجهد الخرج الصفر وتساوي هنا ؟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5786446" y="5643578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180 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رابط كسهم مستقيم 33"/>
          <p:cNvCxnSpPr/>
          <p:nvPr/>
        </p:nvCxnSpPr>
        <p:spPr>
          <a:xfrm rot="5400000" flipH="1" flipV="1">
            <a:off x="1214414" y="2214554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كسهم مستقيم 34"/>
          <p:cNvCxnSpPr/>
          <p:nvPr/>
        </p:nvCxnSpPr>
        <p:spPr>
          <a:xfrm rot="5400000" flipH="1" flipV="1">
            <a:off x="2501092" y="221376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كسهم مستقيم 35"/>
          <p:cNvCxnSpPr/>
          <p:nvPr/>
        </p:nvCxnSpPr>
        <p:spPr>
          <a:xfrm>
            <a:off x="1428728" y="2571744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مربع نص 36"/>
          <p:cNvSpPr txBox="1"/>
          <p:nvPr/>
        </p:nvSpPr>
        <p:spPr>
          <a:xfrm>
            <a:off x="1285852" y="207167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8" name="عنصر نائب للتاريخ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9" name="عنصر نائب لرقم الشريحة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10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39"/>
          <p:cNvGrpSpPr/>
          <p:nvPr/>
        </p:nvGrpSpPr>
        <p:grpSpPr>
          <a:xfrm>
            <a:off x="214282" y="857232"/>
            <a:ext cx="3714776" cy="6000768"/>
            <a:chOff x="214282" y="857232"/>
            <a:chExt cx="3714776" cy="6000768"/>
          </a:xfrm>
        </p:grpSpPr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2944" y="928670"/>
              <a:ext cx="2971800" cy="549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مربع نص 7"/>
            <p:cNvSpPr txBox="1"/>
            <p:nvPr/>
          </p:nvSpPr>
          <p:spPr>
            <a:xfrm>
              <a:off x="428596" y="6400633"/>
              <a:ext cx="1714512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(</a:t>
              </a:r>
              <a:r>
                <a:rPr lang="ar-SY" sz="2000" b="1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200" b="1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= 90 </a:t>
              </a:r>
              <a:r>
                <a:rPr lang="en-US" sz="2200" b="1" i="1" baseline="300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ar-SY" sz="20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 rot="16200000">
              <a:off x="123644" y="137424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err="1" smtClean="0">
                  <a:solidFill>
                    <a:srgbClr val="FF0000"/>
                  </a:solidFill>
                </a:rPr>
                <a:t>L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 rot="16200000">
              <a:off x="123644" y="285523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339966"/>
                  </a:solidFill>
                  <a:sym typeface="Symbol"/>
                </a:rPr>
                <a:t>i</a:t>
              </a:r>
              <a:r>
                <a:rPr lang="en-US" sz="2400" b="1" baseline="-25000" dirty="0" err="1" smtClean="0">
                  <a:solidFill>
                    <a:srgbClr val="339966"/>
                  </a:solidFill>
                  <a:sym typeface="Symbol"/>
                </a:rPr>
                <a:t>L</a:t>
              </a:r>
              <a:endParaRPr lang="en-US" sz="2400" b="1" baseline="-25000" dirty="0" smtClean="0">
                <a:solidFill>
                  <a:srgbClr val="339966"/>
                </a:solidFill>
                <a:sym typeface="Symbol"/>
              </a:endParaRP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3428992" y="425321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2" name="مربع نص 11"/>
            <p:cNvSpPr txBox="1"/>
            <p:nvPr/>
          </p:nvSpPr>
          <p:spPr>
            <a:xfrm rot="16200000">
              <a:off x="-54951" y="4555490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857356" y="5967731"/>
              <a:ext cx="4286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3000364" y="6000768"/>
              <a:ext cx="6429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 rot="16200000">
              <a:off x="123644" y="344594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T1</a:t>
              </a: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3428992" y="342900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3428992" y="271462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3428992" y="150017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714348" y="85723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1785918" y="857232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v'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928662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2" name="مربع نص 21"/>
            <p:cNvSpPr txBox="1"/>
            <p:nvPr/>
          </p:nvSpPr>
          <p:spPr>
            <a:xfrm>
              <a:off x="2214546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رابط كسهم مستقيم 25"/>
            <p:cNvCxnSpPr/>
            <p:nvPr/>
          </p:nvCxnSpPr>
          <p:spPr>
            <a:xfrm>
              <a:off x="785786" y="5286388"/>
              <a:ext cx="64294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مربع نص 26"/>
            <p:cNvSpPr txBox="1"/>
            <p:nvPr/>
          </p:nvSpPr>
          <p:spPr>
            <a:xfrm>
              <a:off x="825542" y="4741388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2143108" y="6427113"/>
              <a:ext cx="150019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3 - 5</a:t>
              </a:r>
              <a:endParaRPr lang="ar-SY" sz="2200" dirty="0">
                <a:cs typeface="Simplified Arabic" pitchFamily="2" charset="-78"/>
              </a:endParaRPr>
            </a:p>
          </p:txBody>
        </p:sp>
        <p:cxnSp>
          <p:nvCxnSpPr>
            <p:cNvPr id="29" name="رابط كسهم مستقيم 28"/>
            <p:cNvCxnSpPr/>
            <p:nvPr/>
          </p:nvCxnSpPr>
          <p:spPr>
            <a:xfrm>
              <a:off x="785786" y="5927742"/>
              <a:ext cx="192882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مربع نص 30"/>
            <p:cNvSpPr txBox="1"/>
            <p:nvPr/>
          </p:nvSpPr>
          <p:spPr>
            <a:xfrm>
              <a:off x="1285852" y="5396227"/>
              <a:ext cx="928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0070C0"/>
                  </a:solidFill>
                  <a:sym typeface="Symbol"/>
                </a:rPr>
                <a:t></a:t>
              </a:r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+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مربع نص 39"/>
          <p:cNvSpPr txBox="1"/>
          <p:nvPr/>
        </p:nvSpPr>
        <p:spPr>
          <a:xfrm>
            <a:off x="4286248" y="190564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جهد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العكسي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الأعظمي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5384800" y="2594887"/>
          <a:ext cx="2797175" cy="536575"/>
        </p:xfrm>
        <a:graphic>
          <a:graphicData uri="http://schemas.openxmlformats.org/presentationml/2006/ole">
            <p:oleObj spid="_x0000_s144388" name="Equation" r:id="rId4" imgW="1193760" imgH="228600" progId="Equation.DSMT4">
              <p:embed/>
            </p:oleObj>
          </a:graphicData>
        </a:graphic>
      </p:graphicFrame>
      <p:sp>
        <p:nvSpPr>
          <p:cNvPr id="30" name="مربع نص 29"/>
          <p:cNvSpPr txBox="1"/>
          <p:nvPr/>
        </p:nvSpPr>
        <p:spPr>
          <a:xfrm>
            <a:off x="4286248" y="3544203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جهد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الأمامي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الأعظمي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5595938" y="4330024"/>
          <a:ext cx="2320925" cy="536575"/>
        </p:xfrm>
        <a:graphic>
          <a:graphicData uri="http://schemas.openxmlformats.org/presentationml/2006/ole">
            <p:oleObj spid="_x0000_s144390" name="Equation" r:id="rId5" imgW="990360" imgH="228600" progId="Equation.DSMT4">
              <p:embed/>
            </p:oleObj>
          </a:graphicData>
        </a:graphic>
      </p:graphicFrame>
      <p:cxnSp>
        <p:nvCxnSpPr>
          <p:cNvPr id="33" name="رابط كسهم مستقيم 32"/>
          <p:cNvCxnSpPr/>
          <p:nvPr/>
        </p:nvCxnSpPr>
        <p:spPr>
          <a:xfrm rot="5400000">
            <a:off x="1990658" y="5452090"/>
            <a:ext cx="14760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ربع نص 33"/>
          <p:cNvSpPr txBox="1"/>
          <p:nvPr/>
        </p:nvSpPr>
        <p:spPr>
          <a:xfrm>
            <a:off x="1746548" y="4199578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FF0000"/>
                </a:solidFill>
                <a:sym typeface="Symbol"/>
              </a:rPr>
              <a:t>RT1max</a:t>
            </a:r>
            <a:endParaRPr lang="ar-SY" sz="2400" b="1" i="1" dirty="0">
              <a:solidFill>
                <a:srgbClr val="FF0000"/>
              </a:solidFill>
            </a:endParaRPr>
          </a:p>
        </p:txBody>
      </p:sp>
      <p:cxnSp>
        <p:nvCxnSpPr>
          <p:cNvPr id="35" name="رابط كسهم مستقيم 34"/>
          <p:cNvCxnSpPr/>
          <p:nvPr/>
        </p:nvCxnSpPr>
        <p:spPr>
          <a:xfrm rot="5400000">
            <a:off x="1036613" y="4321181"/>
            <a:ext cx="785818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مربع نص 36"/>
          <p:cNvSpPr txBox="1"/>
          <p:nvPr/>
        </p:nvSpPr>
        <p:spPr>
          <a:xfrm>
            <a:off x="1071538" y="3857628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0070C0"/>
                </a:solidFill>
                <a:sym typeface="Symbol"/>
              </a:rPr>
              <a:t>FT1max</a:t>
            </a:r>
            <a:endParaRPr lang="ar-SY" sz="2400" b="1" i="1" dirty="0">
              <a:solidFill>
                <a:srgbClr val="0070C0"/>
              </a:solidFill>
            </a:endParaRPr>
          </a:p>
        </p:txBody>
      </p:sp>
      <p:sp>
        <p:nvSpPr>
          <p:cNvPr id="38" name="مربع نص 37"/>
          <p:cNvSpPr txBox="1"/>
          <p:nvPr/>
        </p:nvSpPr>
        <p:spPr>
          <a:xfrm>
            <a:off x="4071934" y="5044401"/>
            <a:ext cx="471490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تزايد </a:t>
            </a:r>
            <a:r>
              <a:rPr lang="ar-SY" sz="2800" b="1" i="1" dirty="0" smtClean="0">
                <a:cs typeface="Simplified Arabic" pitchFamily="2" charset="-78"/>
                <a:sym typeface="Symbol"/>
              </a:rPr>
              <a:t></a:t>
            </a:r>
            <a:r>
              <a:rPr lang="ar-SY" sz="2800" b="1" dirty="0" smtClean="0">
                <a:cs typeface="Simplified Arabic" pitchFamily="2" charset="-78"/>
              </a:rPr>
              <a:t> من الصفر إلى </a:t>
            </a:r>
            <a:r>
              <a:rPr lang="ar-SY" sz="2800" b="1" i="1" dirty="0" smtClean="0">
                <a:cs typeface="Simplified Arabic" pitchFamily="2" charset="-78"/>
                <a:sym typeface="Symbol"/>
              </a:rPr>
              <a:t>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يؤدي </a:t>
            </a:r>
            <a:r>
              <a:rPr lang="ar-SY" sz="2800" b="1" dirty="0" smtClean="0">
                <a:cs typeface="Simplified Arabic" pitchFamily="2" charset="-78"/>
              </a:rPr>
              <a:t>إلى تناقص القيمة الوسطية للجهد المقوم من القيمة العظمى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LDC0</a:t>
            </a:r>
            <a:r>
              <a:rPr lang="ar-SY" sz="2800" b="1" dirty="0" smtClean="0">
                <a:cs typeface="Simplified Arabic" pitchFamily="2" charset="-78"/>
              </a:rPr>
              <a:t> إلى الصفر.</a:t>
            </a:r>
          </a:p>
        </p:txBody>
      </p:sp>
      <p:sp>
        <p:nvSpPr>
          <p:cNvPr id="36" name="مربع نص 35"/>
          <p:cNvSpPr txBox="1"/>
          <p:nvPr/>
        </p:nvSpPr>
        <p:spPr>
          <a:xfrm>
            <a:off x="4286248" y="35716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5629275" y="857221"/>
          <a:ext cx="2024063" cy="925512"/>
        </p:xfrm>
        <a:graphic>
          <a:graphicData uri="http://schemas.openxmlformats.org/presentationml/2006/ole">
            <p:oleObj spid="_x0000_s144391" name="Equation" r:id="rId6" imgW="863280" imgH="393480" progId="Equation.DSMT4">
              <p:embed/>
            </p:oleObj>
          </a:graphicData>
        </a:graphic>
      </p:graphicFrame>
      <p:cxnSp>
        <p:nvCxnSpPr>
          <p:cNvPr id="41" name="رابط كسهم مستقيم 40"/>
          <p:cNvCxnSpPr/>
          <p:nvPr/>
        </p:nvCxnSpPr>
        <p:spPr>
          <a:xfrm rot="5400000" flipH="1" flipV="1">
            <a:off x="1214414" y="2214554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 rot="5400000" flipH="1" flipV="1">
            <a:off x="2501092" y="221376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>
            <a:off x="1428728" y="2571744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مربع نص 43"/>
          <p:cNvSpPr txBox="1"/>
          <p:nvPr/>
        </p:nvSpPr>
        <p:spPr>
          <a:xfrm>
            <a:off x="1285852" y="207167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5" name="عنصر نائب للتاريخ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7" name="عنصر نائب لرقم الشريحة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11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0" grpId="0"/>
      <p:bldP spid="34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-71470" y="0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3" name="صورة 2" descr="fig3_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28604"/>
            <a:ext cx="3934968" cy="2709672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5923444" y="2712361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3 - 6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1000108"/>
            <a:ext cx="29718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مربع نص 5"/>
          <p:cNvSpPr txBox="1"/>
          <p:nvPr/>
        </p:nvSpPr>
        <p:spPr>
          <a:xfrm>
            <a:off x="1285852" y="6286520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3 - 7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123136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8" name="مربع نص 7"/>
          <p:cNvSpPr txBox="1"/>
          <p:nvPr/>
        </p:nvSpPr>
        <p:spPr>
          <a:xfrm rot="16200000">
            <a:off x="123644" y="271236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357554" y="435769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0" name="مربع نص 9"/>
          <p:cNvSpPr txBox="1"/>
          <p:nvPr/>
        </p:nvSpPr>
        <p:spPr>
          <a:xfrm rot="16200000">
            <a:off x="-54951" y="4412614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1857356" y="5863256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3000364" y="5896293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3" name="مربع نص 12"/>
          <p:cNvSpPr txBox="1"/>
          <p:nvPr/>
        </p:nvSpPr>
        <p:spPr>
          <a:xfrm rot="16200000">
            <a:off x="123644" y="330306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4" name="مربع نص 13"/>
          <p:cNvSpPr txBox="1"/>
          <p:nvPr/>
        </p:nvSpPr>
        <p:spPr>
          <a:xfrm>
            <a:off x="3357554" y="307181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357554" y="235743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3357554" y="128586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785786" y="78579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1857356" y="78579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v'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22" name="مربع نص 21"/>
          <p:cNvSpPr txBox="1"/>
          <p:nvPr/>
        </p:nvSpPr>
        <p:spPr>
          <a:xfrm>
            <a:off x="754104" y="473980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1214414" y="5253351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cxnSp>
        <p:nvCxnSpPr>
          <p:cNvPr id="23" name="رابط كسهم مستقيم 22"/>
          <p:cNvCxnSpPr/>
          <p:nvPr/>
        </p:nvCxnSpPr>
        <p:spPr>
          <a:xfrm>
            <a:off x="752985" y="5784866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/>
          <p:cNvCxnSpPr/>
          <p:nvPr/>
        </p:nvCxnSpPr>
        <p:spPr>
          <a:xfrm>
            <a:off x="747149" y="528480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مربع نص 24"/>
          <p:cNvSpPr txBox="1"/>
          <p:nvPr/>
        </p:nvSpPr>
        <p:spPr>
          <a:xfrm>
            <a:off x="4572000" y="3714752"/>
            <a:ext cx="42148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نعتبر أن التيار مرشح بشكل مثالي</a:t>
            </a:r>
          </a:p>
        </p:txBody>
      </p:sp>
      <p:sp>
        <p:nvSpPr>
          <p:cNvPr id="28" name="مربع نص 27"/>
          <p:cNvSpPr txBox="1"/>
          <p:nvPr/>
        </p:nvSpPr>
        <p:spPr>
          <a:xfrm>
            <a:off x="3714744" y="4214818"/>
            <a:ext cx="5143536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في اللحظة</a:t>
            </a:r>
            <a:r>
              <a:rPr lang="en-US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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: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يقدح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ويمر التيار من المنبع إلى الحمولة ويختزن في الملف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</a:p>
        </p:txBody>
      </p:sp>
      <p:sp>
        <p:nvSpPr>
          <p:cNvPr id="29" name="مربع نص 28"/>
          <p:cNvSpPr txBox="1"/>
          <p:nvPr/>
        </p:nvSpPr>
        <p:spPr>
          <a:xfrm>
            <a:off x="7143768" y="3286124"/>
            <a:ext cx="1714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 smtClean="0">
              <a:cs typeface="Simplified Arabic" pitchFamily="2" charset="-78"/>
            </a:endParaRP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4384675" y="5221287"/>
          <a:ext cx="1071563" cy="566738"/>
        </p:xfrm>
        <a:graphic>
          <a:graphicData uri="http://schemas.openxmlformats.org/presentationml/2006/ole">
            <p:oleObj spid="_x0000_s145411" name="Equation" r:id="rId5" imgW="457200" imgH="241200" progId="Equation.DSMT4">
              <p:embed/>
            </p:oleObj>
          </a:graphicData>
        </a:graphic>
      </p:graphicFrame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6143636" y="5214950"/>
          <a:ext cx="1011238" cy="534987"/>
        </p:xfrm>
        <a:graphic>
          <a:graphicData uri="http://schemas.openxmlformats.org/presentationml/2006/ole">
            <p:oleObj spid="_x0000_s145412" name="Equation" r:id="rId6" imgW="431640" imgH="228600" progId="Equation.DSMT4">
              <p:embed/>
            </p:oleObj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5051442" y="5929313"/>
          <a:ext cx="2020888" cy="536575"/>
        </p:xfrm>
        <a:graphic>
          <a:graphicData uri="http://schemas.openxmlformats.org/presentationml/2006/ole">
            <p:oleObj spid="_x0000_s145413" name="Equation" r:id="rId7" imgW="863280" imgH="228600" progId="Equation.DSMT4">
              <p:embed/>
            </p:oleObj>
          </a:graphicData>
        </a:graphic>
      </p:graphicFrame>
      <p:cxnSp>
        <p:nvCxnSpPr>
          <p:cNvPr id="30" name="رابط كسهم مستقيم 29"/>
          <p:cNvCxnSpPr/>
          <p:nvPr/>
        </p:nvCxnSpPr>
        <p:spPr>
          <a:xfrm rot="16200000" flipH="1">
            <a:off x="1186322" y="785794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رابط كسهم مستقيم 30"/>
          <p:cNvCxnSpPr/>
          <p:nvPr/>
        </p:nvCxnSpPr>
        <p:spPr>
          <a:xfrm rot="16200000" flipH="1">
            <a:off x="2473000" y="78500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مربع نص 31"/>
          <p:cNvSpPr txBox="1"/>
          <p:nvPr/>
        </p:nvSpPr>
        <p:spPr>
          <a:xfrm>
            <a:off x="1500166" y="5000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2714612" y="5000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2571736" y="2824459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cxnSp>
        <p:nvCxnSpPr>
          <p:cNvPr id="41" name="رابط كسهم مستقيم 40"/>
          <p:cNvCxnSpPr/>
          <p:nvPr/>
        </p:nvCxnSpPr>
        <p:spPr>
          <a:xfrm rot="16200000" flipV="1">
            <a:off x="2393141" y="2821777"/>
            <a:ext cx="357190" cy="14287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 rot="10800000" flipV="1">
            <a:off x="2214546" y="3071810"/>
            <a:ext cx="428628" cy="35719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كسهم مستقيم 35"/>
          <p:cNvCxnSpPr/>
          <p:nvPr/>
        </p:nvCxnSpPr>
        <p:spPr>
          <a:xfrm>
            <a:off x="1402970" y="2428868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مربع نص 36"/>
          <p:cNvSpPr txBox="1"/>
          <p:nvPr/>
        </p:nvSpPr>
        <p:spPr>
          <a:xfrm>
            <a:off x="1071538" y="192880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8" name="عنصر نائب للتاريخ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0" name="عنصر نائب لرقم الشريحة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12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fig3_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28604"/>
            <a:ext cx="3934968" cy="2709672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5923444" y="2712361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3 - 6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1000108"/>
            <a:ext cx="29718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مربع نص 5"/>
          <p:cNvSpPr txBox="1"/>
          <p:nvPr/>
        </p:nvSpPr>
        <p:spPr>
          <a:xfrm>
            <a:off x="1285852" y="6286520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3 - 7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123136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8" name="مربع نص 7"/>
          <p:cNvSpPr txBox="1"/>
          <p:nvPr/>
        </p:nvSpPr>
        <p:spPr>
          <a:xfrm rot="16200000">
            <a:off x="123644" y="271236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357554" y="435769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0" name="مربع نص 9"/>
          <p:cNvSpPr txBox="1"/>
          <p:nvPr/>
        </p:nvSpPr>
        <p:spPr>
          <a:xfrm rot="16200000">
            <a:off x="-54951" y="4412614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1857356" y="5863256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3000364" y="5896293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3" name="مربع نص 12"/>
          <p:cNvSpPr txBox="1"/>
          <p:nvPr/>
        </p:nvSpPr>
        <p:spPr>
          <a:xfrm rot="16200000">
            <a:off x="123644" y="330306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4" name="مربع نص 13"/>
          <p:cNvSpPr txBox="1"/>
          <p:nvPr/>
        </p:nvSpPr>
        <p:spPr>
          <a:xfrm>
            <a:off x="3357554" y="307181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357554" y="235743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3357554" y="128586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785786" y="78579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1857356" y="78579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v'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22" name="مربع نص 21"/>
          <p:cNvSpPr txBox="1"/>
          <p:nvPr/>
        </p:nvSpPr>
        <p:spPr>
          <a:xfrm>
            <a:off x="754104" y="473980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1214414" y="5253351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3714744" y="3214686"/>
            <a:ext cx="5098602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في اللحظة </a:t>
            </a:r>
            <a:r>
              <a:rPr lang="en-US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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: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يصبح جهد المنبع سالب لكن سيتابع التيار المخزن في الحمولة مروره في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مما سيجبره على البقاء ممرراً.</a:t>
            </a:r>
            <a:endParaRPr lang="ar-SY" sz="2800" b="1" dirty="0" smtClean="0">
              <a:cs typeface="Simplified Arabic" pitchFamily="2" charset="-78"/>
            </a:endParaRPr>
          </a:p>
        </p:txBody>
      </p:sp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4354513" y="5221288"/>
          <a:ext cx="1131887" cy="566737"/>
        </p:xfrm>
        <a:graphic>
          <a:graphicData uri="http://schemas.openxmlformats.org/presentationml/2006/ole">
            <p:oleObj spid="_x0000_s147458" name="Equation" r:id="rId5" imgW="482400" imgH="241200" progId="Equation.DSMT4">
              <p:embed/>
            </p:oleObj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6143625" y="5214938"/>
          <a:ext cx="1011238" cy="534987"/>
        </p:xfrm>
        <a:graphic>
          <a:graphicData uri="http://schemas.openxmlformats.org/presentationml/2006/ole">
            <p:oleObj spid="_x0000_s147459" name="Equation" r:id="rId6" imgW="431640" imgH="228600" progId="Equation.DSMT4">
              <p:embed/>
            </p:oleObj>
          </a:graphicData>
        </a:graphic>
      </p:graphicFrame>
      <p:graphicFrame>
        <p:nvGraphicFramePr>
          <p:cNvPr id="147460" name="Object 5"/>
          <p:cNvGraphicFramePr>
            <a:graphicFrameLocks noChangeAspect="1"/>
          </p:cNvGraphicFramePr>
          <p:nvPr/>
        </p:nvGraphicFramePr>
        <p:xfrm>
          <a:off x="4786314" y="5915025"/>
          <a:ext cx="2200275" cy="565150"/>
        </p:xfrm>
        <a:graphic>
          <a:graphicData uri="http://schemas.openxmlformats.org/presentationml/2006/ole">
            <p:oleObj spid="_x0000_s147460" name="Equation" r:id="rId7" imgW="939600" imgH="241200" progId="Equation.DSMT4">
              <p:embed/>
            </p:oleObj>
          </a:graphicData>
        </a:graphic>
      </p:graphicFrame>
      <p:sp>
        <p:nvSpPr>
          <p:cNvPr id="27" name="مربع نص 26"/>
          <p:cNvSpPr txBox="1"/>
          <p:nvPr/>
        </p:nvSpPr>
        <p:spPr>
          <a:xfrm>
            <a:off x="-71470" y="0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cxnSp>
        <p:nvCxnSpPr>
          <p:cNvPr id="28" name="رابط كسهم مستقيم 27"/>
          <p:cNvCxnSpPr/>
          <p:nvPr/>
        </p:nvCxnSpPr>
        <p:spPr>
          <a:xfrm rot="16200000" flipH="1">
            <a:off x="1186322" y="785794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كسهم مستقيم 28"/>
          <p:cNvCxnSpPr/>
          <p:nvPr/>
        </p:nvCxnSpPr>
        <p:spPr>
          <a:xfrm rot="16200000" flipH="1">
            <a:off x="2473000" y="78500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مربع نص 29"/>
          <p:cNvSpPr txBox="1"/>
          <p:nvPr/>
        </p:nvSpPr>
        <p:spPr>
          <a:xfrm>
            <a:off x="1500166" y="5000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1" name="مربع نص 30"/>
          <p:cNvSpPr txBox="1"/>
          <p:nvPr/>
        </p:nvSpPr>
        <p:spPr>
          <a:xfrm>
            <a:off x="2714612" y="5000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2571736" y="2824459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cxnSp>
        <p:nvCxnSpPr>
          <p:cNvPr id="33" name="رابط كسهم مستقيم 32"/>
          <p:cNvCxnSpPr/>
          <p:nvPr/>
        </p:nvCxnSpPr>
        <p:spPr>
          <a:xfrm rot="16200000" flipV="1">
            <a:off x="2393141" y="2821777"/>
            <a:ext cx="357190" cy="14287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كسهم مستقيم 33"/>
          <p:cNvCxnSpPr/>
          <p:nvPr/>
        </p:nvCxnSpPr>
        <p:spPr>
          <a:xfrm rot="10800000" flipV="1">
            <a:off x="2214546" y="3071810"/>
            <a:ext cx="428628" cy="35719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مربع نص 35"/>
          <p:cNvSpPr txBox="1"/>
          <p:nvPr/>
        </p:nvSpPr>
        <p:spPr>
          <a:xfrm>
            <a:off x="1071538" y="192880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7" name="عنصر نائب للتاريخ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cxnSp>
        <p:nvCxnSpPr>
          <p:cNvPr id="40" name="رابط كسهم مستقيم 39"/>
          <p:cNvCxnSpPr/>
          <p:nvPr/>
        </p:nvCxnSpPr>
        <p:spPr>
          <a:xfrm>
            <a:off x="752985" y="5784866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كسهم مستقيم 40"/>
          <p:cNvCxnSpPr/>
          <p:nvPr/>
        </p:nvCxnSpPr>
        <p:spPr>
          <a:xfrm>
            <a:off x="747149" y="528480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>
            <a:off x="1402970" y="2428868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عنصر نائب لرقم الشريحة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13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fig3_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28604"/>
            <a:ext cx="3934968" cy="2709672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5923444" y="2712361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3 - 6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1000108"/>
            <a:ext cx="29718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مربع نص 5"/>
          <p:cNvSpPr txBox="1"/>
          <p:nvPr/>
        </p:nvSpPr>
        <p:spPr>
          <a:xfrm>
            <a:off x="1285852" y="6286520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3 - 7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123136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8" name="مربع نص 7"/>
          <p:cNvSpPr txBox="1"/>
          <p:nvPr/>
        </p:nvSpPr>
        <p:spPr>
          <a:xfrm rot="16200000">
            <a:off x="123644" y="271236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357554" y="435769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0" name="مربع نص 9"/>
          <p:cNvSpPr txBox="1"/>
          <p:nvPr/>
        </p:nvSpPr>
        <p:spPr>
          <a:xfrm rot="16200000">
            <a:off x="-54951" y="4412614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1857356" y="5863256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3000364" y="5896293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3" name="مربع نص 12"/>
          <p:cNvSpPr txBox="1"/>
          <p:nvPr/>
        </p:nvSpPr>
        <p:spPr>
          <a:xfrm rot="16200000">
            <a:off x="123644" y="330306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4" name="مربع نص 13"/>
          <p:cNvSpPr txBox="1"/>
          <p:nvPr/>
        </p:nvSpPr>
        <p:spPr>
          <a:xfrm>
            <a:off x="3357554" y="307181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357554" y="235743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3357554" y="128586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785786" y="78579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1857356" y="78579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v'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22" name="مربع نص 21"/>
          <p:cNvSpPr txBox="1"/>
          <p:nvPr/>
        </p:nvSpPr>
        <p:spPr>
          <a:xfrm>
            <a:off x="754104" y="473980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1214414" y="5253351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5" name="مربع نص 24"/>
          <p:cNvSpPr txBox="1"/>
          <p:nvPr/>
        </p:nvSpPr>
        <p:spPr>
          <a:xfrm>
            <a:off x="3714744" y="3214686"/>
            <a:ext cx="514353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في اللحظة</a:t>
            </a:r>
            <a:r>
              <a:rPr lang="en-US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+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: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يقدح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ويتابع تيار الحمولة المخزن في الملف مروره عبره ويقطع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ar-SY" sz="2800" b="1" baseline="-25000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بسبب تطبيق جهد عكسي عليه ناتج عن تمرير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ar-SY" sz="2800" b="1" baseline="-25000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وهكذا تتكرر العملية.</a:t>
            </a:r>
            <a:endParaRPr lang="ar-SY" sz="2800" b="1" baseline="-25000" dirty="0" smtClean="0">
              <a:cs typeface="Simplified Arabic" pitchFamily="2" charset="-78"/>
            </a:endParaRPr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4354513" y="5362575"/>
          <a:ext cx="1131887" cy="566738"/>
        </p:xfrm>
        <a:graphic>
          <a:graphicData uri="http://schemas.openxmlformats.org/presentationml/2006/ole">
            <p:oleObj spid="_x0000_s148482" name="Equation" r:id="rId5" imgW="482400" imgH="241200" progId="Equation.DSMT4">
              <p:embed/>
            </p:oleObj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6143636" y="5341955"/>
          <a:ext cx="2647950" cy="563563"/>
        </p:xfrm>
        <a:graphic>
          <a:graphicData uri="http://schemas.openxmlformats.org/presentationml/2006/ole">
            <p:oleObj spid="_x0000_s148483" name="Equation" r:id="rId6" imgW="1130040" imgH="241200" progId="Equation.DSMT4">
              <p:embed/>
            </p:oleObj>
          </a:graphicData>
        </a:graphic>
      </p:graphicFrame>
      <p:graphicFrame>
        <p:nvGraphicFramePr>
          <p:cNvPr id="148484" name="Object 5"/>
          <p:cNvGraphicFramePr>
            <a:graphicFrameLocks noChangeAspect="1"/>
          </p:cNvGraphicFramePr>
          <p:nvPr/>
        </p:nvGraphicFramePr>
        <p:xfrm>
          <a:off x="4429124" y="5929313"/>
          <a:ext cx="981075" cy="536575"/>
        </p:xfrm>
        <a:graphic>
          <a:graphicData uri="http://schemas.openxmlformats.org/presentationml/2006/ole">
            <p:oleObj spid="_x0000_s148484" name="Equation" r:id="rId7" imgW="419040" imgH="228600" progId="Equation.DSMT4">
              <p:embed/>
            </p:oleObj>
          </a:graphicData>
        </a:graphic>
      </p:graphicFrame>
      <p:sp>
        <p:nvSpPr>
          <p:cNvPr id="27" name="مربع نص 26"/>
          <p:cNvSpPr txBox="1"/>
          <p:nvPr/>
        </p:nvSpPr>
        <p:spPr>
          <a:xfrm>
            <a:off x="-71470" y="0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cxnSp>
        <p:nvCxnSpPr>
          <p:cNvPr id="28" name="رابط كسهم مستقيم 27"/>
          <p:cNvCxnSpPr/>
          <p:nvPr/>
        </p:nvCxnSpPr>
        <p:spPr>
          <a:xfrm rot="16200000" flipH="1">
            <a:off x="1186322" y="785794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كسهم مستقيم 28"/>
          <p:cNvCxnSpPr/>
          <p:nvPr/>
        </p:nvCxnSpPr>
        <p:spPr>
          <a:xfrm rot="16200000" flipH="1">
            <a:off x="2473000" y="78500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مربع نص 29"/>
          <p:cNvSpPr txBox="1"/>
          <p:nvPr/>
        </p:nvSpPr>
        <p:spPr>
          <a:xfrm>
            <a:off x="1500166" y="5000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1" name="مربع نص 30"/>
          <p:cNvSpPr txBox="1"/>
          <p:nvPr/>
        </p:nvSpPr>
        <p:spPr>
          <a:xfrm>
            <a:off x="2714612" y="5000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2571736" y="2824459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cxnSp>
        <p:nvCxnSpPr>
          <p:cNvPr id="33" name="رابط كسهم مستقيم 32"/>
          <p:cNvCxnSpPr/>
          <p:nvPr/>
        </p:nvCxnSpPr>
        <p:spPr>
          <a:xfrm rot="16200000" flipV="1">
            <a:off x="2393141" y="2821777"/>
            <a:ext cx="357190" cy="14287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كسهم مستقيم 33"/>
          <p:cNvCxnSpPr/>
          <p:nvPr/>
        </p:nvCxnSpPr>
        <p:spPr>
          <a:xfrm rot="10800000" flipV="1">
            <a:off x="2214546" y="3071810"/>
            <a:ext cx="428628" cy="35719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مربع نص 35"/>
          <p:cNvSpPr txBox="1"/>
          <p:nvPr/>
        </p:nvSpPr>
        <p:spPr>
          <a:xfrm>
            <a:off x="1071538" y="192880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7" name="عنصر نائب للتاريخ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cxnSp>
        <p:nvCxnSpPr>
          <p:cNvPr id="40" name="رابط كسهم مستقيم 39"/>
          <p:cNvCxnSpPr/>
          <p:nvPr/>
        </p:nvCxnSpPr>
        <p:spPr>
          <a:xfrm>
            <a:off x="752985" y="5784866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كسهم مستقيم 40"/>
          <p:cNvCxnSpPr/>
          <p:nvPr/>
        </p:nvCxnSpPr>
        <p:spPr>
          <a:xfrm>
            <a:off x="747149" y="528480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>
            <a:off x="1402970" y="2428868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5"/>
          <p:cNvGraphicFramePr>
            <a:graphicFrameLocks noChangeAspect="1"/>
          </p:cNvGraphicFramePr>
          <p:nvPr/>
        </p:nvGraphicFramePr>
        <p:xfrm>
          <a:off x="6650038" y="5915025"/>
          <a:ext cx="1397000" cy="565150"/>
        </p:xfrm>
        <a:graphic>
          <a:graphicData uri="http://schemas.openxmlformats.org/presentationml/2006/ole">
            <p:oleObj spid="_x0000_s148485" name="Equation" r:id="rId8" imgW="596880" imgH="241200" progId="Equation.DSMT4">
              <p:embed/>
            </p:oleObj>
          </a:graphicData>
        </a:graphic>
      </p:graphicFrame>
      <p:sp>
        <p:nvSpPr>
          <p:cNvPr id="38" name="عنصر نائب لرقم الشريحة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14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000108"/>
            <a:ext cx="29718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مربع نص 5"/>
          <p:cNvSpPr txBox="1"/>
          <p:nvPr/>
        </p:nvSpPr>
        <p:spPr>
          <a:xfrm>
            <a:off x="1285852" y="6286520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3 - 7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123136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8" name="مربع نص 7"/>
          <p:cNvSpPr txBox="1"/>
          <p:nvPr/>
        </p:nvSpPr>
        <p:spPr>
          <a:xfrm rot="16200000">
            <a:off x="123644" y="271236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357554" y="435769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0" name="مربع نص 9"/>
          <p:cNvSpPr txBox="1"/>
          <p:nvPr/>
        </p:nvSpPr>
        <p:spPr>
          <a:xfrm rot="16200000">
            <a:off x="-54951" y="4412614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1857356" y="5863256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3000364" y="5896293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3" name="مربع نص 12"/>
          <p:cNvSpPr txBox="1"/>
          <p:nvPr/>
        </p:nvSpPr>
        <p:spPr>
          <a:xfrm rot="16200000">
            <a:off x="123644" y="330306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4" name="مربع نص 13"/>
          <p:cNvSpPr txBox="1"/>
          <p:nvPr/>
        </p:nvSpPr>
        <p:spPr>
          <a:xfrm>
            <a:off x="3357554" y="307181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357554" y="235743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3357554" y="128586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785786" y="78579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1857356" y="78579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v'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22" name="مربع نص 21"/>
          <p:cNvSpPr txBox="1"/>
          <p:nvPr/>
        </p:nvSpPr>
        <p:spPr>
          <a:xfrm>
            <a:off x="754104" y="473980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1214414" y="5253351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5" name="مربع نص 24"/>
          <p:cNvSpPr txBox="1"/>
          <p:nvPr/>
        </p:nvSpPr>
        <p:spPr>
          <a:xfrm>
            <a:off x="3643306" y="500042"/>
            <a:ext cx="5143536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نلاحظ في هذه الحالة أن جهد الخرج سيحتوي على قطاعات سالبة مما يؤدي إلى تناقص القيمة الوسطية للجهد المقوم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.</a:t>
            </a:r>
            <a:endParaRPr lang="ar-SY" sz="2800" b="1" baseline="-25000" dirty="0" smtClean="0">
              <a:cs typeface="Simplified Arabic" pitchFamily="2" charset="-78"/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4143372" y="1857364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4495800" y="2357430"/>
          <a:ext cx="4106863" cy="925513"/>
        </p:xfrm>
        <a:graphic>
          <a:graphicData uri="http://schemas.openxmlformats.org/presentationml/2006/ole">
            <p:oleObj spid="_x0000_s149509" name="Equation" r:id="rId4" imgW="1752480" imgH="393480" progId="Equation.DSMT4">
              <p:embed/>
            </p:oleObj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4881563" y="3429000"/>
          <a:ext cx="3303587" cy="1344613"/>
        </p:xfrm>
        <a:graphic>
          <a:graphicData uri="http://schemas.openxmlformats.org/presentationml/2006/ole">
            <p:oleObj spid="_x0000_s149510" name="Equation" r:id="rId5" imgW="1409400" imgH="571320" progId="Equation.DSMT4">
              <p:embed/>
            </p:oleObj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5572132" y="4857760"/>
          <a:ext cx="1993900" cy="925513"/>
        </p:xfrm>
        <a:graphic>
          <a:graphicData uri="http://schemas.openxmlformats.org/presentationml/2006/ole">
            <p:oleObj spid="_x0000_s149511" name="Equation" r:id="rId6" imgW="850680" imgH="393480" progId="Equation.DSMT4">
              <p:embed/>
            </p:oleObj>
          </a:graphicData>
        </a:graphic>
      </p:graphicFrame>
      <p:sp>
        <p:nvSpPr>
          <p:cNvPr id="26" name="مربع نص 25"/>
          <p:cNvSpPr txBox="1"/>
          <p:nvPr/>
        </p:nvSpPr>
        <p:spPr>
          <a:xfrm>
            <a:off x="5429256" y="5906176"/>
            <a:ext cx="33575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31" name="مربع نص 30"/>
          <p:cNvSpPr txBox="1"/>
          <p:nvPr/>
        </p:nvSpPr>
        <p:spPr>
          <a:xfrm>
            <a:off x="3929058" y="5929330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90 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رابط كسهم مستقيم 31"/>
          <p:cNvCxnSpPr/>
          <p:nvPr/>
        </p:nvCxnSpPr>
        <p:spPr>
          <a:xfrm rot="16200000" flipH="1">
            <a:off x="1186322" y="785794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كسهم مستقيم 32"/>
          <p:cNvCxnSpPr/>
          <p:nvPr/>
        </p:nvCxnSpPr>
        <p:spPr>
          <a:xfrm rot="16200000" flipH="1">
            <a:off x="2473000" y="78500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ربع نص 33"/>
          <p:cNvSpPr txBox="1"/>
          <p:nvPr/>
        </p:nvSpPr>
        <p:spPr>
          <a:xfrm>
            <a:off x="1500166" y="5000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2714612" y="5000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2571736" y="2824459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cxnSp>
        <p:nvCxnSpPr>
          <p:cNvPr id="37" name="رابط كسهم مستقيم 36"/>
          <p:cNvCxnSpPr/>
          <p:nvPr/>
        </p:nvCxnSpPr>
        <p:spPr>
          <a:xfrm rot="16200000" flipV="1">
            <a:off x="2393141" y="2821777"/>
            <a:ext cx="357190" cy="14287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كسهم مستقيم 37"/>
          <p:cNvCxnSpPr/>
          <p:nvPr/>
        </p:nvCxnSpPr>
        <p:spPr>
          <a:xfrm rot="10800000" flipV="1">
            <a:off x="2214546" y="3071810"/>
            <a:ext cx="428628" cy="35719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/>
          <p:cNvSpPr txBox="1"/>
          <p:nvPr/>
        </p:nvSpPr>
        <p:spPr>
          <a:xfrm>
            <a:off x="1071538" y="192880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cxnSp>
        <p:nvCxnSpPr>
          <p:cNvPr id="42" name="رابط كسهم مستقيم 41"/>
          <p:cNvCxnSpPr>
            <a:stCxn id="25" idx="1"/>
          </p:cNvCxnSpPr>
          <p:nvPr/>
        </p:nvCxnSpPr>
        <p:spPr>
          <a:xfrm rot="10800000" flipV="1">
            <a:off x="1142976" y="1192540"/>
            <a:ext cx="2500330" cy="736262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>
            <a:stCxn id="25" idx="1"/>
          </p:cNvCxnSpPr>
          <p:nvPr/>
        </p:nvCxnSpPr>
        <p:spPr>
          <a:xfrm rot="10800000" flipV="1">
            <a:off x="2500298" y="1192540"/>
            <a:ext cx="1143008" cy="8077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عنصر نائب للتاريخ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cxnSp>
        <p:nvCxnSpPr>
          <p:cNvPr id="46" name="رابط كسهم مستقيم 45"/>
          <p:cNvCxnSpPr/>
          <p:nvPr/>
        </p:nvCxnSpPr>
        <p:spPr>
          <a:xfrm>
            <a:off x="752985" y="5784866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رابط كسهم مستقيم 46"/>
          <p:cNvCxnSpPr/>
          <p:nvPr/>
        </p:nvCxnSpPr>
        <p:spPr>
          <a:xfrm>
            <a:off x="747149" y="528480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رابط كسهم مستقيم 47"/>
          <p:cNvCxnSpPr/>
          <p:nvPr/>
        </p:nvCxnSpPr>
        <p:spPr>
          <a:xfrm>
            <a:off x="1402970" y="2428868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عنصر نائب لرقم الشريحة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15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000108"/>
            <a:ext cx="29718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مربع نص 5"/>
          <p:cNvSpPr txBox="1"/>
          <p:nvPr/>
        </p:nvSpPr>
        <p:spPr>
          <a:xfrm>
            <a:off x="1285852" y="6286520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3 - 7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123136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8" name="مربع نص 7"/>
          <p:cNvSpPr txBox="1"/>
          <p:nvPr/>
        </p:nvSpPr>
        <p:spPr>
          <a:xfrm rot="16200000">
            <a:off x="123644" y="271236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357554" y="435769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0" name="مربع نص 9"/>
          <p:cNvSpPr txBox="1"/>
          <p:nvPr/>
        </p:nvSpPr>
        <p:spPr>
          <a:xfrm rot="16200000">
            <a:off x="-54951" y="4412614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1857356" y="5863256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3000364" y="5896293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3" name="مربع نص 12"/>
          <p:cNvSpPr txBox="1"/>
          <p:nvPr/>
        </p:nvSpPr>
        <p:spPr>
          <a:xfrm rot="16200000">
            <a:off x="123644" y="330306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4" name="مربع نص 13"/>
          <p:cNvSpPr txBox="1"/>
          <p:nvPr/>
        </p:nvSpPr>
        <p:spPr>
          <a:xfrm>
            <a:off x="3357554" y="307181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357554" y="235743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3357554" y="128586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785786" y="78579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1857356" y="78579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v'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22" name="مربع نص 21"/>
          <p:cNvSpPr txBox="1"/>
          <p:nvPr/>
        </p:nvSpPr>
        <p:spPr>
          <a:xfrm>
            <a:off x="754104" y="473980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1214414" y="5253351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4286248" y="500042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50533" name="Object 10"/>
          <p:cNvGraphicFramePr>
            <a:graphicFrameLocks noChangeAspect="1"/>
          </p:cNvGraphicFramePr>
          <p:nvPr/>
        </p:nvGraphicFramePr>
        <p:xfrm>
          <a:off x="5715008" y="1071546"/>
          <a:ext cx="2024063" cy="925512"/>
        </p:xfrm>
        <a:graphic>
          <a:graphicData uri="http://schemas.openxmlformats.org/presentationml/2006/ole">
            <p:oleObj spid="_x0000_s150533" name="Equation" r:id="rId4" imgW="863280" imgH="393480" progId="Equation.DSMT4">
              <p:embed/>
            </p:oleObj>
          </a:graphicData>
        </a:graphic>
      </p:graphicFrame>
      <p:sp>
        <p:nvSpPr>
          <p:cNvPr id="31" name="مربع نص 30"/>
          <p:cNvSpPr txBox="1"/>
          <p:nvPr/>
        </p:nvSpPr>
        <p:spPr>
          <a:xfrm>
            <a:off x="4286248" y="2186881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جهد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العكسي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الأعظمي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5384800" y="2786058"/>
          <a:ext cx="2797175" cy="536575"/>
        </p:xfrm>
        <a:graphic>
          <a:graphicData uri="http://schemas.openxmlformats.org/presentationml/2006/ole">
            <p:oleObj spid="_x0000_s150534" name="Equation" r:id="rId5" imgW="1193760" imgH="228600" progId="Equation.DSMT4">
              <p:embed/>
            </p:oleObj>
          </a:graphicData>
        </a:graphic>
      </p:graphicFrame>
      <p:sp>
        <p:nvSpPr>
          <p:cNvPr id="33" name="مربع نص 32"/>
          <p:cNvSpPr txBox="1"/>
          <p:nvPr/>
        </p:nvSpPr>
        <p:spPr>
          <a:xfrm>
            <a:off x="4286248" y="350043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جهد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الأمامي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الأعظمي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5478463" y="4214813"/>
          <a:ext cx="2557462" cy="536575"/>
        </p:xfrm>
        <a:graphic>
          <a:graphicData uri="http://schemas.openxmlformats.org/presentationml/2006/ole">
            <p:oleObj spid="_x0000_s150535" name="Equation" r:id="rId6" imgW="1091880" imgH="228600" progId="Equation.DSMT4">
              <p:embed/>
            </p:oleObj>
          </a:graphicData>
        </a:graphic>
      </p:graphicFrame>
      <p:cxnSp>
        <p:nvCxnSpPr>
          <p:cNvPr id="36" name="رابط كسهم مستقيم 35"/>
          <p:cNvCxnSpPr/>
          <p:nvPr/>
        </p:nvCxnSpPr>
        <p:spPr>
          <a:xfrm rot="5400000">
            <a:off x="2160400" y="5393545"/>
            <a:ext cx="1071568" cy="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مربع نص 36"/>
          <p:cNvSpPr txBox="1"/>
          <p:nvPr/>
        </p:nvSpPr>
        <p:spPr>
          <a:xfrm>
            <a:off x="1714479" y="4295214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FF0000"/>
                </a:solidFill>
                <a:sym typeface="Symbol"/>
              </a:rPr>
              <a:t>RT1max</a:t>
            </a:r>
            <a:endParaRPr lang="ar-SY" sz="2400" b="1" i="1" dirty="0">
              <a:solidFill>
                <a:srgbClr val="FF0000"/>
              </a:solidFill>
            </a:endParaRPr>
          </a:p>
        </p:txBody>
      </p:sp>
      <p:cxnSp>
        <p:nvCxnSpPr>
          <p:cNvPr id="38" name="رابط كسهم مستقيم 37"/>
          <p:cNvCxnSpPr/>
          <p:nvPr/>
        </p:nvCxnSpPr>
        <p:spPr>
          <a:xfrm rot="5400000">
            <a:off x="853188" y="4263790"/>
            <a:ext cx="1071571" cy="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مربع نص 38"/>
          <p:cNvSpPr txBox="1"/>
          <p:nvPr/>
        </p:nvSpPr>
        <p:spPr>
          <a:xfrm>
            <a:off x="1039469" y="3786190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0070C0"/>
                </a:solidFill>
                <a:sym typeface="Symbol"/>
              </a:rPr>
              <a:t>FT1max</a:t>
            </a:r>
            <a:endParaRPr lang="ar-SY" sz="2400" b="1" i="1" dirty="0">
              <a:solidFill>
                <a:srgbClr val="0070C0"/>
              </a:solidFill>
            </a:endParaRPr>
          </a:p>
        </p:txBody>
      </p:sp>
      <p:cxnSp>
        <p:nvCxnSpPr>
          <p:cNvPr id="30" name="رابط كسهم مستقيم 29"/>
          <p:cNvCxnSpPr/>
          <p:nvPr/>
        </p:nvCxnSpPr>
        <p:spPr>
          <a:xfrm rot="16200000" flipH="1">
            <a:off x="1186322" y="785794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كسهم مستقيم 34"/>
          <p:cNvCxnSpPr/>
          <p:nvPr/>
        </p:nvCxnSpPr>
        <p:spPr>
          <a:xfrm rot="16200000" flipH="1">
            <a:off x="2473000" y="78500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/>
          <p:cNvSpPr txBox="1"/>
          <p:nvPr/>
        </p:nvSpPr>
        <p:spPr>
          <a:xfrm>
            <a:off x="1500166" y="5000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41" name="مربع نص 40"/>
          <p:cNvSpPr txBox="1"/>
          <p:nvPr/>
        </p:nvSpPr>
        <p:spPr>
          <a:xfrm>
            <a:off x="2714612" y="5000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42" name="مربع نص 41"/>
          <p:cNvSpPr txBox="1"/>
          <p:nvPr/>
        </p:nvSpPr>
        <p:spPr>
          <a:xfrm>
            <a:off x="2571736" y="2824459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cxnSp>
        <p:nvCxnSpPr>
          <p:cNvPr id="43" name="رابط كسهم مستقيم 42"/>
          <p:cNvCxnSpPr/>
          <p:nvPr/>
        </p:nvCxnSpPr>
        <p:spPr>
          <a:xfrm rot="16200000" flipV="1">
            <a:off x="2393141" y="2821777"/>
            <a:ext cx="357190" cy="14287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/>
          <p:nvPr/>
        </p:nvCxnSpPr>
        <p:spPr>
          <a:xfrm rot="10800000" flipV="1">
            <a:off x="2214546" y="3071810"/>
            <a:ext cx="428628" cy="35719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مربع نص 45"/>
          <p:cNvSpPr txBox="1"/>
          <p:nvPr/>
        </p:nvSpPr>
        <p:spPr>
          <a:xfrm>
            <a:off x="1071538" y="192880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7" name="عنصر نائب للتاريخ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cxnSp>
        <p:nvCxnSpPr>
          <p:cNvPr id="50" name="رابط كسهم مستقيم 49"/>
          <p:cNvCxnSpPr/>
          <p:nvPr/>
        </p:nvCxnSpPr>
        <p:spPr>
          <a:xfrm>
            <a:off x="752985" y="5784866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رابط كسهم مستقيم 50"/>
          <p:cNvCxnSpPr/>
          <p:nvPr/>
        </p:nvCxnSpPr>
        <p:spPr>
          <a:xfrm>
            <a:off x="747149" y="528480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رابط كسهم مستقيم 51"/>
          <p:cNvCxnSpPr/>
          <p:nvPr/>
        </p:nvCxnSpPr>
        <p:spPr>
          <a:xfrm>
            <a:off x="1402970" y="2428868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عنصر نائب لرقم الشريحة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16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7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0" name="مربع نص 19"/>
          <p:cNvSpPr txBox="1"/>
          <p:nvPr/>
        </p:nvSpPr>
        <p:spPr>
          <a:xfrm>
            <a:off x="392877" y="2736503"/>
            <a:ext cx="8358246" cy="13849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chemeClr val="bg1"/>
                </a:solidFill>
                <a:cs typeface="Simplified Arabic" pitchFamily="2" charset="-78"/>
              </a:rPr>
              <a:t>ملاحظة هامة: تعتبر الرسومات الأخيرة في حالة الحمولة </a:t>
            </a:r>
            <a:r>
              <a:rPr lang="ar-SY" sz="2800" b="1" dirty="0" err="1" smtClean="0">
                <a:solidFill>
                  <a:schemeClr val="bg1"/>
                </a:solidFill>
                <a:cs typeface="Simplified Arabic" pitchFamily="2" charset="-78"/>
              </a:rPr>
              <a:t>الأومية</a:t>
            </a:r>
            <a:r>
              <a:rPr lang="ar-SY" sz="2800" b="1" dirty="0" smtClean="0">
                <a:solidFill>
                  <a:schemeClr val="bg1"/>
                </a:solidFill>
                <a:cs typeface="Simplified Arabic" pitchFamily="2" charset="-78"/>
              </a:rPr>
              <a:t> التحريضية غير دقيقة لأنه عند القدح بزاوية </a:t>
            </a:r>
            <a:r>
              <a:rPr lang="ar-SY" sz="2800" b="1" dirty="0" smtClean="0">
                <a:solidFill>
                  <a:schemeClr val="bg1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800" b="1" dirty="0" smtClean="0">
                <a:solidFill>
                  <a:schemeClr val="bg1"/>
                </a:solidFill>
                <a:cs typeface="Simplified Arabic" pitchFamily="2" charset="-78"/>
                <a:sym typeface="Symbol"/>
              </a:rPr>
              <a:t>=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sz="2800" b="1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ar-SY" sz="2800" b="1" dirty="0" smtClean="0">
                <a:solidFill>
                  <a:schemeClr val="bg1"/>
                </a:solidFill>
                <a:cs typeface="Simplified Arabic" pitchFamily="2" charset="-78"/>
                <a:sym typeface="Symbol"/>
              </a:rPr>
              <a:t> تكون القيمة الوسطية لجهد الحمولة ولتيار الحمولة تساوي الصفر.</a:t>
            </a:r>
            <a:endParaRPr lang="ar-SY" sz="2800" b="1" baseline="-25000" dirty="0" smtClean="0">
              <a:solidFill>
                <a:schemeClr val="bg1"/>
              </a:solidFill>
              <a:cs typeface="Simplified Arabic" pitchFamily="2" charset="-78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17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7" name="مربع نص 6"/>
          <p:cNvSpPr txBox="1"/>
          <p:nvPr/>
        </p:nvSpPr>
        <p:spPr>
          <a:xfrm>
            <a:off x="357158" y="357166"/>
            <a:ext cx="8429684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مسألة : </a:t>
            </a:r>
            <a:r>
              <a:rPr lang="ar-SY" sz="2800" b="1" dirty="0" smtClean="0">
                <a:cs typeface="Simplified Arabic" pitchFamily="2" charset="-78"/>
              </a:rPr>
              <a:t>دارة تقويم </a:t>
            </a:r>
            <a:r>
              <a:rPr lang="ar-SY" sz="2800" b="1" dirty="0" err="1" smtClean="0">
                <a:cs typeface="Simplified Arabic" pitchFamily="2" charset="-78"/>
              </a:rPr>
              <a:t>ثايرستورية</a:t>
            </a:r>
            <a:r>
              <a:rPr lang="ar-SY" sz="2800" b="1" dirty="0" smtClean="0">
                <a:cs typeface="Simplified Arabic" pitchFamily="2" charset="-78"/>
              </a:rPr>
              <a:t> أحادية الطور ذات النقطة المشتركة تغذي ملف </a:t>
            </a:r>
            <a:r>
              <a:rPr lang="ar-SY" sz="2800" b="1" dirty="0" err="1" smtClean="0">
                <a:cs typeface="Simplified Arabic" pitchFamily="2" charset="-78"/>
              </a:rPr>
              <a:t>ريليه</a:t>
            </a:r>
            <a:r>
              <a:rPr lang="ar-SY" sz="2800" b="1" dirty="0" smtClean="0">
                <a:cs typeface="Simplified Arabic" pitchFamily="2" charset="-78"/>
              </a:rPr>
              <a:t> مقاومته </a:t>
            </a:r>
            <a:r>
              <a:rPr lang="en-US" sz="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R=20</a:t>
            </a:r>
            <a:r>
              <a:rPr lang="en-US" sz="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يوضع على التفرع مع الحمولة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ديود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المسار الحر بشكل يسمح للتيار المخزن في الملف متابعة مروره. فإذا كان الجهد الفعال لثانوي المحولة يساوي</a:t>
            </a:r>
            <a:br>
              <a:rPr lang="ar-SY" sz="2800" b="1" dirty="0" smtClean="0">
                <a:cs typeface="Simplified Arabic" pitchFamily="2" charset="-78"/>
                <a:sym typeface="Symbol"/>
              </a:rPr>
            </a:br>
            <a:r>
              <a:rPr lang="en-US" sz="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2rms</a:t>
            </a:r>
            <a:r>
              <a:rPr lang="en-US" sz="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=110V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وكانت زاوية قدح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الثايرستورات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=60 </a:t>
            </a:r>
            <a:r>
              <a:rPr lang="en-US" sz="2800" b="1" i="1" baseline="30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المطلوب: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285720" y="2643182"/>
            <a:ext cx="8501122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أرسم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مايلي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: جهد وتيار الحمولة – تيار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والجهد على طرفيه – تيار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ديود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المسار الحر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والجهد على طرفيه. 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أحسب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مايلي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: القيمة الوسطية والفعالة للجهد على طرفي الحمولة – القيمة الوسطية والفعالة لتيار الحمولة  - القيمة الوسطية والفعالة لكل من تيار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وتيار ديود المسار الحر – الجهد الأمامي والعكسي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الأعظمي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المطبق على كل من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والديود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– استطاعة ثانوي المحولة والاستطاعة المبددة في الحمولة.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18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571480"/>
            <a:ext cx="5440114" cy="568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072198" y="928670"/>
          <a:ext cx="2495550" cy="5545138"/>
        </p:xfrm>
        <a:graphic>
          <a:graphicData uri="http://schemas.openxmlformats.org/presentationml/2006/ole">
            <p:oleObj spid="_x0000_s233475" name="Equation" r:id="rId4" imgW="1257120" imgH="2781000" progId="Equation.DSMT4">
              <p:embed/>
            </p:oleObj>
          </a:graphicData>
        </a:graphic>
      </p:graphicFrame>
      <p:sp>
        <p:nvSpPr>
          <p:cNvPr id="7" name="مربع نص 6"/>
          <p:cNvSpPr txBox="1"/>
          <p:nvPr/>
        </p:nvSpPr>
        <p:spPr>
          <a:xfrm>
            <a:off x="357158" y="357166"/>
            <a:ext cx="84296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الأجوبة: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8" name="عنصر نائب لرقم الشريحة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19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2857488" y="-71462"/>
            <a:ext cx="342902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357158" y="428604"/>
            <a:ext cx="850112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AutoNum type="arabicPeriod"/>
            </a:pP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تعريف</a:t>
            </a:r>
          </a:p>
          <a:p>
            <a:pPr marL="111125" algn="just"/>
            <a:r>
              <a:rPr lang="ar-SY" sz="2800" b="1" dirty="0" smtClean="0">
                <a:cs typeface="Simplified Arabic" pitchFamily="2" charset="-78"/>
              </a:rPr>
              <a:t>هي عبارة عن مبدلات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DC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تستخدم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الثايرستورات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كقواطع الكترونية وتعمل بالإبدال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القسري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(المتحكم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به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).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285720" y="2502283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ar-SY" sz="2800" b="1" dirty="0" err="1" smtClean="0">
                <a:cs typeface="Simplified Arabic" pitchFamily="2" charset="-78"/>
              </a:rPr>
              <a:t>دارات</a:t>
            </a:r>
            <a:r>
              <a:rPr lang="ar-SY" sz="2800" b="1" dirty="0" smtClean="0">
                <a:cs typeface="Simplified Arabic" pitchFamily="2" charset="-78"/>
              </a:rPr>
              <a:t> التقويم أحادية الطور (نصف الموجة – ذات النقطة المشتركة – </a:t>
            </a:r>
            <a:r>
              <a:rPr lang="ar-SY" sz="2800" b="1" dirty="0" err="1" smtClean="0">
                <a:cs typeface="Simplified Arabic" pitchFamily="2" charset="-78"/>
              </a:rPr>
              <a:t>الجسرية</a:t>
            </a:r>
            <a:r>
              <a:rPr lang="ar-SY" sz="2800" b="1" dirty="0" smtClean="0">
                <a:cs typeface="Simplified Arabic" pitchFamily="2" charset="-78"/>
              </a:rPr>
              <a:t>).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357158" y="3405846"/>
            <a:ext cx="8358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ar-SY" sz="2800" b="1" dirty="0" err="1" smtClean="0">
                <a:cs typeface="Simplified Arabic" pitchFamily="2" charset="-78"/>
              </a:rPr>
              <a:t>دارات</a:t>
            </a:r>
            <a:r>
              <a:rPr lang="ar-SY" sz="2800" b="1" dirty="0" smtClean="0">
                <a:cs typeface="Simplified Arabic" pitchFamily="2" charset="-78"/>
              </a:rPr>
              <a:t> التقويم ثلاثية الطور (ذات النقطة المشتركة – </a:t>
            </a:r>
            <a:r>
              <a:rPr lang="ar-SY" sz="2800" b="1" dirty="0" err="1" smtClean="0">
                <a:cs typeface="Simplified Arabic" pitchFamily="2" charset="-78"/>
              </a:rPr>
              <a:t>الجسرية</a:t>
            </a:r>
            <a:r>
              <a:rPr lang="ar-SY" sz="2800" b="1" dirty="0" smtClean="0">
                <a:cs typeface="Simplified Arabic" pitchFamily="2" charset="-78"/>
              </a:rPr>
              <a:t>).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6000760" y="4405978"/>
            <a:ext cx="28575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مجالات الاستخدام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57158" y="5115839"/>
            <a:ext cx="842968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تغذية المحركات المستمرة (التحكم بالسرعة) – القطارات والسيارات الكهربائية التي تتغذى من شبكة التيار المتناوب – نقل القدرة الكهربائية بشكل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cs typeface="Simplified Arabic" pitchFamily="2" charset="-78"/>
              </a:rPr>
              <a:t>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HVDC</a:t>
            </a:r>
            <a:r>
              <a:rPr lang="en-US" sz="2800" b="1" dirty="0" smtClean="0">
                <a:cs typeface="Simplified Arabic" pitchFamily="2" charset="-78"/>
              </a:rPr>
              <a:t>)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6572264" y="1953932"/>
            <a:ext cx="21431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/>
            <a:r>
              <a:rPr lang="ar-SY" sz="2800" b="1" dirty="0" smtClean="0">
                <a:cs typeface="Simplified Arabic" pitchFamily="2" charset="-78"/>
              </a:rPr>
              <a:t>تقسم إلى :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9" name="عنصر نائب للتاريخ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pic>
        <p:nvPicPr>
          <p:cNvPr id="12" name="صورة 11" descr="tramnanc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428604"/>
            <a:ext cx="4577925" cy="3429024"/>
          </a:xfrm>
          <a:prstGeom prst="rect">
            <a:avLst/>
          </a:prstGeom>
        </p:spPr>
      </p:pic>
      <p:pic>
        <p:nvPicPr>
          <p:cNvPr id="13" name="صورة 12" descr="multiterminal-configu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357166"/>
            <a:ext cx="3810000" cy="3524250"/>
          </a:xfrm>
          <a:prstGeom prst="rect">
            <a:avLst/>
          </a:prstGeom>
        </p:spPr>
      </p:pic>
      <p:pic>
        <p:nvPicPr>
          <p:cNvPr id="14" name="صورة 13" descr="hvdc_monopo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628" y="3857628"/>
            <a:ext cx="3786214" cy="1285875"/>
          </a:xfrm>
          <a:prstGeom prst="rect">
            <a:avLst/>
          </a:prstGeom>
        </p:spPr>
      </p:pic>
      <p:sp>
        <p:nvSpPr>
          <p:cNvPr id="20" name="عنصر نائب لرقم الشريحة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6" grpId="1"/>
      <p:bldP spid="17" grpId="0"/>
      <p:bldP spid="17" grpId="1"/>
      <p:bldP spid="18" grpId="0"/>
      <p:bldP spid="19" grpId="0" build="allAtOnce"/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صورة 25" descr="fig3_9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500042"/>
            <a:ext cx="4282440" cy="2264664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-71470" y="0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3" name="صورة 2" descr="fig3_9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00042"/>
            <a:ext cx="4282440" cy="2264664"/>
          </a:xfrm>
          <a:prstGeom prst="rect">
            <a:avLst/>
          </a:prstGeom>
        </p:spPr>
      </p:pic>
      <p:pic>
        <p:nvPicPr>
          <p:cNvPr id="15360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1142984"/>
            <a:ext cx="29718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285720" y="6000768"/>
            <a:ext cx="171451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ar-SY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2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ar-SY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 rot="16200000">
            <a:off x="123644" y="137424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285523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428992" y="425321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9" name="مربع نص 8"/>
          <p:cNvSpPr txBox="1"/>
          <p:nvPr/>
        </p:nvSpPr>
        <p:spPr>
          <a:xfrm rot="16200000">
            <a:off x="-54951" y="4555490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1857356" y="5500702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3000364" y="5533739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 rot="16200000">
            <a:off x="123644" y="34459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3428992" y="342900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3428992" y="271462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428992" y="150017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714348" y="85723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1928794" y="85723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-v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928662" y="1714870"/>
            <a:ext cx="15001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  <a:sym typeface="Symbol"/>
              </a:rPr>
              <a:t>1,3</a:t>
            </a:r>
            <a:endParaRPr lang="ar-SY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2214546" y="1714870"/>
            <a:ext cx="15001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  <a:sym typeface="Symbol"/>
              </a:rPr>
              <a:t>2,4</a:t>
            </a:r>
            <a:endParaRPr lang="ar-SY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825542" y="468184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2000232" y="602724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3 - 10</a:t>
            </a:r>
            <a:endParaRPr lang="ar-SY" sz="2200" dirty="0">
              <a:cs typeface="Simplified Arabic" pitchFamily="2" charset="-78"/>
            </a:endParaRPr>
          </a:p>
        </p:txBody>
      </p:sp>
      <p:cxnSp>
        <p:nvCxnSpPr>
          <p:cNvPr id="23" name="رابط كسهم مستقيم 22"/>
          <p:cNvCxnSpPr/>
          <p:nvPr/>
        </p:nvCxnSpPr>
        <p:spPr>
          <a:xfrm>
            <a:off x="785786" y="5513182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/>
          <p:cNvSpPr txBox="1"/>
          <p:nvPr/>
        </p:nvSpPr>
        <p:spPr>
          <a:xfrm>
            <a:off x="1285852" y="5039037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cxnSp>
        <p:nvCxnSpPr>
          <p:cNvPr id="20" name="رابط كسهم مستقيم 19"/>
          <p:cNvCxnSpPr/>
          <p:nvPr/>
        </p:nvCxnSpPr>
        <p:spPr>
          <a:xfrm>
            <a:off x="785786" y="5117008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مربع نص 24"/>
          <p:cNvSpPr txBox="1"/>
          <p:nvPr/>
        </p:nvSpPr>
        <p:spPr>
          <a:xfrm>
            <a:off x="5929322" y="2786058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3 - 9</a:t>
            </a:r>
            <a:endParaRPr lang="ar-SY" sz="2200" dirty="0">
              <a:cs typeface="Simplified Arabic" pitchFamily="2" charset="-78"/>
            </a:endParaRPr>
          </a:p>
        </p:txBody>
      </p:sp>
      <p:graphicFrame>
        <p:nvGraphicFramePr>
          <p:cNvPr id="27" name="كائن 26"/>
          <p:cNvGraphicFramePr>
            <a:graphicFrameLocks noChangeAspect="1"/>
          </p:cNvGraphicFramePr>
          <p:nvPr/>
        </p:nvGraphicFramePr>
        <p:xfrm>
          <a:off x="7504113" y="3900488"/>
          <a:ext cx="1279525" cy="476250"/>
        </p:xfrm>
        <a:graphic>
          <a:graphicData uri="http://schemas.openxmlformats.org/presentationml/2006/ole">
            <p:oleObj spid="_x0000_s153602" name="Equation" r:id="rId6" imgW="545760" imgH="203040" progId="Equation.DSMT4">
              <p:embed/>
            </p:oleObj>
          </a:graphicData>
        </a:graphic>
      </p:graphicFrame>
      <p:graphicFrame>
        <p:nvGraphicFramePr>
          <p:cNvPr id="28" name="كائن 27"/>
          <p:cNvGraphicFramePr>
            <a:graphicFrameLocks noChangeAspect="1"/>
          </p:cNvGraphicFramePr>
          <p:nvPr/>
        </p:nvGraphicFramePr>
        <p:xfrm>
          <a:off x="4240213" y="3878263"/>
          <a:ext cx="2825750" cy="566737"/>
        </p:xfrm>
        <a:graphic>
          <a:graphicData uri="http://schemas.openxmlformats.org/presentationml/2006/ole">
            <p:oleObj spid="_x0000_s153603" name="Equation" r:id="rId7" imgW="1206360" imgH="241200" progId="Equation.DSMT4">
              <p:embed/>
            </p:oleObj>
          </a:graphicData>
        </a:graphic>
      </p:graphicFrame>
      <p:graphicFrame>
        <p:nvGraphicFramePr>
          <p:cNvPr id="29" name="كائن 28"/>
          <p:cNvGraphicFramePr>
            <a:graphicFrameLocks noChangeAspect="1"/>
          </p:cNvGraphicFramePr>
          <p:nvPr/>
        </p:nvGraphicFramePr>
        <p:xfrm>
          <a:off x="4459288" y="4805371"/>
          <a:ext cx="922337" cy="536575"/>
        </p:xfrm>
        <a:graphic>
          <a:graphicData uri="http://schemas.openxmlformats.org/presentationml/2006/ole">
            <p:oleObj spid="_x0000_s153604" name="Equation" r:id="rId8" imgW="393480" imgH="228600" progId="Equation.DSMT4">
              <p:embed/>
            </p:oleObj>
          </a:graphicData>
        </a:graphic>
      </p:graphicFrame>
      <p:graphicFrame>
        <p:nvGraphicFramePr>
          <p:cNvPr id="30" name="كائن 29"/>
          <p:cNvGraphicFramePr>
            <a:graphicFrameLocks noChangeAspect="1"/>
          </p:cNvGraphicFramePr>
          <p:nvPr/>
        </p:nvGraphicFramePr>
        <p:xfrm>
          <a:off x="7108852" y="4448189"/>
          <a:ext cx="1249362" cy="981075"/>
        </p:xfrm>
        <a:graphic>
          <a:graphicData uri="http://schemas.openxmlformats.org/presentationml/2006/ole">
            <p:oleObj spid="_x0000_s153605" name="Equation" r:id="rId9" imgW="533160" imgH="419040" progId="Equation.DSMT4">
              <p:embed/>
            </p:oleObj>
          </a:graphicData>
        </a:graphic>
      </p:graphicFrame>
      <p:graphicFrame>
        <p:nvGraphicFramePr>
          <p:cNvPr id="31" name="كائن 30"/>
          <p:cNvGraphicFramePr>
            <a:graphicFrameLocks noChangeAspect="1"/>
          </p:cNvGraphicFramePr>
          <p:nvPr/>
        </p:nvGraphicFramePr>
        <p:xfrm>
          <a:off x="4416425" y="5572125"/>
          <a:ext cx="1576388" cy="536575"/>
        </p:xfrm>
        <a:graphic>
          <a:graphicData uri="http://schemas.openxmlformats.org/presentationml/2006/ole">
            <p:oleObj spid="_x0000_s153606" name="Equation" r:id="rId10" imgW="672840" imgH="228600" progId="Equation.DSMT4">
              <p:embed/>
            </p:oleObj>
          </a:graphicData>
        </a:graphic>
      </p:graphicFrame>
      <p:sp>
        <p:nvSpPr>
          <p:cNvPr id="32" name="سهم للأسفل 31"/>
          <p:cNvSpPr/>
          <p:nvPr/>
        </p:nvSpPr>
        <p:spPr>
          <a:xfrm>
            <a:off x="857224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3" name="مربع نص 32"/>
          <p:cNvSpPr txBox="1"/>
          <p:nvPr/>
        </p:nvSpPr>
        <p:spPr>
          <a:xfrm>
            <a:off x="6715140" y="314324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cxnSp>
        <p:nvCxnSpPr>
          <p:cNvPr id="34" name="رابط كسهم مستقيم 33"/>
          <p:cNvCxnSpPr/>
          <p:nvPr/>
        </p:nvCxnSpPr>
        <p:spPr>
          <a:xfrm rot="5400000" flipH="1" flipV="1">
            <a:off x="1186322" y="2499512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كسهم مستقيم 34"/>
          <p:cNvCxnSpPr/>
          <p:nvPr/>
        </p:nvCxnSpPr>
        <p:spPr>
          <a:xfrm rot="5400000" flipH="1" flipV="1">
            <a:off x="2473000" y="249871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كسهم مستقيم 35"/>
          <p:cNvCxnSpPr/>
          <p:nvPr/>
        </p:nvCxnSpPr>
        <p:spPr>
          <a:xfrm>
            <a:off x="1428728" y="2786057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مربع نص 36"/>
          <p:cNvSpPr txBox="1"/>
          <p:nvPr/>
        </p:nvSpPr>
        <p:spPr>
          <a:xfrm>
            <a:off x="1285852" y="228599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8" name="عنصر نائب للتاريخ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9" name="عنصر نائب لرقم الشريحة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20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صورة 25" descr="fig3_9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500042"/>
            <a:ext cx="4282440" cy="2264664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-71470" y="0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1536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1142984"/>
            <a:ext cx="29718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285720" y="6000768"/>
            <a:ext cx="171451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ar-SY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2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ar-SY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 rot="16200000">
            <a:off x="123644" y="137424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285523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428992" y="425321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9" name="مربع نص 8"/>
          <p:cNvSpPr txBox="1"/>
          <p:nvPr/>
        </p:nvSpPr>
        <p:spPr>
          <a:xfrm rot="16200000">
            <a:off x="-54951" y="4555490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1857356" y="5500702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3000364" y="5533739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 rot="16200000">
            <a:off x="123644" y="34459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3428992" y="342900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3428992" y="271462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428992" y="150017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714348" y="85723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1928794" y="85723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-v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825542" y="468184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2000232" y="602724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3 - 10</a:t>
            </a:r>
            <a:endParaRPr lang="ar-SY" sz="2200" dirty="0">
              <a:cs typeface="Simplified Arabic" pitchFamily="2" charset="-78"/>
            </a:endParaRPr>
          </a:p>
        </p:txBody>
      </p:sp>
      <p:cxnSp>
        <p:nvCxnSpPr>
          <p:cNvPr id="23" name="رابط كسهم مستقيم 22"/>
          <p:cNvCxnSpPr/>
          <p:nvPr/>
        </p:nvCxnSpPr>
        <p:spPr>
          <a:xfrm>
            <a:off x="785786" y="5513182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/>
          <p:cNvSpPr txBox="1"/>
          <p:nvPr/>
        </p:nvSpPr>
        <p:spPr>
          <a:xfrm>
            <a:off x="1285852" y="5039037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cxnSp>
        <p:nvCxnSpPr>
          <p:cNvPr id="20" name="رابط كسهم مستقيم 19"/>
          <p:cNvCxnSpPr/>
          <p:nvPr/>
        </p:nvCxnSpPr>
        <p:spPr>
          <a:xfrm>
            <a:off x="785786" y="5117008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مربع نص 24"/>
          <p:cNvSpPr txBox="1"/>
          <p:nvPr/>
        </p:nvSpPr>
        <p:spPr>
          <a:xfrm>
            <a:off x="5929322" y="2786058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6715140" y="314324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34" name="كائن 33"/>
          <p:cNvGraphicFramePr>
            <a:graphicFrameLocks noChangeAspect="1"/>
          </p:cNvGraphicFramePr>
          <p:nvPr/>
        </p:nvGraphicFramePr>
        <p:xfrm>
          <a:off x="7473950" y="3900488"/>
          <a:ext cx="1339850" cy="476250"/>
        </p:xfrm>
        <a:graphic>
          <a:graphicData uri="http://schemas.openxmlformats.org/presentationml/2006/ole">
            <p:oleObj spid="_x0000_s155655" name="Equation" r:id="rId5" imgW="571320" imgH="203040" progId="Equation.DSMT4">
              <p:embed/>
            </p:oleObj>
          </a:graphicData>
        </a:graphic>
      </p:graphicFrame>
      <p:graphicFrame>
        <p:nvGraphicFramePr>
          <p:cNvPr id="35" name="كائن 34"/>
          <p:cNvGraphicFramePr>
            <a:graphicFrameLocks noChangeAspect="1"/>
          </p:cNvGraphicFramePr>
          <p:nvPr/>
        </p:nvGraphicFramePr>
        <p:xfrm>
          <a:off x="4313238" y="3878263"/>
          <a:ext cx="2679700" cy="566737"/>
        </p:xfrm>
        <a:graphic>
          <a:graphicData uri="http://schemas.openxmlformats.org/presentationml/2006/ole">
            <p:oleObj spid="_x0000_s155656" name="Equation" r:id="rId6" imgW="1143000" imgH="241200" progId="Equation.DSMT4">
              <p:embed/>
            </p:oleObj>
          </a:graphicData>
        </a:graphic>
      </p:graphicFrame>
      <p:graphicFrame>
        <p:nvGraphicFramePr>
          <p:cNvPr id="36" name="كائن 35"/>
          <p:cNvGraphicFramePr>
            <a:graphicFrameLocks noChangeAspect="1"/>
          </p:cNvGraphicFramePr>
          <p:nvPr/>
        </p:nvGraphicFramePr>
        <p:xfrm>
          <a:off x="4384675" y="4629150"/>
          <a:ext cx="1071563" cy="565150"/>
        </p:xfrm>
        <a:graphic>
          <a:graphicData uri="http://schemas.openxmlformats.org/presentationml/2006/ole">
            <p:oleObj spid="_x0000_s155657" name="Equation" r:id="rId7" imgW="457200" imgH="241200" progId="Equation.DSMT4">
              <p:embed/>
            </p:oleObj>
          </a:graphicData>
        </a:graphic>
      </p:graphicFrame>
      <p:graphicFrame>
        <p:nvGraphicFramePr>
          <p:cNvPr id="37" name="كائن 36"/>
          <p:cNvGraphicFramePr>
            <a:graphicFrameLocks noChangeAspect="1"/>
          </p:cNvGraphicFramePr>
          <p:nvPr/>
        </p:nvGraphicFramePr>
        <p:xfrm>
          <a:off x="7045325" y="4643438"/>
          <a:ext cx="1012825" cy="536575"/>
        </p:xfrm>
        <a:graphic>
          <a:graphicData uri="http://schemas.openxmlformats.org/presentationml/2006/ole">
            <p:oleObj spid="_x0000_s155658" name="Equation" r:id="rId8" imgW="431640" imgH="228600" progId="Equation.DSMT4">
              <p:embed/>
            </p:oleObj>
          </a:graphicData>
        </a:graphic>
      </p:graphicFrame>
      <p:graphicFrame>
        <p:nvGraphicFramePr>
          <p:cNvPr id="38" name="كائن 37"/>
          <p:cNvGraphicFramePr>
            <a:graphicFrameLocks noChangeAspect="1"/>
          </p:cNvGraphicFramePr>
          <p:nvPr/>
        </p:nvGraphicFramePr>
        <p:xfrm>
          <a:off x="4298950" y="5378450"/>
          <a:ext cx="1814513" cy="923925"/>
        </p:xfrm>
        <a:graphic>
          <a:graphicData uri="http://schemas.openxmlformats.org/presentationml/2006/ole">
            <p:oleObj spid="_x0000_s155659" name="Equation" r:id="rId9" imgW="774360" imgH="393480" progId="Equation.DSMT4">
              <p:embed/>
            </p:oleObj>
          </a:graphicData>
        </a:graphic>
      </p:graphicFrame>
      <p:sp>
        <p:nvSpPr>
          <p:cNvPr id="39" name="سهم للأسفل 38"/>
          <p:cNvSpPr/>
          <p:nvPr/>
        </p:nvSpPr>
        <p:spPr>
          <a:xfrm>
            <a:off x="857224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0" name="سهم للأسفل 39"/>
          <p:cNvSpPr/>
          <p:nvPr/>
        </p:nvSpPr>
        <p:spPr>
          <a:xfrm>
            <a:off x="1428728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pic>
        <p:nvPicPr>
          <p:cNvPr id="41" name="صورة 40" descr="fig3_9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29124" y="500042"/>
            <a:ext cx="4282440" cy="2264664"/>
          </a:xfrm>
          <a:prstGeom prst="rect">
            <a:avLst/>
          </a:prstGeom>
        </p:spPr>
      </p:pic>
      <p:cxnSp>
        <p:nvCxnSpPr>
          <p:cNvPr id="46" name="رابط كسهم مستقيم 45"/>
          <p:cNvCxnSpPr/>
          <p:nvPr/>
        </p:nvCxnSpPr>
        <p:spPr>
          <a:xfrm rot="5400000" flipH="1" flipV="1">
            <a:off x="1186322" y="2499512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رابط كسهم مستقيم 46"/>
          <p:cNvCxnSpPr/>
          <p:nvPr/>
        </p:nvCxnSpPr>
        <p:spPr>
          <a:xfrm rot="5400000" flipH="1" flipV="1">
            <a:off x="2473000" y="249871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>
            <a:off x="1428728" y="2786057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مربع نص 42"/>
          <p:cNvSpPr txBox="1"/>
          <p:nvPr/>
        </p:nvSpPr>
        <p:spPr>
          <a:xfrm>
            <a:off x="1285852" y="228599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4" name="عنصر نائب للتاريخ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9" name="مربع نص 48"/>
          <p:cNvSpPr txBox="1"/>
          <p:nvPr/>
        </p:nvSpPr>
        <p:spPr>
          <a:xfrm>
            <a:off x="928662" y="1714870"/>
            <a:ext cx="15001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  <a:sym typeface="Symbol"/>
              </a:rPr>
              <a:t>1,3</a:t>
            </a:r>
            <a:endParaRPr lang="ar-SY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50" name="مربع نص 49"/>
          <p:cNvSpPr txBox="1"/>
          <p:nvPr/>
        </p:nvSpPr>
        <p:spPr>
          <a:xfrm>
            <a:off x="2214546" y="1714870"/>
            <a:ext cx="15001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  <a:sym typeface="Symbol"/>
              </a:rPr>
              <a:t>2,4</a:t>
            </a:r>
            <a:endParaRPr lang="ar-SY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45" name="عنصر نائب لرقم الشريحة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21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-71470" y="0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153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142984"/>
            <a:ext cx="29718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285720" y="6000768"/>
            <a:ext cx="171451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ar-SY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2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ar-SY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 rot="16200000">
            <a:off x="123644" y="137424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285523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428992" y="425321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9" name="مربع نص 8"/>
          <p:cNvSpPr txBox="1"/>
          <p:nvPr/>
        </p:nvSpPr>
        <p:spPr>
          <a:xfrm rot="16200000">
            <a:off x="-54951" y="4555490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1857356" y="5500702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3000364" y="5533739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 rot="16200000">
            <a:off x="123644" y="34459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3428992" y="342900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3428992" y="271462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428992" y="150017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714348" y="85723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1928794" y="85723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-v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825542" y="468184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2000232" y="602724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3 - 10</a:t>
            </a:r>
            <a:endParaRPr lang="ar-SY" sz="2200" dirty="0">
              <a:cs typeface="Simplified Arabic" pitchFamily="2" charset="-78"/>
            </a:endParaRPr>
          </a:p>
        </p:txBody>
      </p:sp>
      <p:cxnSp>
        <p:nvCxnSpPr>
          <p:cNvPr id="23" name="رابط كسهم مستقيم 22"/>
          <p:cNvCxnSpPr/>
          <p:nvPr/>
        </p:nvCxnSpPr>
        <p:spPr>
          <a:xfrm>
            <a:off x="785786" y="5513182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/>
          <p:cNvSpPr txBox="1"/>
          <p:nvPr/>
        </p:nvSpPr>
        <p:spPr>
          <a:xfrm>
            <a:off x="1285852" y="5039037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cxnSp>
        <p:nvCxnSpPr>
          <p:cNvPr id="20" name="رابط كسهم مستقيم 19"/>
          <p:cNvCxnSpPr/>
          <p:nvPr/>
        </p:nvCxnSpPr>
        <p:spPr>
          <a:xfrm>
            <a:off x="785786" y="5117008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مربع نص 24"/>
          <p:cNvSpPr txBox="1"/>
          <p:nvPr/>
        </p:nvSpPr>
        <p:spPr>
          <a:xfrm>
            <a:off x="5929322" y="2786058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6715140" y="314324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41" name="صورة 40" descr="fig3_9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00042"/>
            <a:ext cx="4282440" cy="2264664"/>
          </a:xfrm>
          <a:prstGeom prst="rect">
            <a:avLst/>
          </a:prstGeom>
        </p:spPr>
      </p:pic>
      <p:pic>
        <p:nvPicPr>
          <p:cNvPr id="42" name="صورة 41" descr="fig3_9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9124" y="500042"/>
            <a:ext cx="4282440" cy="2264664"/>
          </a:xfrm>
          <a:prstGeom prst="rect">
            <a:avLst/>
          </a:prstGeom>
        </p:spPr>
      </p:pic>
      <p:graphicFrame>
        <p:nvGraphicFramePr>
          <p:cNvPr id="43" name="كائن 42"/>
          <p:cNvGraphicFramePr>
            <a:graphicFrameLocks noChangeAspect="1"/>
          </p:cNvGraphicFramePr>
          <p:nvPr/>
        </p:nvGraphicFramePr>
        <p:xfrm>
          <a:off x="7000892" y="3900488"/>
          <a:ext cx="1876425" cy="476250"/>
        </p:xfrm>
        <a:graphic>
          <a:graphicData uri="http://schemas.openxmlformats.org/presentationml/2006/ole">
            <p:oleObj spid="_x0000_s156679" name="Equation" r:id="rId6" imgW="799920" imgH="203040" progId="Equation.DSMT4">
              <p:embed/>
            </p:oleObj>
          </a:graphicData>
        </a:graphic>
      </p:graphicFrame>
      <p:graphicFrame>
        <p:nvGraphicFramePr>
          <p:cNvPr id="44" name="كائن 43"/>
          <p:cNvGraphicFramePr>
            <a:graphicFrameLocks noChangeAspect="1"/>
          </p:cNvGraphicFramePr>
          <p:nvPr/>
        </p:nvGraphicFramePr>
        <p:xfrm>
          <a:off x="4238625" y="3878263"/>
          <a:ext cx="2827338" cy="566737"/>
        </p:xfrm>
        <a:graphic>
          <a:graphicData uri="http://schemas.openxmlformats.org/presentationml/2006/ole">
            <p:oleObj spid="_x0000_s156680" name="Equation" r:id="rId7" imgW="1206360" imgH="241200" progId="Equation.DSMT4">
              <p:embed/>
            </p:oleObj>
          </a:graphicData>
        </a:graphic>
      </p:graphicFrame>
      <p:graphicFrame>
        <p:nvGraphicFramePr>
          <p:cNvPr id="45" name="كائن 44"/>
          <p:cNvGraphicFramePr>
            <a:graphicFrameLocks noChangeAspect="1"/>
          </p:cNvGraphicFramePr>
          <p:nvPr/>
        </p:nvGraphicFramePr>
        <p:xfrm>
          <a:off x="4457700" y="4644232"/>
          <a:ext cx="923925" cy="534987"/>
        </p:xfrm>
        <a:graphic>
          <a:graphicData uri="http://schemas.openxmlformats.org/presentationml/2006/ole">
            <p:oleObj spid="_x0000_s156681" name="Equation" r:id="rId8" imgW="393480" imgH="228600" progId="Equation.DSMT4">
              <p:embed/>
            </p:oleObj>
          </a:graphicData>
        </a:graphic>
      </p:graphicFrame>
      <p:graphicFrame>
        <p:nvGraphicFramePr>
          <p:cNvPr id="46" name="كائن 45"/>
          <p:cNvGraphicFramePr>
            <a:graphicFrameLocks noChangeAspect="1"/>
          </p:cNvGraphicFramePr>
          <p:nvPr/>
        </p:nvGraphicFramePr>
        <p:xfrm>
          <a:off x="6953250" y="4421188"/>
          <a:ext cx="1250950" cy="981075"/>
        </p:xfrm>
        <a:graphic>
          <a:graphicData uri="http://schemas.openxmlformats.org/presentationml/2006/ole">
            <p:oleObj spid="_x0000_s156682" name="Equation" r:id="rId9" imgW="533160" imgH="419040" progId="Equation.DSMT4">
              <p:embed/>
            </p:oleObj>
          </a:graphicData>
        </a:graphic>
      </p:graphicFrame>
      <p:graphicFrame>
        <p:nvGraphicFramePr>
          <p:cNvPr id="47" name="كائن 46"/>
          <p:cNvGraphicFramePr>
            <a:graphicFrameLocks noChangeAspect="1"/>
          </p:cNvGraphicFramePr>
          <p:nvPr/>
        </p:nvGraphicFramePr>
        <p:xfrm>
          <a:off x="4418013" y="5572125"/>
          <a:ext cx="1576387" cy="536575"/>
        </p:xfrm>
        <a:graphic>
          <a:graphicData uri="http://schemas.openxmlformats.org/presentationml/2006/ole">
            <p:oleObj spid="_x0000_s156683" name="Equation" r:id="rId10" imgW="672840" imgH="228600" progId="Equation.DSMT4">
              <p:embed/>
            </p:oleObj>
          </a:graphicData>
        </a:graphic>
      </p:graphicFrame>
      <p:sp>
        <p:nvSpPr>
          <p:cNvPr id="48" name="سهم للأسفل 47"/>
          <p:cNvSpPr/>
          <p:nvPr/>
        </p:nvSpPr>
        <p:spPr>
          <a:xfrm>
            <a:off x="1428728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9" name="سهم للأسفل 48"/>
          <p:cNvSpPr/>
          <p:nvPr/>
        </p:nvSpPr>
        <p:spPr>
          <a:xfrm>
            <a:off x="2143108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cxnSp>
        <p:nvCxnSpPr>
          <p:cNvPr id="35" name="رابط كسهم مستقيم 34"/>
          <p:cNvCxnSpPr/>
          <p:nvPr/>
        </p:nvCxnSpPr>
        <p:spPr>
          <a:xfrm rot="5400000" flipH="1" flipV="1">
            <a:off x="1186322" y="2499512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كسهم مستقيم 35"/>
          <p:cNvCxnSpPr/>
          <p:nvPr/>
        </p:nvCxnSpPr>
        <p:spPr>
          <a:xfrm rot="5400000" flipH="1" flipV="1">
            <a:off x="2473000" y="249871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رابط كسهم مستقيم 36"/>
          <p:cNvCxnSpPr/>
          <p:nvPr/>
        </p:nvCxnSpPr>
        <p:spPr>
          <a:xfrm>
            <a:off x="1428728" y="2786057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/>
          <p:cNvSpPr txBox="1"/>
          <p:nvPr/>
        </p:nvSpPr>
        <p:spPr>
          <a:xfrm>
            <a:off x="1285852" y="228599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9" name="عنصر نائب للتاريخ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1" name="مربع نص 50"/>
          <p:cNvSpPr txBox="1"/>
          <p:nvPr/>
        </p:nvSpPr>
        <p:spPr>
          <a:xfrm>
            <a:off x="928662" y="1714870"/>
            <a:ext cx="15001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  <a:sym typeface="Symbol"/>
              </a:rPr>
              <a:t>1,3</a:t>
            </a:r>
            <a:endParaRPr lang="ar-SY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2214546" y="1714870"/>
            <a:ext cx="15001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  <a:sym typeface="Symbol"/>
              </a:rPr>
              <a:t>2,4</a:t>
            </a:r>
            <a:endParaRPr lang="ar-SY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40" name="عنصر نائب لرقم الشريحة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22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-71470" y="0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153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142984"/>
            <a:ext cx="29718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285720" y="6000768"/>
            <a:ext cx="171451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ar-SY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2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ar-SY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 rot="16200000">
            <a:off x="123644" y="137424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285523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428992" y="425321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9" name="مربع نص 8"/>
          <p:cNvSpPr txBox="1"/>
          <p:nvPr/>
        </p:nvSpPr>
        <p:spPr>
          <a:xfrm rot="16200000">
            <a:off x="-54951" y="4555490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1857356" y="5500702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3000364" y="5533739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 rot="16200000">
            <a:off x="123644" y="34459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3428992" y="342900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3428992" y="271462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428992" y="150017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714348" y="85723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1928794" y="85723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-v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825542" y="468184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2000232" y="602724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3 - 10</a:t>
            </a:r>
            <a:endParaRPr lang="ar-SY" sz="2200" dirty="0">
              <a:cs typeface="Simplified Arabic" pitchFamily="2" charset="-78"/>
            </a:endParaRPr>
          </a:p>
        </p:txBody>
      </p:sp>
      <p:cxnSp>
        <p:nvCxnSpPr>
          <p:cNvPr id="23" name="رابط كسهم مستقيم 22"/>
          <p:cNvCxnSpPr/>
          <p:nvPr/>
        </p:nvCxnSpPr>
        <p:spPr>
          <a:xfrm>
            <a:off x="785786" y="5513182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/>
          <p:cNvSpPr txBox="1"/>
          <p:nvPr/>
        </p:nvSpPr>
        <p:spPr>
          <a:xfrm>
            <a:off x="1285852" y="5039037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cxnSp>
        <p:nvCxnSpPr>
          <p:cNvPr id="20" name="رابط كسهم مستقيم 19"/>
          <p:cNvCxnSpPr/>
          <p:nvPr/>
        </p:nvCxnSpPr>
        <p:spPr>
          <a:xfrm>
            <a:off x="785786" y="5117008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مربع نص 24"/>
          <p:cNvSpPr txBox="1"/>
          <p:nvPr/>
        </p:nvSpPr>
        <p:spPr>
          <a:xfrm>
            <a:off x="5929322" y="2786058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6715140" y="314324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42" name="صورة 41" descr="fig3_9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00042"/>
            <a:ext cx="4282440" cy="2264664"/>
          </a:xfrm>
          <a:prstGeom prst="rect">
            <a:avLst/>
          </a:prstGeom>
        </p:spPr>
      </p:pic>
      <p:pic>
        <p:nvPicPr>
          <p:cNvPr id="35" name="صورة 34" descr="fig3_9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9124" y="500042"/>
            <a:ext cx="4282440" cy="2264664"/>
          </a:xfrm>
          <a:prstGeom prst="rect">
            <a:avLst/>
          </a:prstGeom>
        </p:spPr>
      </p:pic>
      <p:graphicFrame>
        <p:nvGraphicFramePr>
          <p:cNvPr id="36" name="كائن 35"/>
          <p:cNvGraphicFramePr>
            <a:graphicFrameLocks noChangeAspect="1"/>
          </p:cNvGraphicFramePr>
          <p:nvPr/>
        </p:nvGraphicFramePr>
        <p:xfrm>
          <a:off x="6786578" y="3900488"/>
          <a:ext cx="2174875" cy="476250"/>
        </p:xfrm>
        <a:graphic>
          <a:graphicData uri="http://schemas.openxmlformats.org/presentationml/2006/ole">
            <p:oleObj spid="_x0000_s157703" name="Equation" r:id="rId6" imgW="927000" imgH="203040" progId="Equation.DSMT4">
              <p:embed/>
            </p:oleObj>
          </a:graphicData>
        </a:graphic>
      </p:graphicFrame>
      <p:graphicFrame>
        <p:nvGraphicFramePr>
          <p:cNvPr id="37" name="كائن 36"/>
          <p:cNvGraphicFramePr>
            <a:graphicFrameLocks noChangeAspect="1"/>
          </p:cNvGraphicFramePr>
          <p:nvPr/>
        </p:nvGraphicFramePr>
        <p:xfrm>
          <a:off x="4108450" y="3878263"/>
          <a:ext cx="2679700" cy="566737"/>
        </p:xfrm>
        <a:graphic>
          <a:graphicData uri="http://schemas.openxmlformats.org/presentationml/2006/ole">
            <p:oleObj spid="_x0000_s157704" name="Equation" r:id="rId7" imgW="1143000" imgH="241200" progId="Equation.DSMT4">
              <p:embed/>
            </p:oleObj>
          </a:graphicData>
        </a:graphic>
      </p:graphicFrame>
      <p:graphicFrame>
        <p:nvGraphicFramePr>
          <p:cNvPr id="38" name="كائن 37"/>
          <p:cNvGraphicFramePr>
            <a:graphicFrameLocks noChangeAspect="1"/>
          </p:cNvGraphicFramePr>
          <p:nvPr/>
        </p:nvGraphicFramePr>
        <p:xfrm>
          <a:off x="4264025" y="4629150"/>
          <a:ext cx="1311275" cy="563563"/>
        </p:xfrm>
        <a:graphic>
          <a:graphicData uri="http://schemas.openxmlformats.org/presentationml/2006/ole">
            <p:oleObj spid="_x0000_s157705" name="Equation" r:id="rId8" imgW="558720" imgH="241200" progId="Equation.DSMT4">
              <p:embed/>
            </p:oleObj>
          </a:graphicData>
        </a:graphic>
      </p:graphicFrame>
      <p:graphicFrame>
        <p:nvGraphicFramePr>
          <p:cNvPr id="39" name="كائن 38"/>
          <p:cNvGraphicFramePr>
            <a:graphicFrameLocks noChangeAspect="1"/>
          </p:cNvGraphicFramePr>
          <p:nvPr/>
        </p:nvGraphicFramePr>
        <p:xfrm>
          <a:off x="6967538" y="4572000"/>
          <a:ext cx="1222375" cy="565150"/>
        </p:xfrm>
        <a:graphic>
          <a:graphicData uri="http://schemas.openxmlformats.org/presentationml/2006/ole">
            <p:oleObj spid="_x0000_s157706" name="Equation" r:id="rId9" imgW="520560" imgH="241200" progId="Equation.DSMT4">
              <p:embed/>
            </p:oleObj>
          </a:graphicData>
        </a:graphic>
      </p:graphicFrame>
      <p:graphicFrame>
        <p:nvGraphicFramePr>
          <p:cNvPr id="40" name="كائن 39"/>
          <p:cNvGraphicFramePr>
            <a:graphicFrameLocks noChangeAspect="1"/>
          </p:cNvGraphicFramePr>
          <p:nvPr/>
        </p:nvGraphicFramePr>
        <p:xfrm>
          <a:off x="4357686" y="5572140"/>
          <a:ext cx="981075" cy="536575"/>
        </p:xfrm>
        <a:graphic>
          <a:graphicData uri="http://schemas.openxmlformats.org/presentationml/2006/ole">
            <p:oleObj spid="_x0000_s157707" name="Equation" r:id="rId10" imgW="419040" imgH="228600" progId="Equation.DSMT4">
              <p:embed/>
            </p:oleObj>
          </a:graphicData>
        </a:graphic>
      </p:graphicFrame>
      <p:sp>
        <p:nvSpPr>
          <p:cNvPr id="50" name="سهم للأسفل 49"/>
          <p:cNvSpPr/>
          <p:nvPr/>
        </p:nvSpPr>
        <p:spPr>
          <a:xfrm>
            <a:off x="2143108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1" name="سهم للأسفل 50"/>
          <p:cNvSpPr/>
          <p:nvPr/>
        </p:nvSpPr>
        <p:spPr>
          <a:xfrm>
            <a:off x="2714612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52" name="كائن 51"/>
          <p:cNvGraphicFramePr>
            <a:graphicFrameLocks noChangeAspect="1"/>
          </p:cNvGraphicFramePr>
          <p:nvPr/>
        </p:nvGraphicFramePr>
        <p:xfrm>
          <a:off x="6926263" y="5357826"/>
          <a:ext cx="1130300" cy="923925"/>
        </p:xfrm>
        <a:graphic>
          <a:graphicData uri="http://schemas.openxmlformats.org/presentationml/2006/ole">
            <p:oleObj spid="_x0000_s157708" name="Equation" r:id="rId11" imgW="482400" imgH="393480" progId="Equation.DSMT4">
              <p:embed/>
            </p:oleObj>
          </a:graphicData>
        </a:graphic>
      </p:graphicFrame>
      <p:cxnSp>
        <p:nvCxnSpPr>
          <p:cNvPr id="41" name="رابط كسهم مستقيم 40"/>
          <p:cNvCxnSpPr/>
          <p:nvPr/>
        </p:nvCxnSpPr>
        <p:spPr>
          <a:xfrm rot="5400000" flipH="1" flipV="1">
            <a:off x="1186322" y="2499512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 rot="5400000" flipH="1" flipV="1">
            <a:off x="2473000" y="249871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/>
          <p:nvPr/>
        </p:nvCxnSpPr>
        <p:spPr>
          <a:xfrm>
            <a:off x="1428728" y="2786057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مربع نص 44"/>
          <p:cNvSpPr txBox="1"/>
          <p:nvPr/>
        </p:nvSpPr>
        <p:spPr>
          <a:xfrm>
            <a:off x="1285852" y="228599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6" name="عنصر نائب للتاريخ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9" name="مربع نص 48"/>
          <p:cNvSpPr txBox="1"/>
          <p:nvPr/>
        </p:nvSpPr>
        <p:spPr>
          <a:xfrm>
            <a:off x="928662" y="1714870"/>
            <a:ext cx="15001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  <a:sym typeface="Symbol"/>
              </a:rPr>
              <a:t>1,3</a:t>
            </a:r>
            <a:endParaRPr lang="ar-SY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53" name="مربع نص 52"/>
          <p:cNvSpPr txBox="1"/>
          <p:nvPr/>
        </p:nvSpPr>
        <p:spPr>
          <a:xfrm>
            <a:off x="2214546" y="1714870"/>
            <a:ext cx="15001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  <a:sym typeface="Symbol"/>
              </a:rPr>
              <a:t>2,4</a:t>
            </a:r>
            <a:endParaRPr lang="ar-SY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47" name="عنصر نائب لرقم الشريحة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23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142984"/>
            <a:ext cx="29718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285720" y="6000768"/>
            <a:ext cx="171451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ar-SY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2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ar-SY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 rot="16200000">
            <a:off x="123644" y="137424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285523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428992" y="425321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9" name="مربع نص 8"/>
          <p:cNvSpPr txBox="1"/>
          <p:nvPr/>
        </p:nvSpPr>
        <p:spPr>
          <a:xfrm rot="16200000">
            <a:off x="-54951" y="4555490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1857356" y="5500702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3000364" y="5533739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 rot="16200000">
            <a:off x="123644" y="34459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3428992" y="342900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3428992" y="271462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428992" y="150017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714348" y="85723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1928794" y="85723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-v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825542" y="468184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2000232" y="602724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3 - 10</a:t>
            </a:r>
            <a:endParaRPr lang="ar-SY" sz="2200" dirty="0">
              <a:cs typeface="Simplified Arabic" pitchFamily="2" charset="-78"/>
            </a:endParaRPr>
          </a:p>
        </p:txBody>
      </p:sp>
      <p:cxnSp>
        <p:nvCxnSpPr>
          <p:cNvPr id="23" name="رابط كسهم مستقيم 22"/>
          <p:cNvCxnSpPr/>
          <p:nvPr/>
        </p:nvCxnSpPr>
        <p:spPr>
          <a:xfrm>
            <a:off x="785786" y="5513182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/>
          <p:cNvSpPr txBox="1"/>
          <p:nvPr/>
        </p:nvSpPr>
        <p:spPr>
          <a:xfrm>
            <a:off x="1285852" y="5039037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cxnSp>
        <p:nvCxnSpPr>
          <p:cNvPr id="20" name="رابط كسهم مستقيم 19"/>
          <p:cNvCxnSpPr/>
          <p:nvPr/>
        </p:nvCxnSpPr>
        <p:spPr>
          <a:xfrm>
            <a:off x="785786" y="5117008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مربع نص 40"/>
          <p:cNvSpPr txBox="1"/>
          <p:nvPr/>
        </p:nvSpPr>
        <p:spPr>
          <a:xfrm>
            <a:off x="4286248" y="28572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4876800" y="1108075"/>
          <a:ext cx="3600450" cy="1016000"/>
        </p:xfrm>
        <a:graphic>
          <a:graphicData uri="http://schemas.openxmlformats.org/presentationml/2006/ole">
            <p:oleObj spid="_x0000_s159753" name="Equation" r:id="rId4" imgW="1536480" imgH="431640" progId="Equation.DSMT4">
              <p:embed/>
            </p:oleObj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5715008" y="2285992"/>
          <a:ext cx="1993900" cy="925513"/>
        </p:xfrm>
        <a:graphic>
          <a:graphicData uri="http://schemas.openxmlformats.org/presentationml/2006/ole">
            <p:oleObj spid="_x0000_s159754" name="Equation" r:id="rId5" imgW="850680" imgH="393480" progId="Equation.DSMT4">
              <p:embed/>
            </p:oleObj>
          </a:graphicData>
        </a:graphic>
      </p:graphicFrame>
      <p:sp>
        <p:nvSpPr>
          <p:cNvPr id="46" name="مربع نص 45"/>
          <p:cNvSpPr txBox="1"/>
          <p:nvPr/>
        </p:nvSpPr>
        <p:spPr>
          <a:xfrm>
            <a:off x="4286248" y="3717934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5629275" y="4218000"/>
          <a:ext cx="2024063" cy="925512"/>
        </p:xfrm>
        <a:graphic>
          <a:graphicData uri="http://schemas.openxmlformats.org/presentationml/2006/ole">
            <p:oleObj spid="_x0000_s159755" name="Equation" r:id="rId6" imgW="863280" imgH="393480" progId="Equation.DSMT4">
              <p:embed/>
            </p:oleObj>
          </a:graphicData>
        </a:graphic>
      </p:graphicFrame>
      <p:sp>
        <p:nvSpPr>
          <p:cNvPr id="48" name="مربع نص 47"/>
          <p:cNvSpPr txBox="1"/>
          <p:nvPr/>
        </p:nvSpPr>
        <p:spPr>
          <a:xfrm>
            <a:off x="3286116" y="5143512"/>
            <a:ext cx="55007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جهد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العكسي والأمامي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الأعظمي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9" name="Object 3"/>
          <p:cNvGraphicFramePr>
            <a:graphicFrameLocks noChangeAspect="1"/>
          </p:cNvGraphicFramePr>
          <p:nvPr/>
        </p:nvGraphicFramePr>
        <p:xfrm>
          <a:off x="3732213" y="5842022"/>
          <a:ext cx="2617787" cy="536575"/>
        </p:xfrm>
        <a:graphic>
          <a:graphicData uri="http://schemas.openxmlformats.org/presentationml/2006/ole">
            <p:oleObj spid="_x0000_s159756" name="Equation" r:id="rId7" imgW="1117440" imgH="228600" progId="Equation.DSMT4">
              <p:embed/>
            </p:oleObj>
          </a:graphicData>
        </a:graphic>
      </p:graphicFrame>
      <p:graphicFrame>
        <p:nvGraphicFramePr>
          <p:cNvPr id="54" name="Object 3"/>
          <p:cNvGraphicFramePr>
            <a:graphicFrameLocks noChangeAspect="1"/>
          </p:cNvGraphicFramePr>
          <p:nvPr/>
        </p:nvGraphicFramePr>
        <p:xfrm>
          <a:off x="6472238" y="5648347"/>
          <a:ext cx="2379662" cy="923925"/>
        </p:xfrm>
        <a:graphic>
          <a:graphicData uri="http://schemas.openxmlformats.org/presentationml/2006/ole">
            <p:oleObj spid="_x0000_s159757" name="Equation" r:id="rId8" imgW="1015920" imgH="393480" progId="Equation.DSMT4">
              <p:embed/>
            </p:oleObj>
          </a:graphicData>
        </a:graphic>
      </p:graphicFrame>
      <p:cxnSp>
        <p:nvCxnSpPr>
          <p:cNvPr id="31" name="رابط كسهم مستقيم 30"/>
          <p:cNvCxnSpPr/>
          <p:nvPr/>
        </p:nvCxnSpPr>
        <p:spPr>
          <a:xfrm rot="5400000">
            <a:off x="2293566" y="5093726"/>
            <a:ext cx="78582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مربع نص 31"/>
          <p:cNvSpPr txBox="1"/>
          <p:nvPr/>
        </p:nvSpPr>
        <p:spPr>
          <a:xfrm>
            <a:off x="1928794" y="4181781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FF0000"/>
                </a:solidFill>
                <a:sym typeface="Symbol"/>
              </a:rPr>
              <a:t>RT1max</a:t>
            </a:r>
            <a:endParaRPr lang="ar-SY" sz="2400" b="1" i="1" dirty="0">
              <a:solidFill>
                <a:srgbClr val="FF0000"/>
              </a:solidFill>
            </a:endParaRPr>
          </a:p>
        </p:txBody>
      </p:sp>
      <p:cxnSp>
        <p:nvCxnSpPr>
          <p:cNvPr id="33" name="رابط كسهم مستقيم 32"/>
          <p:cNvCxnSpPr/>
          <p:nvPr/>
        </p:nvCxnSpPr>
        <p:spPr>
          <a:xfrm rot="16200000" flipH="1">
            <a:off x="1185180" y="4500569"/>
            <a:ext cx="428631" cy="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ربع نص 33"/>
          <p:cNvSpPr txBox="1"/>
          <p:nvPr/>
        </p:nvSpPr>
        <p:spPr>
          <a:xfrm>
            <a:off x="928662" y="3929066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0070C0"/>
                </a:solidFill>
                <a:sym typeface="Symbol"/>
              </a:rPr>
              <a:t>FT1max</a:t>
            </a:r>
            <a:endParaRPr lang="ar-SY" sz="2400" b="1" i="1" dirty="0">
              <a:solidFill>
                <a:srgbClr val="0070C0"/>
              </a:solidFill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5357818" y="3311254"/>
            <a:ext cx="33575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4000496" y="3334408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180 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رابط كسهم مستقيم 36"/>
          <p:cNvCxnSpPr/>
          <p:nvPr/>
        </p:nvCxnSpPr>
        <p:spPr>
          <a:xfrm rot="5400000" flipH="1" flipV="1">
            <a:off x="1186322" y="2499512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كسهم مستقيم 37"/>
          <p:cNvCxnSpPr/>
          <p:nvPr/>
        </p:nvCxnSpPr>
        <p:spPr>
          <a:xfrm rot="5400000" flipH="1" flipV="1">
            <a:off x="2473000" y="249871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/>
          <p:cNvCxnSpPr/>
          <p:nvPr/>
        </p:nvCxnSpPr>
        <p:spPr>
          <a:xfrm>
            <a:off x="1428728" y="2786057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/>
          <p:cNvSpPr txBox="1"/>
          <p:nvPr/>
        </p:nvSpPr>
        <p:spPr>
          <a:xfrm>
            <a:off x="1285852" y="228599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2" name="عنصر نائب للتاريخ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1" name="مربع نص 50"/>
          <p:cNvSpPr txBox="1"/>
          <p:nvPr/>
        </p:nvSpPr>
        <p:spPr>
          <a:xfrm>
            <a:off x="928662" y="1714870"/>
            <a:ext cx="15001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  <a:sym typeface="Symbol"/>
              </a:rPr>
              <a:t>1,3</a:t>
            </a:r>
            <a:endParaRPr lang="ar-SY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2214546" y="1714870"/>
            <a:ext cx="15001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  <a:sym typeface="Symbol"/>
              </a:rPr>
              <a:t>2,4</a:t>
            </a:r>
            <a:endParaRPr lang="ar-SY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43" name="عنصر نائب لرقم الشريحة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24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32" grpId="0"/>
      <p:bldP spid="34" grpId="0"/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44" y="1357298"/>
            <a:ext cx="2971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صورة 33" descr="fig3_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470532"/>
            <a:ext cx="4282440" cy="2529840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-71470" y="0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357158" y="6000768"/>
            <a:ext cx="171451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ar-SY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2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ar-SY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 rot="16200000">
            <a:off x="123644" y="144793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273382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428992" y="425321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9" name="مربع نص 8"/>
          <p:cNvSpPr txBox="1"/>
          <p:nvPr/>
        </p:nvSpPr>
        <p:spPr>
          <a:xfrm rot="16200000">
            <a:off x="-54951" y="4555490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1857356" y="5500702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3000364" y="5533739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 rot="16200000">
            <a:off x="123644" y="34459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3428992" y="342900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3428992" y="271462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428992" y="150017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857224" y="96707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1928794" y="1038509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-v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1000100" y="752757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1,3</a:t>
            </a:r>
            <a:endParaRPr lang="ar-SY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2285984" y="752757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2,4</a:t>
            </a:r>
            <a:endParaRPr lang="ar-SY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825542" y="468184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2000232" y="602724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3 - 12</a:t>
            </a:r>
            <a:endParaRPr lang="ar-SY" sz="2200" dirty="0">
              <a:cs typeface="Simplified Arabic" pitchFamily="2" charset="-78"/>
            </a:endParaRPr>
          </a:p>
        </p:txBody>
      </p:sp>
      <p:cxnSp>
        <p:nvCxnSpPr>
          <p:cNvPr id="23" name="رابط كسهم مستقيم 22"/>
          <p:cNvCxnSpPr/>
          <p:nvPr/>
        </p:nvCxnSpPr>
        <p:spPr>
          <a:xfrm>
            <a:off x="785786" y="5513182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/>
          <p:cNvSpPr txBox="1"/>
          <p:nvPr/>
        </p:nvSpPr>
        <p:spPr>
          <a:xfrm>
            <a:off x="1285852" y="5039037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cxnSp>
        <p:nvCxnSpPr>
          <p:cNvPr id="20" name="رابط كسهم مستقيم 19"/>
          <p:cNvCxnSpPr/>
          <p:nvPr/>
        </p:nvCxnSpPr>
        <p:spPr>
          <a:xfrm>
            <a:off x="785786" y="5117008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مربع نص 24"/>
          <p:cNvSpPr txBox="1"/>
          <p:nvPr/>
        </p:nvSpPr>
        <p:spPr>
          <a:xfrm>
            <a:off x="5857884" y="3071810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7143768" y="3334408"/>
            <a:ext cx="1714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4572000" y="3714752"/>
            <a:ext cx="42148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نعتبر أن التيار مرشح بشكل مثالي</a:t>
            </a:r>
          </a:p>
        </p:txBody>
      </p:sp>
      <p:sp>
        <p:nvSpPr>
          <p:cNvPr id="28" name="مربع نص 27"/>
          <p:cNvSpPr txBox="1"/>
          <p:nvPr/>
        </p:nvSpPr>
        <p:spPr>
          <a:xfrm>
            <a:off x="3714744" y="4246442"/>
            <a:ext cx="514353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في اللحظة</a:t>
            </a:r>
            <a:r>
              <a:rPr lang="en-US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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: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يقدح </a:t>
            </a:r>
            <a:r>
              <a:rPr lang="ar-SY" sz="2800" b="1" dirty="0" err="1" smtClean="0">
                <a:cs typeface="Simplified Arabic" pitchFamily="2" charset="-78"/>
              </a:rPr>
              <a:t>الثايرستوران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ويمر التيار من المنبع إلى الحمولة ويختزن في الملف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ولايقطعان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في اللحظة  بل يستمران بالعمل حتى اللحظة </a:t>
            </a:r>
            <a:r>
              <a:rPr lang="en-US" sz="2800" b="1" dirty="0" smtClean="0">
                <a:cs typeface="Simplified Arabic" pitchFamily="2" charset="-78"/>
                <a:sym typeface="Symbol"/>
              </a:rPr>
              <a:t>+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4143379" y="6005534"/>
          <a:ext cx="1071563" cy="566738"/>
        </p:xfrm>
        <a:graphic>
          <a:graphicData uri="http://schemas.openxmlformats.org/presentationml/2006/ole">
            <p:oleObj spid="_x0000_s160769" name="Equation" r:id="rId5" imgW="457200" imgH="241200" progId="Equation.DSMT4">
              <p:embed/>
            </p:oleObj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6000760" y="6000768"/>
          <a:ext cx="1011238" cy="534987"/>
        </p:xfrm>
        <a:graphic>
          <a:graphicData uri="http://schemas.openxmlformats.org/presentationml/2006/ole">
            <p:oleObj spid="_x0000_s160770" name="Equation" r:id="rId6" imgW="431640" imgH="228600" progId="Equation.DSMT4">
              <p:embed/>
            </p:oleObj>
          </a:graphicData>
        </a:graphic>
      </p:graphicFrame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7500958" y="6000768"/>
          <a:ext cx="1069975" cy="536575"/>
        </p:xfrm>
        <a:graphic>
          <a:graphicData uri="http://schemas.openxmlformats.org/presentationml/2006/ole">
            <p:oleObj spid="_x0000_s160771" name="Equation" r:id="rId7" imgW="457200" imgH="228600" progId="Equation.DSMT4">
              <p:embed/>
            </p:oleObj>
          </a:graphicData>
        </a:graphic>
      </p:graphicFrame>
      <p:cxnSp>
        <p:nvCxnSpPr>
          <p:cNvPr id="32" name="رابط كسهم مستقيم 31"/>
          <p:cNvCxnSpPr/>
          <p:nvPr/>
        </p:nvCxnSpPr>
        <p:spPr>
          <a:xfrm rot="16200000" flipH="1">
            <a:off x="1212826" y="106119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كسهم مستقيم 34"/>
          <p:cNvCxnSpPr/>
          <p:nvPr/>
        </p:nvCxnSpPr>
        <p:spPr>
          <a:xfrm rot="16200000" flipH="1">
            <a:off x="2499504" y="1060396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مربع نص 35"/>
          <p:cNvSpPr txBox="1"/>
          <p:nvPr/>
        </p:nvSpPr>
        <p:spPr>
          <a:xfrm>
            <a:off x="2611493" y="3181648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cxnSp>
        <p:nvCxnSpPr>
          <p:cNvPr id="37" name="رابط كسهم مستقيم 36"/>
          <p:cNvCxnSpPr/>
          <p:nvPr/>
        </p:nvCxnSpPr>
        <p:spPr>
          <a:xfrm rot="16200000" flipV="1">
            <a:off x="2432898" y="3178966"/>
            <a:ext cx="357190" cy="14287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كسهم مستقيم 37"/>
          <p:cNvCxnSpPr/>
          <p:nvPr/>
        </p:nvCxnSpPr>
        <p:spPr>
          <a:xfrm rot="10800000" flipV="1">
            <a:off x="2254303" y="3428999"/>
            <a:ext cx="428628" cy="35719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/>
          <p:cNvCxnSpPr/>
          <p:nvPr/>
        </p:nvCxnSpPr>
        <p:spPr>
          <a:xfrm>
            <a:off x="1428728" y="2786057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/>
          <p:cNvSpPr txBox="1"/>
          <p:nvPr/>
        </p:nvSpPr>
        <p:spPr>
          <a:xfrm>
            <a:off x="1071538" y="228599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1" name="عنصر نائب للتاريخ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2" name="عنصر نائب لرقم الشريحة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25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44" y="1357298"/>
            <a:ext cx="2971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صورة 33" descr="fig3_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470532"/>
            <a:ext cx="4282440" cy="2529840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-71470" y="0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357158" y="6000768"/>
            <a:ext cx="171451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ar-SY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2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ar-SY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 rot="16200000">
            <a:off x="123644" y="144793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273382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428992" y="425321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9" name="مربع نص 8"/>
          <p:cNvSpPr txBox="1"/>
          <p:nvPr/>
        </p:nvSpPr>
        <p:spPr>
          <a:xfrm rot="16200000">
            <a:off x="-54951" y="4555490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1857356" y="5500702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3000364" y="5533739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 rot="16200000">
            <a:off x="123644" y="34459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3428992" y="342900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3428992" y="271462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428992" y="150017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857224" y="96707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1928794" y="1038509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-v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825542" y="468184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2000232" y="602724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3 - 12</a:t>
            </a:r>
            <a:endParaRPr lang="ar-SY" sz="2200" dirty="0">
              <a:cs typeface="Simplified Arabic" pitchFamily="2" charset="-78"/>
            </a:endParaRPr>
          </a:p>
        </p:txBody>
      </p:sp>
      <p:cxnSp>
        <p:nvCxnSpPr>
          <p:cNvPr id="23" name="رابط كسهم مستقيم 22"/>
          <p:cNvCxnSpPr/>
          <p:nvPr/>
        </p:nvCxnSpPr>
        <p:spPr>
          <a:xfrm>
            <a:off x="785786" y="5513182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/>
          <p:cNvSpPr txBox="1"/>
          <p:nvPr/>
        </p:nvSpPr>
        <p:spPr>
          <a:xfrm>
            <a:off x="1285852" y="5039037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cxnSp>
        <p:nvCxnSpPr>
          <p:cNvPr id="20" name="رابط كسهم مستقيم 19"/>
          <p:cNvCxnSpPr/>
          <p:nvPr/>
        </p:nvCxnSpPr>
        <p:spPr>
          <a:xfrm>
            <a:off x="785786" y="5117008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مربع نص 24"/>
          <p:cNvSpPr txBox="1"/>
          <p:nvPr/>
        </p:nvSpPr>
        <p:spPr>
          <a:xfrm>
            <a:off x="5857884" y="3071810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7143768" y="3334408"/>
            <a:ext cx="1714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8" name="مربع نص 27"/>
          <p:cNvSpPr txBox="1"/>
          <p:nvPr/>
        </p:nvSpPr>
        <p:spPr>
          <a:xfrm>
            <a:off x="3714744" y="3857628"/>
            <a:ext cx="514353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في اللحظة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+</a:t>
            </a:r>
            <a:r>
              <a:rPr lang="en-US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: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يقدح </a:t>
            </a:r>
            <a:r>
              <a:rPr lang="ar-SY" sz="2800" b="1" dirty="0" err="1" smtClean="0">
                <a:cs typeface="Simplified Arabic" pitchFamily="2" charset="-78"/>
              </a:rPr>
              <a:t>الثايرستوران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baseline="-25000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ar-SY" sz="2800" b="1" dirty="0" smtClean="0">
                <a:cs typeface="Simplified Arabic" pitchFamily="2" charset="-78"/>
              </a:rPr>
              <a:t> مما يؤدي إلى قطع </a:t>
            </a:r>
            <a:r>
              <a:rPr lang="ar-SY" sz="2800" b="1" dirty="0" err="1" smtClean="0">
                <a:cs typeface="Simplified Arabic" pitchFamily="2" charset="-78"/>
              </a:rPr>
              <a:t>الثايرستورين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cs typeface="Simplified Arabic" pitchFamily="2" charset="-78"/>
              </a:rPr>
              <a:t> بسبب تطبيق جهد عكسي عليهما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ويستمر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الثايرستوران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بالعمل حتى اللحظة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+2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4286248" y="5993615"/>
          <a:ext cx="1309687" cy="566738"/>
        </p:xfrm>
        <a:graphic>
          <a:graphicData uri="http://schemas.openxmlformats.org/presentationml/2006/ole">
            <p:oleObj spid="_x0000_s162818" name="Equation" r:id="rId5" imgW="558720" imgH="241200" progId="Equation.DSMT4">
              <p:embed/>
            </p:oleObj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6075372" y="5994409"/>
          <a:ext cx="1160463" cy="565150"/>
        </p:xfrm>
        <a:graphic>
          <a:graphicData uri="http://schemas.openxmlformats.org/presentationml/2006/ole">
            <p:oleObj spid="_x0000_s162819" name="Equation" r:id="rId6" imgW="495000" imgH="241200" progId="Equation.DSMT4">
              <p:embed/>
            </p:oleObj>
          </a:graphicData>
        </a:graphic>
      </p:graphicFrame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7715272" y="6008697"/>
          <a:ext cx="981075" cy="536575"/>
        </p:xfrm>
        <a:graphic>
          <a:graphicData uri="http://schemas.openxmlformats.org/presentationml/2006/ole">
            <p:oleObj spid="_x0000_s162820" name="Equation" r:id="rId7" imgW="419040" imgH="228600" progId="Equation.DSMT4">
              <p:embed/>
            </p:oleObj>
          </a:graphicData>
        </a:graphic>
      </p:graphicFrame>
      <p:cxnSp>
        <p:nvCxnSpPr>
          <p:cNvPr id="36" name="رابط كسهم مستقيم 35"/>
          <p:cNvCxnSpPr/>
          <p:nvPr/>
        </p:nvCxnSpPr>
        <p:spPr>
          <a:xfrm rot="16200000" flipH="1">
            <a:off x="1212826" y="106119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رابط كسهم مستقيم 36"/>
          <p:cNvCxnSpPr/>
          <p:nvPr/>
        </p:nvCxnSpPr>
        <p:spPr>
          <a:xfrm rot="16200000" flipH="1">
            <a:off x="2499504" y="1060396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/>
          <p:cNvSpPr txBox="1"/>
          <p:nvPr/>
        </p:nvSpPr>
        <p:spPr>
          <a:xfrm>
            <a:off x="2611493" y="3181648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cxnSp>
        <p:nvCxnSpPr>
          <p:cNvPr id="39" name="رابط كسهم مستقيم 38"/>
          <p:cNvCxnSpPr/>
          <p:nvPr/>
        </p:nvCxnSpPr>
        <p:spPr>
          <a:xfrm rot="16200000" flipV="1">
            <a:off x="2432898" y="3178966"/>
            <a:ext cx="357190" cy="14287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كسهم مستقيم 39"/>
          <p:cNvCxnSpPr/>
          <p:nvPr/>
        </p:nvCxnSpPr>
        <p:spPr>
          <a:xfrm rot="10800000" flipV="1">
            <a:off x="2254303" y="3428999"/>
            <a:ext cx="428628" cy="35719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كسهم مستقيم 40"/>
          <p:cNvCxnSpPr/>
          <p:nvPr/>
        </p:nvCxnSpPr>
        <p:spPr>
          <a:xfrm>
            <a:off x="1428728" y="2786057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مربع نص 41"/>
          <p:cNvSpPr txBox="1"/>
          <p:nvPr/>
        </p:nvSpPr>
        <p:spPr>
          <a:xfrm>
            <a:off x="1071538" y="228599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3" name="عنصر نائب للتاريخ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6" name="مربع نص 45"/>
          <p:cNvSpPr txBox="1"/>
          <p:nvPr/>
        </p:nvSpPr>
        <p:spPr>
          <a:xfrm>
            <a:off x="1000100" y="752757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1,3</a:t>
            </a:r>
            <a:endParaRPr lang="ar-SY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47" name="مربع نص 46"/>
          <p:cNvSpPr txBox="1"/>
          <p:nvPr/>
        </p:nvSpPr>
        <p:spPr>
          <a:xfrm>
            <a:off x="2285984" y="752757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2,4</a:t>
            </a:r>
            <a:endParaRPr lang="ar-SY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44" name="عنصر نائب لرقم الشريحة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26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44" y="1357298"/>
            <a:ext cx="2971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357158" y="6000768"/>
            <a:ext cx="171451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ar-SY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2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ar-SY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 rot="16200000">
            <a:off x="123644" y="144793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123644" y="273382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428992" y="425321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9" name="مربع نص 8"/>
          <p:cNvSpPr txBox="1"/>
          <p:nvPr/>
        </p:nvSpPr>
        <p:spPr>
          <a:xfrm rot="16200000">
            <a:off x="-54951" y="4555490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1857356" y="5500702"/>
            <a:ext cx="428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3000364" y="5533739"/>
            <a:ext cx="642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 rot="16200000">
            <a:off x="123644" y="34459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T1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3428992" y="342900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3428992" y="271462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428992" y="150017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857224" y="96707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1928794" y="1038509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-v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825542" y="468184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2000232" y="602724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3 - 12</a:t>
            </a:r>
            <a:endParaRPr lang="ar-SY" sz="2200" dirty="0">
              <a:cs typeface="Simplified Arabic" pitchFamily="2" charset="-78"/>
            </a:endParaRPr>
          </a:p>
        </p:txBody>
      </p:sp>
      <p:cxnSp>
        <p:nvCxnSpPr>
          <p:cNvPr id="23" name="رابط كسهم مستقيم 22"/>
          <p:cNvCxnSpPr/>
          <p:nvPr/>
        </p:nvCxnSpPr>
        <p:spPr>
          <a:xfrm>
            <a:off x="785786" y="5513182"/>
            <a:ext cx="1928826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/>
          <p:cNvSpPr txBox="1"/>
          <p:nvPr/>
        </p:nvSpPr>
        <p:spPr>
          <a:xfrm>
            <a:off x="1285852" y="5039037"/>
            <a:ext cx="9286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+</a:t>
            </a:r>
            <a:endParaRPr lang="ar-SY" sz="2400" b="1" dirty="0">
              <a:solidFill>
                <a:srgbClr val="0070C0"/>
              </a:solidFill>
            </a:endParaRPr>
          </a:p>
        </p:txBody>
      </p:sp>
      <p:cxnSp>
        <p:nvCxnSpPr>
          <p:cNvPr id="20" name="رابط كسهم مستقيم 19"/>
          <p:cNvCxnSpPr/>
          <p:nvPr/>
        </p:nvCxnSpPr>
        <p:spPr>
          <a:xfrm>
            <a:off x="785786" y="5117008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مربع نص 31"/>
          <p:cNvSpPr txBox="1"/>
          <p:nvPr/>
        </p:nvSpPr>
        <p:spPr>
          <a:xfrm>
            <a:off x="3714744" y="357166"/>
            <a:ext cx="5143536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نلاحظ في هذه الحالة أن جهد الخرج سيحتوي على قطاعات سالبة مما يؤدي إلى تناقص القيمة الوسطية للجهد المقوم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.</a:t>
            </a:r>
            <a:endParaRPr lang="ar-SY" sz="2800" b="1" baseline="-25000" dirty="0" smtClean="0">
              <a:cs typeface="Simplified Arabic" pitchFamily="2" charset="-78"/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3857620" y="1762772"/>
            <a:ext cx="500066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 وتيار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4357686" y="2762904"/>
            <a:ext cx="44291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نفس قوانين دارة النقطة المشتركة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.</a:t>
            </a:r>
            <a:endParaRPr lang="ar-SY" sz="2800" b="1" baseline="-25000" dirty="0" smtClean="0">
              <a:cs typeface="Simplified Arabic" pitchFamily="2" charset="-78"/>
            </a:endParaRPr>
          </a:p>
        </p:txBody>
      </p:sp>
      <p:sp>
        <p:nvSpPr>
          <p:cNvPr id="42" name="مربع نص 41"/>
          <p:cNvSpPr txBox="1"/>
          <p:nvPr/>
        </p:nvSpPr>
        <p:spPr>
          <a:xfrm>
            <a:off x="4286248" y="392906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جهد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العكسي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الأعظمي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3" name="Object 3"/>
          <p:cNvGraphicFramePr>
            <a:graphicFrameLocks noChangeAspect="1"/>
          </p:cNvGraphicFramePr>
          <p:nvPr/>
        </p:nvGraphicFramePr>
        <p:xfrm>
          <a:off x="5518150" y="4500567"/>
          <a:ext cx="2617788" cy="536575"/>
        </p:xfrm>
        <a:graphic>
          <a:graphicData uri="http://schemas.openxmlformats.org/presentationml/2006/ole">
            <p:oleObj spid="_x0000_s163849" name="Equation" r:id="rId4" imgW="1117440" imgH="228600" progId="Equation.DSMT4">
              <p:embed/>
            </p:oleObj>
          </a:graphicData>
        </a:graphic>
      </p:graphicFrame>
      <p:sp>
        <p:nvSpPr>
          <p:cNvPr id="44" name="مربع نص 43"/>
          <p:cNvSpPr txBox="1"/>
          <p:nvPr/>
        </p:nvSpPr>
        <p:spPr>
          <a:xfrm>
            <a:off x="4286248" y="5214950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جهد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الأمامي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الأعظمي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5589588" y="5964259"/>
          <a:ext cx="2379662" cy="536575"/>
        </p:xfrm>
        <a:graphic>
          <a:graphicData uri="http://schemas.openxmlformats.org/presentationml/2006/ole">
            <p:oleObj spid="_x0000_s163850" name="Equation" r:id="rId5" imgW="1015920" imgH="228600" progId="Equation.DSMT4">
              <p:embed/>
            </p:oleObj>
          </a:graphicData>
        </a:graphic>
      </p:graphicFrame>
      <p:cxnSp>
        <p:nvCxnSpPr>
          <p:cNvPr id="46" name="رابط كسهم مستقيم 45"/>
          <p:cNvCxnSpPr/>
          <p:nvPr/>
        </p:nvCxnSpPr>
        <p:spPr>
          <a:xfrm rot="5400000">
            <a:off x="2320908" y="5135136"/>
            <a:ext cx="78582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مربع نص 46"/>
          <p:cNvSpPr txBox="1"/>
          <p:nvPr/>
        </p:nvSpPr>
        <p:spPr>
          <a:xfrm>
            <a:off x="1928794" y="4181781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FF0000"/>
                </a:solidFill>
                <a:sym typeface="Symbol"/>
              </a:rPr>
              <a:t>RT1max</a:t>
            </a:r>
            <a:endParaRPr lang="ar-SY" sz="2400" b="1" i="1" dirty="0">
              <a:solidFill>
                <a:srgbClr val="FF0000"/>
              </a:solidFill>
            </a:endParaRPr>
          </a:p>
        </p:txBody>
      </p:sp>
      <p:cxnSp>
        <p:nvCxnSpPr>
          <p:cNvPr id="48" name="رابط كسهم مستقيم 47"/>
          <p:cNvCxnSpPr/>
          <p:nvPr/>
        </p:nvCxnSpPr>
        <p:spPr>
          <a:xfrm rot="5400000">
            <a:off x="1071538" y="4386926"/>
            <a:ext cx="714383" cy="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مربع نص 48"/>
          <p:cNvSpPr txBox="1"/>
          <p:nvPr/>
        </p:nvSpPr>
        <p:spPr>
          <a:xfrm>
            <a:off x="1071537" y="3857628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0070C0"/>
                </a:solidFill>
                <a:sym typeface="Symbol"/>
              </a:rPr>
              <a:t>FT1max</a:t>
            </a:r>
            <a:endParaRPr lang="ar-SY" sz="2400" b="1" i="1" dirty="0">
              <a:solidFill>
                <a:srgbClr val="0070C0"/>
              </a:solidFill>
            </a:endParaRPr>
          </a:p>
        </p:txBody>
      </p:sp>
      <p:sp>
        <p:nvSpPr>
          <p:cNvPr id="34" name="مربع نص 33"/>
          <p:cNvSpPr txBox="1"/>
          <p:nvPr/>
        </p:nvSpPr>
        <p:spPr>
          <a:xfrm>
            <a:off x="5429256" y="3357562"/>
            <a:ext cx="33575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4214810" y="3380716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90 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رابط كسهم مستقيم 39"/>
          <p:cNvCxnSpPr/>
          <p:nvPr/>
        </p:nvCxnSpPr>
        <p:spPr>
          <a:xfrm rot="16200000" flipH="1">
            <a:off x="1212826" y="106119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كسهم مستقيم 40"/>
          <p:cNvCxnSpPr/>
          <p:nvPr/>
        </p:nvCxnSpPr>
        <p:spPr>
          <a:xfrm rot="16200000" flipH="1">
            <a:off x="2499504" y="1060396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مربع نص 49"/>
          <p:cNvSpPr txBox="1"/>
          <p:nvPr/>
        </p:nvSpPr>
        <p:spPr>
          <a:xfrm>
            <a:off x="2611493" y="3181648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cxnSp>
        <p:nvCxnSpPr>
          <p:cNvPr id="51" name="رابط كسهم مستقيم 50"/>
          <p:cNvCxnSpPr/>
          <p:nvPr/>
        </p:nvCxnSpPr>
        <p:spPr>
          <a:xfrm rot="16200000" flipV="1">
            <a:off x="2432898" y="3178966"/>
            <a:ext cx="357190" cy="14287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رابط كسهم مستقيم 51"/>
          <p:cNvCxnSpPr/>
          <p:nvPr/>
        </p:nvCxnSpPr>
        <p:spPr>
          <a:xfrm rot="10800000" flipV="1">
            <a:off x="2254303" y="3428999"/>
            <a:ext cx="428628" cy="35719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رابط كسهم مستقيم 52"/>
          <p:cNvCxnSpPr/>
          <p:nvPr/>
        </p:nvCxnSpPr>
        <p:spPr>
          <a:xfrm>
            <a:off x="1428728" y="2786057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مربع نص 53"/>
          <p:cNvSpPr txBox="1"/>
          <p:nvPr/>
        </p:nvSpPr>
        <p:spPr>
          <a:xfrm>
            <a:off x="1071538" y="228599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55" name="عنصر نائب للتاريخ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8" name="مربع نص 57"/>
          <p:cNvSpPr txBox="1"/>
          <p:nvPr/>
        </p:nvSpPr>
        <p:spPr>
          <a:xfrm>
            <a:off x="1000100" y="752757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1,3</a:t>
            </a:r>
            <a:endParaRPr lang="ar-SY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59" name="مربع نص 58"/>
          <p:cNvSpPr txBox="1"/>
          <p:nvPr/>
        </p:nvSpPr>
        <p:spPr>
          <a:xfrm>
            <a:off x="2285984" y="752757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2,4</a:t>
            </a:r>
            <a:endParaRPr lang="ar-SY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56" name="عنصر نائب لرقم الشريحة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27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2" grpId="0"/>
      <p:bldP spid="44" grpId="0"/>
      <p:bldP spid="47" grpId="0"/>
      <p:bldP spid="49" grpId="0"/>
      <p:bldP spid="34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مربع نص 4"/>
          <p:cNvSpPr txBox="1"/>
          <p:nvPr/>
        </p:nvSpPr>
        <p:spPr>
          <a:xfrm>
            <a:off x="392877" y="2736503"/>
            <a:ext cx="8358246" cy="13849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chemeClr val="bg1"/>
                </a:solidFill>
                <a:cs typeface="Simplified Arabic" pitchFamily="2" charset="-78"/>
              </a:rPr>
              <a:t>ملاحظة هامة: تعتبر الرسومات الأخيرة في حالة الحمولة </a:t>
            </a:r>
            <a:r>
              <a:rPr lang="ar-SY" sz="2800" b="1" dirty="0" err="1" smtClean="0">
                <a:solidFill>
                  <a:schemeClr val="bg1"/>
                </a:solidFill>
                <a:cs typeface="Simplified Arabic" pitchFamily="2" charset="-78"/>
              </a:rPr>
              <a:t>الأومية</a:t>
            </a:r>
            <a:r>
              <a:rPr lang="ar-SY" sz="2800" b="1" dirty="0" smtClean="0">
                <a:solidFill>
                  <a:schemeClr val="bg1"/>
                </a:solidFill>
                <a:cs typeface="Simplified Arabic" pitchFamily="2" charset="-78"/>
              </a:rPr>
              <a:t> التحريضية غير دقيقة لأنه عند القدح بزاوية </a:t>
            </a:r>
            <a:r>
              <a:rPr lang="ar-SY" sz="2800" b="1" dirty="0" smtClean="0">
                <a:solidFill>
                  <a:schemeClr val="bg1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800" b="1" dirty="0" smtClean="0">
                <a:solidFill>
                  <a:schemeClr val="bg1"/>
                </a:solidFill>
                <a:cs typeface="Simplified Arabic" pitchFamily="2" charset="-78"/>
                <a:sym typeface="Symbol"/>
              </a:rPr>
              <a:t>=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sz="2800" b="1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ar-SY" sz="2800" b="1" dirty="0" smtClean="0">
                <a:solidFill>
                  <a:schemeClr val="bg1"/>
                </a:solidFill>
                <a:cs typeface="Simplified Arabic" pitchFamily="2" charset="-78"/>
                <a:sym typeface="Symbol"/>
              </a:rPr>
              <a:t> تكون القيمة الوسطية لجهد الحمولة ولتيار الحمولة تساوي الصفر.</a:t>
            </a:r>
            <a:endParaRPr lang="ar-SY" sz="2800" b="1" baseline="-25000" dirty="0" smtClean="0">
              <a:solidFill>
                <a:schemeClr val="bg1"/>
              </a:solidFill>
              <a:cs typeface="Simplified Arabic" pitchFamily="2" charset="-78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28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صورة 25" descr="fig3_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142984"/>
            <a:ext cx="3032760" cy="3331464"/>
          </a:xfrm>
          <a:prstGeom prst="rect">
            <a:avLst/>
          </a:prstGeom>
        </p:spPr>
      </p:pic>
      <p:sp>
        <p:nvSpPr>
          <p:cNvPr id="38" name="مربع نص 37"/>
          <p:cNvSpPr txBox="1"/>
          <p:nvPr/>
        </p:nvSpPr>
        <p:spPr>
          <a:xfrm>
            <a:off x="2786050" y="1071546"/>
            <a:ext cx="600079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لكي يعمل أي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ثايرستور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في الدارة يجب أن يتوافر شرطين :</a:t>
            </a:r>
            <a:endParaRPr lang="ar-SY" sz="2800" b="1" baseline="30000" dirty="0" smtClean="0">
              <a:solidFill>
                <a:srgbClr val="7030A0"/>
              </a:solidFill>
              <a:cs typeface="Simplified Arabic" pitchFamily="2" charset="-78"/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3286116" y="2191400"/>
            <a:ext cx="55007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أن يكون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محيز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أمامياً.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3714744" y="2905780"/>
            <a:ext cx="50720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أن تطبق نبضة قدح على البوابة.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23" name="مربع نص 22"/>
          <p:cNvSpPr txBox="1"/>
          <p:nvPr/>
        </p:nvSpPr>
        <p:spPr>
          <a:xfrm>
            <a:off x="3071802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ثانياً-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الثايرستورية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ثلاثية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357158" y="500042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642910" y="4500570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3 - 13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214678" y="3714752"/>
            <a:ext cx="564360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يقسم مجال العمل في دارة التقويم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الثايرستورية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ثلاثية الطور ذات النقطة المشتركة إلى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جزئين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solidFill>
                <a:srgbClr val="7030A0"/>
              </a:solidFill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5000628" y="4857760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&lt; 30 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5000628" y="5572140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ar-SY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&gt; 30 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عنصر نائب للتاريخ 11"/>
          <p:cNvSpPr>
            <a:spLocks noGrp="1"/>
          </p:cNvSpPr>
          <p:nvPr>
            <p:ph type="dt" sz="half" idx="10"/>
          </p:nvPr>
        </p:nvSpPr>
        <p:spPr>
          <a:xfrm>
            <a:off x="3429000" y="6492875"/>
            <a:ext cx="2286000" cy="365125"/>
          </a:xfrm>
        </p:spPr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29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pic>
        <p:nvPicPr>
          <p:cNvPr id="6" name="صورة 5" descr="thyris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2983886"/>
            <a:ext cx="2500330" cy="2231064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428596" y="760381"/>
            <a:ext cx="835824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3.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:</a:t>
            </a:r>
            <a:r>
              <a:rPr lang="ar-SY" sz="2800" b="1" dirty="0" smtClean="0">
                <a:cs typeface="Simplified Arabic" pitchFamily="2" charset="-78"/>
              </a:rPr>
              <a:t> نصف ناقل ذو إغلاق متحكم </a:t>
            </a:r>
            <a:r>
              <a:rPr lang="ar-SY" sz="2800" b="1" dirty="0" err="1" smtClean="0">
                <a:cs typeface="Simplified Arabic" pitchFamily="2" charset="-78"/>
              </a:rPr>
              <a:t>به</a:t>
            </a:r>
            <a:r>
              <a:rPr lang="ar-SY" sz="2800" b="1" dirty="0" smtClean="0">
                <a:cs typeface="Simplified Arabic" pitchFamily="2" charset="-78"/>
              </a:rPr>
              <a:t> فهو يملك بالإضافة للمصعد والمهبط قطب (غير </a:t>
            </a:r>
            <a:r>
              <a:rPr lang="ar-SY" sz="2800" b="1" dirty="0" err="1" smtClean="0">
                <a:cs typeface="Simplified Arabic" pitchFamily="2" charset="-78"/>
              </a:rPr>
              <a:t>استطاعي</a:t>
            </a:r>
            <a:r>
              <a:rPr lang="ar-SY" sz="2800" b="1" dirty="0" smtClean="0">
                <a:cs typeface="Simplified Arabic" pitchFamily="2" charset="-78"/>
              </a:rPr>
              <a:t>) يدعى قطب التحكم أو البوابة.</a:t>
            </a:r>
          </a:p>
        </p:txBody>
      </p:sp>
      <p:grpSp>
        <p:nvGrpSpPr>
          <p:cNvPr id="9" name="مجموعة 8"/>
          <p:cNvGrpSpPr/>
          <p:nvPr/>
        </p:nvGrpSpPr>
        <p:grpSpPr>
          <a:xfrm>
            <a:off x="1142976" y="2571744"/>
            <a:ext cx="3071834" cy="3471944"/>
            <a:chOff x="1142976" y="2571744"/>
            <a:chExt cx="3071834" cy="3471944"/>
          </a:xfrm>
        </p:grpSpPr>
        <p:pic>
          <p:nvPicPr>
            <p:cNvPr id="5" name="صورة 4" descr="thyristor_photo_100A_1200V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976" y="2571744"/>
              <a:ext cx="3071834" cy="2982501"/>
            </a:xfrm>
            <a:prstGeom prst="rect">
              <a:avLst/>
            </a:prstGeom>
          </p:spPr>
        </p:pic>
        <p:sp>
          <p:nvSpPr>
            <p:cNvPr id="8" name="مربع نص 7"/>
            <p:cNvSpPr txBox="1"/>
            <p:nvPr/>
          </p:nvSpPr>
          <p:spPr>
            <a:xfrm>
              <a:off x="1285852" y="5643578"/>
              <a:ext cx="278608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www.wikipedia.org</a:t>
              </a:r>
              <a:endParaRPr lang="ar-SY" sz="20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صورة 42" descr="fig3_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357166"/>
            <a:ext cx="3032760" cy="3331464"/>
          </a:xfrm>
          <a:prstGeom prst="rect">
            <a:avLst/>
          </a:prstGeom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000892" y="1428736"/>
          <a:ext cx="1752600" cy="925512"/>
        </p:xfrm>
        <a:graphic>
          <a:graphicData uri="http://schemas.openxmlformats.org/presentationml/2006/ole">
            <p:oleObj spid="_x0000_s164866" name="Equation" r:id="rId4" imgW="583920" imgH="393480" progId="Equation.DSMT4">
              <p:embed/>
            </p:oleObj>
          </a:graphicData>
        </a:graphic>
      </p:graphicFrame>
      <p:sp>
        <p:nvSpPr>
          <p:cNvPr id="7" name="مربع نص 6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5286380" y="3643314"/>
          <a:ext cx="3505200" cy="923925"/>
        </p:xfrm>
        <a:graphic>
          <a:graphicData uri="http://schemas.openxmlformats.org/presentationml/2006/ole">
            <p:oleObj spid="_x0000_s164867" name="Equation" r:id="rId5" imgW="1168200" imgH="393480" progId="Equation.DSMT4">
              <p:embed/>
            </p:oleObj>
          </a:graphicData>
        </a:graphic>
      </p:graphicFrame>
      <p:grpSp>
        <p:nvGrpSpPr>
          <p:cNvPr id="2" name="مجموعة 52"/>
          <p:cNvGrpSpPr/>
          <p:nvPr/>
        </p:nvGrpSpPr>
        <p:grpSpPr>
          <a:xfrm>
            <a:off x="285720" y="731173"/>
            <a:ext cx="3571900" cy="4373938"/>
            <a:chOff x="285720" y="731173"/>
            <a:chExt cx="3571900" cy="4373938"/>
          </a:xfrm>
        </p:grpSpPr>
        <p:pic>
          <p:nvPicPr>
            <p:cNvPr id="66578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85820" y="874049"/>
              <a:ext cx="2971800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مربع نص 11"/>
            <p:cNvSpPr txBox="1"/>
            <p:nvPr/>
          </p:nvSpPr>
          <p:spPr>
            <a:xfrm>
              <a:off x="1325390" y="731173"/>
              <a:ext cx="5319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2071670" y="731173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2786050" y="731173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357158" y="874049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357158" y="2341210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2643174" y="2626962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12</a:t>
              </a:r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1928794" y="2874313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13</a:t>
              </a:r>
            </a:p>
          </p:txBody>
        </p:sp>
        <p:cxnSp>
          <p:nvCxnSpPr>
            <p:cNvPr id="22" name="رابط كسهم مستقيم 21"/>
            <p:cNvCxnSpPr/>
            <p:nvPr/>
          </p:nvCxnSpPr>
          <p:spPr>
            <a:xfrm>
              <a:off x="831346" y="4158609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رابط كسهم مستقيم 23"/>
            <p:cNvCxnSpPr/>
            <p:nvPr/>
          </p:nvCxnSpPr>
          <p:spPr>
            <a:xfrm rot="10800000">
              <a:off x="1214414" y="4158609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مربع نص 24"/>
            <p:cNvSpPr txBox="1"/>
            <p:nvPr/>
          </p:nvSpPr>
          <p:spPr>
            <a:xfrm>
              <a:off x="1285852" y="3731569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en-US" sz="24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285720" y="3269904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</a:p>
          </p:txBody>
        </p:sp>
        <p:sp>
          <p:nvSpPr>
            <p:cNvPr id="29" name="مربع نص 28"/>
            <p:cNvSpPr txBox="1"/>
            <p:nvPr/>
          </p:nvSpPr>
          <p:spPr>
            <a:xfrm>
              <a:off x="3500430" y="1159801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3500430" y="2231371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1" name="مربع نص 30"/>
            <p:cNvSpPr txBox="1"/>
            <p:nvPr/>
          </p:nvSpPr>
          <p:spPr>
            <a:xfrm>
              <a:off x="3500430" y="3147923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4" name="مربع نص 33"/>
            <p:cNvSpPr txBox="1"/>
            <p:nvPr/>
          </p:nvSpPr>
          <p:spPr>
            <a:xfrm>
              <a:off x="285720" y="1912582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714348" y="464344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</a:p>
          </p:txBody>
        </p:sp>
        <p:sp>
          <p:nvSpPr>
            <p:cNvPr id="40" name="مربع نص 39"/>
            <p:cNvSpPr txBox="1"/>
            <p:nvPr/>
          </p:nvSpPr>
          <p:spPr>
            <a:xfrm>
              <a:off x="1428728" y="464344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</a:p>
          </p:txBody>
        </p:sp>
        <p:sp>
          <p:nvSpPr>
            <p:cNvPr id="42" name="مربع نص 41"/>
            <p:cNvSpPr txBox="1"/>
            <p:nvPr/>
          </p:nvSpPr>
          <p:spPr>
            <a:xfrm>
              <a:off x="2214546" y="464344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cxnSp>
          <p:nvCxnSpPr>
            <p:cNvPr id="44" name="رابط كسهم مستقيم 43"/>
            <p:cNvCxnSpPr/>
            <p:nvPr/>
          </p:nvCxnSpPr>
          <p:spPr>
            <a:xfrm>
              <a:off x="1214414" y="4500570"/>
              <a:ext cx="71438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مربع نص 36"/>
          <p:cNvSpPr txBox="1"/>
          <p:nvPr/>
        </p:nvSpPr>
        <p:spPr>
          <a:xfrm>
            <a:off x="1285852" y="514351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3 - 14</a:t>
            </a:r>
            <a:endParaRPr lang="ar-SY" sz="2200" dirty="0">
              <a:cs typeface="Simplified Arabic" pitchFamily="2" charset="-78"/>
            </a:endParaRPr>
          </a:p>
        </p:txBody>
      </p: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6015054" y="4714884"/>
          <a:ext cx="2724150" cy="565150"/>
        </p:xfrm>
        <a:graphic>
          <a:graphicData uri="http://schemas.openxmlformats.org/presentationml/2006/ole">
            <p:oleObj spid="_x0000_s164868" name="Equation" r:id="rId7" imgW="1168200" imgH="241200" progId="Equation.DSMT4">
              <p:embed/>
            </p:oleObj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3940187" y="4714884"/>
          <a:ext cx="1036638" cy="565150"/>
        </p:xfrm>
        <a:graphic>
          <a:graphicData uri="http://schemas.openxmlformats.org/presentationml/2006/ole">
            <p:oleObj spid="_x0000_s164869" name="Equation" r:id="rId8" imgW="444240" imgH="241200" progId="Equation.DSMT4">
              <p:embed/>
            </p:oleObj>
          </a:graphicData>
        </a:graphic>
      </p:graphicFrame>
      <p:graphicFrame>
        <p:nvGraphicFramePr>
          <p:cNvPr id="49" name="Object 3"/>
          <p:cNvGraphicFramePr>
            <a:graphicFrameLocks noChangeAspect="1"/>
          </p:cNvGraphicFramePr>
          <p:nvPr/>
        </p:nvGraphicFramePr>
        <p:xfrm>
          <a:off x="3940187" y="5678502"/>
          <a:ext cx="2274887" cy="568325"/>
        </p:xfrm>
        <a:graphic>
          <a:graphicData uri="http://schemas.openxmlformats.org/presentationml/2006/ole">
            <p:oleObj spid="_x0000_s164870" name="Equation" r:id="rId9" imgW="965160" imgH="241200" progId="Equation.DSMT4">
              <p:embed/>
            </p:oleObj>
          </a:graphicData>
        </a:graphic>
      </p:graphicFrame>
      <p:sp>
        <p:nvSpPr>
          <p:cNvPr id="50" name="سهم للأسفل 49"/>
          <p:cNvSpPr/>
          <p:nvPr/>
        </p:nvSpPr>
        <p:spPr>
          <a:xfrm>
            <a:off x="1285852" y="142852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51" name="Object 3"/>
          <p:cNvGraphicFramePr>
            <a:graphicFrameLocks noChangeAspect="1"/>
          </p:cNvGraphicFramePr>
          <p:nvPr/>
        </p:nvGraphicFramePr>
        <p:xfrm>
          <a:off x="6929454" y="5500702"/>
          <a:ext cx="1809750" cy="923925"/>
        </p:xfrm>
        <a:graphic>
          <a:graphicData uri="http://schemas.openxmlformats.org/presentationml/2006/ole">
            <p:oleObj spid="_x0000_s164871" name="Equation" r:id="rId10" imgW="774360" imgH="393480" progId="Equation.DSMT4">
              <p:embed/>
            </p:oleObj>
          </a:graphicData>
        </a:graphic>
      </p:graphicFrame>
      <p:sp>
        <p:nvSpPr>
          <p:cNvPr id="52" name="مربع نص 51"/>
          <p:cNvSpPr txBox="1"/>
          <p:nvPr/>
        </p:nvSpPr>
        <p:spPr>
          <a:xfrm>
            <a:off x="1285852" y="542926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15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رابط كسهم مستقيم 34"/>
          <p:cNvCxnSpPr/>
          <p:nvPr/>
        </p:nvCxnSpPr>
        <p:spPr>
          <a:xfrm rot="5400000" flipH="1" flipV="1">
            <a:off x="1000100" y="4786322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كسهم مستقيم 37"/>
          <p:cNvCxnSpPr/>
          <p:nvPr/>
        </p:nvCxnSpPr>
        <p:spPr>
          <a:xfrm rot="5400000" flipH="1" flipV="1">
            <a:off x="1739127" y="478552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كسهم مستقيم 40"/>
          <p:cNvCxnSpPr/>
          <p:nvPr/>
        </p:nvCxnSpPr>
        <p:spPr>
          <a:xfrm rot="5400000" flipH="1" flipV="1">
            <a:off x="2501092" y="478552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مربع نص 45"/>
          <p:cNvSpPr txBox="1"/>
          <p:nvPr/>
        </p:nvSpPr>
        <p:spPr>
          <a:xfrm>
            <a:off x="849273" y="4103746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5" name="مربع نص 44"/>
          <p:cNvSpPr txBox="1"/>
          <p:nvPr/>
        </p:nvSpPr>
        <p:spPr>
          <a:xfrm>
            <a:off x="6786578" y="714356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المجال الأول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53" name="عنصر نائب للتاريخ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4" name="عنصر نائب لرقم الشريحة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30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صورة 42" descr="fig3_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357166"/>
            <a:ext cx="3032760" cy="3331464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5072066" y="3714752"/>
          <a:ext cx="3771900" cy="923925"/>
        </p:xfrm>
        <a:graphic>
          <a:graphicData uri="http://schemas.openxmlformats.org/presentationml/2006/ole">
            <p:oleObj spid="_x0000_s165890" name="Equation" r:id="rId4" imgW="1257120" imgH="393480" progId="Equation.DSMT4">
              <p:embed/>
            </p:oleObj>
          </a:graphicData>
        </a:graphic>
      </p:graphicFrame>
      <p:grpSp>
        <p:nvGrpSpPr>
          <p:cNvPr id="2" name="مجموعة 38"/>
          <p:cNvGrpSpPr/>
          <p:nvPr/>
        </p:nvGrpSpPr>
        <p:grpSpPr>
          <a:xfrm>
            <a:off x="285720" y="731173"/>
            <a:ext cx="3571900" cy="3838576"/>
            <a:chOff x="-32" y="428604"/>
            <a:chExt cx="3571900" cy="3838576"/>
          </a:xfrm>
        </p:grpSpPr>
        <p:pic>
          <p:nvPicPr>
            <p:cNvPr id="66578" name="Picture 1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0068" y="571480"/>
              <a:ext cx="2971800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مربع نص 11"/>
            <p:cNvSpPr txBox="1"/>
            <p:nvPr/>
          </p:nvSpPr>
          <p:spPr>
            <a:xfrm>
              <a:off x="1039638" y="428604"/>
              <a:ext cx="5319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785918" y="428604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2500298" y="428604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71406" y="571480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71406" y="2038641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2357422" y="2324393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12</a:t>
              </a:r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1643042" y="2571744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13</a:t>
              </a:r>
            </a:p>
          </p:txBody>
        </p:sp>
        <p:cxnSp>
          <p:nvCxnSpPr>
            <p:cNvPr id="22" name="رابط كسهم مستقيم 21"/>
            <p:cNvCxnSpPr/>
            <p:nvPr/>
          </p:nvCxnSpPr>
          <p:spPr>
            <a:xfrm>
              <a:off x="545594" y="3856040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رابط كسهم مستقيم 23"/>
            <p:cNvCxnSpPr/>
            <p:nvPr/>
          </p:nvCxnSpPr>
          <p:spPr>
            <a:xfrm rot="10800000">
              <a:off x="928662" y="3856040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مربع نص 24"/>
            <p:cNvSpPr txBox="1"/>
            <p:nvPr/>
          </p:nvSpPr>
          <p:spPr>
            <a:xfrm>
              <a:off x="1000100" y="3429000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en-US" sz="24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-32" y="2967335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</a:p>
          </p:txBody>
        </p:sp>
        <p:sp>
          <p:nvSpPr>
            <p:cNvPr id="29" name="مربع نص 28"/>
            <p:cNvSpPr txBox="1"/>
            <p:nvPr/>
          </p:nvSpPr>
          <p:spPr>
            <a:xfrm>
              <a:off x="3214678" y="857232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3214678" y="1928802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1" name="مربع نص 30"/>
            <p:cNvSpPr txBox="1"/>
            <p:nvPr/>
          </p:nvSpPr>
          <p:spPr>
            <a:xfrm>
              <a:off x="3214678" y="2845354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4" name="مربع نص 33"/>
            <p:cNvSpPr txBox="1"/>
            <p:nvPr/>
          </p:nvSpPr>
          <p:spPr>
            <a:xfrm>
              <a:off x="-32" y="1610013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</p:grp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6072198" y="4929198"/>
          <a:ext cx="2724150" cy="565150"/>
        </p:xfrm>
        <a:graphic>
          <a:graphicData uri="http://schemas.openxmlformats.org/presentationml/2006/ole">
            <p:oleObj spid="_x0000_s165891" name="Equation" r:id="rId6" imgW="1168200" imgH="241200" progId="Equation.DSMT4">
              <p:embed/>
            </p:oleObj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3873513" y="4929198"/>
          <a:ext cx="1065213" cy="565150"/>
        </p:xfrm>
        <a:graphic>
          <a:graphicData uri="http://schemas.openxmlformats.org/presentationml/2006/ole">
            <p:oleObj spid="_x0000_s165892" name="Equation" r:id="rId7" imgW="457200" imgH="241200" progId="Equation.DSMT4">
              <p:embed/>
            </p:oleObj>
          </a:graphicData>
        </a:graphic>
      </p:graphicFrame>
      <p:graphicFrame>
        <p:nvGraphicFramePr>
          <p:cNvPr id="49" name="Object 3"/>
          <p:cNvGraphicFramePr>
            <a:graphicFrameLocks noChangeAspect="1"/>
          </p:cNvGraphicFramePr>
          <p:nvPr/>
        </p:nvGraphicFramePr>
        <p:xfrm>
          <a:off x="3873513" y="5842017"/>
          <a:ext cx="2484437" cy="568325"/>
        </p:xfrm>
        <a:graphic>
          <a:graphicData uri="http://schemas.openxmlformats.org/presentationml/2006/ole">
            <p:oleObj spid="_x0000_s165893" name="Equation" r:id="rId8" imgW="1054080" imgH="241200" progId="Equation.DSMT4">
              <p:embed/>
            </p:oleObj>
          </a:graphicData>
        </a:graphic>
      </p:graphicFrame>
      <p:sp>
        <p:nvSpPr>
          <p:cNvPr id="50" name="سهم للأسفل 49"/>
          <p:cNvSpPr/>
          <p:nvPr/>
        </p:nvSpPr>
        <p:spPr>
          <a:xfrm>
            <a:off x="1285852" y="142852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3" name="سهم للأسفل 32"/>
          <p:cNvSpPr/>
          <p:nvPr/>
        </p:nvSpPr>
        <p:spPr>
          <a:xfrm>
            <a:off x="2071670" y="142852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7818448" y="5857892"/>
          <a:ext cx="977900" cy="536575"/>
        </p:xfrm>
        <a:graphic>
          <a:graphicData uri="http://schemas.openxmlformats.org/presentationml/2006/ole">
            <p:oleObj spid="_x0000_s165894" name="Equation" r:id="rId9" imgW="419040" imgH="228600" progId="Equation.DSMT4">
              <p:embed/>
            </p:oleObj>
          </a:graphicData>
        </a:graphic>
      </p:graphicFrame>
      <p:sp>
        <p:nvSpPr>
          <p:cNvPr id="38" name="مربع نص 37"/>
          <p:cNvSpPr txBox="1"/>
          <p:nvPr/>
        </p:nvSpPr>
        <p:spPr>
          <a:xfrm>
            <a:off x="714348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39" name="مربع نص 38"/>
          <p:cNvSpPr txBox="1"/>
          <p:nvPr/>
        </p:nvSpPr>
        <p:spPr>
          <a:xfrm>
            <a:off x="1428728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40" name="مربع نص 39"/>
          <p:cNvSpPr txBox="1"/>
          <p:nvPr/>
        </p:nvSpPr>
        <p:spPr>
          <a:xfrm>
            <a:off x="2214546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41" name="رابط كسهم مستقيم 40"/>
          <p:cNvCxnSpPr/>
          <p:nvPr/>
        </p:nvCxnSpPr>
        <p:spPr>
          <a:xfrm>
            <a:off x="1214414" y="4500570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 rot="5400000" flipH="1" flipV="1">
            <a:off x="1000100" y="4786322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/>
          <p:nvPr/>
        </p:nvCxnSpPr>
        <p:spPr>
          <a:xfrm rot="5400000" flipH="1" flipV="1">
            <a:off x="1739127" y="478552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رابط كسهم مستقيم 44"/>
          <p:cNvCxnSpPr/>
          <p:nvPr/>
        </p:nvCxnSpPr>
        <p:spPr>
          <a:xfrm rot="5400000" flipH="1" flipV="1">
            <a:off x="2501092" y="478552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مربع نص 45"/>
          <p:cNvSpPr txBox="1"/>
          <p:nvPr/>
        </p:nvSpPr>
        <p:spPr>
          <a:xfrm>
            <a:off x="849273" y="4103746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51" name="مربع نص 50"/>
          <p:cNvSpPr txBox="1"/>
          <p:nvPr/>
        </p:nvSpPr>
        <p:spPr>
          <a:xfrm>
            <a:off x="1285852" y="514351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3 - 14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1285852" y="542926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15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" name="Object 3"/>
          <p:cNvGraphicFramePr>
            <a:graphicFrameLocks noChangeAspect="1"/>
          </p:cNvGraphicFramePr>
          <p:nvPr/>
        </p:nvGraphicFramePr>
        <p:xfrm>
          <a:off x="7000892" y="1428736"/>
          <a:ext cx="1752600" cy="925512"/>
        </p:xfrm>
        <a:graphic>
          <a:graphicData uri="http://schemas.openxmlformats.org/presentationml/2006/ole">
            <p:oleObj spid="_x0000_s165895" name="Equation" r:id="rId10" imgW="583920" imgH="393480" progId="Equation.DSMT4">
              <p:embed/>
            </p:oleObj>
          </a:graphicData>
        </a:graphic>
      </p:graphicFrame>
      <p:sp>
        <p:nvSpPr>
          <p:cNvPr id="54" name="مربع نص 53"/>
          <p:cNvSpPr txBox="1"/>
          <p:nvPr/>
        </p:nvSpPr>
        <p:spPr>
          <a:xfrm>
            <a:off x="6786578" y="714356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المجال الأول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55" name="عنصر نائب للتاريخ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6" name="عنصر نائب لرقم الشريحة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31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صورة 42" descr="fig3_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357166"/>
            <a:ext cx="3032760" cy="3331464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4929190" y="3714752"/>
          <a:ext cx="3962400" cy="923925"/>
        </p:xfrm>
        <a:graphic>
          <a:graphicData uri="http://schemas.openxmlformats.org/presentationml/2006/ole">
            <p:oleObj spid="_x0000_s166914" name="Equation" r:id="rId4" imgW="1320480" imgH="393480" progId="Equation.DSMT4">
              <p:embed/>
            </p:oleObj>
          </a:graphicData>
        </a:graphic>
      </p:graphicFrame>
      <p:grpSp>
        <p:nvGrpSpPr>
          <p:cNvPr id="2" name="مجموعة 38"/>
          <p:cNvGrpSpPr/>
          <p:nvPr/>
        </p:nvGrpSpPr>
        <p:grpSpPr>
          <a:xfrm>
            <a:off x="285720" y="731173"/>
            <a:ext cx="3571900" cy="3838576"/>
            <a:chOff x="-32" y="428604"/>
            <a:chExt cx="3571900" cy="3838576"/>
          </a:xfrm>
        </p:grpSpPr>
        <p:pic>
          <p:nvPicPr>
            <p:cNvPr id="66578" name="Picture 1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0068" y="571480"/>
              <a:ext cx="2971800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مربع نص 11"/>
            <p:cNvSpPr txBox="1"/>
            <p:nvPr/>
          </p:nvSpPr>
          <p:spPr>
            <a:xfrm>
              <a:off x="1039638" y="428604"/>
              <a:ext cx="5319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785918" y="428604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2500298" y="428604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71406" y="571480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71406" y="2038641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2357422" y="2324393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12</a:t>
              </a:r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1643042" y="2571744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13</a:t>
              </a:r>
            </a:p>
          </p:txBody>
        </p:sp>
        <p:cxnSp>
          <p:nvCxnSpPr>
            <p:cNvPr id="22" name="رابط كسهم مستقيم 21"/>
            <p:cNvCxnSpPr/>
            <p:nvPr/>
          </p:nvCxnSpPr>
          <p:spPr>
            <a:xfrm>
              <a:off x="545594" y="3856040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رابط كسهم مستقيم 23"/>
            <p:cNvCxnSpPr/>
            <p:nvPr/>
          </p:nvCxnSpPr>
          <p:spPr>
            <a:xfrm rot="10800000">
              <a:off x="928662" y="3856040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مربع نص 24"/>
            <p:cNvSpPr txBox="1"/>
            <p:nvPr/>
          </p:nvSpPr>
          <p:spPr>
            <a:xfrm>
              <a:off x="1000100" y="3429000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en-US" sz="24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-32" y="2967335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</a:p>
          </p:txBody>
        </p:sp>
        <p:sp>
          <p:nvSpPr>
            <p:cNvPr id="29" name="مربع نص 28"/>
            <p:cNvSpPr txBox="1"/>
            <p:nvPr/>
          </p:nvSpPr>
          <p:spPr>
            <a:xfrm>
              <a:off x="3214678" y="857232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3214678" y="1928802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1" name="مربع نص 30"/>
            <p:cNvSpPr txBox="1"/>
            <p:nvPr/>
          </p:nvSpPr>
          <p:spPr>
            <a:xfrm>
              <a:off x="3214678" y="2845354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4" name="مربع نص 33"/>
            <p:cNvSpPr txBox="1"/>
            <p:nvPr/>
          </p:nvSpPr>
          <p:spPr>
            <a:xfrm>
              <a:off x="-32" y="1610013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</p:grp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6015038" y="4864100"/>
          <a:ext cx="2725737" cy="565150"/>
        </p:xfrm>
        <a:graphic>
          <a:graphicData uri="http://schemas.openxmlformats.org/presentationml/2006/ole">
            <p:oleObj spid="_x0000_s166915" name="Equation" r:id="rId6" imgW="1168200" imgH="241200" progId="Equation.DSMT4">
              <p:embed/>
            </p:oleObj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3617923" y="4864114"/>
          <a:ext cx="1065213" cy="565150"/>
        </p:xfrm>
        <a:graphic>
          <a:graphicData uri="http://schemas.openxmlformats.org/presentationml/2006/ole">
            <p:oleObj spid="_x0000_s166916" name="Equation" r:id="rId7" imgW="457200" imgH="241200" progId="Equation.DSMT4">
              <p:embed/>
            </p:oleObj>
          </a:graphicData>
        </a:graphic>
      </p:graphicFrame>
      <p:graphicFrame>
        <p:nvGraphicFramePr>
          <p:cNvPr id="49" name="Object 3"/>
          <p:cNvGraphicFramePr>
            <a:graphicFrameLocks noChangeAspect="1"/>
          </p:cNvGraphicFramePr>
          <p:nvPr/>
        </p:nvGraphicFramePr>
        <p:xfrm>
          <a:off x="3617923" y="5715016"/>
          <a:ext cx="2454275" cy="568325"/>
        </p:xfrm>
        <a:graphic>
          <a:graphicData uri="http://schemas.openxmlformats.org/presentationml/2006/ole">
            <p:oleObj spid="_x0000_s166917" name="Equation" r:id="rId8" imgW="1041120" imgH="241200" progId="Equation.DSMT4">
              <p:embed/>
            </p:oleObj>
          </a:graphicData>
        </a:graphic>
      </p:graphicFrame>
      <p:sp>
        <p:nvSpPr>
          <p:cNvPr id="33" name="سهم للأسفل 32"/>
          <p:cNvSpPr/>
          <p:nvPr/>
        </p:nvSpPr>
        <p:spPr>
          <a:xfrm>
            <a:off x="2071670" y="142852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7777172" y="5730891"/>
          <a:ext cx="977900" cy="536575"/>
        </p:xfrm>
        <a:graphic>
          <a:graphicData uri="http://schemas.openxmlformats.org/presentationml/2006/ole">
            <p:oleObj spid="_x0000_s166918" name="Equation" r:id="rId9" imgW="419040" imgH="228600" progId="Equation.DSMT4">
              <p:embed/>
            </p:oleObj>
          </a:graphicData>
        </a:graphic>
      </p:graphicFrame>
      <p:sp>
        <p:nvSpPr>
          <p:cNvPr id="36" name="سهم للأسفل 35"/>
          <p:cNvSpPr/>
          <p:nvPr/>
        </p:nvSpPr>
        <p:spPr>
          <a:xfrm>
            <a:off x="2786050" y="142852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9" name="مربع نص 38"/>
          <p:cNvSpPr txBox="1"/>
          <p:nvPr/>
        </p:nvSpPr>
        <p:spPr>
          <a:xfrm>
            <a:off x="714348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40" name="مربع نص 39"/>
          <p:cNvSpPr txBox="1"/>
          <p:nvPr/>
        </p:nvSpPr>
        <p:spPr>
          <a:xfrm>
            <a:off x="1428728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41" name="مربع نص 40"/>
          <p:cNvSpPr txBox="1"/>
          <p:nvPr/>
        </p:nvSpPr>
        <p:spPr>
          <a:xfrm>
            <a:off x="2214546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42" name="رابط كسهم مستقيم 41"/>
          <p:cNvCxnSpPr/>
          <p:nvPr/>
        </p:nvCxnSpPr>
        <p:spPr>
          <a:xfrm>
            <a:off x="1214414" y="4500570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/>
          <p:nvPr/>
        </p:nvCxnSpPr>
        <p:spPr>
          <a:xfrm rot="5400000" flipH="1" flipV="1">
            <a:off x="1000100" y="4786322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رابط كسهم مستقيم 44"/>
          <p:cNvCxnSpPr/>
          <p:nvPr/>
        </p:nvCxnSpPr>
        <p:spPr>
          <a:xfrm rot="5400000" flipH="1" flipV="1">
            <a:off x="1739127" y="478552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رابط كسهم مستقيم 45"/>
          <p:cNvCxnSpPr/>
          <p:nvPr/>
        </p:nvCxnSpPr>
        <p:spPr>
          <a:xfrm rot="5400000" flipH="1" flipV="1">
            <a:off x="2501092" y="478552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مربع نص 49"/>
          <p:cNvSpPr txBox="1"/>
          <p:nvPr/>
        </p:nvSpPr>
        <p:spPr>
          <a:xfrm>
            <a:off x="849273" y="4103746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51" name="مربع نص 50"/>
          <p:cNvSpPr txBox="1"/>
          <p:nvPr/>
        </p:nvSpPr>
        <p:spPr>
          <a:xfrm>
            <a:off x="1285852" y="514351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3 - 14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1285852" y="542926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15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" name="Object 3"/>
          <p:cNvGraphicFramePr>
            <a:graphicFrameLocks noChangeAspect="1"/>
          </p:cNvGraphicFramePr>
          <p:nvPr/>
        </p:nvGraphicFramePr>
        <p:xfrm>
          <a:off x="7000892" y="1428736"/>
          <a:ext cx="1752600" cy="925512"/>
        </p:xfrm>
        <a:graphic>
          <a:graphicData uri="http://schemas.openxmlformats.org/presentationml/2006/ole">
            <p:oleObj spid="_x0000_s166919" name="Equation" r:id="rId10" imgW="583920" imgH="393480" progId="Equation.DSMT4">
              <p:embed/>
            </p:oleObj>
          </a:graphicData>
        </a:graphic>
      </p:graphicFrame>
      <p:sp>
        <p:nvSpPr>
          <p:cNvPr id="54" name="مربع نص 53"/>
          <p:cNvSpPr txBox="1"/>
          <p:nvPr/>
        </p:nvSpPr>
        <p:spPr>
          <a:xfrm>
            <a:off x="6786578" y="714356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المجال الأول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55" name="عنصر نائب للتاريخ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6" name="عنصر نائب لرقم الشريحة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32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286380" y="-142900"/>
          <a:ext cx="1752600" cy="925512"/>
        </p:xfrm>
        <a:graphic>
          <a:graphicData uri="http://schemas.openxmlformats.org/presentationml/2006/ole">
            <p:oleObj spid="_x0000_s167938" name="Equation" r:id="rId3" imgW="583920" imgH="393480" progId="Equation.DSMT4">
              <p:embed/>
            </p:oleObj>
          </a:graphicData>
        </a:graphic>
      </p:graphicFrame>
      <p:sp>
        <p:nvSpPr>
          <p:cNvPr id="7" name="مربع نص 6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grpSp>
        <p:nvGrpSpPr>
          <p:cNvPr id="2" name="مجموعة 38"/>
          <p:cNvGrpSpPr/>
          <p:nvPr/>
        </p:nvGrpSpPr>
        <p:grpSpPr>
          <a:xfrm>
            <a:off x="285720" y="731173"/>
            <a:ext cx="3571900" cy="3838576"/>
            <a:chOff x="-32" y="428604"/>
            <a:chExt cx="3571900" cy="3838576"/>
          </a:xfrm>
        </p:grpSpPr>
        <p:pic>
          <p:nvPicPr>
            <p:cNvPr id="66578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0068" y="571480"/>
              <a:ext cx="2971800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مربع نص 11"/>
            <p:cNvSpPr txBox="1"/>
            <p:nvPr/>
          </p:nvSpPr>
          <p:spPr>
            <a:xfrm>
              <a:off x="1039638" y="428604"/>
              <a:ext cx="5319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785918" y="428604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2500298" y="428604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71406" y="571480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71406" y="2038641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2357422" y="2324393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12</a:t>
              </a:r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1643042" y="2571744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13</a:t>
              </a:r>
            </a:p>
          </p:txBody>
        </p:sp>
        <p:cxnSp>
          <p:nvCxnSpPr>
            <p:cNvPr id="22" name="رابط كسهم مستقيم 21"/>
            <p:cNvCxnSpPr/>
            <p:nvPr/>
          </p:nvCxnSpPr>
          <p:spPr>
            <a:xfrm>
              <a:off x="545594" y="3856040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رابط كسهم مستقيم 23"/>
            <p:cNvCxnSpPr/>
            <p:nvPr/>
          </p:nvCxnSpPr>
          <p:spPr>
            <a:xfrm rot="10800000">
              <a:off x="928662" y="3856040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مربع نص 24"/>
            <p:cNvSpPr txBox="1"/>
            <p:nvPr/>
          </p:nvSpPr>
          <p:spPr>
            <a:xfrm>
              <a:off x="1000100" y="3429000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en-US" sz="24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-32" y="2967335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</a:p>
          </p:txBody>
        </p:sp>
        <p:sp>
          <p:nvSpPr>
            <p:cNvPr id="29" name="مربع نص 28"/>
            <p:cNvSpPr txBox="1"/>
            <p:nvPr/>
          </p:nvSpPr>
          <p:spPr>
            <a:xfrm>
              <a:off x="3214678" y="857232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3214678" y="1928802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1" name="مربع نص 30"/>
            <p:cNvSpPr txBox="1"/>
            <p:nvPr/>
          </p:nvSpPr>
          <p:spPr>
            <a:xfrm>
              <a:off x="3214678" y="2845354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4" name="مربع نص 33"/>
            <p:cNvSpPr txBox="1"/>
            <p:nvPr/>
          </p:nvSpPr>
          <p:spPr>
            <a:xfrm>
              <a:off x="-32" y="1610013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</p:grpSp>
      <p:sp>
        <p:nvSpPr>
          <p:cNvPr id="38" name="مربع نص 37"/>
          <p:cNvSpPr txBox="1"/>
          <p:nvPr/>
        </p:nvSpPr>
        <p:spPr>
          <a:xfrm>
            <a:off x="4286248" y="691202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4357686" y="1139817"/>
          <a:ext cx="4344987" cy="1074737"/>
        </p:xfrm>
        <a:graphic>
          <a:graphicData uri="http://schemas.openxmlformats.org/presentationml/2006/ole">
            <p:oleObj spid="_x0000_s167939" name="Equation" r:id="rId5" imgW="1854000" imgH="457200" progId="Equation.DSMT4">
              <p:embed/>
            </p:oleObj>
          </a:graphicData>
        </a:graphic>
      </p:graphicFrame>
      <p:graphicFrame>
        <p:nvGraphicFramePr>
          <p:cNvPr id="40" name="Object 3"/>
          <p:cNvGraphicFramePr>
            <a:graphicFrameLocks noChangeAspect="1"/>
          </p:cNvGraphicFramePr>
          <p:nvPr/>
        </p:nvGraphicFramePr>
        <p:xfrm>
          <a:off x="5357818" y="2285992"/>
          <a:ext cx="2886075" cy="538162"/>
        </p:xfrm>
        <a:graphic>
          <a:graphicData uri="http://schemas.openxmlformats.org/presentationml/2006/ole">
            <p:oleObj spid="_x0000_s167940" name="Equation" r:id="rId6" imgW="1231560" imgH="228600" progId="Equation.DSMT4">
              <p:embed/>
            </p:oleObj>
          </a:graphicData>
        </a:graphic>
      </p:graphicFrame>
      <p:graphicFrame>
        <p:nvGraphicFramePr>
          <p:cNvPr id="41" name="Object 3"/>
          <p:cNvGraphicFramePr>
            <a:graphicFrameLocks noChangeAspect="1"/>
          </p:cNvGraphicFramePr>
          <p:nvPr/>
        </p:nvGraphicFramePr>
        <p:xfrm>
          <a:off x="5715008" y="3500438"/>
          <a:ext cx="1993900" cy="925513"/>
        </p:xfrm>
        <a:graphic>
          <a:graphicData uri="http://schemas.openxmlformats.org/presentationml/2006/ole">
            <p:oleObj spid="_x0000_s167941" name="Equation" r:id="rId7" imgW="850680" imgH="393480" progId="Equation.DSMT4">
              <p:embed/>
            </p:oleObj>
          </a:graphicData>
        </a:graphic>
      </p:graphicFrame>
      <p:sp>
        <p:nvSpPr>
          <p:cNvPr id="50" name="مربع نص 49"/>
          <p:cNvSpPr txBox="1"/>
          <p:nvPr/>
        </p:nvSpPr>
        <p:spPr>
          <a:xfrm>
            <a:off x="5429256" y="2857496"/>
            <a:ext cx="33575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51" name="مربع نص 50"/>
          <p:cNvSpPr txBox="1"/>
          <p:nvPr/>
        </p:nvSpPr>
        <p:spPr>
          <a:xfrm>
            <a:off x="4214810" y="2880650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لا يوجد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4286248" y="447741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3" name="Object 3"/>
          <p:cNvGraphicFramePr>
            <a:graphicFrameLocks noChangeAspect="1"/>
          </p:cNvGraphicFramePr>
          <p:nvPr/>
        </p:nvGraphicFramePr>
        <p:xfrm>
          <a:off x="6059488" y="5072063"/>
          <a:ext cx="2022475" cy="925512"/>
        </p:xfrm>
        <a:graphic>
          <a:graphicData uri="http://schemas.openxmlformats.org/presentationml/2006/ole">
            <p:oleObj spid="_x0000_s167942" name="Equation" r:id="rId8" imgW="863280" imgH="393480" progId="Equation.DSMT4">
              <p:embed/>
            </p:oleObj>
          </a:graphicData>
        </a:graphic>
      </p:graphicFrame>
      <p:sp>
        <p:nvSpPr>
          <p:cNvPr id="32" name="مربع نص 31"/>
          <p:cNvSpPr txBox="1"/>
          <p:nvPr/>
        </p:nvSpPr>
        <p:spPr>
          <a:xfrm>
            <a:off x="714348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33" name="مربع نص 32"/>
          <p:cNvSpPr txBox="1"/>
          <p:nvPr/>
        </p:nvSpPr>
        <p:spPr>
          <a:xfrm>
            <a:off x="1428728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35" name="مربع نص 34"/>
          <p:cNvSpPr txBox="1"/>
          <p:nvPr/>
        </p:nvSpPr>
        <p:spPr>
          <a:xfrm>
            <a:off x="2214546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36" name="رابط كسهم مستقيم 35"/>
          <p:cNvCxnSpPr/>
          <p:nvPr/>
        </p:nvCxnSpPr>
        <p:spPr>
          <a:xfrm>
            <a:off x="1214414" y="4500570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 rot="5400000" flipH="1" flipV="1">
            <a:off x="1000100" y="4786322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 rot="5400000" flipH="1" flipV="1">
            <a:off x="1739127" y="478552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/>
          <p:nvPr/>
        </p:nvCxnSpPr>
        <p:spPr>
          <a:xfrm rot="5400000" flipH="1" flipV="1">
            <a:off x="2501092" y="478552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مربع نص 44"/>
          <p:cNvSpPr txBox="1"/>
          <p:nvPr/>
        </p:nvSpPr>
        <p:spPr>
          <a:xfrm>
            <a:off x="849273" y="4103746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6" name="مربع نص 45"/>
          <p:cNvSpPr txBox="1"/>
          <p:nvPr/>
        </p:nvSpPr>
        <p:spPr>
          <a:xfrm>
            <a:off x="1285852" y="514351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3 - 14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7" name="مربع نص 46"/>
          <p:cNvSpPr txBox="1"/>
          <p:nvPr/>
        </p:nvSpPr>
        <p:spPr>
          <a:xfrm>
            <a:off x="1285852" y="542926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15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عنصر نائب للتاريخ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9" name="عنصر نائب لرقم الشريحة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33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286380" y="-142900"/>
          <a:ext cx="1752600" cy="925512"/>
        </p:xfrm>
        <a:graphic>
          <a:graphicData uri="http://schemas.openxmlformats.org/presentationml/2006/ole">
            <p:oleObj spid="_x0000_s168962" name="Equation" r:id="rId3" imgW="583920" imgH="393480" progId="Equation.DSMT4">
              <p:embed/>
            </p:oleObj>
          </a:graphicData>
        </a:graphic>
      </p:graphicFrame>
      <p:sp>
        <p:nvSpPr>
          <p:cNvPr id="7" name="مربع نص 6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grpSp>
        <p:nvGrpSpPr>
          <p:cNvPr id="2" name="مجموعة 38"/>
          <p:cNvGrpSpPr/>
          <p:nvPr/>
        </p:nvGrpSpPr>
        <p:grpSpPr>
          <a:xfrm>
            <a:off x="285720" y="731173"/>
            <a:ext cx="3571900" cy="3838576"/>
            <a:chOff x="-32" y="428604"/>
            <a:chExt cx="3571900" cy="3838576"/>
          </a:xfrm>
        </p:grpSpPr>
        <p:pic>
          <p:nvPicPr>
            <p:cNvPr id="66578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0068" y="571480"/>
              <a:ext cx="2971800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مربع نص 11"/>
            <p:cNvSpPr txBox="1"/>
            <p:nvPr/>
          </p:nvSpPr>
          <p:spPr>
            <a:xfrm>
              <a:off x="1039638" y="428604"/>
              <a:ext cx="5319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785918" y="428604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2500298" y="428604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71406" y="571480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71406" y="2038641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2357422" y="2324393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12</a:t>
              </a:r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1643042" y="2571744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13</a:t>
              </a:r>
            </a:p>
          </p:txBody>
        </p:sp>
        <p:cxnSp>
          <p:nvCxnSpPr>
            <p:cNvPr id="22" name="رابط كسهم مستقيم 21"/>
            <p:cNvCxnSpPr/>
            <p:nvPr/>
          </p:nvCxnSpPr>
          <p:spPr>
            <a:xfrm>
              <a:off x="545594" y="3856040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رابط كسهم مستقيم 23"/>
            <p:cNvCxnSpPr/>
            <p:nvPr/>
          </p:nvCxnSpPr>
          <p:spPr>
            <a:xfrm rot="10800000">
              <a:off x="928662" y="3856040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مربع نص 24"/>
            <p:cNvSpPr txBox="1"/>
            <p:nvPr/>
          </p:nvSpPr>
          <p:spPr>
            <a:xfrm>
              <a:off x="1000100" y="3429000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en-US" sz="24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-32" y="2967335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</a:p>
          </p:txBody>
        </p:sp>
        <p:sp>
          <p:nvSpPr>
            <p:cNvPr id="29" name="مربع نص 28"/>
            <p:cNvSpPr txBox="1"/>
            <p:nvPr/>
          </p:nvSpPr>
          <p:spPr>
            <a:xfrm>
              <a:off x="3214678" y="857232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3214678" y="1928802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1" name="مربع نص 30"/>
            <p:cNvSpPr txBox="1"/>
            <p:nvPr/>
          </p:nvSpPr>
          <p:spPr>
            <a:xfrm>
              <a:off x="3214678" y="2845354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4" name="مربع نص 33"/>
            <p:cNvSpPr txBox="1"/>
            <p:nvPr/>
          </p:nvSpPr>
          <p:spPr>
            <a:xfrm>
              <a:off x="-32" y="1610013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</p:grpSp>
      <p:sp>
        <p:nvSpPr>
          <p:cNvPr id="54" name="مربع نص 53"/>
          <p:cNvSpPr txBox="1"/>
          <p:nvPr/>
        </p:nvSpPr>
        <p:spPr>
          <a:xfrm>
            <a:off x="3929058" y="1000108"/>
            <a:ext cx="48577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الأمامي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4643438" y="2000240"/>
          <a:ext cx="3929063" cy="896937"/>
        </p:xfrm>
        <a:graphic>
          <a:graphicData uri="http://schemas.openxmlformats.org/presentationml/2006/ole">
            <p:oleObj spid="_x0000_s168963" name="Equation" r:id="rId5" imgW="1676160" imgH="380880" progId="Equation.DSMT4">
              <p:embed/>
            </p:oleObj>
          </a:graphicData>
        </a:graphic>
      </p:graphicFrame>
      <p:sp>
        <p:nvSpPr>
          <p:cNvPr id="33" name="مربع نص 32"/>
          <p:cNvSpPr txBox="1"/>
          <p:nvPr/>
        </p:nvSpPr>
        <p:spPr>
          <a:xfrm>
            <a:off x="3929058" y="4357694"/>
            <a:ext cx="48577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العكسي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5280025" y="5500697"/>
          <a:ext cx="2974975" cy="598487"/>
        </p:xfrm>
        <a:graphic>
          <a:graphicData uri="http://schemas.openxmlformats.org/presentationml/2006/ole">
            <p:oleObj spid="_x0000_s168964" name="Equation" r:id="rId6" imgW="1269720" imgH="253800" progId="Equation.DSMT4">
              <p:embed/>
            </p:oleObj>
          </a:graphicData>
        </a:graphic>
      </p:graphicFrame>
      <p:sp>
        <p:nvSpPr>
          <p:cNvPr id="28" name="مربع نص 27"/>
          <p:cNvSpPr txBox="1"/>
          <p:nvPr/>
        </p:nvSpPr>
        <p:spPr>
          <a:xfrm>
            <a:off x="714348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32" name="مربع نص 31"/>
          <p:cNvSpPr txBox="1"/>
          <p:nvPr/>
        </p:nvSpPr>
        <p:spPr>
          <a:xfrm>
            <a:off x="1428728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38" name="مربع نص 37"/>
          <p:cNvSpPr txBox="1"/>
          <p:nvPr/>
        </p:nvSpPr>
        <p:spPr>
          <a:xfrm>
            <a:off x="2214546" y="4643446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39" name="رابط كسهم مستقيم 38"/>
          <p:cNvCxnSpPr/>
          <p:nvPr/>
        </p:nvCxnSpPr>
        <p:spPr>
          <a:xfrm>
            <a:off x="1214414" y="4500570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كسهم مستقيم 39"/>
          <p:cNvCxnSpPr/>
          <p:nvPr/>
        </p:nvCxnSpPr>
        <p:spPr>
          <a:xfrm rot="5400000" flipH="1" flipV="1">
            <a:off x="1000100" y="4786322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كسهم مستقيم 40"/>
          <p:cNvCxnSpPr/>
          <p:nvPr/>
        </p:nvCxnSpPr>
        <p:spPr>
          <a:xfrm rot="5400000" flipH="1" flipV="1">
            <a:off x="1739127" y="478552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 rot="5400000" flipH="1" flipV="1">
            <a:off x="2501092" y="4785528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مربع نص 42"/>
          <p:cNvSpPr txBox="1"/>
          <p:nvPr/>
        </p:nvSpPr>
        <p:spPr>
          <a:xfrm>
            <a:off x="849273" y="4103746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4" name="مربع نص 43"/>
          <p:cNvSpPr txBox="1"/>
          <p:nvPr/>
        </p:nvSpPr>
        <p:spPr>
          <a:xfrm>
            <a:off x="1285852" y="514351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3 - 14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5" name="مربع نص 44"/>
          <p:cNvSpPr txBox="1"/>
          <p:nvPr/>
        </p:nvSpPr>
        <p:spPr>
          <a:xfrm>
            <a:off x="1285852" y="542926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15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عنصر نائب للتاريخ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5283200" y="3084513"/>
          <a:ext cx="2649538" cy="1016000"/>
        </p:xfrm>
        <a:graphic>
          <a:graphicData uri="http://schemas.openxmlformats.org/presentationml/2006/ole">
            <p:oleObj spid="_x0000_s168965" name="Equation" r:id="rId7" imgW="1130040" imgH="431640" progId="Equation.DSMT4">
              <p:embed/>
            </p:oleObj>
          </a:graphicData>
        </a:graphic>
      </p:graphicFrame>
      <p:sp>
        <p:nvSpPr>
          <p:cNvPr id="46" name="عنصر نائب لرقم الشريحة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34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fig3_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426345"/>
            <a:ext cx="3032760" cy="3331464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1000108"/>
            <a:ext cx="2971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مربع نص 5"/>
          <p:cNvSpPr txBox="1"/>
          <p:nvPr/>
        </p:nvSpPr>
        <p:spPr>
          <a:xfrm>
            <a:off x="1396828" y="895633"/>
            <a:ext cx="5319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2143108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2857488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428596" y="103850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428596" y="250567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11" name="مربع نص 10"/>
          <p:cNvSpPr txBox="1"/>
          <p:nvPr/>
        </p:nvSpPr>
        <p:spPr>
          <a:xfrm>
            <a:off x="2786050" y="2753021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12</a:t>
            </a:r>
          </a:p>
        </p:txBody>
      </p:sp>
      <p:sp>
        <p:nvSpPr>
          <p:cNvPr id="12" name="مربع نص 11"/>
          <p:cNvSpPr txBox="1"/>
          <p:nvPr/>
        </p:nvSpPr>
        <p:spPr>
          <a:xfrm>
            <a:off x="2214546" y="318164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13</a:t>
            </a:r>
          </a:p>
        </p:txBody>
      </p:sp>
      <p:cxnSp>
        <p:nvCxnSpPr>
          <p:cNvPr id="13" name="رابط كسهم مستقيم 12"/>
          <p:cNvCxnSpPr/>
          <p:nvPr/>
        </p:nvCxnSpPr>
        <p:spPr>
          <a:xfrm>
            <a:off x="872296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ربع نص 13"/>
          <p:cNvSpPr txBox="1"/>
          <p:nvPr/>
        </p:nvSpPr>
        <p:spPr>
          <a:xfrm>
            <a:off x="1182610" y="4000504"/>
            <a:ext cx="285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357158" y="3434364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</a:p>
        </p:txBody>
      </p:sp>
      <p:sp>
        <p:nvSpPr>
          <p:cNvPr id="16" name="مربع نص 15"/>
          <p:cNvSpPr txBox="1"/>
          <p:nvPr/>
        </p:nvSpPr>
        <p:spPr>
          <a:xfrm>
            <a:off x="3571868" y="132426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3571868" y="239583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3571868" y="3312383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57158" y="2077042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cxnSp>
        <p:nvCxnSpPr>
          <p:cNvPr id="20" name="رابط كسهم مستقيم 19"/>
          <p:cNvCxnSpPr/>
          <p:nvPr/>
        </p:nvCxnSpPr>
        <p:spPr>
          <a:xfrm rot="10800000">
            <a:off x="1547751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سهم للأسفل 22"/>
          <p:cNvSpPr/>
          <p:nvPr/>
        </p:nvSpPr>
        <p:spPr>
          <a:xfrm>
            <a:off x="1571604" y="357166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6310342" y="3862397"/>
          <a:ext cx="2476500" cy="923925"/>
        </p:xfrm>
        <a:graphic>
          <a:graphicData uri="http://schemas.openxmlformats.org/presentationml/2006/ole">
            <p:oleObj spid="_x0000_s169986" name="Equation" r:id="rId5" imgW="825480" imgH="393480" progId="Equation.DSMT4">
              <p:embed/>
            </p:oleObj>
          </a:graphicData>
        </a:graphic>
      </p:graphicFrame>
      <p:graphicFrame>
        <p:nvGraphicFramePr>
          <p:cNvPr id="173062" name="Object 8"/>
          <p:cNvGraphicFramePr>
            <a:graphicFrameLocks noChangeAspect="1"/>
          </p:cNvGraphicFramePr>
          <p:nvPr/>
        </p:nvGraphicFramePr>
        <p:xfrm>
          <a:off x="6000760" y="4822041"/>
          <a:ext cx="2724150" cy="565150"/>
        </p:xfrm>
        <a:graphic>
          <a:graphicData uri="http://schemas.openxmlformats.org/presentationml/2006/ole">
            <p:oleObj spid="_x0000_s169987" name="Equation" r:id="rId6" imgW="1168200" imgH="241200" progId="Equation.DSMT4">
              <p:embed/>
            </p:oleObj>
          </a:graphicData>
        </a:graphic>
      </p:graphicFrame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3714744" y="4822041"/>
          <a:ext cx="1036637" cy="565150"/>
        </p:xfrm>
        <a:graphic>
          <a:graphicData uri="http://schemas.openxmlformats.org/presentationml/2006/ole">
            <p:oleObj spid="_x0000_s169988" name="Equation" r:id="rId7" imgW="444240" imgH="241200" progId="Equation.DSMT4">
              <p:embed/>
            </p:oleObj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3714744" y="5708665"/>
          <a:ext cx="2274887" cy="568325"/>
        </p:xfrm>
        <a:graphic>
          <a:graphicData uri="http://schemas.openxmlformats.org/presentationml/2006/ole">
            <p:oleObj spid="_x0000_s169989" name="Equation" r:id="rId8" imgW="965160" imgH="241200" progId="Equation.DSMT4">
              <p:embed/>
            </p:oleObj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6884998" y="5500702"/>
          <a:ext cx="1839912" cy="984250"/>
        </p:xfrm>
        <a:graphic>
          <a:graphicData uri="http://schemas.openxmlformats.org/presentationml/2006/ole">
            <p:oleObj spid="_x0000_s169990" name="Equation" r:id="rId9" imgW="787320" imgH="419040" progId="Equation.DSMT4">
              <p:embed/>
            </p:oleObj>
          </a:graphicData>
        </a:graphic>
      </p:graphicFrame>
      <p:sp>
        <p:nvSpPr>
          <p:cNvPr id="31" name="مربع نص 30"/>
          <p:cNvSpPr txBox="1"/>
          <p:nvPr/>
        </p:nvSpPr>
        <p:spPr>
          <a:xfrm>
            <a:off x="1037034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32" name="مربع نص 31"/>
          <p:cNvSpPr txBox="1"/>
          <p:nvPr/>
        </p:nvSpPr>
        <p:spPr>
          <a:xfrm>
            <a:off x="1751414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33" name="مربع نص 32"/>
          <p:cNvSpPr txBox="1"/>
          <p:nvPr/>
        </p:nvSpPr>
        <p:spPr>
          <a:xfrm>
            <a:off x="2537232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34" name="رابط كسهم مستقيم 33"/>
          <p:cNvCxnSpPr/>
          <p:nvPr/>
        </p:nvCxnSpPr>
        <p:spPr>
          <a:xfrm>
            <a:off x="1562978" y="4643446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كسهم مستقيم 34"/>
          <p:cNvCxnSpPr/>
          <p:nvPr/>
        </p:nvCxnSpPr>
        <p:spPr>
          <a:xfrm rot="5400000" flipH="1" flipV="1">
            <a:off x="1322786" y="4896161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كسهم مستقيم 35"/>
          <p:cNvCxnSpPr/>
          <p:nvPr/>
        </p:nvCxnSpPr>
        <p:spPr>
          <a:xfrm rot="5400000" flipH="1" flipV="1">
            <a:off x="2061813" y="4895367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رابط كسهم مستقيم 36"/>
          <p:cNvCxnSpPr/>
          <p:nvPr/>
        </p:nvCxnSpPr>
        <p:spPr>
          <a:xfrm rot="5400000" flipH="1" flipV="1">
            <a:off x="2823778" y="4895367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/>
          <p:cNvSpPr txBox="1"/>
          <p:nvPr/>
        </p:nvSpPr>
        <p:spPr>
          <a:xfrm>
            <a:off x="1160228" y="4258119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1285852" y="514351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3 - 15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1285852" y="542926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60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Object 3"/>
          <p:cNvGraphicFramePr>
            <a:graphicFrameLocks noChangeAspect="1"/>
          </p:cNvGraphicFramePr>
          <p:nvPr/>
        </p:nvGraphicFramePr>
        <p:xfrm>
          <a:off x="7019925" y="1428750"/>
          <a:ext cx="1714500" cy="925513"/>
        </p:xfrm>
        <a:graphic>
          <a:graphicData uri="http://schemas.openxmlformats.org/presentationml/2006/ole">
            <p:oleObj spid="_x0000_s169991" name="Equation" r:id="rId10" imgW="571320" imgH="393480" progId="Equation.DSMT4">
              <p:embed/>
            </p:oleObj>
          </a:graphicData>
        </a:graphic>
      </p:graphicFrame>
      <p:sp>
        <p:nvSpPr>
          <p:cNvPr id="42" name="مربع نص 41"/>
          <p:cNvSpPr txBox="1"/>
          <p:nvPr/>
        </p:nvSpPr>
        <p:spPr>
          <a:xfrm>
            <a:off x="6786578" y="714356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المجال الثاني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3" name="عنصر نائب للتاريخ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4" name="عنصر نائب لرقم الشريحة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35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fig3_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426345"/>
            <a:ext cx="3032760" cy="333146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091363" y="431800"/>
          <a:ext cx="1714500" cy="925513"/>
        </p:xfrm>
        <a:graphic>
          <a:graphicData uri="http://schemas.openxmlformats.org/presentationml/2006/ole">
            <p:oleObj spid="_x0000_s171010" name="Equation" r:id="rId4" imgW="571320" imgH="39348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000108"/>
            <a:ext cx="2971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مربع نص 5"/>
          <p:cNvSpPr txBox="1"/>
          <p:nvPr/>
        </p:nvSpPr>
        <p:spPr>
          <a:xfrm>
            <a:off x="1396828" y="895633"/>
            <a:ext cx="5319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2143108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2857488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428596" y="103850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428596" y="250567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11" name="مربع نص 10"/>
          <p:cNvSpPr txBox="1"/>
          <p:nvPr/>
        </p:nvSpPr>
        <p:spPr>
          <a:xfrm>
            <a:off x="2786050" y="2753021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12</a:t>
            </a:r>
          </a:p>
        </p:txBody>
      </p:sp>
      <p:sp>
        <p:nvSpPr>
          <p:cNvPr id="12" name="مربع نص 11"/>
          <p:cNvSpPr txBox="1"/>
          <p:nvPr/>
        </p:nvSpPr>
        <p:spPr>
          <a:xfrm>
            <a:off x="2214546" y="318164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13</a:t>
            </a:r>
          </a:p>
        </p:txBody>
      </p:sp>
      <p:cxnSp>
        <p:nvCxnSpPr>
          <p:cNvPr id="13" name="رابط كسهم مستقيم 12"/>
          <p:cNvCxnSpPr/>
          <p:nvPr/>
        </p:nvCxnSpPr>
        <p:spPr>
          <a:xfrm>
            <a:off x="872296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ربع نص 13"/>
          <p:cNvSpPr txBox="1"/>
          <p:nvPr/>
        </p:nvSpPr>
        <p:spPr>
          <a:xfrm>
            <a:off x="1182610" y="4000504"/>
            <a:ext cx="285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357158" y="3434364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</a:p>
        </p:txBody>
      </p:sp>
      <p:sp>
        <p:nvSpPr>
          <p:cNvPr id="16" name="مربع نص 15"/>
          <p:cNvSpPr txBox="1"/>
          <p:nvPr/>
        </p:nvSpPr>
        <p:spPr>
          <a:xfrm>
            <a:off x="3571868" y="132426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3571868" y="239583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3571868" y="3312383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57158" y="2077042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cxnSp>
        <p:nvCxnSpPr>
          <p:cNvPr id="20" name="رابط كسهم مستقيم 19"/>
          <p:cNvCxnSpPr/>
          <p:nvPr/>
        </p:nvCxnSpPr>
        <p:spPr>
          <a:xfrm rot="10800000">
            <a:off x="1547751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سهم للأسفل 22"/>
          <p:cNvSpPr/>
          <p:nvPr/>
        </p:nvSpPr>
        <p:spPr>
          <a:xfrm>
            <a:off x="1571604" y="357166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6176963" y="3714750"/>
          <a:ext cx="2743200" cy="923925"/>
        </p:xfrm>
        <a:graphic>
          <a:graphicData uri="http://schemas.openxmlformats.org/presentationml/2006/ole">
            <p:oleObj spid="_x0000_s171011" name="Equation" r:id="rId6" imgW="914400" imgH="393480" progId="Equation.DSMT4">
              <p:embed/>
            </p:oleObj>
          </a:graphicData>
        </a:graphic>
      </p:graphicFrame>
      <p:graphicFrame>
        <p:nvGraphicFramePr>
          <p:cNvPr id="173062" name="Object 8"/>
          <p:cNvGraphicFramePr>
            <a:graphicFrameLocks noChangeAspect="1"/>
          </p:cNvGraphicFramePr>
          <p:nvPr/>
        </p:nvGraphicFramePr>
        <p:xfrm>
          <a:off x="6786578" y="4643446"/>
          <a:ext cx="1658938" cy="565150"/>
        </p:xfrm>
        <a:graphic>
          <a:graphicData uri="http://schemas.openxmlformats.org/presentationml/2006/ole">
            <p:oleObj spid="_x0000_s171012" name="Equation" r:id="rId7" imgW="711000" imgH="241200" progId="Equation.DSMT4">
              <p:embed/>
            </p:oleObj>
          </a:graphicData>
        </a:graphic>
      </p:graphicFrame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4071934" y="4658528"/>
          <a:ext cx="919163" cy="534987"/>
        </p:xfrm>
        <a:graphic>
          <a:graphicData uri="http://schemas.openxmlformats.org/presentationml/2006/ole">
            <p:oleObj spid="_x0000_s171013" name="Equation" r:id="rId8" imgW="393480" imgH="228600" progId="Equation.DSMT4">
              <p:embed/>
            </p:oleObj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4071934" y="5572140"/>
          <a:ext cx="1108075" cy="568325"/>
        </p:xfrm>
        <a:graphic>
          <a:graphicData uri="http://schemas.openxmlformats.org/presentationml/2006/ole">
            <p:oleObj spid="_x0000_s171014" name="Equation" r:id="rId9" imgW="469800" imgH="241200" progId="Equation.DSMT4">
              <p:embed/>
            </p:oleObj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7466028" y="5588015"/>
          <a:ext cx="979488" cy="536575"/>
        </p:xfrm>
        <a:graphic>
          <a:graphicData uri="http://schemas.openxmlformats.org/presentationml/2006/ole">
            <p:oleObj spid="_x0000_s171015" name="Equation" r:id="rId10" imgW="419040" imgH="228600" progId="Equation.DSMT4">
              <p:embed/>
            </p:oleObj>
          </a:graphicData>
        </a:graphic>
      </p:graphicFrame>
      <p:sp>
        <p:nvSpPr>
          <p:cNvPr id="30" name="سهم للأسفل 29"/>
          <p:cNvSpPr/>
          <p:nvPr/>
        </p:nvSpPr>
        <p:spPr>
          <a:xfrm>
            <a:off x="1928794" y="357166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2" name="مربع نص 31"/>
          <p:cNvSpPr txBox="1"/>
          <p:nvPr/>
        </p:nvSpPr>
        <p:spPr>
          <a:xfrm>
            <a:off x="1037034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33" name="مربع نص 32"/>
          <p:cNvSpPr txBox="1"/>
          <p:nvPr/>
        </p:nvSpPr>
        <p:spPr>
          <a:xfrm>
            <a:off x="1751414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34" name="مربع نص 33"/>
          <p:cNvSpPr txBox="1"/>
          <p:nvPr/>
        </p:nvSpPr>
        <p:spPr>
          <a:xfrm>
            <a:off x="2537232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35" name="رابط كسهم مستقيم 34"/>
          <p:cNvCxnSpPr/>
          <p:nvPr/>
        </p:nvCxnSpPr>
        <p:spPr>
          <a:xfrm>
            <a:off x="1562978" y="4643446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كسهم مستقيم 35"/>
          <p:cNvCxnSpPr/>
          <p:nvPr/>
        </p:nvCxnSpPr>
        <p:spPr>
          <a:xfrm rot="5400000" flipH="1" flipV="1">
            <a:off x="1322786" y="4896161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رابط كسهم مستقيم 36"/>
          <p:cNvCxnSpPr/>
          <p:nvPr/>
        </p:nvCxnSpPr>
        <p:spPr>
          <a:xfrm rot="5400000" flipH="1" flipV="1">
            <a:off x="2061813" y="4895367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كسهم مستقيم 37"/>
          <p:cNvCxnSpPr/>
          <p:nvPr/>
        </p:nvCxnSpPr>
        <p:spPr>
          <a:xfrm rot="5400000" flipH="1" flipV="1">
            <a:off x="2823778" y="4895367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مربع نص 38"/>
          <p:cNvSpPr txBox="1"/>
          <p:nvPr/>
        </p:nvSpPr>
        <p:spPr>
          <a:xfrm>
            <a:off x="1160228" y="4258119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1285852" y="514351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3 - 15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1" name="مربع نص 40"/>
          <p:cNvSpPr txBox="1"/>
          <p:nvPr/>
        </p:nvSpPr>
        <p:spPr>
          <a:xfrm>
            <a:off x="1285852" y="542926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60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عنصر نائب للتاريخ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3" name="عنصر نائب لرقم الشريحة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36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fig3_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426345"/>
            <a:ext cx="3032760" cy="333146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091363" y="431800"/>
          <a:ext cx="1714500" cy="925513"/>
        </p:xfrm>
        <a:graphic>
          <a:graphicData uri="http://schemas.openxmlformats.org/presentationml/2006/ole">
            <p:oleObj spid="_x0000_s172034" name="Equation" r:id="rId4" imgW="571320" imgH="39348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000108"/>
            <a:ext cx="2971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مربع نص 5"/>
          <p:cNvSpPr txBox="1"/>
          <p:nvPr/>
        </p:nvSpPr>
        <p:spPr>
          <a:xfrm>
            <a:off x="1396828" y="895633"/>
            <a:ext cx="5319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2143108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2857488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428596" y="103850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428596" y="250567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11" name="مربع نص 10"/>
          <p:cNvSpPr txBox="1"/>
          <p:nvPr/>
        </p:nvSpPr>
        <p:spPr>
          <a:xfrm>
            <a:off x="2786050" y="2753021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12</a:t>
            </a:r>
          </a:p>
        </p:txBody>
      </p:sp>
      <p:sp>
        <p:nvSpPr>
          <p:cNvPr id="12" name="مربع نص 11"/>
          <p:cNvSpPr txBox="1"/>
          <p:nvPr/>
        </p:nvSpPr>
        <p:spPr>
          <a:xfrm>
            <a:off x="2214546" y="318164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13</a:t>
            </a:r>
          </a:p>
        </p:txBody>
      </p:sp>
      <p:cxnSp>
        <p:nvCxnSpPr>
          <p:cNvPr id="13" name="رابط كسهم مستقيم 12"/>
          <p:cNvCxnSpPr/>
          <p:nvPr/>
        </p:nvCxnSpPr>
        <p:spPr>
          <a:xfrm>
            <a:off x="872296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ربع نص 13"/>
          <p:cNvSpPr txBox="1"/>
          <p:nvPr/>
        </p:nvSpPr>
        <p:spPr>
          <a:xfrm>
            <a:off x="1182610" y="4000504"/>
            <a:ext cx="285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357158" y="3434364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</a:p>
        </p:txBody>
      </p:sp>
      <p:sp>
        <p:nvSpPr>
          <p:cNvPr id="16" name="مربع نص 15"/>
          <p:cNvSpPr txBox="1"/>
          <p:nvPr/>
        </p:nvSpPr>
        <p:spPr>
          <a:xfrm>
            <a:off x="3571868" y="132426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3571868" y="239583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3571868" y="3312383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57158" y="2077042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cxnSp>
        <p:nvCxnSpPr>
          <p:cNvPr id="20" name="رابط كسهم مستقيم 19"/>
          <p:cNvCxnSpPr/>
          <p:nvPr/>
        </p:nvCxnSpPr>
        <p:spPr>
          <a:xfrm rot="10800000">
            <a:off x="1547751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5786446" y="3790959"/>
          <a:ext cx="3086100" cy="923925"/>
        </p:xfrm>
        <a:graphic>
          <a:graphicData uri="http://schemas.openxmlformats.org/presentationml/2006/ole">
            <p:oleObj spid="_x0000_s172035" name="Equation" r:id="rId6" imgW="1028520" imgH="393480" progId="Equation.DSMT4">
              <p:embed/>
            </p:oleObj>
          </a:graphicData>
        </a:graphic>
      </p:graphicFrame>
      <p:graphicFrame>
        <p:nvGraphicFramePr>
          <p:cNvPr id="173062" name="Object 8"/>
          <p:cNvGraphicFramePr>
            <a:graphicFrameLocks noChangeAspect="1"/>
          </p:cNvGraphicFramePr>
          <p:nvPr/>
        </p:nvGraphicFramePr>
        <p:xfrm>
          <a:off x="5929322" y="4929198"/>
          <a:ext cx="2724150" cy="565150"/>
        </p:xfrm>
        <a:graphic>
          <a:graphicData uri="http://schemas.openxmlformats.org/presentationml/2006/ole">
            <p:oleObj spid="_x0000_s172036" name="Equation" r:id="rId7" imgW="1168200" imgH="241200" progId="Equation.DSMT4">
              <p:embed/>
            </p:oleObj>
          </a:graphicData>
        </a:graphic>
      </p:graphicFrame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3903675" y="4929198"/>
          <a:ext cx="1066800" cy="565150"/>
        </p:xfrm>
        <a:graphic>
          <a:graphicData uri="http://schemas.openxmlformats.org/presentationml/2006/ole">
            <p:oleObj spid="_x0000_s172037" name="Equation" r:id="rId8" imgW="457200" imgH="241200" progId="Equation.DSMT4">
              <p:embed/>
            </p:oleObj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3903675" y="5859463"/>
          <a:ext cx="2454275" cy="568325"/>
        </p:xfrm>
        <a:graphic>
          <a:graphicData uri="http://schemas.openxmlformats.org/presentationml/2006/ole">
            <p:oleObj spid="_x0000_s172038" name="Equation" r:id="rId9" imgW="1041120" imgH="241200" progId="Equation.DSMT4">
              <p:embed/>
            </p:oleObj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7673984" y="5875338"/>
          <a:ext cx="979488" cy="536575"/>
        </p:xfrm>
        <a:graphic>
          <a:graphicData uri="http://schemas.openxmlformats.org/presentationml/2006/ole">
            <p:oleObj spid="_x0000_s172039" name="Equation" r:id="rId10" imgW="419040" imgH="228600" progId="Equation.DSMT4">
              <p:embed/>
            </p:oleObj>
          </a:graphicData>
        </a:graphic>
      </p:graphicFrame>
      <p:sp>
        <p:nvSpPr>
          <p:cNvPr id="31" name="سهم للأسفل 30"/>
          <p:cNvSpPr/>
          <p:nvPr/>
        </p:nvSpPr>
        <p:spPr>
          <a:xfrm>
            <a:off x="1928794" y="357166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2" name="سهم للأسفل 31"/>
          <p:cNvSpPr/>
          <p:nvPr/>
        </p:nvSpPr>
        <p:spPr>
          <a:xfrm>
            <a:off x="2285984" y="357166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3" name="مربع نص 32"/>
          <p:cNvSpPr txBox="1"/>
          <p:nvPr/>
        </p:nvSpPr>
        <p:spPr>
          <a:xfrm>
            <a:off x="357158" y="5906176"/>
            <a:ext cx="285752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وهكذا تتكرر المنحنيات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1037034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36" name="مربع نص 35"/>
          <p:cNvSpPr txBox="1"/>
          <p:nvPr/>
        </p:nvSpPr>
        <p:spPr>
          <a:xfrm>
            <a:off x="1751414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37" name="مربع نص 36"/>
          <p:cNvSpPr txBox="1"/>
          <p:nvPr/>
        </p:nvSpPr>
        <p:spPr>
          <a:xfrm>
            <a:off x="2537232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38" name="رابط كسهم مستقيم 37"/>
          <p:cNvCxnSpPr/>
          <p:nvPr/>
        </p:nvCxnSpPr>
        <p:spPr>
          <a:xfrm>
            <a:off x="1562978" y="4643446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/>
          <p:cNvCxnSpPr/>
          <p:nvPr/>
        </p:nvCxnSpPr>
        <p:spPr>
          <a:xfrm rot="5400000" flipH="1" flipV="1">
            <a:off x="1322786" y="4896161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كسهم مستقيم 39"/>
          <p:cNvCxnSpPr/>
          <p:nvPr/>
        </p:nvCxnSpPr>
        <p:spPr>
          <a:xfrm rot="5400000" flipH="1" flipV="1">
            <a:off x="2061813" y="4895367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كسهم مستقيم 40"/>
          <p:cNvCxnSpPr/>
          <p:nvPr/>
        </p:nvCxnSpPr>
        <p:spPr>
          <a:xfrm rot="5400000" flipH="1" flipV="1">
            <a:off x="2823778" y="4895367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مربع نص 41"/>
          <p:cNvSpPr txBox="1"/>
          <p:nvPr/>
        </p:nvSpPr>
        <p:spPr>
          <a:xfrm>
            <a:off x="1160228" y="4258119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3" name="مربع نص 42"/>
          <p:cNvSpPr txBox="1"/>
          <p:nvPr/>
        </p:nvSpPr>
        <p:spPr>
          <a:xfrm>
            <a:off x="1285852" y="514351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3 - 15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4" name="مربع نص 43"/>
          <p:cNvSpPr txBox="1"/>
          <p:nvPr/>
        </p:nvSpPr>
        <p:spPr>
          <a:xfrm>
            <a:off x="1285852" y="542926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60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عنصر نائب للتاريخ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6" name="عنصر نائب لرقم الشريحة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37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286248" y="64291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432300" y="1142984"/>
          <a:ext cx="4195763" cy="1016000"/>
        </p:xfrm>
        <a:graphic>
          <a:graphicData uri="http://schemas.openxmlformats.org/presentationml/2006/ole">
            <p:oleObj spid="_x0000_s173058" name="Equation" r:id="rId3" imgW="1790640" imgH="4316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86248" y="2238377"/>
          <a:ext cx="4403725" cy="1404937"/>
        </p:xfrm>
        <a:graphic>
          <a:graphicData uri="http://schemas.openxmlformats.org/presentationml/2006/ole">
            <p:oleObj spid="_x0000_s173059" name="Equation" r:id="rId4" imgW="1879560" imgH="59688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572132" y="4500570"/>
          <a:ext cx="1993900" cy="925513"/>
        </p:xfrm>
        <a:graphic>
          <a:graphicData uri="http://schemas.openxmlformats.org/presentationml/2006/ole">
            <p:oleObj spid="_x0000_s173060" name="Equation" r:id="rId5" imgW="850680" imgH="393480" progId="Equation.DSMT4">
              <p:embed/>
            </p:oleObj>
          </a:graphicData>
        </a:graphic>
      </p:graphicFrame>
      <p:sp>
        <p:nvSpPr>
          <p:cNvPr id="6" name="مربع نص 5"/>
          <p:cNvSpPr txBox="1"/>
          <p:nvPr/>
        </p:nvSpPr>
        <p:spPr>
          <a:xfrm>
            <a:off x="5429256" y="3811320"/>
            <a:ext cx="33575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4214810" y="3786190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150 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4357686" y="5766482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71788" y="5575300"/>
          <a:ext cx="2022475" cy="925513"/>
        </p:xfrm>
        <a:graphic>
          <a:graphicData uri="http://schemas.openxmlformats.org/presentationml/2006/ole">
            <p:oleObj spid="_x0000_s173061" name="Equation" r:id="rId6" imgW="863280" imgH="39348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429256" y="-214338"/>
          <a:ext cx="1714500" cy="925513"/>
        </p:xfrm>
        <a:graphic>
          <a:graphicData uri="http://schemas.openxmlformats.org/presentationml/2006/ole">
            <p:oleObj spid="_x0000_s173062" name="Equation" r:id="rId7" imgW="571320" imgH="393480" progId="Equation.DSMT4">
              <p:embed/>
            </p:oleObj>
          </a:graphicData>
        </a:graphic>
      </p:graphicFrame>
      <p:sp>
        <p:nvSpPr>
          <p:cNvPr id="11" name="مربع نص 10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28662" y="1000108"/>
            <a:ext cx="2971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مربع نص 13"/>
          <p:cNvSpPr txBox="1"/>
          <p:nvPr/>
        </p:nvSpPr>
        <p:spPr>
          <a:xfrm>
            <a:off x="1396828" y="895633"/>
            <a:ext cx="5319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</a:t>
            </a:r>
          </a:p>
        </p:txBody>
      </p:sp>
      <p:sp>
        <p:nvSpPr>
          <p:cNvPr id="15" name="مربع نص 14"/>
          <p:cNvSpPr txBox="1"/>
          <p:nvPr/>
        </p:nvSpPr>
        <p:spPr>
          <a:xfrm>
            <a:off x="2143108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</a:p>
        </p:txBody>
      </p:sp>
      <p:sp>
        <p:nvSpPr>
          <p:cNvPr id="16" name="مربع نص 15"/>
          <p:cNvSpPr txBox="1"/>
          <p:nvPr/>
        </p:nvSpPr>
        <p:spPr>
          <a:xfrm>
            <a:off x="2857488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sp>
        <p:nvSpPr>
          <p:cNvPr id="17" name="مربع نص 16"/>
          <p:cNvSpPr txBox="1"/>
          <p:nvPr/>
        </p:nvSpPr>
        <p:spPr>
          <a:xfrm>
            <a:off x="428596" y="103850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428596" y="250567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2786050" y="2753021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12</a:t>
            </a:r>
          </a:p>
        </p:txBody>
      </p:sp>
      <p:sp>
        <p:nvSpPr>
          <p:cNvPr id="20" name="مربع نص 19"/>
          <p:cNvSpPr txBox="1"/>
          <p:nvPr/>
        </p:nvSpPr>
        <p:spPr>
          <a:xfrm>
            <a:off x="2214546" y="318164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13</a:t>
            </a:r>
          </a:p>
        </p:txBody>
      </p:sp>
      <p:cxnSp>
        <p:nvCxnSpPr>
          <p:cNvPr id="21" name="رابط كسهم مستقيم 20"/>
          <p:cNvCxnSpPr/>
          <p:nvPr/>
        </p:nvCxnSpPr>
        <p:spPr>
          <a:xfrm>
            <a:off x="872296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ربع نص 21"/>
          <p:cNvSpPr txBox="1"/>
          <p:nvPr/>
        </p:nvSpPr>
        <p:spPr>
          <a:xfrm>
            <a:off x="1182610" y="4000504"/>
            <a:ext cx="285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3" name="مربع نص 22"/>
          <p:cNvSpPr txBox="1"/>
          <p:nvPr/>
        </p:nvSpPr>
        <p:spPr>
          <a:xfrm>
            <a:off x="357158" y="3434364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</a:p>
        </p:txBody>
      </p:sp>
      <p:sp>
        <p:nvSpPr>
          <p:cNvPr id="24" name="مربع نص 23"/>
          <p:cNvSpPr txBox="1"/>
          <p:nvPr/>
        </p:nvSpPr>
        <p:spPr>
          <a:xfrm>
            <a:off x="3571868" y="132426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5" name="مربع نص 24"/>
          <p:cNvSpPr txBox="1"/>
          <p:nvPr/>
        </p:nvSpPr>
        <p:spPr>
          <a:xfrm>
            <a:off x="3571868" y="239583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3571868" y="3312383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57158" y="2077042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cxnSp>
        <p:nvCxnSpPr>
          <p:cNvPr id="28" name="رابط كسهم مستقيم 27"/>
          <p:cNvCxnSpPr/>
          <p:nvPr/>
        </p:nvCxnSpPr>
        <p:spPr>
          <a:xfrm rot="10800000">
            <a:off x="1547751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/>
          <p:cNvSpPr txBox="1"/>
          <p:nvPr/>
        </p:nvSpPr>
        <p:spPr>
          <a:xfrm>
            <a:off x="1037034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32" name="مربع نص 31"/>
          <p:cNvSpPr txBox="1"/>
          <p:nvPr/>
        </p:nvSpPr>
        <p:spPr>
          <a:xfrm>
            <a:off x="1751414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33" name="مربع نص 32"/>
          <p:cNvSpPr txBox="1"/>
          <p:nvPr/>
        </p:nvSpPr>
        <p:spPr>
          <a:xfrm>
            <a:off x="2537232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34" name="رابط كسهم مستقيم 33"/>
          <p:cNvCxnSpPr/>
          <p:nvPr/>
        </p:nvCxnSpPr>
        <p:spPr>
          <a:xfrm>
            <a:off x="1562978" y="4643446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كسهم مستقيم 34"/>
          <p:cNvCxnSpPr/>
          <p:nvPr/>
        </p:nvCxnSpPr>
        <p:spPr>
          <a:xfrm rot="5400000" flipH="1" flipV="1">
            <a:off x="1322786" y="4896161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كسهم مستقيم 35"/>
          <p:cNvCxnSpPr/>
          <p:nvPr/>
        </p:nvCxnSpPr>
        <p:spPr>
          <a:xfrm rot="5400000" flipH="1" flipV="1">
            <a:off x="2061813" y="4895367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رابط كسهم مستقيم 36"/>
          <p:cNvCxnSpPr/>
          <p:nvPr/>
        </p:nvCxnSpPr>
        <p:spPr>
          <a:xfrm rot="5400000" flipH="1" flipV="1">
            <a:off x="2823778" y="4895367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/>
          <p:cNvSpPr txBox="1"/>
          <p:nvPr/>
        </p:nvSpPr>
        <p:spPr>
          <a:xfrm>
            <a:off x="1160228" y="4258119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1285852" y="514351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3 - 15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1402224" y="542926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60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عنصر نائب للتاريخ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2" name="عنصر نائب لرقم الشريحة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38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5072066" y="3157"/>
          <a:ext cx="2171700" cy="925513"/>
        </p:xfrm>
        <a:graphic>
          <a:graphicData uri="http://schemas.openxmlformats.org/presentationml/2006/ole">
            <p:oleObj spid="_x0000_s174082" name="Equation" r:id="rId3" imgW="723600" imgH="393480" progId="Equation.DSMT4">
              <p:embed/>
            </p:oleObj>
          </a:graphicData>
        </a:graphic>
      </p:graphicFrame>
      <p:sp>
        <p:nvSpPr>
          <p:cNvPr id="57" name="مربع نص 56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1000108"/>
            <a:ext cx="2971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مربع نص 69"/>
          <p:cNvSpPr txBox="1"/>
          <p:nvPr/>
        </p:nvSpPr>
        <p:spPr>
          <a:xfrm>
            <a:off x="1396828" y="895633"/>
            <a:ext cx="5319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</a:t>
            </a:r>
          </a:p>
        </p:txBody>
      </p:sp>
      <p:sp>
        <p:nvSpPr>
          <p:cNvPr id="71" name="مربع نص 70"/>
          <p:cNvSpPr txBox="1"/>
          <p:nvPr/>
        </p:nvSpPr>
        <p:spPr>
          <a:xfrm>
            <a:off x="2143108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</a:p>
        </p:txBody>
      </p:sp>
      <p:sp>
        <p:nvSpPr>
          <p:cNvPr id="72" name="مربع نص 71"/>
          <p:cNvSpPr txBox="1"/>
          <p:nvPr/>
        </p:nvSpPr>
        <p:spPr>
          <a:xfrm>
            <a:off x="2857488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sp>
        <p:nvSpPr>
          <p:cNvPr id="73" name="مربع نص 72"/>
          <p:cNvSpPr txBox="1"/>
          <p:nvPr/>
        </p:nvSpPr>
        <p:spPr>
          <a:xfrm>
            <a:off x="428596" y="103850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74" name="مربع نص 73"/>
          <p:cNvSpPr txBox="1"/>
          <p:nvPr/>
        </p:nvSpPr>
        <p:spPr>
          <a:xfrm>
            <a:off x="428596" y="250567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75" name="مربع نص 74"/>
          <p:cNvSpPr txBox="1"/>
          <p:nvPr/>
        </p:nvSpPr>
        <p:spPr>
          <a:xfrm>
            <a:off x="2786050" y="2753021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12</a:t>
            </a:r>
          </a:p>
        </p:txBody>
      </p:sp>
      <p:sp>
        <p:nvSpPr>
          <p:cNvPr id="76" name="مربع نص 75"/>
          <p:cNvSpPr txBox="1"/>
          <p:nvPr/>
        </p:nvSpPr>
        <p:spPr>
          <a:xfrm>
            <a:off x="2214546" y="318164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13</a:t>
            </a:r>
          </a:p>
        </p:txBody>
      </p:sp>
      <p:cxnSp>
        <p:nvCxnSpPr>
          <p:cNvPr id="77" name="رابط كسهم مستقيم 76"/>
          <p:cNvCxnSpPr/>
          <p:nvPr/>
        </p:nvCxnSpPr>
        <p:spPr>
          <a:xfrm>
            <a:off x="872296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مربع نص 77"/>
          <p:cNvSpPr txBox="1"/>
          <p:nvPr/>
        </p:nvSpPr>
        <p:spPr>
          <a:xfrm>
            <a:off x="1182610" y="4000504"/>
            <a:ext cx="285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79" name="مربع نص 78"/>
          <p:cNvSpPr txBox="1"/>
          <p:nvPr/>
        </p:nvSpPr>
        <p:spPr>
          <a:xfrm>
            <a:off x="357158" y="3434364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</a:p>
        </p:txBody>
      </p:sp>
      <p:sp>
        <p:nvSpPr>
          <p:cNvPr id="80" name="مربع نص 79"/>
          <p:cNvSpPr txBox="1"/>
          <p:nvPr/>
        </p:nvSpPr>
        <p:spPr>
          <a:xfrm>
            <a:off x="3571868" y="132426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81" name="مربع نص 80"/>
          <p:cNvSpPr txBox="1"/>
          <p:nvPr/>
        </p:nvSpPr>
        <p:spPr>
          <a:xfrm>
            <a:off x="3571868" y="239583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82" name="مربع نص 81"/>
          <p:cNvSpPr txBox="1"/>
          <p:nvPr/>
        </p:nvSpPr>
        <p:spPr>
          <a:xfrm>
            <a:off x="3571868" y="3312383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83" name="مربع نص 82"/>
          <p:cNvSpPr txBox="1"/>
          <p:nvPr/>
        </p:nvSpPr>
        <p:spPr>
          <a:xfrm>
            <a:off x="357158" y="2077042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cxnSp>
        <p:nvCxnSpPr>
          <p:cNvPr id="84" name="رابط كسهم مستقيم 83"/>
          <p:cNvCxnSpPr/>
          <p:nvPr/>
        </p:nvCxnSpPr>
        <p:spPr>
          <a:xfrm rot="10800000">
            <a:off x="1547751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مربع نص 85"/>
          <p:cNvSpPr txBox="1"/>
          <p:nvPr/>
        </p:nvSpPr>
        <p:spPr>
          <a:xfrm>
            <a:off x="3929058" y="1000108"/>
            <a:ext cx="48577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الأمامي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87" name="Object 3"/>
          <p:cNvGraphicFramePr>
            <a:graphicFrameLocks noChangeAspect="1"/>
          </p:cNvGraphicFramePr>
          <p:nvPr/>
        </p:nvGraphicFramePr>
        <p:xfrm>
          <a:off x="5681663" y="2244725"/>
          <a:ext cx="2171700" cy="538163"/>
        </p:xfrm>
        <a:graphic>
          <a:graphicData uri="http://schemas.openxmlformats.org/presentationml/2006/ole">
            <p:oleObj spid="_x0000_s174083" name="Equation" r:id="rId5" imgW="927000" imgH="228600" progId="Equation.DSMT4">
              <p:embed/>
            </p:oleObj>
          </a:graphicData>
        </a:graphic>
      </p:graphicFrame>
      <p:sp>
        <p:nvSpPr>
          <p:cNvPr id="88" name="مربع نص 87"/>
          <p:cNvSpPr txBox="1"/>
          <p:nvPr/>
        </p:nvSpPr>
        <p:spPr>
          <a:xfrm>
            <a:off x="3929058" y="3071810"/>
            <a:ext cx="48577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العكسي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89" name="Object 3"/>
          <p:cNvGraphicFramePr>
            <a:graphicFrameLocks noChangeAspect="1"/>
          </p:cNvGraphicFramePr>
          <p:nvPr/>
        </p:nvGraphicFramePr>
        <p:xfrm>
          <a:off x="5280025" y="4214813"/>
          <a:ext cx="2974975" cy="598487"/>
        </p:xfrm>
        <a:graphic>
          <a:graphicData uri="http://schemas.openxmlformats.org/presentationml/2006/ole">
            <p:oleObj spid="_x0000_s174084" name="Equation" r:id="rId6" imgW="1269720" imgH="253800" progId="Equation.DSMT4">
              <p:embed/>
            </p:oleObj>
          </a:graphicData>
        </a:graphic>
      </p:graphicFrame>
      <p:sp>
        <p:nvSpPr>
          <p:cNvPr id="28" name="مربع نص 27"/>
          <p:cNvSpPr txBox="1"/>
          <p:nvPr/>
        </p:nvSpPr>
        <p:spPr>
          <a:xfrm>
            <a:off x="1037034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29" name="مربع نص 28"/>
          <p:cNvSpPr txBox="1"/>
          <p:nvPr/>
        </p:nvSpPr>
        <p:spPr>
          <a:xfrm>
            <a:off x="1751414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30" name="مربع نص 29"/>
          <p:cNvSpPr txBox="1"/>
          <p:nvPr/>
        </p:nvSpPr>
        <p:spPr>
          <a:xfrm>
            <a:off x="2537232" y="4753285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31" name="رابط كسهم مستقيم 30"/>
          <p:cNvCxnSpPr/>
          <p:nvPr/>
        </p:nvCxnSpPr>
        <p:spPr>
          <a:xfrm>
            <a:off x="1562978" y="4643446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رابط كسهم مستقيم 31"/>
          <p:cNvCxnSpPr/>
          <p:nvPr/>
        </p:nvCxnSpPr>
        <p:spPr>
          <a:xfrm rot="5400000" flipH="1" flipV="1">
            <a:off x="1322786" y="4896161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كسهم مستقيم 32"/>
          <p:cNvCxnSpPr/>
          <p:nvPr/>
        </p:nvCxnSpPr>
        <p:spPr>
          <a:xfrm rot="5400000" flipH="1" flipV="1">
            <a:off x="2061813" y="4895367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كسهم مستقيم 33"/>
          <p:cNvCxnSpPr/>
          <p:nvPr/>
        </p:nvCxnSpPr>
        <p:spPr>
          <a:xfrm rot="5400000" flipH="1" flipV="1">
            <a:off x="2823778" y="4895367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مربع نص 34"/>
          <p:cNvSpPr txBox="1"/>
          <p:nvPr/>
        </p:nvSpPr>
        <p:spPr>
          <a:xfrm>
            <a:off x="1160228" y="4258119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1285852" y="514351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3 - 15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7" name="مربع نص 36"/>
          <p:cNvSpPr txBox="1"/>
          <p:nvPr/>
        </p:nvSpPr>
        <p:spPr>
          <a:xfrm>
            <a:off x="1285852" y="542926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60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عنصر نائب للتاريخ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9" name="عنصر نائب لرقم الشريحة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39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مستطيل مستدير الزوايا 20"/>
          <p:cNvSpPr/>
          <p:nvPr/>
        </p:nvSpPr>
        <p:spPr>
          <a:xfrm>
            <a:off x="3714744" y="3177362"/>
            <a:ext cx="4286280" cy="3286148"/>
          </a:xfrm>
          <a:prstGeom prst="roundRect">
            <a:avLst/>
          </a:prstGeom>
          <a:gradFill>
            <a:gsLst>
              <a:gs pos="0">
                <a:srgbClr val="FF8585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3500430" y="357166"/>
            <a:ext cx="52864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4. مميزة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الفولت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أمبير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للثايرستور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357158" y="857232"/>
            <a:ext cx="842968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يمرر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إذا كان الجهد المطبق على مصعده موجباً بالنسبة إلى مهبطه أو إذا كان تياره المباشر أكبر من الصفر </a:t>
            </a:r>
            <a:r>
              <a:rPr lang="ar-SY" sz="2800" b="1" u="sng" dirty="0" smtClean="0">
                <a:solidFill>
                  <a:srgbClr val="00B050"/>
                </a:solidFill>
                <a:cs typeface="Simplified Arabic" pitchFamily="2" charset="-78"/>
              </a:rPr>
              <a:t>بشرط تطبيق نبضة قدح على البوابة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.</a:t>
            </a:r>
            <a:endParaRPr lang="ar-SY" sz="2800" b="1" dirty="0">
              <a:solidFill>
                <a:srgbClr val="00B050"/>
              </a:solidFill>
              <a:cs typeface="Simplified Arabic" pitchFamily="2" charset="-78"/>
            </a:endParaRPr>
          </a:p>
        </p:txBody>
      </p:sp>
      <p:pic>
        <p:nvPicPr>
          <p:cNvPr id="18" name="صورة 17" descr="fig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074" y="2787416"/>
            <a:ext cx="2093976" cy="3499104"/>
          </a:xfrm>
          <a:prstGeom prst="rect">
            <a:avLst/>
          </a:prstGeom>
        </p:spPr>
      </p:pic>
      <p:sp>
        <p:nvSpPr>
          <p:cNvPr id="17" name="مربع نص 16"/>
          <p:cNvSpPr txBox="1"/>
          <p:nvPr/>
        </p:nvSpPr>
        <p:spPr>
          <a:xfrm>
            <a:off x="357158" y="2189141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يقطع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إذا حيز عكسياً أو إذا انعدم تياره المباشر (خلال زمن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يسمى زمن استعادة الصفات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الإغلاقية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).</a:t>
            </a:r>
            <a:endParaRPr lang="ar-SY" sz="2800" b="1" dirty="0">
              <a:solidFill>
                <a:srgbClr val="7030A0"/>
              </a:solidFill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3714744" y="3320238"/>
            <a:ext cx="428628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cs typeface="Simplified Arabic" pitchFamily="2" charset="-78"/>
              </a:rPr>
              <a:t>0B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في حالة </a:t>
            </a:r>
            <a:r>
              <a:rPr lang="en-US" sz="2800" b="1" dirty="0" smtClean="0">
                <a:cs typeface="Simplified Arabic" pitchFamily="2" charset="-78"/>
              </a:rPr>
              <a:t>OFF</a:t>
            </a:r>
            <a:endParaRPr lang="ar-SY" sz="2800" b="1" dirty="0" smtClean="0">
              <a:cs typeface="Simplified Arabic" pitchFamily="2" charset="-78"/>
            </a:endParaRPr>
          </a:p>
          <a:p>
            <a:pPr algn="ctr"/>
            <a:r>
              <a:rPr lang="en-US" sz="2800" b="1" dirty="0" err="1" smtClean="0">
                <a:cs typeface="Simplified Arabic" pitchFamily="2" charset="-78"/>
              </a:rPr>
              <a:t>i</a:t>
            </a:r>
            <a:r>
              <a:rPr lang="en-US" sz="2800" b="1" baseline="-25000" dirty="0" err="1" smtClean="0">
                <a:cs typeface="Simplified Arabic" pitchFamily="2" charset="-78"/>
              </a:rPr>
              <a:t>T</a:t>
            </a:r>
            <a:r>
              <a:rPr lang="en-US" sz="2800" b="1" dirty="0" smtClean="0">
                <a:cs typeface="Simplified Arabic" pitchFamily="2" charset="-78"/>
              </a:rPr>
              <a:t>=0</a:t>
            </a:r>
            <a:r>
              <a:rPr lang="ar-SY" sz="2800" b="1" dirty="0" smtClean="0">
                <a:cs typeface="Simplified Arabic" pitchFamily="2" charset="-78"/>
              </a:rPr>
              <a:t> , </a:t>
            </a:r>
            <a:r>
              <a:rPr lang="en-US" sz="2800" b="1" dirty="0" err="1" smtClean="0">
                <a:cs typeface="Simplified Arabic" pitchFamily="2" charset="-78"/>
              </a:rPr>
              <a:t>v</a:t>
            </a:r>
            <a:r>
              <a:rPr lang="en-US" sz="2800" b="1" baseline="-25000" dirty="0" err="1" smtClean="0">
                <a:cs typeface="Simplified Arabic" pitchFamily="2" charset="-78"/>
              </a:rPr>
              <a:t>T</a:t>
            </a:r>
            <a:r>
              <a:rPr lang="en-US" sz="2800" b="1" dirty="0" smtClean="0">
                <a:cs typeface="Simplified Arabic" pitchFamily="2" charset="-78"/>
              </a:rPr>
              <a:t>&gt;0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</a:p>
          <a:p>
            <a:pPr algn="ctr"/>
            <a:r>
              <a:rPr lang="ar-SY" sz="2800" b="1" dirty="0" smtClean="0">
                <a:cs typeface="Simplified Arabic" pitchFamily="2" charset="-78"/>
              </a:rPr>
              <a:t>نبضة على قطب التحكم </a:t>
            </a:r>
            <a:r>
              <a:rPr lang="en-US" sz="2800" b="1" dirty="0" smtClean="0">
                <a:cs typeface="Simplified Arabic" pitchFamily="2" charset="-78"/>
              </a:rPr>
              <a:t>G</a:t>
            </a:r>
            <a:endParaRPr lang="ar-SY" sz="2800" b="1" dirty="0" smtClean="0">
              <a:cs typeface="Simplified Arabic" pitchFamily="2" charset="-78"/>
            </a:endParaRPr>
          </a:p>
          <a:p>
            <a:pPr algn="ctr"/>
            <a:r>
              <a:rPr lang="en-US" sz="2800" b="1" dirty="0" smtClean="0">
                <a:cs typeface="Simplified Arabic" pitchFamily="2" charset="-78"/>
              </a:rPr>
              <a:t>0A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في حالة </a:t>
            </a:r>
            <a:r>
              <a:rPr lang="en-US" sz="2800" b="1" dirty="0" smtClean="0">
                <a:cs typeface="Simplified Arabic" pitchFamily="2" charset="-78"/>
              </a:rPr>
              <a:t>ON</a:t>
            </a:r>
            <a:endParaRPr lang="ar-SY" sz="2800" b="1" dirty="0" smtClean="0">
              <a:cs typeface="Simplified Arabic" pitchFamily="2" charset="-78"/>
            </a:endParaRPr>
          </a:p>
          <a:p>
            <a:pPr algn="ctr"/>
            <a:r>
              <a:rPr lang="en-US" sz="2800" b="1" dirty="0" err="1" smtClean="0">
                <a:cs typeface="Simplified Arabic" pitchFamily="2" charset="-78"/>
              </a:rPr>
              <a:t>i</a:t>
            </a:r>
            <a:r>
              <a:rPr lang="en-US" sz="2800" b="1" baseline="-25000" dirty="0" err="1" smtClean="0">
                <a:cs typeface="Simplified Arabic" pitchFamily="2" charset="-78"/>
              </a:rPr>
              <a:t>T</a:t>
            </a:r>
            <a:r>
              <a:rPr lang="en-US" sz="2800" b="1" dirty="0" smtClean="0">
                <a:cs typeface="Simplified Arabic" pitchFamily="2" charset="-78"/>
              </a:rPr>
              <a:t>&gt;0</a:t>
            </a:r>
            <a:r>
              <a:rPr lang="ar-SY" sz="2800" b="1" dirty="0" smtClean="0">
                <a:cs typeface="Simplified Arabic" pitchFamily="2" charset="-78"/>
              </a:rPr>
              <a:t>, </a:t>
            </a:r>
            <a:r>
              <a:rPr lang="en-US" sz="2800" b="1" dirty="0" err="1" smtClean="0">
                <a:cs typeface="Simplified Arabic" pitchFamily="2" charset="-78"/>
              </a:rPr>
              <a:t>v</a:t>
            </a:r>
            <a:r>
              <a:rPr lang="en-US" sz="2800" b="1" baseline="-25000" dirty="0" err="1" smtClean="0">
                <a:cs typeface="Simplified Arabic" pitchFamily="2" charset="-78"/>
              </a:rPr>
              <a:t>T</a:t>
            </a:r>
            <a:r>
              <a:rPr lang="en-US" sz="2800" b="1" dirty="0" smtClean="0">
                <a:cs typeface="Simplified Arabic" pitchFamily="2" charset="-78"/>
              </a:rPr>
              <a:t>=0</a:t>
            </a:r>
            <a:endParaRPr lang="ar-SY" sz="2800" b="1" dirty="0" smtClean="0">
              <a:cs typeface="Simplified Arabic" pitchFamily="2" charset="-78"/>
            </a:endParaRPr>
          </a:p>
          <a:p>
            <a:pPr algn="ctr"/>
            <a:r>
              <a:rPr lang="en-US" sz="2800" b="1" dirty="0" smtClean="0">
                <a:cs typeface="Simplified Arabic" pitchFamily="2" charset="-78"/>
              </a:rPr>
              <a:t>0D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في حالة </a:t>
            </a:r>
            <a:r>
              <a:rPr lang="en-US" sz="2800" b="1" dirty="0" smtClean="0">
                <a:cs typeface="Simplified Arabic" pitchFamily="2" charset="-78"/>
              </a:rPr>
              <a:t>OFF</a:t>
            </a:r>
            <a:endParaRPr lang="ar-SY" sz="2800" b="1" dirty="0" smtClean="0">
              <a:cs typeface="Simplified Arabic" pitchFamily="2" charset="-78"/>
            </a:endParaRPr>
          </a:p>
          <a:p>
            <a:pPr algn="ctr"/>
            <a:r>
              <a:rPr lang="en-US" sz="2800" b="1" dirty="0" err="1" smtClean="0">
                <a:cs typeface="Simplified Arabic" pitchFamily="2" charset="-78"/>
              </a:rPr>
              <a:t>i</a:t>
            </a:r>
            <a:r>
              <a:rPr lang="en-US" sz="2800" b="1" baseline="-25000" dirty="0" err="1" smtClean="0">
                <a:cs typeface="Simplified Arabic" pitchFamily="2" charset="-78"/>
              </a:rPr>
              <a:t>T</a:t>
            </a:r>
            <a:r>
              <a:rPr lang="en-US" sz="2800" b="1" dirty="0" smtClean="0">
                <a:cs typeface="Simplified Arabic" pitchFamily="2" charset="-78"/>
              </a:rPr>
              <a:t>=0</a:t>
            </a:r>
            <a:r>
              <a:rPr lang="ar-SY" sz="2800" b="1" dirty="0" smtClean="0">
                <a:cs typeface="Simplified Arabic" pitchFamily="2" charset="-78"/>
              </a:rPr>
              <a:t>, </a:t>
            </a:r>
            <a:r>
              <a:rPr lang="en-US" sz="2800" b="1" dirty="0" err="1" smtClean="0">
                <a:cs typeface="Simplified Arabic" pitchFamily="2" charset="-78"/>
              </a:rPr>
              <a:t>v</a:t>
            </a:r>
            <a:r>
              <a:rPr lang="en-US" sz="2800" b="1" baseline="-25000" dirty="0" err="1" smtClean="0">
                <a:cs typeface="Simplified Arabic" pitchFamily="2" charset="-78"/>
              </a:rPr>
              <a:t>T</a:t>
            </a:r>
            <a:r>
              <a:rPr lang="en-US" sz="2800" b="1" dirty="0" smtClean="0">
                <a:cs typeface="Simplified Arabic" pitchFamily="2" charset="-78"/>
              </a:rPr>
              <a:t>&lt;0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20" name="مربع نص 19"/>
          <p:cNvSpPr txBox="1"/>
          <p:nvPr/>
        </p:nvSpPr>
        <p:spPr>
          <a:xfrm>
            <a:off x="834950" y="6212823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4" name="شكل بيضاوي 13"/>
          <p:cNvSpPr/>
          <p:nvPr/>
        </p:nvSpPr>
        <p:spPr>
          <a:xfrm>
            <a:off x="1400153" y="3500438"/>
            <a:ext cx="285752" cy="4286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شكل بيضاوي 18"/>
          <p:cNvSpPr/>
          <p:nvPr/>
        </p:nvSpPr>
        <p:spPr>
          <a:xfrm rot="5400000">
            <a:off x="1607323" y="3712371"/>
            <a:ext cx="285752" cy="35719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شكل بيضاوي 21"/>
          <p:cNvSpPr/>
          <p:nvPr/>
        </p:nvSpPr>
        <p:spPr>
          <a:xfrm rot="5400000">
            <a:off x="1216795" y="3740946"/>
            <a:ext cx="285752" cy="35719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/>
      <p:bldP spid="17" grpId="0"/>
      <p:bldP spid="14" grpId="0" animBg="1"/>
      <p:bldP spid="14" grpId="1" animBg="1"/>
      <p:bldP spid="19" grpId="0" animBg="1"/>
      <p:bldP spid="19" grpId="1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39" name="مربع نص 38"/>
          <p:cNvSpPr txBox="1"/>
          <p:nvPr/>
        </p:nvSpPr>
        <p:spPr>
          <a:xfrm>
            <a:off x="357158" y="500042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تقسم زاوية القدح في حالة المبدلة ثلاثية الطور ذات النقطة المشتركة عند وجود حمل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أومي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صرف إلى منطقتين :</a:t>
            </a:r>
            <a:endParaRPr lang="ar-SY" sz="2800" b="1" baseline="30000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4714876" y="2214554"/>
            <a:ext cx="407196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يقدح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التالي بالعمل قبل انعدام جهد الحمولة.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يتميز جهد الخرج بالاستمرارية حيث لا توجد </a:t>
            </a:r>
            <a:r>
              <a:rPr lang="ar-SY" sz="2800" b="1" dirty="0" err="1" smtClean="0">
                <a:cs typeface="Simplified Arabic" pitchFamily="2" charset="-78"/>
              </a:rPr>
              <a:t>انقطاعات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GB" sz="2800" b="1" dirty="0" smtClean="0">
                <a:cs typeface="Simplified Arabic" pitchFamily="2" charset="-78"/>
              </a:rPr>
              <a:t>CCM</a:t>
            </a:r>
            <a:r>
              <a:rPr lang="ar-SY" sz="2800" b="1" dirty="0" err="1" smtClean="0">
                <a:cs typeface="Simplified Arabic" pitchFamily="2" charset="-78"/>
              </a:rPr>
              <a:t>.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graphicFrame>
        <p:nvGraphicFramePr>
          <p:cNvPr id="72714" name="Object 3"/>
          <p:cNvGraphicFramePr>
            <a:graphicFrameLocks noChangeAspect="1"/>
          </p:cNvGraphicFramePr>
          <p:nvPr/>
        </p:nvGraphicFramePr>
        <p:xfrm>
          <a:off x="5962672" y="1285860"/>
          <a:ext cx="1752600" cy="925512"/>
        </p:xfrm>
        <a:graphic>
          <a:graphicData uri="http://schemas.openxmlformats.org/presentationml/2006/ole">
            <p:oleObj spid="_x0000_s175106" name="Equation" r:id="rId3" imgW="583920" imgH="393480" progId="Equation.DSMT4">
              <p:embed/>
            </p:oleObj>
          </a:graphicData>
        </a:graphic>
      </p:graphicFrame>
      <p:sp>
        <p:nvSpPr>
          <p:cNvPr id="42" name="مربع نص 41"/>
          <p:cNvSpPr txBox="1"/>
          <p:nvPr/>
        </p:nvSpPr>
        <p:spPr>
          <a:xfrm>
            <a:off x="357158" y="2214554"/>
            <a:ext cx="4143404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يقدح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التالي بالعمل بعد انعدام جهد الحمولة.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يحوي جهد الخرج </a:t>
            </a:r>
            <a:r>
              <a:rPr lang="ar-SY" sz="2800" b="1" dirty="0" err="1" smtClean="0">
                <a:cs typeface="Simplified Arabic" pitchFamily="2" charset="-78"/>
              </a:rPr>
              <a:t>انقطاعات</a:t>
            </a:r>
            <a:r>
              <a:rPr lang="ar-SY" sz="2800" b="1" dirty="0" smtClean="0">
                <a:cs typeface="Simplified Arabic" pitchFamily="2" charset="-78"/>
              </a:rPr>
              <a:t> حيث يساوي الجهد في بعض المناطق الصفر </a:t>
            </a:r>
            <a:r>
              <a:rPr lang="en-GB" sz="2800" b="1" dirty="0" smtClean="0">
                <a:cs typeface="Simplified Arabic" pitchFamily="2" charset="-78"/>
              </a:rPr>
              <a:t>DCM</a:t>
            </a:r>
            <a:r>
              <a:rPr lang="ar-SY" sz="2800" b="1" dirty="0" err="1" smtClean="0">
                <a:cs typeface="Simplified Arabic" pitchFamily="2" charset="-78"/>
              </a:rPr>
              <a:t>.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graphicFrame>
        <p:nvGraphicFramePr>
          <p:cNvPr id="43" name="Object 3"/>
          <p:cNvGraphicFramePr>
            <a:graphicFrameLocks noChangeAspect="1"/>
          </p:cNvGraphicFramePr>
          <p:nvPr/>
        </p:nvGraphicFramePr>
        <p:xfrm>
          <a:off x="1500166" y="1285860"/>
          <a:ext cx="2170112" cy="923925"/>
        </p:xfrm>
        <a:graphic>
          <a:graphicData uri="http://schemas.openxmlformats.org/presentationml/2006/ole">
            <p:oleObj spid="_x0000_s175107" name="Equation" r:id="rId4" imgW="723600" imgH="393480" progId="Equation.DSMT4">
              <p:embed/>
            </p:oleObj>
          </a:graphicData>
        </a:graphic>
      </p:graphicFrame>
      <p:cxnSp>
        <p:nvCxnSpPr>
          <p:cNvPr id="88" name="رابط مستقيم 87"/>
          <p:cNvCxnSpPr>
            <a:stCxn id="39" idx="2"/>
          </p:cNvCxnSpPr>
          <p:nvPr/>
        </p:nvCxnSpPr>
        <p:spPr>
          <a:xfrm rot="5400000">
            <a:off x="2405054" y="3620301"/>
            <a:ext cx="4333099" cy="794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مربع نص 56"/>
          <p:cNvSpPr txBox="1"/>
          <p:nvPr/>
        </p:nvSpPr>
        <p:spPr>
          <a:xfrm>
            <a:off x="285720" y="0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pSp>
        <p:nvGrpSpPr>
          <p:cNvPr id="2" name="مجموعة 23"/>
          <p:cNvGrpSpPr/>
          <p:nvPr/>
        </p:nvGrpSpPr>
        <p:grpSpPr>
          <a:xfrm>
            <a:off x="500034" y="4429132"/>
            <a:ext cx="3500462" cy="2035560"/>
            <a:chOff x="500034" y="4538971"/>
            <a:chExt cx="3500462" cy="2035560"/>
          </a:xfrm>
        </p:grpSpPr>
        <p:pic>
          <p:nvPicPr>
            <p:cNvPr id="72716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28662" y="4643446"/>
              <a:ext cx="2971800" cy="153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8" name="مربع نص 57"/>
            <p:cNvSpPr txBox="1"/>
            <p:nvPr/>
          </p:nvSpPr>
          <p:spPr>
            <a:xfrm>
              <a:off x="1468266" y="4538971"/>
              <a:ext cx="5319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</a:p>
          </p:txBody>
        </p:sp>
        <p:sp>
          <p:nvSpPr>
            <p:cNvPr id="62" name="مربع نص 61"/>
            <p:cNvSpPr txBox="1"/>
            <p:nvPr/>
          </p:nvSpPr>
          <p:spPr>
            <a:xfrm>
              <a:off x="2214546" y="4538971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63" name="مربع نص 62"/>
            <p:cNvSpPr txBox="1"/>
            <p:nvPr/>
          </p:nvSpPr>
          <p:spPr>
            <a:xfrm>
              <a:off x="2928926" y="4538971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sp>
          <p:nvSpPr>
            <p:cNvPr id="64" name="مربع نص 63"/>
            <p:cNvSpPr txBox="1"/>
            <p:nvPr/>
          </p:nvSpPr>
          <p:spPr>
            <a:xfrm>
              <a:off x="500034" y="4681847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66" name="مربع نص 65"/>
            <p:cNvSpPr txBox="1"/>
            <p:nvPr/>
          </p:nvSpPr>
          <p:spPr>
            <a:xfrm>
              <a:off x="3643306" y="4967599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93" name="مربع نص 92"/>
            <p:cNvSpPr txBox="1"/>
            <p:nvPr/>
          </p:nvSpPr>
          <p:spPr>
            <a:xfrm>
              <a:off x="1285852" y="6143644"/>
              <a:ext cx="16430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= 60 </a:t>
              </a:r>
              <a:r>
                <a:rPr lang="en-US" sz="2200" b="1" baseline="30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endParaRPr lang="ar-SY" sz="22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مجموعة 24"/>
          <p:cNvGrpSpPr/>
          <p:nvPr/>
        </p:nvGrpSpPr>
        <p:grpSpPr>
          <a:xfrm>
            <a:off x="4786314" y="4357694"/>
            <a:ext cx="3543304" cy="2076220"/>
            <a:chOff x="4786314" y="4500570"/>
            <a:chExt cx="3543304" cy="2076220"/>
          </a:xfrm>
        </p:grpSpPr>
        <p:pic>
          <p:nvPicPr>
            <p:cNvPr id="72717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57818" y="4643446"/>
              <a:ext cx="2971800" cy="153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" name="مربع نص 86"/>
            <p:cNvSpPr txBox="1"/>
            <p:nvPr/>
          </p:nvSpPr>
          <p:spPr>
            <a:xfrm>
              <a:off x="5754546" y="4500570"/>
              <a:ext cx="5319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</a:p>
          </p:txBody>
        </p:sp>
        <p:sp>
          <p:nvSpPr>
            <p:cNvPr id="89" name="مربع نص 88"/>
            <p:cNvSpPr txBox="1"/>
            <p:nvPr/>
          </p:nvSpPr>
          <p:spPr>
            <a:xfrm>
              <a:off x="6500826" y="4500570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90" name="مربع نص 89"/>
            <p:cNvSpPr txBox="1"/>
            <p:nvPr/>
          </p:nvSpPr>
          <p:spPr>
            <a:xfrm>
              <a:off x="7215206" y="4500570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sp>
          <p:nvSpPr>
            <p:cNvPr id="91" name="مربع نص 90"/>
            <p:cNvSpPr txBox="1"/>
            <p:nvPr/>
          </p:nvSpPr>
          <p:spPr>
            <a:xfrm>
              <a:off x="4786314" y="464344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92" name="مربع نص 91"/>
            <p:cNvSpPr txBox="1"/>
            <p:nvPr/>
          </p:nvSpPr>
          <p:spPr>
            <a:xfrm>
              <a:off x="7929586" y="4929198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94" name="مربع نص 93"/>
            <p:cNvSpPr txBox="1"/>
            <p:nvPr/>
          </p:nvSpPr>
          <p:spPr>
            <a:xfrm>
              <a:off x="6000760" y="6145903"/>
              <a:ext cx="16430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= 15 </a:t>
              </a:r>
              <a:r>
                <a:rPr lang="en-US" sz="2200" b="1" baseline="30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endParaRPr lang="ar-SY" sz="22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7" name="رابط كسهم مستقيم 26"/>
          <p:cNvCxnSpPr/>
          <p:nvPr/>
        </p:nvCxnSpPr>
        <p:spPr>
          <a:xfrm rot="5400000">
            <a:off x="1178695" y="4536289"/>
            <a:ext cx="500066" cy="15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كسهم مستقيم 27"/>
          <p:cNvCxnSpPr/>
          <p:nvPr/>
        </p:nvCxnSpPr>
        <p:spPr>
          <a:xfrm rot="5400000">
            <a:off x="1965307" y="4535495"/>
            <a:ext cx="500066" cy="15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كسهم مستقيم 28"/>
          <p:cNvCxnSpPr/>
          <p:nvPr/>
        </p:nvCxnSpPr>
        <p:spPr>
          <a:xfrm rot="5400000">
            <a:off x="2679687" y="4535495"/>
            <a:ext cx="500066" cy="15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40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57" name="مربع نص 56"/>
          <p:cNvSpPr txBox="1"/>
          <p:nvPr/>
        </p:nvSpPr>
        <p:spPr>
          <a:xfrm>
            <a:off x="285720" y="0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0" name="مربع نص 39"/>
          <p:cNvSpPr txBox="1"/>
          <p:nvPr/>
        </p:nvSpPr>
        <p:spPr>
          <a:xfrm>
            <a:off x="392877" y="4214818"/>
            <a:ext cx="8358246" cy="19595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cs typeface="Simplified Arabic" pitchFamily="2" charset="-78"/>
              </a:rPr>
              <a:t> تكون القيمة الوسطية لجهد الخرج عند نقطة الفصل بين المجالين</a:t>
            </a:r>
          </a:p>
          <a:p>
            <a:pPr algn="ctr"/>
            <a:endParaRPr lang="ar-SY" sz="2800" b="1" dirty="0" smtClean="0">
              <a:cs typeface="Simplified Arabic" pitchFamily="2" charset="-78"/>
            </a:endParaRPr>
          </a:p>
          <a:p>
            <a:pPr algn="ctr"/>
            <a:endParaRPr lang="ar-SY" sz="2800" b="1" dirty="0" smtClean="0">
              <a:cs typeface="Simplified Arabic" pitchFamily="2" charset="-78"/>
            </a:endParaRPr>
          </a:p>
          <a:p>
            <a:pPr algn="ctr"/>
            <a:endParaRPr lang="ar-SY" sz="2800" b="1" baseline="30000" dirty="0" smtClean="0">
              <a:cs typeface="Simplified Arabic" pitchFamily="2" charset="-78"/>
            </a:endParaRPr>
          </a:p>
          <a:p>
            <a:pPr algn="ctr"/>
            <a:endParaRPr lang="ar-SY" sz="2800" b="1" baseline="30000" dirty="0" smtClean="0">
              <a:cs typeface="Simplified Arabic" pitchFamily="2" charset="-78"/>
            </a:endParaRPr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2536031" y="5051446"/>
          <a:ext cx="4075113" cy="1017588"/>
        </p:xfrm>
        <a:graphic>
          <a:graphicData uri="http://schemas.openxmlformats.org/presentationml/2006/ole">
            <p:oleObj spid="_x0000_s211972" name="Equation" r:id="rId3" imgW="1739880" imgH="431640" progId="Equation.DSMT4">
              <p:embed/>
            </p:oleObj>
          </a:graphicData>
        </a:graphic>
      </p:graphicFrame>
      <p:sp>
        <p:nvSpPr>
          <p:cNvPr id="34" name="مربع نص 33"/>
          <p:cNvSpPr txBox="1"/>
          <p:nvPr/>
        </p:nvSpPr>
        <p:spPr>
          <a:xfrm>
            <a:off x="357158" y="500042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تقسم زاوية القدح في حالة المبدلة ثلاثية الطور ذات النقطة المشتركة عند وجود حمل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أومي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صرف إلى منطقتين :</a:t>
            </a:r>
            <a:endParaRPr lang="ar-SY" sz="2800" b="1" baseline="30000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5962672" y="1285860"/>
          <a:ext cx="1752600" cy="925512"/>
        </p:xfrm>
        <a:graphic>
          <a:graphicData uri="http://schemas.openxmlformats.org/presentationml/2006/ole">
            <p:oleObj spid="_x0000_s211973" name="Equation" r:id="rId4" imgW="583920" imgH="393480" progId="Equation.DSMT4">
              <p:embed/>
            </p:oleObj>
          </a:graphicData>
        </a:graphic>
      </p:graphicFrame>
      <p:graphicFrame>
        <p:nvGraphicFramePr>
          <p:cNvPr id="36" name="Object 3"/>
          <p:cNvGraphicFramePr>
            <a:graphicFrameLocks noChangeAspect="1"/>
          </p:cNvGraphicFramePr>
          <p:nvPr/>
        </p:nvGraphicFramePr>
        <p:xfrm>
          <a:off x="1500166" y="1285860"/>
          <a:ext cx="2170112" cy="923925"/>
        </p:xfrm>
        <a:graphic>
          <a:graphicData uri="http://schemas.openxmlformats.org/presentationml/2006/ole">
            <p:oleObj spid="_x0000_s211974" name="Equation" r:id="rId5" imgW="723600" imgH="393480" progId="Equation.DSMT4">
              <p:embed/>
            </p:oleObj>
          </a:graphicData>
        </a:graphic>
      </p:graphicFrame>
      <p:cxnSp>
        <p:nvCxnSpPr>
          <p:cNvPr id="37" name="رابط مستقيم 36"/>
          <p:cNvCxnSpPr>
            <a:stCxn id="34" idx="2"/>
          </p:cNvCxnSpPr>
          <p:nvPr/>
        </p:nvCxnSpPr>
        <p:spPr>
          <a:xfrm rot="5400000">
            <a:off x="3337163" y="2688192"/>
            <a:ext cx="2468880" cy="794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1975" name="Object 7"/>
          <p:cNvGraphicFramePr>
            <a:graphicFrameLocks noChangeAspect="1"/>
          </p:cNvGraphicFramePr>
          <p:nvPr/>
        </p:nvGraphicFramePr>
        <p:xfrm>
          <a:off x="5357813" y="2641633"/>
          <a:ext cx="2886075" cy="538163"/>
        </p:xfrm>
        <a:graphic>
          <a:graphicData uri="http://schemas.openxmlformats.org/presentationml/2006/ole">
            <p:oleObj spid="_x0000_s211975" name="Equation" r:id="rId6" imgW="1231560" imgH="228600" progId="Equation.DSMT4">
              <p:embed/>
            </p:oleObj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428597" y="2238375"/>
          <a:ext cx="4214842" cy="1344678"/>
        </p:xfrm>
        <a:graphic>
          <a:graphicData uri="http://schemas.openxmlformats.org/presentationml/2006/ole">
            <p:oleObj spid="_x0000_s211976" name="Equation" r:id="rId7" imgW="1879560" imgH="596880" progId="Equation.DSMT4">
              <p:embed/>
            </p:oleObj>
          </a:graphicData>
        </a:graphic>
      </p:graphicFrame>
      <p:sp>
        <p:nvSpPr>
          <p:cNvPr id="16" name="شكل بيضاوي 15"/>
          <p:cNvSpPr/>
          <p:nvPr/>
        </p:nvSpPr>
        <p:spPr>
          <a:xfrm>
            <a:off x="7092280" y="1268760"/>
            <a:ext cx="64807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شكل بيضاوي 16"/>
          <p:cNvSpPr/>
          <p:nvPr/>
        </p:nvSpPr>
        <p:spPr>
          <a:xfrm>
            <a:off x="1403648" y="1268760"/>
            <a:ext cx="64807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رابط كسهم مستقيم 18"/>
          <p:cNvCxnSpPr/>
          <p:nvPr/>
        </p:nvCxnSpPr>
        <p:spPr>
          <a:xfrm>
            <a:off x="7596336" y="2204864"/>
            <a:ext cx="288032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/>
          <p:cNvCxnSpPr/>
          <p:nvPr/>
        </p:nvCxnSpPr>
        <p:spPr>
          <a:xfrm>
            <a:off x="2051720" y="1988840"/>
            <a:ext cx="1368152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عنصر نائب لرقم الشريحة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41</a:t>
            </a:fld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20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fig3_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9124" y="426345"/>
            <a:ext cx="3035808" cy="3611880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71406" y="0"/>
            <a:ext cx="8929686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6858016" y="35719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4572000" y="4069683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3 - 16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8" name="مربع نص 37"/>
          <p:cNvSpPr txBox="1"/>
          <p:nvPr/>
        </p:nvSpPr>
        <p:spPr>
          <a:xfrm>
            <a:off x="5429256" y="4500570"/>
            <a:ext cx="32147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نميز أيضاً مجالين للعمل :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4429124" y="5048920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&lt; 30 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4429124" y="5763300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ar-SY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&gt; 30 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عنصر نائب للتاريخ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42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fig3_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426345"/>
            <a:ext cx="3035808" cy="3611880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71406" y="0"/>
            <a:ext cx="8929686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072330" y="785794"/>
          <a:ext cx="1752600" cy="925512"/>
        </p:xfrm>
        <a:graphic>
          <a:graphicData uri="http://schemas.openxmlformats.org/presentationml/2006/ole">
            <p:oleObj spid="_x0000_s176130" name="Equation" r:id="rId4" imgW="583920" imgH="39348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6858016" y="35719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3071802" y="4786322"/>
            <a:ext cx="571504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الفرق بين هذه الحالة وحالة الحمولة </a:t>
            </a:r>
            <a:r>
              <a:rPr lang="ar-SY" sz="2800" b="1" dirty="0" err="1" smtClean="0">
                <a:cs typeface="Simplified Arabic" pitchFamily="2" charset="-78"/>
              </a:rPr>
              <a:t>الأومية</a:t>
            </a:r>
            <a:r>
              <a:rPr lang="ar-SY" sz="2800" b="1" dirty="0" smtClean="0">
                <a:cs typeface="Simplified Arabic" pitchFamily="2" charset="-78"/>
              </a:rPr>
              <a:t> الصرفة هي فقط في أشكال التيارات التي تبقى ذات </a:t>
            </a:r>
            <a:r>
              <a:rPr lang="ar-SY" sz="2800" b="1" dirty="0" err="1" smtClean="0">
                <a:cs typeface="Simplified Arabic" pitchFamily="2" charset="-78"/>
              </a:rPr>
              <a:t>مطال</a:t>
            </a:r>
            <a:r>
              <a:rPr lang="ar-SY" sz="2800" b="1" dirty="0" smtClean="0">
                <a:cs typeface="Simplified Arabic" pitchFamily="2" charset="-78"/>
              </a:rPr>
              <a:t> ثابت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LDC</a:t>
            </a:r>
            <a:r>
              <a:rPr lang="ar-SY" sz="2800" b="1" dirty="0" smtClean="0">
                <a:cs typeface="Simplified Arabic" pitchFamily="2" charset="-78"/>
              </a:rPr>
              <a:t> بسبب التخزين في الملف.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4572000" y="4069683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3 - 16</a:t>
            </a:r>
            <a:endParaRPr lang="ar-SY" sz="2200" dirty="0">
              <a:cs typeface="Simplified Arabic" pitchFamily="2" charset="-78"/>
            </a:endParaRPr>
          </a:p>
        </p:txBody>
      </p:sp>
      <p:grpSp>
        <p:nvGrpSpPr>
          <p:cNvPr id="6" name="مجموعة 37"/>
          <p:cNvGrpSpPr/>
          <p:nvPr/>
        </p:nvGrpSpPr>
        <p:grpSpPr>
          <a:xfrm>
            <a:off x="214282" y="854973"/>
            <a:ext cx="3571900" cy="4996552"/>
            <a:chOff x="214282" y="854973"/>
            <a:chExt cx="3571900" cy="4996552"/>
          </a:xfrm>
        </p:grpSpPr>
        <p:pic>
          <p:nvPicPr>
            <p:cNvPr id="17715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5786" y="997849"/>
              <a:ext cx="2971800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مربع نص 10"/>
            <p:cNvSpPr txBox="1"/>
            <p:nvPr/>
          </p:nvSpPr>
          <p:spPr>
            <a:xfrm>
              <a:off x="1253952" y="854973"/>
              <a:ext cx="5319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2000232" y="854973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2714612" y="854973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285720" y="997849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285720" y="2465010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2571736" y="2750762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12</a:t>
              </a:r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1857356" y="2998113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13</a:t>
              </a:r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1214414" y="3855369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en-US" sz="24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214282" y="3393704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3428992" y="1283601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3428992" y="2355171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22" name="مربع نص 21"/>
            <p:cNvSpPr txBox="1"/>
            <p:nvPr/>
          </p:nvSpPr>
          <p:spPr>
            <a:xfrm>
              <a:off x="3428992" y="3271723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23" name="مربع نص 22"/>
            <p:cNvSpPr txBox="1"/>
            <p:nvPr/>
          </p:nvSpPr>
          <p:spPr>
            <a:xfrm>
              <a:off x="214282" y="2036382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cxnSp>
          <p:nvCxnSpPr>
            <p:cNvPr id="25" name="رابط كسهم مستقيم 24"/>
            <p:cNvCxnSpPr/>
            <p:nvPr/>
          </p:nvCxnSpPr>
          <p:spPr>
            <a:xfrm>
              <a:off x="728978" y="4284668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رابط كسهم مستقيم 25"/>
            <p:cNvCxnSpPr/>
            <p:nvPr/>
          </p:nvCxnSpPr>
          <p:spPr>
            <a:xfrm rot="10800000">
              <a:off x="1112046" y="4284668"/>
              <a:ext cx="28575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مربع نص 26"/>
            <p:cNvSpPr txBox="1"/>
            <p:nvPr/>
          </p:nvSpPr>
          <p:spPr>
            <a:xfrm>
              <a:off x="617032" y="4744659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1331412" y="4744659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</a:p>
          </p:txBody>
        </p:sp>
        <p:sp>
          <p:nvSpPr>
            <p:cNvPr id="29" name="مربع نص 28"/>
            <p:cNvSpPr txBox="1"/>
            <p:nvPr/>
          </p:nvSpPr>
          <p:spPr>
            <a:xfrm>
              <a:off x="2117230" y="4744659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cxnSp>
          <p:nvCxnSpPr>
            <p:cNvPr id="30" name="رابط كسهم مستقيم 29"/>
            <p:cNvCxnSpPr/>
            <p:nvPr/>
          </p:nvCxnSpPr>
          <p:spPr>
            <a:xfrm>
              <a:off x="1142976" y="4634820"/>
              <a:ext cx="71438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رابط كسهم مستقيم 30"/>
            <p:cNvCxnSpPr/>
            <p:nvPr/>
          </p:nvCxnSpPr>
          <p:spPr>
            <a:xfrm rot="5400000" flipH="1" flipV="1">
              <a:off x="902784" y="4887535"/>
              <a:ext cx="428628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رابط كسهم مستقيم 31"/>
            <p:cNvCxnSpPr/>
            <p:nvPr/>
          </p:nvCxnSpPr>
          <p:spPr>
            <a:xfrm rot="5400000" flipH="1" flipV="1">
              <a:off x="1641811" y="4886741"/>
              <a:ext cx="428628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رابط كسهم مستقيم 32"/>
            <p:cNvCxnSpPr/>
            <p:nvPr/>
          </p:nvCxnSpPr>
          <p:spPr>
            <a:xfrm rot="5400000" flipH="1" flipV="1">
              <a:off x="2403776" y="4886741"/>
              <a:ext cx="428628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مربع نص 33"/>
            <p:cNvSpPr txBox="1"/>
            <p:nvPr/>
          </p:nvSpPr>
          <p:spPr>
            <a:xfrm>
              <a:off x="740226" y="4249493"/>
              <a:ext cx="16430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C00000"/>
                  </a:solidFill>
                  <a:cs typeface="Simplified Arabic" pitchFamily="2" charset="-78"/>
                  <a:sym typeface="Symbol"/>
                </a:rPr>
                <a:t>120 </a:t>
              </a:r>
              <a:r>
                <a:rPr lang="en-US" sz="2200" b="1" baseline="30000" dirty="0" smtClean="0">
                  <a:solidFill>
                    <a:srgbClr val="C00000"/>
                  </a:solidFill>
                  <a:cs typeface="Simplified Arabic" pitchFamily="2" charset="-78"/>
                  <a:sym typeface="Symbol"/>
                </a:rPr>
                <a:t></a:t>
              </a:r>
              <a:endParaRPr lang="ar-SY" sz="2200" b="1" baseline="30000" dirty="0">
                <a:solidFill>
                  <a:srgbClr val="C00000"/>
                </a:solidFill>
                <a:cs typeface="Simplified Arabic" pitchFamily="2" charset="-78"/>
              </a:endParaRPr>
            </a:p>
          </p:txBody>
        </p:sp>
        <p:sp>
          <p:nvSpPr>
            <p:cNvPr id="35" name="مربع نص 34"/>
            <p:cNvSpPr txBox="1"/>
            <p:nvPr/>
          </p:nvSpPr>
          <p:spPr>
            <a:xfrm>
              <a:off x="865850" y="5134886"/>
              <a:ext cx="16430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3 - 17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865850" y="5420638"/>
              <a:ext cx="16430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= 15 </a:t>
              </a:r>
              <a:r>
                <a:rPr lang="en-US" sz="2200" b="1" baseline="30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endParaRPr lang="ar-SY" sz="22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مربع نص 36"/>
            <p:cNvSpPr txBox="1"/>
            <p:nvPr/>
          </p:nvSpPr>
          <p:spPr>
            <a:xfrm>
              <a:off x="1830852" y="2370682"/>
              <a:ext cx="85725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7030A0"/>
                  </a:solidFill>
                </a:rPr>
                <a:t>I</a:t>
              </a:r>
              <a:r>
                <a:rPr lang="en-US" sz="2400" b="1" baseline="-25000" dirty="0" smtClean="0">
                  <a:solidFill>
                    <a:srgbClr val="7030A0"/>
                  </a:solidFill>
                </a:rPr>
                <a:t>LDC</a:t>
              </a:r>
              <a:endParaRPr lang="ar-SY" sz="2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8" name="عنصر نائب للتاريخ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9" name="عنصر نائب لرقم الشريحة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43</a:t>
            </a:fld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429256" y="-142900"/>
          <a:ext cx="1752600" cy="925512"/>
        </p:xfrm>
        <a:graphic>
          <a:graphicData uri="http://schemas.openxmlformats.org/presentationml/2006/ole">
            <p:oleObj spid="_x0000_s177154" name="Equation" r:id="rId3" imgW="583920" imgH="39348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997849"/>
            <a:ext cx="2971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مربع نص 10"/>
          <p:cNvSpPr txBox="1"/>
          <p:nvPr/>
        </p:nvSpPr>
        <p:spPr>
          <a:xfrm>
            <a:off x="1253952" y="854973"/>
            <a:ext cx="5319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</a:t>
            </a:r>
          </a:p>
        </p:txBody>
      </p:sp>
      <p:sp>
        <p:nvSpPr>
          <p:cNvPr id="12" name="مربع نص 11"/>
          <p:cNvSpPr txBox="1"/>
          <p:nvPr/>
        </p:nvSpPr>
        <p:spPr>
          <a:xfrm>
            <a:off x="2000232" y="85497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2714612" y="85497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sp>
        <p:nvSpPr>
          <p:cNvPr id="14" name="مربع نص 13"/>
          <p:cNvSpPr txBox="1"/>
          <p:nvPr/>
        </p:nvSpPr>
        <p:spPr>
          <a:xfrm>
            <a:off x="285720" y="99784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85720" y="246501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16" name="مربع نص 15"/>
          <p:cNvSpPr txBox="1"/>
          <p:nvPr/>
        </p:nvSpPr>
        <p:spPr>
          <a:xfrm>
            <a:off x="2571736" y="2750762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12</a:t>
            </a:r>
          </a:p>
        </p:txBody>
      </p:sp>
      <p:sp>
        <p:nvSpPr>
          <p:cNvPr id="17" name="مربع نص 16"/>
          <p:cNvSpPr txBox="1"/>
          <p:nvPr/>
        </p:nvSpPr>
        <p:spPr>
          <a:xfrm>
            <a:off x="1857356" y="2998113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13</a:t>
            </a:r>
          </a:p>
        </p:txBody>
      </p:sp>
      <p:sp>
        <p:nvSpPr>
          <p:cNvPr id="18" name="مربع نص 17"/>
          <p:cNvSpPr txBox="1"/>
          <p:nvPr/>
        </p:nvSpPr>
        <p:spPr>
          <a:xfrm>
            <a:off x="1214414" y="3855369"/>
            <a:ext cx="2857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214282" y="3393704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</a:p>
        </p:txBody>
      </p:sp>
      <p:sp>
        <p:nvSpPr>
          <p:cNvPr id="20" name="مربع نص 19"/>
          <p:cNvSpPr txBox="1"/>
          <p:nvPr/>
        </p:nvSpPr>
        <p:spPr>
          <a:xfrm>
            <a:off x="3428992" y="128360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3428992" y="235517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3428992" y="3271723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3" name="مربع نص 22"/>
          <p:cNvSpPr txBox="1"/>
          <p:nvPr/>
        </p:nvSpPr>
        <p:spPr>
          <a:xfrm>
            <a:off x="214282" y="2036382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cxnSp>
        <p:nvCxnSpPr>
          <p:cNvPr id="25" name="رابط كسهم مستقيم 24"/>
          <p:cNvCxnSpPr/>
          <p:nvPr/>
        </p:nvCxnSpPr>
        <p:spPr>
          <a:xfrm>
            <a:off x="728978" y="4284668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رابط كسهم مستقيم 25"/>
          <p:cNvCxnSpPr/>
          <p:nvPr/>
        </p:nvCxnSpPr>
        <p:spPr>
          <a:xfrm rot="10800000">
            <a:off x="1112046" y="4284668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ربع نص 26"/>
          <p:cNvSpPr txBox="1"/>
          <p:nvPr/>
        </p:nvSpPr>
        <p:spPr>
          <a:xfrm>
            <a:off x="3857620" y="903257"/>
            <a:ext cx="492922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 وتيار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5214942" y="2071678"/>
          <a:ext cx="2886075" cy="538162"/>
        </p:xfrm>
        <a:graphic>
          <a:graphicData uri="http://schemas.openxmlformats.org/presentationml/2006/ole">
            <p:oleObj spid="_x0000_s177155" name="Equation" r:id="rId5" imgW="1231560" imgH="228600" progId="Equation.DSMT4">
              <p:embed/>
            </p:oleObj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5661029" y="3021011"/>
          <a:ext cx="1993900" cy="925513"/>
        </p:xfrm>
        <a:graphic>
          <a:graphicData uri="http://schemas.openxmlformats.org/presentationml/2006/ole">
            <p:oleObj spid="_x0000_s177156" name="Equation" r:id="rId6" imgW="850680" imgH="393480" progId="Equation.DSMT4">
              <p:embed/>
            </p:oleObj>
          </a:graphicData>
        </a:graphic>
      </p:graphicFrame>
      <p:sp>
        <p:nvSpPr>
          <p:cNvPr id="30" name="مربع نص 29"/>
          <p:cNvSpPr txBox="1"/>
          <p:nvPr/>
        </p:nvSpPr>
        <p:spPr>
          <a:xfrm>
            <a:off x="5500694" y="5572140"/>
            <a:ext cx="33575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31" name="مربع نص 30"/>
          <p:cNvSpPr txBox="1"/>
          <p:nvPr/>
        </p:nvSpPr>
        <p:spPr>
          <a:xfrm>
            <a:off x="4286248" y="5595294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لا يوجد</a:t>
            </a:r>
            <a:endParaRPr lang="ar-SY" sz="2800" b="1" dirty="0" smtClean="0">
              <a:cs typeface="Simplified Arabic" pitchFamily="2" charset="-78"/>
            </a:endParaRPr>
          </a:p>
        </p:txBody>
      </p:sp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5645948" y="4357694"/>
          <a:ext cx="2024063" cy="925513"/>
        </p:xfrm>
        <a:graphic>
          <a:graphicData uri="http://schemas.openxmlformats.org/presentationml/2006/ole">
            <p:oleObj spid="_x0000_s177157" name="Equation" r:id="rId7" imgW="863280" imgH="393480" progId="Equation.DSMT4">
              <p:embed/>
            </p:oleObj>
          </a:graphicData>
        </a:graphic>
      </p:graphicFrame>
      <p:sp>
        <p:nvSpPr>
          <p:cNvPr id="38" name="مربع نص 37"/>
          <p:cNvSpPr txBox="1"/>
          <p:nvPr/>
        </p:nvSpPr>
        <p:spPr>
          <a:xfrm>
            <a:off x="617032" y="474465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39" name="مربع نص 38"/>
          <p:cNvSpPr txBox="1"/>
          <p:nvPr/>
        </p:nvSpPr>
        <p:spPr>
          <a:xfrm>
            <a:off x="1331412" y="474465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40" name="مربع نص 39"/>
          <p:cNvSpPr txBox="1"/>
          <p:nvPr/>
        </p:nvSpPr>
        <p:spPr>
          <a:xfrm>
            <a:off x="2117230" y="474465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41" name="رابط كسهم مستقيم 40"/>
          <p:cNvCxnSpPr/>
          <p:nvPr/>
        </p:nvCxnSpPr>
        <p:spPr>
          <a:xfrm>
            <a:off x="1142976" y="4634820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 rot="5400000" flipH="1" flipV="1">
            <a:off x="902784" y="4887535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 rot="5400000" flipH="1" flipV="1">
            <a:off x="1641811" y="4886741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/>
          <p:nvPr/>
        </p:nvCxnSpPr>
        <p:spPr>
          <a:xfrm rot="5400000" flipH="1" flipV="1">
            <a:off x="2403776" y="4886741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مربع نص 44"/>
          <p:cNvSpPr txBox="1"/>
          <p:nvPr/>
        </p:nvSpPr>
        <p:spPr>
          <a:xfrm>
            <a:off x="740226" y="4249493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6" name="مربع نص 45"/>
          <p:cNvSpPr txBox="1"/>
          <p:nvPr/>
        </p:nvSpPr>
        <p:spPr>
          <a:xfrm>
            <a:off x="865850" y="5134886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3 - 17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7" name="مربع نص 46"/>
          <p:cNvSpPr txBox="1"/>
          <p:nvPr/>
        </p:nvSpPr>
        <p:spPr>
          <a:xfrm>
            <a:off x="865850" y="542063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15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مربع نص 47"/>
          <p:cNvSpPr txBox="1"/>
          <p:nvPr/>
        </p:nvSpPr>
        <p:spPr>
          <a:xfrm>
            <a:off x="1830852" y="2370682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sp>
        <p:nvSpPr>
          <p:cNvPr id="37" name="عنصر نائب للتاريخ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9" name="عنصر نائب لرقم الشريحة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44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429256" y="-142900"/>
          <a:ext cx="1752600" cy="925512"/>
        </p:xfrm>
        <a:graphic>
          <a:graphicData uri="http://schemas.openxmlformats.org/presentationml/2006/ole">
            <p:oleObj spid="_x0000_s178178" name="Equation" r:id="rId3" imgW="583920" imgH="39348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997849"/>
            <a:ext cx="2971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مربع نص 10"/>
          <p:cNvSpPr txBox="1"/>
          <p:nvPr/>
        </p:nvSpPr>
        <p:spPr>
          <a:xfrm>
            <a:off x="1253952" y="854973"/>
            <a:ext cx="5319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</a:t>
            </a:r>
          </a:p>
        </p:txBody>
      </p:sp>
      <p:sp>
        <p:nvSpPr>
          <p:cNvPr id="12" name="مربع نص 11"/>
          <p:cNvSpPr txBox="1"/>
          <p:nvPr/>
        </p:nvSpPr>
        <p:spPr>
          <a:xfrm>
            <a:off x="2000232" y="85497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2714612" y="85497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sp>
        <p:nvSpPr>
          <p:cNvPr id="14" name="مربع نص 13"/>
          <p:cNvSpPr txBox="1"/>
          <p:nvPr/>
        </p:nvSpPr>
        <p:spPr>
          <a:xfrm>
            <a:off x="285720" y="99784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85720" y="246501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16" name="مربع نص 15"/>
          <p:cNvSpPr txBox="1"/>
          <p:nvPr/>
        </p:nvSpPr>
        <p:spPr>
          <a:xfrm>
            <a:off x="2571736" y="2750762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12</a:t>
            </a:r>
          </a:p>
        </p:txBody>
      </p:sp>
      <p:sp>
        <p:nvSpPr>
          <p:cNvPr id="17" name="مربع نص 16"/>
          <p:cNvSpPr txBox="1"/>
          <p:nvPr/>
        </p:nvSpPr>
        <p:spPr>
          <a:xfrm>
            <a:off x="1857356" y="2998113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13</a:t>
            </a:r>
          </a:p>
        </p:txBody>
      </p:sp>
      <p:sp>
        <p:nvSpPr>
          <p:cNvPr id="18" name="مربع نص 17"/>
          <p:cNvSpPr txBox="1"/>
          <p:nvPr/>
        </p:nvSpPr>
        <p:spPr>
          <a:xfrm>
            <a:off x="1214414" y="3855369"/>
            <a:ext cx="2857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214282" y="3393704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</a:p>
        </p:txBody>
      </p:sp>
      <p:sp>
        <p:nvSpPr>
          <p:cNvPr id="20" name="مربع نص 19"/>
          <p:cNvSpPr txBox="1"/>
          <p:nvPr/>
        </p:nvSpPr>
        <p:spPr>
          <a:xfrm>
            <a:off x="3428992" y="128360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3428992" y="235517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3428992" y="3271723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3" name="مربع نص 22"/>
          <p:cNvSpPr txBox="1"/>
          <p:nvPr/>
        </p:nvSpPr>
        <p:spPr>
          <a:xfrm>
            <a:off x="214282" y="2036382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cxnSp>
        <p:nvCxnSpPr>
          <p:cNvPr id="25" name="رابط كسهم مستقيم 24"/>
          <p:cNvCxnSpPr/>
          <p:nvPr/>
        </p:nvCxnSpPr>
        <p:spPr>
          <a:xfrm>
            <a:off x="728978" y="4284668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رابط كسهم مستقيم 25"/>
          <p:cNvCxnSpPr/>
          <p:nvPr/>
        </p:nvCxnSpPr>
        <p:spPr>
          <a:xfrm rot="10800000">
            <a:off x="1112046" y="4284668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ربع نص 33"/>
          <p:cNvSpPr txBox="1"/>
          <p:nvPr/>
        </p:nvSpPr>
        <p:spPr>
          <a:xfrm>
            <a:off x="4429124" y="928670"/>
            <a:ext cx="435771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الأمامي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5209384" y="5688033"/>
          <a:ext cx="2974975" cy="598487"/>
        </p:xfrm>
        <a:graphic>
          <a:graphicData uri="http://schemas.openxmlformats.org/presentationml/2006/ole">
            <p:oleObj spid="_x0000_s178180" name="Equation" r:id="rId5" imgW="1269720" imgH="253800" progId="Equation.DSMT4">
              <p:embed/>
            </p:oleObj>
          </a:graphicData>
        </a:graphic>
      </p:graphicFrame>
      <p:sp>
        <p:nvSpPr>
          <p:cNvPr id="38" name="مربع نص 37"/>
          <p:cNvSpPr txBox="1"/>
          <p:nvPr/>
        </p:nvSpPr>
        <p:spPr>
          <a:xfrm>
            <a:off x="617032" y="474465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39" name="مربع نص 38"/>
          <p:cNvSpPr txBox="1"/>
          <p:nvPr/>
        </p:nvSpPr>
        <p:spPr>
          <a:xfrm>
            <a:off x="1331412" y="474465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40" name="مربع نص 39"/>
          <p:cNvSpPr txBox="1"/>
          <p:nvPr/>
        </p:nvSpPr>
        <p:spPr>
          <a:xfrm>
            <a:off x="2117230" y="474465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41" name="رابط كسهم مستقيم 40"/>
          <p:cNvCxnSpPr/>
          <p:nvPr/>
        </p:nvCxnSpPr>
        <p:spPr>
          <a:xfrm>
            <a:off x="1142976" y="4634820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 rot="5400000" flipH="1" flipV="1">
            <a:off x="902784" y="4887535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 rot="5400000" flipH="1" flipV="1">
            <a:off x="1641811" y="4886741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/>
          <p:nvPr/>
        </p:nvCxnSpPr>
        <p:spPr>
          <a:xfrm rot="5400000" flipH="1" flipV="1">
            <a:off x="2403776" y="4886741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مربع نص 44"/>
          <p:cNvSpPr txBox="1"/>
          <p:nvPr/>
        </p:nvSpPr>
        <p:spPr>
          <a:xfrm>
            <a:off x="740226" y="4249493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6" name="مربع نص 45"/>
          <p:cNvSpPr txBox="1"/>
          <p:nvPr/>
        </p:nvSpPr>
        <p:spPr>
          <a:xfrm>
            <a:off x="865850" y="5134886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3 - 17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7" name="مربع نص 46"/>
          <p:cNvSpPr txBox="1"/>
          <p:nvPr/>
        </p:nvSpPr>
        <p:spPr>
          <a:xfrm>
            <a:off x="865850" y="542063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15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مربع نص 47"/>
          <p:cNvSpPr txBox="1"/>
          <p:nvPr/>
        </p:nvSpPr>
        <p:spPr>
          <a:xfrm>
            <a:off x="1830852" y="2370682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sp>
        <p:nvSpPr>
          <p:cNvPr id="49" name="مربع نص 48"/>
          <p:cNvSpPr txBox="1"/>
          <p:nvPr/>
        </p:nvSpPr>
        <p:spPr>
          <a:xfrm>
            <a:off x="4572000" y="4259273"/>
            <a:ext cx="428628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العكسي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36" name="عنصر نائب للتاريخ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4643438" y="2000250"/>
          <a:ext cx="3929062" cy="896938"/>
        </p:xfrm>
        <a:graphic>
          <a:graphicData uri="http://schemas.openxmlformats.org/presentationml/2006/ole">
            <p:oleObj spid="_x0000_s178181" name="Equation" r:id="rId6" imgW="1676160" imgH="380880" progId="Equation.DSMT4">
              <p:embed/>
            </p:oleObj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5283200" y="3084513"/>
          <a:ext cx="2649538" cy="1016000"/>
        </p:xfrm>
        <a:graphic>
          <a:graphicData uri="http://schemas.openxmlformats.org/presentationml/2006/ole">
            <p:oleObj spid="_x0000_s178182" name="Equation" r:id="rId7" imgW="1130040" imgH="431640" progId="Equation.DSMT4">
              <p:embed/>
            </p:oleObj>
          </a:graphicData>
        </a:graphic>
      </p:graphicFrame>
      <p:sp>
        <p:nvSpPr>
          <p:cNvPr id="50" name="عنصر نائب لرقم الشريحة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45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صورة 36" descr="fig3_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9398" y="500042"/>
            <a:ext cx="3035808" cy="3611880"/>
          </a:xfrm>
          <a:prstGeom prst="rect">
            <a:avLst/>
          </a:prstGeom>
        </p:spPr>
      </p:pic>
      <p:sp>
        <p:nvSpPr>
          <p:cNvPr id="38" name="مربع نص 37"/>
          <p:cNvSpPr txBox="1"/>
          <p:nvPr/>
        </p:nvSpPr>
        <p:spPr>
          <a:xfrm>
            <a:off x="4322274" y="4143380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3 - 16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019184"/>
            <a:ext cx="2971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مربع نص 1"/>
          <p:cNvSpPr txBox="1"/>
          <p:nvPr/>
        </p:nvSpPr>
        <p:spPr>
          <a:xfrm>
            <a:off x="71406" y="0"/>
            <a:ext cx="8929686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072330" y="928670"/>
          <a:ext cx="1714500" cy="925512"/>
        </p:xfrm>
        <a:graphic>
          <a:graphicData uri="http://schemas.openxmlformats.org/presentationml/2006/ole">
            <p:oleObj spid="_x0000_s179202" name="Equation" r:id="rId5" imgW="571320" imgH="39348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6858016" y="35719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759908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1474288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10" name="مربع نص 9"/>
          <p:cNvSpPr txBox="1"/>
          <p:nvPr/>
        </p:nvSpPr>
        <p:spPr>
          <a:xfrm>
            <a:off x="2260106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11" name="رابط كسهم مستقيم 10"/>
          <p:cNvCxnSpPr/>
          <p:nvPr/>
        </p:nvCxnSpPr>
        <p:spPr>
          <a:xfrm>
            <a:off x="1285852" y="4703828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 rot="5400000" flipH="1" flipV="1">
            <a:off x="1045660" y="4956543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/>
          <p:cNvCxnSpPr/>
          <p:nvPr/>
        </p:nvCxnSpPr>
        <p:spPr>
          <a:xfrm rot="5400000" flipH="1" flipV="1">
            <a:off x="1784687" y="4955749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/>
          <p:cNvCxnSpPr/>
          <p:nvPr/>
        </p:nvCxnSpPr>
        <p:spPr>
          <a:xfrm rot="5400000" flipH="1" flipV="1">
            <a:off x="2546652" y="4955749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/>
          <p:cNvSpPr txBox="1"/>
          <p:nvPr/>
        </p:nvSpPr>
        <p:spPr>
          <a:xfrm>
            <a:off x="883102" y="431850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865850" y="5284129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3 - 18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865850" y="556988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60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1111076" y="895633"/>
            <a:ext cx="5319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1857356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</a:p>
        </p:txBody>
      </p:sp>
      <p:sp>
        <p:nvSpPr>
          <p:cNvPr id="20" name="مربع نص 19"/>
          <p:cNvSpPr txBox="1"/>
          <p:nvPr/>
        </p:nvSpPr>
        <p:spPr>
          <a:xfrm>
            <a:off x="2571736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sp>
        <p:nvSpPr>
          <p:cNvPr id="21" name="مربع نص 20"/>
          <p:cNvSpPr txBox="1"/>
          <p:nvPr/>
        </p:nvSpPr>
        <p:spPr>
          <a:xfrm>
            <a:off x="142844" y="103850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142844" y="250567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23" name="مربع نص 22"/>
          <p:cNvSpPr txBox="1"/>
          <p:nvPr/>
        </p:nvSpPr>
        <p:spPr>
          <a:xfrm>
            <a:off x="2500298" y="2753021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12</a:t>
            </a:r>
          </a:p>
        </p:txBody>
      </p:sp>
      <p:sp>
        <p:nvSpPr>
          <p:cNvPr id="24" name="مربع نص 23"/>
          <p:cNvSpPr txBox="1"/>
          <p:nvPr/>
        </p:nvSpPr>
        <p:spPr>
          <a:xfrm>
            <a:off x="1928794" y="318164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13</a:t>
            </a:r>
          </a:p>
        </p:txBody>
      </p:sp>
      <p:sp>
        <p:nvSpPr>
          <p:cNvPr id="25" name="مربع نص 24"/>
          <p:cNvSpPr txBox="1"/>
          <p:nvPr/>
        </p:nvSpPr>
        <p:spPr>
          <a:xfrm>
            <a:off x="928662" y="4000504"/>
            <a:ext cx="285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71406" y="3434364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</a:p>
        </p:txBody>
      </p:sp>
      <p:sp>
        <p:nvSpPr>
          <p:cNvPr id="27" name="مربع نص 26"/>
          <p:cNvSpPr txBox="1"/>
          <p:nvPr/>
        </p:nvSpPr>
        <p:spPr>
          <a:xfrm>
            <a:off x="3286116" y="132426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8" name="مربع نص 27"/>
          <p:cNvSpPr txBox="1"/>
          <p:nvPr/>
        </p:nvSpPr>
        <p:spPr>
          <a:xfrm>
            <a:off x="3286116" y="239583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3286116" y="3312383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71406" y="2077042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cxnSp>
        <p:nvCxnSpPr>
          <p:cNvPr id="32" name="رابط كسهم مستقيم 31"/>
          <p:cNvCxnSpPr/>
          <p:nvPr/>
        </p:nvCxnSpPr>
        <p:spPr>
          <a:xfrm>
            <a:off x="588724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كسهم مستقيم 32"/>
          <p:cNvCxnSpPr/>
          <p:nvPr/>
        </p:nvCxnSpPr>
        <p:spPr>
          <a:xfrm rot="10800000">
            <a:off x="1264179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مربع نص 35"/>
          <p:cNvSpPr txBox="1"/>
          <p:nvPr/>
        </p:nvSpPr>
        <p:spPr>
          <a:xfrm>
            <a:off x="1928794" y="2410438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3143240" y="4613514"/>
            <a:ext cx="5715040" cy="1815882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4999">
                <a:srgbClr val="F0EBD5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يقدح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التالي بالعمل بعد مرور جهد المنبع بالصفر وبالتالي تظهر قطاعات سالبة في منحنيات جهد الحمولة لأن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يبقى في حالة تمرير بسبب التيار المخزن في الملف.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35" name="عنصر نائب للتاريخ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0" name="عنصر نائب لرقم الشريحة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46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صورة 36" descr="fig3_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9398" y="500042"/>
            <a:ext cx="3035808" cy="3611880"/>
          </a:xfrm>
          <a:prstGeom prst="rect">
            <a:avLst/>
          </a:prstGeom>
        </p:spPr>
      </p:pic>
      <p:sp>
        <p:nvSpPr>
          <p:cNvPr id="38" name="مربع نص 37"/>
          <p:cNvSpPr txBox="1"/>
          <p:nvPr/>
        </p:nvSpPr>
        <p:spPr>
          <a:xfrm>
            <a:off x="4322274" y="4143380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3 - 16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019184"/>
            <a:ext cx="2971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مربع نص 1"/>
          <p:cNvSpPr txBox="1"/>
          <p:nvPr/>
        </p:nvSpPr>
        <p:spPr>
          <a:xfrm>
            <a:off x="71406" y="0"/>
            <a:ext cx="8929686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072330" y="928670"/>
          <a:ext cx="1714500" cy="925512"/>
        </p:xfrm>
        <a:graphic>
          <a:graphicData uri="http://schemas.openxmlformats.org/presentationml/2006/ole">
            <p:oleObj spid="_x0000_s180226" name="Equation" r:id="rId5" imgW="571320" imgH="39348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6858016" y="35719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759908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1474288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10" name="مربع نص 9"/>
          <p:cNvSpPr txBox="1"/>
          <p:nvPr/>
        </p:nvSpPr>
        <p:spPr>
          <a:xfrm>
            <a:off x="2260106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11" name="رابط كسهم مستقيم 10"/>
          <p:cNvCxnSpPr/>
          <p:nvPr/>
        </p:nvCxnSpPr>
        <p:spPr>
          <a:xfrm>
            <a:off x="1285852" y="4703828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 rot="5400000" flipH="1" flipV="1">
            <a:off x="1045660" y="4956543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/>
          <p:cNvCxnSpPr/>
          <p:nvPr/>
        </p:nvCxnSpPr>
        <p:spPr>
          <a:xfrm rot="5400000" flipH="1" flipV="1">
            <a:off x="1784687" y="4955749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/>
          <p:cNvCxnSpPr/>
          <p:nvPr/>
        </p:nvCxnSpPr>
        <p:spPr>
          <a:xfrm rot="5400000" flipH="1" flipV="1">
            <a:off x="2546652" y="4955749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/>
          <p:cNvSpPr txBox="1"/>
          <p:nvPr/>
        </p:nvSpPr>
        <p:spPr>
          <a:xfrm>
            <a:off x="883102" y="431850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865850" y="5284129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3 - 18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865850" y="556988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60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1111076" y="895633"/>
            <a:ext cx="5319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1857356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</a:p>
        </p:txBody>
      </p:sp>
      <p:sp>
        <p:nvSpPr>
          <p:cNvPr id="20" name="مربع نص 19"/>
          <p:cNvSpPr txBox="1"/>
          <p:nvPr/>
        </p:nvSpPr>
        <p:spPr>
          <a:xfrm>
            <a:off x="2571736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sp>
        <p:nvSpPr>
          <p:cNvPr id="21" name="مربع نص 20"/>
          <p:cNvSpPr txBox="1"/>
          <p:nvPr/>
        </p:nvSpPr>
        <p:spPr>
          <a:xfrm>
            <a:off x="142844" y="103850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142844" y="250567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23" name="مربع نص 22"/>
          <p:cNvSpPr txBox="1"/>
          <p:nvPr/>
        </p:nvSpPr>
        <p:spPr>
          <a:xfrm>
            <a:off x="2500298" y="2753021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12</a:t>
            </a:r>
          </a:p>
        </p:txBody>
      </p:sp>
      <p:sp>
        <p:nvSpPr>
          <p:cNvPr id="24" name="مربع نص 23"/>
          <p:cNvSpPr txBox="1"/>
          <p:nvPr/>
        </p:nvSpPr>
        <p:spPr>
          <a:xfrm>
            <a:off x="1928794" y="318164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13</a:t>
            </a:r>
          </a:p>
        </p:txBody>
      </p:sp>
      <p:sp>
        <p:nvSpPr>
          <p:cNvPr id="25" name="مربع نص 24"/>
          <p:cNvSpPr txBox="1"/>
          <p:nvPr/>
        </p:nvSpPr>
        <p:spPr>
          <a:xfrm>
            <a:off x="928662" y="4000504"/>
            <a:ext cx="285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71406" y="3434364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</a:p>
        </p:txBody>
      </p:sp>
      <p:sp>
        <p:nvSpPr>
          <p:cNvPr id="27" name="مربع نص 26"/>
          <p:cNvSpPr txBox="1"/>
          <p:nvPr/>
        </p:nvSpPr>
        <p:spPr>
          <a:xfrm>
            <a:off x="3286116" y="132426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8" name="مربع نص 27"/>
          <p:cNvSpPr txBox="1"/>
          <p:nvPr/>
        </p:nvSpPr>
        <p:spPr>
          <a:xfrm>
            <a:off x="3286116" y="239583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3286116" y="3312383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71406" y="2077042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cxnSp>
        <p:nvCxnSpPr>
          <p:cNvPr id="32" name="رابط كسهم مستقيم 31"/>
          <p:cNvCxnSpPr/>
          <p:nvPr/>
        </p:nvCxnSpPr>
        <p:spPr>
          <a:xfrm>
            <a:off x="588724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كسهم مستقيم 32"/>
          <p:cNvCxnSpPr/>
          <p:nvPr/>
        </p:nvCxnSpPr>
        <p:spPr>
          <a:xfrm rot="10800000">
            <a:off x="1264179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مربع نص 35"/>
          <p:cNvSpPr txBox="1"/>
          <p:nvPr/>
        </p:nvSpPr>
        <p:spPr>
          <a:xfrm>
            <a:off x="1928794" y="2410438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3786182" y="4472897"/>
            <a:ext cx="5000660" cy="138499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يقطع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الممرر عندما يقدح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الذي يليه بالعمل بسبب تطبيق الجهد العكسي على الأول.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3786182" y="5929330"/>
            <a:ext cx="500066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chemeClr val="accent1">
                    <a:lumMod val="75000"/>
                  </a:schemeClr>
                </a:solidFill>
                <a:cs typeface="Simplified Arabic" pitchFamily="2" charset="-78"/>
              </a:rPr>
              <a:t>تيار الحمولة يبقى ثابت </a:t>
            </a:r>
            <a:r>
              <a:rPr lang="ar-SY" sz="2800" b="1" dirty="0" err="1" smtClean="0">
                <a:solidFill>
                  <a:schemeClr val="accent1">
                    <a:lumMod val="75000"/>
                  </a:schemeClr>
                </a:solidFill>
                <a:cs typeface="Simplified Arabic" pitchFamily="2" charset="-78"/>
              </a:rPr>
              <a:t>ومطاله</a:t>
            </a:r>
            <a:r>
              <a:rPr lang="ar-SY" sz="2800" b="1" dirty="0" smtClean="0">
                <a:solidFill>
                  <a:schemeClr val="accent1">
                    <a:lumMod val="75000"/>
                  </a:schemeClr>
                </a:solidFill>
                <a:cs typeface="Simplified Arabic" pitchFamily="2" charset="-78"/>
              </a:rPr>
              <a:t>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LDC</a:t>
            </a:r>
            <a:r>
              <a:rPr lang="ar-SY" sz="2800" b="1" dirty="0" smtClean="0">
                <a:solidFill>
                  <a:schemeClr val="accent1">
                    <a:lumMod val="75000"/>
                  </a:schemeClr>
                </a:solidFill>
                <a:cs typeface="Simplified Arabic" pitchFamily="2" charset="-78"/>
              </a:rPr>
              <a:t>.</a:t>
            </a:r>
            <a:endParaRPr lang="ar-SY" sz="2800" b="1" baseline="30000" dirty="0" smtClean="0">
              <a:solidFill>
                <a:schemeClr val="accent1">
                  <a:lumMod val="75000"/>
                </a:schemeClr>
              </a:solidFill>
              <a:cs typeface="Simplified Arabic" pitchFamily="2" charset="-78"/>
            </a:endParaRPr>
          </a:p>
        </p:txBody>
      </p:sp>
      <p:sp>
        <p:nvSpPr>
          <p:cNvPr id="39" name="عنصر نائب للتاريخ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1" name="عنصر نائب لرقم الشريحة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47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019184"/>
            <a:ext cx="2971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429256" y="-142900"/>
          <a:ext cx="1714500" cy="925512"/>
        </p:xfrm>
        <a:graphic>
          <a:graphicData uri="http://schemas.openxmlformats.org/presentationml/2006/ole">
            <p:oleObj spid="_x0000_s181250" name="Equation" r:id="rId4" imgW="571320" imgH="39348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6858016" y="7143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759908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1474288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10" name="مربع نص 9"/>
          <p:cNvSpPr txBox="1"/>
          <p:nvPr/>
        </p:nvSpPr>
        <p:spPr>
          <a:xfrm>
            <a:off x="2260106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11" name="رابط كسهم مستقيم 10"/>
          <p:cNvCxnSpPr/>
          <p:nvPr/>
        </p:nvCxnSpPr>
        <p:spPr>
          <a:xfrm>
            <a:off x="1285852" y="4703828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 rot="5400000" flipH="1" flipV="1">
            <a:off x="1045660" y="4956543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/>
          <p:cNvCxnSpPr/>
          <p:nvPr/>
        </p:nvCxnSpPr>
        <p:spPr>
          <a:xfrm rot="5400000" flipH="1" flipV="1">
            <a:off x="1784687" y="4955749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/>
          <p:cNvCxnSpPr/>
          <p:nvPr/>
        </p:nvCxnSpPr>
        <p:spPr>
          <a:xfrm rot="5400000" flipH="1" flipV="1">
            <a:off x="2546652" y="4955749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/>
          <p:cNvSpPr txBox="1"/>
          <p:nvPr/>
        </p:nvSpPr>
        <p:spPr>
          <a:xfrm>
            <a:off x="883102" y="431850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865850" y="5284129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3 - 18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865850" y="556988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60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1111076" y="895633"/>
            <a:ext cx="5319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1857356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</a:p>
        </p:txBody>
      </p:sp>
      <p:sp>
        <p:nvSpPr>
          <p:cNvPr id="20" name="مربع نص 19"/>
          <p:cNvSpPr txBox="1"/>
          <p:nvPr/>
        </p:nvSpPr>
        <p:spPr>
          <a:xfrm>
            <a:off x="2571736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sp>
        <p:nvSpPr>
          <p:cNvPr id="21" name="مربع نص 20"/>
          <p:cNvSpPr txBox="1"/>
          <p:nvPr/>
        </p:nvSpPr>
        <p:spPr>
          <a:xfrm>
            <a:off x="142844" y="103850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142844" y="250567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23" name="مربع نص 22"/>
          <p:cNvSpPr txBox="1"/>
          <p:nvPr/>
        </p:nvSpPr>
        <p:spPr>
          <a:xfrm>
            <a:off x="2500298" y="2753021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12</a:t>
            </a:r>
          </a:p>
        </p:txBody>
      </p:sp>
      <p:sp>
        <p:nvSpPr>
          <p:cNvPr id="24" name="مربع نص 23"/>
          <p:cNvSpPr txBox="1"/>
          <p:nvPr/>
        </p:nvSpPr>
        <p:spPr>
          <a:xfrm>
            <a:off x="1928794" y="318164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13</a:t>
            </a:r>
          </a:p>
        </p:txBody>
      </p:sp>
      <p:sp>
        <p:nvSpPr>
          <p:cNvPr id="25" name="مربع نص 24"/>
          <p:cNvSpPr txBox="1"/>
          <p:nvPr/>
        </p:nvSpPr>
        <p:spPr>
          <a:xfrm>
            <a:off x="928662" y="4000504"/>
            <a:ext cx="285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71406" y="3434364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</a:p>
        </p:txBody>
      </p:sp>
      <p:sp>
        <p:nvSpPr>
          <p:cNvPr id="27" name="مربع نص 26"/>
          <p:cNvSpPr txBox="1"/>
          <p:nvPr/>
        </p:nvSpPr>
        <p:spPr>
          <a:xfrm>
            <a:off x="3286116" y="132426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8" name="مربع نص 27"/>
          <p:cNvSpPr txBox="1"/>
          <p:nvPr/>
        </p:nvSpPr>
        <p:spPr>
          <a:xfrm>
            <a:off x="3286116" y="239583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3286116" y="3312383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71406" y="2077042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cxnSp>
        <p:nvCxnSpPr>
          <p:cNvPr id="32" name="رابط كسهم مستقيم 31"/>
          <p:cNvCxnSpPr/>
          <p:nvPr/>
        </p:nvCxnSpPr>
        <p:spPr>
          <a:xfrm>
            <a:off x="588724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كسهم مستقيم 32"/>
          <p:cNvCxnSpPr/>
          <p:nvPr/>
        </p:nvCxnSpPr>
        <p:spPr>
          <a:xfrm rot="10800000">
            <a:off x="1264179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مربع نص 35"/>
          <p:cNvSpPr txBox="1"/>
          <p:nvPr/>
        </p:nvSpPr>
        <p:spPr>
          <a:xfrm>
            <a:off x="3714744" y="691202"/>
            <a:ext cx="507209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 وتيار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4286248" y="1712914"/>
          <a:ext cx="4344987" cy="1076325"/>
        </p:xfrm>
        <a:graphic>
          <a:graphicData uri="http://schemas.openxmlformats.org/presentationml/2006/ole">
            <p:oleObj spid="_x0000_s181251" name="Equation" r:id="rId5" imgW="1854000" imgH="457200" progId="Equation.DSMT4">
              <p:embed/>
            </p:oleObj>
          </a:graphicData>
        </a:graphic>
      </p:graphicFrame>
      <p:graphicFrame>
        <p:nvGraphicFramePr>
          <p:cNvPr id="38" name="Object 3"/>
          <p:cNvGraphicFramePr>
            <a:graphicFrameLocks noChangeAspect="1"/>
          </p:cNvGraphicFramePr>
          <p:nvPr/>
        </p:nvGraphicFramePr>
        <p:xfrm>
          <a:off x="5072066" y="2968102"/>
          <a:ext cx="2886075" cy="538162"/>
        </p:xfrm>
        <a:graphic>
          <a:graphicData uri="http://schemas.openxmlformats.org/presentationml/2006/ole">
            <p:oleObj spid="_x0000_s181252" name="Equation" r:id="rId6" imgW="1231560" imgH="228600" progId="Equation.DSMT4">
              <p:embed/>
            </p:oleObj>
          </a:graphicData>
        </a:graphic>
      </p:graphicFrame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5518153" y="3685127"/>
          <a:ext cx="1993900" cy="925513"/>
        </p:xfrm>
        <a:graphic>
          <a:graphicData uri="http://schemas.openxmlformats.org/presentationml/2006/ole">
            <p:oleObj spid="_x0000_s181253" name="Equation" r:id="rId7" imgW="850680" imgH="393480" progId="Equation.DSMT4">
              <p:embed/>
            </p:oleObj>
          </a:graphicData>
        </a:graphic>
      </p:graphicFrame>
      <p:sp>
        <p:nvSpPr>
          <p:cNvPr id="40" name="مربع نص 39"/>
          <p:cNvSpPr txBox="1"/>
          <p:nvPr/>
        </p:nvSpPr>
        <p:spPr>
          <a:xfrm>
            <a:off x="5429256" y="5977614"/>
            <a:ext cx="33575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41" name="مربع نص 40"/>
          <p:cNvSpPr txBox="1"/>
          <p:nvPr/>
        </p:nvSpPr>
        <p:spPr>
          <a:xfrm>
            <a:off x="4214810" y="5952484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90 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Object 3"/>
          <p:cNvGraphicFramePr>
            <a:graphicFrameLocks noChangeAspect="1"/>
          </p:cNvGraphicFramePr>
          <p:nvPr/>
        </p:nvGraphicFramePr>
        <p:xfrm>
          <a:off x="5503866" y="4789503"/>
          <a:ext cx="2022475" cy="925513"/>
        </p:xfrm>
        <a:graphic>
          <a:graphicData uri="http://schemas.openxmlformats.org/presentationml/2006/ole">
            <p:oleObj spid="_x0000_s181254" name="Equation" r:id="rId8" imgW="863280" imgH="393480" progId="Equation.DSMT4">
              <p:embed/>
            </p:oleObj>
          </a:graphicData>
        </a:graphic>
      </p:graphicFrame>
      <p:sp>
        <p:nvSpPr>
          <p:cNvPr id="44" name="مربع نص 43"/>
          <p:cNvSpPr txBox="1"/>
          <p:nvPr/>
        </p:nvSpPr>
        <p:spPr>
          <a:xfrm>
            <a:off x="1928794" y="2410438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sp>
        <p:nvSpPr>
          <p:cNvPr id="42" name="عنصر نائب للتاريخ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5" name="عنصر نائب لرقم الشريحة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48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019184"/>
            <a:ext cx="2971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334000" y="-142875"/>
          <a:ext cx="1905000" cy="925513"/>
        </p:xfrm>
        <a:graphic>
          <a:graphicData uri="http://schemas.openxmlformats.org/presentationml/2006/ole">
            <p:oleObj spid="_x0000_s182274" name="Equation" r:id="rId4" imgW="634680" imgH="39348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6858016" y="7143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759908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1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1474288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2</a:t>
            </a:r>
          </a:p>
        </p:txBody>
      </p:sp>
      <p:sp>
        <p:nvSpPr>
          <p:cNvPr id="10" name="مربع نص 9"/>
          <p:cNvSpPr txBox="1"/>
          <p:nvPr/>
        </p:nvSpPr>
        <p:spPr>
          <a:xfrm>
            <a:off x="2260106" y="4813667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cxnSp>
        <p:nvCxnSpPr>
          <p:cNvPr id="11" name="رابط كسهم مستقيم 10"/>
          <p:cNvCxnSpPr/>
          <p:nvPr/>
        </p:nvCxnSpPr>
        <p:spPr>
          <a:xfrm>
            <a:off x="1285852" y="4703828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 rot="5400000" flipH="1" flipV="1">
            <a:off x="1045660" y="4956543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/>
          <p:cNvCxnSpPr/>
          <p:nvPr/>
        </p:nvCxnSpPr>
        <p:spPr>
          <a:xfrm rot="5400000" flipH="1" flipV="1">
            <a:off x="1784687" y="4955749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/>
          <p:cNvCxnSpPr/>
          <p:nvPr/>
        </p:nvCxnSpPr>
        <p:spPr>
          <a:xfrm rot="5400000" flipH="1" flipV="1">
            <a:off x="2546652" y="4955749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/>
          <p:cNvSpPr txBox="1"/>
          <p:nvPr/>
        </p:nvSpPr>
        <p:spPr>
          <a:xfrm>
            <a:off x="883102" y="431850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120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865850" y="5284129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3 - 18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865850" y="5569881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60 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2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1111076" y="895633"/>
            <a:ext cx="5319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1857356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</a:p>
        </p:txBody>
      </p:sp>
      <p:sp>
        <p:nvSpPr>
          <p:cNvPr id="20" name="مربع نص 19"/>
          <p:cNvSpPr txBox="1"/>
          <p:nvPr/>
        </p:nvSpPr>
        <p:spPr>
          <a:xfrm>
            <a:off x="2571736" y="895633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sym typeface="Symbol"/>
              </a:rPr>
              <a:t>3</a:t>
            </a:r>
          </a:p>
        </p:txBody>
      </p:sp>
      <p:sp>
        <p:nvSpPr>
          <p:cNvPr id="21" name="مربع نص 20"/>
          <p:cNvSpPr txBox="1"/>
          <p:nvPr/>
        </p:nvSpPr>
        <p:spPr>
          <a:xfrm>
            <a:off x="142844" y="1038509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142844" y="2505670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23" name="مربع نص 22"/>
          <p:cNvSpPr txBox="1"/>
          <p:nvPr/>
        </p:nvSpPr>
        <p:spPr>
          <a:xfrm>
            <a:off x="2500298" y="2753021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12</a:t>
            </a:r>
          </a:p>
        </p:txBody>
      </p:sp>
      <p:sp>
        <p:nvSpPr>
          <p:cNvPr id="24" name="مربع نص 23"/>
          <p:cNvSpPr txBox="1"/>
          <p:nvPr/>
        </p:nvSpPr>
        <p:spPr>
          <a:xfrm>
            <a:off x="1928794" y="318164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13</a:t>
            </a:r>
          </a:p>
        </p:txBody>
      </p:sp>
      <p:sp>
        <p:nvSpPr>
          <p:cNvPr id="25" name="مربع نص 24"/>
          <p:cNvSpPr txBox="1"/>
          <p:nvPr/>
        </p:nvSpPr>
        <p:spPr>
          <a:xfrm>
            <a:off x="928662" y="4000504"/>
            <a:ext cx="285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71406" y="3434364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</a:p>
        </p:txBody>
      </p:sp>
      <p:sp>
        <p:nvSpPr>
          <p:cNvPr id="27" name="مربع نص 26"/>
          <p:cNvSpPr txBox="1"/>
          <p:nvPr/>
        </p:nvSpPr>
        <p:spPr>
          <a:xfrm>
            <a:off x="3286116" y="132426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8" name="مربع نص 27"/>
          <p:cNvSpPr txBox="1"/>
          <p:nvPr/>
        </p:nvSpPr>
        <p:spPr>
          <a:xfrm>
            <a:off x="3286116" y="2395831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3286116" y="3312383"/>
            <a:ext cx="357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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71406" y="2077042"/>
            <a:ext cx="5715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cxnSp>
        <p:nvCxnSpPr>
          <p:cNvPr id="32" name="رابط كسهم مستقيم 31"/>
          <p:cNvCxnSpPr/>
          <p:nvPr/>
        </p:nvCxnSpPr>
        <p:spPr>
          <a:xfrm>
            <a:off x="588724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كسهم مستقيم 32"/>
          <p:cNvCxnSpPr/>
          <p:nvPr/>
        </p:nvCxnSpPr>
        <p:spPr>
          <a:xfrm rot="10800000">
            <a:off x="1264179" y="428625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مربع نص 43"/>
          <p:cNvSpPr txBox="1"/>
          <p:nvPr/>
        </p:nvSpPr>
        <p:spPr>
          <a:xfrm>
            <a:off x="3786182" y="1000108"/>
            <a:ext cx="500066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للجهدين الأمامي والعكسي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5380834" y="2714620"/>
          <a:ext cx="2708275" cy="598488"/>
        </p:xfrm>
        <a:graphic>
          <a:graphicData uri="http://schemas.openxmlformats.org/presentationml/2006/ole">
            <p:oleObj spid="_x0000_s182275" name="Equation" r:id="rId5" imgW="1155600" imgH="253800" progId="Equation.DSMT4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5247484" y="4214813"/>
          <a:ext cx="2974975" cy="598487"/>
        </p:xfrm>
        <a:graphic>
          <a:graphicData uri="http://schemas.openxmlformats.org/presentationml/2006/ole">
            <p:oleObj spid="_x0000_s182276" name="Equation" r:id="rId6" imgW="1269720" imgH="253800" progId="Equation.DSMT4">
              <p:embed/>
            </p:oleObj>
          </a:graphicData>
        </a:graphic>
      </p:graphicFrame>
      <p:sp>
        <p:nvSpPr>
          <p:cNvPr id="34" name="مربع نص 33"/>
          <p:cNvSpPr txBox="1"/>
          <p:nvPr/>
        </p:nvSpPr>
        <p:spPr>
          <a:xfrm>
            <a:off x="1928794" y="2410438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LDC</a:t>
            </a:r>
            <a:endParaRPr lang="ar-SY" sz="2400" b="1" dirty="0">
              <a:solidFill>
                <a:srgbClr val="7030A0"/>
              </a:solidFill>
            </a:endParaRPr>
          </a:p>
        </p:txBody>
      </p:sp>
      <p:sp>
        <p:nvSpPr>
          <p:cNvPr id="35" name="عنصر نائب للتاريخ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6" name="عنصر نائب لرقم الشريحة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49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36"/>
          <p:cNvGrpSpPr/>
          <p:nvPr/>
        </p:nvGrpSpPr>
        <p:grpSpPr>
          <a:xfrm>
            <a:off x="142844" y="2571744"/>
            <a:ext cx="5445306" cy="3993446"/>
            <a:chOff x="1571604" y="2428868"/>
            <a:chExt cx="5445306" cy="3993446"/>
          </a:xfrm>
        </p:grpSpPr>
        <p:pic>
          <p:nvPicPr>
            <p:cNvPr id="6554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85988" y="2643182"/>
              <a:ext cx="4772025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مربع نص 12"/>
            <p:cNvSpPr txBox="1"/>
            <p:nvPr/>
          </p:nvSpPr>
          <p:spPr>
            <a:xfrm>
              <a:off x="2373440" y="5467665"/>
              <a:ext cx="42862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dirty="0" smtClean="0">
                  <a:sym typeface="Symbol"/>
                </a:rPr>
                <a:t></a:t>
              </a:r>
              <a:endParaRPr lang="ar-SY" sz="2400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2714612" y="5467665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dirty="0" smtClean="0">
                  <a:sym typeface="Symbol"/>
                </a:rPr>
                <a:t>2</a:t>
              </a:r>
              <a:r>
                <a:rPr lang="ar-SY" sz="2400" dirty="0" smtClean="0">
                  <a:sym typeface="Symbol"/>
                </a:rPr>
                <a:t></a:t>
              </a:r>
              <a:endParaRPr lang="ar-SY" sz="2400" dirty="0"/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4143372" y="4357694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dirty="0" smtClean="0">
                  <a:sym typeface="Symbol"/>
                </a:rPr>
                <a:t></a:t>
              </a:r>
              <a:endParaRPr lang="ar-SY" sz="2400" dirty="0"/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1571604" y="242886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dirty="0" err="1" smtClean="0">
                  <a:sym typeface="Symbol"/>
                </a:rPr>
                <a:t>v</a:t>
              </a:r>
              <a:r>
                <a:rPr lang="en-US" sz="2400" baseline="-25000" dirty="0" err="1" smtClean="0">
                  <a:sym typeface="Symbol"/>
                </a:rPr>
                <a:t>in</a:t>
              </a:r>
              <a:endParaRPr lang="en-US" sz="2400" baseline="-25000" dirty="0" smtClean="0">
                <a:sym typeface="Symbol"/>
              </a:endParaRPr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1571604" y="4000504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aseline="-25000" dirty="0" err="1" smtClean="0">
                  <a:solidFill>
                    <a:srgbClr val="FF0000"/>
                  </a:solidFill>
                  <a:sym typeface="Symbol"/>
                </a:rPr>
                <a:t>L</a:t>
              </a:r>
              <a:endParaRPr lang="en-US" sz="2400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2444878" y="5960649"/>
              <a:ext cx="121444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=60 </a:t>
              </a:r>
              <a:r>
                <a:rPr lang="en-US" sz="2400" b="1" i="1" baseline="300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endParaRPr lang="ar-SY" sz="2400" b="1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رابط كسهم مستقيم 20"/>
            <p:cNvCxnSpPr/>
            <p:nvPr/>
          </p:nvCxnSpPr>
          <p:spPr>
            <a:xfrm>
              <a:off x="2299554" y="5143512"/>
              <a:ext cx="21431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رابط كسهم مستقيم 21"/>
            <p:cNvCxnSpPr/>
            <p:nvPr/>
          </p:nvCxnSpPr>
          <p:spPr>
            <a:xfrm>
              <a:off x="2004995" y="5143512"/>
              <a:ext cx="21431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مربع نص 22"/>
            <p:cNvSpPr txBox="1"/>
            <p:nvPr/>
          </p:nvSpPr>
          <p:spPr>
            <a:xfrm>
              <a:off x="4143372" y="2928934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dirty="0" smtClean="0">
                  <a:sym typeface="Symbol"/>
                </a:rPr>
                <a:t></a:t>
              </a:r>
              <a:endParaRPr lang="ar-SY" sz="2400" dirty="0"/>
            </a:p>
          </p:txBody>
        </p:sp>
        <p:sp>
          <p:nvSpPr>
            <p:cNvPr id="24" name="مربع نص 23"/>
            <p:cNvSpPr txBox="1"/>
            <p:nvPr/>
          </p:nvSpPr>
          <p:spPr>
            <a:xfrm>
              <a:off x="4945208" y="5467665"/>
              <a:ext cx="42862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dirty="0" smtClean="0">
                  <a:sym typeface="Symbol"/>
                </a:rPr>
                <a:t></a:t>
              </a:r>
              <a:endParaRPr lang="ar-SY" sz="2400" dirty="0"/>
            </a:p>
          </p:txBody>
        </p:sp>
        <p:sp>
          <p:nvSpPr>
            <p:cNvPr id="25" name="مربع نص 24"/>
            <p:cNvSpPr txBox="1"/>
            <p:nvPr/>
          </p:nvSpPr>
          <p:spPr>
            <a:xfrm>
              <a:off x="5302398" y="5467665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dirty="0" smtClean="0">
                  <a:sym typeface="Symbol"/>
                </a:rPr>
                <a:t>2</a:t>
              </a:r>
              <a:r>
                <a:rPr lang="ar-SY" sz="2400" dirty="0" smtClean="0">
                  <a:sym typeface="Symbol"/>
                </a:rPr>
                <a:t></a:t>
              </a:r>
              <a:endParaRPr lang="ar-SY" sz="2400" dirty="0"/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6731158" y="4357694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dirty="0" smtClean="0">
                  <a:sym typeface="Symbol"/>
                </a:rPr>
                <a:t></a:t>
              </a:r>
              <a:endParaRPr lang="ar-SY" sz="2400" dirty="0"/>
            </a:p>
          </p:txBody>
        </p:sp>
        <p:sp>
          <p:nvSpPr>
            <p:cNvPr id="29" name="مربع نص 28"/>
            <p:cNvSpPr txBox="1"/>
            <p:nvPr/>
          </p:nvSpPr>
          <p:spPr>
            <a:xfrm>
              <a:off x="4802332" y="5960649"/>
              <a:ext cx="157163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=120 </a:t>
              </a:r>
              <a:r>
                <a:rPr lang="en-US" sz="2400" b="1" i="1" baseline="300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endParaRPr lang="ar-SY" sz="2400" b="1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6731158" y="2928934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dirty="0" smtClean="0">
                  <a:sym typeface="Symbol"/>
                </a:rPr>
                <a:t></a:t>
              </a:r>
              <a:endParaRPr lang="ar-SY" sz="2400" dirty="0"/>
            </a:p>
          </p:txBody>
        </p:sp>
        <p:cxnSp>
          <p:nvCxnSpPr>
            <p:cNvPr id="31" name="رابط كسهم مستقيم 30"/>
            <p:cNvCxnSpPr/>
            <p:nvPr/>
          </p:nvCxnSpPr>
          <p:spPr>
            <a:xfrm>
              <a:off x="4951782" y="5143512"/>
              <a:ext cx="21431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med" len="med"/>
              <a:tailEnd type="triangle" w="med" len="me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رابط كسهم مستقيم 31"/>
            <p:cNvCxnSpPr/>
            <p:nvPr/>
          </p:nvCxnSpPr>
          <p:spPr>
            <a:xfrm>
              <a:off x="4517373" y="5143512"/>
              <a:ext cx="21431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med" len="med"/>
              <a:tailEnd type="triangl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مربع نص 34"/>
            <p:cNvSpPr txBox="1"/>
            <p:nvPr/>
          </p:nvSpPr>
          <p:spPr>
            <a:xfrm>
              <a:off x="1714480" y="4929198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4723650" y="4942268"/>
              <a:ext cx="2857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aseline="30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8" name="صورة 37" descr="fig3_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0100" y="283469"/>
            <a:ext cx="2714644" cy="1857388"/>
          </a:xfrm>
          <a:prstGeom prst="rect">
            <a:avLst/>
          </a:prstGeom>
        </p:spPr>
      </p:pic>
      <p:sp>
        <p:nvSpPr>
          <p:cNvPr id="28" name="مربع نص 27"/>
          <p:cNvSpPr txBox="1"/>
          <p:nvPr/>
        </p:nvSpPr>
        <p:spPr>
          <a:xfrm>
            <a:off x="785786" y="2140857"/>
            <a:ext cx="142876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dirty="0" smtClean="0">
                <a:cs typeface="Simplified Arabic" pitchFamily="2" charset="-78"/>
              </a:rPr>
              <a:t>حمل </a:t>
            </a:r>
            <a:r>
              <a:rPr lang="ar-SY" sz="2600" dirty="0" err="1" smtClean="0">
                <a:cs typeface="Simplified Arabic" pitchFamily="2" charset="-78"/>
              </a:rPr>
              <a:t>أومي</a:t>
            </a:r>
            <a:endParaRPr lang="ar-SY" sz="2600" dirty="0" smtClean="0">
              <a:cs typeface="Simplified Arabic" pitchFamily="2" charset="-78"/>
            </a:endParaRPr>
          </a:p>
        </p:txBody>
      </p:sp>
      <p:sp>
        <p:nvSpPr>
          <p:cNvPr id="34" name="مربع نص 33"/>
          <p:cNvSpPr txBox="1"/>
          <p:nvPr/>
        </p:nvSpPr>
        <p:spPr>
          <a:xfrm>
            <a:off x="2071670" y="2212295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2159126" y="6500834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3 - 3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7" name="مربع نص 36"/>
          <p:cNvSpPr txBox="1"/>
          <p:nvPr/>
        </p:nvSpPr>
        <p:spPr>
          <a:xfrm>
            <a:off x="5786446" y="3714752"/>
            <a:ext cx="2857520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تزايد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</a:t>
            </a:r>
            <a:r>
              <a:rPr lang="ar-SY" sz="2800" b="1" dirty="0" smtClean="0">
                <a:cs typeface="Simplified Arabic" pitchFamily="2" charset="-78"/>
              </a:rPr>
              <a:t> يؤدي إلى تناقص القيمة الوسطية للجهد المقوم.</a:t>
            </a:r>
          </a:p>
        </p:txBody>
      </p:sp>
      <p:sp>
        <p:nvSpPr>
          <p:cNvPr id="41" name="مربع نص 40"/>
          <p:cNvSpPr txBox="1"/>
          <p:nvPr/>
        </p:nvSpPr>
        <p:spPr>
          <a:xfrm>
            <a:off x="3143240" y="357166"/>
            <a:ext cx="56436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5. </a:t>
            </a:r>
            <a:r>
              <a:rPr lang="ar-SY" sz="2800" b="1" smtClean="0">
                <a:solidFill>
                  <a:srgbClr val="FF0000"/>
                </a:solidFill>
                <a:cs typeface="Simplified Arabic" pitchFamily="2" charset="-78"/>
              </a:rPr>
              <a:t>زاوية القدح:</a:t>
            </a:r>
            <a:endParaRPr lang="ar-SY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مربع نص 41"/>
          <p:cNvSpPr txBox="1"/>
          <p:nvPr/>
        </p:nvSpPr>
        <p:spPr>
          <a:xfrm>
            <a:off x="3857620" y="928670"/>
            <a:ext cx="4929222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هي الزاوية التي نقدح عندها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ويرمز لها عادة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</a:t>
            </a:r>
            <a:r>
              <a:rPr lang="ar-SY" sz="2800" b="1" dirty="0" smtClean="0">
                <a:cs typeface="Simplified Arabic" pitchFamily="2" charset="-78"/>
              </a:rPr>
              <a:t> وتقوم بتأخير عمل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عن عمل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في الدارة المشابهة بزمن قدره: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6694506" y="2643182"/>
          <a:ext cx="1041400" cy="925513"/>
        </p:xfrm>
        <a:graphic>
          <a:graphicData uri="http://schemas.openxmlformats.org/presentationml/2006/ole">
            <p:oleObj spid="_x0000_s122883" name="Equation" r:id="rId5" imgW="444240" imgH="393480" progId="Equation.DSMT4">
              <p:embed/>
            </p:oleObj>
          </a:graphicData>
        </a:graphic>
      </p:graphicFrame>
      <p:cxnSp>
        <p:nvCxnSpPr>
          <p:cNvPr id="33" name="رابط كسهم مستقيم 32"/>
          <p:cNvCxnSpPr/>
          <p:nvPr/>
        </p:nvCxnSpPr>
        <p:spPr>
          <a:xfrm rot="5400000" flipH="1" flipV="1">
            <a:off x="745236" y="578566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/>
          <p:cNvCxnSpPr/>
          <p:nvPr/>
        </p:nvCxnSpPr>
        <p:spPr>
          <a:xfrm rot="5400000" flipH="1" flipV="1">
            <a:off x="3371600" y="578566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مربع نص 42"/>
          <p:cNvSpPr txBox="1"/>
          <p:nvPr/>
        </p:nvSpPr>
        <p:spPr>
          <a:xfrm>
            <a:off x="500034" y="5786455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endParaRPr lang="ar-SY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44" name="مربع نص 43"/>
          <p:cNvSpPr txBox="1"/>
          <p:nvPr/>
        </p:nvSpPr>
        <p:spPr>
          <a:xfrm>
            <a:off x="3143240" y="578645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T</a:t>
            </a:r>
            <a:endParaRPr lang="ar-SY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45" name="عنصر نائب للتاريخ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8" name="زر إجراء: مخصص 47">
            <a:hlinkClick r:id="rId6" action="ppaction://program" highlightClick="1"/>
          </p:cNvPr>
          <p:cNvSpPr/>
          <p:nvPr/>
        </p:nvSpPr>
        <p:spPr>
          <a:xfrm>
            <a:off x="142844" y="142852"/>
            <a:ext cx="1357322" cy="357190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مربع نص 48"/>
          <p:cNvSpPr txBox="1"/>
          <p:nvPr/>
        </p:nvSpPr>
        <p:spPr>
          <a:xfrm>
            <a:off x="214282" y="214290"/>
            <a:ext cx="12144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 smtClean="0">
                <a:cs typeface="Simplified Arabic" pitchFamily="2" charset="-78"/>
              </a:rPr>
              <a:t>Rectifier.exe</a:t>
            </a:r>
            <a:endParaRPr lang="ar-SY" sz="1000" b="1" dirty="0" smtClean="0">
              <a:cs typeface="Simplified Arabic" pitchFamily="2" charset="-78"/>
            </a:endParaRPr>
          </a:p>
        </p:txBody>
      </p:sp>
      <p:sp>
        <p:nvSpPr>
          <p:cNvPr id="50" name="مربع نص 49"/>
          <p:cNvSpPr txBox="1"/>
          <p:nvPr/>
        </p:nvSpPr>
        <p:spPr>
          <a:xfrm>
            <a:off x="5214942" y="5162006"/>
            <a:ext cx="3571900" cy="13388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just"/>
            <a:r>
              <a:rPr lang="ar-SY" sz="2700" b="1" dirty="0" smtClean="0">
                <a:cs typeface="Simplified Arabic" pitchFamily="2" charset="-78"/>
              </a:rPr>
              <a:t>أحسب القيمة الوسطية لجهد الخرج في حالة الحمل </a:t>
            </a:r>
            <a:r>
              <a:rPr lang="ar-SY" sz="2700" b="1" dirty="0" err="1" smtClean="0">
                <a:cs typeface="Simplified Arabic" pitchFamily="2" charset="-78"/>
              </a:rPr>
              <a:t>الأومي</a:t>
            </a:r>
            <a:r>
              <a:rPr lang="ar-SY" sz="2700" b="1" dirty="0" smtClean="0">
                <a:cs typeface="Simplified Arabic" pitchFamily="2" charset="-78"/>
              </a:rPr>
              <a:t> وادرس تغيرها بدلالة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ar-SY" sz="2700" b="1" dirty="0" smtClean="0">
                <a:cs typeface="Simplified Arabic" pitchFamily="2" charset="-78"/>
              </a:rPr>
              <a:t> </a:t>
            </a:r>
          </a:p>
        </p:txBody>
      </p:sp>
      <p:sp>
        <p:nvSpPr>
          <p:cNvPr id="46" name="عنصر نائب لرقم الشريحة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40" grpId="0"/>
      <p:bldP spid="37" grpId="0" animBg="1"/>
      <p:bldP spid="43" grpId="0"/>
      <p:bldP spid="44" grpId="0"/>
      <p:bldP spid="48" grpId="0" animBg="1"/>
      <p:bldP spid="49" grpId="0"/>
      <p:bldP spid="5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39" name="مربع نص 38"/>
          <p:cNvSpPr txBox="1"/>
          <p:nvPr/>
        </p:nvSpPr>
        <p:spPr>
          <a:xfrm>
            <a:off x="357158" y="428604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تقسم زاوية القدح في حالة المبدلة ثلاثية الطور ذات النقطة المشتركة عند وجود حمل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أومي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تحريضي إلى منطقتين :</a:t>
            </a:r>
            <a:endParaRPr lang="ar-SY" sz="2800" b="1" baseline="30000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4857752" y="2071678"/>
            <a:ext cx="392909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يقدح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التالي بالعمل قبل انعدام جهد الحمولة.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يتميز جهد الخرج بالاستمرارية حيث لا توجد </a:t>
            </a:r>
            <a:r>
              <a:rPr lang="ar-SY" sz="2800" b="1" dirty="0" err="1" smtClean="0">
                <a:cs typeface="Simplified Arabic" pitchFamily="2" charset="-78"/>
              </a:rPr>
              <a:t>انقطاعات</a:t>
            </a:r>
            <a:r>
              <a:rPr lang="ar-SY" sz="2800" b="1" dirty="0" smtClean="0">
                <a:cs typeface="Simplified Arabic" pitchFamily="2" charset="-78"/>
              </a:rPr>
              <a:t> ويشبه شكل جهد الحمولة </a:t>
            </a:r>
            <a:r>
              <a:rPr lang="ar-SY" sz="2800" b="1" dirty="0" err="1" smtClean="0">
                <a:cs typeface="Simplified Arabic" pitchFamily="2" charset="-78"/>
              </a:rPr>
              <a:t>الأومية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graphicFrame>
        <p:nvGraphicFramePr>
          <p:cNvPr id="72714" name="Object 3"/>
          <p:cNvGraphicFramePr>
            <a:graphicFrameLocks noChangeAspect="1"/>
          </p:cNvGraphicFramePr>
          <p:nvPr/>
        </p:nvGraphicFramePr>
        <p:xfrm>
          <a:off x="5962672" y="1214422"/>
          <a:ext cx="1752600" cy="925512"/>
        </p:xfrm>
        <a:graphic>
          <a:graphicData uri="http://schemas.openxmlformats.org/presentationml/2006/ole">
            <p:oleObj spid="_x0000_s183298" name="Equation" r:id="rId3" imgW="583920" imgH="393480" progId="Equation.DSMT4">
              <p:embed/>
            </p:oleObj>
          </a:graphicData>
        </a:graphic>
      </p:graphicFrame>
      <p:sp>
        <p:nvSpPr>
          <p:cNvPr id="42" name="مربع نص 41"/>
          <p:cNvSpPr txBox="1"/>
          <p:nvPr/>
        </p:nvSpPr>
        <p:spPr>
          <a:xfrm>
            <a:off x="285720" y="2000240"/>
            <a:ext cx="4357718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يقدح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التالي بالعمل بعد مرور جهد الحمولة بالصفر.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يحوي جهد الخرج قطاعات سالبة بسبب استمرار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بالعمل نتيجة للتيار المخزن في ملف الحمولة.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graphicFrame>
        <p:nvGraphicFramePr>
          <p:cNvPr id="43" name="Object 3"/>
          <p:cNvGraphicFramePr>
            <a:graphicFrameLocks noChangeAspect="1"/>
          </p:cNvGraphicFramePr>
          <p:nvPr/>
        </p:nvGraphicFramePr>
        <p:xfrm>
          <a:off x="1633538" y="1142984"/>
          <a:ext cx="1903412" cy="923925"/>
        </p:xfrm>
        <a:graphic>
          <a:graphicData uri="http://schemas.openxmlformats.org/presentationml/2006/ole">
            <p:oleObj spid="_x0000_s183299" name="Equation" r:id="rId4" imgW="634680" imgH="393480" progId="Equation.DSMT4">
              <p:embed/>
            </p:oleObj>
          </a:graphicData>
        </a:graphic>
      </p:graphicFrame>
      <p:cxnSp>
        <p:nvCxnSpPr>
          <p:cNvPr id="88" name="رابط مستقيم 87"/>
          <p:cNvCxnSpPr/>
          <p:nvPr/>
        </p:nvCxnSpPr>
        <p:spPr>
          <a:xfrm rot="5400000">
            <a:off x="2547929" y="3548863"/>
            <a:ext cx="4333099" cy="794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مجموعة 25"/>
          <p:cNvGrpSpPr/>
          <p:nvPr/>
        </p:nvGrpSpPr>
        <p:grpSpPr>
          <a:xfrm>
            <a:off x="500034" y="4608150"/>
            <a:ext cx="3500462" cy="2035560"/>
            <a:chOff x="500034" y="4538971"/>
            <a:chExt cx="3500462" cy="2035560"/>
          </a:xfrm>
        </p:grpSpPr>
        <p:pic>
          <p:nvPicPr>
            <p:cNvPr id="19252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4643446"/>
              <a:ext cx="2971800" cy="153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8" name="مربع نص 57"/>
            <p:cNvSpPr txBox="1"/>
            <p:nvPr/>
          </p:nvSpPr>
          <p:spPr>
            <a:xfrm>
              <a:off x="1539704" y="4538971"/>
              <a:ext cx="5319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</a:p>
          </p:txBody>
        </p:sp>
        <p:sp>
          <p:nvSpPr>
            <p:cNvPr id="62" name="مربع نص 61"/>
            <p:cNvSpPr txBox="1"/>
            <p:nvPr/>
          </p:nvSpPr>
          <p:spPr>
            <a:xfrm>
              <a:off x="2285984" y="4538971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63" name="مربع نص 62"/>
            <p:cNvSpPr txBox="1"/>
            <p:nvPr/>
          </p:nvSpPr>
          <p:spPr>
            <a:xfrm>
              <a:off x="3000364" y="4538971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sp>
          <p:nvSpPr>
            <p:cNvPr id="64" name="مربع نص 63"/>
            <p:cNvSpPr txBox="1"/>
            <p:nvPr/>
          </p:nvSpPr>
          <p:spPr>
            <a:xfrm>
              <a:off x="500034" y="4681847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66" name="مربع نص 65"/>
            <p:cNvSpPr txBox="1"/>
            <p:nvPr/>
          </p:nvSpPr>
          <p:spPr>
            <a:xfrm>
              <a:off x="3643306" y="4967599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93" name="مربع نص 92"/>
            <p:cNvSpPr txBox="1"/>
            <p:nvPr/>
          </p:nvSpPr>
          <p:spPr>
            <a:xfrm>
              <a:off x="1500166" y="6143644"/>
              <a:ext cx="16430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= 60 </a:t>
              </a:r>
              <a:r>
                <a:rPr lang="en-US" sz="2200" b="1" baseline="30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endParaRPr lang="ar-SY" sz="22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مجموعة 24"/>
          <p:cNvGrpSpPr/>
          <p:nvPr/>
        </p:nvGrpSpPr>
        <p:grpSpPr>
          <a:xfrm>
            <a:off x="4786314" y="4567490"/>
            <a:ext cx="3500462" cy="2076220"/>
            <a:chOff x="4786314" y="4500570"/>
            <a:chExt cx="3500462" cy="2076220"/>
          </a:xfrm>
        </p:grpSpPr>
        <p:pic>
          <p:nvPicPr>
            <p:cNvPr id="192519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86380" y="4643446"/>
              <a:ext cx="2971800" cy="153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" name="مربع نص 86"/>
            <p:cNvSpPr txBox="1"/>
            <p:nvPr/>
          </p:nvSpPr>
          <p:spPr>
            <a:xfrm>
              <a:off x="5754546" y="4500570"/>
              <a:ext cx="5319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</a:p>
          </p:txBody>
        </p:sp>
        <p:sp>
          <p:nvSpPr>
            <p:cNvPr id="89" name="مربع نص 88"/>
            <p:cNvSpPr txBox="1"/>
            <p:nvPr/>
          </p:nvSpPr>
          <p:spPr>
            <a:xfrm>
              <a:off x="6500826" y="4500570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90" name="مربع نص 89"/>
            <p:cNvSpPr txBox="1"/>
            <p:nvPr/>
          </p:nvSpPr>
          <p:spPr>
            <a:xfrm>
              <a:off x="7215206" y="4500570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</a:p>
          </p:txBody>
        </p:sp>
        <p:sp>
          <p:nvSpPr>
            <p:cNvPr id="91" name="مربع نص 90"/>
            <p:cNvSpPr txBox="1"/>
            <p:nvPr/>
          </p:nvSpPr>
          <p:spPr>
            <a:xfrm>
              <a:off x="4786314" y="464344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92" name="مربع نص 91"/>
            <p:cNvSpPr txBox="1"/>
            <p:nvPr/>
          </p:nvSpPr>
          <p:spPr>
            <a:xfrm>
              <a:off x="7929586" y="4929198"/>
              <a:ext cx="3571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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94" name="مربع نص 93"/>
            <p:cNvSpPr txBox="1"/>
            <p:nvPr/>
          </p:nvSpPr>
          <p:spPr>
            <a:xfrm>
              <a:off x="5786446" y="6145903"/>
              <a:ext cx="16430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= 15 </a:t>
              </a:r>
              <a:r>
                <a:rPr lang="en-US" sz="2200" b="1" baseline="30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endParaRPr lang="ar-SY" sz="22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مربع نص 23"/>
          <p:cNvSpPr txBox="1"/>
          <p:nvPr/>
        </p:nvSpPr>
        <p:spPr>
          <a:xfrm>
            <a:off x="71406" y="0"/>
            <a:ext cx="8929686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6" name="عنصر نائب للتاريخ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50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0" name="مربع نص 39"/>
          <p:cNvSpPr txBox="1"/>
          <p:nvPr/>
        </p:nvSpPr>
        <p:spPr>
          <a:xfrm>
            <a:off x="392877" y="4214818"/>
            <a:ext cx="8358246" cy="19595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cs typeface="Simplified Arabic" pitchFamily="2" charset="-78"/>
              </a:rPr>
              <a:t> تكون القيمة الوسطية لجهد الخرج عند نقطة الفصل بين المجالين</a:t>
            </a:r>
          </a:p>
          <a:p>
            <a:pPr algn="ctr"/>
            <a:endParaRPr lang="ar-SY" sz="2800" b="1" dirty="0" smtClean="0">
              <a:cs typeface="Simplified Arabic" pitchFamily="2" charset="-78"/>
            </a:endParaRPr>
          </a:p>
          <a:p>
            <a:pPr algn="ctr"/>
            <a:endParaRPr lang="ar-SY" sz="2800" b="1" dirty="0" smtClean="0">
              <a:cs typeface="Simplified Arabic" pitchFamily="2" charset="-78"/>
            </a:endParaRPr>
          </a:p>
          <a:p>
            <a:pPr algn="ctr"/>
            <a:endParaRPr lang="ar-SY" sz="2800" b="1" baseline="30000" dirty="0" smtClean="0">
              <a:cs typeface="Simplified Arabic" pitchFamily="2" charset="-78"/>
            </a:endParaRPr>
          </a:p>
          <a:p>
            <a:pPr algn="ctr"/>
            <a:endParaRPr lang="ar-SY" sz="2800" b="1" baseline="30000" dirty="0" smtClean="0">
              <a:cs typeface="Simplified Arabic" pitchFamily="2" charset="-78"/>
            </a:endParaRPr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2536031" y="5051446"/>
          <a:ext cx="4075113" cy="1017588"/>
        </p:xfrm>
        <a:graphic>
          <a:graphicData uri="http://schemas.openxmlformats.org/presentationml/2006/ole">
            <p:oleObj spid="_x0000_s214018" name="Equation" r:id="rId3" imgW="1739880" imgH="431640" progId="Equation.DSMT4">
              <p:embed/>
            </p:oleObj>
          </a:graphicData>
        </a:graphic>
      </p:graphicFrame>
      <p:graphicFrame>
        <p:nvGraphicFramePr>
          <p:cNvPr id="211975" name="Object 7"/>
          <p:cNvGraphicFramePr>
            <a:graphicFrameLocks noChangeAspect="1"/>
          </p:cNvGraphicFramePr>
          <p:nvPr/>
        </p:nvGraphicFramePr>
        <p:xfrm>
          <a:off x="5357813" y="2641633"/>
          <a:ext cx="2886075" cy="538163"/>
        </p:xfrm>
        <a:graphic>
          <a:graphicData uri="http://schemas.openxmlformats.org/presentationml/2006/ole">
            <p:oleObj spid="_x0000_s214021" name="Equation" r:id="rId4" imgW="1231560" imgH="228600" progId="Equation.DSMT4">
              <p:embed/>
            </p:oleObj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1154113" y="2652713"/>
          <a:ext cx="2762250" cy="514350"/>
        </p:xfrm>
        <a:graphic>
          <a:graphicData uri="http://schemas.openxmlformats.org/presentationml/2006/ole">
            <p:oleObj spid="_x0000_s214022" name="Equation" r:id="rId5" imgW="1231560" imgH="228600" progId="Equation.DSMT4">
              <p:embed/>
            </p:oleObj>
          </a:graphicData>
        </a:graphic>
      </p:graphicFrame>
      <p:sp>
        <p:nvSpPr>
          <p:cNvPr id="15" name="مربع نص 14"/>
          <p:cNvSpPr txBox="1"/>
          <p:nvPr/>
        </p:nvSpPr>
        <p:spPr>
          <a:xfrm>
            <a:off x="71406" y="0"/>
            <a:ext cx="8929686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357158" y="428604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تقسم زاوية القدح في حالة المبدلة ثلاثية الطور ذات النقطة المشتركة عند وجود حمل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أومي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تحريضي إلى منطقتين :</a:t>
            </a:r>
            <a:endParaRPr lang="ar-SY" sz="2800" b="1" baseline="30000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5962672" y="1214422"/>
          <a:ext cx="1752600" cy="925512"/>
        </p:xfrm>
        <a:graphic>
          <a:graphicData uri="http://schemas.openxmlformats.org/presentationml/2006/ole">
            <p:oleObj spid="_x0000_s214023" name="Equation" r:id="rId6" imgW="583920" imgH="393480" progId="Equation.DSMT4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633538" y="1142984"/>
          <a:ext cx="1903412" cy="923925"/>
        </p:xfrm>
        <a:graphic>
          <a:graphicData uri="http://schemas.openxmlformats.org/presentationml/2006/ole">
            <p:oleObj spid="_x0000_s214024" name="Equation" r:id="rId7" imgW="634680" imgH="393480" progId="Equation.DSMT4">
              <p:embed/>
            </p:oleObj>
          </a:graphicData>
        </a:graphic>
      </p:graphicFrame>
      <p:cxnSp>
        <p:nvCxnSpPr>
          <p:cNvPr id="19" name="رابط مستقيم 18"/>
          <p:cNvCxnSpPr/>
          <p:nvPr/>
        </p:nvCxnSpPr>
        <p:spPr>
          <a:xfrm rot="5400000">
            <a:off x="3525758" y="2571034"/>
            <a:ext cx="2377440" cy="794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51</a:t>
            </a:fld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 descr="point0_homewo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169" y="1643050"/>
            <a:ext cx="2773785" cy="3212592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3143240" y="857232"/>
            <a:ext cx="5643602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مقومة </a:t>
            </a:r>
            <a:r>
              <a:rPr lang="ar-SY" sz="2800" b="1" dirty="0" err="1" smtClean="0">
                <a:cs typeface="Simplified Arabic" pitchFamily="2" charset="-78"/>
              </a:rPr>
              <a:t>ثايرستورية</a:t>
            </a:r>
            <a:r>
              <a:rPr lang="ar-SY" sz="2800" b="1" dirty="0" smtClean="0">
                <a:cs typeface="Simplified Arabic" pitchFamily="2" charset="-78"/>
              </a:rPr>
              <a:t> ثلاثية الطور ذات النقطة المشتركة (وصلة المصاعد المشتركة) تغذي حمولة أومية تحريضية على التفرع مع ديود المسار الحر.</a:t>
            </a:r>
          </a:p>
          <a:p>
            <a:pPr algn="just"/>
            <a:r>
              <a:rPr lang="ar-SY" sz="2800" b="1" dirty="0" smtClean="0">
                <a:cs typeface="Simplified Arabic" pitchFamily="2" charset="-78"/>
              </a:rPr>
              <a:t>تقدح هذه المبدلة بزاوية قدرها </a:t>
            </a:r>
            <a:r>
              <a:rPr lang="ar-SY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=60 </a:t>
            </a:r>
            <a:r>
              <a:rPr lang="en-US" sz="28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ar-SY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المطلوب:</a:t>
            </a:r>
          </a:p>
          <a:p>
            <a:pPr marL="514350" indent="-514350" algn="just">
              <a:buAutoNum type="arabicPeriod"/>
            </a:pP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أرسم على ورق مليمتري ما يلي: الجهد المقوم تيار وجهد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- منحنى الاستطاعة اللحظية للطور الثاني للمحولة – تيار الديود.</a:t>
            </a:r>
          </a:p>
          <a:p>
            <a:pPr marL="514350" indent="-514350" algn="just">
              <a:buAutoNum type="arabicPeriod"/>
            </a:pP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ما هي القيمة الوسطية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وتيار الديود بدلالة تيار الحمولة الوسطي.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6500826" y="308882"/>
            <a:ext cx="22860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تمرين</a:t>
            </a:r>
          </a:p>
        </p:txBody>
      </p:sp>
      <p:cxnSp>
        <p:nvCxnSpPr>
          <p:cNvPr id="8" name="رابط مستقيم 7"/>
          <p:cNvCxnSpPr/>
          <p:nvPr/>
        </p:nvCxnSpPr>
        <p:spPr>
          <a:xfrm>
            <a:off x="428596" y="785794"/>
            <a:ext cx="8358246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52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صورة 53" descr="fig3_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357166"/>
            <a:ext cx="4187952" cy="3575304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4286248" y="642918"/>
            <a:ext cx="442915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تتألف هذه الدارة من مجموعتين من </a:t>
            </a:r>
            <a:r>
              <a:rPr lang="ar-SY" sz="2800" b="1" dirty="0" err="1" smtClean="0">
                <a:cs typeface="Simplified Arabic" pitchFamily="2" charset="-78"/>
              </a:rPr>
              <a:t>الثايرستورات</a:t>
            </a:r>
            <a:r>
              <a:rPr lang="ar-SY" sz="2800" b="1" dirty="0" smtClean="0">
                <a:cs typeface="Simplified Arabic" pitchFamily="2" charset="-78"/>
              </a:rPr>
              <a:t> 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4429124" y="3857628"/>
            <a:ext cx="435771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لكي يعمل أي </a:t>
            </a:r>
            <a:r>
              <a:rPr lang="ar-SY" sz="2800" b="1" dirty="0" err="1" smtClean="0">
                <a:cs typeface="Simplified Arabic" pitchFamily="2" charset="-78"/>
              </a:rPr>
              <a:t>ثايرستور</a:t>
            </a:r>
            <a:r>
              <a:rPr lang="ar-SY" sz="2800" b="1" dirty="0" smtClean="0">
                <a:cs typeface="Simplified Arabic" pitchFamily="2" charset="-78"/>
              </a:rPr>
              <a:t> في الدارة يجب أن يتوافر شرطين 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428596" y="4906044"/>
            <a:ext cx="8358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أن يكون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محيز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أمامياً.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285720" y="5548986"/>
            <a:ext cx="85011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أن تطبق نبضة قدح على البوابة.</a:t>
            </a:r>
            <a:endParaRPr lang="ar-SY" sz="2800" b="1" baseline="30000" dirty="0" smtClean="0">
              <a:solidFill>
                <a:srgbClr val="7030A0"/>
              </a:solidFill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4429124" y="1571612"/>
            <a:ext cx="450059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المجموعة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المصعدية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(الأكثر سلبية) :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ar-SY" sz="2800" b="1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4357686" y="2571744"/>
            <a:ext cx="4500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المجموعة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المهبطية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(الأكثر إيجابية) :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ar-SY" sz="2800" b="1" baseline="-25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285720" y="-71462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58" name="مربع نص 57"/>
          <p:cNvSpPr txBox="1"/>
          <p:nvPr/>
        </p:nvSpPr>
        <p:spPr>
          <a:xfrm>
            <a:off x="1428728" y="400050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1" name="عنصر نائب للتاريخ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6" name="مستطيل 15"/>
          <p:cNvSpPr/>
          <p:nvPr/>
        </p:nvSpPr>
        <p:spPr>
          <a:xfrm>
            <a:off x="1357290" y="928670"/>
            <a:ext cx="928694" cy="2071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7" name="مستطيل 16"/>
          <p:cNvSpPr/>
          <p:nvPr/>
        </p:nvSpPr>
        <p:spPr>
          <a:xfrm>
            <a:off x="2714612" y="928670"/>
            <a:ext cx="928694" cy="20717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4" name="عنصر نائب لرقم الشريحة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53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6" grpId="0" animBg="1"/>
      <p:bldP spid="16" grpId="1" animBg="1"/>
      <p:bldP spid="17" grpId="0" animBg="1"/>
      <p:bldP spid="17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صورة 53" descr="fig3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57166"/>
            <a:ext cx="4187952" cy="3575304"/>
          </a:xfrm>
          <a:prstGeom prst="rect">
            <a:avLst/>
          </a:prstGeom>
        </p:spPr>
      </p:pic>
      <p:grpSp>
        <p:nvGrpSpPr>
          <p:cNvPr id="2" name="مجموعة 13"/>
          <p:cNvGrpSpPr/>
          <p:nvPr/>
        </p:nvGrpSpPr>
        <p:grpSpPr>
          <a:xfrm>
            <a:off x="5179317" y="428604"/>
            <a:ext cx="3214710" cy="2604684"/>
            <a:chOff x="4786314" y="782413"/>
            <a:chExt cx="3214710" cy="2604684"/>
          </a:xfrm>
        </p:grpSpPr>
        <p:sp>
          <p:nvSpPr>
            <p:cNvPr id="15" name="مربع نص 14"/>
            <p:cNvSpPr txBox="1"/>
            <p:nvPr/>
          </p:nvSpPr>
          <p:spPr>
            <a:xfrm>
              <a:off x="5186036" y="78241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1</a:t>
              </a: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6000760" y="78241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6889915" y="78241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F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F0"/>
                  </a:solidFill>
                  <a:sym typeface="Symbol"/>
                </a:rPr>
                <a:t>3</a:t>
              </a:r>
            </a:p>
          </p:txBody>
        </p:sp>
        <p:grpSp>
          <p:nvGrpSpPr>
            <p:cNvPr id="3" name="مجموعة 34"/>
            <p:cNvGrpSpPr/>
            <p:nvPr/>
          </p:nvGrpSpPr>
          <p:grpSpPr>
            <a:xfrm>
              <a:off x="4786314" y="1225055"/>
              <a:ext cx="3214710" cy="2162042"/>
              <a:chOff x="4786314" y="1225055"/>
              <a:chExt cx="3214710" cy="2162042"/>
            </a:xfrm>
          </p:grpSpPr>
          <p:pic>
            <p:nvPicPr>
              <p:cNvPr id="19" name="Picture 1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86314" y="1225055"/>
                <a:ext cx="2971800" cy="1533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مربع نص 19"/>
              <p:cNvSpPr txBox="1"/>
              <p:nvPr/>
            </p:nvSpPr>
            <p:spPr>
              <a:xfrm>
                <a:off x="7715272" y="1714488"/>
                <a:ext cx="28575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400" dirty="0" smtClean="0">
                    <a:sym typeface="Symbol"/>
                  </a:rPr>
                  <a:t></a:t>
                </a:r>
                <a:endParaRPr lang="ar-SY" sz="2400" dirty="0"/>
              </a:p>
            </p:txBody>
          </p:sp>
          <p:graphicFrame>
            <p:nvGraphicFramePr>
              <p:cNvPr id="21" name="Object 2"/>
              <p:cNvGraphicFramePr>
                <a:graphicFrameLocks noChangeAspect="1"/>
              </p:cNvGraphicFramePr>
              <p:nvPr/>
            </p:nvGraphicFramePr>
            <p:xfrm>
              <a:off x="4914123" y="2793372"/>
              <a:ext cx="247650" cy="593725"/>
            </p:xfrm>
            <a:graphic>
              <a:graphicData uri="http://schemas.openxmlformats.org/presentationml/2006/ole">
                <p:oleObj spid="_x0000_s184322" name="Equation" r:id="rId5" imgW="164880" imgH="393480" progId="Equation.DSMT4">
                  <p:embed/>
                </p:oleObj>
              </a:graphicData>
            </a:graphic>
          </p:graphicFrame>
          <p:graphicFrame>
            <p:nvGraphicFramePr>
              <p:cNvPr id="22" name="Object 2"/>
              <p:cNvGraphicFramePr>
                <a:graphicFrameLocks noChangeAspect="1"/>
              </p:cNvGraphicFramePr>
              <p:nvPr/>
            </p:nvGraphicFramePr>
            <p:xfrm>
              <a:off x="6013164" y="2911359"/>
              <a:ext cx="209550" cy="209550"/>
            </p:xfrm>
            <a:graphic>
              <a:graphicData uri="http://schemas.openxmlformats.org/presentationml/2006/ole">
                <p:oleObj spid="_x0000_s184323" name="Equation" r:id="rId6" imgW="139680" imgH="139680" progId="Equation.DSMT4">
                  <p:embed/>
                </p:oleObj>
              </a:graphicData>
            </a:graphic>
          </p:graphicFrame>
          <p:graphicFrame>
            <p:nvGraphicFramePr>
              <p:cNvPr id="23" name="Object 2"/>
              <p:cNvGraphicFramePr>
                <a:graphicFrameLocks noChangeAspect="1"/>
              </p:cNvGraphicFramePr>
              <p:nvPr/>
            </p:nvGraphicFramePr>
            <p:xfrm>
              <a:off x="7219950" y="2828925"/>
              <a:ext cx="342900" cy="266700"/>
            </p:xfrm>
            <a:graphic>
              <a:graphicData uri="http://schemas.openxmlformats.org/presentationml/2006/ole">
                <p:oleObj spid="_x0000_s184324" name="Equation" r:id="rId7" imgW="228600" imgH="177480" progId="Equation.DSMT4">
                  <p:embed/>
                </p:oleObj>
              </a:graphicData>
            </a:graphic>
          </p:graphicFrame>
        </p:grpSp>
      </p:grpSp>
      <p:cxnSp>
        <p:nvCxnSpPr>
          <p:cNvPr id="25" name="رابط مستقيم 24"/>
          <p:cNvCxnSpPr/>
          <p:nvPr/>
        </p:nvCxnSpPr>
        <p:spPr>
          <a:xfrm rot="5400000">
            <a:off x="3894133" y="2178835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مستقيم 26"/>
          <p:cNvCxnSpPr/>
          <p:nvPr/>
        </p:nvCxnSpPr>
        <p:spPr>
          <a:xfrm rot="5400000">
            <a:off x="4322761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/>
          <p:cNvCxnSpPr/>
          <p:nvPr/>
        </p:nvCxnSpPr>
        <p:spPr>
          <a:xfrm rot="5400000">
            <a:off x="4751389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مستقيم 28"/>
          <p:cNvCxnSpPr/>
          <p:nvPr/>
        </p:nvCxnSpPr>
        <p:spPr>
          <a:xfrm rot="5400000">
            <a:off x="5180017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رابط مستقيم 29"/>
          <p:cNvCxnSpPr/>
          <p:nvPr/>
        </p:nvCxnSpPr>
        <p:spPr>
          <a:xfrm rot="5400000">
            <a:off x="5596770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رابط مستقيم 30"/>
          <p:cNvCxnSpPr/>
          <p:nvPr/>
        </p:nvCxnSpPr>
        <p:spPr>
          <a:xfrm rot="5400000">
            <a:off x="6037273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مستقيم 32"/>
          <p:cNvCxnSpPr/>
          <p:nvPr/>
        </p:nvCxnSpPr>
        <p:spPr>
          <a:xfrm>
            <a:off x="5179317" y="3143248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مربع نص 43"/>
          <p:cNvSpPr txBox="1"/>
          <p:nvPr/>
        </p:nvSpPr>
        <p:spPr>
          <a:xfrm>
            <a:off x="7358082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47" name="مربع نص 46"/>
          <p:cNvSpPr txBox="1"/>
          <p:nvPr/>
        </p:nvSpPr>
        <p:spPr>
          <a:xfrm>
            <a:off x="4357686" y="3214686"/>
            <a:ext cx="10359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400" b="1" dirty="0" err="1" smtClean="0">
                <a:cs typeface="Simplified Arabic" pitchFamily="2" charset="-78"/>
              </a:rPr>
              <a:t>مصعدية</a:t>
            </a:r>
            <a:endParaRPr lang="ar-SY" sz="2400" b="1" baseline="30000" dirty="0" smtClean="0">
              <a:cs typeface="Simplified Arabic" pitchFamily="2" charset="-78"/>
            </a:endParaRPr>
          </a:p>
        </p:txBody>
      </p:sp>
      <p:sp>
        <p:nvSpPr>
          <p:cNvPr id="48" name="مربع نص 47"/>
          <p:cNvSpPr txBox="1"/>
          <p:nvPr/>
        </p:nvSpPr>
        <p:spPr>
          <a:xfrm>
            <a:off x="4429124" y="2714620"/>
            <a:ext cx="9645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400" b="1" dirty="0" err="1" smtClean="0">
                <a:cs typeface="Simplified Arabic" pitchFamily="2" charset="-78"/>
              </a:rPr>
              <a:t>مهبطية</a:t>
            </a:r>
            <a:endParaRPr lang="ar-SY" sz="2400" b="1" baseline="30000" dirty="0" smtClean="0">
              <a:cs typeface="Simplified Arabic" pitchFamily="2" charset="-78"/>
            </a:endParaRPr>
          </a:p>
        </p:txBody>
      </p:sp>
      <p:sp>
        <p:nvSpPr>
          <p:cNvPr id="49" name="مربع نص 48"/>
          <p:cNvSpPr txBox="1"/>
          <p:nvPr/>
        </p:nvSpPr>
        <p:spPr>
          <a:xfrm>
            <a:off x="357158" y="5000636"/>
            <a:ext cx="850112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لحساب لحظات قدح </a:t>
            </a:r>
            <a:r>
              <a:rPr lang="ar-SY" sz="2800" b="1" dirty="0" err="1" smtClean="0">
                <a:cs typeface="Simplified Arabic" pitchFamily="2" charset="-78"/>
              </a:rPr>
              <a:t>الثايرستورات</a:t>
            </a:r>
            <a:r>
              <a:rPr lang="ar-SY" sz="2800" b="1" dirty="0" smtClean="0">
                <a:cs typeface="Simplified Arabic" pitchFamily="2" charset="-78"/>
              </a:rPr>
              <a:t> يراعى ترتيب الدارة </a:t>
            </a:r>
            <a:r>
              <a:rPr lang="ar-SY" sz="2800" b="1" dirty="0" err="1" smtClean="0"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cs typeface="Simplified Arabic" pitchFamily="2" charset="-78"/>
              </a:rPr>
              <a:t> المشابهة (عمل الدارة هو نفس عمل الدارة </a:t>
            </a:r>
            <a:r>
              <a:rPr lang="ar-SY" sz="2800" b="1" dirty="0" err="1" smtClean="0"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cs typeface="Simplified Arabic" pitchFamily="2" charset="-78"/>
              </a:rPr>
              <a:t> بتأخير زمني </a:t>
            </a:r>
            <a:r>
              <a:rPr lang="ar-SY" sz="2800" b="1" u="sng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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)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285720" y="-71462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58" name="مربع نص 57"/>
          <p:cNvSpPr txBox="1"/>
          <p:nvPr/>
        </p:nvSpPr>
        <p:spPr>
          <a:xfrm>
            <a:off x="7358082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59" name="مربع نص 58"/>
          <p:cNvSpPr txBox="1"/>
          <p:nvPr/>
        </p:nvSpPr>
        <p:spPr>
          <a:xfrm>
            <a:off x="6929454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0" name="مربع نص 59"/>
          <p:cNvSpPr txBox="1"/>
          <p:nvPr/>
        </p:nvSpPr>
        <p:spPr>
          <a:xfrm>
            <a:off x="6929454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1" name="مربع نص 60"/>
          <p:cNvSpPr txBox="1"/>
          <p:nvPr/>
        </p:nvSpPr>
        <p:spPr>
          <a:xfrm>
            <a:off x="6536638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2" name="مربع نص 61"/>
          <p:cNvSpPr txBox="1"/>
          <p:nvPr/>
        </p:nvSpPr>
        <p:spPr>
          <a:xfrm>
            <a:off x="6500826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3" name="مربع نص 62"/>
          <p:cNvSpPr txBox="1"/>
          <p:nvPr/>
        </p:nvSpPr>
        <p:spPr>
          <a:xfrm>
            <a:off x="6072198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4" name="مربع نص 63"/>
          <p:cNvSpPr txBox="1"/>
          <p:nvPr/>
        </p:nvSpPr>
        <p:spPr>
          <a:xfrm>
            <a:off x="6072198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5" name="مربع نص 64"/>
          <p:cNvSpPr txBox="1"/>
          <p:nvPr/>
        </p:nvSpPr>
        <p:spPr>
          <a:xfrm>
            <a:off x="5643570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6" name="مربع نص 65"/>
          <p:cNvSpPr txBox="1"/>
          <p:nvPr/>
        </p:nvSpPr>
        <p:spPr>
          <a:xfrm>
            <a:off x="5214942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7" name="مربع نص 66"/>
          <p:cNvSpPr txBox="1"/>
          <p:nvPr/>
        </p:nvSpPr>
        <p:spPr>
          <a:xfrm>
            <a:off x="5643570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8" name="مربع نص 67"/>
          <p:cNvSpPr txBox="1"/>
          <p:nvPr/>
        </p:nvSpPr>
        <p:spPr>
          <a:xfrm>
            <a:off x="5214942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9" name="مربع نص 68"/>
          <p:cNvSpPr txBox="1"/>
          <p:nvPr/>
        </p:nvSpPr>
        <p:spPr>
          <a:xfrm>
            <a:off x="1428728" y="400050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70" name="مربع نص 69"/>
          <p:cNvSpPr txBox="1"/>
          <p:nvPr/>
        </p:nvSpPr>
        <p:spPr>
          <a:xfrm>
            <a:off x="5715008" y="407194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3 - 20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8" name="عنصر نائب للتاريخ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9" name="عنصر نائب لرقم الشريحة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54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مربع نص 49"/>
          <p:cNvSpPr txBox="1"/>
          <p:nvPr/>
        </p:nvSpPr>
        <p:spPr>
          <a:xfrm>
            <a:off x="285720" y="4429132"/>
            <a:ext cx="85725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الفرق بين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ثايرستورين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في نفس المجموعة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120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ar-SY" sz="28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مثال (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, T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)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51" name="مربع نص 50"/>
          <p:cNvSpPr txBox="1"/>
          <p:nvPr/>
        </p:nvSpPr>
        <p:spPr>
          <a:xfrm>
            <a:off x="357158" y="4987929"/>
            <a:ext cx="850112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يعمل كل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ثايرستور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مع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ثايرستور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غير مشترك معه بالطور زاوية قدرها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sz="2800" b="1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ar-SY" sz="2800" b="1" baseline="30000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مثال (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, T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)</a:t>
            </a:r>
            <a:endParaRPr lang="ar-SY" sz="2800" b="1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sp>
        <p:nvSpPr>
          <p:cNvPr id="53" name="مربع نص 52"/>
          <p:cNvSpPr txBox="1"/>
          <p:nvPr/>
        </p:nvSpPr>
        <p:spPr>
          <a:xfrm>
            <a:off x="357158" y="5977614"/>
            <a:ext cx="85011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الفرق بين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ثايرستورين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على نفس الطور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  <a:r>
              <a:rPr lang="en-US" sz="2800" b="1" baseline="30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r>
              <a:rPr lang="ar-SY" sz="2800" b="1" baseline="30000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مثال (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, T</a:t>
            </a:r>
            <a:r>
              <a:rPr lang="en-US" sz="28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)</a:t>
            </a:r>
            <a:endParaRPr lang="ar-SY" sz="2800" b="1" dirty="0" smtClean="0">
              <a:solidFill>
                <a:srgbClr val="7030A0"/>
              </a:solidFill>
              <a:cs typeface="Simplified Arabic" pitchFamily="2" charset="-78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285720" y="-71462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46" name="صورة 45" descr="fig3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57166"/>
            <a:ext cx="4187952" cy="3575304"/>
          </a:xfrm>
          <a:prstGeom prst="rect">
            <a:avLst/>
          </a:prstGeom>
        </p:spPr>
      </p:pic>
      <p:grpSp>
        <p:nvGrpSpPr>
          <p:cNvPr id="2" name="مجموعة 13"/>
          <p:cNvGrpSpPr/>
          <p:nvPr/>
        </p:nvGrpSpPr>
        <p:grpSpPr>
          <a:xfrm>
            <a:off x="5179317" y="428604"/>
            <a:ext cx="3214710" cy="2604684"/>
            <a:chOff x="4786314" y="782413"/>
            <a:chExt cx="3214710" cy="2604684"/>
          </a:xfrm>
        </p:grpSpPr>
        <p:sp>
          <p:nvSpPr>
            <p:cNvPr id="59" name="مربع نص 58"/>
            <p:cNvSpPr txBox="1"/>
            <p:nvPr/>
          </p:nvSpPr>
          <p:spPr>
            <a:xfrm>
              <a:off x="5186036" y="78241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1</a:t>
              </a:r>
            </a:p>
          </p:txBody>
        </p:sp>
        <p:sp>
          <p:nvSpPr>
            <p:cNvPr id="60" name="مربع نص 59"/>
            <p:cNvSpPr txBox="1"/>
            <p:nvPr/>
          </p:nvSpPr>
          <p:spPr>
            <a:xfrm>
              <a:off x="6000760" y="78241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61" name="مربع نص 60"/>
            <p:cNvSpPr txBox="1"/>
            <p:nvPr/>
          </p:nvSpPr>
          <p:spPr>
            <a:xfrm>
              <a:off x="6889915" y="78241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F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F0"/>
                  </a:solidFill>
                  <a:sym typeface="Symbol"/>
                </a:rPr>
                <a:t>3</a:t>
              </a:r>
            </a:p>
          </p:txBody>
        </p:sp>
        <p:grpSp>
          <p:nvGrpSpPr>
            <p:cNvPr id="3" name="مجموعة 34"/>
            <p:cNvGrpSpPr/>
            <p:nvPr/>
          </p:nvGrpSpPr>
          <p:grpSpPr>
            <a:xfrm>
              <a:off x="4786314" y="1225055"/>
              <a:ext cx="3214710" cy="2162042"/>
              <a:chOff x="4786314" y="1225055"/>
              <a:chExt cx="3214710" cy="2162042"/>
            </a:xfrm>
          </p:grpSpPr>
          <p:pic>
            <p:nvPicPr>
              <p:cNvPr id="63" name="Picture 1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86314" y="1225055"/>
                <a:ext cx="2971800" cy="1533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4" name="مربع نص 63"/>
              <p:cNvSpPr txBox="1"/>
              <p:nvPr/>
            </p:nvSpPr>
            <p:spPr>
              <a:xfrm>
                <a:off x="7715272" y="1714488"/>
                <a:ext cx="28575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400" dirty="0" smtClean="0">
                    <a:sym typeface="Symbol"/>
                  </a:rPr>
                  <a:t></a:t>
                </a:r>
                <a:endParaRPr lang="ar-SY" sz="2400" dirty="0"/>
              </a:p>
            </p:txBody>
          </p:sp>
          <p:graphicFrame>
            <p:nvGraphicFramePr>
              <p:cNvPr id="65" name="Object 2"/>
              <p:cNvGraphicFramePr>
                <a:graphicFrameLocks noChangeAspect="1"/>
              </p:cNvGraphicFramePr>
              <p:nvPr/>
            </p:nvGraphicFramePr>
            <p:xfrm>
              <a:off x="4914123" y="2793372"/>
              <a:ext cx="247650" cy="593725"/>
            </p:xfrm>
            <a:graphic>
              <a:graphicData uri="http://schemas.openxmlformats.org/presentationml/2006/ole">
                <p:oleObj spid="_x0000_s185346" name="Equation" r:id="rId5" imgW="164880" imgH="393480" progId="Equation.DSMT4">
                  <p:embed/>
                </p:oleObj>
              </a:graphicData>
            </a:graphic>
          </p:graphicFrame>
          <p:graphicFrame>
            <p:nvGraphicFramePr>
              <p:cNvPr id="66" name="Object 2"/>
              <p:cNvGraphicFramePr>
                <a:graphicFrameLocks noChangeAspect="1"/>
              </p:cNvGraphicFramePr>
              <p:nvPr/>
            </p:nvGraphicFramePr>
            <p:xfrm>
              <a:off x="6013164" y="2911359"/>
              <a:ext cx="209550" cy="209550"/>
            </p:xfrm>
            <a:graphic>
              <a:graphicData uri="http://schemas.openxmlformats.org/presentationml/2006/ole">
                <p:oleObj spid="_x0000_s185347" name="Equation" r:id="rId6" imgW="139680" imgH="139680" progId="Equation.DSMT4">
                  <p:embed/>
                </p:oleObj>
              </a:graphicData>
            </a:graphic>
          </p:graphicFrame>
          <p:graphicFrame>
            <p:nvGraphicFramePr>
              <p:cNvPr id="67" name="Object 2"/>
              <p:cNvGraphicFramePr>
                <a:graphicFrameLocks noChangeAspect="1"/>
              </p:cNvGraphicFramePr>
              <p:nvPr/>
            </p:nvGraphicFramePr>
            <p:xfrm>
              <a:off x="7219950" y="2828925"/>
              <a:ext cx="342900" cy="266700"/>
            </p:xfrm>
            <a:graphic>
              <a:graphicData uri="http://schemas.openxmlformats.org/presentationml/2006/ole">
                <p:oleObj spid="_x0000_s185348" name="Equation" r:id="rId7" imgW="228600" imgH="177480" progId="Equation.DSMT4">
                  <p:embed/>
                </p:oleObj>
              </a:graphicData>
            </a:graphic>
          </p:graphicFrame>
        </p:grpSp>
      </p:grpSp>
      <p:cxnSp>
        <p:nvCxnSpPr>
          <p:cNvPr id="68" name="رابط مستقيم 67"/>
          <p:cNvCxnSpPr/>
          <p:nvPr/>
        </p:nvCxnSpPr>
        <p:spPr>
          <a:xfrm rot="5400000">
            <a:off x="3894133" y="2178835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رابط مستقيم 68"/>
          <p:cNvCxnSpPr/>
          <p:nvPr/>
        </p:nvCxnSpPr>
        <p:spPr>
          <a:xfrm rot="5400000">
            <a:off x="4322761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رابط مستقيم 69"/>
          <p:cNvCxnSpPr/>
          <p:nvPr/>
        </p:nvCxnSpPr>
        <p:spPr>
          <a:xfrm rot="5400000">
            <a:off x="4751389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مستقيم 70"/>
          <p:cNvCxnSpPr/>
          <p:nvPr/>
        </p:nvCxnSpPr>
        <p:spPr>
          <a:xfrm rot="5400000">
            <a:off x="5180017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رابط مستقيم 71"/>
          <p:cNvCxnSpPr/>
          <p:nvPr/>
        </p:nvCxnSpPr>
        <p:spPr>
          <a:xfrm rot="5400000">
            <a:off x="5596770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رابط مستقيم 72"/>
          <p:cNvCxnSpPr/>
          <p:nvPr/>
        </p:nvCxnSpPr>
        <p:spPr>
          <a:xfrm rot="5400000">
            <a:off x="6037273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رابط مستقيم 73"/>
          <p:cNvCxnSpPr/>
          <p:nvPr/>
        </p:nvCxnSpPr>
        <p:spPr>
          <a:xfrm>
            <a:off x="5179317" y="3143248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مربع نص 74"/>
          <p:cNvSpPr txBox="1"/>
          <p:nvPr/>
        </p:nvSpPr>
        <p:spPr>
          <a:xfrm>
            <a:off x="7358082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76" name="مربع نص 75"/>
          <p:cNvSpPr txBox="1"/>
          <p:nvPr/>
        </p:nvSpPr>
        <p:spPr>
          <a:xfrm>
            <a:off x="4357686" y="3214686"/>
            <a:ext cx="10359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400" b="1" dirty="0" err="1" smtClean="0">
                <a:cs typeface="Simplified Arabic" pitchFamily="2" charset="-78"/>
              </a:rPr>
              <a:t>مصعدية</a:t>
            </a:r>
            <a:endParaRPr lang="ar-SY" sz="2400" b="1" baseline="30000" dirty="0" smtClean="0">
              <a:cs typeface="Simplified Arabic" pitchFamily="2" charset="-78"/>
            </a:endParaRPr>
          </a:p>
        </p:txBody>
      </p:sp>
      <p:sp>
        <p:nvSpPr>
          <p:cNvPr id="77" name="مربع نص 76"/>
          <p:cNvSpPr txBox="1"/>
          <p:nvPr/>
        </p:nvSpPr>
        <p:spPr>
          <a:xfrm>
            <a:off x="4429124" y="2714620"/>
            <a:ext cx="9645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400" b="1" dirty="0" err="1" smtClean="0">
                <a:cs typeface="Simplified Arabic" pitchFamily="2" charset="-78"/>
              </a:rPr>
              <a:t>مهبطية</a:t>
            </a:r>
            <a:endParaRPr lang="ar-SY" sz="2400" b="1" baseline="30000" dirty="0" smtClean="0">
              <a:cs typeface="Simplified Arabic" pitchFamily="2" charset="-78"/>
            </a:endParaRPr>
          </a:p>
        </p:txBody>
      </p:sp>
      <p:sp>
        <p:nvSpPr>
          <p:cNvPr id="78" name="سهم إلى اليسار واليمين 77"/>
          <p:cNvSpPr/>
          <p:nvPr/>
        </p:nvSpPr>
        <p:spPr>
          <a:xfrm>
            <a:off x="5393631" y="3786190"/>
            <a:ext cx="928694" cy="142876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9" name="سهم إلى اليسار واليمين 78"/>
          <p:cNvSpPr/>
          <p:nvPr/>
        </p:nvSpPr>
        <p:spPr>
          <a:xfrm>
            <a:off x="5893697" y="3786190"/>
            <a:ext cx="428628" cy="142876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80" name="سهم إلى اليسار واليمين 79"/>
          <p:cNvSpPr/>
          <p:nvPr/>
        </p:nvSpPr>
        <p:spPr>
          <a:xfrm>
            <a:off x="5393631" y="3786190"/>
            <a:ext cx="1285884" cy="142876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81" name="مربع نص 80"/>
          <p:cNvSpPr txBox="1"/>
          <p:nvPr/>
        </p:nvSpPr>
        <p:spPr>
          <a:xfrm>
            <a:off x="7358082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2" name="مربع نص 81"/>
          <p:cNvSpPr txBox="1"/>
          <p:nvPr/>
        </p:nvSpPr>
        <p:spPr>
          <a:xfrm>
            <a:off x="6929454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3" name="مربع نص 82"/>
          <p:cNvSpPr txBox="1"/>
          <p:nvPr/>
        </p:nvSpPr>
        <p:spPr>
          <a:xfrm>
            <a:off x="6929454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4" name="مربع نص 83"/>
          <p:cNvSpPr txBox="1"/>
          <p:nvPr/>
        </p:nvSpPr>
        <p:spPr>
          <a:xfrm>
            <a:off x="6536638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5" name="مربع نص 84"/>
          <p:cNvSpPr txBox="1"/>
          <p:nvPr/>
        </p:nvSpPr>
        <p:spPr>
          <a:xfrm>
            <a:off x="6500826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6" name="مربع نص 85"/>
          <p:cNvSpPr txBox="1"/>
          <p:nvPr/>
        </p:nvSpPr>
        <p:spPr>
          <a:xfrm>
            <a:off x="6072198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7" name="مربع نص 86"/>
          <p:cNvSpPr txBox="1"/>
          <p:nvPr/>
        </p:nvSpPr>
        <p:spPr>
          <a:xfrm>
            <a:off x="6072198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8" name="مربع نص 87"/>
          <p:cNvSpPr txBox="1"/>
          <p:nvPr/>
        </p:nvSpPr>
        <p:spPr>
          <a:xfrm>
            <a:off x="5643570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9" name="مربع نص 88"/>
          <p:cNvSpPr txBox="1"/>
          <p:nvPr/>
        </p:nvSpPr>
        <p:spPr>
          <a:xfrm>
            <a:off x="5214942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90" name="مربع نص 89"/>
          <p:cNvSpPr txBox="1"/>
          <p:nvPr/>
        </p:nvSpPr>
        <p:spPr>
          <a:xfrm>
            <a:off x="5643570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91" name="مربع نص 90"/>
          <p:cNvSpPr txBox="1"/>
          <p:nvPr/>
        </p:nvSpPr>
        <p:spPr>
          <a:xfrm>
            <a:off x="5214942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92" name="مربع نص 91"/>
          <p:cNvSpPr txBox="1"/>
          <p:nvPr/>
        </p:nvSpPr>
        <p:spPr>
          <a:xfrm>
            <a:off x="1428728" y="400050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93" name="مربع نص 92"/>
          <p:cNvSpPr txBox="1"/>
          <p:nvPr/>
        </p:nvSpPr>
        <p:spPr>
          <a:xfrm>
            <a:off x="5715008" y="407194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3 - 20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3" name="عنصر نائب للتاريخ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4" name="عنصر نائب لرقم الشريحة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55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/>
      <p:bldP spid="78" grpId="0" animBg="1"/>
      <p:bldP spid="78" grpId="1" animBg="1"/>
      <p:bldP spid="79" grpId="0" animBg="1"/>
      <p:bldP spid="79" grpId="1" animBg="1"/>
      <p:bldP spid="8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مربع نص 51"/>
          <p:cNvSpPr txBox="1"/>
          <p:nvPr/>
        </p:nvSpPr>
        <p:spPr>
          <a:xfrm>
            <a:off x="285720" y="-71462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46" name="صورة 45" descr="fig3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57166"/>
            <a:ext cx="4187952" cy="3575304"/>
          </a:xfrm>
          <a:prstGeom prst="rect">
            <a:avLst/>
          </a:prstGeom>
        </p:spPr>
      </p:pic>
      <p:grpSp>
        <p:nvGrpSpPr>
          <p:cNvPr id="2" name="مجموعة 13"/>
          <p:cNvGrpSpPr/>
          <p:nvPr/>
        </p:nvGrpSpPr>
        <p:grpSpPr>
          <a:xfrm>
            <a:off x="5179317" y="428604"/>
            <a:ext cx="3214710" cy="2604684"/>
            <a:chOff x="4786314" y="782413"/>
            <a:chExt cx="3214710" cy="2604684"/>
          </a:xfrm>
        </p:grpSpPr>
        <p:sp>
          <p:nvSpPr>
            <p:cNvPr id="59" name="مربع نص 58"/>
            <p:cNvSpPr txBox="1"/>
            <p:nvPr/>
          </p:nvSpPr>
          <p:spPr>
            <a:xfrm>
              <a:off x="5186036" y="78241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1</a:t>
              </a:r>
            </a:p>
          </p:txBody>
        </p:sp>
        <p:sp>
          <p:nvSpPr>
            <p:cNvPr id="60" name="مربع نص 59"/>
            <p:cNvSpPr txBox="1"/>
            <p:nvPr/>
          </p:nvSpPr>
          <p:spPr>
            <a:xfrm>
              <a:off x="6000760" y="78241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</a:p>
          </p:txBody>
        </p:sp>
        <p:sp>
          <p:nvSpPr>
            <p:cNvPr id="61" name="مربع نص 60"/>
            <p:cNvSpPr txBox="1"/>
            <p:nvPr/>
          </p:nvSpPr>
          <p:spPr>
            <a:xfrm>
              <a:off x="6889915" y="78241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F0"/>
                  </a:solidFill>
                  <a:sym typeface="Symbol"/>
                </a:rPr>
                <a:t>v</a:t>
              </a:r>
              <a:r>
                <a:rPr lang="en-US" sz="2400" b="1" baseline="-25000" dirty="0" smtClean="0">
                  <a:solidFill>
                    <a:srgbClr val="00B0F0"/>
                  </a:solidFill>
                  <a:sym typeface="Symbol"/>
                </a:rPr>
                <a:t>3</a:t>
              </a:r>
            </a:p>
          </p:txBody>
        </p:sp>
        <p:grpSp>
          <p:nvGrpSpPr>
            <p:cNvPr id="3" name="مجموعة 34"/>
            <p:cNvGrpSpPr/>
            <p:nvPr/>
          </p:nvGrpSpPr>
          <p:grpSpPr>
            <a:xfrm>
              <a:off x="4786314" y="1225055"/>
              <a:ext cx="3214710" cy="2162042"/>
              <a:chOff x="4786314" y="1225055"/>
              <a:chExt cx="3214710" cy="2162042"/>
            </a:xfrm>
          </p:grpSpPr>
          <p:pic>
            <p:nvPicPr>
              <p:cNvPr id="63" name="Picture 1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86314" y="1225055"/>
                <a:ext cx="2971800" cy="1533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4" name="مربع نص 63"/>
              <p:cNvSpPr txBox="1"/>
              <p:nvPr/>
            </p:nvSpPr>
            <p:spPr>
              <a:xfrm>
                <a:off x="7715272" y="1714488"/>
                <a:ext cx="28575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400" dirty="0" smtClean="0">
                    <a:sym typeface="Symbol"/>
                  </a:rPr>
                  <a:t></a:t>
                </a:r>
                <a:endParaRPr lang="ar-SY" sz="2400" dirty="0"/>
              </a:p>
            </p:txBody>
          </p:sp>
          <p:graphicFrame>
            <p:nvGraphicFramePr>
              <p:cNvPr id="65" name="Object 2"/>
              <p:cNvGraphicFramePr>
                <a:graphicFrameLocks noChangeAspect="1"/>
              </p:cNvGraphicFramePr>
              <p:nvPr/>
            </p:nvGraphicFramePr>
            <p:xfrm>
              <a:off x="4914123" y="2793372"/>
              <a:ext cx="247650" cy="593725"/>
            </p:xfrm>
            <a:graphic>
              <a:graphicData uri="http://schemas.openxmlformats.org/presentationml/2006/ole">
                <p:oleObj spid="_x0000_s186370" name="Equation" r:id="rId5" imgW="164880" imgH="393480" progId="Equation.DSMT4">
                  <p:embed/>
                </p:oleObj>
              </a:graphicData>
            </a:graphic>
          </p:graphicFrame>
          <p:graphicFrame>
            <p:nvGraphicFramePr>
              <p:cNvPr id="66" name="Object 2"/>
              <p:cNvGraphicFramePr>
                <a:graphicFrameLocks noChangeAspect="1"/>
              </p:cNvGraphicFramePr>
              <p:nvPr/>
            </p:nvGraphicFramePr>
            <p:xfrm>
              <a:off x="6013164" y="2911359"/>
              <a:ext cx="209550" cy="209550"/>
            </p:xfrm>
            <a:graphic>
              <a:graphicData uri="http://schemas.openxmlformats.org/presentationml/2006/ole">
                <p:oleObj spid="_x0000_s186371" name="Equation" r:id="rId6" imgW="139680" imgH="139680" progId="Equation.DSMT4">
                  <p:embed/>
                </p:oleObj>
              </a:graphicData>
            </a:graphic>
          </p:graphicFrame>
          <p:graphicFrame>
            <p:nvGraphicFramePr>
              <p:cNvPr id="67" name="Object 2"/>
              <p:cNvGraphicFramePr>
                <a:graphicFrameLocks noChangeAspect="1"/>
              </p:cNvGraphicFramePr>
              <p:nvPr/>
            </p:nvGraphicFramePr>
            <p:xfrm>
              <a:off x="7219950" y="2828925"/>
              <a:ext cx="342900" cy="266700"/>
            </p:xfrm>
            <a:graphic>
              <a:graphicData uri="http://schemas.openxmlformats.org/presentationml/2006/ole">
                <p:oleObj spid="_x0000_s186372" name="Equation" r:id="rId7" imgW="228600" imgH="177480" progId="Equation.DSMT4">
                  <p:embed/>
                </p:oleObj>
              </a:graphicData>
            </a:graphic>
          </p:graphicFrame>
        </p:grpSp>
      </p:grpSp>
      <p:cxnSp>
        <p:nvCxnSpPr>
          <p:cNvPr id="68" name="رابط مستقيم 67"/>
          <p:cNvCxnSpPr/>
          <p:nvPr/>
        </p:nvCxnSpPr>
        <p:spPr>
          <a:xfrm rot="5400000">
            <a:off x="3894133" y="2178835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رابط مستقيم 68"/>
          <p:cNvCxnSpPr/>
          <p:nvPr/>
        </p:nvCxnSpPr>
        <p:spPr>
          <a:xfrm rot="5400000">
            <a:off x="4322761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رابط مستقيم 69"/>
          <p:cNvCxnSpPr/>
          <p:nvPr/>
        </p:nvCxnSpPr>
        <p:spPr>
          <a:xfrm rot="5400000">
            <a:off x="4751389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مستقيم 70"/>
          <p:cNvCxnSpPr/>
          <p:nvPr/>
        </p:nvCxnSpPr>
        <p:spPr>
          <a:xfrm rot="5400000">
            <a:off x="5180017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رابط مستقيم 71"/>
          <p:cNvCxnSpPr/>
          <p:nvPr/>
        </p:nvCxnSpPr>
        <p:spPr>
          <a:xfrm rot="5400000">
            <a:off x="5596770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رابط مستقيم 72"/>
          <p:cNvCxnSpPr/>
          <p:nvPr/>
        </p:nvCxnSpPr>
        <p:spPr>
          <a:xfrm rot="5400000">
            <a:off x="6037273" y="2178041"/>
            <a:ext cx="30710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رابط مستقيم 73"/>
          <p:cNvCxnSpPr/>
          <p:nvPr/>
        </p:nvCxnSpPr>
        <p:spPr>
          <a:xfrm>
            <a:off x="5179317" y="3143248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مربع نص 74"/>
          <p:cNvSpPr txBox="1"/>
          <p:nvPr/>
        </p:nvSpPr>
        <p:spPr>
          <a:xfrm>
            <a:off x="7358082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76" name="مربع نص 75"/>
          <p:cNvSpPr txBox="1"/>
          <p:nvPr/>
        </p:nvSpPr>
        <p:spPr>
          <a:xfrm>
            <a:off x="4357686" y="3214686"/>
            <a:ext cx="10359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400" b="1" dirty="0" err="1" smtClean="0">
                <a:cs typeface="Simplified Arabic" pitchFamily="2" charset="-78"/>
              </a:rPr>
              <a:t>مصعدية</a:t>
            </a:r>
            <a:endParaRPr lang="ar-SY" sz="2400" b="1" baseline="30000" dirty="0" smtClean="0">
              <a:cs typeface="Simplified Arabic" pitchFamily="2" charset="-78"/>
            </a:endParaRPr>
          </a:p>
        </p:txBody>
      </p:sp>
      <p:sp>
        <p:nvSpPr>
          <p:cNvPr id="77" name="مربع نص 76"/>
          <p:cNvSpPr txBox="1"/>
          <p:nvPr/>
        </p:nvSpPr>
        <p:spPr>
          <a:xfrm>
            <a:off x="4429124" y="2714620"/>
            <a:ext cx="9645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400" b="1" dirty="0" err="1" smtClean="0">
                <a:cs typeface="Simplified Arabic" pitchFamily="2" charset="-78"/>
              </a:rPr>
              <a:t>مهبطية</a:t>
            </a:r>
            <a:endParaRPr lang="ar-SY" sz="2400" b="1" baseline="30000" dirty="0" smtClean="0">
              <a:cs typeface="Simplified Arabic" pitchFamily="2" charset="-78"/>
            </a:endParaRPr>
          </a:p>
        </p:txBody>
      </p:sp>
      <p:sp>
        <p:nvSpPr>
          <p:cNvPr id="81" name="مربع نص 80"/>
          <p:cNvSpPr txBox="1"/>
          <p:nvPr/>
        </p:nvSpPr>
        <p:spPr>
          <a:xfrm>
            <a:off x="7358082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2" name="مربع نص 81"/>
          <p:cNvSpPr txBox="1"/>
          <p:nvPr/>
        </p:nvSpPr>
        <p:spPr>
          <a:xfrm>
            <a:off x="6929454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3" name="مربع نص 82"/>
          <p:cNvSpPr txBox="1"/>
          <p:nvPr/>
        </p:nvSpPr>
        <p:spPr>
          <a:xfrm>
            <a:off x="6929454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4" name="مربع نص 83"/>
          <p:cNvSpPr txBox="1"/>
          <p:nvPr/>
        </p:nvSpPr>
        <p:spPr>
          <a:xfrm>
            <a:off x="6536638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5" name="مربع نص 84"/>
          <p:cNvSpPr txBox="1"/>
          <p:nvPr/>
        </p:nvSpPr>
        <p:spPr>
          <a:xfrm>
            <a:off x="6500826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6" name="مربع نص 85"/>
          <p:cNvSpPr txBox="1"/>
          <p:nvPr/>
        </p:nvSpPr>
        <p:spPr>
          <a:xfrm>
            <a:off x="6072198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7" name="مربع نص 86"/>
          <p:cNvSpPr txBox="1"/>
          <p:nvPr/>
        </p:nvSpPr>
        <p:spPr>
          <a:xfrm>
            <a:off x="6072198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8" name="مربع نص 87"/>
          <p:cNvSpPr txBox="1"/>
          <p:nvPr/>
        </p:nvSpPr>
        <p:spPr>
          <a:xfrm>
            <a:off x="5643570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9" name="مربع نص 88"/>
          <p:cNvSpPr txBox="1"/>
          <p:nvPr/>
        </p:nvSpPr>
        <p:spPr>
          <a:xfrm>
            <a:off x="5214942" y="321468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90" name="مربع نص 89"/>
          <p:cNvSpPr txBox="1"/>
          <p:nvPr/>
        </p:nvSpPr>
        <p:spPr>
          <a:xfrm>
            <a:off x="5643570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91" name="مربع نص 90"/>
          <p:cNvSpPr txBox="1"/>
          <p:nvPr/>
        </p:nvSpPr>
        <p:spPr>
          <a:xfrm>
            <a:off x="5214942" y="2714620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92" name="مربع نص 91"/>
          <p:cNvSpPr txBox="1"/>
          <p:nvPr/>
        </p:nvSpPr>
        <p:spPr>
          <a:xfrm>
            <a:off x="1428728" y="400050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3 - 19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93" name="مربع نص 92"/>
          <p:cNvSpPr txBox="1"/>
          <p:nvPr/>
        </p:nvSpPr>
        <p:spPr>
          <a:xfrm>
            <a:off x="5715008" y="4071942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3 - 20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3" name="مربع نص 42"/>
          <p:cNvSpPr txBox="1"/>
          <p:nvPr/>
        </p:nvSpPr>
        <p:spPr>
          <a:xfrm>
            <a:off x="5429256" y="4572008"/>
            <a:ext cx="32147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نميز مجالين للعمل :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4" name="مربع نص 43"/>
          <p:cNvSpPr txBox="1"/>
          <p:nvPr/>
        </p:nvSpPr>
        <p:spPr>
          <a:xfrm>
            <a:off x="4429124" y="5120358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&lt; 60 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مربع نص 44"/>
          <p:cNvSpPr txBox="1"/>
          <p:nvPr/>
        </p:nvSpPr>
        <p:spPr>
          <a:xfrm>
            <a:off x="4429124" y="5834738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ar-SY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&gt; 60 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عنصر نائب للتاريخ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1" name="عنصر نائب لرقم الشريحة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56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صورة 36" descr="fig3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96638"/>
            <a:ext cx="4187952" cy="3575304"/>
          </a:xfrm>
          <a:prstGeom prst="rect">
            <a:avLst/>
          </a:prstGeom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177118" y="214290"/>
          <a:ext cx="1752600" cy="925512"/>
        </p:xfrm>
        <a:graphic>
          <a:graphicData uri="http://schemas.openxmlformats.org/presentationml/2006/ole">
            <p:oleObj spid="_x0000_s187394" name="Equation" r:id="rId4" imgW="583920" imgH="393480" progId="Equation.DSMT4">
              <p:embed/>
            </p:oleObj>
          </a:graphicData>
        </a:graphic>
      </p:graphicFrame>
      <p:sp>
        <p:nvSpPr>
          <p:cNvPr id="3" name="مربع نص 2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57818" y="4000504"/>
          <a:ext cx="2528888" cy="927100"/>
        </p:xfrm>
        <a:graphic>
          <a:graphicData uri="http://schemas.openxmlformats.org/presentationml/2006/ole">
            <p:oleObj spid="_x0000_s187395" name="Equation" r:id="rId5" imgW="1079280" imgH="393480" progId="Equation.DSMT4">
              <p:embed/>
            </p:oleObj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5572132" y="5000636"/>
          <a:ext cx="2174875" cy="566737"/>
        </p:xfrm>
        <a:graphic>
          <a:graphicData uri="http://schemas.openxmlformats.org/presentationml/2006/ole">
            <p:oleObj spid="_x0000_s187396" name="Equation" r:id="rId6" imgW="927000" imgH="241200" progId="Equation.DSMT4">
              <p:embed/>
            </p:oleObj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5072066" y="5715016"/>
          <a:ext cx="1220787" cy="565150"/>
        </p:xfrm>
        <a:graphic>
          <a:graphicData uri="http://schemas.openxmlformats.org/presentationml/2006/ole">
            <p:oleObj spid="_x0000_s187397" name="Equation" r:id="rId7" imgW="520560" imgH="241200" progId="Equation.DSMT4">
              <p:embed/>
            </p:oleObj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7358082" y="5715016"/>
          <a:ext cx="1250950" cy="566737"/>
        </p:xfrm>
        <a:graphic>
          <a:graphicData uri="http://schemas.openxmlformats.org/presentationml/2006/ole">
            <p:oleObj spid="_x0000_s187398" name="Equation" r:id="rId8" imgW="533160" imgH="241200" progId="Equation.DSMT4">
              <p:embed/>
            </p:oleObj>
          </a:graphicData>
        </a:graphic>
      </p:graphicFrame>
      <p:sp>
        <p:nvSpPr>
          <p:cNvPr id="38" name="مربع نص 37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9" name="سهم للأسفل 38"/>
          <p:cNvSpPr/>
          <p:nvPr/>
        </p:nvSpPr>
        <p:spPr>
          <a:xfrm>
            <a:off x="1285852" y="0"/>
            <a:ext cx="357190" cy="2857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pSp>
        <p:nvGrpSpPr>
          <p:cNvPr id="31" name="مجموعة 47"/>
          <p:cNvGrpSpPr/>
          <p:nvPr/>
        </p:nvGrpSpPr>
        <p:grpSpPr>
          <a:xfrm>
            <a:off x="71406" y="142852"/>
            <a:ext cx="4357718" cy="6391019"/>
            <a:chOff x="71406" y="142852"/>
            <a:chExt cx="4357718" cy="6391019"/>
          </a:xfrm>
        </p:grpSpPr>
        <p:pic>
          <p:nvPicPr>
            <p:cNvPr id="199683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71472" y="571480"/>
              <a:ext cx="3695700" cy="531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مربع نص 4"/>
            <p:cNvSpPr txBox="1"/>
            <p:nvPr/>
          </p:nvSpPr>
          <p:spPr>
            <a:xfrm>
              <a:off x="500034" y="5643578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6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500034" y="6072206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3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3321928" y="5643578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6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3321928" y="6072206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1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2857674" y="6072206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1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2821862" y="5643578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4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2250358" y="5643578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4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2250358" y="6072206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5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678854" y="6072206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5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1107350" y="6072206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3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1678854" y="5643578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2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1071538" y="5643578"/>
              <a:ext cx="6785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400" b="1" dirty="0" smtClean="0">
                  <a:cs typeface="Simplified Arabic" pitchFamily="2" charset="-78"/>
                </a:rPr>
                <a:t>T</a:t>
              </a:r>
              <a:r>
                <a:rPr lang="en-US" sz="2400" b="1" baseline="-25000" dirty="0" smtClean="0">
                  <a:cs typeface="Simplified Arabic" pitchFamily="2" charset="-78"/>
                </a:rPr>
                <a:t>2</a:t>
              </a:r>
              <a:endParaRPr lang="ar-SY" sz="24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17" name="مربع نص 16"/>
            <p:cNvSpPr txBox="1"/>
            <p:nvPr/>
          </p:nvSpPr>
          <p:spPr>
            <a:xfrm rot="16200000">
              <a:off x="-19232" y="166225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18" name="مربع نص 17"/>
            <p:cNvSpPr txBox="1"/>
            <p:nvPr/>
          </p:nvSpPr>
          <p:spPr>
            <a:xfrm rot="16200000">
              <a:off x="-19232" y="323388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3929058" y="4396095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 rot="16200000">
              <a:off x="-197827" y="4341175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2857488" y="3538839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sp>
          <p:nvSpPr>
            <p:cNvPr id="22" name="مربع نص 21"/>
            <p:cNvSpPr txBox="1"/>
            <p:nvPr/>
          </p:nvSpPr>
          <p:spPr>
            <a:xfrm>
              <a:off x="3929058" y="353883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3" name="مربع نص 22"/>
            <p:cNvSpPr txBox="1"/>
            <p:nvPr/>
          </p:nvSpPr>
          <p:spPr>
            <a:xfrm>
              <a:off x="3929058" y="1928802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4" name="مربع نص 23"/>
            <p:cNvSpPr txBox="1"/>
            <p:nvPr/>
          </p:nvSpPr>
          <p:spPr>
            <a:xfrm>
              <a:off x="3929058" y="57148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5" name="مربع نص 24"/>
            <p:cNvSpPr txBox="1"/>
            <p:nvPr/>
          </p:nvSpPr>
          <p:spPr>
            <a:xfrm>
              <a:off x="1071538" y="21429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2071670" y="21429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مربع نص 26"/>
            <p:cNvSpPr txBox="1"/>
            <p:nvPr/>
          </p:nvSpPr>
          <p:spPr>
            <a:xfrm>
              <a:off x="3214678" y="21429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1571604" y="4181781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21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9" name="مربع نص 28"/>
            <p:cNvSpPr txBox="1"/>
            <p:nvPr/>
          </p:nvSpPr>
          <p:spPr>
            <a:xfrm>
              <a:off x="3286116" y="392906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31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3428992" y="3538839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cxnSp>
          <p:nvCxnSpPr>
            <p:cNvPr id="41" name="رابط كسهم مستقيم 40"/>
            <p:cNvCxnSpPr/>
            <p:nvPr/>
          </p:nvCxnSpPr>
          <p:spPr>
            <a:xfrm>
              <a:off x="910848" y="642918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مربع نص 43"/>
            <p:cNvSpPr txBox="1"/>
            <p:nvPr/>
          </p:nvSpPr>
          <p:spPr>
            <a:xfrm>
              <a:off x="1357290" y="139569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رابط كسهم مستقيم 42"/>
            <p:cNvCxnSpPr/>
            <p:nvPr/>
          </p:nvCxnSpPr>
          <p:spPr>
            <a:xfrm>
              <a:off x="1482352" y="1500174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مربع نص 44"/>
            <p:cNvSpPr txBox="1"/>
            <p:nvPr/>
          </p:nvSpPr>
          <p:spPr>
            <a:xfrm>
              <a:off x="785786" y="142852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رابط مستقيم 46"/>
            <p:cNvCxnSpPr/>
            <p:nvPr/>
          </p:nvCxnSpPr>
          <p:spPr>
            <a:xfrm rot="5400000">
              <a:off x="1202538" y="130979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مربع نص 45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30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عنصر نائب للتاريخ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9" name="عنصر نائب لرقم الشريحة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57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صورة 36" descr="fig3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96638"/>
            <a:ext cx="4187952" cy="3575304"/>
          </a:xfrm>
          <a:prstGeom prst="rect">
            <a:avLst/>
          </a:prstGeom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177118" y="214290"/>
          <a:ext cx="1752600" cy="925512"/>
        </p:xfrm>
        <a:graphic>
          <a:graphicData uri="http://schemas.openxmlformats.org/presentationml/2006/ole">
            <p:oleObj spid="_x0000_s188418" name="Equation" r:id="rId4" imgW="583920" imgH="393480" progId="Equation.DSMT4">
              <p:embed/>
            </p:oleObj>
          </a:graphicData>
        </a:graphic>
      </p:graphicFrame>
      <p:sp>
        <p:nvSpPr>
          <p:cNvPr id="3" name="مربع نص 2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571480"/>
            <a:ext cx="36957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500034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0003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332192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321928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285767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2821862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25035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250358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167885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107350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1678854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07153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 rot="16200000">
            <a:off x="-19232" y="16622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 rot="16200000">
            <a:off x="-19232" y="323388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929058" y="4396095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0" name="مربع نص 19"/>
          <p:cNvSpPr txBox="1"/>
          <p:nvPr/>
        </p:nvSpPr>
        <p:spPr>
          <a:xfrm rot="16200000">
            <a:off x="-197827" y="4341175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2857488" y="353883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22" name="مربع نص 21"/>
          <p:cNvSpPr txBox="1"/>
          <p:nvPr/>
        </p:nvSpPr>
        <p:spPr>
          <a:xfrm>
            <a:off x="3929058" y="353883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3929058" y="1928802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3929058" y="5714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1071538" y="2142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2071670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214678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8" name="مربع نص 27"/>
          <p:cNvSpPr txBox="1"/>
          <p:nvPr/>
        </p:nvSpPr>
        <p:spPr>
          <a:xfrm>
            <a:off x="1571604" y="4181781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3286116" y="392906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31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3428992" y="353883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43504" y="4144974"/>
          <a:ext cx="2736850" cy="927100"/>
        </p:xfrm>
        <a:graphic>
          <a:graphicData uri="http://schemas.openxmlformats.org/presentationml/2006/ole">
            <p:oleObj spid="_x0000_s188419" name="Equation" r:id="rId6" imgW="1168200" imgH="393480" progId="Equation.DSMT4">
              <p:embed/>
            </p:oleObj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5429256" y="5219717"/>
          <a:ext cx="2174875" cy="566737"/>
        </p:xfrm>
        <a:graphic>
          <a:graphicData uri="http://schemas.openxmlformats.org/presentationml/2006/ole">
            <p:oleObj spid="_x0000_s188420" name="Equation" r:id="rId7" imgW="927000" imgH="241200" progId="Equation.DSMT4">
              <p:embed/>
            </p:oleObj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4643438" y="5857892"/>
          <a:ext cx="1220787" cy="565150"/>
        </p:xfrm>
        <a:graphic>
          <a:graphicData uri="http://schemas.openxmlformats.org/presentationml/2006/ole">
            <p:oleObj spid="_x0000_s188421" name="Equation" r:id="rId8" imgW="520560" imgH="241200" progId="Equation.DSMT4">
              <p:embed/>
            </p:oleObj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7300913" y="5786438"/>
          <a:ext cx="1220787" cy="566737"/>
        </p:xfrm>
        <a:graphic>
          <a:graphicData uri="http://schemas.openxmlformats.org/presentationml/2006/ole">
            <p:oleObj spid="_x0000_s188422" name="Equation" r:id="rId9" imgW="520560" imgH="241200" progId="Equation.DSMT4">
              <p:embed/>
            </p:oleObj>
          </a:graphicData>
        </a:graphic>
      </p:graphicFrame>
      <p:sp>
        <p:nvSpPr>
          <p:cNvPr id="39" name="سهم للأسفل 38"/>
          <p:cNvSpPr/>
          <p:nvPr/>
        </p:nvSpPr>
        <p:spPr>
          <a:xfrm>
            <a:off x="1285852" y="0"/>
            <a:ext cx="357190" cy="2857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0" name="سهم للأسفل 39"/>
          <p:cNvSpPr/>
          <p:nvPr/>
        </p:nvSpPr>
        <p:spPr>
          <a:xfrm>
            <a:off x="1857356" y="0"/>
            <a:ext cx="357190" cy="2857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1" name="مربع نص 40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2" name="مربع نص 41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30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عنصر نائب للتاريخ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4" name="عنصر نائب لرقم الشريحة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58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صورة 36" descr="fig3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96638"/>
            <a:ext cx="4187952" cy="3575304"/>
          </a:xfrm>
          <a:prstGeom prst="rect">
            <a:avLst/>
          </a:prstGeom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177118" y="214290"/>
          <a:ext cx="1752600" cy="925512"/>
        </p:xfrm>
        <a:graphic>
          <a:graphicData uri="http://schemas.openxmlformats.org/presentationml/2006/ole">
            <p:oleObj spid="_x0000_s189442" name="Equation" r:id="rId4" imgW="583920" imgH="393480" progId="Equation.DSMT4">
              <p:embed/>
            </p:oleObj>
          </a:graphicData>
        </a:graphic>
      </p:graphicFrame>
      <p:sp>
        <p:nvSpPr>
          <p:cNvPr id="3" name="مربع نص 2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571480"/>
            <a:ext cx="36957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500034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0003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332192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321928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285767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2821862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25035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250358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167885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107350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1678854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07153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 rot="16200000">
            <a:off x="-19232" y="16622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 rot="16200000">
            <a:off x="-19232" y="323388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929058" y="4396095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0" name="مربع نص 19"/>
          <p:cNvSpPr txBox="1"/>
          <p:nvPr/>
        </p:nvSpPr>
        <p:spPr>
          <a:xfrm rot="16200000">
            <a:off x="-197827" y="4341175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2857488" y="353883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22" name="مربع نص 21"/>
          <p:cNvSpPr txBox="1"/>
          <p:nvPr/>
        </p:nvSpPr>
        <p:spPr>
          <a:xfrm>
            <a:off x="3929058" y="353883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3929058" y="1928802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3929058" y="5714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1071538" y="2142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2071670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214678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8" name="مربع نص 27"/>
          <p:cNvSpPr txBox="1"/>
          <p:nvPr/>
        </p:nvSpPr>
        <p:spPr>
          <a:xfrm>
            <a:off x="1571604" y="4181781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3286116" y="392906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31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3428992" y="353883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38725" y="4144963"/>
          <a:ext cx="2946400" cy="927100"/>
        </p:xfrm>
        <a:graphic>
          <a:graphicData uri="http://schemas.openxmlformats.org/presentationml/2006/ole">
            <p:oleObj spid="_x0000_s189443" name="Equation" r:id="rId6" imgW="1257120" imgH="393480" progId="Equation.DSMT4">
              <p:embed/>
            </p:oleObj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5429256" y="5219717"/>
          <a:ext cx="2174875" cy="566737"/>
        </p:xfrm>
        <a:graphic>
          <a:graphicData uri="http://schemas.openxmlformats.org/presentationml/2006/ole">
            <p:oleObj spid="_x0000_s189444" name="Equation" r:id="rId7" imgW="927000" imgH="241200" progId="Equation.DSMT4">
              <p:embed/>
            </p:oleObj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4643438" y="5857892"/>
          <a:ext cx="1220787" cy="565150"/>
        </p:xfrm>
        <a:graphic>
          <a:graphicData uri="http://schemas.openxmlformats.org/presentationml/2006/ole">
            <p:oleObj spid="_x0000_s189445" name="Equation" r:id="rId8" imgW="520560" imgH="241200" progId="Equation.DSMT4">
              <p:embed/>
            </p:oleObj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7300913" y="5786438"/>
          <a:ext cx="1220787" cy="566737"/>
        </p:xfrm>
        <a:graphic>
          <a:graphicData uri="http://schemas.openxmlformats.org/presentationml/2006/ole">
            <p:oleObj spid="_x0000_s189446" name="Equation" r:id="rId9" imgW="520560" imgH="241200" progId="Equation.DSMT4">
              <p:embed/>
            </p:oleObj>
          </a:graphicData>
        </a:graphic>
      </p:graphicFrame>
      <p:sp>
        <p:nvSpPr>
          <p:cNvPr id="40" name="سهم للأسفل 39"/>
          <p:cNvSpPr/>
          <p:nvPr/>
        </p:nvSpPr>
        <p:spPr>
          <a:xfrm>
            <a:off x="1857356" y="0"/>
            <a:ext cx="357190" cy="2857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1" name="سهم للأسفل 40"/>
          <p:cNvSpPr/>
          <p:nvPr/>
        </p:nvSpPr>
        <p:spPr>
          <a:xfrm>
            <a:off x="2428860" y="0"/>
            <a:ext cx="357190" cy="2857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9" name="مربع نص 38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2" name="مربع نص 41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30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عنصر نائب للتاريخ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4" name="عنصر نائب لرقم الشريحة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59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fig3_3_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1874" y="1142984"/>
            <a:ext cx="3934968" cy="2157984"/>
          </a:xfrm>
          <a:prstGeom prst="rect">
            <a:avLst/>
          </a:prstGeom>
        </p:spPr>
      </p:pic>
      <p:sp>
        <p:nvSpPr>
          <p:cNvPr id="23" name="مربع نص 22"/>
          <p:cNvSpPr txBox="1"/>
          <p:nvPr/>
        </p:nvSpPr>
        <p:spPr>
          <a:xfrm>
            <a:off x="3000364" y="48260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الثايرستورية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285720" y="428604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923444" y="3429000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3 - 4</a:t>
            </a:r>
            <a:endParaRPr lang="ar-SY" sz="2200" dirty="0">
              <a:cs typeface="Simplified Arabic" pitchFamily="2" charset="-78"/>
            </a:endParaRPr>
          </a:p>
        </p:txBody>
      </p:sp>
      <p:grpSp>
        <p:nvGrpSpPr>
          <p:cNvPr id="40" name="مجموعة 39"/>
          <p:cNvGrpSpPr/>
          <p:nvPr/>
        </p:nvGrpSpPr>
        <p:grpSpPr>
          <a:xfrm>
            <a:off x="214282" y="857232"/>
            <a:ext cx="3714776" cy="6000768"/>
            <a:chOff x="214282" y="857232"/>
            <a:chExt cx="3714776" cy="6000768"/>
          </a:xfrm>
        </p:grpSpPr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2944" y="928670"/>
              <a:ext cx="2971800" cy="549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مربع نص 7"/>
            <p:cNvSpPr txBox="1"/>
            <p:nvPr/>
          </p:nvSpPr>
          <p:spPr>
            <a:xfrm>
              <a:off x="428596" y="6400633"/>
              <a:ext cx="1714512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(</a:t>
              </a:r>
              <a:r>
                <a:rPr lang="ar-SY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= 90 </a:t>
              </a:r>
              <a:r>
                <a:rPr lang="en-US" sz="2200" b="1" baseline="300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ar-SY" sz="20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 rot="16200000">
              <a:off x="123644" y="137424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err="1" smtClean="0">
                  <a:solidFill>
                    <a:srgbClr val="FF0000"/>
                  </a:solidFill>
                </a:rPr>
                <a:t>L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 rot="16200000">
              <a:off x="123644" y="285523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339966"/>
                  </a:solidFill>
                  <a:sym typeface="Symbol"/>
                </a:rPr>
                <a:t>i</a:t>
              </a:r>
              <a:r>
                <a:rPr lang="en-US" sz="2400" b="1" baseline="-25000" dirty="0" err="1" smtClean="0">
                  <a:solidFill>
                    <a:srgbClr val="339966"/>
                  </a:solidFill>
                  <a:sym typeface="Symbol"/>
                </a:rPr>
                <a:t>L</a:t>
              </a:r>
              <a:endParaRPr lang="en-US" sz="2400" b="1" baseline="-25000" dirty="0" smtClean="0">
                <a:solidFill>
                  <a:srgbClr val="339966"/>
                </a:solidFill>
                <a:sym typeface="Symbol"/>
              </a:endParaRP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3428992" y="425321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2" name="مربع نص 11"/>
            <p:cNvSpPr txBox="1"/>
            <p:nvPr/>
          </p:nvSpPr>
          <p:spPr>
            <a:xfrm rot="16200000">
              <a:off x="-54951" y="4555490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857356" y="5967731"/>
              <a:ext cx="4286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3000364" y="6000768"/>
              <a:ext cx="6429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 rot="16200000">
              <a:off x="123644" y="344594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T1</a:t>
              </a: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3428992" y="342900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3428992" y="271462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3428992" y="150017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714348" y="85723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1785918" y="857232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v'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928662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2" name="مربع نص 21"/>
            <p:cNvSpPr txBox="1"/>
            <p:nvPr/>
          </p:nvSpPr>
          <p:spPr>
            <a:xfrm>
              <a:off x="2214546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رابط كسهم مستقيم 25"/>
            <p:cNvCxnSpPr/>
            <p:nvPr/>
          </p:nvCxnSpPr>
          <p:spPr>
            <a:xfrm>
              <a:off x="785786" y="5286388"/>
              <a:ext cx="64294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مربع نص 26"/>
            <p:cNvSpPr txBox="1"/>
            <p:nvPr/>
          </p:nvSpPr>
          <p:spPr>
            <a:xfrm>
              <a:off x="825542" y="4741388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2143108" y="6427113"/>
              <a:ext cx="150019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3 - 5</a:t>
              </a:r>
              <a:endParaRPr lang="ar-SY" sz="2200" dirty="0">
                <a:cs typeface="Simplified Arabic" pitchFamily="2" charset="-78"/>
              </a:endParaRPr>
            </a:p>
          </p:txBody>
        </p:sp>
        <p:cxnSp>
          <p:nvCxnSpPr>
            <p:cNvPr id="29" name="رابط كسهم مستقيم 28"/>
            <p:cNvCxnSpPr/>
            <p:nvPr/>
          </p:nvCxnSpPr>
          <p:spPr>
            <a:xfrm>
              <a:off x="785786" y="5927742"/>
              <a:ext cx="192882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مربع نص 30"/>
            <p:cNvSpPr txBox="1"/>
            <p:nvPr/>
          </p:nvSpPr>
          <p:spPr>
            <a:xfrm>
              <a:off x="1285852" y="5396227"/>
              <a:ext cx="928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0070C0"/>
                  </a:solidFill>
                  <a:sym typeface="Symbol"/>
                </a:rPr>
                <a:t></a:t>
              </a:r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+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32" name="كائن 31"/>
          <p:cNvGraphicFramePr>
            <a:graphicFrameLocks noChangeAspect="1"/>
          </p:cNvGraphicFramePr>
          <p:nvPr/>
        </p:nvGraphicFramePr>
        <p:xfrm>
          <a:off x="7504113" y="3900488"/>
          <a:ext cx="1279525" cy="476250"/>
        </p:xfrm>
        <a:graphic>
          <a:graphicData uri="http://schemas.openxmlformats.org/presentationml/2006/ole">
            <p:oleObj spid="_x0000_s81922" name="Equation" r:id="rId5" imgW="545760" imgH="203040" progId="Equation.DSMT4">
              <p:embed/>
            </p:oleObj>
          </a:graphicData>
        </a:graphic>
      </p:graphicFrame>
      <p:graphicFrame>
        <p:nvGraphicFramePr>
          <p:cNvPr id="33" name="كائن 32"/>
          <p:cNvGraphicFramePr>
            <a:graphicFrameLocks noChangeAspect="1"/>
          </p:cNvGraphicFramePr>
          <p:nvPr/>
        </p:nvGraphicFramePr>
        <p:xfrm>
          <a:off x="4403725" y="3878263"/>
          <a:ext cx="2498725" cy="566737"/>
        </p:xfrm>
        <a:graphic>
          <a:graphicData uri="http://schemas.openxmlformats.org/presentationml/2006/ole">
            <p:oleObj spid="_x0000_s81923" name="Equation" r:id="rId6" imgW="1066680" imgH="241200" progId="Equation.DSMT4">
              <p:embed/>
            </p:oleObj>
          </a:graphicData>
        </a:graphic>
      </p:graphicFrame>
      <p:graphicFrame>
        <p:nvGraphicFramePr>
          <p:cNvPr id="34" name="كائن 33"/>
          <p:cNvGraphicFramePr>
            <a:graphicFrameLocks noChangeAspect="1"/>
          </p:cNvGraphicFramePr>
          <p:nvPr/>
        </p:nvGraphicFramePr>
        <p:xfrm>
          <a:off x="4459288" y="4643438"/>
          <a:ext cx="922337" cy="536575"/>
        </p:xfrm>
        <a:graphic>
          <a:graphicData uri="http://schemas.openxmlformats.org/presentationml/2006/ole">
            <p:oleObj spid="_x0000_s81924" name="Equation" r:id="rId7" imgW="393480" imgH="228600" progId="Equation.DSMT4">
              <p:embed/>
            </p:oleObj>
          </a:graphicData>
        </a:graphic>
      </p:graphicFrame>
      <p:graphicFrame>
        <p:nvGraphicFramePr>
          <p:cNvPr id="35" name="كائن 34"/>
          <p:cNvGraphicFramePr>
            <a:graphicFrameLocks noChangeAspect="1"/>
          </p:cNvGraphicFramePr>
          <p:nvPr/>
        </p:nvGraphicFramePr>
        <p:xfrm>
          <a:off x="6330950" y="4629150"/>
          <a:ext cx="2441575" cy="565150"/>
        </p:xfrm>
        <a:graphic>
          <a:graphicData uri="http://schemas.openxmlformats.org/presentationml/2006/ole">
            <p:oleObj spid="_x0000_s81925" name="Equation" r:id="rId8" imgW="1041120" imgH="241200" progId="Equation.DSMT4">
              <p:embed/>
            </p:oleObj>
          </a:graphicData>
        </a:graphic>
      </p:graphicFrame>
      <p:graphicFrame>
        <p:nvGraphicFramePr>
          <p:cNvPr id="36" name="كائن 35"/>
          <p:cNvGraphicFramePr>
            <a:graphicFrameLocks noChangeAspect="1"/>
          </p:cNvGraphicFramePr>
          <p:nvPr/>
        </p:nvGraphicFramePr>
        <p:xfrm>
          <a:off x="4416425" y="5572125"/>
          <a:ext cx="1576388" cy="536575"/>
        </p:xfrm>
        <a:graphic>
          <a:graphicData uri="http://schemas.openxmlformats.org/presentationml/2006/ole">
            <p:oleObj spid="_x0000_s81926" name="Equation" r:id="rId9" imgW="672840" imgH="228600" progId="Equation.DSMT4">
              <p:embed/>
            </p:oleObj>
          </a:graphicData>
        </a:graphic>
      </p:graphicFrame>
      <p:pic>
        <p:nvPicPr>
          <p:cNvPr id="39" name="صورة 38" descr="fig3_3_d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57752" y="1142984"/>
            <a:ext cx="3934968" cy="2157984"/>
          </a:xfrm>
          <a:prstGeom prst="rect">
            <a:avLst/>
          </a:prstGeom>
        </p:spPr>
      </p:pic>
      <p:sp>
        <p:nvSpPr>
          <p:cNvPr id="38" name="سهم للأسفل 37"/>
          <p:cNvSpPr/>
          <p:nvPr/>
        </p:nvSpPr>
        <p:spPr>
          <a:xfrm>
            <a:off x="857224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مربع نص 3"/>
          <p:cNvSpPr txBox="1"/>
          <p:nvPr/>
        </p:nvSpPr>
        <p:spPr>
          <a:xfrm>
            <a:off x="6715140" y="905516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cxnSp>
        <p:nvCxnSpPr>
          <p:cNvPr id="37" name="رابط كسهم مستقيم 36"/>
          <p:cNvCxnSpPr/>
          <p:nvPr/>
        </p:nvCxnSpPr>
        <p:spPr>
          <a:xfrm rot="5400000" flipH="1" flipV="1">
            <a:off x="1214414" y="2214554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كسهم مستقيم 40"/>
          <p:cNvCxnSpPr/>
          <p:nvPr/>
        </p:nvCxnSpPr>
        <p:spPr>
          <a:xfrm rot="5400000" flipH="1" flipV="1">
            <a:off x="2501092" y="221376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>
            <a:off x="1428728" y="2571744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مربع نص 42"/>
          <p:cNvSpPr txBox="1"/>
          <p:nvPr/>
        </p:nvSpPr>
        <p:spPr>
          <a:xfrm>
            <a:off x="1285852" y="207167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4" name="عنصر نائب للتاريخ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5" name="عنصر نائب لرقم الشريحة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صورة 36" descr="fig3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96638"/>
            <a:ext cx="4187952" cy="3575304"/>
          </a:xfrm>
          <a:prstGeom prst="rect">
            <a:avLst/>
          </a:prstGeom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177118" y="214290"/>
          <a:ext cx="1752600" cy="925512"/>
        </p:xfrm>
        <a:graphic>
          <a:graphicData uri="http://schemas.openxmlformats.org/presentationml/2006/ole">
            <p:oleObj spid="_x0000_s190466" name="Equation" r:id="rId4" imgW="583920" imgH="393480" progId="Equation.DSMT4">
              <p:embed/>
            </p:oleObj>
          </a:graphicData>
        </a:graphic>
      </p:graphicFrame>
      <p:sp>
        <p:nvSpPr>
          <p:cNvPr id="3" name="مربع نص 2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571480"/>
            <a:ext cx="36957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500034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0003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332192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321928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285767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2821862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25035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250358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167885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107350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1678854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07153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 rot="16200000">
            <a:off x="-19232" y="16622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 rot="16200000">
            <a:off x="-19232" y="323388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929058" y="4396095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0" name="مربع نص 19"/>
          <p:cNvSpPr txBox="1"/>
          <p:nvPr/>
        </p:nvSpPr>
        <p:spPr>
          <a:xfrm rot="16200000">
            <a:off x="-197827" y="4341175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2857488" y="353883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22" name="مربع نص 21"/>
          <p:cNvSpPr txBox="1"/>
          <p:nvPr/>
        </p:nvSpPr>
        <p:spPr>
          <a:xfrm>
            <a:off x="3929058" y="353883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3929058" y="1928802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3929058" y="5714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1071538" y="2142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2071670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214678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8" name="مربع نص 27"/>
          <p:cNvSpPr txBox="1"/>
          <p:nvPr/>
        </p:nvSpPr>
        <p:spPr>
          <a:xfrm>
            <a:off x="1571604" y="4181781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3286116" y="392906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31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3428992" y="353883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38725" y="4144963"/>
          <a:ext cx="2946400" cy="927100"/>
        </p:xfrm>
        <a:graphic>
          <a:graphicData uri="http://schemas.openxmlformats.org/presentationml/2006/ole">
            <p:oleObj spid="_x0000_s190467" name="Equation" r:id="rId6" imgW="1257120" imgH="393480" progId="Equation.DSMT4">
              <p:embed/>
            </p:oleObj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5443538" y="5219700"/>
          <a:ext cx="2144712" cy="566738"/>
        </p:xfrm>
        <a:graphic>
          <a:graphicData uri="http://schemas.openxmlformats.org/presentationml/2006/ole">
            <p:oleObj spid="_x0000_s190468" name="Equation" r:id="rId7" imgW="914400" imgH="241200" progId="Equation.DSMT4">
              <p:embed/>
            </p:oleObj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4643438" y="5857892"/>
          <a:ext cx="1220787" cy="565150"/>
        </p:xfrm>
        <a:graphic>
          <a:graphicData uri="http://schemas.openxmlformats.org/presentationml/2006/ole">
            <p:oleObj spid="_x0000_s190469" name="Equation" r:id="rId8" imgW="520560" imgH="241200" progId="Equation.DSMT4">
              <p:embed/>
            </p:oleObj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7404100" y="5857892"/>
          <a:ext cx="1012825" cy="536575"/>
        </p:xfrm>
        <a:graphic>
          <a:graphicData uri="http://schemas.openxmlformats.org/presentationml/2006/ole">
            <p:oleObj spid="_x0000_s190470" name="Equation" r:id="rId9" imgW="431640" imgH="228600" progId="Equation.DSMT4">
              <p:embed/>
            </p:oleObj>
          </a:graphicData>
        </a:graphic>
      </p:graphicFrame>
      <p:sp>
        <p:nvSpPr>
          <p:cNvPr id="41" name="سهم للأسفل 40"/>
          <p:cNvSpPr/>
          <p:nvPr/>
        </p:nvSpPr>
        <p:spPr>
          <a:xfrm>
            <a:off x="2428860" y="0"/>
            <a:ext cx="357190" cy="2857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9" name="سهم للأسفل 38"/>
          <p:cNvSpPr/>
          <p:nvPr/>
        </p:nvSpPr>
        <p:spPr>
          <a:xfrm>
            <a:off x="3000364" y="0"/>
            <a:ext cx="357190" cy="2857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0" name="مربع نص 39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2" name="مربع نص 41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30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عنصر نائب للتاريخ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4" name="عنصر نائب لرقم الشريحة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60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571480"/>
            <a:ext cx="36957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500034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0003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332192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321928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285767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2821862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25035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250358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167885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107350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1678854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07153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 rot="16200000">
            <a:off x="-19232" y="16622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 rot="16200000">
            <a:off x="-19232" y="323388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929058" y="4396095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0" name="مربع نص 19"/>
          <p:cNvSpPr txBox="1"/>
          <p:nvPr/>
        </p:nvSpPr>
        <p:spPr>
          <a:xfrm rot="16200000">
            <a:off x="-197827" y="4341175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2857488" y="353883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22" name="مربع نص 21"/>
          <p:cNvSpPr txBox="1"/>
          <p:nvPr/>
        </p:nvSpPr>
        <p:spPr>
          <a:xfrm>
            <a:off x="3929058" y="353883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3929058" y="1928802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3929058" y="5714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1071538" y="2142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2071670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214678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8" name="مربع نص 27"/>
          <p:cNvSpPr txBox="1"/>
          <p:nvPr/>
        </p:nvSpPr>
        <p:spPr>
          <a:xfrm>
            <a:off x="1571604" y="4181781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3286116" y="392906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31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3428992" y="353883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40" name="مربع نص 39"/>
          <p:cNvSpPr txBox="1"/>
          <p:nvPr/>
        </p:nvSpPr>
        <p:spPr>
          <a:xfrm>
            <a:off x="4286248" y="688943"/>
            <a:ext cx="450059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 وتيار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4997450" y="1638295"/>
          <a:ext cx="3065463" cy="1076325"/>
        </p:xfrm>
        <a:graphic>
          <a:graphicData uri="http://schemas.openxmlformats.org/presentationml/2006/ole">
            <p:oleObj spid="_x0000_s191490" name="Equation" r:id="rId4" imgW="1307880" imgH="457200" progId="Equation.DSMT4">
              <p:embed/>
            </p:oleObj>
          </a:graphicData>
        </a:graphic>
      </p:graphicFrame>
      <p:graphicFrame>
        <p:nvGraphicFramePr>
          <p:cNvPr id="43" name="Object 3"/>
          <p:cNvGraphicFramePr>
            <a:graphicFrameLocks noChangeAspect="1"/>
          </p:cNvGraphicFramePr>
          <p:nvPr/>
        </p:nvGraphicFramePr>
        <p:xfrm>
          <a:off x="5087144" y="2989794"/>
          <a:ext cx="2886075" cy="538162"/>
        </p:xfrm>
        <a:graphic>
          <a:graphicData uri="http://schemas.openxmlformats.org/presentationml/2006/ole">
            <p:oleObj spid="_x0000_s191491" name="Equation" r:id="rId5" imgW="1231560" imgH="228600" progId="Equation.DSMT4">
              <p:embed/>
            </p:oleObj>
          </a:graphicData>
        </a:graphic>
      </p:graphicFrame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5533231" y="3803130"/>
          <a:ext cx="1993900" cy="925513"/>
        </p:xfrm>
        <a:graphic>
          <a:graphicData uri="http://schemas.openxmlformats.org/presentationml/2006/ole">
            <p:oleObj spid="_x0000_s191492" name="Equation" r:id="rId6" imgW="850680" imgH="393480" progId="Equation.DSMT4">
              <p:embed/>
            </p:oleObj>
          </a:graphicData>
        </a:graphic>
      </p:graphicFrame>
      <p:sp>
        <p:nvSpPr>
          <p:cNvPr id="45" name="مربع نص 44"/>
          <p:cNvSpPr txBox="1"/>
          <p:nvPr/>
        </p:nvSpPr>
        <p:spPr>
          <a:xfrm>
            <a:off x="5429256" y="5977614"/>
            <a:ext cx="33575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46" name="مربع نص 45"/>
          <p:cNvSpPr txBox="1"/>
          <p:nvPr/>
        </p:nvSpPr>
        <p:spPr>
          <a:xfrm>
            <a:off x="4214810" y="5952484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لا يوجد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5518944" y="5003817"/>
          <a:ext cx="2022475" cy="925513"/>
        </p:xfrm>
        <a:graphic>
          <a:graphicData uri="http://schemas.openxmlformats.org/presentationml/2006/ole">
            <p:oleObj spid="_x0000_s191493" name="Equation" r:id="rId7" imgW="863280" imgH="393480" progId="Equation.DSMT4">
              <p:embed/>
            </p:oleObj>
          </a:graphicData>
        </a:graphic>
      </p:graphicFrame>
      <p:graphicFrame>
        <p:nvGraphicFramePr>
          <p:cNvPr id="205835" name="Object 3"/>
          <p:cNvGraphicFramePr>
            <a:graphicFrameLocks noChangeAspect="1"/>
          </p:cNvGraphicFramePr>
          <p:nvPr/>
        </p:nvGraphicFramePr>
        <p:xfrm>
          <a:off x="7177088" y="-142900"/>
          <a:ext cx="1752600" cy="925512"/>
        </p:xfrm>
        <a:graphic>
          <a:graphicData uri="http://schemas.openxmlformats.org/presentationml/2006/ole">
            <p:oleObj spid="_x0000_s191494" name="Equation" r:id="rId8" imgW="583920" imgH="393480" progId="Equation.DSMT4">
              <p:embed/>
            </p:oleObj>
          </a:graphicData>
        </a:graphic>
      </p:graphicFrame>
      <p:sp>
        <p:nvSpPr>
          <p:cNvPr id="39" name="مربع نص 38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1" name="مربع نص 40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30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عنصر نائب للتاريخ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9" name="عنصر نائب لرقم الشريحة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61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571480"/>
            <a:ext cx="36957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500034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0003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332192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6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321928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285767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1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2821862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25035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4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250358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1678854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5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107350" y="6072206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3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1678854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071538" y="5643578"/>
            <a:ext cx="6785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 smtClean="0">
                <a:cs typeface="Simplified Arabic" pitchFamily="2" charset="-78"/>
              </a:rPr>
              <a:t>T</a:t>
            </a:r>
            <a:r>
              <a:rPr lang="en-US" sz="2400" b="1" baseline="-25000" dirty="0" smtClean="0">
                <a:cs typeface="Simplified Arabic" pitchFamily="2" charset="-78"/>
              </a:rPr>
              <a:t>2</a:t>
            </a:r>
            <a:endParaRPr lang="ar-SY" sz="2400" b="1" baseline="-25000" dirty="0" smtClean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 rot="16200000">
            <a:off x="-19232" y="16622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 rot="16200000">
            <a:off x="-19232" y="323388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929058" y="4396095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0" name="مربع نص 19"/>
          <p:cNvSpPr txBox="1"/>
          <p:nvPr/>
        </p:nvSpPr>
        <p:spPr>
          <a:xfrm rot="16200000">
            <a:off x="-197827" y="4341175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T1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2857488" y="353883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22" name="مربع نص 21"/>
          <p:cNvSpPr txBox="1"/>
          <p:nvPr/>
        </p:nvSpPr>
        <p:spPr>
          <a:xfrm>
            <a:off x="3929058" y="353883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3929058" y="1928802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3929058" y="5714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1071538" y="2142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2071670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214678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8" name="مربع نص 27"/>
          <p:cNvSpPr txBox="1"/>
          <p:nvPr/>
        </p:nvSpPr>
        <p:spPr>
          <a:xfrm>
            <a:off x="1571604" y="4181781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3286116" y="392906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31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3428992" y="353883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39" name="مربع نص 38"/>
          <p:cNvSpPr txBox="1"/>
          <p:nvPr/>
        </p:nvSpPr>
        <p:spPr>
          <a:xfrm>
            <a:off x="3929058" y="1000108"/>
            <a:ext cx="48577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للجهدين الأمامي والعكسي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0" name="Object 3"/>
          <p:cNvGraphicFramePr>
            <a:graphicFrameLocks noChangeAspect="1"/>
          </p:cNvGraphicFramePr>
          <p:nvPr/>
        </p:nvGraphicFramePr>
        <p:xfrm>
          <a:off x="5120482" y="5143512"/>
          <a:ext cx="2974975" cy="598487"/>
        </p:xfrm>
        <a:graphic>
          <a:graphicData uri="http://schemas.openxmlformats.org/presentationml/2006/ole">
            <p:oleObj spid="_x0000_s192515" name="Equation" r:id="rId4" imgW="1269720" imgH="253800" progId="Equation.DSMT4">
              <p:embed/>
            </p:oleObj>
          </a:graphicData>
        </a:graphic>
      </p:graphicFrame>
      <p:graphicFrame>
        <p:nvGraphicFramePr>
          <p:cNvPr id="206856" name="Object 3"/>
          <p:cNvGraphicFramePr>
            <a:graphicFrameLocks noChangeAspect="1"/>
          </p:cNvGraphicFramePr>
          <p:nvPr/>
        </p:nvGraphicFramePr>
        <p:xfrm>
          <a:off x="7177088" y="214313"/>
          <a:ext cx="1752600" cy="925512"/>
        </p:xfrm>
        <a:graphic>
          <a:graphicData uri="http://schemas.openxmlformats.org/presentationml/2006/ole">
            <p:oleObj spid="_x0000_s192516" name="Equation" r:id="rId5" imgW="583920" imgH="393480" progId="Equation.DSMT4">
              <p:embed/>
            </p:oleObj>
          </a:graphicData>
        </a:graphic>
      </p:graphicFrame>
      <p:sp>
        <p:nvSpPr>
          <p:cNvPr id="34" name="مربع نص 33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30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عنصر نائب للتاريخ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4643438" y="2000250"/>
          <a:ext cx="3929062" cy="896938"/>
        </p:xfrm>
        <a:graphic>
          <a:graphicData uri="http://schemas.openxmlformats.org/presentationml/2006/ole">
            <p:oleObj spid="_x0000_s192517" name="Equation" r:id="rId6" imgW="1676160" imgH="380880" progId="Equation.DSMT4">
              <p:embed/>
            </p:oleObj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5402263" y="3557594"/>
          <a:ext cx="2411412" cy="925512"/>
        </p:xfrm>
        <a:graphic>
          <a:graphicData uri="http://schemas.openxmlformats.org/presentationml/2006/ole">
            <p:oleObj spid="_x0000_s192518" name="Equation" r:id="rId7" imgW="1028520" imgH="393480" progId="Equation.DSMT4">
              <p:embed/>
            </p:oleObj>
          </a:graphicData>
        </a:graphic>
      </p:graphicFrame>
      <p:sp>
        <p:nvSpPr>
          <p:cNvPr id="37" name="عنصر نائب لرقم الشريحة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62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16" y="571480"/>
            <a:ext cx="36957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صورة 36" descr="fig3_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4876" y="496638"/>
            <a:ext cx="4187952" cy="3575304"/>
          </a:xfrm>
          <a:prstGeom prst="rect">
            <a:avLst/>
          </a:prstGeom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196138" y="214313"/>
          <a:ext cx="1714500" cy="925512"/>
        </p:xfrm>
        <a:graphic>
          <a:graphicData uri="http://schemas.openxmlformats.org/presentationml/2006/ole">
            <p:oleObj spid="_x0000_s193538" name="Equation" r:id="rId5" imgW="571320" imgH="393480" progId="Equation.DSMT4">
              <p:embed/>
            </p:oleObj>
          </a:graphicData>
        </a:graphic>
      </p:graphicFrame>
      <p:sp>
        <p:nvSpPr>
          <p:cNvPr id="3" name="مربع نص 2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1107318" y="564357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1107318" y="6072206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535846" y="561280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5358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39336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3357554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78605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786050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22145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678822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214546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64301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 rot="16200000">
            <a:off x="123612" y="187656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 rot="16200000">
            <a:off x="123612" y="323388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4143340" y="353883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4143340" y="1928802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4143340" y="5714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1214382" y="2142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2214514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357522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42" name="مربع نص 41"/>
          <p:cNvSpPr txBox="1"/>
          <p:nvPr/>
        </p:nvSpPr>
        <p:spPr>
          <a:xfrm rot="16200000">
            <a:off x="52207" y="380539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34" name="مربع نص 33"/>
          <p:cNvSpPr txBox="1"/>
          <p:nvPr/>
        </p:nvSpPr>
        <p:spPr>
          <a:xfrm rot="16200000">
            <a:off x="-54952" y="4769804"/>
            <a:ext cx="8572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T1</a:t>
            </a:r>
            <a:endParaRPr lang="ar-SY" sz="2400" b="1" dirty="0"/>
          </a:p>
        </p:txBody>
      </p:sp>
      <p:cxnSp>
        <p:nvCxnSpPr>
          <p:cNvPr id="29" name="رابط كسهم مستقيم 28"/>
          <p:cNvCxnSpPr/>
          <p:nvPr/>
        </p:nvCxnSpPr>
        <p:spPr>
          <a:xfrm>
            <a:off x="1054286" y="642918"/>
            <a:ext cx="85725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مربع نص 29"/>
          <p:cNvSpPr txBox="1"/>
          <p:nvPr/>
        </p:nvSpPr>
        <p:spPr>
          <a:xfrm>
            <a:off x="1785918" y="139569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cxnSp>
        <p:nvCxnSpPr>
          <p:cNvPr id="31" name="رابط كسهم مستقيم 30"/>
          <p:cNvCxnSpPr/>
          <p:nvPr/>
        </p:nvCxnSpPr>
        <p:spPr>
          <a:xfrm>
            <a:off x="1625790" y="1500174"/>
            <a:ext cx="85725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مربع نص 31"/>
          <p:cNvSpPr txBox="1"/>
          <p:nvPr/>
        </p:nvSpPr>
        <p:spPr>
          <a:xfrm>
            <a:off x="1214414" y="609881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olidFill>
                  <a:srgbClr val="FF0000"/>
                </a:solidFill>
                <a:sym typeface="Symbol"/>
              </a:rPr>
              <a:t></a:t>
            </a:r>
            <a:endParaRPr lang="ar-SY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72264" y="4071942"/>
          <a:ext cx="2201862" cy="927100"/>
        </p:xfrm>
        <a:graphic>
          <a:graphicData uri="http://schemas.openxmlformats.org/presentationml/2006/ole">
            <p:oleObj spid="_x0000_s193539" name="Equation" r:id="rId6" imgW="939600" imgH="393480" progId="Equation.DSMT4">
              <p:embed/>
            </p:oleObj>
          </a:graphicData>
        </a:graphic>
      </p:graphicFrame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4357686" y="4291022"/>
          <a:ext cx="2174875" cy="566738"/>
        </p:xfrm>
        <a:graphic>
          <a:graphicData uri="http://schemas.openxmlformats.org/presentationml/2006/ole">
            <p:oleObj spid="_x0000_s193540" name="Equation" r:id="rId7" imgW="927000" imgH="241200" progId="Equation.DSMT4">
              <p:embed/>
            </p:oleObj>
          </a:graphicData>
        </a:graphic>
      </p:graphicFrame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4929190" y="4857760"/>
          <a:ext cx="1220787" cy="565150"/>
        </p:xfrm>
        <a:graphic>
          <a:graphicData uri="http://schemas.openxmlformats.org/presentationml/2006/ole">
            <p:oleObj spid="_x0000_s193541" name="Equation" r:id="rId8" imgW="520560" imgH="241200" progId="Equation.DSMT4">
              <p:embed/>
            </p:oleObj>
          </a:graphicData>
        </a:graphic>
      </p:graphicFrame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7143768" y="4857760"/>
          <a:ext cx="1250950" cy="566738"/>
        </p:xfrm>
        <a:graphic>
          <a:graphicData uri="http://schemas.openxmlformats.org/presentationml/2006/ole">
            <p:oleObj spid="_x0000_s193542" name="Equation" r:id="rId9" imgW="533160" imgH="241200" progId="Equation.DSMT4">
              <p:embed/>
            </p:oleObj>
          </a:graphicData>
        </a:graphic>
      </p:graphicFrame>
      <p:sp>
        <p:nvSpPr>
          <p:cNvPr id="40" name="مربع نص 39"/>
          <p:cNvSpPr txBox="1"/>
          <p:nvPr/>
        </p:nvSpPr>
        <p:spPr>
          <a:xfrm>
            <a:off x="3357554" y="3967467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مربع نص 40"/>
          <p:cNvSpPr txBox="1"/>
          <p:nvPr/>
        </p:nvSpPr>
        <p:spPr>
          <a:xfrm>
            <a:off x="2071670" y="4038905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21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43" name="مربع نص 42"/>
          <p:cNvSpPr txBox="1"/>
          <p:nvPr/>
        </p:nvSpPr>
        <p:spPr>
          <a:xfrm>
            <a:off x="4286248" y="5357826"/>
            <a:ext cx="4572032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cs typeface="Simplified Arabic" pitchFamily="2" charset="-78"/>
              </a:rPr>
              <a:t>في اللحظة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/6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يتساوى الجهدان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و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مما يؤدي إلى انعدام تيار الحمولة وقطع </a:t>
            </a:r>
            <a:r>
              <a:rPr lang="ar-SY" sz="2600" b="1" dirty="0" err="1" smtClean="0">
                <a:cs typeface="Simplified Arabic" pitchFamily="2" charset="-78"/>
                <a:sym typeface="Symbol"/>
              </a:rPr>
              <a:t>الثايرستورين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و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endParaRPr lang="ar-SY" sz="2600" b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سهم للأسفل 43"/>
          <p:cNvSpPr/>
          <p:nvPr/>
        </p:nvSpPr>
        <p:spPr>
          <a:xfrm>
            <a:off x="1857356" y="214314"/>
            <a:ext cx="357190" cy="2857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5" name="مربع نص 44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3 - 22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6" name="مربع نص 45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شكل بيضاوي 46"/>
          <p:cNvSpPr/>
          <p:nvPr/>
        </p:nvSpPr>
        <p:spPr>
          <a:xfrm>
            <a:off x="2000232" y="672152"/>
            <a:ext cx="35719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8" name="عنصر نائب للتاريخ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49" name="عنصر نائب لرقم الشريحة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63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2" grpId="0"/>
      <p:bldP spid="32" grpId="1"/>
      <p:bldP spid="43" grpId="0"/>
      <p:bldP spid="44" grpId="0" animBg="1"/>
      <p:bldP spid="44" grpId="1" animBg="1"/>
      <p:bldP spid="4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16" y="571480"/>
            <a:ext cx="36957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صورة 36" descr="fig3_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4876" y="496638"/>
            <a:ext cx="4187952" cy="3575304"/>
          </a:xfrm>
          <a:prstGeom prst="rect">
            <a:avLst/>
          </a:prstGeom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196138" y="214313"/>
          <a:ext cx="1714500" cy="925512"/>
        </p:xfrm>
        <a:graphic>
          <a:graphicData uri="http://schemas.openxmlformats.org/presentationml/2006/ole">
            <p:oleObj spid="_x0000_s194562" name="Equation" r:id="rId5" imgW="571320" imgH="393480" progId="Equation.DSMT4">
              <p:embed/>
            </p:oleObj>
          </a:graphicData>
        </a:graphic>
      </p:graphicFrame>
      <p:sp>
        <p:nvSpPr>
          <p:cNvPr id="3" name="مربع نص 2"/>
          <p:cNvSpPr txBox="1"/>
          <p:nvPr/>
        </p:nvSpPr>
        <p:spPr>
          <a:xfrm>
            <a:off x="6858016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1107318" y="564357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1107318" y="6072206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535846" y="561280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5358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39336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3357554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78605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786050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22145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678822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214546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64301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 rot="16200000">
            <a:off x="123612" y="187656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 rot="16200000">
            <a:off x="123612" y="323388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4143340" y="353883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4143340" y="1928802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4143340" y="5714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1214382" y="2142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2214514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357522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42" name="مربع نص 41"/>
          <p:cNvSpPr txBox="1"/>
          <p:nvPr/>
        </p:nvSpPr>
        <p:spPr>
          <a:xfrm rot="16200000">
            <a:off x="52207" y="380539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34" name="مربع نص 33"/>
          <p:cNvSpPr txBox="1"/>
          <p:nvPr/>
        </p:nvSpPr>
        <p:spPr>
          <a:xfrm rot="16200000">
            <a:off x="-54952" y="4769804"/>
            <a:ext cx="8572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T1</a:t>
            </a:r>
            <a:endParaRPr lang="ar-SY" sz="24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72264" y="4071942"/>
          <a:ext cx="2201862" cy="927100"/>
        </p:xfrm>
        <a:graphic>
          <a:graphicData uri="http://schemas.openxmlformats.org/presentationml/2006/ole">
            <p:oleObj spid="_x0000_s194563" name="Equation" r:id="rId6" imgW="939600" imgH="393480" progId="Equation.DSMT4">
              <p:embed/>
            </p:oleObj>
          </a:graphicData>
        </a:graphic>
      </p:graphicFrame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4357686" y="4291022"/>
          <a:ext cx="2174875" cy="566738"/>
        </p:xfrm>
        <a:graphic>
          <a:graphicData uri="http://schemas.openxmlformats.org/presentationml/2006/ole">
            <p:oleObj spid="_x0000_s194564" name="Equation" r:id="rId7" imgW="927000" imgH="241200" progId="Equation.DSMT4">
              <p:embed/>
            </p:oleObj>
          </a:graphicData>
        </a:graphic>
      </p:graphicFrame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4929190" y="4857760"/>
          <a:ext cx="1220787" cy="565150"/>
        </p:xfrm>
        <a:graphic>
          <a:graphicData uri="http://schemas.openxmlformats.org/presentationml/2006/ole">
            <p:oleObj spid="_x0000_s194565" name="Equation" r:id="rId8" imgW="520560" imgH="241200" progId="Equation.DSMT4">
              <p:embed/>
            </p:oleObj>
          </a:graphicData>
        </a:graphic>
      </p:graphicFrame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7143768" y="4857760"/>
          <a:ext cx="1250950" cy="566738"/>
        </p:xfrm>
        <a:graphic>
          <a:graphicData uri="http://schemas.openxmlformats.org/presentationml/2006/ole">
            <p:oleObj spid="_x0000_s194566" name="Equation" r:id="rId9" imgW="533160" imgH="241200" progId="Equation.DSMT4">
              <p:embed/>
            </p:oleObj>
          </a:graphicData>
        </a:graphic>
      </p:graphicFrame>
      <p:sp>
        <p:nvSpPr>
          <p:cNvPr id="40" name="مربع نص 39"/>
          <p:cNvSpPr txBox="1"/>
          <p:nvPr/>
        </p:nvSpPr>
        <p:spPr>
          <a:xfrm>
            <a:off x="3357554" y="3967467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مربع نص 40"/>
          <p:cNvSpPr txBox="1"/>
          <p:nvPr/>
        </p:nvSpPr>
        <p:spPr>
          <a:xfrm>
            <a:off x="2071670" y="4038905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21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43" name="مربع نص 42"/>
          <p:cNvSpPr txBox="1"/>
          <p:nvPr/>
        </p:nvSpPr>
        <p:spPr>
          <a:xfrm>
            <a:off x="4286248" y="5357826"/>
            <a:ext cx="4572032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cs typeface="Simplified Arabic" pitchFamily="2" charset="-78"/>
              </a:rPr>
              <a:t>إذاً يجب تطبيق نبضات عريضة تضمن بقاء </a:t>
            </a:r>
            <a:r>
              <a:rPr lang="ar-SY" sz="2600" b="1" dirty="0" err="1" smtClean="0">
                <a:cs typeface="Simplified Arabic" pitchFamily="2" charset="-78"/>
              </a:rPr>
              <a:t>الثايرستور</a:t>
            </a:r>
            <a:r>
              <a:rPr lang="ar-SY" sz="2600" b="1" dirty="0" smtClean="0">
                <a:cs typeface="Simplified Arabic" pitchFamily="2" charset="-78"/>
              </a:rPr>
              <a:t> ممرراً حتى لحظة قدح </a:t>
            </a:r>
            <a:r>
              <a:rPr lang="ar-SY" sz="2600" b="1" dirty="0" err="1" smtClean="0">
                <a:cs typeface="Simplified Arabic" pitchFamily="2" charset="-78"/>
              </a:rPr>
              <a:t>الثايرستور</a:t>
            </a:r>
            <a:r>
              <a:rPr lang="ar-SY" sz="2600" b="1" dirty="0" smtClean="0">
                <a:cs typeface="Simplified Arabic" pitchFamily="2" charset="-78"/>
              </a:rPr>
              <a:t> المشارك</a:t>
            </a:r>
            <a:endParaRPr lang="ar-SY" sz="2600" b="1" baseline="-25000" dirty="0" smtClean="0">
              <a:cs typeface="Simplified Arabic" pitchFamily="2" charset="-78"/>
            </a:endParaRPr>
          </a:p>
        </p:txBody>
      </p:sp>
      <p:cxnSp>
        <p:nvCxnSpPr>
          <p:cNvPr id="46" name="رابط كسهم مستقيم 45"/>
          <p:cNvCxnSpPr/>
          <p:nvPr/>
        </p:nvCxnSpPr>
        <p:spPr>
          <a:xfrm>
            <a:off x="1947844" y="3500438"/>
            <a:ext cx="500066" cy="1588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مربع نص 38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3 - 22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4" name="مربع نص 43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عنصر نائب للتاريخ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5" name="عنصر نائب لرقم الشريحة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64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16" y="571480"/>
            <a:ext cx="36957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072330" y="0"/>
          <a:ext cx="1714500" cy="925512"/>
        </p:xfrm>
        <a:graphic>
          <a:graphicData uri="http://schemas.openxmlformats.org/presentationml/2006/ole">
            <p:oleObj spid="_x0000_s195586" name="Equation" r:id="rId4" imgW="571320" imgH="393480" progId="Equation.DSMT4">
              <p:embed/>
            </p:oleObj>
          </a:graphicData>
        </a:graphic>
      </p:graphicFrame>
      <p:sp>
        <p:nvSpPr>
          <p:cNvPr id="5" name="مربع نص 4"/>
          <p:cNvSpPr txBox="1"/>
          <p:nvPr/>
        </p:nvSpPr>
        <p:spPr>
          <a:xfrm>
            <a:off x="1107318" y="564357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1107318" y="6072206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535846" y="561280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5358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39336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3357554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78605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786050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22145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678822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214546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64301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 rot="16200000">
            <a:off x="123612" y="187656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 rot="16200000">
            <a:off x="123612" y="323388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4143340" y="353883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4143340" y="1928802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4143340" y="5714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1214382" y="2142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2214514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357522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42" name="مربع نص 41"/>
          <p:cNvSpPr txBox="1"/>
          <p:nvPr/>
        </p:nvSpPr>
        <p:spPr>
          <a:xfrm rot="16200000">
            <a:off x="52207" y="380539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34" name="مربع نص 33"/>
          <p:cNvSpPr txBox="1"/>
          <p:nvPr/>
        </p:nvSpPr>
        <p:spPr>
          <a:xfrm rot="16200000">
            <a:off x="-54952" y="4769804"/>
            <a:ext cx="8572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T1</a:t>
            </a:r>
            <a:endParaRPr lang="ar-SY" sz="2400" b="1" dirty="0"/>
          </a:p>
        </p:txBody>
      </p:sp>
      <p:sp>
        <p:nvSpPr>
          <p:cNvPr id="40" name="مربع نص 39"/>
          <p:cNvSpPr txBox="1"/>
          <p:nvPr/>
        </p:nvSpPr>
        <p:spPr>
          <a:xfrm>
            <a:off x="3357554" y="3967467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مربع نص 40"/>
          <p:cNvSpPr txBox="1"/>
          <p:nvPr/>
        </p:nvSpPr>
        <p:spPr>
          <a:xfrm>
            <a:off x="2071670" y="4038905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21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4286248" y="688943"/>
            <a:ext cx="450059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 وتيار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5094318" y="1638300"/>
          <a:ext cx="3005137" cy="1076325"/>
        </p:xfrm>
        <a:graphic>
          <a:graphicData uri="http://schemas.openxmlformats.org/presentationml/2006/ole">
            <p:oleObj spid="_x0000_s195587" name="Equation" r:id="rId5" imgW="1282680" imgH="457200" progId="Equation.DSMT4">
              <p:embed/>
            </p:oleObj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4335492" y="2781832"/>
          <a:ext cx="4522788" cy="1016000"/>
        </p:xfrm>
        <a:graphic>
          <a:graphicData uri="http://schemas.openxmlformats.org/presentationml/2006/ole">
            <p:oleObj spid="_x0000_s195588" name="Equation" r:id="rId6" imgW="1930320" imgH="431640" progId="Equation.DSMT4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5599936" y="3865039"/>
          <a:ext cx="1993900" cy="925513"/>
        </p:xfrm>
        <a:graphic>
          <a:graphicData uri="http://schemas.openxmlformats.org/presentationml/2006/ole">
            <p:oleObj spid="_x0000_s195589" name="Equation" r:id="rId7" imgW="850680" imgH="393480" progId="Equation.DSMT4">
              <p:embed/>
            </p:oleObj>
          </a:graphicData>
        </a:graphic>
      </p:graphicFrame>
      <p:sp>
        <p:nvSpPr>
          <p:cNvPr id="48" name="مربع نص 47"/>
          <p:cNvSpPr txBox="1"/>
          <p:nvPr/>
        </p:nvSpPr>
        <p:spPr>
          <a:xfrm>
            <a:off x="5429256" y="5977614"/>
            <a:ext cx="33575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graphicFrame>
        <p:nvGraphicFramePr>
          <p:cNvPr id="50" name="Object 3"/>
          <p:cNvGraphicFramePr>
            <a:graphicFrameLocks noChangeAspect="1"/>
          </p:cNvGraphicFramePr>
          <p:nvPr/>
        </p:nvGraphicFramePr>
        <p:xfrm>
          <a:off x="5585649" y="4857760"/>
          <a:ext cx="2022475" cy="925513"/>
        </p:xfrm>
        <a:graphic>
          <a:graphicData uri="http://schemas.openxmlformats.org/presentationml/2006/ole">
            <p:oleObj spid="_x0000_s195590" name="Equation" r:id="rId8" imgW="863280" imgH="393480" progId="Equation.DSMT4">
              <p:embed/>
            </p:oleObj>
          </a:graphicData>
        </a:graphic>
      </p:graphicFrame>
      <p:sp>
        <p:nvSpPr>
          <p:cNvPr id="51" name="مربع نص 50"/>
          <p:cNvSpPr txBox="1"/>
          <p:nvPr/>
        </p:nvSpPr>
        <p:spPr>
          <a:xfrm>
            <a:off x="4286248" y="5977614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120 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3 - 22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7" name="مربع نص 36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عنصر نائب للتاريخ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3" name="عنصر نائب لرقم الشريحة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65</a:t>
            </a:fld>
            <a:endParaRPr lang="ar-SY"/>
          </a:p>
        </p:txBody>
      </p:sp>
      <p:cxnSp>
        <p:nvCxnSpPr>
          <p:cNvPr id="49" name="رابط كسهم مستقيم 48"/>
          <p:cNvCxnSpPr/>
          <p:nvPr/>
        </p:nvCxnSpPr>
        <p:spPr>
          <a:xfrm rot="5400000">
            <a:off x="1974534" y="530942"/>
            <a:ext cx="4286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صورة 34" descr="fig3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96638"/>
            <a:ext cx="4187952" cy="3575304"/>
          </a:xfrm>
          <a:prstGeom prst="rect">
            <a:avLst/>
          </a:prstGeom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16" y="571480"/>
            <a:ext cx="36957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24663" y="0"/>
          <a:ext cx="2209800" cy="925513"/>
        </p:xfrm>
        <a:graphic>
          <a:graphicData uri="http://schemas.openxmlformats.org/presentationml/2006/ole">
            <p:oleObj spid="_x0000_s196610" name="Equation" r:id="rId5" imgW="736560" imgH="393480" progId="Equation.DSMT4">
              <p:embed/>
            </p:oleObj>
          </a:graphicData>
        </a:graphic>
      </p:graphicFrame>
      <p:sp>
        <p:nvSpPr>
          <p:cNvPr id="5" name="مربع نص 4"/>
          <p:cNvSpPr txBox="1"/>
          <p:nvPr/>
        </p:nvSpPr>
        <p:spPr>
          <a:xfrm>
            <a:off x="1107318" y="564357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1107318" y="6072206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535846" y="561280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5358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39336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3357554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78605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786050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22145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678822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214546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64301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 rot="16200000">
            <a:off x="123612" y="187656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 rot="16200000">
            <a:off x="123612" y="323388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4143340" y="353883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4143340" y="1928802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4143340" y="5714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1214382" y="2142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2214514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357522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42" name="مربع نص 41"/>
          <p:cNvSpPr txBox="1"/>
          <p:nvPr/>
        </p:nvSpPr>
        <p:spPr>
          <a:xfrm rot="16200000">
            <a:off x="52207" y="380539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34" name="مربع نص 33"/>
          <p:cNvSpPr txBox="1"/>
          <p:nvPr/>
        </p:nvSpPr>
        <p:spPr>
          <a:xfrm rot="16200000">
            <a:off x="-54952" y="4769804"/>
            <a:ext cx="8572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T1</a:t>
            </a:r>
            <a:endParaRPr lang="ar-SY" sz="2400" b="1" dirty="0"/>
          </a:p>
        </p:txBody>
      </p:sp>
      <p:sp>
        <p:nvSpPr>
          <p:cNvPr id="40" name="مربع نص 39"/>
          <p:cNvSpPr txBox="1"/>
          <p:nvPr/>
        </p:nvSpPr>
        <p:spPr>
          <a:xfrm>
            <a:off x="3357554" y="3967467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مربع نص 40"/>
          <p:cNvSpPr txBox="1"/>
          <p:nvPr/>
        </p:nvSpPr>
        <p:spPr>
          <a:xfrm>
            <a:off x="2071670" y="4038905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21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5000628" y="4071942"/>
            <a:ext cx="38576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الجهد المطبق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3 - 22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4214810" y="4857760"/>
            <a:ext cx="4572032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err="1" smtClean="0">
                <a:cs typeface="Simplified Arabic" pitchFamily="2" charset="-78"/>
              </a:rPr>
              <a:t>لايوجد</a:t>
            </a:r>
            <a:r>
              <a:rPr lang="ar-SY" sz="2600" b="1" dirty="0" smtClean="0">
                <a:cs typeface="Simplified Arabic" pitchFamily="2" charset="-78"/>
              </a:rPr>
              <a:t> أي </a:t>
            </a:r>
            <a:r>
              <a:rPr lang="ar-SY" sz="2600" b="1" dirty="0" err="1" smtClean="0">
                <a:cs typeface="Simplified Arabic" pitchFamily="2" charset="-78"/>
              </a:rPr>
              <a:t>ثايرستور</a:t>
            </a:r>
            <a:r>
              <a:rPr lang="ar-SY" sz="2600" b="1" dirty="0" smtClean="0">
                <a:cs typeface="Simplified Arabic" pitchFamily="2" charset="-78"/>
              </a:rPr>
              <a:t> يعمل في المجموعة </a:t>
            </a:r>
            <a:r>
              <a:rPr lang="ar-SY" sz="2600" b="1" dirty="0" err="1" smtClean="0">
                <a:cs typeface="Simplified Arabic" pitchFamily="2" charset="-78"/>
              </a:rPr>
              <a:t>المصعدية</a:t>
            </a:r>
            <a:r>
              <a:rPr lang="ar-SY" sz="2600" b="1" dirty="0" smtClean="0">
                <a:cs typeface="Simplified Arabic" pitchFamily="2" charset="-78"/>
              </a:rPr>
              <a:t> إذاً مصعد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600" b="1" dirty="0" smtClean="0">
                <a:cs typeface="Simplified Arabic" pitchFamily="2" charset="-78"/>
              </a:rPr>
              <a:t> مطبق عليه الجهد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600" b="1" dirty="0" smtClean="0">
                <a:cs typeface="Simplified Arabic" pitchFamily="2" charset="-78"/>
              </a:rPr>
              <a:t> عن طريق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ar-SY" sz="2600" b="1" dirty="0" smtClean="0">
                <a:cs typeface="Simplified Arabic" pitchFamily="2" charset="-78"/>
              </a:rPr>
              <a:t> (المقدوح بنبضة عريضة) </a:t>
            </a:r>
            <a:r>
              <a:rPr lang="ar-SY" sz="2600" b="1" dirty="0" err="1" smtClean="0">
                <a:cs typeface="Simplified Arabic" pitchFamily="2" charset="-78"/>
              </a:rPr>
              <a:t>اذاً</a:t>
            </a:r>
            <a:r>
              <a:rPr lang="ar-SY" sz="2600" b="1" dirty="0" smtClean="0">
                <a:cs typeface="Simplified Arabic" pitchFamily="2" charset="-78"/>
              </a:rPr>
              <a:t>:</a:t>
            </a:r>
            <a:endParaRPr lang="ar-SY" sz="2600" b="1" baseline="-25000" dirty="0" smtClean="0">
              <a:cs typeface="Simplified Arabic" pitchFamily="2" charset="-78"/>
            </a:endParaRP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5280039" y="6000768"/>
          <a:ext cx="1220787" cy="566738"/>
        </p:xfrm>
        <a:graphic>
          <a:graphicData uri="http://schemas.openxmlformats.org/presentationml/2006/ole">
            <p:oleObj spid="_x0000_s196611" name="Equation" r:id="rId6" imgW="520560" imgH="241200" progId="Equation.DSMT4">
              <p:embed/>
            </p:oleObj>
          </a:graphicData>
        </a:graphic>
      </p:graphicFrame>
      <p:sp>
        <p:nvSpPr>
          <p:cNvPr id="44" name="مربع نص 43"/>
          <p:cNvSpPr txBox="1"/>
          <p:nvPr/>
        </p:nvSpPr>
        <p:spPr>
          <a:xfrm>
            <a:off x="7358082" y="4500570"/>
            <a:ext cx="15001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المنطقة </a:t>
            </a:r>
            <a:r>
              <a:rPr lang="en-US" sz="2800" b="1" dirty="0" smtClean="0">
                <a:solidFill>
                  <a:srgbClr val="C00000"/>
                </a:solidFill>
                <a:cs typeface="Simplified Arabic" pitchFamily="2" charset="-78"/>
              </a:rPr>
              <a:t>A</a:t>
            </a:r>
            <a:endParaRPr lang="ar-SY" sz="2800" b="1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5" name="مربع نص 44"/>
          <p:cNvSpPr txBox="1"/>
          <p:nvPr/>
        </p:nvSpPr>
        <p:spPr>
          <a:xfrm>
            <a:off x="984934" y="5319506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cs typeface="Simplified Arabic" pitchFamily="2" charset="-78"/>
              </a:rPr>
              <a:t>A</a:t>
            </a:r>
            <a:endParaRPr lang="ar-SY" sz="2800" b="1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7" name="عنصر نائب للتاريخ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8" name="عنصر نائب لرقم الشريحة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66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صورة 34" descr="fig3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96638"/>
            <a:ext cx="4187952" cy="3575304"/>
          </a:xfrm>
          <a:prstGeom prst="rect">
            <a:avLst/>
          </a:prstGeom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16" y="571480"/>
            <a:ext cx="36957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24663" y="0"/>
          <a:ext cx="2209800" cy="925513"/>
        </p:xfrm>
        <a:graphic>
          <a:graphicData uri="http://schemas.openxmlformats.org/presentationml/2006/ole">
            <p:oleObj spid="_x0000_s197634" name="Equation" r:id="rId5" imgW="736560" imgH="393480" progId="Equation.DSMT4">
              <p:embed/>
            </p:oleObj>
          </a:graphicData>
        </a:graphic>
      </p:graphicFrame>
      <p:sp>
        <p:nvSpPr>
          <p:cNvPr id="5" name="مربع نص 4"/>
          <p:cNvSpPr txBox="1"/>
          <p:nvPr/>
        </p:nvSpPr>
        <p:spPr>
          <a:xfrm>
            <a:off x="1107318" y="564357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1107318" y="6072206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535846" y="561280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5358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39336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3357554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78605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786050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22145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678822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214546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64301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 rot="16200000">
            <a:off x="123612" y="187656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 rot="16200000">
            <a:off x="123612" y="323388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4143340" y="353883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4143340" y="1928802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4143340" y="5714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1214382" y="2142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2214514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357522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42" name="مربع نص 41"/>
          <p:cNvSpPr txBox="1"/>
          <p:nvPr/>
        </p:nvSpPr>
        <p:spPr>
          <a:xfrm rot="16200000">
            <a:off x="52207" y="380539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34" name="مربع نص 33"/>
          <p:cNvSpPr txBox="1"/>
          <p:nvPr/>
        </p:nvSpPr>
        <p:spPr>
          <a:xfrm rot="16200000">
            <a:off x="-54952" y="4769804"/>
            <a:ext cx="8572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T1</a:t>
            </a:r>
            <a:endParaRPr lang="ar-SY" sz="2400" b="1" dirty="0"/>
          </a:p>
        </p:txBody>
      </p:sp>
      <p:sp>
        <p:nvSpPr>
          <p:cNvPr id="40" name="مربع نص 39"/>
          <p:cNvSpPr txBox="1"/>
          <p:nvPr/>
        </p:nvSpPr>
        <p:spPr>
          <a:xfrm>
            <a:off x="3357554" y="3967467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مربع نص 40"/>
          <p:cNvSpPr txBox="1"/>
          <p:nvPr/>
        </p:nvSpPr>
        <p:spPr>
          <a:xfrm>
            <a:off x="2071670" y="4038905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21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5000628" y="4071942"/>
            <a:ext cx="38576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الجهد المطبق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3 - 22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4214810" y="4857760"/>
            <a:ext cx="4572032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err="1" smtClean="0">
                <a:cs typeface="Simplified Arabic" pitchFamily="2" charset="-78"/>
              </a:rPr>
              <a:t>لايوجد</a:t>
            </a:r>
            <a:r>
              <a:rPr lang="ar-SY" sz="2600" b="1" dirty="0" smtClean="0">
                <a:cs typeface="Simplified Arabic" pitchFamily="2" charset="-78"/>
              </a:rPr>
              <a:t> أي </a:t>
            </a:r>
            <a:r>
              <a:rPr lang="ar-SY" sz="2600" b="1" dirty="0" err="1" smtClean="0">
                <a:cs typeface="Simplified Arabic" pitchFamily="2" charset="-78"/>
              </a:rPr>
              <a:t>ثايرستور</a:t>
            </a:r>
            <a:r>
              <a:rPr lang="ar-SY" sz="2600" b="1" dirty="0" smtClean="0">
                <a:cs typeface="Simplified Arabic" pitchFamily="2" charset="-78"/>
              </a:rPr>
              <a:t> يعمل في المجموعة </a:t>
            </a:r>
            <a:r>
              <a:rPr lang="ar-SY" sz="2600" b="1" dirty="0" err="1" smtClean="0">
                <a:cs typeface="Simplified Arabic" pitchFamily="2" charset="-78"/>
              </a:rPr>
              <a:t>المصعدية</a:t>
            </a:r>
            <a:r>
              <a:rPr lang="ar-SY" sz="2600" b="1" dirty="0" smtClean="0">
                <a:cs typeface="Simplified Arabic" pitchFamily="2" charset="-78"/>
              </a:rPr>
              <a:t> إذاً مصعد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600" b="1" dirty="0" smtClean="0">
                <a:cs typeface="Simplified Arabic" pitchFamily="2" charset="-78"/>
              </a:rPr>
              <a:t> مطبق عليه الجهد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600" b="1" dirty="0" smtClean="0">
                <a:cs typeface="Simplified Arabic" pitchFamily="2" charset="-78"/>
              </a:rPr>
              <a:t> عن طريق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600" b="1" dirty="0" smtClean="0">
                <a:cs typeface="Simplified Arabic" pitchFamily="2" charset="-78"/>
              </a:rPr>
              <a:t> (المقدوح بنبضة عريضة) </a:t>
            </a:r>
            <a:r>
              <a:rPr lang="ar-SY" sz="2600" b="1" dirty="0" err="1" smtClean="0">
                <a:cs typeface="Simplified Arabic" pitchFamily="2" charset="-78"/>
              </a:rPr>
              <a:t>اذاً</a:t>
            </a:r>
            <a:r>
              <a:rPr lang="ar-SY" sz="2600" b="1" dirty="0" smtClean="0">
                <a:cs typeface="Simplified Arabic" pitchFamily="2" charset="-78"/>
              </a:rPr>
              <a:t>:  </a:t>
            </a:r>
            <a:endParaRPr lang="ar-SY" sz="2600" b="1" baseline="-25000" dirty="0" smtClean="0">
              <a:cs typeface="Simplified Arabic" pitchFamily="2" charset="-78"/>
            </a:endParaRP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5418150" y="6015038"/>
          <a:ext cx="1011238" cy="536575"/>
        </p:xfrm>
        <a:graphic>
          <a:graphicData uri="http://schemas.openxmlformats.org/presentationml/2006/ole">
            <p:oleObj spid="_x0000_s197635" name="Equation" r:id="rId6" imgW="431640" imgH="228600" progId="Equation.DSMT4">
              <p:embed/>
            </p:oleObj>
          </a:graphicData>
        </a:graphic>
      </p:graphicFrame>
      <p:sp>
        <p:nvSpPr>
          <p:cNvPr id="44" name="مربع نص 43"/>
          <p:cNvSpPr txBox="1"/>
          <p:nvPr/>
        </p:nvSpPr>
        <p:spPr>
          <a:xfrm>
            <a:off x="7358082" y="4500570"/>
            <a:ext cx="15001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المنطقة </a:t>
            </a:r>
            <a:r>
              <a:rPr lang="en-US" sz="2800" b="1" dirty="0" smtClean="0">
                <a:solidFill>
                  <a:srgbClr val="C00000"/>
                </a:solidFill>
                <a:cs typeface="Simplified Arabic" pitchFamily="2" charset="-78"/>
              </a:rPr>
              <a:t>B</a:t>
            </a:r>
            <a:endParaRPr lang="ar-SY" sz="2800" b="1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5" name="مربع نص 44"/>
          <p:cNvSpPr txBox="1"/>
          <p:nvPr/>
        </p:nvSpPr>
        <p:spPr>
          <a:xfrm>
            <a:off x="2114972" y="5100210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cs typeface="Simplified Arabic" pitchFamily="2" charset="-78"/>
              </a:rPr>
              <a:t>B</a:t>
            </a:r>
            <a:endParaRPr lang="ar-SY" sz="2800" b="1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37" name="عنصر نائب للتاريخ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8" name="عنصر نائب لرقم الشريحة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67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16" y="571480"/>
            <a:ext cx="36957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1107318" y="564357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1107318" y="6072206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535846" y="561280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5358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39336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3357554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78605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786050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2214546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678822" y="603916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214546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643010" y="5610541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 rot="16200000">
            <a:off x="123612" y="187656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 rot="16200000">
            <a:off x="123612" y="323388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4143340" y="353883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4143340" y="1928802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4143340" y="5714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1214382" y="2142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2214514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3357522" y="21429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42" name="مربع نص 41"/>
          <p:cNvSpPr txBox="1"/>
          <p:nvPr/>
        </p:nvSpPr>
        <p:spPr>
          <a:xfrm rot="16200000">
            <a:off x="52207" y="380539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34" name="مربع نص 33"/>
          <p:cNvSpPr txBox="1"/>
          <p:nvPr/>
        </p:nvSpPr>
        <p:spPr>
          <a:xfrm rot="16200000">
            <a:off x="-54952" y="4769804"/>
            <a:ext cx="8572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T1</a:t>
            </a:r>
            <a:endParaRPr lang="ar-SY" sz="2400" b="1" dirty="0"/>
          </a:p>
        </p:txBody>
      </p:sp>
      <p:sp>
        <p:nvSpPr>
          <p:cNvPr id="40" name="مربع نص 39"/>
          <p:cNvSpPr txBox="1"/>
          <p:nvPr/>
        </p:nvSpPr>
        <p:spPr>
          <a:xfrm>
            <a:off x="3357554" y="3967467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مربع نص 40"/>
          <p:cNvSpPr txBox="1"/>
          <p:nvPr/>
        </p:nvSpPr>
        <p:spPr>
          <a:xfrm>
            <a:off x="2071670" y="4038905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21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3929058" y="1000108"/>
            <a:ext cx="48577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للجهدين الأمامي والعكسي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5514975" y="2522538"/>
          <a:ext cx="2438400" cy="928687"/>
        </p:xfrm>
        <a:graphic>
          <a:graphicData uri="http://schemas.openxmlformats.org/presentationml/2006/ole">
            <p:oleObj spid="_x0000_s198658" name="Equation" r:id="rId4" imgW="1041120" imgH="393480" progId="Equation.DSMT4">
              <p:embed/>
            </p:oleObj>
          </a:graphicData>
        </a:graphic>
      </p:graphicFrame>
      <p:graphicFrame>
        <p:nvGraphicFramePr>
          <p:cNvPr id="43" name="Object 3"/>
          <p:cNvGraphicFramePr>
            <a:graphicFrameLocks noChangeAspect="1"/>
          </p:cNvGraphicFramePr>
          <p:nvPr/>
        </p:nvGraphicFramePr>
        <p:xfrm>
          <a:off x="5246715" y="4214813"/>
          <a:ext cx="2974975" cy="598487"/>
        </p:xfrm>
        <a:graphic>
          <a:graphicData uri="http://schemas.openxmlformats.org/presentationml/2006/ole">
            <p:oleObj spid="_x0000_s198659" name="Equation" r:id="rId5" imgW="1269720" imgH="253800" progId="Equation.DSMT4">
              <p:embed/>
            </p:oleObj>
          </a:graphicData>
        </a:graphic>
      </p:graphicFrame>
      <p:sp>
        <p:nvSpPr>
          <p:cNvPr id="32" name="مربع نص 31"/>
          <p:cNvSpPr txBox="1"/>
          <p:nvPr/>
        </p:nvSpPr>
        <p:spPr>
          <a:xfrm>
            <a:off x="2285984" y="6500834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3 - 22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642910" y="6429396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90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7333" name="Object 3"/>
          <p:cNvGraphicFramePr>
            <a:graphicFrameLocks noChangeAspect="1"/>
          </p:cNvGraphicFramePr>
          <p:nvPr/>
        </p:nvGraphicFramePr>
        <p:xfrm>
          <a:off x="6824663" y="0"/>
          <a:ext cx="2209800" cy="925513"/>
        </p:xfrm>
        <a:graphic>
          <a:graphicData uri="http://schemas.openxmlformats.org/presentationml/2006/ole">
            <p:oleObj spid="_x0000_s198660" name="Equation" r:id="rId6" imgW="736560" imgH="393480" progId="Equation.DSMT4">
              <p:embed/>
            </p:oleObj>
          </a:graphicData>
        </a:graphic>
      </p:graphicFrame>
      <p:sp>
        <p:nvSpPr>
          <p:cNvPr id="35" name="عنصر نائب للتاريخ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8" name="عنصر نائب لرقم الشريحة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68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0" name="مربع نص 39"/>
          <p:cNvSpPr txBox="1"/>
          <p:nvPr/>
        </p:nvSpPr>
        <p:spPr>
          <a:xfrm>
            <a:off x="392877" y="4214818"/>
            <a:ext cx="8358246" cy="19595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cs typeface="Simplified Arabic" pitchFamily="2" charset="-78"/>
              </a:rPr>
              <a:t> تكون القيمة الوسطية لجهد الخرج عند نقطة الفصل بين المجالين</a:t>
            </a:r>
          </a:p>
          <a:p>
            <a:pPr algn="ctr"/>
            <a:endParaRPr lang="ar-SY" sz="2800" b="1" dirty="0" smtClean="0">
              <a:cs typeface="Simplified Arabic" pitchFamily="2" charset="-78"/>
            </a:endParaRPr>
          </a:p>
          <a:p>
            <a:pPr algn="ctr"/>
            <a:endParaRPr lang="ar-SY" sz="2800" b="1" dirty="0" smtClean="0">
              <a:cs typeface="Simplified Arabic" pitchFamily="2" charset="-78"/>
            </a:endParaRPr>
          </a:p>
          <a:p>
            <a:pPr algn="ctr"/>
            <a:endParaRPr lang="ar-SY" sz="2800" b="1" baseline="30000" dirty="0" smtClean="0">
              <a:cs typeface="Simplified Arabic" pitchFamily="2" charset="-78"/>
            </a:endParaRPr>
          </a:p>
          <a:p>
            <a:pPr algn="ctr"/>
            <a:endParaRPr lang="ar-SY" sz="2800" b="1" baseline="30000" dirty="0" smtClean="0">
              <a:cs typeface="Simplified Arabic" pitchFamily="2" charset="-78"/>
            </a:endParaRPr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2668588" y="5081588"/>
          <a:ext cx="3808412" cy="957262"/>
        </p:xfrm>
        <a:graphic>
          <a:graphicData uri="http://schemas.openxmlformats.org/presentationml/2006/ole">
            <p:oleObj spid="_x0000_s221186" name="Equation" r:id="rId3" imgW="1625400" imgH="406080" progId="Equation.DSMT4">
              <p:embed/>
            </p:oleObj>
          </a:graphicData>
        </a:graphic>
      </p:graphicFrame>
      <p:graphicFrame>
        <p:nvGraphicFramePr>
          <p:cNvPr id="211975" name="Object 7"/>
          <p:cNvGraphicFramePr>
            <a:graphicFrameLocks noChangeAspect="1"/>
          </p:cNvGraphicFramePr>
          <p:nvPr/>
        </p:nvGraphicFramePr>
        <p:xfrm>
          <a:off x="5357813" y="2641633"/>
          <a:ext cx="2886075" cy="538163"/>
        </p:xfrm>
        <a:graphic>
          <a:graphicData uri="http://schemas.openxmlformats.org/presentationml/2006/ole">
            <p:oleObj spid="_x0000_s221187" name="Equation" r:id="rId4" imgW="1231560" imgH="228600" progId="Equation.DSMT4">
              <p:embed/>
            </p:oleObj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357158" y="2424113"/>
          <a:ext cx="4329113" cy="971550"/>
        </p:xfrm>
        <a:graphic>
          <a:graphicData uri="http://schemas.openxmlformats.org/presentationml/2006/ole">
            <p:oleObj spid="_x0000_s221188" name="Equation" r:id="rId5" imgW="1930320" imgH="431640" progId="Equation.DSMT4">
              <p:embed/>
            </p:oleObj>
          </a:graphicData>
        </a:graphic>
      </p:graphicFrame>
      <p:sp>
        <p:nvSpPr>
          <p:cNvPr id="16" name="مربع نص 15"/>
          <p:cNvSpPr txBox="1"/>
          <p:nvPr/>
        </p:nvSpPr>
        <p:spPr>
          <a:xfrm>
            <a:off x="357158" y="428604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تقسم زاوية القدح في حالة دارة التقويم ثلاثية الطور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الجسرية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عند وجود حمل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أومي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إلى منطقتين :</a:t>
            </a:r>
            <a:endParaRPr lang="ar-SY" sz="2800" b="1" baseline="30000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5962672" y="1214422"/>
          <a:ext cx="1752600" cy="925512"/>
        </p:xfrm>
        <a:graphic>
          <a:graphicData uri="http://schemas.openxmlformats.org/presentationml/2006/ole">
            <p:oleObj spid="_x0000_s221189" name="Equation" r:id="rId6" imgW="583920" imgH="393480" progId="Equation.DSMT4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482725" y="1143000"/>
          <a:ext cx="2206625" cy="923925"/>
        </p:xfrm>
        <a:graphic>
          <a:graphicData uri="http://schemas.openxmlformats.org/presentationml/2006/ole">
            <p:oleObj spid="_x0000_s221190" name="Equation" r:id="rId7" imgW="736560" imgH="393480" progId="Equation.DSMT4">
              <p:embed/>
            </p:oleObj>
          </a:graphicData>
        </a:graphic>
      </p:graphicFrame>
      <p:cxnSp>
        <p:nvCxnSpPr>
          <p:cNvPr id="19" name="رابط مستقيم 18"/>
          <p:cNvCxnSpPr/>
          <p:nvPr/>
        </p:nvCxnSpPr>
        <p:spPr>
          <a:xfrm rot="5400000">
            <a:off x="3525758" y="2571034"/>
            <a:ext cx="2377440" cy="794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/>
          <p:cNvSpPr txBox="1"/>
          <p:nvPr/>
        </p:nvSpPr>
        <p:spPr>
          <a:xfrm>
            <a:off x="285720" y="-71462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69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مربع نص 22"/>
          <p:cNvSpPr txBox="1"/>
          <p:nvPr/>
        </p:nvSpPr>
        <p:spPr>
          <a:xfrm>
            <a:off x="3000364" y="48260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الثايرستورية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285720" y="428604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923444" y="3429000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3 - 4</a:t>
            </a:r>
            <a:endParaRPr lang="ar-SY" sz="2200" dirty="0">
              <a:cs typeface="Simplified Arabic" pitchFamily="2" charset="-78"/>
            </a:endParaRPr>
          </a:p>
        </p:txBody>
      </p:sp>
      <p:grpSp>
        <p:nvGrpSpPr>
          <p:cNvPr id="2" name="مجموعة 39"/>
          <p:cNvGrpSpPr/>
          <p:nvPr/>
        </p:nvGrpSpPr>
        <p:grpSpPr>
          <a:xfrm>
            <a:off x="214282" y="857232"/>
            <a:ext cx="3714776" cy="6000768"/>
            <a:chOff x="214282" y="857232"/>
            <a:chExt cx="3714776" cy="6000768"/>
          </a:xfrm>
        </p:grpSpPr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2944" y="928670"/>
              <a:ext cx="2971800" cy="549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مربع نص 7"/>
            <p:cNvSpPr txBox="1"/>
            <p:nvPr/>
          </p:nvSpPr>
          <p:spPr>
            <a:xfrm>
              <a:off x="428596" y="6400633"/>
              <a:ext cx="1714512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(</a:t>
              </a:r>
              <a:r>
                <a:rPr lang="ar-SY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= 90 </a:t>
              </a:r>
              <a:r>
                <a:rPr lang="en-US" sz="2200" b="1" baseline="300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ar-SY" sz="20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 rot="16200000">
              <a:off x="123644" y="137424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err="1" smtClean="0">
                  <a:solidFill>
                    <a:srgbClr val="FF0000"/>
                  </a:solidFill>
                </a:rPr>
                <a:t>L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 rot="16200000">
              <a:off x="123644" y="285523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339966"/>
                  </a:solidFill>
                  <a:sym typeface="Symbol"/>
                </a:rPr>
                <a:t>i</a:t>
              </a:r>
              <a:r>
                <a:rPr lang="en-US" sz="2400" b="1" baseline="-25000" dirty="0" err="1" smtClean="0">
                  <a:solidFill>
                    <a:srgbClr val="339966"/>
                  </a:solidFill>
                  <a:sym typeface="Symbol"/>
                </a:rPr>
                <a:t>L</a:t>
              </a:r>
              <a:endParaRPr lang="en-US" sz="2400" b="1" baseline="-25000" dirty="0" smtClean="0">
                <a:solidFill>
                  <a:srgbClr val="339966"/>
                </a:solidFill>
                <a:sym typeface="Symbol"/>
              </a:endParaRP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3428992" y="425321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2" name="مربع نص 11"/>
            <p:cNvSpPr txBox="1"/>
            <p:nvPr/>
          </p:nvSpPr>
          <p:spPr>
            <a:xfrm rot="16200000">
              <a:off x="-54951" y="4555490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857356" y="5967731"/>
              <a:ext cx="4286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3000364" y="6000768"/>
              <a:ext cx="6429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 rot="16200000">
              <a:off x="123644" y="344594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T1</a:t>
              </a: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3428992" y="342900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3428992" y="271462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3428992" y="150017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714348" y="85723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1785918" y="857232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v'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928662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2" name="مربع نص 21"/>
            <p:cNvSpPr txBox="1"/>
            <p:nvPr/>
          </p:nvSpPr>
          <p:spPr>
            <a:xfrm>
              <a:off x="2214546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رابط كسهم مستقيم 25"/>
            <p:cNvCxnSpPr/>
            <p:nvPr/>
          </p:nvCxnSpPr>
          <p:spPr>
            <a:xfrm>
              <a:off x="785786" y="5286388"/>
              <a:ext cx="64294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مربع نص 26"/>
            <p:cNvSpPr txBox="1"/>
            <p:nvPr/>
          </p:nvSpPr>
          <p:spPr>
            <a:xfrm>
              <a:off x="825542" y="4741388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2143108" y="6427113"/>
              <a:ext cx="150019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3 - 5</a:t>
              </a:r>
              <a:endParaRPr lang="ar-SY" sz="2200" dirty="0">
                <a:cs typeface="Simplified Arabic" pitchFamily="2" charset="-78"/>
              </a:endParaRPr>
            </a:p>
          </p:txBody>
        </p:sp>
        <p:cxnSp>
          <p:nvCxnSpPr>
            <p:cNvPr id="29" name="رابط كسهم مستقيم 28"/>
            <p:cNvCxnSpPr/>
            <p:nvPr/>
          </p:nvCxnSpPr>
          <p:spPr>
            <a:xfrm>
              <a:off x="785786" y="5927742"/>
              <a:ext cx="192882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مربع نص 30"/>
            <p:cNvSpPr txBox="1"/>
            <p:nvPr/>
          </p:nvSpPr>
          <p:spPr>
            <a:xfrm>
              <a:off x="1285852" y="5396227"/>
              <a:ext cx="928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0070C0"/>
                  </a:solidFill>
                  <a:sym typeface="Symbol"/>
                </a:rPr>
                <a:t></a:t>
              </a:r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+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32" name="كائن 31"/>
          <p:cNvGraphicFramePr>
            <a:graphicFrameLocks noChangeAspect="1"/>
          </p:cNvGraphicFramePr>
          <p:nvPr/>
        </p:nvGraphicFramePr>
        <p:xfrm>
          <a:off x="7473950" y="3900488"/>
          <a:ext cx="1339850" cy="476250"/>
        </p:xfrm>
        <a:graphic>
          <a:graphicData uri="http://schemas.openxmlformats.org/presentationml/2006/ole">
            <p:oleObj spid="_x0000_s124930" name="Equation" r:id="rId4" imgW="571320" imgH="203040" progId="Equation.DSMT4">
              <p:embed/>
            </p:oleObj>
          </a:graphicData>
        </a:graphic>
      </p:graphicFrame>
      <p:graphicFrame>
        <p:nvGraphicFramePr>
          <p:cNvPr id="33" name="كائن 32"/>
          <p:cNvGraphicFramePr>
            <a:graphicFrameLocks noChangeAspect="1"/>
          </p:cNvGraphicFramePr>
          <p:nvPr/>
        </p:nvGraphicFramePr>
        <p:xfrm>
          <a:off x="4491038" y="3878263"/>
          <a:ext cx="2322512" cy="566737"/>
        </p:xfrm>
        <a:graphic>
          <a:graphicData uri="http://schemas.openxmlformats.org/presentationml/2006/ole">
            <p:oleObj spid="_x0000_s124931" name="Equation" r:id="rId5" imgW="990360" imgH="241200" progId="Equation.DSMT4">
              <p:embed/>
            </p:oleObj>
          </a:graphicData>
        </a:graphic>
      </p:graphicFrame>
      <p:graphicFrame>
        <p:nvGraphicFramePr>
          <p:cNvPr id="34" name="كائن 33"/>
          <p:cNvGraphicFramePr>
            <a:graphicFrameLocks noChangeAspect="1"/>
          </p:cNvGraphicFramePr>
          <p:nvPr/>
        </p:nvGraphicFramePr>
        <p:xfrm>
          <a:off x="4384675" y="4629150"/>
          <a:ext cx="1071563" cy="565150"/>
        </p:xfrm>
        <a:graphic>
          <a:graphicData uri="http://schemas.openxmlformats.org/presentationml/2006/ole">
            <p:oleObj spid="_x0000_s124932" name="Equation" r:id="rId6" imgW="457200" imgH="241200" progId="Equation.DSMT4">
              <p:embed/>
            </p:oleObj>
          </a:graphicData>
        </a:graphic>
      </p:graphicFrame>
      <p:graphicFrame>
        <p:nvGraphicFramePr>
          <p:cNvPr id="35" name="كائن 34"/>
          <p:cNvGraphicFramePr>
            <a:graphicFrameLocks noChangeAspect="1"/>
          </p:cNvGraphicFramePr>
          <p:nvPr/>
        </p:nvGraphicFramePr>
        <p:xfrm>
          <a:off x="7045325" y="4643438"/>
          <a:ext cx="1012825" cy="536575"/>
        </p:xfrm>
        <a:graphic>
          <a:graphicData uri="http://schemas.openxmlformats.org/presentationml/2006/ole">
            <p:oleObj spid="_x0000_s124933" name="Equation" r:id="rId7" imgW="431640" imgH="228600" progId="Equation.DSMT4">
              <p:embed/>
            </p:oleObj>
          </a:graphicData>
        </a:graphic>
      </p:graphicFrame>
      <p:graphicFrame>
        <p:nvGraphicFramePr>
          <p:cNvPr id="36" name="كائن 35"/>
          <p:cNvGraphicFramePr>
            <a:graphicFrameLocks noChangeAspect="1"/>
          </p:cNvGraphicFramePr>
          <p:nvPr/>
        </p:nvGraphicFramePr>
        <p:xfrm>
          <a:off x="4298950" y="5378450"/>
          <a:ext cx="1814513" cy="923925"/>
        </p:xfrm>
        <a:graphic>
          <a:graphicData uri="http://schemas.openxmlformats.org/presentationml/2006/ole">
            <p:oleObj spid="_x0000_s124934" name="Equation" r:id="rId8" imgW="774360" imgH="393480" progId="Equation.DSMT4">
              <p:embed/>
            </p:oleObj>
          </a:graphicData>
        </a:graphic>
      </p:graphicFrame>
      <p:pic>
        <p:nvPicPr>
          <p:cNvPr id="39" name="صورة 38" descr="fig3_3_d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57752" y="1142984"/>
            <a:ext cx="3934968" cy="2157984"/>
          </a:xfrm>
          <a:prstGeom prst="rect">
            <a:avLst/>
          </a:prstGeom>
        </p:spPr>
      </p:pic>
      <p:sp>
        <p:nvSpPr>
          <p:cNvPr id="38" name="سهم للأسفل 37"/>
          <p:cNvSpPr/>
          <p:nvPr/>
        </p:nvSpPr>
        <p:spPr>
          <a:xfrm>
            <a:off x="857224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7" name="سهم للأسفل 36"/>
          <p:cNvSpPr/>
          <p:nvPr/>
        </p:nvSpPr>
        <p:spPr>
          <a:xfrm>
            <a:off x="1428728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pic>
        <p:nvPicPr>
          <p:cNvPr id="40" name="صورة 39" descr="fig3_3_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41677" y="1134121"/>
            <a:ext cx="3959352" cy="2157984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6715140" y="905516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cxnSp>
        <p:nvCxnSpPr>
          <p:cNvPr id="42" name="رابط كسهم مستقيم 41"/>
          <p:cNvCxnSpPr/>
          <p:nvPr/>
        </p:nvCxnSpPr>
        <p:spPr>
          <a:xfrm rot="5400000" flipH="1" flipV="1">
            <a:off x="1214414" y="2214554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 rot="5400000" flipH="1" flipV="1">
            <a:off x="2501092" y="221376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كسهم مستقيم 40"/>
          <p:cNvCxnSpPr/>
          <p:nvPr/>
        </p:nvCxnSpPr>
        <p:spPr>
          <a:xfrm>
            <a:off x="1428728" y="2571744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مربع نص 43"/>
          <p:cNvSpPr txBox="1"/>
          <p:nvPr/>
        </p:nvSpPr>
        <p:spPr>
          <a:xfrm>
            <a:off x="1285852" y="207167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5" name="عنصر نائب للتاريخ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6" name="عنصر نائب لرقم الشريحة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285720" y="-71462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3" name="صورة 2" descr="fig3_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0328" y="357166"/>
            <a:ext cx="4187952" cy="3898392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6000760" y="421481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3 - 23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4786314" y="4572008"/>
            <a:ext cx="32147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نقارن بين مجالي العمل :</a:t>
            </a:r>
            <a:endParaRPr lang="ar-SY" sz="28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5214942" y="5214950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&lt; 60 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5214942" y="5929330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ar-SY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&gt; 60 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عنصر نائب للتاريخ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70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500562" y="1285860"/>
            <a:ext cx="428628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العمل في المجال الأول يشبه حالة الحمولة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الأومية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الصرفة ماعدا أشكال التيارات ستكون مستمرة لأن التيار مرشح بشكل مثالي</a:t>
            </a:r>
            <a:endParaRPr lang="ar-SY" sz="2800" b="1" baseline="-25000" dirty="0" smtClean="0">
              <a:solidFill>
                <a:srgbClr val="7030A0"/>
              </a:solidFill>
              <a:cs typeface="Simplified Arabic" pitchFamily="2" charset="-78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072066" y="3214686"/>
          <a:ext cx="2886075" cy="538163"/>
        </p:xfrm>
        <a:graphic>
          <a:graphicData uri="http://schemas.openxmlformats.org/presentationml/2006/ole">
            <p:oleObj spid="_x0000_s199682" name="Equation" r:id="rId3" imgW="1231560" imgH="22860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5500694" y="3857628"/>
            <a:ext cx="33575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4357686" y="3857628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لايوجد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285720" y="-71462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7500958" y="357166"/>
          <a:ext cx="1181100" cy="925512"/>
        </p:xfrm>
        <a:graphic>
          <a:graphicData uri="http://schemas.openxmlformats.org/presentationml/2006/ole">
            <p:oleObj spid="_x0000_s199683" name="Equation" r:id="rId4" imgW="393480" imgH="393480" progId="Equation.DSMT4">
              <p:embed/>
            </p:oleObj>
          </a:graphicData>
        </a:graphic>
      </p:graphicFrame>
      <p:sp>
        <p:nvSpPr>
          <p:cNvPr id="32" name="مربع نص 31"/>
          <p:cNvSpPr txBox="1"/>
          <p:nvPr/>
        </p:nvSpPr>
        <p:spPr>
          <a:xfrm>
            <a:off x="2285984" y="6498575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3 - 24</a:t>
            </a:r>
            <a:endParaRPr lang="ar-SY" sz="2200" dirty="0">
              <a:cs typeface="Simplified Arabic" pitchFamily="2" charset="-78"/>
            </a:endParaRPr>
          </a:p>
        </p:txBody>
      </p:sp>
      <p:grpSp>
        <p:nvGrpSpPr>
          <p:cNvPr id="31" name="مجموعة 37"/>
          <p:cNvGrpSpPr/>
          <p:nvPr/>
        </p:nvGrpSpPr>
        <p:grpSpPr>
          <a:xfrm>
            <a:off x="71406" y="428604"/>
            <a:ext cx="4429156" cy="6176705"/>
            <a:chOff x="71406" y="428604"/>
            <a:chExt cx="4429156" cy="6176705"/>
          </a:xfrm>
        </p:grpSpPr>
        <p:grpSp>
          <p:nvGrpSpPr>
            <p:cNvPr id="33" name="مجموعة 32"/>
            <p:cNvGrpSpPr/>
            <p:nvPr/>
          </p:nvGrpSpPr>
          <p:grpSpPr>
            <a:xfrm>
              <a:off x="71406" y="428604"/>
              <a:ext cx="4143404" cy="6176705"/>
              <a:chOff x="71406" y="428604"/>
              <a:chExt cx="4143404" cy="6176705"/>
            </a:xfrm>
          </p:grpSpPr>
          <p:pic>
            <p:nvPicPr>
              <p:cNvPr id="226309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034" y="785794"/>
                <a:ext cx="3695700" cy="5314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" name="مربع نص 8"/>
              <p:cNvSpPr txBox="1"/>
              <p:nvPr/>
            </p:nvSpPr>
            <p:spPr>
              <a:xfrm>
                <a:off x="428596" y="5715016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6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10" name="مربع نص 9"/>
              <p:cNvSpPr txBox="1"/>
              <p:nvPr/>
            </p:nvSpPr>
            <p:spPr>
              <a:xfrm>
                <a:off x="428596" y="6143644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3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11" name="مربع نص 10"/>
              <p:cNvSpPr txBox="1"/>
              <p:nvPr/>
            </p:nvSpPr>
            <p:spPr>
              <a:xfrm>
                <a:off x="3286116" y="5715016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6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12" name="مربع نص 11"/>
              <p:cNvSpPr txBox="1"/>
              <p:nvPr/>
            </p:nvSpPr>
            <p:spPr>
              <a:xfrm>
                <a:off x="3286116" y="6143644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1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13" name="مربع نص 12"/>
              <p:cNvSpPr txBox="1"/>
              <p:nvPr/>
            </p:nvSpPr>
            <p:spPr>
              <a:xfrm>
                <a:off x="2714612" y="6143644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1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14" name="مربع نص 13"/>
              <p:cNvSpPr txBox="1"/>
              <p:nvPr/>
            </p:nvSpPr>
            <p:spPr>
              <a:xfrm>
                <a:off x="2714612" y="5715016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4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15" name="مربع نص 14"/>
              <p:cNvSpPr txBox="1"/>
              <p:nvPr/>
            </p:nvSpPr>
            <p:spPr>
              <a:xfrm>
                <a:off x="2143108" y="5715016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4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16" name="مربع نص 15"/>
              <p:cNvSpPr txBox="1"/>
              <p:nvPr/>
            </p:nvSpPr>
            <p:spPr>
              <a:xfrm>
                <a:off x="2143108" y="6143644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5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17" name="مربع نص 16"/>
              <p:cNvSpPr txBox="1"/>
              <p:nvPr/>
            </p:nvSpPr>
            <p:spPr>
              <a:xfrm>
                <a:off x="1571604" y="6143644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5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18" name="مربع نص 17"/>
              <p:cNvSpPr txBox="1"/>
              <p:nvPr/>
            </p:nvSpPr>
            <p:spPr>
              <a:xfrm>
                <a:off x="1000100" y="6143644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3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19" name="مربع نص 18"/>
              <p:cNvSpPr txBox="1"/>
              <p:nvPr/>
            </p:nvSpPr>
            <p:spPr>
              <a:xfrm>
                <a:off x="1571604" y="5715016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2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20" name="مربع نص 19"/>
              <p:cNvSpPr txBox="1"/>
              <p:nvPr/>
            </p:nvSpPr>
            <p:spPr>
              <a:xfrm>
                <a:off x="1000100" y="5715016"/>
                <a:ext cx="67856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:r>
                  <a:rPr lang="en-US" sz="2400" b="1" dirty="0" smtClean="0">
                    <a:cs typeface="Simplified Arabic" pitchFamily="2" charset="-78"/>
                  </a:rPr>
                  <a:t>T</a:t>
                </a:r>
                <a:r>
                  <a:rPr lang="en-US" sz="2400" b="1" baseline="-25000" dirty="0" smtClean="0">
                    <a:cs typeface="Simplified Arabic" pitchFamily="2" charset="-78"/>
                  </a:rPr>
                  <a:t>2</a:t>
                </a:r>
                <a:endParaRPr lang="ar-SY" sz="2400" b="1" baseline="-25000" dirty="0" smtClean="0">
                  <a:cs typeface="Simplified Arabic" pitchFamily="2" charset="-78"/>
                </a:endParaRPr>
              </a:p>
            </p:txBody>
          </p:sp>
          <p:sp>
            <p:nvSpPr>
              <p:cNvPr id="21" name="مربع نص 20"/>
              <p:cNvSpPr txBox="1"/>
              <p:nvPr/>
            </p:nvSpPr>
            <p:spPr>
              <a:xfrm rot="16200000">
                <a:off x="-19232" y="1876564"/>
                <a:ext cx="64294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b="1" dirty="0" err="1" smtClean="0"/>
                  <a:t>v</a:t>
                </a:r>
                <a:r>
                  <a:rPr lang="en-US" sz="2400" b="1" baseline="-25000" dirty="0" err="1" smtClean="0"/>
                  <a:t>L</a:t>
                </a:r>
                <a:endParaRPr lang="ar-SY" sz="2400" b="1" dirty="0"/>
              </a:p>
            </p:txBody>
          </p:sp>
          <p:sp>
            <p:nvSpPr>
              <p:cNvPr id="22" name="مربع نص 21"/>
              <p:cNvSpPr txBox="1"/>
              <p:nvPr/>
            </p:nvSpPr>
            <p:spPr>
              <a:xfrm rot="16200000">
                <a:off x="-19232" y="3448200"/>
                <a:ext cx="64294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b="1" dirty="0" err="1" smtClean="0">
                    <a:sym typeface="Symbol"/>
                  </a:rPr>
                  <a:t>i</a:t>
                </a:r>
                <a:r>
                  <a:rPr lang="en-US" sz="2400" b="1" baseline="-25000" dirty="0" err="1" smtClean="0">
                    <a:sym typeface="Symbol"/>
                  </a:rPr>
                  <a:t>L</a:t>
                </a:r>
                <a:endParaRPr lang="en-US" sz="2400" b="1" baseline="-25000" dirty="0" smtClean="0">
                  <a:sym typeface="Symbol"/>
                </a:endParaRPr>
              </a:p>
            </p:txBody>
          </p:sp>
          <p:sp>
            <p:nvSpPr>
              <p:cNvPr id="23" name="مربع نص 22"/>
              <p:cNvSpPr txBox="1"/>
              <p:nvPr/>
            </p:nvSpPr>
            <p:spPr>
              <a:xfrm rot="16200000">
                <a:off x="-197827" y="4555489"/>
                <a:ext cx="100013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b="1" dirty="0" smtClean="0">
                    <a:sym typeface="Symbol"/>
                  </a:rPr>
                  <a:t>v</a:t>
                </a:r>
                <a:r>
                  <a:rPr lang="en-US" sz="2400" b="1" baseline="-25000" dirty="0" smtClean="0">
                    <a:sym typeface="Symbol"/>
                  </a:rPr>
                  <a:t>T1</a:t>
                </a:r>
                <a:endParaRPr lang="ar-SY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مربع نص 23"/>
              <p:cNvSpPr txBox="1"/>
              <p:nvPr/>
            </p:nvSpPr>
            <p:spPr>
              <a:xfrm>
                <a:off x="2786050" y="3753153"/>
                <a:ext cx="64294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b="1" dirty="0" smtClean="0">
                    <a:solidFill>
                      <a:srgbClr val="0070C0"/>
                    </a:solidFill>
                    <a:sym typeface="Symbol"/>
                  </a:rPr>
                  <a:t>i</a:t>
                </a:r>
                <a:r>
                  <a:rPr lang="en-US" sz="2400" b="1" baseline="-25000" dirty="0" smtClean="0">
                    <a:solidFill>
                      <a:srgbClr val="0070C0"/>
                    </a:solidFill>
                    <a:sym typeface="Symbol"/>
                  </a:rPr>
                  <a:t>T1</a:t>
                </a:r>
              </a:p>
            </p:txBody>
          </p:sp>
          <p:sp>
            <p:nvSpPr>
              <p:cNvPr id="25" name="مربع نص 24"/>
              <p:cNvSpPr txBox="1"/>
              <p:nvPr/>
            </p:nvSpPr>
            <p:spPr>
              <a:xfrm>
                <a:off x="1071538" y="428604"/>
                <a:ext cx="64294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400" b="1" baseline="-25000" dirty="0" smtClean="0">
                    <a:solidFill>
                      <a:srgbClr val="0070C0"/>
                    </a:solidFill>
                  </a:rPr>
                  <a:t>1</a:t>
                </a:r>
                <a:endParaRPr lang="ar-SY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مربع نص 25"/>
              <p:cNvSpPr txBox="1"/>
              <p:nvPr/>
            </p:nvSpPr>
            <p:spPr>
              <a:xfrm>
                <a:off x="2071670" y="428604"/>
                <a:ext cx="928694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b="1" dirty="0" smtClean="0">
                    <a:solidFill>
                      <a:srgbClr val="00B050"/>
                    </a:solidFill>
                  </a:rPr>
                  <a:t>v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2</a:t>
                </a:r>
                <a:endParaRPr lang="ar-SY" sz="2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7" name="مربع نص 26"/>
              <p:cNvSpPr txBox="1"/>
              <p:nvPr/>
            </p:nvSpPr>
            <p:spPr>
              <a:xfrm>
                <a:off x="3214678" y="428604"/>
                <a:ext cx="928694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sz="2400" b="1" baseline="-25000" dirty="0" smtClean="0">
                    <a:solidFill>
                      <a:srgbClr val="FF0000"/>
                    </a:solidFill>
                  </a:rPr>
                  <a:t>3</a:t>
                </a:r>
                <a:endParaRPr lang="ar-SY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مربع نص 27"/>
              <p:cNvSpPr txBox="1"/>
              <p:nvPr/>
            </p:nvSpPr>
            <p:spPr>
              <a:xfrm>
                <a:off x="1571604" y="4396095"/>
                <a:ext cx="928694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sz="2400" b="1" baseline="-25000" dirty="0" smtClean="0">
                    <a:solidFill>
                      <a:srgbClr val="FF0000"/>
                    </a:solidFill>
                  </a:rPr>
                  <a:t>21</a:t>
                </a:r>
                <a:endParaRPr lang="ar-SY" sz="24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3286116" y="4143380"/>
                <a:ext cx="928694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400" b="1" baseline="-25000" dirty="0" smtClean="0">
                    <a:solidFill>
                      <a:srgbClr val="0070C0"/>
                    </a:solidFill>
                  </a:rPr>
                  <a:t>31</a:t>
                </a:r>
                <a:endParaRPr lang="ar-SY" sz="24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مربع نص 29"/>
              <p:cNvSpPr txBox="1"/>
              <p:nvPr/>
            </p:nvSpPr>
            <p:spPr>
              <a:xfrm>
                <a:off x="3428992" y="3753153"/>
                <a:ext cx="64294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b="1" dirty="0" smtClean="0">
                    <a:solidFill>
                      <a:srgbClr val="0070C0"/>
                    </a:solidFill>
                    <a:sym typeface="Symbol"/>
                  </a:rPr>
                  <a:t>i</a:t>
                </a:r>
                <a:r>
                  <a:rPr lang="en-US" sz="2400" b="1" baseline="-25000" dirty="0" smtClean="0">
                    <a:solidFill>
                      <a:srgbClr val="0070C0"/>
                    </a:solidFill>
                    <a:sym typeface="Symbol"/>
                  </a:rPr>
                  <a:t>T1</a:t>
                </a:r>
              </a:p>
            </p:txBody>
          </p:sp>
        </p:grpSp>
        <p:sp>
          <p:nvSpPr>
            <p:cNvPr id="34" name="مربع نص 33"/>
            <p:cNvSpPr txBox="1"/>
            <p:nvPr/>
          </p:nvSpPr>
          <p:spPr>
            <a:xfrm>
              <a:off x="4000496" y="3862991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35" name="مربع نص 34"/>
            <p:cNvSpPr txBox="1"/>
            <p:nvPr/>
          </p:nvSpPr>
          <p:spPr>
            <a:xfrm>
              <a:off x="4000496" y="225295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4000496" y="895632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37" name="مربع نص 36"/>
            <p:cNvSpPr txBox="1"/>
            <p:nvPr/>
          </p:nvSpPr>
          <p:spPr>
            <a:xfrm>
              <a:off x="4000496" y="4753285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</p:grpSp>
      <p:sp>
        <p:nvSpPr>
          <p:cNvPr id="39" name="مربع نص 38"/>
          <p:cNvSpPr txBox="1"/>
          <p:nvPr/>
        </p:nvSpPr>
        <p:spPr>
          <a:xfrm>
            <a:off x="500034" y="6467797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30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400" b="1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9725" y="4500570"/>
          <a:ext cx="2409825" cy="928687"/>
        </p:xfrm>
        <a:graphic>
          <a:graphicData uri="http://schemas.openxmlformats.org/presentationml/2006/ole">
            <p:oleObj spid="_x0000_s199684" name="Equation" r:id="rId6" imgW="1028520" imgH="393480" progId="Equation.DSMT4">
              <p:embed/>
            </p:oleObj>
          </a:graphicData>
        </a:graphic>
      </p:graphicFrame>
      <p:graphicFrame>
        <p:nvGraphicFramePr>
          <p:cNvPr id="226310" name="Object 7"/>
          <p:cNvGraphicFramePr>
            <a:graphicFrameLocks noChangeAspect="1"/>
          </p:cNvGraphicFramePr>
          <p:nvPr/>
        </p:nvGraphicFramePr>
        <p:xfrm>
          <a:off x="5143504" y="5715016"/>
          <a:ext cx="2974975" cy="598487"/>
        </p:xfrm>
        <a:graphic>
          <a:graphicData uri="http://schemas.openxmlformats.org/presentationml/2006/ole">
            <p:oleObj spid="_x0000_s199685" name="Equation" r:id="rId7" imgW="1269720" imgH="253800" progId="Equation.DSMT4">
              <p:embed/>
            </p:oleObj>
          </a:graphicData>
        </a:graphic>
      </p:graphicFrame>
      <p:sp>
        <p:nvSpPr>
          <p:cNvPr id="41" name="عنصر نائب للتاريخ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2" name="عنصر نائب لرقم الشريحة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71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صورة 22" descr="fig3_22.jpg"/>
          <p:cNvPicPr>
            <a:picLocks noChangeAspect="1"/>
          </p:cNvPicPr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4813204" y="642918"/>
            <a:ext cx="4187952" cy="3898392"/>
          </a:xfrm>
          <a:prstGeom prst="rect">
            <a:avLst/>
          </a:prstGeom>
        </p:spPr>
      </p:pic>
      <p:sp>
        <p:nvSpPr>
          <p:cNvPr id="24" name="مربع نص 23"/>
          <p:cNvSpPr txBox="1"/>
          <p:nvPr/>
        </p:nvSpPr>
        <p:spPr>
          <a:xfrm>
            <a:off x="6143636" y="457200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3 - 23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20" name="مربع نص 19"/>
          <p:cNvSpPr txBox="1"/>
          <p:nvPr/>
        </p:nvSpPr>
        <p:spPr>
          <a:xfrm>
            <a:off x="285720" y="-71462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23237" name="Object 3"/>
          <p:cNvGraphicFramePr>
            <a:graphicFrameLocks noChangeAspect="1"/>
          </p:cNvGraphicFramePr>
          <p:nvPr/>
        </p:nvGraphicFramePr>
        <p:xfrm>
          <a:off x="7196138" y="214313"/>
          <a:ext cx="1714500" cy="925512"/>
        </p:xfrm>
        <a:graphic>
          <a:graphicData uri="http://schemas.openxmlformats.org/presentationml/2006/ole">
            <p:oleObj spid="_x0000_s200706" name="Equation" r:id="rId4" imgW="571320" imgH="393480" progId="Equation.DSMT4">
              <p:embed/>
            </p:oleObj>
          </a:graphicData>
        </a:graphic>
      </p:graphicFrame>
      <p:grpSp>
        <p:nvGrpSpPr>
          <p:cNvPr id="2" name="مجموعة 40"/>
          <p:cNvGrpSpPr/>
          <p:nvPr/>
        </p:nvGrpSpPr>
        <p:grpSpPr>
          <a:xfrm>
            <a:off x="214282" y="285728"/>
            <a:ext cx="4500594" cy="6643734"/>
            <a:chOff x="214282" y="285728"/>
            <a:chExt cx="4500594" cy="6643734"/>
          </a:xfrm>
        </p:grpSpPr>
        <p:pic>
          <p:nvPicPr>
            <p:cNvPr id="42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4348" y="642918"/>
              <a:ext cx="3695700" cy="531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مربع نص 42"/>
            <p:cNvSpPr txBox="1"/>
            <p:nvPr/>
          </p:nvSpPr>
          <p:spPr>
            <a:xfrm rot="16200000">
              <a:off x="123644" y="194800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44" name="مربع نص 43"/>
            <p:cNvSpPr txBox="1"/>
            <p:nvPr/>
          </p:nvSpPr>
          <p:spPr>
            <a:xfrm rot="16200000">
              <a:off x="123644" y="3305324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45" name="مربع نص 44"/>
            <p:cNvSpPr txBox="1"/>
            <p:nvPr/>
          </p:nvSpPr>
          <p:spPr>
            <a:xfrm>
              <a:off x="4214810" y="3610277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46" name="مربع نص 45"/>
            <p:cNvSpPr txBox="1"/>
            <p:nvPr/>
          </p:nvSpPr>
          <p:spPr>
            <a:xfrm>
              <a:off x="4214810" y="200024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47" name="مربع نص 46"/>
            <p:cNvSpPr txBox="1"/>
            <p:nvPr/>
          </p:nvSpPr>
          <p:spPr>
            <a:xfrm>
              <a:off x="4214810" y="64291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48" name="مربع نص 47"/>
            <p:cNvSpPr txBox="1"/>
            <p:nvPr/>
          </p:nvSpPr>
          <p:spPr>
            <a:xfrm>
              <a:off x="1285852" y="28572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مربع نص 48"/>
            <p:cNvSpPr txBox="1"/>
            <p:nvPr/>
          </p:nvSpPr>
          <p:spPr>
            <a:xfrm>
              <a:off x="2285984" y="285728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50" name="مربع نص 49"/>
            <p:cNvSpPr txBox="1"/>
            <p:nvPr/>
          </p:nvSpPr>
          <p:spPr>
            <a:xfrm>
              <a:off x="3428992" y="285728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مربع نص 50"/>
            <p:cNvSpPr txBox="1"/>
            <p:nvPr/>
          </p:nvSpPr>
          <p:spPr>
            <a:xfrm rot="16200000">
              <a:off x="123677" y="3876829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sp>
          <p:nvSpPr>
            <p:cNvPr id="52" name="مربع نص 51"/>
            <p:cNvSpPr txBox="1"/>
            <p:nvPr/>
          </p:nvSpPr>
          <p:spPr>
            <a:xfrm rot="16200000">
              <a:off x="16518" y="4841242"/>
              <a:ext cx="85725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</a:t>
              </a:r>
              <a:r>
                <a:rPr lang="en-US" sz="2400" b="1" baseline="-25000" dirty="0" smtClean="0"/>
                <a:t>T1</a:t>
              </a:r>
              <a:endParaRPr lang="ar-SY" sz="2400" b="1" dirty="0"/>
            </a:p>
          </p:txBody>
        </p:sp>
        <p:sp>
          <p:nvSpPr>
            <p:cNvPr id="53" name="مربع نص 52"/>
            <p:cNvSpPr txBox="1"/>
            <p:nvPr/>
          </p:nvSpPr>
          <p:spPr>
            <a:xfrm>
              <a:off x="3429024" y="4000505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31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54" name="مربع نص 53"/>
            <p:cNvSpPr txBox="1"/>
            <p:nvPr/>
          </p:nvSpPr>
          <p:spPr>
            <a:xfrm>
              <a:off x="2000232" y="4000505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21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5" name="مربع نص 54"/>
            <p:cNvSpPr txBox="1"/>
            <p:nvPr/>
          </p:nvSpPr>
          <p:spPr>
            <a:xfrm>
              <a:off x="4214810" y="4500571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6" name="مربع نص 55"/>
            <p:cNvSpPr txBox="1"/>
            <p:nvPr/>
          </p:nvSpPr>
          <p:spPr>
            <a:xfrm>
              <a:off x="2428860" y="6498575"/>
              <a:ext cx="16430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3 - 25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57" name="مربع نص 56"/>
            <p:cNvSpPr txBox="1"/>
            <p:nvPr/>
          </p:nvSpPr>
          <p:spPr>
            <a:xfrm>
              <a:off x="642910" y="6429396"/>
              <a:ext cx="164307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= 75 </a:t>
              </a:r>
              <a:r>
                <a:rPr lang="en-US" sz="2400" b="1" i="1" baseline="30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endParaRPr lang="ar-SY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رابط كسهم مستقيم 57"/>
            <p:cNvCxnSpPr/>
            <p:nvPr/>
          </p:nvCxnSpPr>
          <p:spPr>
            <a:xfrm>
              <a:off x="1071538" y="1785926"/>
              <a:ext cx="71438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مربع نص 58"/>
            <p:cNvSpPr txBox="1"/>
            <p:nvPr/>
          </p:nvSpPr>
          <p:spPr>
            <a:xfrm>
              <a:off x="1214414" y="135729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مربع نص 59"/>
            <p:cNvSpPr txBox="1"/>
            <p:nvPr/>
          </p:nvSpPr>
          <p:spPr>
            <a:xfrm>
              <a:off x="1071538" y="5605177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6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61" name="مربع نص 60"/>
            <p:cNvSpPr txBox="1"/>
            <p:nvPr/>
          </p:nvSpPr>
          <p:spPr>
            <a:xfrm>
              <a:off x="1071538" y="6033805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3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62" name="مربع نص 61"/>
            <p:cNvSpPr txBox="1"/>
            <p:nvPr/>
          </p:nvSpPr>
          <p:spPr>
            <a:xfrm>
              <a:off x="571472" y="5574399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6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63" name="مربع نص 62"/>
            <p:cNvSpPr txBox="1"/>
            <p:nvPr/>
          </p:nvSpPr>
          <p:spPr>
            <a:xfrm>
              <a:off x="571472" y="6000768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1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64" name="مربع نص 63"/>
            <p:cNvSpPr txBox="1"/>
            <p:nvPr/>
          </p:nvSpPr>
          <p:spPr>
            <a:xfrm>
              <a:off x="3375460" y="6000768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1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65" name="مربع نص 64"/>
            <p:cNvSpPr txBox="1"/>
            <p:nvPr/>
          </p:nvSpPr>
          <p:spPr>
            <a:xfrm>
              <a:off x="3375460" y="5572140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4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66" name="مربع نص 65"/>
            <p:cNvSpPr txBox="1"/>
            <p:nvPr/>
          </p:nvSpPr>
          <p:spPr>
            <a:xfrm>
              <a:off x="2750424" y="5572140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4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67" name="مربع نص 66"/>
            <p:cNvSpPr txBox="1"/>
            <p:nvPr/>
          </p:nvSpPr>
          <p:spPr>
            <a:xfrm>
              <a:off x="2750424" y="6000768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5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68" name="مربع نص 67"/>
            <p:cNvSpPr txBox="1"/>
            <p:nvPr/>
          </p:nvSpPr>
          <p:spPr>
            <a:xfrm>
              <a:off x="2214546" y="6000768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5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69" name="مربع نص 68"/>
            <p:cNvSpPr txBox="1"/>
            <p:nvPr/>
          </p:nvSpPr>
          <p:spPr>
            <a:xfrm>
              <a:off x="1643042" y="6000768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3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70" name="مربع نص 69"/>
            <p:cNvSpPr txBox="1"/>
            <p:nvPr/>
          </p:nvSpPr>
          <p:spPr>
            <a:xfrm>
              <a:off x="2214546" y="5572140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2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  <p:sp>
          <p:nvSpPr>
            <p:cNvPr id="71" name="مربع نص 70"/>
            <p:cNvSpPr txBox="1"/>
            <p:nvPr/>
          </p:nvSpPr>
          <p:spPr>
            <a:xfrm>
              <a:off x="1643042" y="5572140"/>
              <a:ext cx="67856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200" b="1" dirty="0" smtClean="0">
                  <a:cs typeface="Simplified Arabic" pitchFamily="2" charset="-78"/>
                </a:rPr>
                <a:t>T</a:t>
              </a:r>
              <a:r>
                <a:rPr lang="en-US" sz="2200" b="1" baseline="-25000" dirty="0" smtClean="0">
                  <a:cs typeface="Simplified Arabic" pitchFamily="2" charset="-78"/>
                </a:rPr>
                <a:t>2</a:t>
              </a:r>
              <a:endParaRPr lang="ar-SY" sz="2200" b="1" baseline="-25000" dirty="0" smtClean="0">
                <a:cs typeface="Simplified Arabic" pitchFamily="2" charset="-78"/>
              </a:endParaRPr>
            </a:p>
          </p:txBody>
        </p:sp>
      </p:grpSp>
      <p:sp>
        <p:nvSpPr>
          <p:cNvPr id="25" name="مربع نص 24"/>
          <p:cNvSpPr txBox="1"/>
          <p:nvPr/>
        </p:nvSpPr>
        <p:spPr>
          <a:xfrm>
            <a:off x="4286248" y="4857760"/>
            <a:ext cx="4572032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cs typeface="Simplified Arabic" pitchFamily="2" charset="-78"/>
              </a:rPr>
              <a:t>يستمر التيار في المرور في </a:t>
            </a:r>
            <a:r>
              <a:rPr lang="ar-SY" sz="2600" b="1" dirty="0" err="1" smtClean="0">
                <a:cs typeface="Simplified Arabic" pitchFamily="2" charset="-78"/>
              </a:rPr>
              <a:t>الثايرستورات</a:t>
            </a:r>
            <a:r>
              <a:rPr lang="ar-SY" sz="2600" b="1" dirty="0" smtClean="0">
                <a:cs typeface="Simplified Arabic" pitchFamily="2" charset="-78"/>
              </a:rPr>
              <a:t> مما يؤدي إلى ظهور قطاعات سالبة في جهد الحمولة حتى قدح </a:t>
            </a:r>
            <a:r>
              <a:rPr lang="ar-SY" sz="2600" b="1" dirty="0" err="1" smtClean="0">
                <a:cs typeface="Simplified Arabic" pitchFamily="2" charset="-78"/>
              </a:rPr>
              <a:t>الثايرستور</a:t>
            </a:r>
            <a:r>
              <a:rPr lang="ar-SY" sz="2600" b="1" dirty="0" smtClean="0">
                <a:cs typeface="Simplified Arabic" pitchFamily="2" charset="-78"/>
              </a:rPr>
              <a:t> التالي في الترتيب. </a:t>
            </a:r>
            <a:endParaRPr lang="ar-SY" sz="2600" b="1" baseline="-25000" dirty="0" smtClean="0">
              <a:cs typeface="Simplified Arabic" pitchFamily="2" charset="-78"/>
            </a:endParaRPr>
          </a:p>
        </p:txBody>
      </p:sp>
      <p:sp>
        <p:nvSpPr>
          <p:cNvPr id="72" name="مربع نص 71"/>
          <p:cNvSpPr txBox="1"/>
          <p:nvPr/>
        </p:nvSpPr>
        <p:spPr>
          <a:xfrm>
            <a:off x="671046" y="360001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73" name="مربع نص 72"/>
          <p:cNvSpPr txBox="1"/>
          <p:nvPr/>
        </p:nvSpPr>
        <p:spPr>
          <a:xfrm>
            <a:off x="3428992" y="361027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40" name="عنصر نائب للتاريخ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1" name="عنصر نائب لرقم الشريحة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72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صورة 22" descr="fig3_22.jpg"/>
          <p:cNvPicPr>
            <a:picLocks noChangeAspect="1"/>
          </p:cNvPicPr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4813204" y="642918"/>
            <a:ext cx="4187952" cy="3898392"/>
          </a:xfrm>
          <a:prstGeom prst="rect">
            <a:avLst/>
          </a:prstGeom>
        </p:spPr>
      </p:pic>
      <p:sp>
        <p:nvSpPr>
          <p:cNvPr id="24" name="مربع نص 23"/>
          <p:cNvSpPr txBox="1"/>
          <p:nvPr/>
        </p:nvSpPr>
        <p:spPr>
          <a:xfrm>
            <a:off x="6143636" y="457200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3 - 23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20" name="مربع نص 19"/>
          <p:cNvSpPr txBox="1"/>
          <p:nvPr/>
        </p:nvSpPr>
        <p:spPr>
          <a:xfrm>
            <a:off x="285720" y="-71462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23237" name="Object 3"/>
          <p:cNvGraphicFramePr>
            <a:graphicFrameLocks noChangeAspect="1"/>
          </p:cNvGraphicFramePr>
          <p:nvPr/>
        </p:nvGraphicFramePr>
        <p:xfrm>
          <a:off x="7196138" y="214313"/>
          <a:ext cx="1714500" cy="925512"/>
        </p:xfrm>
        <a:graphic>
          <a:graphicData uri="http://schemas.openxmlformats.org/presentationml/2006/ole">
            <p:oleObj spid="_x0000_s201730" name="Equation" r:id="rId4" imgW="571320" imgH="393480" progId="Equation.DSMT4">
              <p:embed/>
            </p:oleObj>
          </a:graphicData>
        </a:graphic>
      </p:graphicFrame>
      <p:grpSp>
        <p:nvGrpSpPr>
          <p:cNvPr id="2" name="مجموعة 70"/>
          <p:cNvGrpSpPr/>
          <p:nvPr/>
        </p:nvGrpSpPr>
        <p:grpSpPr>
          <a:xfrm>
            <a:off x="214282" y="285728"/>
            <a:ext cx="4500594" cy="6643734"/>
            <a:chOff x="214282" y="285728"/>
            <a:chExt cx="4500594" cy="6643734"/>
          </a:xfrm>
        </p:grpSpPr>
        <p:pic>
          <p:nvPicPr>
            <p:cNvPr id="72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4348" y="642918"/>
              <a:ext cx="3695700" cy="531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مربع نص 72"/>
            <p:cNvSpPr txBox="1"/>
            <p:nvPr/>
          </p:nvSpPr>
          <p:spPr>
            <a:xfrm rot="16200000">
              <a:off x="123644" y="194800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74" name="مربع نص 73"/>
            <p:cNvSpPr txBox="1"/>
            <p:nvPr/>
          </p:nvSpPr>
          <p:spPr>
            <a:xfrm rot="16200000">
              <a:off x="123644" y="3305324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75" name="مربع نص 74"/>
            <p:cNvSpPr txBox="1"/>
            <p:nvPr/>
          </p:nvSpPr>
          <p:spPr>
            <a:xfrm>
              <a:off x="4214810" y="3610277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76" name="مربع نص 75"/>
            <p:cNvSpPr txBox="1"/>
            <p:nvPr/>
          </p:nvSpPr>
          <p:spPr>
            <a:xfrm>
              <a:off x="4214810" y="200024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77" name="مربع نص 76"/>
            <p:cNvSpPr txBox="1"/>
            <p:nvPr/>
          </p:nvSpPr>
          <p:spPr>
            <a:xfrm>
              <a:off x="4214810" y="64291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78" name="مربع نص 77"/>
            <p:cNvSpPr txBox="1"/>
            <p:nvPr/>
          </p:nvSpPr>
          <p:spPr>
            <a:xfrm>
              <a:off x="1285852" y="28572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9" name="مربع نص 78"/>
            <p:cNvSpPr txBox="1"/>
            <p:nvPr/>
          </p:nvSpPr>
          <p:spPr>
            <a:xfrm>
              <a:off x="2285984" y="285728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80" name="مربع نص 79"/>
            <p:cNvSpPr txBox="1"/>
            <p:nvPr/>
          </p:nvSpPr>
          <p:spPr>
            <a:xfrm>
              <a:off x="3428992" y="285728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مربع نص 80"/>
            <p:cNvSpPr txBox="1"/>
            <p:nvPr/>
          </p:nvSpPr>
          <p:spPr>
            <a:xfrm rot="16200000">
              <a:off x="123677" y="3876829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sp>
          <p:nvSpPr>
            <p:cNvPr id="82" name="مربع نص 81"/>
            <p:cNvSpPr txBox="1"/>
            <p:nvPr/>
          </p:nvSpPr>
          <p:spPr>
            <a:xfrm rot="16200000">
              <a:off x="16518" y="4841242"/>
              <a:ext cx="85725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</a:t>
              </a:r>
              <a:r>
                <a:rPr lang="en-US" sz="2400" b="1" baseline="-25000" dirty="0" smtClean="0"/>
                <a:t>T1</a:t>
              </a:r>
              <a:endParaRPr lang="ar-SY" sz="2400" b="1" dirty="0"/>
            </a:p>
          </p:txBody>
        </p:sp>
        <p:sp>
          <p:nvSpPr>
            <p:cNvPr id="83" name="مربع نص 82"/>
            <p:cNvSpPr txBox="1"/>
            <p:nvPr/>
          </p:nvSpPr>
          <p:spPr>
            <a:xfrm>
              <a:off x="3429024" y="4000505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31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84" name="مربع نص 83"/>
            <p:cNvSpPr txBox="1"/>
            <p:nvPr/>
          </p:nvSpPr>
          <p:spPr>
            <a:xfrm>
              <a:off x="2000232" y="4000505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21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5" name="مربع نص 84"/>
            <p:cNvSpPr txBox="1"/>
            <p:nvPr/>
          </p:nvSpPr>
          <p:spPr>
            <a:xfrm>
              <a:off x="4214810" y="4500571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86" name="مربع نص 85"/>
            <p:cNvSpPr txBox="1"/>
            <p:nvPr/>
          </p:nvSpPr>
          <p:spPr>
            <a:xfrm>
              <a:off x="2428860" y="6498575"/>
              <a:ext cx="16430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3 - 25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87" name="مربع نص 86"/>
            <p:cNvSpPr txBox="1"/>
            <p:nvPr/>
          </p:nvSpPr>
          <p:spPr>
            <a:xfrm>
              <a:off x="642910" y="6429396"/>
              <a:ext cx="164307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= 75 </a:t>
              </a:r>
              <a:r>
                <a:rPr lang="en-US" sz="2400" b="1" i="1" baseline="30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endParaRPr lang="ar-SY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رابط كسهم مستقيم 87"/>
            <p:cNvCxnSpPr/>
            <p:nvPr/>
          </p:nvCxnSpPr>
          <p:spPr>
            <a:xfrm>
              <a:off x="1071538" y="1785926"/>
              <a:ext cx="71438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مربع نص 88"/>
            <p:cNvSpPr txBox="1"/>
            <p:nvPr/>
          </p:nvSpPr>
          <p:spPr>
            <a:xfrm>
              <a:off x="1214414" y="135729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مربع نص 24"/>
          <p:cNvSpPr txBox="1"/>
          <p:nvPr/>
        </p:nvSpPr>
        <p:spPr>
          <a:xfrm>
            <a:off x="4286248" y="4857760"/>
            <a:ext cx="4572032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cs typeface="Simplified Arabic" pitchFamily="2" charset="-78"/>
              </a:rPr>
              <a:t>بفرض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600" b="1" dirty="0" smtClean="0">
                <a:cs typeface="Simplified Arabic" pitchFamily="2" charset="-78"/>
              </a:rPr>
              <a:t> و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600" b="1" dirty="0" smtClean="0">
                <a:cs typeface="Simplified Arabic" pitchFamily="2" charset="-78"/>
              </a:rPr>
              <a:t> كانا في حالة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ar-SY" sz="2600" b="1" dirty="0" smtClean="0">
                <a:cs typeface="Simplified Arabic" pitchFamily="2" charset="-78"/>
              </a:rPr>
              <a:t> وتم قدح </a:t>
            </a:r>
            <a:r>
              <a:rPr lang="ar-SY" sz="2600" b="1" dirty="0" err="1" smtClean="0">
                <a:cs typeface="Simplified Arabic" pitchFamily="2" charset="-78"/>
              </a:rPr>
              <a:t>الثايرستور</a:t>
            </a:r>
            <a:r>
              <a:rPr lang="ar-SY" sz="2600" b="1" dirty="0" smtClean="0">
                <a:cs typeface="Simplified Arabic" pitchFamily="2" charset="-78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ar-SY" sz="2600" b="1" dirty="0" smtClean="0">
                <a:cs typeface="Simplified Arabic" pitchFamily="2" charset="-78"/>
              </a:rPr>
              <a:t> في اللحظة 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+90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عندها سيطبق الجهد السالب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32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</a:t>
            </a:r>
            <a:r>
              <a:rPr lang="ar-SY" sz="2600" b="1" smtClean="0">
                <a:cs typeface="Simplified Arabic" pitchFamily="2" charset="-78"/>
                <a:sym typeface="Symbol"/>
              </a:rPr>
              <a:t>على طرفي </a:t>
            </a:r>
            <a:r>
              <a:rPr lang="ar-SY" sz="2600" b="1" dirty="0" err="1" smtClean="0">
                <a:cs typeface="Simplified Arabic" pitchFamily="2" charset="-78"/>
                <a:sym typeface="Symbol"/>
              </a:rPr>
              <a:t>الثايرستور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فيقطع.</a:t>
            </a:r>
            <a:r>
              <a:rPr lang="ar-SY" sz="2600" b="1" dirty="0" smtClean="0">
                <a:cs typeface="Simplified Arabic" pitchFamily="2" charset="-78"/>
              </a:rPr>
              <a:t> </a:t>
            </a:r>
            <a:endParaRPr lang="ar-SY" sz="2600" b="1" baseline="-25000" dirty="0" smtClean="0">
              <a:cs typeface="Simplified Arabic" pitchFamily="2" charset="-78"/>
            </a:endParaRPr>
          </a:p>
        </p:txBody>
      </p:sp>
      <p:sp>
        <p:nvSpPr>
          <p:cNvPr id="102" name="مربع نص 101"/>
          <p:cNvSpPr txBox="1"/>
          <p:nvPr/>
        </p:nvSpPr>
        <p:spPr>
          <a:xfrm>
            <a:off x="671046" y="360001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103" name="مربع نص 102"/>
          <p:cNvSpPr txBox="1"/>
          <p:nvPr/>
        </p:nvSpPr>
        <p:spPr>
          <a:xfrm>
            <a:off x="3428992" y="361027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40" name="مربع نص 39"/>
          <p:cNvSpPr txBox="1"/>
          <p:nvPr/>
        </p:nvSpPr>
        <p:spPr>
          <a:xfrm>
            <a:off x="1071538" y="5605177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41" name="مربع نص 40"/>
          <p:cNvSpPr txBox="1"/>
          <p:nvPr/>
        </p:nvSpPr>
        <p:spPr>
          <a:xfrm>
            <a:off x="1071538" y="6033805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42" name="مربع نص 41"/>
          <p:cNvSpPr txBox="1"/>
          <p:nvPr/>
        </p:nvSpPr>
        <p:spPr>
          <a:xfrm>
            <a:off x="571472" y="557439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43" name="مربع نص 42"/>
          <p:cNvSpPr txBox="1"/>
          <p:nvPr/>
        </p:nvSpPr>
        <p:spPr>
          <a:xfrm>
            <a:off x="571472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44" name="مربع نص 43"/>
          <p:cNvSpPr txBox="1"/>
          <p:nvPr/>
        </p:nvSpPr>
        <p:spPr>
          <a:xfrm>
            <a:off x="3375460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45" name="مربع نص 44"/>
          <p:cNvSpPr txBox="1"/>
          <p:nvPr/>
        </p:nvSpPr>
        <p:spPr>
          <a:xfrm>
            <a:off x="3375460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46" name="مربع نص 45"/>
          <p:cNvSpPr txBox="1"/>
          <p:nvPr/>
        </p:nvSpPr>
        <p:spPr>
          <a:xfrm>
            <a:off x="2750424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47" name="مربع نص 46"/>
          <p:cNvSpPr txBox="1"/>
          <p:nvPr/>
        </p:nvSpPr>
        <p:spPr>
          <a:xfrm>
            <a:off x="2750424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48" name="مربع نص 47"/>
          <p:cNvSpPr txBox="1"/>
          <p:nvPr/>
        </p:nvSpPr>
        <p:spPr>
          <a:xfrm>
            <a:off x="2214546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49" name="مربع نص 48"/>
          <p:cNvSpPr txBox="1"/>
          <p:nvPr/>
        </p:nvSpPr>
        <p:spPr>
          <a:xfrm>
            <a:off x="1643042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0" name="مربع نص 49"/>
          <p:cNvSpPr txBox="1"/>
          <p:nvPr/>
        </p:nvSpPr>
        <p:spPr>
          <a:xfrm>
            <a:off x="2214546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1" name="مربع نص 50"/>
          <p:cNvSpPr txBox="1"/>
          <p:nvPr/>
        </p:nvSpPr>
        <p:spPr>
          <a:xfrm>
            <a:off x="1643042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2" name="عنصر نائب للتاريخ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3" name="عنصر نائب لرقم الشريحة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73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7" name="Object 3"/>
          <p:cNvGraphicFramePr>
            <a:graphicFrameLocks noChangeAspect="1"/>
          </p:cNvGraphicFramePr>
          <p:nvPr/>
        </p:nvGraphicFramePr>
        <p:xfrm>
          <a:off x="7215206" y="0"/>
          <a:ext cx="1714500" cy="925512"/>
        </p:xfrm>
        <a:graphic>
          <a:graphicData uri="http://schemas.openxmlformats.org/presentationml/2006/ole">
            <p:oleObj spid="_x0000_s202754" name="Equation" r:id="rId3" imgW="571320" imgH="393480" progId="Equation.DSMT4">
              <p:embed/>
            </p:oleObj>
          </a:graphicData>
        </a:graphic>
      </p:graphicFrame>
      <p:grpSp>
        <p:nvGrpSpPr>
          <p:cNvPr id="2" name="مجموعة 47"/>
          <p:cNvGrpSpPr/>
          <p:nvPr/>
        </p:nvGrpSpPr>
        <p:grpSpPr>
          <a:xfrm>
            <a:off x="214282" y="285728"/>
            <a:ext cx="4500594" cy="6643734"/>
            <a:chOff x="214282" y="285728"/>
            <a:chExt cx="4500594" cy="6643734"/>
          </a:xfrm>
        </p:grpSpPr>
        <p:pic>
          <p:nvPicPr>
            <p:cNvPr id="225287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348" y="642918"/>
              <a:ext cx="3695700" cy="531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مربع نص 3"/>
            <p:cNvSpPr txBox="1"/>
            <p:nvPr/>
          </p:nvSpPr>
          <p:spPr>
            <a:xfrm rot="16200000">
              <a:off x="123644" y="194800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5" name="مربع نص 4"/>
            <p:cNvSpPr txBox="1"/>
            <p:nvPr/>
          </p:nvSpPr>
          <p:spPr>
            <a:xfrm rot="16200000">
              <a:off x="123644" y="3305324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4214810" y="3610277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4214810" y="200024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4214810" y="64291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1285852" y="28572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2285984" y="285728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3428992" y="285728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 rot="16200000">
              <a:off x="123677" y="3876829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sp>
          <p:nvSpPr>
            <p:cNvPr id="13" name="مربع نص 12"/>
            <p:cNvSpPr txBox="1"/>
            <p:nvPr/>
          </p:nvSpPr>
          <p:spPr>
            <a:xfrm rot="16200000">
              <a:off x="16518" y="4841242"/>
              <a:ext cx="85725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</a:t>
              </a:r>
              <a:r>
                <a:rPr lang="en-US" sz="2400" b="1" baseline="-25000" dirty="0" smtClean="0"/>
                <a:t>T1</a:t>
              </a:r>
              <a:endParaRPr lang="ar-SY" sz="24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3429024" y="4000505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31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2000232" y="4000505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21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4214810" y="4500571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2428860" y="6498575"/>
              <a:ext cx="16430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3 - 25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642910" y="6429396"/>
              <a:ext cx="164307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= 75 </a:t>
              </a:r>
              <a:r>
                <a:rPr lang="en-US" sz="2400" b="1" i="1" baseline="30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endParaRPr lang="ar-SY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رابط كسهم مستقيم 25"/>
            <p:cNvCxnSpPr/>
            <p:nvPr/>
          </p:nvCxnSpPr>
          <p:spPr>
            <a:xfrm>
              <a:off x="1071538" y="1785926"/>
              <a:ext cx="71438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مربع نص 26"/>
            <p:cNvSpPr txBox="1"/>
            <p:nvPr/>
          </p:nvSpPr>
          <p:spPr>
            <a:xfrm>
              <a:off x="1214414" y="135729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مربع نص 40"/>
          <p:cNvSpPr txBox="1"/>
          <p:nvPr/>
        </p:nvSpPr>
        <p:spPr>
          <a:xfrm>
            <a:off x="4286248" y="831819"/>
            <a:ext cx="450059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 وتيار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5049838" y="1638300"/>
          <a:ext cx="3095625" cy="1076325"/>
        </p:xfrm>
        <a:graphic>
          <a:graphicData uri="http://schemas.openxmlformats.org/presentationml/2006/ole">
            <p:oleObj spid="_x0000_s202755" name="Equation" r:id="rId5" imgW="1320480" imgH="457200" progId="Equation.DSMT4">
              <p:embed/>
            </p:oleObj>
          </a:graphicData>
        </a:graphic>
      </p:graphicFrame>
      <p:graphicFrame>
        <p:nvGraphicFramePr>
          <p:cNvPr id="43" name="Object 3"/>
          <p:cNvGraphicFramePr>
            <a:graphicFrameLocks noChangeAspect="1"/>
          </p:cNvGraphicFramePr>
          <p:nvPr/>
        </p:nvGraphicFramePr>
        <p:xfrm>
          <a:off x="5214942" y="2857496"/>
          <a:ext cx="2827337" cy="536575"/>
        </p:xfrm>
        <a:graphic>
          <a:graphicData uri="http://schemas.openxmlformats.org/presentationml/2006/ole">
            <p:oleObj spid="_x0000_s202756" name="Equation" r:id="rId6" imgW="1206360" imgH="228600" progId="Equation.DSMT4">
              <p:embed/>
            </p:oleObj>
          </a:graphicData>
        </a:graphic>
      </p:graphicFrame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5572132" y="3643314"/>
          <a:ext cx="1993900" cy="925513"/>
        </p:xfrm>
        <a:graphic>
          <a:graphicData uri="http://schemas.openxmlformats.org/presentationml/2006/ole">
            <p:oleObj spid="_x0000_s202757" name="Equation" r:id="rId7" imgW="850680" imgH="393480" progId="Equation.DSMT4">
              <p:embed/>
            </p:oleObj>
          </a:graphicData>
        </a:graphic>
      </p:graphicFrame>
      <p:sp>
        <p:nvSpPr>
          <p:cNvPr id="45" name="مربع نص 44"/>
          <p:cNvSpPr txBox="1"/>
          <p:nvPr/>
        </p:nvSpPr>
        <p:spPr>
          <a:xfrm>
            <a:off x="5429256" y="5977614"/>
            <a:ext cx="33575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التنظيم الحدية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5585649" y="4857760"/>
          <a:ext cx="2022475" cy="925513"/>
        </p:xfrm>
        <a:graphic>
          <a:graphicData uri="http://schemas.openxmlformats.org/presentationml/2006/ole">
            <p:oleObj spid="_x0000_s202758" name="Equation" r:id="rId8" imgW="863280" imgH="393480" progId="Equation.DSMT4">
              <p:embed/>
            </p:oleObj>
          </a:graphicData>
        </a:graphic>
      </p:graphicFrame>
      <p:sp>
        <p:nvSpPr>
          <p:cNvPr id="47" name="مربع نص 46"/>
          <p:cNvSpPr txBox="1"/>
          <p:nvPr/>
        </p:nvSpPr>
        <p:spPr>
          <a:xfrm>
            <a:off x="4286248" y="5977614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90 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مربع نص 48"/>
          <p:cNvSpPr txBox="1"/>
          <p:nvPr/>
        </p:nvSpPr>
        <p:spPr>
          <a:xfrm>
            <a:off x="671046" y="360001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50" name="مربع نص 49"/>
          <p:cNvSpPr txBox="1"/>
          <p:nvPr/>
        </p:nvSpPr>
        <p:spPr>
          <a:xfrm>
            <a:off x="3428992" y="361027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51" name="مربع نص 50"/>
          <p:cNvSpPr txBox="1"/>
          <p:nvPr/>
        </p:nvSpPr>
        <p:spPr>
          <a:xfrm>
            <a:off x="1071538" y="5605177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1071538" y="6033805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3" name="مربع نص 52"/>
          <p:cNvSpPr txBox="1"/>
          <p:nvPr/>
        </p:nvSpPr>
        <p:spPr>
          <a:xfrm>
            <a:off x="571472" y="557439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4" name="مربع نص 53"/>
          <p:cNvSpPr txBox="1"/>
          <p:nvPr/>
        </p:nvSpPr>
        <p:spPr>
          <a:xfrm>
            <a:off x="571472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5" name="مربع نص 54"/>
          <p:cNvSpPr txBox="1"/>
          <p:nvPr/>
        </p:nvSpPr>
        <p:spPr>
          <a:xfrm>
            <a:off x="3375460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6" name="مربع نص 55"/>
          <p:cNvSpPr txBox="1"/>
          <p:nvPr/>
        </p:nvSpPr>
        <p:spPr>
          <a:xfrm>
            <a:off x="3375460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7" name="مربع نص 56"/>
          <p:cNvSpPr txBox="1"/>
          <p:nvPr/>
        </p:nvSpPr>
        <p:spPr>
          <a:xfrm>
            <a:off x="2750424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8" name="مربع نص 57"/>
          <p:cNvSpPr txBox="1"/>
          <p:nvPr/>
        </p:nvSpPr>
        <p:spPr>
          <a:xfrm>
            <a:off x="2750424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9" name="مربع نص 58"/>
          <p:cNvSpPr txBox="1"/>
          <p:nvPr/>
        </p:nvSpPr>
        <p:spPr>
          <a:xfrm>
            <a:off x="2214546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0" name="مربع نص 59"/>
          <p:cNvSpPr txBox="1"/>
          <p:nvPr/>
        </p:nvSpPr>
        <p:spPr>
          <a:xfrm>
            <a:off x="1643042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1" name="مربع نص 60"/>
          <p:cNvSpPr txBox="1"/>
          <p:nvPr/>
        </p:nvSpPr>
        <p:spPr>
          <a:xfrm>
            <a:off x="2214546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2" name="مربع نص 61"/>
          <p:cNvSpPr txBox="1"/>
          <p:nvPr/>
        </p:nvSpPr>
        <p:spPr>
          <a:xfrm>
            <a:off x="1643042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48" name="عنصر نائب للتاريخ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3" name="عنصر نائب لرقم الشريحة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74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inkTgt spid="_x0000_s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inkTgt spid="_x0000_s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7" name="Object 3"/>
          <p:cNvGraphicFramePr>
            <a:graphicFrameLocks noChangeAspect="1"/>
          </p:cNvGraphicFramePr>
          <p:nvPr/>
        </p:nvGraphicFramePr>
        <p:xfrm>
          <a:off x="7119938" y="0"/>
          <a:ext cx="1905000" cy="925513"/>
        </p:xfrm>
        <a:graphic>
          <a:graphicData uri="http://schemas.openxmlformats.org/presentationml/2006/ole">
            <p:oleObj spid="_x0000_s203778" name="Equation" r:id="rId3" imgW="634680" imgH="393480" progId="Equation.DSMT4">
              <p:embed/>
            </p:oleObj>
          </a:graphicData>
        </a:graphic>
      </p:graphicFrame>
      <p:grpSp>
        <p:nvGrpSpPr>
          <p:cNvPr id="2" name="مجموعة 47"/>
          <p:cNvGrpSpPr/>
          <p:nvPr/>
        </p:nvGrpSpPr>
        <p:grpSpPr>
          <a:xfrm>
            <a:off x="214282" y="285728"/>
            <a:ext cx="4500594" cy="6643734"/>
            <a:chOff x="214282" y="285728"/>
            <a:chExt cx="4500594" cy="6643734"/>
          </a:xfrm>
        </p:grpSpPr>
        <p:pic>
          <p:nvPicPr>
            <p:cNvPr id="225287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348" y="642918"/>
              <a:ext cx="3695700" cy="531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مربع نص 3"/>
            <p:cNvSpPr txBox="1"/>
            <p:nvPr/>
          </p:nvSpPr>
          <p:spPr>
            <a:xfrm rot="16200000">
              <a:off x="123644" y="194800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5" name="مربع نص 4"/>
            <p:cNvSpPr txBox="1"/>
            <p:nvPr/>
          </p:nvSpPr>
          <p:spPr>
            <a:xfrm rot="16200000">
              <a:off x="123644" y="3305324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4214810" y="3610277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4214810" y="200024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4214810" y="64291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1285852" y="28572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2285984" y="285728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3428992" y="285728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 rot="16200000">
              <a:off x="123677" y="3876829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T1</a:t>
              </a:r>
            </a:p>
          </p:txBody>
        </p:sp>
        <p:sp>
          <p:nvSpPr>
            <p:cNvPr id="13" name="مربع نص 12"/>
            <p:cNvSpPr txBox="1"/>
            <p:nvPr/>
          </p:nvSpPr>
          <p:spPr>
            <a:xfrm rot="16200000">
              <a:off x="16518" y="4841242"/>
              <a:ext cx="85725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</a:t>
              </a:r>
              <a:r>
                <a:rPr lang="en-US" sz="2400" b="1" baseline="-25000" dirty="0" smtClean="0"/>
                <a:t>T1</a:t>
              </a:r>
              <a:endParaRPr lang="ar-SY" sz="24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3429024" y="4000505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31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2000232" y="4000505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21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4214810" y="4500571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2428860" y="6498575"/>
              <a:ext cx="16430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3 - 25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642910" y="6429396"/>
              <a:ext cx="164307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= 75 </a:t>
              </a:r>
              <a:r>
                <a:rPr lang="en-US" sz="2400" b="1" i="1" baseline="30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endParaRPr lang="ar-SY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رابط كسهم مستقيم 25"/>
            <p:cNvCxnSpPr/>
            <p:nvPr/>
          </p:nvCxnSpPr>
          <p:spPr>
            <a:xfrm>
              <a:off x="1071538" y="1785926"/>
              <a:ext cx="71438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مربع نص 26"/>
            <p:cNvSpPr txBox="1"/>
            <p:nvPr/>
          </p:nvSpPr>
          <p:spPr>
            <a:xfrm>
              <a:off x="1214414" y="135729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مربع نص 48"/>
          <p:cNvSpPr txBox="1"/>
          <p:nvPr/>
        </p:nvSpPr>
        <p:spPr>
          <a:xfrm>
            <a:off x="671046" y="360001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50" name="مربع نص 49"/>
          <p:cNvSpPr txBox="1"/>
          <p:nvPr/>
        </p:nvSpPr>
        <p:spPr>
          <a:xfrm>
            <a:off x="3428992" y="361027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T1</a:t>
            </a:r>
          </a:p>
        </p:txBody>
      </p:sp>
      <p:sp>
        <p:nvSpPr>
          <p:cNvPr id="51" name="مربع نص 50"/>
          <p:cNvSpPr txBox="1"/>
          <p:nvPr/>
        </p:nvSpPr>
        <p:spPr>
          <a:xfrm>
            <a:off x="1071538" y="5605177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1071538" y="6033805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3" name="مربع نص 52"/>
          <p:cNvSpPr txBox="1"/>
          <p:nvPr/>
        </p:nvSpPr>
        <p:spPr>
          <a:xfrm>
            <a:off x="571472" y="5574399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6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4" name="مربع نص 53"/>
          <p:cNvSpPr txBox="1"/>
          <p:nvPr/>
        </p:nvSpPr>
        <p:spPr>
          <a:xfrm>
            <a:off x="571472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5" name="مربع نص 54"/>
          <p:cNvSpPr txBox="1"/>
          <p:nvPr/>
        </p:nvSpPr>
        <p:spPr>
          <a:xfrm>
            <a:off x="3375460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1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6" name="مربع نص 55"/>
          <p:cNvSpPr txBox="1"/>
          <p:nvPr/>
        </p:nvSpPr>
        <p:spPr>
          <a:xfrm>
            <a:off x="3375460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7" name="مربع نص 56"/>
          <p:cNvSpPr txBox="1"/>
          <p:nvPr/>
        </p:nvSpPr>
        <p:spPr>
          <a:xfrm>
            <a:off x="2750424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4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8" name="مربع نص 57"/>
          <p:cNvSpPr txBox="1"/>
          <p:nvPr/>
        </p:nvSpPr>
        <p:spPr>
          <a:xfrm>
            <a:off x="2750424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59" name="مربع نص 58"/>
          <p:cNvSpPr txBox="1"/>
          <p:nvPr/>
        </p:nvSpPr>
        <p:spPr>
          <a:xfrm>
            <a:off x="2214546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5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0" name="مربع نص 59"/>
          <p:cNvSpPr txBox="1"/>
          <p:nvPr/>
        </p:nvSpPr>
        <p:spPr>
          <a:xfrm>
            <a:off x="1643042" y="6000768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3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1" name="مربع نص 60"/>
          <p:cNvSpPr txBox="1"/>
          <p:nvPr/>
        </p:nvSpPr>
        <p:spPr>
          <a:xfrm>
            <a:off x="2214546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62" name="مربع نص 61"/>
          <p:cNvSpPr txBox="1"/>
          <p:nvPr/>
        </p:nvSpPr>
        <p:spPr>
          <a:xfrm>
            <a:off x="1643042" y="5572140"/>
            <a:ext cx="67856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200" b="1" dirty="0" smtClean="0">
                <a:cs typeface="Simplified Arabic" pitchFamily="2" charset="-78"/>
              </a:rPr>
              <a:t>T</a:t>
            </a:r>
            <a:r>
              <a:rPr lang="en-US" sz="2200" b="1" baseline="-25000" dirty="0" smtClean="0">
                <a:cs typeface="Simplified Arabic" pitchFamily="2" charset="-78"/>
              </a:rPr>
              <a:t>2</a:t>
            </a:r>
            <a:endParaRPr lang="ar-SY" sz="2200" b="1" baseline="-25000" dirty="0" smtClean="0">
              <a:cs typeface="Simplified Arabic" pitchFamily="2" charset="-78"/>
            </a:endParaRPr>
          </a:p>
        </p:txBody>
      </p:sp>
      <p:sp>
        <p:nvSpPr>
          <p:cNvPr id="48" name="مربع نص 47"/>
          <p:cNvSpPr txBox="1"/>
          <p:nvPr/>
        </p:nvSpPr>
        <p:spPr>
          <a:xfrm>
            <a:off x="3929058" y="1000108"/>
            <a:ext cx="48577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للجهدين الأمامي والعكسي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63" name="Object 3"/>
          <p:cNvGraphicFramePr>
            <a:graphicFrameLocks noChangeAspect="1"/>
          </p:cNvGraphicFramePr>
          <p:nvPr/>
        </p:nvGraphicFramePr>
        <p:xfrm>
          <a:off x="5411788" y="2686050"/>
          <a:ext cx="2646362" cy="600075"/>
        </p:xfrm>
        <a:graphic>
          <a:graphicData uri="http://schemas.openxmlformats.org/presentationml/2006/ole">
            <p:oleObj spid="_x0000_s203779" name="Equation" r:id="rId5" imgW="1130040" imgH="253800" progId="Equation.DSMT4">
              <p:embed/>
            </p:oleObj>
          </a:graphicData>
        </a:graphic>
      </p:graphicFrame>
      <p:graphicFrame>
        <p:nvGraphicFramePr>
          <p:cNvPr id="64" name="Object 3"/>
          <p:cNvGraphicFramePr>
            <a:graphicFrameLocks noChangeAspect="1"/>
          </p:cNvGraphicFramePr>
          <p:nvPr/>
        </p:nvGraphicFramePr>
        <p:xfrm>
          <a:off x="5246715" y="4214813"/>
          <a:ext cx="2974975" cy="598487"/>
        </p:xfrm>
        <a:graphic>
          <a:graphicData uri="http://schemas.openxmlformats.org/presentationml/2006/ole">
            <p:oleObj spid="_x0000_s203780" name="Equation" r:id="rId6" imgW="1269720" imgH="253800" progId="Equation.DSMT4">
              <p:embed/>
            </p:oleObj>
          </a:graphicData>
        </a:graphic>
      </p:graphicFrame>
      <p:sp>
        <p:nvSpPr>
          <p:cNvPr id="39" name="عنصر نائب للتاريخ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0" name="عنصر نائب لرقم الشريحة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75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0" name="مربع نص 39"/>
          <p:cNvSpPr txBox="1"/>
          <p:nvPr/>
        </p:nvSpPr>
        <p:spPr>
          <a:xfrm>
            <a:off x="392877" y="4214818"/>
            <a:ext cx="8358246" cy="19595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cs typeface="Simplified Arabic" pitchFamily="2" charset="-78"/>
              </a:rPr>
              <a:t> تكون القيمة الوسطية لجهد الخرج عند نقطة الفصل بين المجالين</a:t>
            </a:r>
          </a:p>
          <a:p>
            <a:pPr algn="ctr"/>
            <a:endParaRPr lang="ar-SY" sz="2800" b="1" dirty="0" smtClean="0">
              <a:cs typeface="Simplified Arabic" pitchFamily="2" charset="-78"/>
            </a:endParaRPr>
          </a:p>
          <a:p>
            <a:pPr algn="ctr"/>
            <a:endParaRPr lang="ar-SY" sz="2800" b="1" dirty="0" smtClean="0">
              <a:cs typeface="Simplified Arabic" pitchFamily="2" charset="-78"/>
            </a:endParaRPr>
          </a:p>
          <a:p>
            <a:pPr algn="ctr"/>
            <a:endParaRPr lang="ar-SY" sz="2800" b="1" baseline="30000" dirty="0" smtClean="0">
              <a:cs typeface="Simplified Arabic" pitchFamily="2" charset="-78"/>
            </a:endParaRPr>
          </a:p>
          <a:p>
            <a:pPr algn="ctr"/>
            <a:endParaRPr lang="ar-SY" sz="2800" b="1" baseline="30000" dirty="0" smtClean="0">
              <a:cs typeface="Simplified Arabic" pitchFamily="2" charset="-78"/>
            </a:endParaRPr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2668588" y="5081588"/>
          <a:ext cx="3808412" cy="957262"/>
        </p:xfrm>
        <a:graphic>
          <a:graphicData uri="http://schemas.openxmlformats.org/presentationml/2006/ole">
            <p:oleObj spid="_x0000_s222210" name="Equation" r:id="rId3" imgW="1625400" imgH="406080" progId="Equation.DSMT4">
              <p:embed/>
            </p:oleObj>
          </a:graphicData>
        </a:graphic>
      </p:graphicFrame>
      <p:graphicFrame>
        <p:nvGraphicFramePr>
          <p:cNvPr id="211975" name="Object 7"/>
          <p:cNvGraphicFramePr>
            <a:graphicFrameLocks noChangeAspect="1"/>
          </p:cNvGraphicFramePr>
          <p:nvPr/>
        </p:nvGraphicFramePr>
        <p:xfrm>
          <a:off x="5357813" y="2641633"/>
          <a:ext cx="2886075" cy="538163"/>
        </p:xfrm>
        <a:graphic>
          <a:graphicData uri="http://schemas.openxmlformats.org/presentationml/2006/ole">
            <p:oleObj spid="_x0000_s222211" name="Equation" r:id="rId4" imgW="1231560" imgH="228600" progId="Equation.DSMT4">
              <p:embed/>
            </p:oleObj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1139825" y="2652713"/>
          <a:ext cx="2762250" cy="514350"/>
        </p:xfrm>
        <a:graphic>
          <a:graphicData uri="http://schemas.openxmlformats.org/presentationml/2006/ole">
            <p:oleObj spid="_x0000_s222212" name="Equation" r:id="rId5" imgW="1231560" imgH="228600" progId="Equation.DSMT4">
              <p:embed/>
            </p:oleObj>
          </a:graphicData>
        </a:graphic>
      </p:graphicFrame>
      <p:sp>
        <p:nvSpPr>
          <p:cNvPr id="16" name="مربع نص 15"/>
          <p:cNvSpPr txBox="1"/>
          <p:nvPr/>
        </p:nvSpPr>
        <p:spPr>
          <a:xfrm>
            <a:off x="357158" y="428604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تقسم زاوية القدح في حالة دارة التقويم ثلاثية الطور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الجسرية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عند وجود حمل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أومي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تحريضي إلى منطقتين :</a:t>
            </a:r>
            <a:endParaRPr lang="ar-SY" sz="2800" b="1" baseline="30000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5962672" y="1289042"/>
          <a:ext cx="1752600" cy="925512"/>
        </p:xfrm>
        <a:graphic>
          <a:graphicData uri="http://schemas.openxmlformats.org/presentationml/2006/ole">
            <p:oleObj spid="_x0000_s222213" name="Equation" r:id="rId6" imgW="583920" imgH="393480" progId="Equation.DSMT4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635125" y="1289050"/>
          <a:ext cx="1901825" cy="923925"/>
        </p:xfrm>
        <a:graphic>
          <a:graphicData uri="http://schemas.openxmlformats.org/presentationml/2006/ole">
            <p:oleObj spid="_x0000_s222214" name="Equation" r:id="rId7" imgW="634680" imgH="393480" progId="Equation.DSMT4">
              <p:embed/>
            </p:oleObj>
          </a:graphicData>
        </a:graphic>
      </p:graphicFrame>
      <p:cxnSp>
        <p:nvCxnSpPr>
          <p:cNvPr id="19" name="رابط مستقيم 18"/>
          <p:cNvCxnSpPr/>
          <p:nvPr/>
        </p:nvCxnSpPr>
        <p:spPr>
          <a:xfrm rot="5400000">
            <a:off x="3525758" y="2571034"/>
            <a:ext cx="2377440" cy="794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/>
          <p:cNvSpPr txBox="1"/>
          <p:nvPr/>
        </p:nvSpPr>
        <p:spPr>
          <a:xfrm>
            <a:off x="285720" y="-71462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RL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76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77</a:t>
            </a:fld>
            <a:endParaRPr lang="ar-SY"/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315" y="1038024"/>
            <a:ext cx="8646403" cy="189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2571736" y="428604"/>
            <a:ext cx="6215106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سؤال دورة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6" name="صورة 5" descr="power_elec_exam_1sem_2009_2010_3r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6050" y="3357562"/>
            <a:ext cx="3000396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مربع نص 63"/>
          <p:cNvSpPr txBox="1"/>
          <p:nvPr/>
        </p:nvSpPr>
        <p:spPr>
          <a:xfrm>
            <a:off x="357158" y="-24"/>
            <a:ext cx="85725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ثالثاً- تأثير عملية الإبدال على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الثايرستورية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68" name="مستطيل 67"/>
          <p:cNvSpPr/>
          <p:nvPr/>
        </p:nvSpPr>
        <p:spPr>
          <a:xfrm>
            <a:off x="392877" y="1262706"/>
            <a:ext cx="835824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ar-SY" sz="2800" b="1" dirty="0" smtClean="0">
                <a:cs typeface="Simplified Arabic" pitchFamily="2" charset="-78"/>
              </a:rPr>
              <a:t>ستدرس بالتفصيل في نهاية الفصل الثالث (القالبة التابعة)</a:t>
            </a:r>
            <a:endParaRPr lang="ar-SY" sz="2800" b="1" dirty="0"/>
          </a:p>
        </p:txBody>
      </p:sp>
      <p:sp>
        <p:nvSpPr>
          <p:cNvPr id="11" name="عنصر نائب للتاريخ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7" name="مربع نص 6"/>
          <p:cNvSpPr txBox="1"/>
          <p:nvPr/>
        </p:nvSpPr>
        <p:spPr>
          <a:xfrm>
            <a:off x="1071538" y="3143248"/>
            <a:ext cx="700092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4000" b="1" dirty="0" smtClean="0">
                <a:solidFill>
                  <a:srgbClr val="FF0000"/>
                </a:solidFill>
                <a:cs typeface="Simplified Arabic" pitchFamily="2" charset="-78"/>
              </a:rPr>
              <a:t>انتهى الفصل الثاني</a:t>
            </a:r>
          </a:p>
          <a:p>
            <a:pPr algn="ctr"/>
            <a:r>
              <a:rPr lang="ar-SY" sz="4000" b="1" dirty="0" smtClean="0">
                <a:solidFill>
                  <a:srgbClr val="FF0000"/>
                </a:solidFill>
                <a:cs typeface="Simplified Arabic" pitchFamily="2" charset="-78"/>
              </a:rPr>
              <a:t>دارات التقويم الثايرستورية</a:t>
            </a:r>
            <a:endParaRPr lang="ar-SY" sz="4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78</a:t>
            </a:fld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مربع نص 22"/>
          <p:cNvSpPr txBox="1"/>
          <p:nvPr/>
        </p:nvSpPr>
        <p:spPr>
          <a:xfrm>
            <a:off x="3000364" y="48260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الثايرستورية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285720" y="428604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923444" y="3429000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3 - 4</a:t>
            </a:r>
            <a:endParaRPr lang="ar-SY" sz="2200" dirty="0">
              <a:cs typeface="Simplified Arabic" pitchFamily="2" charset="-78"/>
            </a:endParaRPr>
          </a:p>
        </p:txBody>
      </p:sp>
      <p:grpSp>
        <p:nvGrpSpPr>
          <p:cNvPr id="2" name="مجموعة 39"/>
          <p:cNvGrpSpPr/>
          <p:nvPr/>
        </p:nvGrpSpPr>
        <p:grpSpPr>
          <a:xfrm>
            <a:off x="214282" y="857232"/>
            <a:ext cx="3714776" cy="6000768"/>
            <a:chOff x="214282" y="857232"/>
            <a:chExt cx="3714776" cy="6000768"/>
          </a:xfrm>
        </p:grpSpPr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2944" y="928670"/>
              <a:ext cx="2971800" cy="549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مربع نص 7"/>
            <p:cNvSpPr txBox="1"/>
            <p:nvPr/>
          </p:nvSpPr>
          <p:spPr>
            <a:xfrm>
              <a:off x="428596" y="6400633"/>
              <a:ext cx="1714512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(</a:t>
              </a:r>
              <a:r>
                <a:rPr lang="ar-SY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= 90 </a:t>
              </a:r>
              <a:r>
                <a:rPr lang="en-US" sz="2200" b="1" baseline="300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ar-SY" sz="20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 rot="16200000">
              <a:off x="123644" y="137424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err="1" smtClean="0">
                  <a:solidFill>
                    <a:srgbClr val="FF0000"/>
                  </a:solidFill>
                </a:rPr>
                <a:t>L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 rot="16200000">
              <a:off x="123644" y="285523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339966"/>
                  </a:solidFill>
                  <a:sym typeface="Symbol"/>
                </a:rPr>
                <a:t>i</a:t>
              </a:r>
              <a:r>
                <a:rPr lang="en-US" sz="2400" b="1" baseline="-25000" dirty="0" err="1" smtClean="0">
                  <a:solidFill>
                    <a:srgbClr val="339966"/>
                  </a:solidFill>
                  <a:sym typeface="Symbol"/>
                </a:rPr>
                <a:t>L</a:t>
              </a:r>
              <a:endParaRPr lang="en-US" sz="2400" b="1" baseline="-25000" dirty="0" smtClean="0">
                <a:solidFill>
                  <a:srgbClr val="339966"/>
                </a:solidFill>
                <a:sym typeface="Symbol"/>
              </a:endParaRP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3428992" y="425321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2" name="مربع نص 11"/>
            <p:cNvSpPr txBox="1"/>
            <p:nvPr/>
          </p:nvSpPr>
          <p:spPr>
            <a:xfrm rot="16200000">
              <a:off x="-54951" y="4555490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857356" y="5967731"/>
              <a:ext cx="4286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3000364" y="6000768"/>
              <a:ext cx="6429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 rot="16200000">
              <a:off x="123644" y="344594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T1</a:t>
              </a: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3428992" y="342900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3428992" y="271462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3428992" y="150017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714348" y="85723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1785918" y="857232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v'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928662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2" name="مربع نص 21"/>
            <p:cNvSpPr txBox="1"/>
            <p:nvPr/>
          </p:nvSpPr>
          <p:spPr>
            <a:xfrm>
              <a:off x="2214546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رابط كسهم مستقيم 25"/>
            <p:cNvCxnSpPr/>
            <p:nvPr/>
          </p:nvCxnSpPr>
          <p:spPr>
            <a:xfrm>
              <a:off x="785786" y="5286388"/>
              <a:ext cx="64294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مربع نص 26"/>
            <p:cNvSpPr txBox="1"/>
            <p:nvPr/>
          </p:nvSpPr>
          <p:spPr>
            <a:xfrm>
              <a:off x="825542" y="4741388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2143108" y="6427113"/>
              <a:ext cx="150019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3 - 5</a:t>
              </a:r>
              <a:endParaRPr lang="ar-SY" sz="2200" dirty="0">
                <a:cs typeface="Simplified Arabic" pitchFamily="2" charset="-78"/>
              </a:endParaRPr>
            </a:p>
          </p:txBody>
        </p:sp>
        <p:cxnSp>
          <p:nvCxnSpPr>
            <p:cNvPr id="29" name="رابط كسهم مستقيم 28"/>
            <p:cNvCxnSpPr/>
            <p:nvPr/>
          </p:nvCxnSpPr>
          <p:spPr>
            <a:xfrm>
              <a:off x="785786" y="5927742"/>
              <a:ext cx="192882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مربع نص 30"/>
            <p:cNvSpPr txBox="1"/>
            <p:nvPr/>
          </p:nvSpPr>
          <p:spPr>
            <a:xfrm>
              <a:off x="1285852" y="5396227"/>
              <a:ext cx="928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0070C0"/>
                  </a:solidFill>
                  <a:sym typeface="Symbol"/>
                </a:rPr>
                <a:t></a:t>
              </a:r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+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32" name="كائن 31"/>
          <p:cNvGraphicFramePr>
            <a:graphicFrameLocks noChangeAspect="1"/>
          </p:cNvGraphicFramePr>
          <p:nvPr/>
        </p:nvGraphicFramePr>
        <p:xfrm>
          <a:off x="7205663" y="3900488"/>
          <a:ext cx="1876425" cy="476250"/>
        </p:xfrm>
        <a:graphic>
          <a:graphicData uri="http://schemas.openxmlformats.org/presentationml/2006/ole">
            <p:oleObj spid="_x0000_s125954" name="Equation" r:id="rId4" imgW="799920" imgH="203040" progId="Equation.DSMT4">
              <p:embed/>
            </p:oleObj>
          </a:graphicData>
        </a:graphic>
      </p:graphicFrame>
      <p:graphicFrame>
        <p:nvGraphicFramePr>
          <p:cNvPr id="33" name="كائن 32"/>
          <p:cNvGraphicFramePr>
            <a:graphicFrameLocks noChangeAspect="1"/>
          </p:cNvGraphicFramePr>
          <p:nvPr/>
        </p:nvGraphicFramePr>
        <p:xfrm>
          <a:off x="4402138" y="3878263"/>
          <a:ext cx="2500312" cy="566737"/>
        </p:xfrm>
        <a:graphic>
          <a:graphicData uri="http://schemas.openxmlformats.org/presentationml/2006/ole">
            <p:oleObj spid="_x0000_s125955" name="Equation" r:id="rId5" imgW="1066680" imgH="241200" progId="Equation.DSMT4">
              <p:embed/>
            </p:oleObj>
          </a:graphicData>
        </a:graphic>
      </p:graphicFrame>
      <p:graphicFrame>
        <p:nvGraphicFramePr>
          <p:cNvPr id="34" name="كائن 33"/>
          <p:cNvGraphicFramePr>
            <a:graphicFrameLocks noChangeAspect="1"/>
          </p:cNvGraphicFramePr>
          <p:nvPr/>
        </p:nvGraphicFramePr>
        <p:xfrm>
          <a:off x="4457700" y="4643438"/>
          <a:ext cx="923925" cy="534987"/>
        </p:xfrm>
        <a:graphic>
          <a:graphicData uri="http://schemas.openxmlformats.org/presentationml/2006/ole">
            <p:oleObj spid="_x0000_s125956" name="Equation" r:id="rId6" imgW="393480" imgH="228600" progId="Equation.DSMT4">
              <p:embed/>
            </p:oleObj>
          </a:graphicData>
        </a:graphic>
      </p:graphicFrame>
      <p:graphicFrame>
        <p:nvGraphicFramePr>
          <p:cNvPr id="35" name="كائن 34"/>
          <p:cNvGraphicFramePr>
            <a:graphicFrameLocks noChangeAspect="1"/>
          </p:cNvGraphicFramePr>
          <p:nvPr/>
        </p:nvGraphicFramePr>
        <p:xfrm>
          <a:off x="6997700" y="4629150"/>
          <a:ext cx="1162050" cy="565150"/>
        </p:xfrm>
        <a:graphic>
          <a:graphicData uri="http://schemas.openxmlformats.org/presentationml/2006/ole">
            <p:oleObj spid="_x0000_s125957" name="Equation" r:id="rId7" imgW="495000" imgH="241200" progId="Equation.DSMT4">
              <p:embed/>
            </p:oleObj>
          </a:graphicData>
        </a:graphic>
      </p:graphicFrame>
      <p:graphicFrame>
        <p:nvGraphicFramePr>
          <p:cNvPr id="36" name="كائن 35"/>
          <p:cNvGraphicFramePr>
            <a:graphicFrameLocks noChangeAspect="1"/>
          </p:cNvGraphicFramePr>
          <p:nvPr/>
        </p:nvGraphicFramePr>
        <p:xfrm>
          <a:off x="4418013" y="5572125"/>
          <a:ext cx="1576387" cy="536575"/>
        </p:xfrm>
        <a:graphic>
          <a:graphicData uri="http://schemas.openxmlformats.org/presentationml/2006/ole">
            <p:oleObj spid="_x0000_s125958" name="Equation" r:id="rId8" imgW="672840" imgH="228600" progId="Equation.DSMT4">
              <p:embed/>
            </p:oleObj>
          </a:graphicData>
        </a:graphic>
      </p:graphicFrame>
      <p:pic>
        <p:nvPicPr>
          <p:cNvPr id="39" name="صورة 38" descr="fig3_3_d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57752" y="1142984"/>
            <a:ext cx="3934968" cy="2157984"/>
          </a:xfrm>
          <a:prstGeom prst="rect">
            <a:avLst/>
          </a:prstGeom>
        </p:spPr>
      </p:pic>
      <p:sp>
        <p:nvSpPr>
          <p:cNvPr id="37" name="سهم للأسفل 36"/>
          <p:cNvSpPr/>
          <p:nvPr/>
        </p:nvSpPr>
        <p:spPr>
          <a:xfrm>
            <a:off x="1428728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pic>
        <p:nvPicPr>
          <p:cNvPr id="40" name="صورة 39" descr="fig3_3_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41677" y="1134121"/>
            <a:ext cx="3959352" cy="2157984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6715140" y="905516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41" name="سهم للأسفل 40"/>
          <p:cNvSpPr/>
          <p:nvPr/>
        </p:nvSpPr>
        <p:spPr>
          <a:xfrm>
            <a:off x="2143108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cxnSp>
        <p:nvCxnSpPr>
          <p:cNvPr id="38" name="رابط كسهم مستقيم 37"/>
          <p:cNvCxnSpPr/>
          <p:nvPr/>
        </p:nvCxnSpPr>
        <p:spPr>
          <a:xfrm rot="5400000" flipH="1" flipV="1">
            <a:off x="1214414" y="2214554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 rot="5400000" flipH="1" flipV="1">
            <a:off x="2501092" y="221376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>
            <a:off x="1428728" y="2571744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مربع نص 43"/>
          <p:cNvSpPr txBox="1"/>
          <p:nvPr/>
        </p:nvSpPr>
        <p:spPr>
          <a:xfrm>
            <a:off x="1285852" y="207167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5" name="عنصر نائب للتاريخ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6" name="عنصر نائب لرقم الشريحة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8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مربع نص 22"/>
          <p:cNvSpPr txBox="1"/>
          <p:nvPr/>
        </p:nvSpPr>
        <p:spPr>
          <a:xfrm>
            <a:off x="3000364" y="48260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الثايرستورية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285720" y="428604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923444" y="3429000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3 - 4</a:t>
            </a:r>
            <a:endParaRPr lang="ar-SY" sz="2200" dirty="0">
              <a:cs typeface="Simplified Arabic" pitchFamily="2" charset="-78"/>
            </a:endParaRPr>
          </a:p>
        </p:txBody>
      </p:sp>
      <p:grpSp>
        <p:nvGrpSpPr>
          <p:cNvPr id="2" name="مجموعة 39"/>
          <p:cNvGrpSpPr/>
          <p:nvPr/>
        </p:nvGrpSpPr>
        <p:grpSpPr>
          <a:xfrm>
            <a:off x="214282" y="857232"/>
            <a:ext cx="3714776" cy="6000768"/>
            <a:chOff x="214282" y="857232"/>
            <a:chExt cx="3714776" cy="6000768"/>
          </a:xfrm>
        </p:grpSpPr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2944" y="928670"/>
              <a:ext cx="2971800" cy="549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مربع نص 7"/>
            <p:cNvSpPr txBox="1"/>
            <p:nvPr/>
          </p:nvSpPr>
          <p:spPr>
            <a:xfrm>
              <a:off x="428596" y="6400633"/>
              <a:ext cx="1714512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(</a:t>
              </a:r>
              <a:r>
                <a:rPr lang="ar-SY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= 90 </a:t>
              </a:r>
              <a:r>
                <a:rPr lang="en-US" sz="2200" b="1" baseline="300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</a:t>
              </a:r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ar-SY" sz="20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 rot="16200000">
              <a:off x="123644" y="137424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err="1" smtClean="0">
                  <a:solidFill>
                    <a:srgbClr val="FF0000"/>
                  </a:solidFill>
                </a:rPr>
                <a:t>L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 rot="16200000">
              <a:off x="123644" y="285523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339966"/>
                  </a:solidFill>
                  <a:sym typeface="Symbol"/>
                </a:rPr>
                <a:t>i</a:t>
              </a:r>
              <a:r>
                <a:rPr lang="en-US" sz="2400" b="1" baseline="-25000" dirty="0" err="1" smtClean="0">
                  <a:solidFill>
                    <a:srgbClr val="339966"/>
                  </a:solidFill>
                  <a:sym typeface="Symbol"/>
                </a:rPr>
                <a:t>L</a:t>
              </a:r>
              <a:endParaRPr lang="en-US" sz="2400" b="1" baseline="-25000" dirty="0" smtClean="0">
                <a:solidFill>
                  <a:srgbClr val="339966"/>
                </a:solidFill>
                <a:sym typeface="Symbol"/>
              </a:endParaRP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3428992" y="425321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2" name="مربع نص 11"/>
            <p:cNvSpPr txBox="1"/>
            <p:nvPr/>
          </p:nvSpPr>
          <p:spPr>
            <a:xfrm rot="16200000">
              <a:off x="-54951" y="4555490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T1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857356" y="5967731"/>
              <a:ext cx="4286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3000364" y="6000768"/>
              <a:ext cx="6429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 rot="16200000">
              <a:off x="123644" y="344594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T1</a:t>
              </a: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3428992" y="342900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3428992" y="271462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3428992" y="150017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714348" y="85723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1785918" y="857232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/>
                <a:t>v'</a:t>
              </a:r>
              <a:r>
                <a:rPr lang="en-US" sz="2400" b="1" baseline="-25000" dirty="0" smtClean="0"/>
                <a:t>2</a:t>
              </a:r>
              <a:endParaRPr lang="ar-SY" sz="2400" b="1" dirty="0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928662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2" name="مربع نص 21"/>
            <p:cNvSpPr txBox="1"/>
            <p:nvPr/>
          </p:nvSpPr>
          <p:spPr>
            <a:xfrm>
              <a:off x="2214546" y="1428736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ar-SY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رابط كسهم مستقيم 25"/>
            <p:cNvCxnSpPr/>
            <p:nvPr/>
          </p:nvCxnSpPr>
          <p:spPr>
            <a:xfrm>
              <a:off x="785786" y="5286388"/>
              <a:ext cx="64294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مربع نص 26"/>
            <p:cNvSpPr txBox="1"/>
            <p:nvPr/>
          </p:nvSpPr>
          <p:spPr>
            <a:xfrm>
              <a:off x="825542" y="4741388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2143108" y="6427113"/>
              <a:ext cx="150019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3 - 5</a:t>
              </a:r>
              <a:endParaRPr lang="ar-SY" sz="2200" dirty="0">
                <a:cs typeface="Simplified Arabic" pitchFamily="2" charset="-78"/>
              </a:endParaRPr>
            </a:p>
          </p:txBody>
        </p:sp>
        <p:cxnSp>
          <p:nvCxnSpPr>
            <p:cNvPr id="29" name="رابط كسهم مستقيم 28"/>
            <p:cNvCxnSpPr/>
            <p:nvPr/>
          </p:nvCxnSpPr>
          <p:spPr>
            <a:xfrm>
              <a:off x="785786" y="5927742"/>
              <a:ext cx="192882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مربع نص 30"/>
            <p:cNvSpPr txBox="1"/>
            <p:nvPr/>
          </p:nvSpPr>
          <p:spPr>
            <a:xfrm>
              <a:off x="1285852" y="5396227"/>
              <a:ext cx="928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olidFill>
                    <a:srgbClr val="0070C0"/>
                  </a:solidFill>
                  <a:sym typeface="Symbol"/>
                </a:rPr>
                <a:t></a:t>
              </a:r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+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32" name="كائن 31"/>
          <p:cNvGraphicFramePr>
            <a:graphicFrameLocks noChangeAspect="1"/>
          </p:cNvGraphicFramePr>
          <p:nvPr/>
        </p:nvGraphicFramePr>
        <p:xfrm>
          <a:off x="6786578" y="3900488"/>
          <a:ext cx="2174875" cy="476250"/>
        </p:xfrm>
        <a:graphic>
          <a:graphicData uri="http://schemas.openxmlformats.org/presentationml/2006/ole">
            <p:oleObj spid="_x0000_s142338" name="Equation" r:id="rId4" imgW="927000" imgH="203040" progId="Equation.DSMT4">
              <p:embed/>
            </p:oleObj>
          </a:graphicData>
        </a:graphic>
      </p:graphicFrame>
      <p:graphicFrame>
        <p:nvGraphicFramePr>
          <p:cNvPr id="33" name="كائن 32"/>
          <p:cNvGraphicFramePr>
            <a:graphicFrameLocks noChangeAspect="1"/>
          </p:cNvGraphicFramePr>
          <p:nvPr/>
        </p:nvGraphicFramePr>
        <p:xfrm>
          <a:off x="4286248" y="3878263"/>
          <a:ext cx="2322512" cy="566737"/>
        </p:xfrm>
        <a:graphic>
          <a:graphicData uri="http://schemas.openxmlformats.org/presentationml/2006/ole">
            <p:oleObj spid="_x0000_s142339" name="Equation" r:id="rId5" imgW="990360" imgH="241200" progId="Equation.DSMT4">
              <p:embed/>
            </p:oleObj>
          </a:graphicData>
        </a:graphic>
      </p:graphicFrame>
      <p:graphicFrame>
        <p:nvGraphicFramePr>
          <p:cNvPr id="34" name="كائن 33"/>
          <p:cNvGraphicFramePr>
            <a:graphicFrameLocks noChangeAspect="1"/>
          </p:cNvGraphicFramePr>
          <p:nvPr/>
        </p:nvGraphicFramePr>
        <p:xfrm>
          <a:off x="4383088" y="4629150"/>
          <a:ext cx="1073150" cy="563563"/>
        </p:xfrm>
        <a:graphic>
          <a:graphicData uri="http://schemas.openxmlformats.org/presentationml/2006/ole">
            <p:oleObj spid="_x0000_s142340" name="Equation" r:id="rId6" imgW="457200" imgH="241200" progId="Equation.DSMT4">
              <p:embed/>
            </p:oleObj>
          </a:graphicData>
        </a:graphic>
      </p:graphicFrame>
      <p:graphicFrame>
        <p:nvGraphicFramePr>
          <p:cNvPr id="35" name="كائن 34"/>
          <p:cNvGraphicFramePr>
            <a:graphicFrameLocks noChangeAspect="1"/>
          </p:cNvGraphicFramePr>
          <p:nvPr/>
        </p:nvGraphicFramePr>
        <p:xfrm>
          <a:off x="6892925" y="4572008"/>
          <a:ext cx="1371600" cy="565150"/>
        </p:xfrm>
        <a:graphic>
          <a:graphicData uri="http://schemas.openxmlformats.org/presentationml/2006/ole">
            <p:oleObj spid="_x0000_s142341" name="Equation" r:id="rId7" imgW="583920" imgH="241200" progId="Equation.DSMT4">
              <p:embed/>
            </p:oleObj>
          </a:graphicData>
        </a:graphic>
      </p:graphicFrame>
      <p:graphicFrame>
        <p:nvGraphicFramePr>
          <p:cNvPr id="36" name="كائن 35"/>
          <p:cNvGraphicFramePr>
            <a:graphicFrameLocks noChangeAspect="1"/>
          </p:cNvGraphicFramePr>
          <p:nvPr/>
        </p:nvGraphicFramePr>
        <p:xfrm>
          <a:off x="4357686" y="5572140"/>
          <a:ext cx="981075" cy="536575"/>
        </p:xfrm>
        <a:graphic>
          <a:graphicData uri="http://schemas.openxmlformats.org/presentationml/2006/ole">
            <p:oleObj spid="_x0000_s142342" name="Equation" r:id="rId8" imgW="419040" imgH="228600" progId="Equation.DSMT4">
              <p:embed/>
            </p:oleObj>
          </a:graphicData>
        </a:graphic>
      </p:graphicFrame>
      <p:pic>
        <p:nvPicPr>
          <p:cNvPr id="39" name="صورة 38" descr="fig3_3_d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57752" y="1142984"/>
            <a:ext cx="3934968" cy="2157984"/>
          </a:xfrm>
          <a:prstGeom prst="rect">
            <a:avLst/>
          </a:prstGeom>
        </p:spPr>
      </p:pic>
      <p:sp>
        <p:nvSpPr>
          <p:cNvPr id="41" name="سهم للأسفل 40"/>
          <p:cNvSpPr/>
          <p:nvPr/>
        </p:nvSpPr>
        <p:spPr>
          <a:xfrm>
            <a:off x="2143108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8" name="سهم للأسفل 37"/>
          <p:cNvSpPr/>
          <p:nvPr/>
        </p:nvSpPr>
        <p:spPr>
          <a:xfrm>
            <a:off x="2786050" y="42860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pic>
        <p:nvPicPr>
          <p:cNvPr id="43" name="صورة 42" descr="fig3_3_c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34839" y="1137638"/>
            <a:ext cx="3959352" cy="2157984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6715140" y="905516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44" name="كائن 43"/>
          <p:cNvGraphicFramePr>
            <a:graphicFrameLocks noChangeAspect="1"/>
          </p:cNvGraphicFramePr>
          <p:nvPr/>
        </p:nvGraphicFramePr>
        <p:xfrm>
          <a:off x="6926263" y="5357826"/>
          <a:ext cx="1130300" cy="923925"/>
        </p:xfrm>
        <a:graphic>
          <a:graphicData uri="http://schemas.openxmlformats.org/presentationml/2006/ole">
            <p:oleObj spid="_x0000_s142343" name="Equation" r:id="rId11" imgW="482400" imgH="393480" progId="Equation.DSMT4">
              <p:embed/>
            </p:oleObj>
          </a:graphicData>
        </a:graphic>
      </p:graphicFrame>
      <p:cxnSp>
        <p:nvCxnSpPr>
          <p:cNvPr id="40" name="رابط كسهم مستقيم 39"/>
          <p:cNvCxnSpPr/>
          <p:nvPr/>
        </p:nvCxnSpPr>
        <p:spPr>
          <a:xfrm rot="5400000" flipH="1" flipV="1">
            <a:off x="1214414" y="2214554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 rot="5400000" flipH="1" flipV="1">
            <a:off x="2501092" y="2213760"/>
            <a:ext cx="428628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رابط كسهم مستقيم 44"/>
          <p:cNvCxnSpPr/>
          <p:nvPr/>
        </p:nvCxnSpPr>
        <p:spPr>
          <a:xfrm>
            <a:off x="1428728" y="2571744"/>
            <a:ext cx="1285884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مربع نص 45"/>
          <p:cNvSpPr txBox="1"/>
          <p:nvPr/>
        </p:nvSpPr>
        <p:spPr>
          <a:xfrm>
            <a:off x="1285852" y="2071678"/>
            <a:ext cx="164307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180 </a:t>
            </a:r>
            <a:r>
              <a:rPr lang="en-US" sz="2200" b="1" baseline="30000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</a:t>
            </a:r>
            <a:endParaRPr lang="ar-SY" sz="2200" b="1" baseline="30000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7" name="عنصر نائب للتاريخ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8" name="عنصر نائب لرقم الشريحة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9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دارات التقويم الثايرستورية&amp;#x0D;&amp;#x0A;Controlled Rectifiers&amp;quot;&quot;/&gt;&lt;property id=&quot;20307&quot; value=&quot;320&quot;/&gt;&lt;/object&gt;&lt;object type=&quot;3&quot; unique_id=&quot;10005&quot;&gt;&lt;property id=&quot;20148&quot; value=&quot;5&quot;/&gt;&lt;property id=&quot;20300&quot; value=&quot;Slide 2&quot;/&gt;&lt;property id=&quot;20307&quot; value=&quot;260&quot;/&gt;&lt;/object&gt;&lt;object type=&quot;3&quot; unique_id=&quot;10006&quot;&gt;&lt;property id=&quot;20148&quot; value=&quot;5&quot;/&gt;&lt;property id=&quot;20300&quot; value=&quot;Slide 3&quot;/&gt;&lt;property id=&quot;20307&quot; value=&quot;389&quot;/&gt;&lt;/object&gt;&lt;object type=&quot;3&quot; unique_id=&quot;10007&quot;&gt;&lt;property id=&quot;20148&quot; value=&quot;5&quot;/&gt;&lt;property id=&quot;20300&quot; value=&quot;Slide 4&quot;/&gt;&lt;property id=&quot;20307&quot; value=&quot;321&quot;/&gt;&lt;/object&gt;&lt;object type=&quot;3&quot; unique_id=&quot;10008&quot;&gt;&lt;property id=&quot;20148&quot; value=&quot;5&quot;/&gt;&lt;property id=&quot;20300&quot; value=&quot;Slide 5&quot;/&gt;&lt;property id=&quot;20307&quot; value=&quot;323&quot;/&gt;&lt;/object&gt;&lt;object type=&quot;3&quot; unique_id=&quot;10009&quot;&gt;&lt;property id=&quot;20148&quot; value=&quot;5&quot;/&gt;&lt;property id=&quot;20300&quot; value=&quot;Slide 6&quot;/&gt;&lt;property id=&quot;20307&quot; value=&quot;322&quot;/&gt;&lt;/object&gt;&lt;object type=&quot;3&quot; unique_id=&quot;10010&quot;&gt;&lt;property id=&quot;20148&quot; value=&quot;5&quot;/&gt;&lt;property id=&quot;20300&quot; value=&quot;Slide 7&quot;/&gt;&lt;property id=&quot;20307&quot; value=&quot;324&quot;/&gt;&lt;/object&gt;&lt;object type=&quot;3&quot; unique_id=&quot;10011&quot;&gt;&lt;property id=&quot;20148&quot; value=&quot;5&quot;/&gt;&lt;property id=&quot;20300&quot; value=&quot;Slide 8&quot;/&gt;&lt;property id=&quot;20307&quot; value=&quot;325&quot;/&gt;&lt;/object&gt;&lt;object type=&quot;3&quot; unique_id=&quot;10012&quot;&gt;&lt;property id=&quot;20148&quot; value=&quot;5&quot;/&gt;&lt;property id=&quot;20300&quot; value=&quot;Slide 9&quot;/&gt;&lt;property id=&quot;20307&quot; value=&quot;326&quot;/&gt;&lt;/object&gt;&lt;object type=&quot;3&quot; unique_id=&quot;10013&quot;&gt;&lt;property id=&quot;20148&quot; value=&quot;5&quot;/&gt;&lt;property id=&quot;20300&quot; value=&quot;Slide 10&quot;/&gt;&lt;property id=&quot;20307&quot; value=&quot;327&quot;/&gt;&lt;/object&gt;&lt;object type=&quot;3&quot; unique_id=&quot;10014&quot;&gt;&lt;property id=&quot;20148&quot; value=&quot;5&quot;/&gt;&lt;property id=&quot;20300&quot; value=&quot;Slide 11&quot;/&gt;&lt;property id=&quot;20307&quot; value=&quot;328&quot;/&gt;&lt;/object&gt;&lt;object type=&quot;3&quot; unique_id=&quot;10015&quot;&gt;&lt;property id=&quot;20148&quot; value=&quot;5&quot;/&gt;&lt;property id=&quot;20300&quot; value=&quot;Slide 12&quot;/&gt;&lt;property id=&quot;20307&quot; value=&quot;329&quot;/&gt;&lt;/object&gt;&lt;object type=&quot;3&quot; unique_id=&quot;10016&quot;&gt;&lt;property id=&quot;20148&quot; value=&quot;5&quot;/&gt;&lt;property id=&quot;20300&quot; value=&quot;Slide 13&quot;/&gt;&lt;property id=&quot;20307&quot; value=&quot;331&quot;/&gt;&lt;/object&gt;&lt;object type=&quot;3&quot; unique_id=&quot;10017&quot;&gt;&lt;property id=&quot;20148&quot; value=&quot;5&quot;/&gt;&lt;property id=&quot;20300&quot; value=&quot;Slide 14&quot;/&gt;&lt;property id=&quot;20307&quot; value=&quot;330&quot;/&gt;&lt;/object&gt;&lt;object type=&quot;3&quot; unique_id=&quot;10018&quot;&gt;&lt;property id=&quot;20148&quot; value=&quot;5&quot;/&gt;&lt;property id=&quot;20300&quot; value=&quot;Slide 15&quot;/&gt;&lt;property id=&quot;20307&quot; value=&quot;332&quot;/&gt;&lt;/object&gt;&lt;object type=&quot;3&quot; unique_id=&quot;10019&quot;&gt;&lt;property id=&quot;20148&quot; value=&quot;5&quot;/&gt;&lt;property id=&quot;20300&quot; value=&quot;Slide 16&quot;/&gt;&lt;property id=&quot;20307&quot; value=&quot;333&quot;/&gt;&lt;/object&gt;&lt;object type=&quot;3&quot; unique_id=&quot;10020&quot;&gt;&lt;property id=&quot;20148&quot; value=&quot;5&quot;/&gt;&lt;property id=&quot;20300&quot; value=&quot;Slide 17&quot;/&gt;&lt;property id=&quot;20307&quot; value=&quot;334&quot;/&gt;&lt;/object&gt;&lt;object type=&quot;3&quot; unique_id=&quot;10021&quot;&gt;&lt;property id=&quot;20148&quot; value=&quot;5&quot;/&gt;&lt;property id=&quot;20300&quot; value=&quot;Slide 18&quot;/&gt;&lt;property id=&quot;20307&quot; value=&quot;397&quot;/&gt;&lt;/object&gt;&lt;object type=&quot;3&quot; unique_id=&quot;10022&quot;&gt;&lt;property id=&quot;20148&quot; value=&quot;5&quot;/&gt;&lt;property id=&quot;20300&quot; value=&quot;Slide 19&quot;/&gt;&lt;property id=&quot;20307&quot; value=&quot;399&quot;/&gt;&lt;/object&gt;&lt;object type=&quot;3&quot; unique_id=&quot;10023&quot;&gt;&lt;property id=&quot;20148&quot; value=&quot;5&quot;/&gt;&lt;property id=&quot;20300&quot; value=&quot;Slide 20&quot;/&gt;&lt;property id=&quot;20307&quot; value=&quot;335&quot;/&gt;&lt;/object&gt;&lt;object type=&quot;3&quot; unique_id=&quot;10024&quot;&gt;&lt;property id=&quot;20148&quot; value=&quot;5&quot;/&gt;&lt;property id=&quot;20300&quot; value=&quot;Slide 21&quot;/&gt;&lt;property id=&quot;20307&quot; value=&quot;336&quot;/&gt;&lt;/object&gt;&lt;object type=&quot;3&quot; unique_id=&quot;10025&quot;&gt;&lt;property id=&quot;20148&quot; value=&quot;5&quot;/&gt;&lt;property id=&quot;20300&quot; value=&quot;Slide 22&quot;/&gt;&lt;property id=&quot;20307&quot; value=&quot;337&quot;/&gt;&lt;/object&gt;&lt;object type=&quot;3&quot; unique_id=&quot;10026&quot;&gt;&lt;property id=&quot;20148&quot; value=&quot;5&quot;/&gt;&lt;property id=&quot;20300&quot; value=&quot;Slide 23&quot;/&gt;&lt;property id=&quot;20307&quot; value=&quot;338&quot;/&gt;&lt;/object&gt;&lt;object type=&quot;3&quot; unique_id=&quot;10027&quot;&gt;&lt;property id=&quot;20148&quot; value=&quot;5&quot;/&gt;&lt;property id=&quot;20300&quot; value=&quot;Slide 24&quot;/&gt;&lt;property id=&quot;20307&quot; value=&quot;339&quot;/&gt;&lt;/object&gt;&lt;object type=&quot;3&quot; unique_id=&quot;10028&quot;&gt;&lt;property id=&quot;20148&quot; value=&quot;5&quot;/&gt;&lt;property id=&quot;20300&quot; value=&quot;Slide 25&quot;/&gt;&lt;property id=&quot;20307&quot; value=&quot;340&quot;/&gt;&lt;/object&gt;&lt;object type=&quot;3&quot; unique_id=&quot;10029&quot;&gt;&lt;property id=&quot;20148&quot; value=&quot;5&quot;/&gt;&lt;property id=&quot;20300&quot; value=&quot;Slide 26&quot;/&gt;&lt;property id=&quot;20307&quot; value=&quot;341&quot;/&gt;&lt;/object&gt;&lt;object type=&quot;3&quot; unique_id=&quot;10030&quot;&gt;&lt;property id=&quot;20148&quot; value=&quot;5&quot;/&gt;&lt;property id=&quot;20300&quot; value=&quot;Slide 27&quot;/&gt;&lt;property id=&quot;20307&quot; value=&quot;342&quot;/&gt;&lt;/object&gt;&lt;object type=&quot;3&quot; unique_id=&quot;10031&quot;&gt;&lt;property id=&quot;20148&quot; value=&quot;5&quot;/&gt;&lt;property id=&quot;20300&quot; value=&quot;Slide 28&quot;/&gt;&lt;property id=&quot;20307&quot; value=&quot;390&quot;/&gt;&lt;/object&gt;&lt;object type=&quot;3&quot; unique_id=&quot;10032&quot;&gt;&lt;property id=&quot;20148&quot; value=&quot;5&quot;/&gt;&lt;property id=&quot;20300&quot; value=&quot;Slide 29&quot;/&gt;&lt;property id=&quot;20307&quot; value=&quot;344&quot;/&gt;&lt;/object&gt;&lt;object type=&quot;3&quot; unique_id=&quot;10033&quot;&gt;&lt;property id=&quot;20148&quot; value=&quot;5&quot;/&gt;&lt;property id=&quot;20300&quot; value=&quot;Slide 30&quot;/&gt;&lt;property id=&quot;20307&quot; value=&quot;345&quot;/&gt;&lt;/object&gt;&lt;object type=&quot;3&quot; unique_id=&quot;10034&quot;&gt;&lt;property id=&quot;20148&quot; value=&quot;5&quot;/&gt;&lt;property id=&quot;20300&quot; value=&quot;Slide 31&quot;/&gt;&lt;property id=&quot;20307&quot; value=&quot;346&quot;/&gt;&lt;/object&gt;&lt;object type=&quot;3&quot; unique_id=&quot;10035&quot;&gt;&lt;property id=&quot;20148&quot; value=&quot;5&quot;/&gt;&lt;property id=&quot;20300&quot; value=&quot;Slide 32&quot;/&gt;&lt;property id=&quot;20307&quot; value=&quot;347&quot;/&gt;&lt;/object&gt;&lt;object type=&quot;3&quot; unique_id=&quot;10036&quot;&gt;&lt;property id=&quot;20148&quot; value=&quot;5&quot;/&gt;&lt;property id=&quot;20300&quot; value=&quot;Slide 33&quot;/&gt;&lt;property id=&quot;20307&quot; value=&quot;348&quot;/&gt;&lt;/object&gt;&lt;object type=&quot;3&quot; unique_id=&quot;10037&quot;&gt;&lt;property id=&quot;20148&quot; value=&quot;5&quot;/&gt;&lt;property id=&quot;20300&quot; value=&quot;Slide 34&quot;/&gt;&lt;property id=&quot;20307&quot; value=&quot;349&quot;/&gt;&lt;/object&gt;&lt;object type=&quot;3&quot; unique_id=&quot;10038&quot;&gt;&lt;property id=&quot;20148&quot; value=&quot;5&quot;/&gt;&lt;property id=&quot;20300&quot; value=&quot;Slide 35&quot;/&gt;&lt;property id=&quot;20307&quot; value=&quot;350&quot;/&gt;&lt;/object&gt;&lt;object type=&quot;3&quot; unique_id=&quot;10039&quot;&gt;&lt;property id=&quot;20148&quot; value=&quot;5&quot;/&gt;&lt;property id=&quot;20300&quot; value=&quot;Slide 36&quot;/&gt;&lt;property id=&quot;20307&quot; value=&quot;351&quot;/&gt;&lt;/object&gt;&lt;object type=&quot;3&quot; unique_id=&quot;10040&quot;&gt;&lt;property id=&quot;20148&quot; value=&quot;5&quot;/&gt;&lt;property id=&quot;20300&quot; value=&quot;Slide 37&quot;/&gt;&lt;property id=&quot;20307&quot; value=&quot;352&quot;/&gt;&lt;/object&gt;&lt;object type=&quot;3&quot; unique_id=&quot;10041&quot;&gt;&lt;property id=&quot;20148&quot; value=&quot;5&quot;/&gt;&lt;property id=&quot;20300&quot; value=&quot;Slide 38&quot;/&gt;&lt;property id=&quot;20307&quot; value=&quot;353&quot;/&gt;&lt;/object&gt;&lt;object type=&quot;3&quot; unique_id=&quot;10042&quot;&gt;&lt;property id=&quot;20148&quot; value=&quot;5&quot;/&gt;&lt;property id=&quot;20300&quot; value=&quot;Slide 39&quot;/&gt;&lt;property id=&quot;20307&quot; value=&quot;354&quot;/&gt;&lt;/object&gt;&lt;object type=&quot;3&quot; unique_id=&quot;10043&quot;&gt;&lt;property id=&quot;20148&quot; value=&quot;5&quot;/&gt;&lt;property id=&quot;20300&quot; value=&quot;Slide 40&quot;/&gt;&lt;property id=&quot;20307&quot; value=&quot;355&quot;/&gt;&lt;/object&gt;&lt;object type=&quot;3&quot; unique_id=&quot;10044&quot;&gt;&lt;property id=&quot;20148&quot; value=&quot;5&quot;/&gt;&lt;property id=&quot;20300&quot; value=&quot;Slide 41&quot;/&gt;&lt;property id=&quot;20307&quot; value=&quot;391&quot;/&gt;&lt;/object&gt;&lt;object type=&quot;3&quot; unique_id=&quot;10045&quot;&gt;&lt;property id=&quot;20148&quot; value=&quot;5&quot;/&gt;&lt;property id=&quot;20300&quot; value=&quot;Slide 42&quot;/&gt;&lt;property id=&quot;20307&quot; value=&quot;357&quot;/&gt;&lt;/object&gt;&lt;object type=&quot;3&quot; unique_id=&quot;10046&quot;&gt;&lt;property id=&quot;20148&quot; value=&quot;5&quot;/&gt;&lt;property id=&quot;20300&quot; value=&quot;Slide 43&quot;/&gt;&lt;property id=&quot;20307&quot; value=&quot;358&quot;/&gt;&lt;/object&gt;&lt;object type=&quot;3&quot; unique_id=&quot;10047&quot;&gt;&lt;property id=&quot;20148&quot; value=&quot;5&quot;/&gt;&lt;property id=&quot;20300&quot; value=&quot;Slide 44&quot;/&gt;&lt;property id=&quot;20307&quot; value=&quot;359&quot;/&gt;&lt;/object&gt;&lt;object type=&quot;3&quot; unique_id=&quot;10048&quot;&gt;&lt;property id=&quot;20148&quot; value=&quot;5&quot;/&gt;&lt;property id=&quot;20300&quot; value=&quot;Slide 45&quot;/&gt;&lt;property id=&quot;20307&quot; value=&quot;360&quot;/&gt;&lt;/object&gt;&lt;object type=&quot;3&quot; unique_id=&quot;10049&quot;&gt;&lt;property id=&quot;20148&quot; value=&quot;5&quot;/&gt;&lt;property id=&quot;20300&quot; value=&quot;Slide 46&quot;/&gt;&lt;property id=&quot;20307&quot; value=&quot;361&quot;/&gt;&lt;/object&gt;&lt;object type=&quot;3&quot; unique_id=&quot;10050&quot;&gt;&lt;property id=&quot;20148&quot; value=&quot;5&quot;/&gt;&lt;property id=&quot;20300&quot; value=&quot;Slide 47&quot;/&gt;&lt;property id=&quot;20307&quot; value=&quot;362&quot;/&gt;&lt;/object&gt;&lt;object type=&quot;3&quot; unique_id=&quot;10051&quot;&gt;&lt;property id=&quot;20148&quot; value=&quot;5&quot;/&gt;&lt;property id=&quot;20300&quot; value=&quot;Slide 48&quot;/&gt;&lt;property id=&quot;20307&quot; value=&quot;363&quot;/&gt;&lt;/object&gt;&lt;object type=&quot;3&quot; unique_id=&quot;10052&quot;&gt;&lt;property id=&quot;20148&quot; value=&quot;5&quot;/&gt;&lt;property id=&quot;20300&quot; value=&quot;Slide 49&quot;/&gt;&lt;property id=&quot;20307&quot; value=&quot;364&quot;/&gt;&lt;/object&gt;&lt;object type=&quot;3&quot; unique_id=&quot;10053&quot;&gt;&lt;property id=&quot;20148&quot; value=&quot;5&quot;/&gt;&lt;property id=&quot;20300&quot; value=&quot;Slide 50&quot;/&gt;&lt;property id=&quot;20307&quot; value=&quot;365&quot;/&gt;&lt;/object&gt;&lt;object type=&quot;3&quot; unique_id=&quot;10054&quot;&gt;&lt;property id=&quot;20148&quot; value=&quot;5&quot;/&gt;&lt;property id=&quot;20300&quot; value=&quot;Slide 51&quot;/&gt;&lt;property id=&quot;20307&quot; value=&quot;393&quot;/&gt;&lt;/object&gt;&lt;object type=&quot;3&quot; unique_id=&quot;10055&quot;&gt;&lt;property id=&quot;20148&quot; value=&quot;5&quot;/&gt;&lt;property id=&quot;20300&quot; value=&quot;Slide 52&quot;/&gt;&lt;property id=&quot;20307&quot; value=&quot;392&quot;/&gt;&lt;/object&gt;&lt;object type=&quot;3&quot; unique_id=&quot;10056&quot;&gt;&lt;property id=&quot;20148&quot; value=&quot;5&quot;/&gt;&lt;property id=&quot;20300&quot; value=&quot;Slide 53&quot;/&gt;&lt;property id=&quot;20307&quot; value=&quot;366&quot;/&gt;&lt;/object&gt;&lt;object type=&quot;3&quot; unique_id=&quot;10057&quot;&gt;&lt;property id=&quot;20148&quot; value=&quot;5&quot;/&gt;&lt;property id=&quot;20300&quot; value=&quot;Slide 54&quot;/&gt;&lt;property id=&quot;20307&quot; value=&quot;367&quot;/&gt;&lt;/object&gt;&lt;object type=&quot;3&quot; unique_id=&quot;10058&quot;&gt;&lt;property id=&quot;20148&quot; value=&quot;5&quot;/&gt;&lt;property id=&quot;20300&quot; value=&quot;Slide 55&quot;/&gt;&lt;property id=&quot;20307&quot; value=&quot;368&quot;/&gt;&lt;/object&gt;&lt;object type=&quot;3&quot; unique_id=&quot;10059&quot;&gt;&lt;property id=&quot;20148&quot; value=&quot;5&quot;/&gt;&lt;property id=&quot;20300&quot; value=&quot;Slide 56&quot;/&gt;&lt;property id=&quot;20307&quot; value=&quot;369&quot;/&gt;&lt;/object&gt;&lt;object type=&quot;3&quot; unique_id=&quot;10060&quot;&gt;&lt;property id=&quot;20148&quot; value=&quot;5&quot;/&gt;&lt;property id=&quot;20300&quot; value=&quot;Slide 57&quot;/&gt;&lt;property id=&quot;20307&quot; value=&quot;370&quot;/&gt;&lt;/object&gt;&lt;object type=&quot;3&quot; unique_id=&quot;10061&quot;&gt;&lt;property id=&quot;20148&quot; value=&quot;5&quot;/&gt;&lt;property id=&quot;20300&quot; value=&quot;Slide 58&quot;/&gt;&lt;property id=&quot;20307&quot; value=&quot;371&quot;/&gt;&lt;/object&gt;&lt;object type=&quot;3&quot; unique_id=&quot;10062&quot;&gt;&lt;property id=&quot;20148&quot; value=&quot;5&quot;/&gt;&lt;property id=&quot;20300&quot; value=&quot;Slide 59&quot;/&gt;&lt;property id=&quot;20307&quot; value=&quot;372&quot;/&gt;&lt;/object&gt;&lt;object type=&quot;3&quot; unique_id=&quot;10063&quot;&gt;&lt;property id=&quot;20148&quot; value=&quot;5&quot;/&gt;&lt;property id=&quot;20300&quot; value=&quot;Slide 60&quot;/&gt;&lt;property id=&quot;20307&quot; value=&quot;373&quot;/&gt;&lt;/object&gt;&lt;object type=&quot;3&quot; unique_id=&quot;10064&quot;&gt;&lt;property id=&quot;20148&quot; value=&quot;5&quot;/&gt;&lt;property id=&quot;20300&quot; value=&quot;Slide 61&quot;/&gt;&lt;property id=&quot;20307&quot; value=&quot;374&quot;/&gt;&lt;/object&gt;&lt;object type=&quot;3&quot; unique_id=&quot;10065&quot;&gt;&lt;property id=&quot;20148&quot; value=&quot;5&quot;/&gt;&lt;property id=&quot;20300&quot; value=&quot;Slide 62&quot;/&gt;&lt;property id=&quot;20307&quot; value=&quot;375&quot;/&gt;&lt;/object&gt;&lt;object type=&quot;3&quot; unique_id=&quot;10066&quot;&gt;&lt;property id=&quot;20148&quot; value=&quot;5&quot;/&gt;&lt;property id=&quot;20300&quot; value=&quot;Slide 63&quot;/&gt;&lt;property id=&quot;20307&quot; value=&quot;376&quot;/&gt;&lt;/object&gt;&lt;object type=&quot;3&quot; unique_id=&quot;10067&quot;&gt;&lt;property id=&quot;20148&quot; value=&quot;5&quot;/&gt;&lt;property id=&quot;20300&quot; value=&quot;Slide 64&quot;/&gt;&lt;property id=&quot;20307&quot; value=&quot;377&quot;/&gt;&lt;/object&gt;&lt;object type=&quot;3&quot; unique_id=&quot;10068&quot;&gt;&lt;property id=&quot;20148&quot; value=&quot;5&quot;/&gt;&lt;property id=&quot;20300&quot; value=&quot;Slide 65&quot;/&gt;&lt;property id=&quot;20307&quot; value=&quot;378&quot;/&gt;&lt;/object&gt;&lt;object type=&quot;3&quot; unique_id=&quot;10069&quot;&gt;&lt;property id=&quot;20148&quot; value=&quot;5&quot;/&gt;&lt;property id=&quot;20300&quot; value=&quot;Slide 66&quot;/&gt;&lt;property id=&quot;20307&quot; value=&quot;379&quot;/&gt;&lt;/object&gt;&lt;object type=&quot;3&quot; unique_id=&quot;10070&quot;&gt;&lt;property id=&quot;20148&quot; value=&quot;5&quot;/&gt;&lt;property id=&quot;20300&quot; value=&quot;Slide 67&quot;/&gt;&lt;property id=&quot;20307&quot; value=&quot;380&quot;/&gt;&lt;/object&gt;&lt;object type=&quot;3&quot; unique_id=&quot;10071&quot;&gt;&lt;property id=&quot;20148&quot; value=&quot;5&quot;/&gt;&lt;property id=&quot;20300&quot; value=&quot;Slide 68&quot;/&gt;&lt;property id=&quot;20307&quot; value=&quot;381&quot;/&gt;&lt;/object&gt;&lt;object type=&quot;3&quot; unique_id=&quot;10072&quot;&gt;&lt;property id=&quot;20148&quot; value=&quot;5&quot;/&gt;&lt;property id=&quot;20300&quot; value=&quot;Slide 69&quot;/&gt;&lt;property id=&quot;20307&quot; value=&quot;394&quot;/&gt;&lt;/object&gt;&lt;object type=&quot;3&quot; unique_id=&quot;10073&quot;&gt;&lt;property id=&quot;20148&quot; value=&quot;5&quot;/&gt;&lt;property id=&quot;20300&quot; value=&quot;Slide 70&quot;/&gt;&lt;property id=&quot;20307&quot; value=&quot;382&quot;/&gt;&lt;/object&gt;&lt;object type=&quot;3&quot; unique_id=&quot;10074&quot;&gt;&lt;property id=&quot;20148&quot; value=&quot;5&quot;/&gt;&lt;property id=&quot;20300&quot; value=&quot;Slide 71&quot;/&gt;&lt;property id=&quot;20307&quot; value=&quot;383&quot;/&gt;&lt;/object&gt;&lt;object type=&quot;3&quot; unique_id=&quot;10075&quot;&gt;&lt;property id=&quot;20148&quot; value=&quot;5&quot;/&gt;&lt;property id=&quot;20300&quot; value=&quot;Slide 72&quot;/&gt;&lt;property id=&quot;20307&quot; value=&quot;384&quot;/&gt;&lt;/object&gt;&lt;object type=&quot;3&quot; unique_id=&quot;10076&quot;&gt;&lt;property id=&quot;20148&quot; value=&quot;5&quot;/&gt;&lt;property id=&quot;20300&quot; value=&quot;Slide 73&quot;/&gt;&lt;property id=&quot;20307&quot; value=&quot;385&quot;/&gt;&lt;/object&gt;&lt;object type=&quot;3&quot; unique_id=&quot;10077&quot;&gt;&lt;property id=&quot;20148&quot; value=&quot;5&quot;/&gt;&lt;property id=&quot;20300&quot; value=&quot;Slide 74&quot;/&gt;&lt;property id=&quot;20307&quot; value=&quot;386&quot;/&gt;&lt;/object&gt;&lt;object type=&quot;3&quot; unique_id=&quot;10078&quot;&gt;&lt;property id=&quot;20148&quot; value=&quot;5&quot;/&gt;&lt;property id=&quot;20300&quot; value=&quot;Slide 75&quot;/&gt;&lt;property id=&quot;20307&quot; value=&quot;387&quot;/&gt;&lt;/object&gt;&lt;object type=&quot;3&quot; unique_id=&quot;10079&quot;&gt;&lt;property id=&quot;20148&quot; value=&quot;5&quot;/&gt;&lt;property id=&quot;20300&quot; value=&quot;Slide 76&quot;/&gt;&lt;property id=&quot;20307&quot; value=&quot;395&quot;/&gt;&lt;/object&gt;&lt;object type=&quot;3&quot; unique_id=&quot;10080&quot;&gt;&lt;property id=&quot;20148&quot; value=&quot;5&quot;/&gt;&lt;property id=&quot;20300&quot; value=&quot;Slide 77&quot;/&gt;&lt;property id=&quot;20307&quot; value=&quot;38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واجهة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6901</TotalTime>
  <Words>4242</Words>
  <Application>Microsoft Office PowerPoint</Application>
  <PresentationFormat>عرض على الشاشة (3:4)‏</PresentationFormat>
  <Paragraphs>1713</Paragraphs>
  <Slides>78</Slides>
  <Notes>0</Notes>
  <HiddenSlides>0</HiddenSlides>
  <MMClips>0</MMClips>
  <ScaleCrop>false</ScaleCrop>
  <HeadingPairs>
    <vt:vector size="6" baseType="variant">
      <vt:variant>
        <vt:lpstr>سمة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78</vt:i4>
      </vt:variant>
    </vt:vector>
  </HeadingPairs>
  <TitlesOfParts>
    <vt:vector size="80" baseType="lpstr">
      <vt:lpstr>واجهة</vt:lpstr>
      <vt:lpstr>Equation</vt:lpstr>
      <vt:lpstr>دارات التقويم الثايرستورية Controlled Rectifiers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  <vt:lpstr>الشريحة 19</vt:lpstr>
      <vt:lpstr>الشريحة 20</vt:lpstr>
      <vt:lpstr>الشريحة 21</vt:lpstr>
      <vt:lpstr>الشريحة 22</vt:lpstr>
      <vt:lpstr>الشريحة 23</vt:lpstr>
      <vt:lpstr>الشريحة 24</vt:lpstr>
      <vt:lpstr>الشريحة 25</vt:lpstr>
      <vt:lpstr>الشريحة 26</vt:lpstr>
      <vt:lpstr>الشريحة 27</vt:lpstr>
      <vt:lpstr>الشريحة 28</vt:lpstr>
      <vt:lpstr>الشريحة 29</vt:lpstr>
      <vt:lpstr>الشريحة 30</vt:lpstr>
      <vt:lpstr>الشريحة 31</vt:lpstr>
      <vt:lpstr>الشريحة 32</vt:lpstr>
      <vt:lpstr>الشريحة 33</vt:lpstr>
      <vt:lpstr>الشريحة 34</vt:lpstr>
      <vt:lpstr>الشريحة 35</vt:lpstr>
      <vt:lpstr>الشريحة 36</vt:lpstr>
      <vt:lpstr>الشريحة 37</vt:lpstr>
      <vt:lpstr>الشريحة 38</vt:lpstr>
      <vt:lpstr>الشريحة 39</vt:lpstr>
      <vt:lpstr>الشريحة 40</vt:lpstr>
      <vt:lpstr>الشريحة 41</vt:lpstr>
      <vt:lpstr>الشريحة 42</vt:lpstr>
      <vt:lpstr>الشريحة 43</vt:lpstr>
      <vt:lpstr>الشريحة 44</vt:lpstr>
      <vt:lpstr>الشريحة 45</vt:lpstr>
      <vt:lpstr>الشريحة 46</vt:lpstr>
      <vt:lpstr>الشريحة 47</vt:lpstr>
      <vt:lpstr>الشريحة 48</vt:lpstr>
      <vt:lpstr>الشريحة 49</vt:lpstr>
      <vt:lpstr>الشريحة 50</vt:lpstr>
      <vt:lpstr>الشريحة 51</vt:lpstr>
      <vt:lpstr>الشريحة 52</vt:lpstr>
      <vt:lpstr>الشريحة 53</vt:lpstr>
      <vt:lpstr>الشريحة 54</vt:lpstr>
      <vt:lpstr>الشريحة 55</vt:lpstr>
      <vt:lpstr>الشريحة 56</vt:lpstr>
      <vt:lpstr>الشريحة 57</vt:lpstr>
      <vt:lpstr>الشريحة 58</vt:lpstr>
      <vt:lpstr>الشريحة 59</vt:lpstr>
      <vt:lpstr>الشريحة 60</vt:lpstr>
      <vt:lpstr>الشريحة 61</vt:lpstr>
      <vt:lpstr>الشريحة 62</vt:lpstr>
      <vt:lpstr>الشريحة 63</vt:lpstr>
      <vt:lpstr>الشريحة 64</vt:lpstr>
      <vt:lpstr>الشريحة 65</vt:lpstr>
      <vt:lpstr>الشريحة 66</vt:lpstr>
      <vt:lpstr>الشريحة 67</vt:lpstr>
      <vt:lpstr>الشريحة 68</vt:lpstr>
      <vt:lpstr>الشريحة 69</vt:lpstr>
      <vt:lpstr>الشريحة 70</vt:lpstr>
      <vt:lpstr>الشريحة 71</vt:lpstr>
      <vt:lpstr>الشريحة 72</vt:lpstr>
      <vt:lpstr>الشريحة 73</vt:lpstr>
      <vt:lpstr>الشريحة 74</vt:lpstr>
      <vt:lpstr>الشريحة 75</vt:lpstr>
      <vt:lpstr>الشريحة 76</vt:lpstr>
      <vt:lpstr>الشريحة 77</vt:lpstr>
      <vt:lpstr>الشريحة 78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الالكترونيات الصناعية</dc:title>
  <dc:creator>ASUS</dc:creator>
  <cp:lastModifiedBy>imadalrouh</cp:lastModifiedBy>
  <cp:revision>494</cp:revision>
  <dcterms:created xsi:type="dcterms:W3CDTF">2007-07-19T15:41:10Z</dcterms:created>
  <dcterms:modified xsi:type="dcterms:W3CDTF">2019-04-14T16:08:06Z</dcterms:modified>
</cp:coreProperties>
</file>