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672" r:id="rId2"/>
  </p:sldMasterIdLst>
  <p:notesMasterIdLst>
    <p:notesMasterId r:id="rId90"/>
  </p:notesMasterIdLst>
  <p:handoutMasterIdLst>
    <p:handoutMasterId r:id="rId91"/>
  </p:handoutMasterIdLst>
  <p:sldIdLst>
    <p:sldId id="256" r:id="rId3"/>
    <p:sldId id="260" r:id="rId4"/>
    <p:sldId id="292" r:id="rId5"/>
    <p:sldId id="383" r:id="rId6"/>
    <p:sldId id="261" r:id="rId7"/>
    <p:sldId id="294" r:id="rId8"/>
    <p:sldId id="264" r:id="rId9"/>
    <p:sldId id="295" r:id="rId10"/>
    <p:sldId id="296" r:id="rId11"/>
    <p:sldId id="278" r:id="rId12"/>
    <p:sldId id="298" r:id="rId13"/>
    <p:sldId id="306" r:id="rId14"/>
    <p:sldId id="299" r:id="rId15"/>
    <p:sldId id="301" r:id="rId16"/>
    <p:sldId id="302" r:id="rId17"/>
    <p:sldId id="280" r:id="rId18"/>
    <p:sldId id="303" r:id="rId19"/>
    <p:sldId id="304" r:id="rId20"/>
    <p:sldId id="305" r:id="rId21"/>
    <p:sldId id="283" r:id="rId22"/>
    <p:sldId id="330" r:id="rId23"/>
    <p:sldId id="332" r:id="rId24"/>
    <p:sldId id="333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45" r:id="rId37"/>
    <p:sldId id="323" r:id="rId38"/>
    <p:sldId id="324" r:id="rId39"/>
    <p:sldId id="325" r:id="rId40"/>
    <p:sldId id="326" r:id="rId41"/>
    <p:sldId id="346" r:id="rId42"/>
    <p:sldId id="347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43" r:id="rId53"/>
    <p:sldId id="344" r:id="rId54"/>
    <p:sldId id="348" r:id="rId55"/>
    <p:sldId id="349" r:id="rId56"/>
    <p:sldId id="382" r:id="rId57"/>
    <p:sldId id="350" r:id="rId58"/>
    <p:sldId id="351" r:id="rId59"/>
    <p:sldId id="352" r:id="rId60"/>
    <p:sldId id="353" r:id="rId61"/>
    <p:sldId id="354" r:id="rId62"/>
    <p:sldId id="355" r:id="rId63"/>
    <p:sldId id="356" r:id="rId64"/>
    <p:sldId id="357" r:id="rId65"/>
    <p:sldId id="373" r:id="rId66"/>
    <p:sldId id="377" r:id="rId67"/>
    <p:sldId id="381" r:id="rId68"/>
    <p:sldId id="378" r:id="rId69"/>
    <p:sldId id="379" r:id="rId70"/>
    <p:sldId id="380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366" r:id="rId80"/>
    <p:sldId id="367" r:id="rId81"/>
    <p:sldId id="368" r:id="rId82"/>
    <p:sldId id="369" r:id="rId83"/>
    <p:sldId id="370" r:id="rId84"/>
    <p:sldId id="371" r:id="rId85"/>
    <p:sldId id="372" r:id="rId86"/>
    <p:sldId id="374" r:id="rId87"/>
    <p:sldId id="375" r:id="rId88"/>
    <p:sldId id="376" r:id="rId89"/>
  </p:sldIdLst>
  <p:sldSz cx="9144000" cy="6858000" type="screen4x3"/>
  <p:notesSz cx="6858000" cy="9144000"/>
  <p:custDataLst>
    <p:tags r:id="rId92"/>
  </p:custDataLst>
  <p:defaultTextStyle>
    <a:defPPr>
      <a:defRPr lang="ar-SY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8A3E"/>
    <a:srgbClr val="C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6327" autoAdjust="0"/>
  </p:normalViewPr>
  <p:slideViewPr>
    <p:cSldViewPr>
      <p:cViewPr varScale="1">
        <p:scale>
          <a:sx n="72" d="100"/>
          <a:sy n="72" d="100"/>
        </p:scale>
        <p:origin x="-6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-126" y="9114"/>
    </p:cViewPr>
  </p:sorterViewPr>
  <p:notesViewPr>
    <p:cSldViewPr>
      <p:cViewPr varScale="1">
        <p:scale>
          <a:sx n="56" d="100"/>
          <a:sy n="56" d="100"/>
        </p:scale>
        <p:origin x="-274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notesMaster" Target="notesMasters/notesMaster1.xml"/><Relationship Id="rId95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handoutMaster" Target="handoutMasters/handout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4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47.wmf"/><Relationship Id="rId4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47.wmf"/><Relationship Id="rId1" Type="http://schemas.openxmlformats.org/officeDocument/2006/relationships/image" Target="../media/image64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2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1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5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76.wmf"/><Relationship Id="rId1" Type="http://schemas.openxmlformats.org/officeDocument/2006/relationships/image" Target="../media/image123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8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7" Type="http://schemas.openxmlformats.org/officeDocument/2006/relationships/image" Target="../media/image163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56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5.wmf"/><Relationship Id="rId4" Type="http://schemas.openxmlformats.org/officeDocument/2006/relationships/image" Target="../media/image19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94.wmf"/><Relationship Id="rId1" Type="http://schemas.openxmlformats.org/officeDocument/2006/relationships/image" Target="../media/image165.wmf"/><Relationship Id="rId4" Type="http://schemas.openxmlformats.org/officeDocument/2006/relationships/image" Target="../media/image173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74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5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6" Type="http://schemas.openxmlformats.org/officeDocument/2006/relationships/image" Target="../media/image196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6" Type="http://schemas.openxmlformats.org/officeDocument/2006/relationships/image" Target="../media/image202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6" Type="http://schemas.openxmlformats.org/officeDocument/2006/relationships/image" Target="../media/image168.wmf"/><Relationship Id="rId5" Type="http://schemas.openxmlformats.org/officeDocument/2006/relationships/image" Target="../media/image207.wmf"/><Relationship Id="rId4" Type="http://schemas.openxmlformats.org/officeDocument/2006/relationships/image" Target="../media/image206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5.wmf"/><Relationship Id="rId4" Type="http://schemas.openxmlformats.org/officeDocument/2006/relationships/image" Target="../media/image22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7" Type="http://schemas.openxmlformats.org/officeDocument/2006/relationships/image" Target="../media/image170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Relationship Id="rId6" Type="http://schemas.openxmlformats.org/officeDocument/2006/relationships/image" Target="../media/image169.wmf"/><Relationship Id="rId5" Type="http://schemas.openxmlformats.org/officeDocument/2006/relationships/image" Target="../media/image212.wmf"/><Relationship Id="rId4" Type="http://schemas.openxmlformats.org/officeDocument/2006/relationships/image" Target="../media/image173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Relationship Id="rId4" Type="http://schemas.openxmlformats.org/officeDocument/2006/relationships/image" Target="../media/image224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wmf"/><Relationship Id="rId1" Type="http://schemas.openxmlformats.org/officeDocument/2006/relationships/image" Target="../media/image230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wmf"/><Relationship Id="rId7" Type="http://schemas.openxmlformats.org/officeDocument/2006/relationships/image" Target="../media/image238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Relationship Id="rId6" Type="http://schemas.openxmlformats.org/officeDocument/2006/relationships/image" Target="../media/image237.wmf"/><Relationship Id="rId5" Type="http://schemas.openxmlformats.org/officeDocument/2006/relationships/image" Target="../media/image236.wmf"/><Relationship Id="rId4" Type="http://schemas.openxmlformats.org/officeDocument/2006/relationships/image" Target="../media/image235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wmf"/><Relationship Id="rId7" Type="http://schemas.openxmlformats.org/officeDocument/2006/relationships/image" Target="../media/image247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Relationship Id="rId6" Type="http://schemas.openxmlformats.org/officeDocument/2006/relationships/image" Target="../media/image246.wmf"/><Relationship Id="rId5" Type="http://schemas.openxmlformats.org/officeDocument/2006/relationships/image" Target="../media/image245.wmf"/><Relationship Id="rId4" Type="http://schemas.openxmlformats.org/officeDocument/2006/relationships/image" Target="../media/image244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Relationship Id="rId4" Type="http://schemas.openxmlformats.org/officeDocument/2006/relationships/image" Target="../media/image25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5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wmf"/><Relationship Id="rId2" Type="http://schemas.openxmlformats.org/officeDocument/2006/relationships/image" Target="../media/image251.wmf"/><Relationship Id="rId1" Type="http://schemas.openxmlformats.org/officeDocument/2006/relationships/image" Target="../media/image254.wmf"/><Relationship Id="rId5" Type="http://schemas.openxmlformats.org/officeDocument/2006/relationships/image" Target="../media/image256.wmf"/><Relationship Id="rId4" Type="http://schemas.openxmlformats.org/officeDocument/2006/relationships/image" Target="../media/image255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wmf"/><Relationship Id="rId7" Type="http://schemas.openxmlformats.org/officeDocument/2006/relationships/image" Target="../media/image263.wmf"/><Relationship Id="rId2" Type="http://schemas.openxmlformats.org/officeDocument/2006/relationships/image" Target="../media/image258.wmf"/><Relationship Id="rId1" Type="http://schemas.openxmlformats.org/officeDocument/2006/relationships/image" Target="../media/image257.wmf"/><Relationship Id="rId6" Type="http://schemas.openxmlformats.org/officeDocument/2006/relationships/image" Target="../media/image262.w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wmf"/><Relationship Id="rId2" Type="http://schemas.openxmlformats.org/officeDocument/2006/relationships/image" Target="../media/image265.wmf"/><Relationship Id="rId1" Type="http://schemas.openxmlformats.org/officeDocument/2006/relationships/image" Target="../media/image264.wmf"/><Relationship Id="rId6" Type="http://schemas.openxmlformats.org/officeDocument/2006/relationships/image" Target="../media/image252.wmf"/><Relationship Id="rId5" Type="http://schemas.openxmlformats.org/officeDocument/2006/relationships/image" Target="../media/image251.wmf"/><Relationship Id="rId4" Type="http://schemas.openxmlformats.org/officeDocument/2006/relationships/image" Target="../media/image267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Relationship Id="rId5" Type="http://schemas.openxmlformats.org/officeDocument/2006/relationships/image" Target="../media/image271.wmf"/><Relationship Id="rId4" Type="http://schemas.openxmlformats.org/officeDocument/2006/relationships/image" Target="../media/image270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wmf"/><Relationship Id="rId2" Type="http://schemas.openxmlformats.org/officeDocument/2006/relationships/image" Target="../media/image273.wmf"/><Relationship Id="rId1" Type="http://schemas.openxmlformats.org/officeDocument/2006/relationships/image" Target="../media/image272.wmf"/><Relationship Id="rId4" Type="http://schemas.openxmlformats.org/officeDocument/2006/relationships/image" Target="../media/image270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Relationship Id="rId6" Type="http://schemas.openxmlformats.org/officeDocument/2006/relationships/image" Target="../media/image282.wmf"/><Relationship Id="rId5" Type="http://schemas.openxmlformats.org/officeDocument/2006/relationships/image" Target="../media/image281.wmf"/><Relationship Id="rId4" Type="http://schemas.openxmlformats.org/officeDocument/2006/relationships/image" Target="../media/image280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wmf"/><Relationship Id="rId2" Type="http://schemas.openxmlformats.org/officeDocument/2006/relationships/image" Target="../media/image285.wmf"/><Relationship Id="rId1" Type="http://schemas.openxmlformats.org/officeDocument/2006/relationships/image" Target="../media/image284.wmf"/><Relationship Id="rId4" Type="http://schemas.openxmlformats.org/officeDocument/2006/relationships/image" Target="../media/image287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9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wmf"/><Relationship Id="rId7" Type="http://schemas.openxmlformats.org/officeDocument/2006/relationships/image" Target="../media/image296.wmf"/><Relationship Id="rId2" Type="http://schemas.openxmlformats.org/officeDocument/2006/relationships/image" Target="../media/image291.wmf"/><Relationship Id="rId1" Type="http://schemas.openxmlformats.org/officeDocument/2006/relationships/image" Target="../media/image290.wmf"/><Relationship Id="rId6" Type="http://schemas.openxmlformats.org/officeDocument/2006/relationships/image" Target="../media/image295.wmf"/><Relationship Id="rId5" Type="http://schemas.openxmlformats.org/officeDocument/2006/relationships/image" Target="../media/image294.wmf"/><Relationship Id="rId4" Type="http://schemas.openxmlformats.org/officeDocument/2006/relationships/image" Target="../media/image293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wmf"/><Relationship Id="rId2" Type="http://schemas.openxmlformats.org/officeDocument/2006/relationships/image" Target="../media/image298.wmf"/><Relationship Id="rId1" Type="http://schemas.openxmlformats.org/officeDocument/2006/relationships/image" Target="../media/image297.wmf"/><Relationship Id="rId5" Type="http://schemas.openxmlformats.org/officeDocument/2006/relationships/image" Target="../media/image301.wmf"/><Relationship Id="rId4" Type="http://schemas.openxmlformats.org/officeDocument/2006/relationships/image" Target="../media/image30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wmf"/><Relationship Id="rId2" Type="http://schemas.openxmlformats.org/officeDocument/2006/relationships/image" Target="../media/image303.wmf"/><Relationship Id="rId1" Type="http://schemas.openxmlformats.org/officeDocument/2006/relationships/image" Target="../media/image302.wmf"/><Relationship Id="rId6" Type="http://schemas.openxmlformats.org/officeDocument/2006/relationships/image" Target="../media/image307.wmf"/><Relationship Id="rId5" Type="http://schemas.openxmlformats.org/officeDocument/2006/relationships/image" Target="../media/image306.wmf"/><Relationship Id="rId4" Type="http://schemas.openxmlformats.org/officeDocument/2006/relationships/image" Target="../media/image30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F1EBF-875A-4BF0-BCE8-1DD4DBA20624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6D07B-26C9-451C-A5FF-55F6ACF9F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4EA740C-CF71-4B9A-85BB-F5CCCE224F2B}" type="datetimeFigureOut">
              <a:rPr lang="ar-SA" smtClean="0"/>
              <a:pPr/>
              <a:t>18/07/1440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42E5F71-5430-49F0-8057-4615028B0F3E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E5F71-5430-49F0-8057-4615028B0F3E}" type="slidenum">
              <a:rPr lang="ar-SA" smtClean="0"/>
              <a:pPr/>
              <a:t>41</a:t>
            </a:fld>
            <a:endParaRPr lang="ar-S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مستطيل مستدير الزوايا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مستطيل مستدير الزوايا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عنوان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20" name="عنوان فرعي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19" name="عنصر نائب للتاريخ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  <p:sp>
        <p:nvSpPr>
          <p:cNvPr id="11" name="عنصر نائب لرقم الشريحة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مستطيل مستدير الزوايا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مستطيل مستدير الزوايا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عنوان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20" name="عنوان فرعي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19" name="عنصر نائب للتاريخ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  <p:sp>
        <p:nvSpPr>
          <p:cNvPr id="11" name="عنصر نائب لرقم الشريحة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4158AA-0DC8-41C3-9AAC-BDC0C0954DC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4158AA-0DC8-41C3-9AAC-BDC0C0954DC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مستطيل مستدير الزوايا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مستطيل مستدير الزوايا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4158AA-0DC8-41C3-9AAC-BDC0C0954DC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4158AA-0DC8-41C3-9AAC-BDC0C0954DC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4158AA-0DC8-41C3-9AAC-BDC0C0954DC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4158AA-0DC8-41C3-9AAC-BDC0C0954DC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مستدير الزوايا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>
          <a:xfrm>
            <a:off x="3429000" y="6492875"/>
            <a:ext cx="2286000" cy="365125"/>
          </a:xfrm>
        </p:spPr>
        <p:txBody>
          <a:bodyPr/>
          <a:lstStyle>
            <a:lvl1pPr algn="ctr">
              <a:defRPr/>
            </a:lvl1pPr>
            <a:extLst/>
          </a:lstStyle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>
          <a:xfrm>
            <a:off x="5500694" y="6492875"/>
            <a:ext cx="3643306" cy="365125"/>
          </a:xfrm>
        </p:spPr>
        <p:txBody>
          <a:bodyPr/>
          <a:lstStyle>
            <a:lvl1pPr algn="r">
              <a:defRPr/>
            </a:lvl1pPr>
            <a:extLst/>
          </a:lstStyle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4572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fld id="{AE4158AA-0DC8-41C3-9AAC-BDC0C0954DCE}" type="slidenum">
              <a:rPr lang="ar-SY" smtClean="0"/>
              <a:pPr/>
              <a:t>‹#›</a:t>
            </a:fld>
            <a:endParaRPr lang="ar-SY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4158AA-0DC8-41C3-9AAC-BDC0C0954DC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مستطيل مستدير الزوايا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مستطيل ذو زاوية واحدة مستديرة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4158AA-0DC8-41C3-9AAC-BDC0C0954DCE}" type="slidenum">
              <a:rPr lang="ar-SY" smtClean="0"/>
              <a:pPr/>
              <a:t>‹#›</a:t>
            </a:fld>
            <a:endParaRPr lang="ar-SY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ar-SA" smtClean="0"/>
              <a:t>انقر فوق الرمز لإضافة صورة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4158AA-0DC8-41C3-9AAC-BDC0C0954DC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4158AA-0DC8-41C3-9AAC-BDC0C0954DC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مستطيل مستدير الزوايا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مستطيل مستدير الزوايا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مستدير الزوايا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>
          <a:xfrm>
            <a:off x="3429000" y="6492875"/>
            <a:ext cx="22860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  <a:extLst/>
          </a:lstStyle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>
          <a:xfrm>
            <a:off x="5436096" y="6492875"/>
            <a:ext cx="3707904" cy="365125"/>
          </a:xfrm>
        </p:spPr>
        <p:txBody>
          <a:bodyPr/>
          <a:lstStyle>
            <a:lvl1pPr algn="r">
              <a:defRPr b="1">
                <a:solidFill>
                  <a:schemeClr val="tx1"/>
                </a:solidFill>
              </a:defRPr>
            </a:lvl1pPr>
            <a:extLst/>
          </a:lstStyle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457200" cy="3651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مستطيل مستدير الزوايا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مستطيل ذو زاوية واحدة مستديرة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ar-SA" smtClean="0"/>
              <a:t>انقر فوق الرمز لإضافة صورة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مستدير الزوايا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مستطيل مستدير الزوايا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عنصر نائب للعنوان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25" name="عنصر نائب للتاريخ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18" name="عنصر نائب للتذييل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C0DA8FC-BB9E-42E2-A4DE-D94B488C17FE}" type="slidenum">
              <a:rPr lang="ar-SY" smtClean="0"/>
              <a:pPr/>
              <a:t>‹#›</a:t>
            </a:fld>
            <a:endParaRPr lang="ar-S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1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r" rtl="1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r" rtl="1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r" rtl="1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r" rtl="1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rtl="1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r" rtl="1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r" rtl="1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r" rtl="1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r" rtl="1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مستدير الزوايا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مستطيل مستدير الزوايا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عنصر نائب للعنوان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25" name="عنصر نائب للتاريخ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18" name="عنصر نائب للتذييل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E4158AA-0DC8-41C3-9AAC-BDC0C0954DCE}" type="slidenum">
              <a:rPr lang="ar-SY" smtClean="0"/>
              <a:pPr/>
              <a:t>‹#›</a:t>
            </a:fld>
            <a:endParaRPr lang="ar-S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1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r" rtl="1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r" rtl="1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r" rtl="1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r" rtl="1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rtl="1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r" rtl="1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r" rtl="1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r" rtl="1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r" rtl="1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8.bin"/><Relationship Id="rId7" Type="http://schemas.openxmlformats.org/officeDocument/2006/relationships/image" Target="../media/image2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png"/><Relationship Id="rId5" Type="http://schemas.openxmlformats.org/officeDocument/2006/relationships/image" Target="../media/image28.jpeg"/><Relationship Id="rId4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png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51.jpeg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52.png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7.png"/><Relationship Id="rId5" Type="http://schemas.openxmlformats.org/officeDocument/2006/relationships/oleObject" Target="../embeddings/oleObject48.bin"/><Relationship Id="rId10" Type="http://schemas.openxmlformats.org/officeDocument/2006/relationships/oleObject" Target="../embeddings/oleObject52.bin"/><Relationship Id="rId4" Type="http://schemas.openxmlformats.org/officeDocument/2006/relationships/image" Target="../media/image51.jpeg"/><Relationship Id="rId9" Type="http://schemas.openxmlformats.org/officeDocument/2006/relationships/oleObject" Target="../embeddings/oleObject5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61.png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7.png"/><Relationship Id="rId5" Type="http://schemas.openxmlformats.org/officeDocument/2006/relationships/image" Target="../media/image51.jpeg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61.png"/><Relationship Id="rId4" Type="http://schemas.openxmlformats.org/officeDocument/2006/relationships/oleObject" Target="../embeddings/oleObject5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image" Target="../media/image69.png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6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69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image" Target="../media/image82.png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84.jpeg"/><Relationship Id="rId5" Type="http://schemas.openxmlformats.org/officeDocument/2006/relationships/oleObject" Target="../embeddings/oleObject71.bin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83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1.jpeg"/><Relationship Id="rId5" Type="http://schemas.openxmlformats.org/officeDocument/2006/relationships/oleObject" Target="../embeddings/oleObject78.bin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7.bin"/><Relationship Id="rId9" Type="http://schemas.openxmlformats.org/officeDocument/2006/relationships/oleObject" Target="../embeddings/oleObject8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5.bin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Relationship Id="rId9" Type="http://schemas.openxmlformats.org/officeDocument/2006/relationships/oleObject" Target="../embeddings/oleObject8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2.png"/><Relationship Id="rId5" Type="http://schemas.openxmlformats.org/officeDocument/2006/relationships/oleObject" Target="../embeddings/oleObject90.bin"/><Relationship Id="rId4" Type="http://schemas.openxmlformats.org/officeDocument/2006/relationships/oleObject" Target="../embeddings/oleObject8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2.bin"/><Relationship Id="rId5" Type="http://schemas.openxmlformats.org/officeDocument/2006/relationships/slide" Target="slide14.xml"/><Relationship Id="rId4" Type="http://schemas.openxmlformats.org/officeDocument/2006/relationships/image" Target="../media/image10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eg"/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1.jpeg"/><Relationship Id="rId5" Type="http://schemas.openxmlformats.org/officeDocument/2006/relationships/oleObject" Target="../embeddings/oleObject95.bin"/><Relationship Id="rId4" Type="http://schemas.openxmlformats.org/officeDocument/2006/relationships/oleObject" Target="../embeddings/oleObject9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13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10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06.bin"/><Relationship Id="rId5" Type="http://schemas.openxmlformats.org/officeDocument/2006/relationships/oleObject" Target="../embeddings/oleObject105.bin"/><Relationship Id="rId4" Type="http://schemas.openxmlformats.org/officeDocument/2006/relationships/oleObject" Target="../embeddings/oleObject10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10.bin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30.jpeg"/><Relationship Id="rId4" Type="http://schemas.openxmlformats.org/officeDocument/2006/relationships/image" Target="../media/image128.png"/><Relationship Id="rId9" Type="http://schemas.openxmlformats.org/officeDocument/2006/relationships/image" Target="../media/image129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16.bin"/><Relationship Id="rId5" Type="http://schemas.openxmlformats.org/officeDocument/2006/relationships/oleObject" Target="../embeddings/oleObject115.bin"/><Relationship Id="rId10" Type="http://schemas.openxmlformats.org/officeDocument/2006/relationships/oleObject" Target="../embeddings/oleObject119.bin"/><Relationship Id="rId4" Type="http://schemas.openxmlformats.org/officeDocument/2006/relationships/image" Target="../media/image128.png"/><Relationship Id="rId9" Type="http://schemas.openxmlformats.org/officeDocument/2006/relationships/image" Target="../media/image13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120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41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jpe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5.vml"/><Relationship Id="rId4" Type="http://schemas.openxmlformats.org/officeDocument/2006/relationships/oleObject" Target="../embeddings/oleObject123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jpe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3" Type="http://schemas.openxmlformats.org/officeDocument/2006/relationships/image" Target="../media/image144.jpeg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26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45.png"/><Relationship Id="rId4" Type="http://schemas.openxmlformats.org/officeDocument/2006/relationships/oleObject" Target="../embeddings/oleObject124.bin"/><Relationship Id="rId9" Type="http://schemas.openxmlformats.org/officeDocument/2006/relationships/oleObject" Target="../embeddings/oleObject129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3" Type="http://schemas.openxmlformats.org/officeDocument/2006/relationships/image" Target="../media/image144.jpeg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32.bin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45.png"/><Relationship Id="rId4" Type="http://schemas.openxmlformats.org/officeDocument/2006/relationships/oleObject" Target="../embeddings/oleObject130.bin"/><Relationship Id="rId9" Type="http://schemas.openxmlformats.org/officeDocument/2006/relationships/oleObject" Target="../embeddings/oleObject135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3" Type="http://schemas.openxmlformats.org/officeDocument/2006/relationships/image" Target="../media/image144.jpeg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39.bin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45.png"/><Relationship Id="rId4" Type="http://schemas.openxmlformats.org/officeDocument/2006/relationships/oleObject" Target="../embeddings/oleObject137.bin"/><Relationship Id="rId9" Type="http://schemas.openxmlformats.org/officeDocument/2006/relationships/oleObject" Target="../embeddings/oleObject142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3" Type="http://schemas.openxmlformats.org/officeDocument/2006/relationships/oleObject" Target="../embeddings/oleObject144.bin"/><Relationship Id="rId7" Type="http://schemas.openxmlformats.org/officeDocument/2006/relationships/image" Target="../media/image145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47.bin"/><Relationship Id="rId5" Type="http://schemas.openxmlformats.org/officeDocument/2006/relationships/oleObject" Target="../embeddings/oleObject146.bin"/><Relationship Id="rId4" Type="http://schemas.openxmlformats.org/officeDocument/2006/relationships/oleObject" Target="../embeddings/oleObject145.bin"/><Relationship Id="rId9" Type="http://schemas.openxmlformats.org/officeDocument/2006/relationships/oleObject" Target="../embeddings/oleObject149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145.png"/><Relationship Id="rId4" Type="http://schemas.openxmlformats.org/officeDocument/2006/relationships/oleObject" Target="../embeddings/oleObject15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1.jpeg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7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jpe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54.bin"/><Relationship Id="rId5" Type="http://schemas.openxmlformats.org/officeDocument/2006/relationships/oleObject" Target="../embeddings/oleObject153.bin"/><Relationship Id="rId4" Type="http://schemas.openxmlformats.org/officeDocument/2006/relationships/oleObject" Target="../embeddings/oleObject152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58.bin"/><Relationship Id="rId5" Type="http://schemas.openxmlformats.org/officeDocument/2006/relationships/oleObject" Target="../embeddings/oleObject157.bin"/><Relationship Id="rId4" Type="http://schemas.openxmlformats.org/officeDocument/2006/relationships/oleObject" Target="../embeddings/oleObject156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3.v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jpe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3" Type="http://schemas.openxmlformats.org/officeDocument/2006/relationships/image" Target="../media/image176.jpeg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61.bin"/><Relationship Id="rId5" Type="http://schemas.openxmlformats.org/officeDocument/2006/relationships/oleObject" Target="../embeddings/oleObject160.bin"/><Relationship Id="rId10" Type="http://schemas.openxmlformats.org/officeDocument/2006/relationships/oleObject" Target="../embeddings/oleObject165.bin"/><Relationship Id="rId4" Type="http://schemas.openxmlformats.org/officeDocument/2006/relationships/image" Target="../media/image184.png"/><Relationship Id="rId9" Type="http://schemas.openxmlformats.org/officeDocument/2006/relationships/oleObject" Target="../embeddings/oleObject164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9.bin"/><Relationship Id="rId3" Type="http://schemas.openxmlformats.org/officeDocument/2006/relationships/image" Target="../media/image176.jpeg"/><Relationship Id="rId7" Type="http://schemas.openxmlformats.org/officeDocument/2006/relationships/oleObject" Target="../embeddings/oleObject16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67.bin"/><Relationship Id="rId5" Type="http://schemas.openxmlformats.org/officeDocument/2006/relationships/oleObject" Target="../embeddings/oleObject166.bin"/><Relationship Id="rId10" Type="http://schemas.openxmlformats.org/officeDocument/2006/relationships/oleObject" Target="../embeddings/oleObject171.bin"/><Relationship Id="rId4" Type="http://schemas.openxmlformats.org/officeDocument/2006/relationships/image" Target="../media/image184.png"/><Relationship Id="rId9" Type="http://schemas.openxmlformats.org/officeDocument/2006/relationships/oleObject" Target="../embeddings/oleObject170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3" Type="http://schemas.openxmlformats.org/officeDocument/2006/relationships/image" Target="../media/image176.jpeg"/><Relationship Id="rId7" Type="http://schemas.openxmlformats.org/officeDocument/2006/relationships/oleObject" Target="../embeddings/oleObject17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173.bin"/><Relationship Id="rId5" Type="http://schemas.openxmlformats.org/officeDocument/2006/relationships/oleObject" Target="../embeddings/oleObject172.bin"/><Relationship Id="rId10" Type="http://schemas.openxmlformats.org/officeDocument/2006/relationships/oleObject" Target="../embeddings/oleObject177.bin"/><Relationship Id="rId4" Type="http://schemas.openxmlformats.org/officeDocument/2006/relationships/image" Target="../media/image184.png"/><Relationship Id="rId9" Type="http://schemas.openxmlformats.org/officeDocument/2006/relationships/oleObject" Target="../embeddings/oleObject176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1.bin"/><Relationship Id="rId3" Type="http://schemas.openxmlformats.org/officeDocument/2006/relationships/image" Target="../media/image176.jpeg"/><Relationship Id="rId7" Type="http://schemas.openxmlformats.org/officeDocument/2006/relationships/oleObject" Target="../embeddings/oleObject18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179.bin"/><Relationship Id="rId5" Type="http://schemas.openxmlformats.org/officeDocument/2006/relationships/oleObject" Target="../embeddings/oleObject178.bin"/><Relationship Id="rId10" Type="http://schemas.openxmlformats.org/officeDocument/2006/relationships/oleObject" Target="../embeddings/oleObject183.bin"/><Relationship Id="rId4" Type="http://schemas.openxmlformats.org/officeDocument/2006/relationships/image" Target="../media/image184.png"/><Relationship Id="rId9" Type="http://schemas.openxmlformats.org/officeDocument/2006/relationships/oleObject" Target="../embeddings/oleObject18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1.jpeg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187.bin"/><Relationship Id="rId5" Type="http://schemas.openxmlformats.org/officeDocument/2006/relationships/oleObject" Target="../embeddings/oleObject186.bin"/><Relationship Id="rId4" Type="http://schemas.openxmlformats.org/officeDocument/2006/relationships/oleObject" Target="../embeddings/oleObject185.bin"/><Relationship Id="rId9" Type="http://schemas.openxmlformats.org/officeDocument/2006/relationships/oleObject" Target="../embeddings/oleObject189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9.vml"/><Relationship Id="rId5" Type="http://schemas.openxmlformats.org/officeDocument/2006/relationships/oleObject" Target="../embeddings/oleObject191.bin"/><Relationship Id="rId4" Type="http://schemas.openxmlformats.org/officeDocument/2006/relationships/oleObject" Target="../embeddings/oleObject190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7.bin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195.bin"/><Relationship Id="rId5" Type="http://schemas.openxmlformats.org/officeDocument/2006/relationships/oleObject" Target="../embeddings/oleObject194.bin"/><Relationship Id="rId4" Type="http://schemas.openxmlformats.org/officeDocument/2006/relationships/oleObject" Target="../embeddings/oleObject193.bin"/><Relationship Id="rId9" Type="http://schemas.openxmlformats.org/officeDocument/2006/relationships/oleObject" Target="../embeddings/oleObject198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1.v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202.bin"/><Relationship Id="rId5" Type="http://schemas.openxmlformats.org/officeDocument/2006/relationships/oleObject" Target="../embeddings/oleObject201.bin"/><Relationship Id="rId4" Type="http://schemas.openxmlformats.org/officeDocument/2006/relationships/oleObject" Target="../embeddings/oleObject200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3.vml"/><Relationship Id="rId5" Type="http://schemas.openxmlformats.org/officeDocument/2006/relationships/oleObject" Target="../embeddings/oleObject206.bin"/><Relationship Id="rId4" Type="http://schemas.openxmlformats.org/officeDocument/2006/relationships/oleObject" Target="../embeddings/oleObject205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7.bin"/><Relationship Id="rId7" Type="http://schemas.openxmlformats.org/officeDocument/2006/relationships/slide" Target="slide60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210.bin"/><Relationship Id="rId5" Type="http://schemas.openxmlformats.org/officeDocument/2006/relationships/oleObject" Target="../embeddings/oleObject209.bin"/><Relationship Id="rId4" Type="http://schemas.openxmlformats.org/officeDocument/2006/relationships/oleObject" Target="../embeddings/oleObject208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5.vml"/><Relationship Id="rId5" Type="http://schemas.openxmlformats.org/officeDocument/2006/relationships/oleObject" Target="../embeddings/oleObject213.bin"/><Relationship Id="rId4" Type="http://schemas.openxmlformats.org/officeDocument/2006/relationships/oleObject" Target="../embeddings/oleObject2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jpeg"/><Relationship Id="rId2" Type="http://schemas.openxmlformats.org/officeDocument/2006/relationships/image" Target="../media/image228.jpeg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6.vml"/><Relationship Id="rId4" Type="http://schemas.openxmlformats.org/officeDocument/2006/relationships/oleObject" Target="../embeddings/oleObject215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218.bin"/><Relationship Id="rId11" Type="http://schemas.openxmlformats.org/officeDocument/2006/relationships/image" Target="../media/image240.jpeg"/><Relationship Id="rId5" Type="http://schemas.openxmlformats.org/officeDocument/2006/relationships/oleObject" Target="../embeddings/oleObject217.bin"/><Relationship Id="rId10" Type="http://schemas.openxmlformats.org/officeDocument/2006/relationships/oleObject" Target="../embeddings/oleObject222.bin"/><Relationship Id="rId4" Type="http://schemas.openxmlformats.org/officeDocument/2006/relationships/image" Target="../media/image239.jpeg"/><Relationship Id="rId9" Type="http://schemas.openxmlformats.org/officeDocument/2006/relationships/oleObject" Target="../embeddings/oleObject221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7.bin"/><Relationship Id="rId3" Type="http://schemas.openxmlformats.org/officeDocument/2006/relationships/image" Target="../media/image248.jpeg"/><Relationship Id="rId7" Type="http://schemas.openxmlformats.org/officeDocument/2006/relationships/oleObject" Target="../embeddings/oleObject22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225.bin"/><Relationship Id="rId11" Type="http://schemas.openxmlformats.org/officeDocument/2006/relationships/image" Target="../media/image240.jpeg"/><Relationship Id="rId5" Type="http://schemas.openxmlformats.org/officeDocument/2006/relationships/oleObject" Target="../embeddings/oleObject224.bin"/><Relationship Id="rId10" Type="http://schemas.openxmlformats.org/officeDocument/2006/relationships/oleObject" Target="../embeddings/oleObject229.bin"/><Relationship Id="rId4" Type="http://schemas.openxmlformats.org/officeDocument/2006/relationships/oleObject" Target="../embeddings/oleObject223.bin"/><Relationship Id="rId9" Type="http://schemas.openxmlformats.org/officeDocument/2006/relationships/oleObject" Target="../embeddings/oleObject228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jpeg"/><Relationship Id="rId3" Type="http://schemas.openxmlformats.org/officeDocument/2006/relationships/image" Target="../media/image253.jpeg"/><Relationship Id="rId7" Type="http://schemas.openxmlformats.org/officeDocument/2006/relationships/oleObject" Target="../embeddings/oleObject23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232.bin"/><Relationship Id="rId5" Type="http://schemas.openxmlformats.org/officeDocument/2006/relationships/oleObject" Target="../embeddings/oleObject231.bin"/><Relationship Id="rId4" Type="http://schemas.openxmlformats.org/officeDocument/2006/relationships/oleObject" Target="../embeddings/oleObject230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7.bin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40.jpeg"/><Relationship Id="rId5" Type="http://schemas.openxmlformats.org/officeDocument/2006/relationships/image" Target="../media/image253.jpeg"/><Relationship Id="rId4" Type="http://schemas.openxmlformats.org/officeDocument/2006/relationships/oleObject" Target="../embeddings/oleObject235.bin"/><Relationship Id="rId9" Type="http://schemas.openxmlformats.org/officeDocument/2006/relationships/oleObject" Target="../embeddings/oleObject238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3.bin"/><Relationship Id="rId3" Type="http://schemas.openxmlformats.org/officeDocument/2006/relationships/image" Target="../media/image253.jpeg"/><Relationship Id="rId7" Type="http://schemas.openxmlformats.org/officeDocument/2006/relationships/oleObject" Target="../embeddings/oleObject24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241.bin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40.bin"/><Relationship Id="rId10" Type="http://schemas.openxmlformats.org/officeDocument/2006/relationships/image" Target="../media/image240.jpeg"/><Relationship Id="rId4" Type="http://schemas.openxmlformats.org/officeDocument/2006/relationships/oleObject" Target="../embeddings/oleObject239.bin"/><Relationship Id="rId9" Type="http://schemas.openxmlformats.org/officeDocument/2006/relationships/oleObject" Target="../embeddings/oleObject244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9.bin"/><Relationship Id="rId3" Type="http://schemas.openxmlformats.org/officeDocument/2006/relationships/oleObject" Target="../embeddings/oleObject246.bin"/><Relationship Id="rId7" Type="http://schemas.openxmlformats.org/officeDocument/2006/relationships/oleObject" Target="../embeddings/oleObject24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240.jpeg"/><Relationship Id="rId5" Type="http://schemas.openxmlformats.org/officeDocument/2006/relationships/oleObject" Target="../embeddings/oleObject247.bin"/><Relationship Id="rId10" Type="http://schemas.openxmlformats.org/officeDocument/2006/relationships/oleObject" Target="../embeddings/oleObject251.bin"/><Relationship Id="rId4" Type="http://schemas.openxmlformats.org/officeDocument/2006/relationships/image" Target="../media/image253.jpeg"/><Relationship Id="rId9" Type="http://schemas.openxmlformats.org/officeDocument/2006/relationships/oleObject" Target="../embeddings/oleObject250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2.bin"/><Relationship Id="rId7" Type="http://schemas.openxmlformats.org/officeDocument/2006/relationships/oleObject" Target="../embeddings/oleObject25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255.bin"/><Relationship Id="rId5" Type="http://schemas.openxmlformats.org/officeDocument/2006/relationships/oleObject" Target="../embeddings/oleObject254.bin"/><Relationship Id="rId4" Type="http://schemas.openxmlformats.org/officeDocument/2006/relationships/oleObject" Target="../embeddings/oleObject253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7.bin"/><Relationship Id="rId7" Type="http://schemas.openxmlformats.org/officeDocument/2006/relationships/oleObject" Target="../embeddings/oleObject26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240.jpeg"/><Relationship Id="rId5" Type="http://schemas.openxmlformats.org/officeDocument/2006/relationships/oleObject" Target="../embeddings/oleObject259.bin"/><Relationship Id="rId4" Type="http://schemas.openxmlformats.org/officeDocument/2006/relationships/oleObject" Target="../embeddings/oleObject25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pn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5.bin"/><Relationship Id="rId3" Type="http://schemas.openxmlformats.org/officeDocument/2006/relationships/image" Target="../media/image283.png"/><Relationship Id="rId7" Type="http://schemas.openxmlformats.org/officeDocument/2006/relationships/oleObject" Target="../embeddings/oleObject26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263.bin"/><Relationship Id="rId5" Type="http://schemas.openxmlformats.org/officeDocument/2006/relationships/oleObject" Target="../embeddings/oleObject262.bin"/><Relationship Id="rId4" Type="http://schemas.openxmlformats.org/officeDocument/2006/relationships/oleObject" Target="../embeddings/oleObject261.bin"/><Relationship Id="rId9" Type="http://schemas.openxmlformats.org/officeDocument/2006/relationships/oleObject" Target="../embeddings/oleObject266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7.bin"/><Relationship Id="rId7" Type="http://schemas.openxmlformats.org/officeDocument/2006/relationships/image" Target="../media/image288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270.bin"/><Relationship Id="rId5" Type="http://schemas.openxmlformats.org/officeDocument/2006/relationships/oleObject" Target="../embeddings/oleObject269.bin"/><Relationship Id="rId4" Type="http://schemas.openxmlformats.org/officeDocument/2006/relationships/oleObject" Target="../embeddings/oleObject268.bin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7.v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7.bin"/><Relationship Id="rId3" Type="http://schemas.openxmlformats.org/officeDocument/2006/relationships/oleObject" Target="../embeddings/oleObject272.bin"/><Relationship Id="rId7" Type="http://schemas.openxmlformats.org/officeDocument/2006/relationships/oleObject" Target="../embeddings/oleObject27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8.vml"/><Relationship Id="rId6" Type="http://schemas.openxmlformats.org/officeDocument/2006/relationships/oleObject" Target="../embeddings/oleObject275.bin"/><Relationship Id="rId5" Type="http://schemas.openxmlformats.org/officeDocument/2006/relationships/oleObject" Target="../embeddings/oleObject274.bin"/><Relationship Id="rId4" Type="http://schemas.openxmlformats.org/officeDocument/2006/relationships/oleObject" Target="../embeddings/oleObject273.bin"/><Relationship Id="rId9" Type="http://schemas.openxmlformats.org/officeDocument/2006/relationships/oleObject" Target="../embeddings/oleObject278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9.bin"/><Relationship Id="rId7" Type="http://schemas.openxmlformats.org/officeDocument/2006/relationships/oleObject" Target="../embeddings/oleObject28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9.vml"/><Relationship Id="rId6" Type="http://schemas.openxmlformats.org/officeDocument/2006/relationships/oleObject" Target="../embeddings/oleObject282.bin"/><Relationship Id="rId5" Type="http://schemas.openxmlformats.org/officeDocument/2006/relationships/oleObject" Target="../embeddings/oleObject281.bin"/><Relationship Id="rId4" Type="http://schemas.openxmlformats.org/officeDocument/2006/relationships/oleObject" Target="../embeddings/oleObject280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9.bin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0.vml"/><Relationship Id="rId6" Type="http://schemas.openxmlformats.org/officeDocument/2006/relationships/oleObject" Target="../embeddings/oleObject287.bin"/><Relationship Id="rId5" Type="http://schemas.openxmlformats.org/officeDocument/2006/relationships/oleObject" Target="../embeddings/oleObject286.bin"/><Relationship Id="rId4" Type="http://schemas.openxmlformats.org/officeDocument/2006/relationships/oleObject" Target="../embeddings/oleObject28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714348" y="857232"/>
            <a:ext cx="7772400" cy="1828800"/>
          </a:xfrm>
        </p:spPr>
        <p:txBody>
          <a:bodyPr/>
          <a:lstStyle/>
          <a:p>
            <a:pPr algn="ctr"/>
            <a:r>
              <a:rPr lang="ar-SY" b="1" dirty="0" err="1" smtClean="0">
                <a:solidFill>
                  <a:srgbClr val="FF0000"/>
                </a:solidFill>
              </a:rPr>
              <a:t>دارات</a:t>
            </a:r>
            <a:r>
              <a:rPr lang="ar-SY" b="1" dirty="0" smtClean="0">
                <a:solidFill>
                  <a:srgbClr val="FF0000"/>
                </a:solidFill>
              </a:rPr>
              <a:t> التقويم </a:t>
            </a:r>
            <a:r>
              <a:rPr lang="ar-SY" b="1" dirty="0" err="1" smtClean="0">
                <a:solidFill>
                  <a:srgbClr val="FF0000"/>
                </a:solidFill>
              </a:rPr>
              <a:t>الديودية</a:t>
            </a:r>
            <a:r>
              <a:rPr lang="ar-SY" b="1" dirty="0" smtClean="0">
                <a:solidFill>
                  <a:srgbClr val="FF0000"/>
                </a:solidFill>
              </a:rPr>
              <a:t/>
            </a:r>
            <a:br>
              <a:rPr lang="ar-SY" b="1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Diode Rectifiers</a:t>
            </a:r>
            <a:endParaRPr lang="ar-SY" b="1" dirty="0">
              <a:solidFill>
                <a:srgbClr val="FF0000"/>
              </a:solidFill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457200" cy="365125"/>
          </a:xfrm>
        </p:spPr>
        <p:txBody>
          <a:bodyPr/>
          <a:lstStyle/>
          <a:p>
            <a:pPr algn="l"/>
            <a:fld id="{2C0DA8FC-BB9E-42E2-A4DE-D94B488C17FE}" type="slidenum">
              <a:rPr lang="ar-SY" smtClean="0"/>
              <a:pPr algn="l"/>
              <a:t>1</a:t>
            </a:fld>
            <a:endParaRPr lang="ar-SY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>
            <a:off x="3707904" y="6492875"/>
            <a:ext cx="2286000" cy="365125"/>
          </a:xfrm>
        </p:spPr>
        <p:txBody>
          <a:bodyPr/>
          <a:lstStyle/>
          <a:p>
            <a:pPr algn="ctr"/>
            <a:r>
              <a:rPr lang="ar-SY" smtClean="0"/>
              <a:t>2018-2019</a:t>
            </a:r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r>
              <a:rPr lang="ar-SY" dirty="0" err="1" smtClean="0"/>
              <a:t>د.</a:t>
            </a:r>
            <a:r>
              <a:rPr lang="ar-SY" dirty="0" smtClean="0"/>
              <a:t> عماد </a:t>
            </a:r>
            <a:r>
              <a:rPr lang="ar-SY" dirty="0" err="1" smtClean="0"/>
              <a:t>الروح </a:t>
            </a:r>
            <a:r>
              <a:rPr lang="ar-SY" dirty="0" smtClean="0"/>
              <a:t>- </a:t>
            </a:r>
            <a:r>
              <a:rPr lang="ar-SY" dirty="0" err="1" smtClean="0"/>
              <a:t>دارات</a:t>
            </a:r>
            <a:r>
              <a:rPr lang="ar-SY" dirty="0" smtClean="0"/>
              <a:t> التقويم </a:t>
            </a:r>
            <a:r>
              <a:rPr lang="ar-SY" dirty="0" err="1" smtClean="0"/>
              <a:t>الديودية</a:t>
            </a:r>
            <a:endParaRPr lang="ar-SY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 descr="fig2_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900045"/>
            <a:ext cx="3520440" cy="2054070"/>
          </a:xfrm>
          <a:prstGeom prst="rect">
            <a:avLst/>
          </a:prstGeom>
        </p:spPr>
      </p:pic>
      <p:sp>
        <p:nvSpPr>
          <p:cNvPr id="21" name="مربع نص 20"/>
          <p:cNvSpPr txBox="1"/>
          <p:nvPr/>
        </p:nvSpPr>
        <p:spPr>
          <a:xfrm>
            <a:off x="3143240" y="-24"/>
            <a:ext cx="57864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أولاً -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دارات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التقويم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الديودية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أحادية الطور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22" name="مربع نص 21"/>
          <p:cNvSpPr txBox="1"/>
          <p:nvPr/>
        </p:nvSpPr>
        <p:spPr>
          <a:xfrm>
            <a:off x="1428728" y="428604"/>
            <a:ext cx="73581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i="1" dirty="0" smtClean="0">
                <a:solidFill>
                  <a:srgbClr val="0070C0"/>
                </a:solidFill>
                <a:cs typeface="Simplified Arabic" pitchFamily="2" charset="-78"/>
              </a:rPr>
              <a:t>أ- دارة تقويم نصف الموجة – حمل </a:t>
            </a:r>
            <a:r>
              <a:rPr lang="ar-SY" sz="28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800" b="1" i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ar-SY" sz="2800" b="1" i="1" dirty="0" err="1" smtClean="0">
                <a:solidFill>
                  <a:srgbClr val="0070C0"/>
                </a:solidFill>
                <a:cs typeface="Simplified Arabic" pitchFamily="2" charset="-78"/>
              </a:rPr>
              <a:t>سعوي</a:t>
            </a:r>
            <a:r>
              <a:rPr lang="ar-SY" sz="2800" b="1" i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R//C</a:t>
            </a:r>
            <a:endParaRPr lang="ar-SY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مربع نص 11"/>
          <p:cNvSpPr txBox="1"/>
          <p:nvPr/>
        </p:nvSpPr>
        <p:spPr>
          <a:xfrm>
            <a:off x="3857620" y="1142984"/>
            <a:ext cx="4929222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وجدنا في حالة الحمولة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الأومية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أن شكل منحني الجهد المقوم ليس مستمر تماماً (يحتوي على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تموجات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) لذلك يضاف عادة مكثف على التفرع مع المقاومة لتحسين شكل منحني الجهد وتقريبه من المستمر.</a:t>
            </a:r>
            <a:endParaRPr lang="ar-SY" sz="2800" b="1" dirty="0">
              <a:solidFill>
                <a:srgbClr val="7030A0"/>
              </a:solidFill>
              <a:cs typeface="Simplified Arabic" pitchFamily="2" charset="-78"/>
            </a:endParaRPr>
          </a:p>
        </p:txBody>
      </p:sp>
      <p:sp>
        <p:nvSpPr>
          <p:cNvPr id="13" name="مربع نص 12"/>
          <p:cNvSpPr txBox="1"/>
          <p:nvPr/>
        </p:nvSpPr>
        <p:spPr>
          <a:xfrm>
            <a:off x="1214414" y="3000372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2 - 4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23" name="مربع نص 22"/>
          <p:cNvSpPr txBox="1"/>
          <p:nvPr/>
        </p:nvSpPr>
        <p:spPr>
          <a:xfrm>
            <a:off x="4071934" y="3827696"/>
            <a:ext cx="4714908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يعتمد عمل الدارة على اختزان المكثف للطاقة خلال فترة تمرير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الديود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ثم إعطاء الطاقة المخزنة إلى الحمولة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الأومية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خلال فترة قطع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الديود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pSp>
        <p:nvGrpSpPr>
          <p:cNvPr id="15" name="مجموعة 14"/>
          <p:cNvGrpSpPr/>
          <p:nvPr/>
        </p:nvGrpSpPr>
        <p:grpSpPr>
          <a:xfrm>
            <a:off x="142844" y="3571876"/>
            <a:ext cx="4071966" cy="2214578"/>
            <a:chOff x="142844" y="3571876"/>
            <a:chExt cx="4071966" cy="2214578"/>
          </a:xfrm>
        </p:grpSpPr>
        <p:grpSp>
          <p:nvGrpSpPr>
            <p:cNvPr id="14" name="مجموعة 13"/>
            <p:cNvGrpSpPr/>
            <p:nvPr/>
          </p:nvGrpSpPr>
          <p:grpSpPr>
            <a:xfrm>
              <a:off x="142844" y="3571876"/>
              <a:ext cx="4000528" cy="2214578"/>
              <a:chOff x="142844" y="3571876"/>
              <a:chExt cx="4000528" cy="2214578"/>
            </a:xfrm>
          </p:grpSpPr>
          <p:pic>
            <p:nvPicPr>
              <p:cNvPr id="35848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31517" y="3677619"/>
                <a:ext cx="3411855" cy="21088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4" name="مربع نص 23"/>
              <p:cNvSpPr txBox="1"/>
              <p:nvPr/>
            </p:nvSpPr>
            <p:spPr>
              <a:xfrm>
                <a:off x="142844" y="3571876"/>
                <a:ext cx="642942" cy="83099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2400" b="1" dirty="0" err="1" smtClean="0">
                    <a:solidFill>
                      <a:srgbClr val="FF0000"/>
                    </a:solidFill>
                    <a:sym typeface="Symbol"/>
                  </a:rPr>
                  <a:t>v</a:t>
                </a:r>
                <a:r>
                  <a:rPr lang="en-US" sz="2400" b="1" baseline="-25000" dirty="0" err="1" smtClean="0">
                    <a:solidFill>
                      <a:srgbClr val="FF0000"/>
                    </a:solidFill>
                    <a:sym typeface="Symbol"/>
                  </a:rPr>
                  <a:t>in</a:t>
                </a:r>
                <a:endParaRPr lang="en-US" sz="2400" b="1" baseline="-25000" dirty="0" smtClean="0">
                  <a:solidFill>
                    <a:srgbClr val="FF0000"/>
                  </a:solidFill>
                  <a:sym typeface="Symbol"/>
                </a:endParaRPr>
              </a:p>
              <a:p>
                <a:pPr algn="ctr" rtl="0"/>
                <a:r>
                  <a:rPr lang="en-US" sz="2400" b="1" dirty="0" err="1" smtClean="0">
                    <a:solidFill>
                      <a:srgbClr val="0070C0"/>
                    </a:solidFill>
                  </a:rPr>
                  <a:t>v</a:t>
                </a:r>
                <a:r>
                  <a:rPr lang="en-US" sz="2400" b="1" baseline="-25000" dirty="0" err="1" smtClean="0">
                    <a:solidFill>
                      <a:srgbClr val="0070C0"/>
                    </a:solidFill>
                  </a:rPr>
                  <a:t>L</a:t>
                </a:r>
                <a:endParaRPr lang="ar-SY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7" name="مربع نص 26"/>
              <p:cNvSpPr txBox="1"/>
              <p:nvPr/>
            </p:nvSpPr>
            <p:spPr>
              <a:xfrm>
                <a:off x="1000100" y="4643446"/>
                <a:ext cx="64294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ar-SY" sz="2400" dirty="0" smtClean="0">
                    <a:sym typeface="Symbol"/>
                  </a:rPr>
                  <a:t></a:t>
                </a:r>
                <a:endParaRPr lang="ar-SY" sz="2400" dirty="0"/>
              </a:p>
            </p:txBody>
          </p:sp>
          <p:sp>
            <p:nvSpPr>
              <p:cNvPr id="28" name="مربع نص 27"/>
              <p:cNvSpPr txBox="1"/>
              <p:nvPr/>
            </p:nvSpPr>
            <p:spPr>
              <a:xfrm>
                <a:off x="2000232" y="4714884"/>
                <a:ext cx="64294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2400" dirty="0" smtClean="0">
                    <a:sym typeface="Symbol"/>
                  </a:rPr>
                  <a:t>2</a:t>
                </a:r>
                <a:r>
                  <a:rPr lang="ar-SY" sz="2400" dirty="0" smtClean="0">
                    <a:sym typeface="Symbol"/>
                  </a:rPr>
                  <a:t></a:t>
                </a:r>
                <a:endParaRPr lang="ar-SY" sz="2400" dirty="0"/>
              </a:p>
            </p:txBody>
          </p:sp>
        </p:grpSp>
        <p:sp>
          <p:nvSpPr>
            <p:cNvPr id="25" name="مربع نص 24"/>
            <p:cNvSpPr txBox="1"/>
            <p:nvPr/>
          </p:nvSpPr>
          <p:spPr>
            <a:xfrm>
              <a:off x="3571868" y="4214818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dirty="0" smtClean="0">
                  <a:sym typeface="Symbol"/>
                </a:rPr>
                <a:t></a:t>
              </a:r>
              <a:endParaRPr lang="ar-SY" sz="2400" dirty="0"/>
            </a:p>
          </p:txBody>
        </p:sp>
      </p:grpSp>
      <p:sp>
        <p:nvSpPr>
          <p:cNvPr id="26" name="مربع نص 25"/>
          <p:cNvSpPr txBox="1"/>
          <p:nvPr/>
        </p:nvSpPr>
        <p:spPr>
          <a:xfrm>
            <a:off x="1285852" y="5715016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2 - 5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16" name="عنصر نائب للتاريخ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17" name="عنصر نائب لرقم الشريحة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10</a:t>
            </a:fld>
            <a:endParaRPr lang="ar-SY"/>
          </a:p>
        </p:txBody>
      </p:sp>
      <p:sp>
        <p:nvSpPr>
          <p:cNvPr id="18" name="عنصر نائب للتذييل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6715140" y="357166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graphicFrame>
        <p:nvGraphicFramePr>
          <p:cNvPr id="3" name="كائن 2"/>
          <p:cNvGraphicFramePr>
            <a:graphicFrameLocks noChangeAspect="1"/>
          </p:cNvGraphicFramePr>
          <p:nvPr/>
        </p:nvGraphicFramePr>
        <p:xfrm>
          <a:off x="4714876" y="357166"/>
          <a:ext cx="2571768" cy="521138"/>
        </p:xfrm>
        <a:graphic>
          <a:graphicData uri="http://schemas.openxmlformats.org/presentationml/2006/ole">
            <p:oleObj spid="_x0000_s80898" name="Equation" r:id="rId3" imgW="1130040" imgH="228600" progId="Equation.DSMT4">
              <p:embed/>
            </p:oleObj>
          </a:graphicData>
        </a:graphic>
      </p:graphicFrame>
      <p:graphicFrame>
        <p:nvGraphicFramePr>
          <p:cNvPr id="4" name="كائن 3"/>
          <p:cNvGraphicFramePr>
            <a:graphicFrameLocks noChangeAspect="1"/>
          </p:cNvGraphicFramePr>
          <p:nvPr/>
        </p:nvGraphicFramePr>
        <p:xfrm>
          <a:off x="5476076" y="1784350"/>
          <a:ext cx="1674812" cy="520700"/>
        </p:xfrm>
        <a:graphic>
          <a:graphicData uri="http://schemas.openxmlformats.org/presentationml/2006/ole">
            <p:oleObj spid="_x0000_s80899" name="Equation" r:id="rId4" imgW="736560" imgH="228600" progId="Equation.DSMT4">
              <p:embed/>
            </p:oleObj>
          </a:graphicData>
        </a:graphic>
      </p:graphicFrame>
      <p:graphicFrame>
        <p:nvGraphicFramePr>
          <p:cNvPr id="5" name="كائن 4"/>
          <p:cNvGraphicFramePr>
            <a:graphicFrameLocks noChangeAspect="1"/>
          </p:cNvGraphicFramePr>
          <p:nvPr/>
        </p:nvGraphicFramePr>
        <p:xfrm>
          <a:off x="4681532" y="2568575"/>
          <a:ext cx="3263900" cy="896938"/>
        </p:xfrm>
        <a:graphic>
          <a:graphicData uri="http://schemas.openxmlformats.org/presentationml/2006/ole">
            <p:oleObj spid="_x0000_s80900" name="Equation" r:id="rId5" imgW="1434960" imgH="393480" progId="Equation.DSMT4">
              <p:embed/>
            </p:oleObj>
          </a:graphicData>
        </a:graphic>
      </p:graphicFrame>
      <p:graphicFrame>
        <p:nvGraphicFramePr>
          <p:cNvPr id="6" name="كائن 5"/>
          <p:cNvGraphicFramePr>
            <a:graphicFrameLocks noChangeAspect="1"/>
          </p:cNvGraphicFramePr>
          <p:nvPr/>
        </p:nvGraphicFramePr>
        <p:xfrm>
          <a:off x="4117975" y="3729038"/>
          <a:ext cx="4391025" cy="896937"/>
        </p:xfrm>
        <a:graphic>
          <a:graphicData uri="http://schemas.openxmlformats.org/presentationml/2006/ole">
            <p:oleObj spid="_x0000_s80901" name="Equation" r:id="rId6" imgW="1930320" imgH="393480" progId="Equation.DSMT4">
              <p:embed/>
            </p:oleObj>
          </a:graphicData>
        </a:graphic>
      </p:graphicFrame>
      <p:pic>
        <p:nvPicPr>
          <p:cNvPr id="9" name="صورة 8" descr="fig2_3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7158" y="183406"/>
            <a:ext cx="3520440" cy="2054070"/>
          </a:xfrm>
          <a:prstGeom prst="rect">
            <a:avLst/>
          </a:prstGeom>
        </p:spPr>
      </p:pic>
      <p:sp>
        <p:nvSpPr>
          <p:cNvPr id="10" name="مربع نص 9"/>
          <p:cNvSpPr txBox="1"/>
          <p:nvPr/>
        </p:nvSpPr>
        <p:spPr>
          <a:xfrm>
            <a:off x="1214414" y="2283733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2 - 4</a:t>
            </a:r>
            <a:endParaRPr lang="ar-SY" sz="2200" dirty="0">
              <a:cs typeface="Simplified Arabic" pitchFamily="2" charset="-78"/>
            </a:endParaRPr>
          </a:p>
        </p:txBody>
      </p:sp>
      <p:graphicFrame>
        <p:nvGraphicFramePr>
          <p:cNvPr id="11" name="كائن 10"/>
          <p:cNvGraphicFramePr>
            <a:graphicFrameLocks noChangeAspect="1"/>
          </p:cNvGraphicFramePr>
          <p:nvPr/>
        </p:nvGraphicFramePr>
        <p:xfrm>
          <a:off x="3786182" y="5357826"/>
          <a:ext cx="5054600" cy="896938"/>
        </p:xfrm>
        <a:graphic>
          <a:graphicData uri="http://schemas.openxmlformats.org/presentationml/2006/ole">
            <p:oleObj spid="_x0000_s80903" name="Equation" r:id="rId8" imgW="2222280" imgH="393480" progId="Equation.DSMT4">
              <p:embed/>
            </p:oleObj>
          </a:graphicData>
        </a:graphic>
      </p:graphicFrame>
      <p:grpSp>
        <p:nvGrpSpPr>
          <p:cNvPr id="32" name="مجموعة 31"/>
          <p:cNvGrpSpPr/>
          <p:nvPr/>
        </p:nvGrpSpPr>
        <p:grpSpPr>
          <a:xfrm>
            <a:off x="71406" y="2812317"/>
            <a:ext cx="3857652" cy="2435670"/>
            <a:chOff x="71406" y="2812317"/>
            <a:chExt cx="3857652" cy="2435670"/>
          </a:xfrm>
        </p:grpSpPr>
        <p:pic>
          <p:nvPicPr>
            <p:cNvPr id="80906" name="Picture 1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42910" y="2928934"/>
              <a:ext cx="2971800" cy="1895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مربع نص 24"/>
            <p:cNvSpPr txBox="1"/>
            <p:nvPr/>
          </p:nvSpPr>
          <p:spPr>
            <a:xfrm>
              <a:off x="3286116" y="432465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26" name="مربع نص 25"/>
            <p:cNvSpPr txBox="1"/>
            <p:nvPr/>
          </p:nvSpPr>
          <p:spPr>
            <a:xfrm>
              <a:off x="71406" y="2812317"/>
              <a:ext cx="642942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v</a:t>
              </a:r>
              <a:r>
                <a:rPr lang="en-US" sz="2400" b="1" baseline="-25000" dirty="0" err="1" smtClean="0">
                  <a:sym typeface="Symbol"/>
                </a:rPr>
                <a:t>in</a:t>
              </a:r>
              <a:endParaRPr lang="en-US" sz="2400" b="1" baseline="-25000" dirty="0" smtClean="0">
                <a:sym typeface="Symbol"/>
              </a:endParaRPr>
            </a:p>
            <a:p>
              <a:pPr algn="ctr" rtl="0"/>
              <a:r>
                <a:rPr lang="en-US" sz="2400" b="1" dirty="0" err="1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err="1" smtClean="0">
                  <a:solidFill>
                    <a:srgbClr val="FF0000"/>
                  </a:solidFill>
                </a:rPr>
                <a:t>L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مربع نص 26"/>
            <p:cNvSpPr txBox="1"/>
            <p:nvPr/>
          </p:nvSpPr>
          <p:spPr>
            <a:xfrm>
              <a:off x="142844" y="4110343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400" b="1" baseline="-25000" dirty="0" err="1" smtClean="0">
                  <a:solidFill>
                    <a:srgbClr val="0070C0"/>
                  </a:solidFill>
                  <a:sym typeface="Symbol"/>
                </a:rPr>
                <a:t>L</a:t>
              </a:r>
              <a:endParaRPr lang="ar-SY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28" name="مربع نص 27"/>
            <p:cNvSpPr txBox="1"/>
            <p:nvPr/>
          </p:nvSpPr>
          <p:spPr>
            <a:xfrm>
              <a:off x="3286116" y="3000372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29" name="مربع نص 28"/>
            <p:cNvSpPr txBox="1"/>
            <p:nvPr/>
          </p:nvSpPr>
          <p:spPr>
            <a:xfrm>
              <a:off x="500034" y="4786322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r>
                <a:rPr lang="en-US" sz="2400" b="1" baseline="-25000" dirty="0" smtClean="0">
                  <a:sym typeface="Symbol"/>
                </a:rPr>
                <a:t>0</a:t>
              </a:r>
              <a:endParaRPr lang="ar-SY" sz="2400" b="1" dirty="0"/>
            </a:p>
          </p:txBody>
        </p:sp>
        <p:sp>
          <p:nvSpPr>
            <p:cNvPr id="30" name="مربع نص 29"/>
            <p:cNvSpPr txBox="1"/>
            <p:nvPr/>
          </p:nvSpPr>
          <p:spPr>
            <a:xfrm>
              <a:off x="857224" y="4786322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r>
                <a:rPr lang="en-US" sz="2400" b="1" baseline="-25000" dirty="0" smtClean="0">
                  <a:sym typeface="Symbol"/>
                </a:rPr>
                <a:t>1</a:t>
              </a:r>
              <a:endParaRPr lang="ar-SY" sz="2400" b="1" dirty="0"/>
            </a:p>
          </p:txBody>
        </p:sp>
        <p:sp>
          <p:nvSpPr>
            <p:cNvPr id="31" name="مربع نص 30"/>
            <p:cNvSpPr txBox="1"/>
            <p:nvPr/>
          </p:nvSpPr>
          <p:spPr>
            <a:xfrm>
              <a:off x="1857356" y="4786322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r>
                <a:rPr lang="en-US" sz="2400" b="1" baseline="-25000" dirty="0" smtClean="0">
                  <a:sym typeface="Symbol"/>
                </a:rPr>
                <a:t>2</a:t>
              </a:r>
              <a:endParaRPr lang="ar-SY" sz="2400" b="1" dirty="0"/>
            </a:p>
          </p:txBody>
        </p:sp>
      </p:grpSp>
      <p:graphicFrame>
        <p:nvGraphicFramePr>
          <p:cNvPr id="33" name="كائن 32"/>
          <p:cNvGraphicFramePr>
            <a:graphicFrameLocks noChangeAspect="1"/>
          </p:cNvGraphicFramePr>
          <p:nvPr/>
        </p:nvGraphicFramePr>
        <p:xfrm>
          <a:off x="4795832" y="1000125"/>
          <a:ext cx="3035300" cy="520700"/>
        </p:xfrm>
        <a:graphic>
          <a:graphicData uri="http://schemas.openxmlformats.org/presentationml/2006/ole">
            <p:oleObj spid="_x0000_s80907" name="Equation" r:id="rId10" imgW="1333440" imgH="228600" progId="Equation.DSMT4">
              <p:embed/>
            </p:oleObj>
          </a:graphicData>
        </a:graphic>
      </p:graphicFrame>
      <p:sp>
        <p:nvSpPr>
          <p:cNvPr id="34" name="مربع نص 33"/>
          <p:cNvSpPr txBox="1"/>
          <p:nvPr/>
        </p:nvSpPr>
        <p:spPr>
          <a:xfrm>
            <a:off x="1142976" y="5357826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2 - 6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35" name="سهم للأسفل 34"/>
          <p:cNvSpPr/>
          <p:nvPr/>
        </p:nvSpPr>
        <p:spPr>
          <a:xfrm>
            <a:off x="785786" y="2500306"/>
            <a:ext cx="357190" cy="4286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2" name="مستطيل 21"/>
          <p:cNvSpPr/>
          <p:nvPr/>
        </p:nvSpPr>
        <p:spPr>
          <a:xfrm>
            <a:off x="3786182" y="4714884"/>
            <a:ext cx="50006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u="sng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معادلة تيار الحمل أثناء تمرير </a:t>
            </a:r>
            <a:r>
              <a:rPr lang="ar-SY" sz="2800" b="1" u="sng" dirty="0" err="1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الديود</a:t>
            </a:r>
            <a:endParaRPr lang="ar-SY" sz="2800" dirty="0">
              <a:solidFill>
                <a:srgbClr val="0070C0"/>
              </a:solidFill>
            </a:endParaRPr>
          </a:p>
        </p:txBody>
      </p:sp>
      <p:sp>
        <p:nvSpPr>
          <p:cNvPr id="23" name="عنصر نائب للتاريخ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24" name="عنصر نائب لرقم الشريحة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11</a:t>
            </a:fld>
            <a:endParaRPr lang="ar-SY"/>
          </a:p>
        </p:txBody>
      </p:sp>
      <p:sp>
        <p:nvSpPr>
          <p:cNvPr id="36" name="عنصر نائب للتذييل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  <p:sp>
        <p:nvSpPr>
          <p:cNvPr id="37" name="سهم للأسفل 36"/>
          <p:cNvSpPr/>
          <p:nvPr/>
        </p:nvSpPr>
        <p:spPr>
          <a:xfrm rot="2702902">
            <a:off x="998847" y="3924541"/>
            <a:ext cx="357190" cy="42862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2" grpId="0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كائن 1"/>
          <p:cNvGraphicFramePr>
            <a:graphicFrameLocks noChangeAspect="1"/>
          </p:cNvGraphicFramePr>
          <p:nvPr/>
        </p:nvGraphicFramePr>
        <p:xfrm>
          <a:off x="4184650" y="2643182"/>
          <a:ext cx="4044950" cy="896937"/>
        </p:xfrm>
        <a:graphic>
          <a:graphicData uri="http://schemas.openxmlformats.org/presentationml/2006/ole">
            <p:oleObj spid="_x0000_s90114" name="Equation" r:id="rId3" imgW="1777680" imgH="393480" progId="Equation.DSMT4">
              <p:embed/>
            </p:oleObj>
          </a:graphicData>
        </a:graphic>
      </p:graphicFrame>
      <p:sp>
        <p:nvSpPr>
          <p:cNvPr id="4" name="مستطيل 3"/>
          <p:cNvSpPr/>
          <p:nvPr/>
        </p:nvSpPr>
        <p:spPr>
          <a:xfrm>
            <a:off x="4000496" y="4260843"/>
            <a:ext cx="47863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R , C ,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</a:t>
            </a:r>
            <a:r>
              <a:rPr lang="ar-SY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معلومة</a:t>
            </a:r>
            <a:r>
              <a:rPr lang="ar-SY" sz="2800" b="1" i="1" dirty="0" smtClean="0">
                <a:cs typeface="Simplified Arabic" pitchFamily="2" charset="-78"/>
                <a:sym typeface="Symbol"/>
              </a:rPr>
              <a:t>  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ar-SY" sz="2800" b="1" i="1" dirty="0" smtClean="0">
                <a:cs typeface="Simplified Arabic" pitchFamily="2" charset="-78"/>
                <a:sym typeface="Symbol"/>
              </a:rPr>
              <a:t> 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(لحظة قطع </a:t>
            </a:r>
            <a:r>
              <a:rPr lang="ar-SY" sz="2800" b="1" dirty="0" err="1" smtClean="0">
                <a:cs typeface="Simplified Arabic" pitchFamily="2" charset="-78"/>
                <a:sym typeface="Symbol"/>
              </a:rPr>
              <a:t>الديود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) معلومة</a:t>
            </a:r>
            <a:endParaRPr lang="ar-SY" sz="2800" b="1" dirty="0"/>
          </a:p>
        </p:txBody>
      </p:sp>
      <p:sp>
        <p:nvSpPr>
          <p:cNvPr id="5" name="مستطيل 4"/>
          <p:cNvSpPr/>
          <p:nvPr/>
        </p:nvSpPr>
        <p:spPr>
          <a:xfrm>
            <a:off x="5500694" y="5191796"/>
            <a:ext cx="32861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u="sng" dirty="0" smtClean="0">
                <a:solidFill>
                  <a:srgbClr val="0070C0"/>
                </a:solidFill>
                <a:cs typeface="Simplified Arabic" pitchFamily="2" charset="-78"/>
                <a:sym typeface="Symbol"/>
              </a:rPr>
              <a:t>جهد الخرج لحظة القطع</a:t>
            </a:r>
            <a:endParaRPr lang="ar-SY" sz="2800" dirty="0">
              <a:solidFill>
                <a:srgbClr val="0070C0"/>
              </a:solidFill>
            </a:endParaRPr>
          </a:p>
        </p:txBody>
      </p:sp>
      <p:graphicFrame>
        <p:nvGraphicFramePr>
          <p:cNvPr id="6" name="كائن 5"/>
          <p:cNvGraphicFramePr>
            <a:graphicFrameLocks noChangeAspect="1"/>
          </p:cNvGraphicFramePr>
          <p:nvPr/>
        </p:nvGraphicFramePr>
        <p:xfrm>
          <a:off x="3592509" y="5764232"/>
          <a:ext cx="5227638" cy="522288"/>
        </p:xfrm>
        <a:graphic>
          <a:graphicData uri="http://schemas.openxmlformats.org/presentationml/2006/ole">
            <p:oleObj spid="_x0000_s90115" name="Equation" r:id="rId4" imgW="2298600" imgH="228600" progId="Equation.DSMT4">
              <p:embed/>
            </p:oleObj>
          </a:graphicData>
        </a:graphic>
      </p:graphicFrame>
      <p:pic>
        <p:nvPicPr>
          <p:cNvPr id="7" name="صورة 6" descr="fig2_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158" y="183406"/>
            <a:ext cx="3520440" cy="2054070"/>
          </a:xfrm>
          <a:prstGeom prst="rect">
            <a:avLst/>
          </a:prstGeom>
        </p:spPr>
      </p:pic>
      <p:sp>
        <p:nvSpPr>
          <p:cNvPr id="8" name="مربع نص 7"/>
          <p:cNvSpPr txBox="1"/>
          <p:nvPr/>
        </p:nvSpPr>
        <p:spPr>
          <a:xfrm>
            <a:off x="1214414" y="2283733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2 - 4</a:t>
            </a:r>
            <a:endParaRPr lang="ar-SY" sz="2200" dirty="0">
              <a:cs typeface="Simplified Arabic" pitchFamily="2" charset="-78"/>
            </a:endParaRPr>
          </a:p>
        </p:txBody>
      </p:sp>
      <p:grpSp>
        <p:nvGrpSpPr>
          <p:cNvPr id="9" name="مجموعة 8"/>
          <p:cNvGrpSpPr/>
          <p:nvPr/>
        </p:nvGrpSpPr>
        <p:grpSpPr>
          <a:xfrm>
            <a:off x="71406" y="2812317"/>
            <a:ext cx="3857652" cy="2435670"/>
            <a:chOff x="71406" y="2812317"/>
            <a:chExt cx="3857652" cy="2435670"/>
          </a:xfrm>
        </p:grpSpPr>
        <p:pic>
          <p:nvPicPr>
            <p:cNvPr id="10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2910" y="2928934"/>
              <a:ext cx="2971800" cy="1895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مربع نص 10"/>
            <p:cNvSpPr txBox="1"/>
            <p:nvPr/>
          </p:nvSpPr>
          <p:spPr>
            <a:xfrm>
              <a:off x="3286116" y="432465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2" name="مربع نص 11"/>
            <p:cNvSpPr txBox="1"/>
            <p:nvPr/>
          </p:nvSpPr>
          <p:spPr>
            <a:xfrm>
              <a:off x="71406" y="2812317"/>
              <a:ext cx="642942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v</a:t>
              </a:r>
              <a:r>
                <a:rPr lang="en-US" sz="2400" b="1" baseline="-25000" dirty="0" err="1" smtClean="0">
                  <a:sym typeface="Symbol"/>
                </a:rPr>
                <a:t>in</a:t>
              </a:r>
              <a:endParaRPr lang="en-US" sz="2400" b="1" baseline="-25000" dirty="0" smtClean="0">
                <a:sym typeface="Symbol"/>
              </a:endParaRPr>
            </a:p>
            <a:p>
              <a:pPr algn="ctr" rtl="0"/>
              <a:r>
                <a:rPr lang="en-US" sz="2400" b="1" dirty="0" err="1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err="1" smtClean="0">
                  <a:solidFill>
                    <a:srgbClr val="FF0000"/>
                  </a:solidFill>
                </a:rPr>
                <a:t>L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مربع نص 12"/>
            <p:cNvSpPr txBox="1"/>
            <p:nvPr/>
          </p:nvSpPr>
          <p:spPr>
            <a:xfrm>
              <a:off x="142844" y="4110343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400" b="1" baseline="-25000" dirty="0" err="1" smtClean="0">
                  <a:solidFill>
                    <a:srgbClr val="0070C0"/>
                  </a:solidFill>
                  <a:sym typeface="Symbol"/>
                </a:rPr>
                <a:t>L</a:t>
              </a:r>
              <a:endParaRPr lang="ar-SY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مربع نص 13"/>
            <p:cNvSpPr txBox="1"/>
            <p:nvPr/>
          </p:nvSpPr>
          <p:spPr>
            <a:xfrm>
              <a:off x="3286116" y="3000372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5" name="مربع نص 14"/>
            <p:cNvSpPr txBox="1"/>
            <p:nvPr/>
          </p:nvSpPr>
          <p:spPr>
            <a:xfrm>
              <a:off x="500034" y="4786322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r>
                <a:rPr lang="en-US" sz="2400" b="1" baseline="-25000" dirty="0" smtClean="0">
                  <a:sym typeface="Symbol"/>
                </a:rPr>
                <a:t>0</a:t>
              </a:r>
              <a:endParaRPr lang="ar-SY" sz="2400" b="1" dirty="0"/>
            </a:p>
          </p:txBody>
        </p:sp>
        <p:sp>
          <p:nvSpPr>
            <p:cNvPr id="16" name="مربع نص 15"/>
            <p:cNvSpPr txBox="1"/>
            <p:nvPr/>
          </p:nvSpPr>
          <p:spPr>
            <a:xfrm>
              <a:off x="857224" y="4786322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r>
                <a:rPr lang="en-US" sz="2400" b="1" baseline="-25000" dirty="0" smtClean="0">
                  <a:sym typeface="Symbol"/>
                </a:rPr>
                <a:t>1</a:t>
              </a:r>
              <a:endParaRPr lang="ar-SY" sz="2400" b="1" dirty="0"/>
            </a:p>
          </p:txBody>
        </p:sp>
        <p:sp>
          <p:nvSpPr>
            <p:cNvPr id="17" name="مربع نص 16"/>
            <p:cNvSpPr txBox="1"/>
            <p:nvPr/>
          </p:nvSpPr>
          <p:spPr>
            <a:xfrm>
              <a:off x="1857356" y="4786322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r>
                <a:rPr lang="en-US" sz="2400" b="1" baseline="-25000" dirty="0" smtClean="0">
                  <a:sym typeface="Symbol"/>
                </a:rPr>
                <a:t>2</a:t>
              </a:r>
              <a:endParaRPr lang="ar-SY" sz="2400" b="1" dirty="0"/>
            </a:p>
          </p:txBody>
        </p:sp>
      </p:grpSp>
      <p:sp>
        <p:nvSpPr>
          <p:cNvPr id="18" name="مربع نص 17"/>
          <p:cNvSpPr txBox="1"/>
          <p:nvPr/>
        </p:nvSpPr>
        <p:spPr>
          <a:xfrm>
            <a:off x="1142976" y="5357826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2 - 6</a:t>
            </a:r>
            <a:endParaRPr lang="ar-SY" sz="2200" dirty="0">
              <a:cs typeface="Simplified Arabic" pitchFamily="2" charset="-78"/>
            </a:endParaRP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3679028" y="388922"/>
          <a:ext cx="5054600" cy="896938"/>
        </p:xfrm>
        <a:graphic>
          <a:graphicData uri="http://schemas.openxmlformats.org/presentationml/2006/ole">
            <p:oleObj spid="_x0000_s90116" name="Equation" r:id="rId7" imgW="2222280" imgH="393480" progId="Equation.DSMT4">
              <p:embed/>
            </p:oleObj>
          </a:graphicData>
        </a:graphic>
      </p:graphicFrame>
      <p:sp>
        <p:nvSpPr>
          <p:cNvPr id="3" name="مستطيل 2"/>
          <p:cNvSpPr/>
          <p:nvPr/>
        </p:nvSpPr>
        <p:spPr>
          <a:xfrm>
            <a:off x="3714744" y="1515860"/>
            <a:ext cx="50720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يصبح </a:t>
            </a:r>
            <a:r>
              <a:rPr lang="ar-SY" sz="2800" b="1" dirty="0" err="1" smtClean="0">
                <a:cs typeface="Simplified Arabic" pitchFamily="2" charset="-78"/>
              </a:rPr>
              <a:t>الديود</a:t>
            </a:r>
            <a:r>
              <a:rPr lang="ar-SY" sz="2800" b="1" dirty="0" smtClean="0">
                <a:cs typeface="Simplified Arabic" pitchFamily="2" charset="-78"/>
              </a:rPr>
              <a:t> في حالة </a:t>
            </a:r>
            <a:r>
              <a:rPr lang="en-US" sz="2800" b="1" dirty="0" smtClean="0">
                <a:cs typeface="Simplified Arabic" pitchFamily="2" charset="-78"/>
              </a:rPr>
              <a:t>off</a:t>
            </a:r>
            <a:r>
              <a:rPr lang="ar-SA" sz="2800" b="1" dirty="0" smtClean="0">
                <a:cs typeface="Simplified Arabic" pitchFamily="2" charset="-78"/>
              </a:rPr>
              <a:t> عندما يصبح </a:t>
            </a: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i="1" baseline="-250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ar-SY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Y" sz="2800" b="1" dirty="0" smtClean="0">
                <a:cs typeface="Simplified Arabic" pitchFamily="2" charset="-78"/>
              </a:rPr>
              <a:t>ومنه نجد:</a:t>
            </a:r>
            <a:endParaRPr lang="ar-SY" sz="2800" b="1" i="1" dirty="0"/>
          </a:p>
        </p:txBody>
      </p:sp>
      <p:sp>
        <p:nvSpPr>
          <p:cNvPr id="20" name="سهم للأسفل 19"/>
          <p:cNvSpPr/>
          <p:nvPr/>
        </p:nvSpPr>
        <p:spPr>
          <a:xfrm>
            <a:off x="785786" y="2500306"/>
            <a:ext cx="357190" cy="4286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1" name="مستطيل 20"/>
          <p:cNvSpPr/>
          <p:nvPr/>
        </p:nvSpPr>
        <p:spPr>
          <a:xfrm>
            <a:off x="4000496" y="3643314"/>
            <a:ext cx="4786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n = …, -1 , 0 , 1 , …</a:t>
            </a:r>
            <a:endParaRPr lang="ar-SY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مجموعة 23"/>
          <p:cNvGrpSpPr/>
          <p:nvPr/>
        </p:nvGrpSpPr>
        <p:grpSpPr>
          <a:xfrm>
            <a:off x="1142976" y="4181781"/>
            <a:ext cx="714380" cy="533103"/>
            <a:chOff x="943828" y="5610541"/>
            <a:chExt cx="714380" cy="533103"/>
          </a:xfrm>
        </p:grpSpPr>
        <p:sp>
          <p:nvSpPr>
            <p:cNvPr id="25" name="مربع نص 24"/>
            <p:cNvSpPr txBox="1"/>
            <p:nvPr/>
          </p:nvSpPr>
          <p:spPr>
            <a:xfrm>
              <a:off x="943828" y="5610541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t</a:t>
              </a:r>
              <a:r>
                <a:rPr lang="en-US" sz="2400" b="1" baseline="-25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ar-SY" sz="2400" b="1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رابط كسهم مستقيم 25"/>
            <p:cNvCxnSpPr/>
            <p:nvPr/>
          </p:nvCxnSpPr>
          <p:spPr>
            <a:xfrm rot="5400000">
              <a:off x="908109" y="5965049"/>
              <a:ext cx="214314" cy="14287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مجموعة 28"/>
          <p:cNvGrpSpPr/>
          <p:nvPr/>
        </p:nvGrpSpPr>
        <p:grpSpPr>
          <a:xfrm>
            <a:off x="1214414" y="2538707"/>
            <a:ext cx="1214446" cy="494702"/>
            <a:chOff x="943828" y="5648942"/>
            <a:chExt cx="1214446" cy="494702"/>
          </a:xfrm>
        </p:grpSpPr>
        <p:sp>
          <p:nvSpPr>
            <p:cNvPr id="30" name="مربع نص 29"/>
            <p:cNvSpPr txBox="1"/>
            <p:nvPr/>
          </p:nvSpPr>
          <p:spPr>
            <a:xfrm>
              <a:off x="1015266" y="5648942"/>
              <a:ext cx="114300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olidFill>
                    <a:srgbClr val="0070C0"/>
                  </a:solidFill>
                  <a:sym typeface="Symbol"/>
                </a:rPr>
                <a:t>v</a:t>
              </a:r>
              <a:r>
                <a:rPr lang="en-US" sz="2400" b="1" baseline="-25000" dirty="0" err="1" smtClean="0">
                  <a:solidFill>
                    <a:srgbClr val="0070C0"/>
                  </a:solidFill>
                  <a:sym typeface="Symbol"/>
                </a:rPr>
                <a:t>L</a:t>
              </a:r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(t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1</a:t>
              </a:r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)</a:t>
              </a:r>
              <a:endParaRPr lang="ar-SY" sz="24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31" name="رابط كسهم مستقيم 30"/>
            <p:cNvCxnSpPr/>
            <p:nvPr/>
          </p:nvCxnSpPr>
          <p:spPr>
            <a:xfrm rot="5400000">
              <a:off x="908109" y="5965049"/>
              <a:ext cx="214314" cy="142876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عنصر نائب للتاريخ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32" name="عنصر نائب لرقم الشريحة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12</a:t>
            </a:fld>
            <a:endParaRPr lang="ar-SY"/>
          </a:p>
        </p:txBody>
      </p:sp>
      <p:sp>
        <p:nvSpPr>
          <p:cNvPr id="33" name="عنصر نائب للتذييل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  <p:sp>
        <p:nvSpPr>
          <p:cNvPr id="34" name="سهم للأسفل 33"/>
          <p:cNvSpPr/>
          <p:nvPr/>
        </p:nvSpPr>
        <p:spPr>
          <a:xfrm rot="2702902">
            <a:off x="998847" y="3924541"/>
            <a:ext cx="357190" cy="42862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مستطيل 17"/>
          <p:cNvSpPr/>
          <p:nvPr/>
        </p:nvSpPr>
        <p:spPr>
          <a:xfrm>
            <a:off x="3786182" y="4643446"/>
            <a:ext cx="50006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باعتبار أن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دور إشارة الخرج يكون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=t</a:t>
            </a:r>
            <a:r>
              <a:rPr lang="en-US" sz="28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+T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والجهد في اللحظة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يساوي الجهد في اللحظة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تصبح العلاقة السابقة.</a:t>
            </a:r>
            <a:endParaRPr lang="ar-SY" sz="2800" b="1" dirty="0">
              <a:solidFill>
                <a:srgbClr val="00B050"/>
              </a:solidFill>
            </a:endParaRPr>
          </a:p>
        </p:txBody>
      </p:sp>
      <p:pic>
        <p:nvPicPr>
          <p:cNvPr id="9" name="صورة 8" descr="fig2_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183406"/>
            <a:ext cx="3520440" cy="2054070"/>
          </a:xfrm>
          <a:prstGeom prst="rect">
            <a:avLst/>
          </a:prstGeom>
        </p:spPr>
      </p:pic>
      <p:sp>
        <p:nvSpPr>
          <p:cNvPr id="2" name="مربع نص 1"/>
          <p:cNvSpPr txBox="1"/>
          <p:nvPr/>
        </p:nvSpPr>
        <p:spPr>
          <a:xfrm>
            <a:off x="6715140" y="321458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graphicFrame>
        <p:nvGraphicFramePr>
          <p:cNvPr id="3" name="كائن 2"/>
          <p:cNvGraphicFramePr>
            <a:graphicFrameLocks noChangeAspect="1"/>
          </p:cNvGraphicFramePr>
          <p:nvPr/>
        </p:nvGraphicFramePr>
        <p:xfrm>
          <a:off x="4929188" y="314781"/>
          <a:ext cx="2173287" cy="536575"/>
        </p:xfrm>
        <a:graphic>
          <a:graphicData uri="http://schemas.openxmlformats.org/presentationml/2006/ole">
            <p:oleObj spid="_x0000_s81922" name="Equation" r:id="rId4" imgW="927000" imgH="228600" progId="Equation.DSMT4">
              <p:embed/>
            </p:oleObj>
          </a:graphicData>
        </a:graphic>
      </p:graphicFrame>
      <p:sp>
        <p:nvSpPr>
          <p:cNvPr id="8" name="مستطيل 7"/>
          <p:cNvSpPr/>
          <p:nvPr/>
        </p:nvSpPr>
        <p:spPr>
          <a:xfrm>
            <a:off x="3714744" y="785794"/>
            <a:ext cx="50720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أصبح </a:t>
            </a:r>
            <a:r>
              <a:rPr lang="ar-SY" sz="2800" b="1" dirty="0" err="1" smtClean="0">
                <a:cs typeface="Simplified Arabic" pitchFamily="2" charset="-78"/>
              </a:rPr>
              <a:t>الديود</a:t>
            </a:r>
            <a:r>
              <a:rPr lang="ar-SY" sz="2800" b="1" dirty="0" smtClean="0">
                <a:cs typeface="Simplified Arabic" pitchFamily="2" charset="-78"/>
              </a:rPr>
              <a:t> في حالة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off</a:t>
            </a:r>
            <a:r>
              <a:rPr lang="ar-SY" sz="2800" b="1" dirty="0" smtClean="0">
                <a:cs typeface="Simplified Arabic" pitchFamily="2" charset="-78"/>
              </a:rPr>
              <a:t> والمكثف مشحون بجهد قيمته </a:t>
            </a: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b="1" i="1" baseline="-250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ar-SY" sz="2800" b="1" dirty="0" smtClean="0">
                <a:cs typeface="Simplified Arabic" pitchFamily="2" charset="-78"/>
              </a:rPr>
              <a:t>.</a:t>
            </a:r>
            <a:endParaRPr lang="ar-SY" sz="2800" b="1" dirty="0"/>
          </a:p>
        </p:txBody>
      </p:sp>
      <p:sp>
        <p:nvSpPr>
          <p:cNvPr id="10" name="مربع نص 9"/>
          <p:cNvSpPr txBox="1"/>
          <p:nvPr/>
        </p:nvSpPr>
        <p:spPr>
          <a:xfrm>
            <a:off x="1214414" y="2283733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2 - 4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16" name="مستطيل 15"/>
          <p:cNvSpPr/>
          <p:nvPr/>
        </p:nvSpPr>
        <p:spPr>
          <a:xfrm>
            <a:off x="3571868" y="1833639"/>
            <a:ext cx="52864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يبدأ بعدها المكثف التفريغ بالمقاومة حتى اللحظة 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وهي لحظة تساوي جهد الخرج </a:t>
            </a:r>
            <a:r>
              <a:rPr lang="en-US" sz="28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b="1" baseline="-25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مع جهد الدخل </a:t>
            </a:r>
            <a:r>
              <a:rPr lang="en-US" sz="28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b="1" baseline="-25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وفق العلاقة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الأسية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لتفريغ المكثف. وتعطى قيمة جهد الحمل بالعلاقة:</a:t>
            </a:r>
            <a:endParaRPr lang="ar-SY" sz="2800" b="1" dirty="0">
              <a:solidFill>
                <a:srgbClr val="7030A0"/>
              </a:solidFill>
            </a:endParaRPr>
          </a:p>
        </p:txBody>
      </p:sp>
      <p:graphicFrame>
        <p:nvGraphicFramePr>
          <p:cNvPr id="81930" name="Object 10"/>
          <p:cNvGraphicFramePr>
            <a:graphicFrameLocks noChangeAspect="1"/>
          </p:cNvGraphicFramePr>
          <p:nvPr/>
        </p:nvGraphicFramePr>
        <p:xfrm>
          <a:off x="4413274" y="3743259"/>
          <a:ext cx="3516312" cy="806450"/>
        </p:xfrm>
        <a:graphic>
          <a:graphicData uri="http://schemas.openxmlformats.org/presentationml/2006/ole">
            <p:oleObj spid="_x0000_s81930" name="Equation" r:id="rId5" imgW="1498320" imgH="342720" progId="Equation.DSMT4">
              <p:embed/>
            </p:oleObj>
          </a:graphicData>
        </a:graphic>
      </p:graphicFrame>
      <p:grpSp>
        <p:nvGrpSpPr>
          <p:cNvPr id="11" name="مجموعة 10"/>
          <p:cNvGrpSpPr/>
          <p:nvPr/>
        </p:nvGrpSpPr>
        <p:grpSpPr>
          <a:xfrm>
            <a:off x="71406" y="2810962"/>
            <a:ext cx="3857652" cy="2435670"/>
            <a:chOff x="71406" y="2812317"/>
            <a:chExt cx="3857652" cy="2435670"/>
          </a:xfrm>
        </p:grpSpPr>
        <p:pic>
          <p:nvPicPr>
            <p:cNvPr id="12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2910" y="2928934"/>
              <a:ext cx="2971800" cy="1895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مربع نص 12"/>
            <p:cNvSpPr txBox="1"/>
            <p:nvPr/>
          </p:nvSpPr>
          <p:spPr>
            <a:xfrm>
              <a:off x="3286116" y="432465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4" name="مربع نص 13"/>
            <p:cNvSpPr txBox="1"/>
            <p:nvPr/>
          </p:nvSpPr>
          <p:spPr>
            <a:xfrm>
              <a:off x="71406" y="2812317"/>
              <a:ext cx="642942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v</a:t>
              </a:r>
              <a:r>
                <a:rPr lang="en-US" sz="2400" b="1" baseline="-25000" dirty="0" err="1" smtClean="0">
                  <a:sym typeface="Symbol"/>
                </a:rPr>
                <a:t>in</a:t>
              </a:r>
              <a:endParaRPr lang="en-US" sz="2400" b="1" baseline="-25000" dirty="0" smtClean="0">
                <a:sym typeface="Symbol"/>
              </a:endParaRPr>
            </a:p>
            <a:p>
              <a:pPr algn="ctr" rtl="0"/>
              <a:r>
                <a:rPr lang="en-US" sz="2400" b="1" dirty="0" err="1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err="1" smtClean="0">
                  <a:solidFill>
                    <a:srgbClr val="FF0000"/>
                  </a:solidFill>
                </a:rPr>
                <a:t>L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مربع نص 14"/>
            <p:cNvSpPr txBox="1"/>
            <p:nvPr/>
          </p:nvSpPr>
          <p:spPr>
            <a:xfrm>
              <a:off x="142844" y="4110343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400" b="1" baseline="-25000" dirty="0" err="1" smtClean="0">
                  <a:solidFill>
                    <a:srgbClr val="0070C0"/>
                  </a:solidFill>
                  <a:sym typeface="Symbol"/>
                </a:rPr>
                <a:t>L</a:t>
              </a:r>
              <a:endParaRPr lang="ar-SY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17" name="مربع نص 16"/>
            <p:cNvSpPr txBox="1"/>
            <p:nvPr/>
          </p:nvSpPr>
          <p:spPr>
            <a:xfrm>
              <a:off x="3286116" y="3000372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9" name="مربع نص 18"/>
            <p:cNvSpPr txBox="1"/>
            <p:nvPr/>
          </p:nvSpPr>
          <p:spPr>
            <a:xfrm>
              <a:off x="500034" y="4786322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r>
                <a:rPr lang="en-US" sz="2400" b="1" baseline="-25000" dirty="0" smtClean="0">
                  <a:sym typeface="Symbol"/>
                </a:rPr>
                <a:t>0</a:t>
              </a:r>
              <a:endParaRPr lang="ar-SY" sz="2400" b="1" dirty="0"/>
            </a:p>
          </p:txBody>
        </p:sp>
        <p:sp>
          <p:nvSpPr>
            <p:cNvPr id="20" name="مربع نص 19"/>
            <p:cNvSpPr txBox="1"/>
            <p:nvPr/>
          </p:nvSpPr>
          <p:spPr>
            <a:xfrm>
              <a:off x="857224" y="4786322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r>
                <a:rPr lang="en-US" sz="2400" b="1" baseline="-25000" dirty="0" smtClean="0">
                  <a:sym typeface="Symbol"/>
                </a:rPr>
                <a:t>1</a:t>
              </a:r>
              <a:endParaRPr lang="ar-SY" sz="2400" b="1" dirty="0"/>
            </a:p>
          </p:txBody>
        </p:sp>
        <p:sp>
          <p:nvSpPr>
            <p:cNvPr id="21" name="مربع نص 20"/>
            <p:cNvSpPr txBox="1"/>
            <p:nvPr/>
          </p:nvSpPr>
          <p:spPr>
            <a:xfrm>
              <a:off x="1857356" y="4786322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r>
                <a:rPr lang="en-US" sz="2400" b="1" baseline="-25000" dirty="0" smtClean="0">
                  <a:sym typeface="Symbol"/>
                </a:rPr>
                <a:t>2</a:t>
              </a:r>
              <a:endParaRPr lang="ar-SY" sz="2400" b="1" dirty="0"/>
            </a:p>
          </p:txBody>
        </p:sp>
      </p:grpSp>
      <p:sp>
        <p:nvSpPr>
          <p:cNvPr id="22" name="مربع نص 21"/>
          <p:cNvSpPr txBox="1"/>
          <p:nvPr/>
        </p:nvSpPr>
        <p:spPr>
          <a:xfrm>
            <a:off x="1142976" y="5355567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2 - 6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23" name="سهم للأسفل 22"/>
          <p:cNvSpPr/>
          <p:nvPr/>
        </p:nvSpPr>
        <p:spPr>
          <a:xfrm>
            <a:off x="785786" y="2500306"/>
            <a:ext cx="357190" cy="4286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4" name="سهم للأسفل 23"/>
          <p:cNvSpPr/>
          <p:nvPr/>
        </p:nvSpPr>
        <p:spPr>
          <a:xfrm>
            <a:off x="1428728" y="2500306"/>
            <a:ext cx="357190" cy="4286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grpSp>
        <p:nvGrpSpPr>
          <p:cNvPr id="27" name="مجموعة 26"/>
          <p:cNvGrpSpPr/>
          <p:nvPr/>
        </p:nvGrpSpPr>
        <p:grpSpPr>
          <a:xfrm>
            <a:off x="3500430" y="4786322"/>
            <a:ext cx="3357586" cy="1500198"/>
            <a:chOff x="3500430" y="4786322"/>
            <a:chExt cx="3357586" cy="1500198"/>
          </a:xfrm>
        </p:grpSpPr>
        <p:sp>
          <p:nvSpPr>
            <p:cNvPr id="25" name="وسيلة شرح على شكل سحابة 24"/>
            <p:cNvSpPr/>
            <p:nvPr/>
          </p:nvSpPr>
          <p:spPr>
            <a:xfrm rot="10800000">
              <a:off x="3500430" y="4786322"/>
              <a:ext cx="3357586" cy="1500198"/>
            </a:xfrm>
            <a:prstGeom prst="cloudCallou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  <p:sp>
          <p:nvSpPr>
            <p:cNvPr id="26" name="مربع نص 25"/>
            <p:cNvSpPr txBox="1"/>
            <p:nvPr/>
          </p:nvSpPr>
          <p:spPr>
            <a:xfrm>
              <a:off x="3929058" y="5072074"/>
              <a:ext cx="2643206" cy="95410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800" b="1" dirty="0" smtClean="0"/>
                <a:t>القيمة البدائية لجهد المكثف</a:t>
              </a:r>
              <a:endParaRPr lang="ar-SY" sz="2800" b="1" dirty="0"/>
            </a:p>
          </p:txBody>
        </p:sp>
      </p:grpSp>
      <p:sp>
        <p:nvSpPr>
          <p:cNvPr id="28" name="عنصر نائب للتاريخ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29" name="عنصر نائب لرقم الشريحة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13</a:t>
            </a:fld>
            <a:endParaRPr lang="ar-SY"/>
          </a:p>
        </p:txBody>
      </p:sp>
      <p:sp>
        <p:nvSpPr>
          <p:cNvPr id="30" name="عنصر نائب للتذييل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  <p:grpSp>
        <p:nvGrpSpPr>
          <p:cNvPr id="31" name="مجموعة 30"/>
          <p:cNvGrpSpPr/>
          <p:nvPr/>
        </p:nvGrpSpPr>
        <p:grpSpPr>
          <a:xfrm flipH="1">
            <a:off x="1357290" y="4181781"/>
            <a:ext cx="714380" cy="533103"/>
            <a:chOff x="943828" y="5610541"/>
            <a:chExt cx="714380" cy="533103"/>
          </a:xfrm>
        </p:grpSpPr>
        <p:sp>
          <p:nvSpPr>
            <p:cNvPr id="32" name="مربع نص 31"/>
            <p:cNvSpPr txBox="1"/>
            <p:nvPr/>
          </p:nvSpPr>
          <p:spPr>
            <a:xfrm>
              <a:off x="943828" y="5610541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t</a:t>
              </a:r>
              <a:r>
                <a:rPr lang="en-US" sz="2400" b="1" baseline="-25000" dirty="0" smtClean="0">
                  <a:solidFill>
                    <a:srgbClr val="FF0000"/>
                  </a:solidFill>
                  <a:sym typeface="Symbol"/>
                </a:rPr>
                <a:t>2</a:t>
              </a:r>
              <a:endParaRPr lang="ar-SY" sz="2400" b="1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رابط كسهم مستقيم 32"/>
            <p:cNvCxnSpPr/>
            <p:nvPr/>
          </p:nvCxnSpPr>
          <p:spPr>
            <a:xfrm rot="5400000">
              <a:off x="908109" y="5965049"/>
              <a:ext cx="214314" cy="14287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/>
      <p:bldP spid="16" grpId="0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/>
          <p:cNvSpPr/>
          <p:nvPr/>
        </p:nvSpPr>
        <p:spPr>
          <a:xfrm>
            <a:off x="6715140" y="1214422"/>
            <a:ext cx="20717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بترتيب المعادلة</a:t>
            </a:r>
            <a:endParaRPr lang="ar-SY" sz="2800" b="1" dirty="0"/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2219325" y="1714500"/>
          <a:ext cx="4708525" cy="806450"/>
        </p:xfrm>
        <a:graphic>
          <a:graphicData uri="http://schemas.openxmlformats.org/presentationml/2006/ole">
            <p:oleObj spid="_x0000_s83971" name="Equation" r:id="rId3" imgW="2006280" imgH="342720" progId="Equation.DSMT4">
              <p:embed/>
            </p:oleObj>
          </a:graphicData>
        </a:graphic>
      </p:graphicFrame>
      <p:sp>
        <p:nvSpPr>
          <p:cNvPr id="5" name="مستطيل 4"/>
          <p:cNvSpPr/>
          <p:nvPr/>
        </p:nvSpPr>
        <p:spPr>
          <a:xfrm>
            <a:off x="357158" y="2571744"/>
            <a:ext cx="8358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R , C ,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 , t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ar-SY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معلومة</a:t>
            </a:r>
            <a:r>
              <a:rPr lang="ar-SY" sz="2800" b="1" i="1" dirty="0" smtClean="0">
                <a:cs typeface="Simplified Arabic" pitchFamily="2" charset="-78"/>
                <a:sym typeface="Symbol"/>
              </a:rPr>
              <a:t>  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ar-SY" sz="2800" b="1" i="1" dirty="0" smtClean="0">
                <a:cs typeface="Simplified Arabic" pitchFamily="2" charset="-78"/>
                <a:sym typeface="Symbol"/>
              </a:rPr>
              <a:t> 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( لحظة تمرير الديود ) معلومة.</a:t>
            </a:r>
            <a:endParaRPr lang="ar-SY" sz="2800" b="1" dirty="0"/>
          </a:p>
        </p:txBody>
      </p:sp>
      <p:sp>
        <p:nvSpPr>
          <p:cNvPr id="6" name="مستطيل 5"/>
          <p:cNvSpPr/>
          <p:nvPr/>
        </p:nvSpPr>
        <p:spPr>
          <a:xfrm>
            <a:off x="357158" y="3214686"/>
            <a:ext cx="84296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نلاحظ أنه كلما كانت قيمة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أكبر كان التفريغ أبطأ وقلت </a:t>
            </a:r>
            <a:r>
              <a:rPr lang="ar-SY" sz="2800" b="1" dirty="0" err="1" smtClean="0">
                <a:solidFill>
                  <a:srgbClr val="C00000"/>
                </a:solidFill>
                <a:cs typeface="Simplified Arabic" pitchFamily="2" charset="-78"/>
              </a:rPr>
              <a:t>تموجات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جهد الخرج. </a:t>
            </a:r>
            <a:endParaRPr lang="ar-SY" sz="2800" b="1" dirty="0">
              <a:solidFill>
                <a:srgbClr val="C00000"/>
              </a:solidFill>
            </a:endParaRPr>
          </a:p>
        </p:txBody>
      </p:sp>
      <p:sp>
        <p:nvSpPr>
          <p:cNvPr id="7" name="مستطيل 6"/>
          <p:cNvSpPr/>
          <p:nvPr/>
        </p:nvSpPr>
        <p:spPr>
          <a:xfrm>
            <a:off x="357158" y="4903785"/>
            <a:ext cx="84296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وجد تجريبياً أن قيمة السعة المثالية لدارة تقويم نصف الموجة تعطى بالعلاقة التالية : </a:t>
            </a:r>
            <a:endParaRPr lang="ar-SY" sz="2800" b="1" dirty="0">
              <a:solidFill>
                <a:srgbClr val="7030A0"/>
              </a:solidFill>
            </a:endParaRP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2874963" y="5427663"/>
          <a:ext cx="3398837" cy="1133475"/>
        </p:xfrm>
        <a:graphic>
          <a:graphicData uri="http://schemas.openxmlformats.org/presentationml/2006/ole">
            <p:oleObj spid="_x0000_s83972" name="Equation" r:id="rId4" imgW="1447560" imgH="482400" progId="Equation.DSMT4">
              <p:embed/>
            </p:oleObj>
          </a:graphicData>
        </a:graphic>
      </p:graphicFrame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438150" y="428625"/>
          <a:ext cx="8343900" cy="806450"/>
        </p:xfrm>
        <a:graphic>
          <a:graphicData uri="http://schemas.openxmlformats.org/presentationml/2006/ole">
            <p:oleObj spid="_x0000_s83973" name="Equation" r:id="rId5" imgW="3555720" imgH="342720" progId="Equation.DSMT4">
              <p:embed/>
            </p:oleObj>
          </a:graphicData>
        </a:graphic>
      </p:graphicFrame>
      <p:sp>
        <p:nvSpPr>
          <p:cNvPr id="9" name="عنصر نائب للتاريخ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10" name="عنصر نائب لرقم الشريحة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14</a:t>
            </a:fld>
            <a:endParaRPr lang="ar-SY"/>
          </a:p>
        </p:txBody>
      </p:sp>
      <p:sp>
        <p:nvSpPr>
          <p:cNvPr id="11" name="عنصر نائب للتذييل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  <p:sp>
        <p:nvSpPr>
          <p:cNvPr id="12" name="مستطيل 11"/>
          <p:cNvSpPr/>
          <p:nvPr/>
        </p:nvSpPr>
        <p:spPr>
          <a:xfrm>
            <a:off x="2714612" y="4071942"/>
            <a:ext cx="3714776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ar-SY" sz="2800" b="1" dirty="0" smtClean="0">
                <a:solidFill>
                  <a:schemeClr val="bg1"/>
                </a:solidFill>
                <a:cs typeface="Simplified Arabic" pitchFamily="2" charset="-78"/>
              </a:rPr>
              <a:t>المساوئ: تيار حمولة شوكي</a:t>
            </a:r>
            <a:endParaRPr lang="ar-SY" sz="2800" b="1" dirty="0">
              <a:solidFill>
                <a:schemeClr val="bg1"/>
              </a:solidFill>
            </a:endParaRPr>
          </a:p>
        </p:txBody>
      </p:sp>
      <p:sp>
        <p:nvSpPr>
          <p:cNvPr id="13" name="مستطيل 12"/>
          <p:cNvSpPr/>
          <p:nvPr/>
        </p:nvSpPr>
        <p:spPr>
          <a:xfrm>
            <a:off x="395536" y="4924325"/>
            <a:ext cx="8352928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تطبيق رقمي: </a:t>
            </a:r>
            <a:r>
              <a:rPr lang="ar-SY" sz="2800" b="1" dirty="0" smtClean="0">
                <a:solidFill>
                  <a:schemeClr val="tx1"/>
                </a:solidFill>
                <a:cs typeface="Simplified Arabic" pitchFamily="2" charset="-78"/>
              </a:rPr>
              <a:t>أحسب </a:t>
            </a:r>
            <a:r>
              <a:rPr lang="en-GB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8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GB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,t</a:t>
            </a:r>
            <a:r>
              <a:rPr lang="en-GB" sz="28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,V</a:t>
            </a:r>
            <a:r>
              <a:rPr lang="en-GB" sz="28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GB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en-GB" sz="28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GB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),V</a:t>
            </a:r>
            <a:r>
              <a:rPr lang="en-GB" sz="28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GB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en-GB" sz="28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ar-SY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Y" sz="2800" b="1" dirty="0" smtClean="0">
                <a:solidFill>
                  <a:schemeClr val="tx1"/>
                </a:solidFill>
                <a:cs typeface="Simplified Arabic" pitchFamily="2" charset="-78"/>
              </a:rPr>
              <a:t>وارسم جهد الخرج وتيار الحمولة من أجل </a:t>
            </a:r>
            <a:r>
              <a:rPr lang="en-GB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sz="2800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GB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=311, f=50Hz</a:t>
            </a:r>
            <a:r>
              <a:rPr lang="ar-SY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Y" sz="2800" b="1" dirty="0" smtClean="0">
                <a:solidFill>
                  <a:schemeClr val="tx1"/>
                </a:solidFill>
                <a:cs typeface="Simplified Arabic" pitchFamily="2" charset="-78"/>
              </a:rPr>
              <a:t>وحمولة </a:t>
            </a:r>
            <a:r>
              <a:rPr lang="en-GB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R=5K</a:t>
            </a:r>
            <a:r>
              <a:rPr lang="en-GB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en-GB" sz="2800" b="1" dirty="0" smtClean="0">
                <a:solidFill>
                  <a:schemeClr val="tx1"/>
                </a:solidFill>
                <a:cs typeface="Simplified Arabic" pitchFamily="2" charset="-78"/>
              </a:rPr>
              <a:t>, </a:t>
            </a:r>
            <a:r>
              <a:rPr lang="en-GB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C=10</a:t>
            </a:r>
            <a:r>
              <a:rPr lang="en-GB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F</a:t>
            </a:r>
            <a:r>
              <a:rPr lang="ar-SY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ar-SY" sz="2800" b="1" dirty="0" smtClean="0">
                <a:solidFill>
                  <a:schemeClr val="tx1"/>
                </a:solidFill>
                <a:cs typeface="Simplified Arabic" pitchFamily="2" charset="-78"/>
                <a:sym typeface="Symbol"/>
              </a:rPr>
              <a:t>(استخدم </a:t>
            </a:r>
            <a:r>
              <a:rPr lang="en-GB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MATLAB</a:t>
            </a:r>
            <a:r>
              <a:rPr lang="ar-SY" sz="2800" b="1" dirty="0" err="1" smtClean="0">
                <a:solidFill>
                  <a:schemeClr val="tx1"/>
                </a:solidFill>
                <a:cs typeface="Simplified Arabic" pitchFamily="2" charset="-78"/>
                <a:sym typeface="Symbol"/>
              </a:rPr>
              <a:t>).</a:t>
            </a:r>
            <a:endParaRPr lang="ar-SY" sz="2800" b="1" dirty="0">
              <a:solidFill>
                <a:schemeClr val="tx1"/>
              </a:solidFill>
            </a:endParaRPr>
          </a:p>
        </p:txBody>
      </p:sp>
      <p:sp>
        <p:nvSpPr>
          <p:cNvPr id="15" name="انفجار 1 14"/>
          <p:cNvSpPr/>
          <p:nvPr/>
        </p:nvSpPr>
        <p:spPr>
          <a:xfrm>
            <a:off x="5724128" y="1628800"/>
            <a:ext cx="648072" cy="576064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انفجار 1 15"/>
          <p:cNvSpPr/>
          <p:nvPr/>
        </p:nvSpPr>
        <p:spPr>
          <a:xfrm>
            <a:off x="2915816" y="1916832"/>
            <a:ext cx="720080" cy="72008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قوس كبير أيسر 16"/>
          <p:cNvSpPr/>
          <p:nvPr/>
        </p:nvSpPr>
        <p:spPr>
          <a:xfrm rot="5400000">
            <a:off x="4643438" y="214290"/>
            <a:ext cx="214314" cy="500066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8" name="مربع نص 17"/>
          <p:cNvSpPr txBox="1"/>
          <p:nvPr/>
        </p:nvSpPr>
        <p:spPr>
          <a:xfrm>
            <a:off x="4572000" y="-24"/>
            <a:ext cx="3738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endParaRPr lang="ar-SY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12" grpId="0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مربع نص 10"/>
          <p:cNvSpPr txBox="1"/>
          <p:nvPr/>
        </p:nvSpPr>
        <p:spPr>
          <a:xfrm>
            <a:off x="3143240" y="-24"/>
            <a:ext cx="57864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أولاً -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دارات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التقويم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الديودية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أحادية الطور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12" name="مربع نص 11"/>
          <p:cNvSpPr txBox="1"/>
          <p:nvPr/>
        </p:nvSpPr>
        <p:spPr>
          <a:xfrm>
            <a:off x="2143108" y="428604"/>
            <a:ext cx="664373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i="1" dirty="0" smtClean="0">
                <a:solidFill>
                  <a:srgbClr val="0070C0"/>
                </a:solidFill>
                <a:cs typeface="Simplified Arabic" pitchFamily="2" charset="-78"/>
              </a:rPr>
              <a:t>أ- دارة تقويم نصف الموجة – حمل سعوي صرف </a:t>
            </a:r>
            <a:r>
              <a:rPr lang="en-US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ar-SY" sz="28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مستطيل 12"/>
          <p:cNvSpPr/>
          <p:nvPr/>
        </p:nvSpPr>
        <p:spPr>
          <a:xfrm>
            <a:off x="5000628" y="928670"/>
            <a:ext cx="3786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بفرض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 =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endParaRPr lang="ar-SY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مستطيل 13"/>
          <p:cNvSpPr/>
          <p:nvPr/>
        </p:nvSpPr>
        <p:spPr>
          <a:xfrm>
            <a:off x="4572000" y="1428736"/>
            <a:ext cx="42862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سيشحن المكثف عند بداية عمل الدارة حتى القيمة </a:t>
            </a:r>
            <a:r>
              <a:rPr lang="ar-SY" sz="2800" b="1" dirty="0" err="1" smtClean="0">
                <a:cs typeface="Simplified Arabic" pitchFamily="2" charset="-78"/>
              </a:rPr>
              <a:t>الأعظمية</a:t>
            </a:r>
            <a:r>
              <a:rPr lang="ar-SY" sz="2800" b="1" dirty="0" smtClean="0">
                <a:cs typeface="Simplified Arabic" pitchFamily="2" charset="-78"/>
              </a:rPr>
              <a:t> لجهد الدخل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b="1" baseline="-25000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ar-SY" sz="2800" b="1" dirty="0" smtClean="0">
                <a:cs typeface="Simplified Arabic" pitchFamily="2" charset="-78"/>
              </a:rPr>
              <a:t> وبعدها سيقطع الديود ولن يوجد طريق ليفرغ المكثف شحنته إذاً سيبقى جهد الحمولة ثابت ومعطى بالعلاقة:</a:t>
            </a:r>
            <a:endParaRPr lang="ar-SY" sz="2800" b="1" dirty="0"/>
          </a:p>
        </p:txBody>
      </p:sp>
      <p:grpSp>
        <p:nvGrpSpPr>
          <p:cNvPr id="19" name="مجموعة 18"/>
          <p:cNvGrpSpPr/>
          <p:nvPr/>
        </p:nvGrpSpPr>
        <p:grpSpPr>
          <a:xfrm>
            <a:off x="285720" y="783535"/>
            <a:ext cx="4143404" cy="4717167"/>
            <a:chOff x="285720" y="783535"/>
            <a:chExt cx="4143404" cy="4717167"/>
          </a:xfrm>
        </p:grpSpPr>
        <p:pic>
          <p:nvPicPr>
            <p:cNvPr id="8499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7224" y="854973"/>
              <a:ext cx="3411855" cy="3977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مربع نص 2"/>
            <p:cNvSpPr txBox="1"/>
            <p:nvPr/>
          </p:nvSpPr>
          <p:spPr>
            <a:xfrm>
              <a:off x="3786182" y="2355171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dirty="0" smtClean="0">
                  <a:sym typeface="Symbol"/>
                </a:rPr>
                <a:t></a:t>
              </a:r>
              <a:endParaRPr lang="ar-SY" sz="2400" dirty="0"/>
            </a:p>
          </p:txBody>
        </p:sp>
        <p:sp>
          <p:nvSpPr>
            <p:cNvPr id="4" name="مربع نص 3"/>
            <p:cNvSpPr txBox="1"/>
            <p:nvPr/>
          </p:nvSpPr>
          <p:spPr>
            <a:xfrm>
              <a:off x="285720" y="783535"/>
              <a:ext cx="642942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dirty="0" err="1" smtClean="0">
                  <a:solidFill>
                    <a:srgbClr val="0070C0"/>
                  </a:solidFill>
                  <a:sym typeface="Symbol"/>
                </a:rPr>
                <a:t>v</a:t>
              </a:r>
              <a:r>
                <a:rPr lang="en-US" sz="2400" baseline="-25000" dirty="0" err="1" smtClean="0">
                  <a:solidFill>
                    <a:srgbClr val="0070C0"/>
                  </a:solidFill>
                  <a:sym typeface="Symbol"/>
                </a:rPr>
                <a:t>L</a:t>
              </a:r>
              <a:endParaRPr lang="en-US" sz="2400" baseline="-25000" dirty="0" smtClean="0">
                <a:solidFill>
                  <a:srgbClr val="0070C0"/>
                </a:solidFill>
                <a:sym typeface="Symbol"/>
              </a:endParaRPr>
            </a:p>
            <a:p>
              <a:pPr algn="ctr" rtl="0"/>
              <a:r>
                <a:rPr lang="en-US" sz="2400" dirty="0" err="1" smtClean="0">
                  <a:solidFill>
                    <a:srgbClr val="FF0000"/>
                  </a:solidFill>
                </a:rPr>
                <a:t>v</a:t>
              </a:r>
              <a:r>
                <a:rPr lang="en-US" sz="2400" baseline="-25000" dirty="0" err="1" smtClean="0">
                  <a:solidFill>
                    <a:srgbClr val="FF0000"/>
                  </a:solidFill>
                </a:rPr>
                <a:t>in</a:t>
              </a:r>
              <a:endParaRPr lang="ar-SY" sz="2400" dirty="0">
                <a:solidFill>
                  <a:srgbClr val="FF0000"/>
                </a:solidFill>
              </a:endParaRPr>
            </a:p>
          </p:txBody>
        </p:sp>
        <p:sp>
          <p:nvSpPr>
            <p:cNvPr id="5" name="مربع نص 4"/>
            <p:cNvSpPr txBox="1"/>
            <p:nvPr/>
          </p:nvSpPr>
          <p:spPr>
            <a:xfrm>
              <a:off x="285720" y="3283865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dirty="0" err="1" smtClean="0">
                  <a:sym typeface="Symbol"/>
                </a:rPr>
                <a:t>v</a:t>
              </a:r>
              <a:r>
                <a:rPr lang="en-US" sz="2400" baseline="-25000" dirty="0" err="1" smtClean="0">
                  <a:sym typeface="Symbol"/>
                </a:rPr>
                <a:t>D</a:t>
              </a:r>
              <a:endParaRPr lang="ar-SY" sz="2400" baseline="-25000" dirty="0"/>
            </a:p>
          </p:txBody>
        </p:sp>
        <p:sp>
          <p:nvSpPr>
            <p:cNvPr id="6" name="مربع نص 5"/>
            <p:cNvSpPr txBox="1"/>
            <p:nvPr/>
          </p:nvSpPr>
          <p:spPr>
            <a:xfrm>
              <a:off x="3786182" y="1355039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dirty="0" smtClean="0">
                  <a:sym typeface="Symbol"/>
                </a:rPr>
                <a:t></a:t>
              </a:r>
              <a:endParaRPr lang="ar-SY" sz="2400" dirty="0"/>
            </a:p>
          </p:txBody>
        </p:sp>
        <p:cxnSp>
          <p:nvCxnSpPr>
            <p:cNvPr id="9" name="رابط كسهم مستقيم 8"/>
            <p:cNvCxnSpPr/>
            <p:nvPr/>
          </p:nvCxnSpPr>
          <p:spPr>
            <a:xfrm rot="5400000">
              <a:off x="1213620" y="3641055"/>
              <a:ext cx="142876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مربع نص 9"/>
            <p:cNvSpPr txBox="1"/>
            <p:nvPr/>
          </p:nvSpPr>
          <p:spPr>
            <a:xfrm>
              <a:off x="1285852" y="4426873"/>
              <a:ext cx="135732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400" b="1" baseline="-25000" dirty="0" err="1" smtClean="0">
                  <a:solidFill>
                    <a:srgbClr val="FF0000"/>
                  </a:solidFill>
                  <a:sym typeface="Symbol"/>
                </a:rPr>
                <a:t>DRmax</a:t>
              </a:r>
              <a:endParaRPr lang="ar-SY" sz="24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5" name="مربع نص 14"/>
            <p:cNvSpPr txBox="1"/>
            <p:nvPr/>
          </p:nvSpPr>
          <p:spPr>
            <a:xfrm>
              <a:off x="1785918" y="5069815"/>
              <a:ext cx="1500198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ar-SY" sz="2200" dirty="0" smtClean="0">
                  <a:cs typeface="Simplified Arabic" pitchFamily="2" charset="-78"/>
                </a:rPr>
                <a:t>الشكل 2 - 7</a:t>
              </a:r>
              <a:endParaRPr lang="ar-SY" sz="2200" dirty="0">
                <a:cs typeface="Simplified Arabic" pitchFamily="2" charset="-78"/>
              </a:endParaRPr>
            </a:p>
          </p:txBody>
        </p:sp>
      </p:grpSp>
      <p:graphicFrame>
        <p:nvGraphicFramePr>
          <p:cNvPr id="84996" name="Object 3"/>
          <p:cNvGraphicFramePr>
            <a:graphicFrameLocks noChangeAspect="1"/>
          </p:cNvGraphicFramePr>
          <p:nvPr/>
        </p:nvGraphicFramePr>
        <p:xfrm>
          <a:off x="5402263" y="4071938"/>
          <a:ext cx="2771775" cy="536575"/>
        </p:xfrm>
        <a:graphic>
          <a:graphicData uri="http://schemas.openxmlformats.org/presentationml/2006/ole">
            <p:oleObj spid="_x0000_s84996" name="Equation" r:id="rId4" imgW="1180800" imgH="228600" progId="Equation.DSMT4">
              <p:embed/>
            </p:oleObj>
          </a:graphicData>
        </a:graphic>
      </p:graphicFrame>
      <p:sp>
        <p:nvSpPr>
          <p:cNvPr id="17" name="مستطيل 16"/>
          <p:cNvSpPr/>
          <p:nvPr/>
        </p:nvSpPr>
        <p:spPr>
          <a:xfrm>
            <a:off x="3571868" y="4714884"/>
            <a:ext cx="5214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ويكون الجهد العكسي </a:t>
            </a:r>
            <a:r>
              <a:rPr lang="ar-SY" sz="2800" b="1" dirty="0" err="1" smtClean="0">
                <a:cs typeface="Simplified Arabic" pitchFamily="2" charset="-78"/>
              </a:rPr>
              <a:t>الأعظمي</a:t>
            </a:r>
            <a:r>
              <a:rPr lang="ar-SY" sz="2800" b="1" dirty="0" smtClean="0">
                <a:cs typeface="Simplified Arabic" pitchFamily="2" charset="-78"/>
              </a:rPr>
              <a:t> على الديود: </a:t>
            </a:r>
            <a:endParaRPr lang="ar-SY" sz="2800" b="1" dirty="0"/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5464175" y="5286388"/>
          <a:ext cx="2593975" cy="536575"/>
        </p:xfrm>
        <a:graphic>
          <a:graphicData uri="http://schemas.openxmlformats.org/presentationml/2006/ole">
            <p:oleObj spid="_x0000_s84997" name="Equation" r:id="rId5" imgW="1104840" imgH="228600" progId="Equation.DSMT4">
              <p:embed/>
            </p:oleObj>
          </a:graphicData>
        </a:graphic>
      </p:graphicFrame>
      <p:sp>
        <p:nvSpPr>
          <p:cNvPr id="20" name="عنصر نائب للتاريخ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21" name="عنصر نائب لرقم الشريحة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15</a:t>
            </a:fld>
            <a:endParaRPr lang="ar-SY"/>
          </a:p>
        </p:txBody>
      </p:sp>
      <p:sp>
        <p:nvSpPr>
          <p:cNvPr id="22" name="عنصر نائب للتذييل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  <p:sp>
        <p:nvSpPr>
          <p:cNvPr id="23" name="مستطيل 22"/>
          <p:cNvSpPr/>
          <p:nvPr/>
        </p:nvSpPr>
        <p:spPr>
          <a:xfrm>
            <a:off x="357158" y="6000768"/>
            <a:ext cx="842968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ar-SY" sz="2800" b="1" dirty="0" smtClean="0">
                <a:solidFill>
                  <a:schemeClr val="bg1"/>
                </a:solidFill>
                <a:cs typeface="Simplified Arabic" pitchFamily="2" charset="-78"/>
              </a:rPr>
              <a:t>سؤال (للطلاب): أرسم تيار الحمولة.</a:t>
            </a:r>
            <a:endParaRPr lang="ar-SY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 descr="fig2_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857232"/>
            <a:ext cx="2895600" cy="2066544"/>
          </a:xfrm>
          <a:prstGeom prst="rect">
            <a:avLst/>
          </a:prstGeom>
        </p:spPr>
      </p:pic>
      <p:grpSp>
        <p:nvGrpSpPr>
          <p:cNvPr id="21" name="مجموعة 20"/>
          <p:cNvGrpSpPr/>
          <p:nvPr/>
        </p:nvGrpSpPr>
        <p:grpSpPr>
          <a:xfrm>
            <a:off x="214282" y="3429000"/>
            <a:ext cx="4195766" cy="3090754"/>
            <a:chOff x="214282" y="3481518"/>
            <a:chExt cx="4195766" cy="3090754"/>
          </a:xfrm>
        </p:grpSpPr>
        <p:pic>
          <p:nvPicPr>
            <p:cNvPr id="37895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4348" y="3600472"/>
              <a:ext cx="3695700" cy="297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مربع نص 8"/>
            <p:cNvSpPr txBox="1"/>
            <p:nvPr/>
          </p:nvSpPr>
          <p:spPr>
            <a:xfrm>
              <a:off x="214282" y="3481518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400" b="1" baseline="-25000" dirty="0" err="1" smtClean="0">
                  <a:solidFill>
                    <a:srgbClr val="0070C0"/>
                  </a:solidFill>
                  <a:sym typeface="Symbol"/>
                </a:rPr>
                <a:t>Lp</a:t>
              </a:r>
              <a:endParaRPr lang="ar-SY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11" name="مربع نص 10"/>
            <p:cNvSpPr txBox="1"/>
            <p:nvPr/>
          </p:nvSpPr>
          <p:spPr>
            <a:xfrm>
              <a:off x="3714744" y="468184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dirty="0" smtClean="0">
                  <a:sym typeface="Symbol"/>
                </a:rPr>
                <a:t></a:t>
              </a:r>
              <a:endParaRPr lang="ar-SY" sz="2400" dirty="0"/>
            </a:p>
          </p:txBody>
        </p:sp>
      </p:grpSp>
      <p:sp>
        <p:nvSpPr>
          <p:cNvPr id="16" name="مربع نص 15"/>
          <p:cNvSpPr txBox="1"/>
          <p:nvPr/>
        </p:nvSpPr>
        <p:spPr>
          <a:xfrm>
            <a:off x="6715140" y="92867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graphicFrame>
        <p:nvGraphicFramePr>
          <p:cNvPr id="17" name="كائن 16"/>
          <p:cNvGraphicFramePr>
            <a:graphicFrameLocks noChangeAspect="1"/>
          </p:cNvGraphicFramePr>
          <p:nvPr/>
        </p:nvGraphicFramePr>
        <p:xfrm>
          <a:off x="6143636" y="928670"/>
          <a:ext cx="1011237" cy="463550"/>
        </p:xfrm>
        <a:graphic>
          <a:graphicData uri="http://schemas.openxmlformats.org/presentationml/2006/ole">
            <p:oleObj spid="_x0000_s37891" name="Equation" r:id="rId5" imgW="444240" imgH="203040" progId="Equation.DSMT4">
              <p:embed/>
            </p:oleObj>
          </a:graphicData>
        </a:graphic>
      </p:graphicFrame>
      <p:sp>
        <p:nvSpPr>
          <p:cNvPr id="18" name="مربع نص 17"/>
          <p:cNvSpPr txBox="1"/>
          <p:nvPr/>
        </p:nvSpPr>
        <p:spPr>
          <a:xfrm>
            <a:off x="7286644" y="2285992"/>
            <a:ext cx="157163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الحل العام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graphicFrame>
        <p:nvGraphicFramePr>
          <p:cNvPr id="19" name="كائن 18"/>
          <p:cNvGraphicFramePr>
            <a:graphicFrameLocks noChangeAspect="1"/>
          </p:cNvGraphicFramePr>
          <p:nvPr/>
        </p:nvGraphicFramePr>
        <p:xfrm>
          <a:off x="5041898" y="2500313"/>
          <a:ext cx="2565400" cy="985837"/>
        </p:xfrm>
        <a:graphic>
          <a:graphicData uri="http://schemas.openxmlformats.org/presentationml/2006/ole">
            <p:oleObj spid="_x0000_s37892" name="Equation" r:id="rId6" imgW="1091880" imgH="419040" progId="Equation.DSMT4">
              <p:embed/>
            </p:oleObj>
          </a:graphicData>
        </a:graphic>
      </p:graphicFrame>
      <p:graphicFrame>
        <p:nvGraphicFramePr>
          <p:cNvPr id="20" name="كائن 19"/>
          <p:cNvGraphicFramePr>
            <a:graphicFrameLocks noChangeAspect="1"/>
          </p:cNvGraphicFramePr>
          <p:nvPr/>
        </p:nvGraphicFramePr>
        <p:xfrm>
          <a:off x="5132388" y="4214813"/>
          <a:ext cx="2384425" cy="1133475"/>
        </p:xfrm>
        <a:graphic>
          <a:graphicData uri="http://schemas.openxmlformats.org/presentationml/2006/ole">
            <p:oleObj spid="_x0000_s37893" name="Equation" r:id="rId7" imgW="1015920" imgH="482400" progId="Equation.DSMT4">
              <p:embed/>
            </p:oleObj>
          </a:graphicData>
        </a:graphic>
      </p:graphicFrame>
      <p:sp>
        <p:nvSpPr>
          <p:cNvPr id="22" name="مربع نص 21"/>
          <p:cNvSpPr txBox="1"/>
          <p:nvPr/>
        </p:nvSpPr>
        <p:spPr>
          <a:xfrm>
            <a:off x="3143240" y="-24"/>
            <a:ext cx="57864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أولاً -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دارات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التقويم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الديودية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أحادية الطور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23" name="مربع نص 22"/>
          <p:cNvSpPr txBox="1"/>
          <p:nvPr/>
        </p:nvSpPr>
        <p:spPr>
          <a:xfrm>
            <a:off x="1714480" y="428604"/>
            <a:ext cx="70723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i="1" dirty="0" smtClean="0">
                <a:solidFill>
                  <a:srgbClr val="0070C0"/>
                </a:solidFill>
                <a:cs typeface="Simplified Arabic" pitchFamily="2" charset="-78"/>
              </a:rPr>
              <a:t>أ- دارة تقويم نصف الموجة – حمل </a:t>
            </a:r>
            <a:r>
              <a:rPr lang="ar-SY" sz="28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800" b="1" i="1" dirty="0" smtClean="0">
                <a:solidFill>
                  <a:srgbClr val="0070C0"/>
                </a:solidFill>
                <a:cs typeface="Simplified Arabic" pitchFamily="2" charset="-78"/>
              </a:rPr>
              <a:t> تحريضي </a:t>
            </a:r>
            <a:r>
              <a:rPr lang="en-US" sz="2800" b="1" i="1" dirty="0" smtClean="0">
                <a:solidFill>
                  <a:srgbClr val="0070C0"/>
                </a:solidFill>
                <a:cs typeface="Simplified Arabic" pitchFamily="2" charset="-78"/>
              </a:rPr>
              <a:t>RL</a:t>
            </a:r>
            <a:endParaRPr lang="ar-SY" sz="28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24" name="كائن 23"/>
          <p:cNvGraphicFramePr>
            <a:graphicFrameLocks noChangeAspect="1"/>
          </p:cNvGraphicFramePr>
          <p:nvPr/>
        </p:nvGraphicFramePr>
        <p:xfrm>
          <a:off x="4357686" y="1428736"/>
          <a:ext cx="3933825" cy="925513"/>
        </p:xfrm>
        <a:graphic>
          <a:graphicData uri="http://schemas.openxmlformats.org/presentationml/2006/ole">
            <p:oleObj spid="_x0000_s37894" name="Equation" r:id="rId8" imgW="1676160" imgH="393480" progId="Equation.DSMT4">
              <p:embed/>
            </p:oleObj>
          </a:graphicData>
        </a:graphic>
      </p:graphicFrame>
      <p:sp>
        <p:nvSpPr>
          <p:cNvPr id="25" name="مربع نص 24"/>
          <p:cNvSpPr txBox="1"/>
          <p:nvPr/>
        </p:nvSpPr>
        <p:spPr>
          <a:xfrm>
            <a:off x="857224" y="2928934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2 - 8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26" name="مربع نص 25"/>
          <p:cNvSpPr txBox="1"/>
          <p:nvPr/>
        </p:nvSpPr>
        <p:spPr>
          <a:xfrm>
            <a:off x="1714480" y="5500702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2 - 9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27" name="مستطيل 26"/>
          <p:cNvSpPr/>
          <p:nvPr/>
        </p:nvSpPr>
        <p:spPr>
          <a:xfrm>
            <a:off x="3286116" y="3548722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حيث </a:t>
            </a:r>
            <a:r>
              <a:rPr lang="en-US" sz="2800" b="1" i="1" dirty="0" err="1" smtClean="0">
                <a:solidFill>
                  <a:srgbClr val="00B050"/>
                </a:solidFill>
                <a:cs typeface="Simplified Arabic" pitchFamily="2" charset="-78"/>
              </a:rPr>
              <a:t>i</a:t>
            </a:r>
            <a:r>
              <a:rPr lang="en-US" sz="2800" b="1" i="1" baseline="-25000" dirty="0" err="1" smtClean="0">
                <a:solidFill>
                  <a:srgbClr val="00B050"/>
                </a:solidFill>
                <a:cs typeface="Simplified Arabic" pitchFamily="2" charset="-78"/>
              </a:rPr>
              <a:t>Lp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يمثل الحالة العابرة لتيار الحمولة.</a:t>
            </a:r>
            <a:endParaRPr lang="ar-SY" sz="2800" b="1" dirty="0">
              <a:solidFill>
                <a:srgbClr val="00B050"/>
              </a:solidFill>
            </a:endParaRPr>
          </a:p>
        </p:txBody>
      </p:sp>
      <p:sp>
        <p:nvSpPr>
          <p:cNvPr id="28" name="مستطيل 27"/>
          <p:cNvSpPr/>
          <p:nvPr/>
        </p:nvSpPr>
        <p:spPr>
          <a:xfrm>
            <a:off x="4500562" y="5572140"/>
            <a:ext cx="42862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i="1" dirty="0" err="1" smtClean="0">
                <a:solidFill>
                  <a:srgbClr val="00B050"/>
                </a:solidFill>
                <a:cs typeface="Simplified Arabic" pitchFamily="2" charset="-78"/>
              </a:rPr>
              <a:t>cte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ثابت يحسب من الشروط البدائية والحل الخاص.</a:t>
            </a:r>
            <a:endParaRPr lang="ar-SY" sz="2800" b="1" dirty="0">
              <a:solidFill>
                <a:srgbClr val="00B050"/>
              </a:solidFill>
            </a:endParaRPr>
          </a:p>
        </p:txBody>
      </p:sp>
      <p:sp>
        <p:nvSpPr>
          <p:cNvPr id="29" name="عنصر نائب للتاريخ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30" name="عنصر نائب لرقم الشريحة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16</a:t>
            </a:fld>
            <a:endParaRPr lang="ar-SY"/>
          </a:p>
        </p:txBody>
      </p:sp>
      <p:sp>
        <p:nvSpPr>
          <p:cNvPr id="31" name="عنصر نائب للتذييل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/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3600472"/>
            <a:ext cx="36957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صورة 2" descr="fig2_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158" y="857232"/>
            <a:ext cx="2895600" cy="2066544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214282" y="3481518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err="1" smtClean="0">
                <a:solidFill>
                  <a:srgbClr val="0070C0"/>
                </a:solidFill>
                <a:sym typeface="Symbol"/>
              </a:rPr>
              <a:t>Lp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5" name="مربع نص 4"/>
          <p:cNvSpPr txBox="1"/>
          <p:nvPr/>
        </p:nvSpPr>
        <p:spPr>
          <a:xfrm>
            <a:off x="6715140" y="357166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graphicFrame>
        <p:nvGraphicFramePr>
          <p:cNvPr id="6" name="كائن 5"/>
          <p:cNvGraphicFramePr>
            <a:graphicFrameLocks noChangeAspect="1"/>
          </p:cNvGraphicFramePr>
          <p:nvPr/>
        </p:nvGraphicFramePr>
        <p:xfrm>
          <a:off x="6143636" y="428604"/>
          <a:ext cx="1011237" cy="463550"/>
        </p:xfrm>
        <a:graphic>
          <a:graphicData uri="http://schemas.openxmlformats.org/presentationml/2006/ole">
            <p:oleObj spid="_x0000_s87042" name="Equation" r:id="rId5" imgW="444240" imgH="203040" progId="Equation.DSMT4">
              <p:embed/>
            </p:oleObj>
          </a:graphicData>
        </a:graphic>
      </p:graphicFrame>
      <p:sp>
        <p:nvSpPr>
          <p:cNvPr id="9" name="مربع نص 8"/>
          <p:cNvSpPr txBox="1"/>
          <p:nvPr/>
        </p:nvSpPr>
        <p:spPr>
          <a:xfrm>
            <a:off x="857224" y="2928934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2 - 8</a:t>
            </a:r>
            <a:endParaRPr lang="ar-SY" sz="2200" dirty="0">
              <a:cs typeface="Simplified Arabic" pitchFamily="2" charset="-78"/>
            </a:endParaRP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227" y="3604715"/>
            <a:ext cx="36957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مربع نص 11"/>
          <p:cNvSpPr txBox="1"/>
          <p:nvPr/>
        </p:nvSpPr>
        <p:spPr>
          <a:xfrm>
            <a:off x="2071670" y="342900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00B050"/>
                </a:solidFill>
                <a:sym typeface="Symbol"/>
              </a:rPr>
              <a:t>i</a:t>
            </a:r>
            <a:r>
              <a:rPr lang="en-US" sz="2400" b="1" baseline="-25000" dirty="0" err="1" smtClean="0">
                <a:solidFill>
                  <a:srgbClr val="00B050"/>
                </a:solidFill>
                <a:sym typeface="Symbol"/>
              </a:rPr>
              <a:t>Lf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13" name="مربع نص 12"/>
          <p:cNvSpPr txBox="1"/>
          <p:nvPr/>
        </p:nvSpPr>
        <p:spPr>
          <a:xfrm>
            <a:off x="3714744" y="4681847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dirty="0" smtClean="0">
                <a:sym typeface="Symbol"/>
              </a:rPr>
              <a:t></a:t>
            </a:r>
            <a:endParaRPr lang="ar-SY" sz="2400" dirty="0"/>
          </a:p>
        </p:txBody>
      </p:sp>
      <p:sp>
        <p:nvSpPr>
          <p:cNvPr id="14" name="مربع نص 13"/>
          <p:cNvSpPr txBox="1"/>
          <p:nvPr/>
        </p:nvSpPr>
        <p:spPr>
          <a:xfrm>
            <a:off x="928662" y="6072206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2 - 9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15" name="مربع نص 14"/>
          <p:cNvSpPr txBox="1"/>
          <p:nvPr/>
        </p:nvSpPr>
        <p:spPr>
          <a:xfrm>
            <a:off x="3000364" y="857232"/>
            <a:ext cx="585791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الحل الخاص: </a:t>
            </a:r>
            <a:r>
              <a:rPr lang="ar-SY" sz="2800" b="1" dirty="0" smtClean="0">
                <a:solidFill>
                  <a:schemeClr val="tx2"/>
                </a:solidFill>
                <a:cs typeface="Simplified Arabic" pitchFamily="2" charset="-78"/>
              </a:rPr>
              <a:t>هو التيار </a:t>
            </a:r>
            <a:r>
              <a:rPr lang="ar-SY" sz="2800" b="1" dirty="0" err="1" smtClean="0">
                <a:solidFill>
                  <a:schemeClr val="tx2"/>
                </a:solidFill>
                <a:cs typeface="Simplified Arabic" pitchFamily="2" charset="-78"/>
              </a:rPr>
              <a:t>القسري</a:t>
            </a:r>
            <a:r>
              <a:rPr lang="ar-SY" sz="2800" b="1" dirty="0" smtClean="0">
                <a:solidFill>
                  <a:schemeClr val="tx2"/>
                </a:solidFill>
                <a:cs typeface="Simplified Arabic" pitchFamily="2" charset="-78"/>
              </a:rPr>
              <a:t> الناتج عن تطبيق جهد الدخل </a:t>
            </a:r>
            <a:r>
              <a:rPr lang="en-US" sz="28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b="1" i="1" baseline="-25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ar-SY" sz="2800" b="1" dirty="0" smtClean="0">
                <a:solidFill>
                  <a:schemeClr val="tx2"/>
                </a:solidFill>
                <a:cs typeface="Simplified Arabic" pitchFamily="2" charset="-78"/>
              </a:rPr>
              <a:t> على الحمولة</a:t>
            </a:r>
          </a:p>
        </p:txBody>
      </p:sp>
      <p:graphicFrame>
        <p:nvGraphicFramePr>
          <p:cNvPr id="16" name="كائن 15"/>
          <p:cNvGraphicFramePr>
            <a:graphicFrameLocks noChangeAspect="1"/>
          </p:cNvGraphicFramePr>
          <p:nvPr/>
        </p:nvGraphicFramePr>
        <p:xfrm>
          <a:off x="4764904" y="2857500"/>
          <a:ext cx="3041650" cy="1195388"/>
        </p:xfrm>
        <a:graphic>
          <a:graphicData uri="http://schemas.openxmlformats.org/presentationml/2006/ole">
            <p:oleObj spid="_x0000_s87044" name="Equation" r:id="rId7" imgW="1295280" imgH="507960" progId="Equation.DSMT4">
              <p:embed/>
            </p:oleObj>
          </a:graphicData>
        </a:graphic>
      </p:graphicFrame>
      <p:sp>
        <p:nvSpPr>
          <p:cNvPr id="17" name="مربع نص 16"/>
          <p:cNvSpPr txBox="1"/>
          <p:nvPr/>
        </p:nvSpPr>
        <p:spPr>
          <a:xfrm>
            <a:off x="7072330" y="2500306"/>
            <a:ext cx="17145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مطال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التيار: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18" name="كائن 17"/>
          <p:cNvGraphicFramePr>
            <a:graphicFrameLocks noChangeAspect="1"/>
          </p:cNvGraphicFramePr>
          <p:nvPr/>
        </p:nvGraphicFramePr>
        <p:xfrm>
          <a:off x="5125267" y="4357688"/>
          <a:ext cx="2320925" cy="1014412"/>
        </p:xfrm>
        <a:graphic>
          <a:graphicData uri="http://schemas.openxmlformats.org/presentationml/2006/ole">
            <p:oleObj spid="_x0000_s87045" name="Equation" r:id="rId8" imgW="990360" imgH="431640" progId="Equation.DSMT4">
              <p:embed/>
            </p:oleObj>
          </a:graphicData>
        </a:graphic>
      </p:graphicFrame>
      <p:sp>
        <p:nvSpPr>
          <p:cNvPr id="19" name="مربع نص 18"/>
          <p:cNvSpPr txBox="1"/>
          <p:nvPr/>
        </p:nvSpPr>
        <p:spPr>
          <a:xfrm>
            <a:off x="6929454" y="3857628"/>
            <a:ext cx="185738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زاوية التيار: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20" name="كائن 19"/>
          <p:cNvGraphicFramePr>
            <a:graphicFrameLocks noChangeAspect="1"/>
          </p:cNvGraphicFramePr>
          <p:nvPr/>
        </p:nvGraphicFramePr>
        <p:xfrm>
          <a:off x="5083992" y="2000250"/>
          <a:ext cx="2403475" cy="536575"/>
        </p:xfrm>
        <a:graphic>
          <a:graphicData uri="http://schemas.openxmlformats.org/presentationml/2006/ole">
            <p:oleObj spid="_x0000_s87046" name="Equation" r:id="rId9" imgW="1028520" imgH="228600" progId="Equation.DSMT4">
              <p:embed/>
            </p:oleObj>
          </a:graphicData>
        </a:graphic>
      </p:graphicFrame>
      <p:sp>
        <p:nvSpPr>
          <p:cNvPr id="21" name="مربع نص 20"/>
          <p:cNvSpPr txBox="1"/>
          <p:nvPr/>
        </p:nvSpPr>
        <p:spPr>
          <a:xfrm>
            <a:off x="955958" y="4986988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</a:t>
            </a:r>
            <a:endParaRPr lang="ar-SY" sz="2400" b="1" dirty="0"/>
          </a:p>
        </p:txBody>
      </p:sp>
      <p:cxnSp>
        <p:nvCxnSpPr>
          <p:cNvPr id="23" name="رابط كسهم مستقيم 22"/>
          <p:cNvCxnSpPr/>
          <p:nvPr/>
        </p:nvCxnSpPr>
        <p:spPr>
          <a:xfrm rot="5400000">
            <a:off x="1165047" y="4393413"/>
            <a:ext cx="1357322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مربع نص 23"/>
          <p:cNvSpPr txBox="1"/>
          <p:nvPr/>
        </p:nvSpPr>
        <p:spPr>
          <a:xfrm rot="16200000">
            <a:off x="1373809" y="4269737"/>
            <a:ext cx="128588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i="1" dirty="0" smtClean="0">
                <a:sym typeface="Symbol"/>
              </a:rPr>
              <a:t>I</a:t>
            </a:r>
            <a:r>
              <a:rPr lang="en-US" sz="2400" b="1" i="1" baseline="-25000" dirty="0" smtClean="0">
                <a:sym typeface="Symbol"/>
              </a:rPr>
              <a:t>max</a:t>
            </a:r>
            <a:endParaRPr lang="ar-SY" sz="2400" b="1" i="1" baseline="-25000" dirty="0"/>
          </a:p>
        </p:txBody>
      </p:sp>
      <p:sp>
        <p:nvSpPr>
          <p:cNvPr id="25" name="مربع نص 24"/>
          <p:cNvSpPr txBox="1"/>
          <p:nvPr/>
        </p:nvSpPr>
        <p:spPr>
          <a:xfrm>
            <a:off x="5572132" y="5357826"/>
            <a:ext cx="321471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معادلة التيار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القسري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: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26" name="كائن 25"/>
          <p:cNvGraphicFramePr>
            <a:graphicFrameLocks noChangeAspect="1"/>
          </p:cNvGraphicFramePr>
          <p:nvPr/>
        </p:nvGraphicFramePr>
        <p:xfrm>
          <a:off x="4713311" y="5892821"/>
          <a:ext cx="3144837" cy="536575"/>
        </p:xfrm>
        <a:graphic>
          <a:graphicData uri="http://schemas.openxmlformats.org/presentationml/2006/ole">
            <p:oleObj spid="_x0000_s87047" name="Equation" r:id="rId10" imgW="1346040" imgH="228600" progId="Equation.DSMT4">
              <p:embed/>
            </p:oleObj>
          </a:graphicData>
        </a:graphic>
      </p:graphicFrame>
      <p:sp>
        <p:nvSpPr>
          <p:cNvPr id="27" name="عنصر نائب للتاريخ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28" name="عنصر نائب لرقم الشريحة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17</a:t>
            </a:fld>
            <a:endParaRPr lang="ar-SY"/>
          </a:p>
        </p:txBody>
      </p:sp>
      <p:sp>
        <p:nvSpPr>
          <p:cNvPr id="29" name="عنصر نائب للتذييل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5" grpId="0"/>
      <p:bldP spid="17" grpId="0"/>
      <p:bldP spid="19" grpId="0"/>
      <p:bldP spid="21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996" y="3527734"/>
            <a:ext cx="36957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مربع نص 1"/>
          <p:cNvSpPr txBox="1"/>
          <p:nvPr/>
        </p:nvSpPr>
        <p:spPr>
          <a:xfrm>
            <a:off x="6715140" y="428604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graphicFrame>
        <p:nvGraphicFramePr>
          <p:cNvPr id="3" name="كائن 2"/>
          <p:cNvGraphicFramePr>
            <a:graphicFrameLocks noChangeAspect="1"/>
          </p:cNvGraphicFramePr>
          <p:nvPr/>
        </p:nvGraphicFramePr>
        <p:xfrm>
          <a:off x="6143636" y="500042"/>
          <a:ext cx="1011237" cy="463550"/>
        </p:xfrm>
        <a:graphic>
          <a:graphicData uri="http://schemas.openxmlformats.org/presentationml/2006/ole">
            <p:oleObj spid="_x0000_s88066" name="Equation" r:id="rId4" imgW="444240" imgH="203040" progId="Equation.DSMT4">
              <p:embed/>
            </p:oleObj>
          </a:graphicData>
        </a:graphic>
      </p:graphicFrame>
      <p:sp>
        <p:nvSpPr>
          <p:cNvPr id="6" name="مستطيل 5"/>
          <p:cNvSpPr/>
          <p:nvPr/>
        </p:nvSpPr>
        <p:spPr>
          <a:xfrm>
            <a:off x="3286116" y="1071546"/>
            <a:ext cx="55007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حل المعادلة التفاضلية يساوي مجموع الحلين العام والخاص وهو يمثل معادلة تيار الحمولة عندما يكون </a:t>
            </a:r>
            <a:r>
              <a:rPr lang="ar-SY" sz="2800" b="1" dirty="0" err="1" smtClean="0">
                <a:cs typeface="Simplified Arabic" pitchFamily="2" charset="-78"/>
              </a:rPr>
              <a:t>الديود</a:t>
            </a:r>
            <a:r>
              <a:rPr lang="ar-SY" sz="2800" b="1" dirty="0" smtClean="0">
                <a:cs typeface="Simplified Arabic" pitchFamily="2" charset="-78"/>
              </a:rPr>
              <a:t> في حالة تمرير</a:t>
            </a:r>
            <a:endParaRPr lang="ar-SY" sz="2800" b="1" dirty="0"/>
          </a:p>
        </p:txBody>
      </p:sp>
      <p:pic>
        <p:nvPicPr>
          <p:cNvPr id="8" name="صورة 7" descr="fig2_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158" y="857232"/>
            <a:ext cx="2895600" cy="2066544"/>
          </a:xfrm>
          <a:prstGeom prst="rect">
            <a:avLst/>
          </a:prstGeom>
        </p:spPr>
      </p:pic>
      <p:sp>
        <p:nvSpPr>
          <p:cNvPr id="9" name="مربع نص 8"/>
          <p:cNvSpPr txBox="1"/>
          <p:nvPr/>
        </p:nvSpPr>
        <p:spPr>
          <a:xfrm>
            <a:off x="214282" y="3481518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err="1" smtClean="0">
                <a:solidFill>
                  <a:srgbClr val="0070C0"/>
                </a:solidFill>
                <a:sym typeface="Symbol"/>
              </a:rPr>
              <a:t>Lp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857224" y="2928934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2 - 8</a:t>
            </a:r>
            <a:endParaRPr lang="ar-SY" sz="2200" dirty="0">
              <a:cs typeface="Simplified Arabic" pitchFamily="2" charset="-78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227" y="3604715"/>
            <a:ext cx="36957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مربع نص 11"/>
          <p:cNvSpPr txBox="1"/>
          <p:nvPr/>
        </p:nvSpPr>
        <p:spPr>
          <a:xfrm>
            <a:off x="2071670" y="342900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00B050"/>
                </a:solidFill>
                <a:sym typeface="Symbol"/>
              </a:rPr>
              <a:t>i</a:t>
            </a:r>
            <a:r>
              <a:rPr lang="en-US" sz="2400" b="1" baseline="-25000" dirty="0" err="1" smtClean="0">
                <a:solidFill>
                  <a:srgbClr val="00B050"/>
                </a:solidFill>
                <a:sym typeface="Symbol"/>
              </a:rPr>
              <a:t>Lf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13" name="مربع نص 12"/>
          <p:cNvSpPr txBox="1"/>
          <p:nvPr/>
        </p:nvSpPr>
        <p:spPr>
          <a:xfrm>
            <a:off x="3714744" y="4681847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dirty="0" smtClean="0">
                <a:sym typeface="Symbol"/>
              </a:rPr>
              <a:t></a:t>
            </a:r>
            <a:endParaRPr lang="ar-SY" sz="2400" dirty="0"/>
          </a:p>
        </p:txBody>
      </p:sp>
      <p:sp>
        <p:nvSpPr>
          <p:cNvPr id="14" name="مربع نص 13"/>
          <p:cNvSpPr txBox="1"/>
          <p:nvPr/>
        </p:nvSpPr>
        <p:spPr>
          <a:xfrm>
            <a:off x="928662" y="6072206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2 - 9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15" name="مربع نص 14"/>
          <p:cNvSpPr txBox="1"/>
          <p:nvPr/>
        </p:nvSpPr>
        <p:spPr>
          <a:xfrm>
            <a:off x="955958" y="4986988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</a:t>
            </a:r>
            <a:endParaRPr lang="ar-SY" sz="2400" b="1" dirty="0"/>
          </a:p>
        </p:txBody>
      </p:sp>
      <p:cxnSp>
        <p:nvCxnSpPr>
          <p:cNvPr id="16" name="رابط كسهم مستقيم 15"/>
          <p:cNvCxnSpPr/>
          <p:nvPr/>
        </p:nvCxnSpPr>
        <p:spPr>
          <a:xfrm rot="5400000">
            <a:off x="1165047" y="4393413"/>
            <a:ext cx="1357322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مربع نص 16"/>
          <p:cNvSpPr txBox="1"/>
          <p:nvPr/>
        </p:nvSpPr>
        <p:spPr>
          <a:xfrm rot="16200000">
            <a:off x="1373809" y="4269737"/>
            <a:ext cx="128588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i="1" dirty="0" smtClean="0">
                <a:sym typeface="Symbol"/>
              </a:rPr>
              <a:t>I</a:t>
            </a:r>
            <a:r>
              <a:rPr lang="en-US" sz="2400" b="1" i="1" baseline="-25000" dirty="0" smtClean="0">
                <a:sym typeface="Symbol"/>
              </a:rPr>
              <a:t>max</a:t>
            </a:r>
            <a:endParaRPr lang="ar-SY" sz="2400" b="1" i="1" baseline="-25000" dirty="0"/>
          </a:p>
        </p:txBody>
      </p:sp>
      <p:sp>
        <p:nvSpPr>
          <p:cNvPr id="18" name="مربع نص 17"/>
          <p:cNvSpPr txBox="1"/>
          <p:nvPr/>
        </p:nvSpPr>
        <p:spPr>
          <a:xfrm>
            <a:off x="214282" y="4572008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b="1" baseline="-25000" dirty="0" err="1" smtClean="0">
                <a:solidFill>
                  <a:srgbClr val="FF0000"/>
                </a:solidFill>
                <a:sym typeface="Symbol"/>
              </a:rPr>
              <a:t>L</a:t>
            </a:r>
            <a:endParaRPr lang="ar-SY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5572132" y="2643182"/>
          <a:ext cx="1878012" cy="550863"/>
        </p:xfrm>
        <a:graphic>
          <a:graphicData uri="http://schemas.openxmlformats.org/presentationml/2006/ole">
            <p:oleObj spid="_x0000_s88068" name="Equation" r:id="rId7" imgW="825480" imgH="241200" progId="Equation.DSMT4">
              <p:embed/>
            </p:oleObj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4143372" y="3143248"/>
          <a:ext cx="4622800" cy="782637"/>
        </p:xfrm>
        <a:graphic>
          <a:graphicData uri="http://schemas.openxmlformats.org/presentationml/2006/ole">
            <p:oleObj spid="_x0000_s88069" name="Equation" r:id="rId8" imgW="2031840" imgH="342720" progId="Equation.DSMT4">
              <p:embed/>
            </p:oleObj>
          </a:graphicData>
        </a:graphic>
      </p:graphicFrame>
      <p:sp>
        <p:nvSpPr>
          <p:cNvPr id="22" name="مستطيل 21"/>
          <p:cNvSpPr/>
          <p:nvPr/>
        </p:nvSpPr>
        <p:spPr>
          <a:xfrm>
            <a:off x="4500562" y="4189405"/>
            <a:ext cx="42862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عند بداية تمرير الديود 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t=0</a:t>
            </a:r>
            <a:r>
              <a:rPr lang="ar-SY" sz="2800" b="1" dirty="0" smtClean="0">
                <a:cs typeface="Simplified Arabic" pitchFamily="2" charset="-78"/>
              </a:rPr>
              <a:t>) يكون التيار الكلي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baseline="-250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ar-SY" sz="2800" b="1" i="1" dirty="0" smtClean="0">
                <a:cs typeface="Simplified Arabic" pitchFamily="2" charset="-78"/>
              </a:rPr>
              <a:t> </a:t>
            </a:r>
            <a:r>
              <a:rPr lang="ar-SY" sz="2800" b="1" dirty="0" smtClean="0">
                <a:cs typeface="Simplified Arabic" pitchFamily="2" charset="-78"/>
              </a:rPr>
              <a:t>إذاً:</a:t>
            </a:r>
            <a:endParaRPr lang="ar-SY" sz="2800" b="1" i="1" dirty="0"/>
          </a:p>
        </p:txBody>
      </p:sp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5470525" y="5335604"/>
          <a:ext cx="2136775" cy="522288"/>
        </p:xfrm>
        <a:graphic>
          <a:graphicData uri="http://schemas.openxmlformats.org/presentationml/2006/ole">
            <p:oleObj spid="_x0000_s88070" name="Equation" r:id="rId9" imgW="939600" imgH="228600" progId="Equation.DSMT4">
              <p:embed/>
            </p:oleObj>
          </a:graphicData>
        </a:graphic>
      </p:graphicFrame>
      <p:grpSp>
        <p:nvGrpSpPr>
          <p:cNvPr id="23" name="مجموعة 22"/>
          <p:cNvGrpSpPr/>
          <p:nvPr/>
        </p:nvGrpSpPr>
        <p:grpSpPr>
          <a:xfrm>
            <a:off x="857224" y="3071810"/>
            <a:ext cx="1214446" cy="857256"/>
            <a:chOff x="943828" y="5286388"/>
            <a:chExt cx="1214446" cy="857256"/>
          </a:xfrm>
        </p:grpSpPr>
        <p:sp>
          <p:nvSpPr>
            <p:cNvPr id="24" name="مربع نص 23"/>
            <p:cNvSpPr txBox="1"/>
            <p:nvPr/>
          </p:nvSpPr>
          <p:spPr>
            <a:xfrm>
              <a:off x="1443894" y="5286388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olidFill>
                    <a:srgbClr val="FF0000"/>
                  </a:solidFill>
                  <a:sym typeface="Symbol"/>
                </a:rPr>
                <a:t>cte</a:t>
              </a:r>
              <a:endParaRPr lang="ar-SY" sz="2400" b="1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رابط كسهم مستقيم 24"/>
            <p:cNvCxnSpPr/>
            <p:nvPr/>
          </p:nvCxnSpPr>
          <p:spPr>
            <a:xfrm rot="5400000">
              <a:off x="936245" y="5651161"/>
              <a:ext cx="500066" cy="4849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عنصر نائب للتاريخ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27" name="عنصر نائب لرقم الشريحة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18</a:t>
            </a:fld>
            <a:endParaRPr lang="ar-SY"/>
          </a:p>
        </p:txBody>
      </p:sp>
      <p:sp>
        <p:nvSpPr>
          <p:cNvPr id="28" name="عنصر نائب للتذييل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1"/>
      <p:bldP spid="17" grpId="1"/>
      <p:bldP spid="18" grpId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6715140" y="428604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graphicFrame>
        <p:nvGraphicFramePr>
          <p:cNvPr id="3" name="كائن 2"/>
          <p:cNvGraphicFramePr>
            <a:graphicFrameLocks noChangeAspect="1"/>
          </p:cNvGraphicFramePr>
          <p:nvPr/>
        </p:nvGraphicFramePr>
        <p:xfrm>
          <a:off x="6143636" y="500042"/>
          <a:ext cx="1011237" cy="463550"/>
        </p:xfrm>
        <a:graphic>
          <a:graphicData uri="http://schemas.openxmlformats.org/presentationml/2006/ole">
            <p:oleObj spid="_x0000_s89090" name="Equation" r:id="rId3" imgW="444240" imgH="203040" progId="Equation.DSMT4">
              <p:embed/>
            </p:oleObj>
          </a:graphicData>
        </a:graphic>
      </p:graphicFrame>
      <p:sp>
        <p:nvSpPr>
          <p:cNvPr id="6" name="مستطيل 5"/>
          <p:cNvSpPr/>
          <p:nvPr/>
        </p:nvSpPr>
        <p:spPr>
          <a:xfrm>
            <a:off x="357158" y="1000108"/>
            <a:ext cx="84296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إذاً تصبح معادلة تيار الحمولة عندما يكون </a:t>
            </a:r>
            <a:r>
              <a:rPr lang="ar-SY" sz="2800" b="1" dirty="0" err="1" smtClean="0">
                <a:cs typeface="Simplified Arabic" pitchFamily="2" charset="-78"/>
              </a:rPr>
              <a:t>الديود</a:t>
            </a:r>
            <a:r>
              <a:rPr lang="ar-SY" sz="2800" b="1" dirty="0" smtClean="0">
                <a:cs typeface="Simplified Arabic" pitchFamily="2" charset="-78"/>
              </a:rPr>
              <a:t> في حالة تمرير:</a:t>
            </a:r>
            <a:endParaRPr lang="ar-SY" sz="2800" b="1" dirty="0"/>
          </a:p>
        </p:txBody>
      </p:sp>
      <p:graphicFrame>
        <p:nvGraphicFramePr>
          <p:cNvPr id="89094" name="Object 3"/>
          <p:cNvGraphicFramePr>
            <a:graphicFrameLocks noChangeAspect="1"/>
          </p:cNvGraphicFramePr>
          <p:nvPr/>
        </p:nvGraphicFramePr>
        <p:xfrm>
          <a:off x="1571604" y="1643050"/>
          <a:ext cx="6629400" cy="1281112"/>
        </p:xfrm>
        <a:graphic>
          <a:graphicData uri="http://schemas.openxmlformats.org/presentationml/2006/ole">
            <p:oleObj spid="_x0000_s89094" name="Equation" r:id="rId4" imgW="2831760" imgH="545760" progId="Equation.DSMT4">
              <p:embed/>
            </p:oleObj>
          </a:graphicData>
        </a:graphic>
      </p:graphicFrame>
      <p:sp>
        <p:nvSpPr>
          <p:cNvPr id="28" name="مربع نص 27"/>
          <p:cNvSpPr txBox="1"/>
          <p:nvPr/>
        </p:nvSpPr>
        <p:spPr>
          <a:xfrm>
            <a:off x="3714744" y="4681847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dirty="0" smtClean="0">
                <a:sym typeface="Symbol"/>
              </a:rPr>
              <a:t></a:t>
            </a:r>
            <a:endParaRPr lang="ar-SY" sz="2400" dirty="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7996" y="3527734"/>
            <a:ext cx="36957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مربع نص 24"/>
          <p:cNvSpPr txBox="1"/>
          <p:nvPr/>
        </p:nvSpPr>
        <p:spPr>
          <a:xfrm>
            <a:off x="785786" y="357187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err="1" smtClean="0">
                <a:solidFill>
                  <a:srgbClr val="0070C0"/>
                </a:solidFill>
                <a:sym typeface="Symbol"/>
              </a:rPr>
              <a:t>Lp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27" name="مربع نص 26"/>
          <p:cNvSpPr txBox="1"/>
          <p:nvPr/>
        </p:nvSpPr>
        <p:spPr>
          <a:xfrm>
            <a:off x="2714612" y="535782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00B050"/>
                </a:solidFill>
                <a:sym typeface="Symbol"/>
              </a:rPr>
              <a:t>i</a:t>
            </a:r>
            <a:r>
              <a:rPr lang="en-US" sz="2400" b="1" baseline="-25000" dirty="0" err="1" smtClean="0">
                <a:solidFill>
                  <a:srgbClr val="00B050"/>
                </a:solidFill>
                <a:sym typeface="Symbol"/>
              </a:rPr>
              <a:t>Lf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29" name="مربع نص 28"/>
          <p:cNvSpPr txBox="1"/>
          <p:nvPr/>
        </p:nvSpPr>
        <p:spPr>
          <a:xfrm>
            <a:off x="928662" y="6072206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2 - 9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33" name="مربع نص 32"/>
          <p:cNvSpPr txBox="1"/>
          <p:nvPr/>
        </p:nvSpPr>
        <p:spPr>
          <a:xfrm>
            <a:off x="1142976" y="307181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b="1" baseline="-25000" dirty="0" err="1" smtClean="0">
                <a:solidFill>
                  <a:srgbClr val="FF0000"/>
                </a:solidFill>
                <a:sym typeface="Symbol"/>
              </a:rPr>
              <a:t>L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34" name="مربع نص 33"/>
          <p:cNvSpPr txBox="1"/>
          <p:nvPr/>
        </p:nvSpPr>
        <p:spPr>
          <a:xfrm>
            <a:off x="-71470" y="5929330"/>
            <a:ext cx="85722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i="1" dirty="0" smtClean="0">
                <a:solidFill>
                  <a:srgbClr val="00B050"/>
                </a:solidFill>
                <a:sym typeface="Symbol"/>
              </a:rPr>
              <a:t>-</a:t>
            </a:r>
            <a:r>
              <a:rPr lang="en-US" sz="2400" b="1" i="1" dirty="0" err="1" smtClean="0">
                <a:solidFill>
                  <a:srgbClr val="00B050"/>
                </a:solidFill>
                <a:sym typeface="Symbol"/>
              </a:rPr>
              <a:t>cte</a:t>
            </a:r>
            <a:endParaRPr lang="ar-SY" sz="2400" b="1" i="1" dirty="0">
              <a:solidFill>
                <a:srgbClr val="00B050"/>
              </a:solidFill>
            </a:endParaRPr>
          </a:p>
        </p:txBody>
      </p:sp>
      <p:sp>
        <p:nvSpPr>
          <p:cNvPr id="35" name="مربع نص 34"/>
          <p:cNvSpPr txBox="1"/>
          <p:nvPr/>
        </p:nvSpPr>
        <p:spPr>
          <a:xfrm>
            <a:off x="0" y="3643314"/>
            <a:ext cx="85722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i="1" dirty="0" err="1" smtClean="0">
                <a:solidFill>
                  <a:srgbClr val="0070C0"/>
                </a:solidFill>
                <a:sym typeface="Symbol"/>
              </a:rPr>
              <a:t>cte</a:t>
            </a:r>
            <a:endParaRPr lang="ar-SY" sz="2400" b="1" i="1" dirty="0">
              <a:solidFill>
                <a:srgbClr val="0070C0"/>
              </a:solidFill>
            </a:endParaRPr>
          </a:p>
        </p:txBody>
      </p:sp>
      <p:sp>
        <p:nvSpPr>
          <p:cNvPr id="36" name="مستطيل 35"/>
          <p:cNvSpPr/>
          <p:nvPr/>
        </p:nvSpPr>
        <p:spPr>
          <a:xfrm>
            <a:off x="3357554" y="2901261"/>
            <a:ext cx="54292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في اللحظة </a:t>
            </a:r>
            <a:r>
              <a:rPr lang="en-US" sz="2800" b="1" i="1" dirty="0" smtClean="0">
                <a:solidFill>
                  <a:srgbClr val="C00000"/>
                </a:solidFill>
                <a:cs typeface="Simplified Arabic" pitchFamily="2" charset="-78"/>
              </a:rPr>
              <a:t>t</a:t>
            </a:r>
            <a:r>
              <a:rPr lang="en-US" sz="2800" b="1" i="1" baseline="-25000" dirty="0" smtClean="0">
                <a:solidFill>
                  <a:srgbClr val="C00000"/>
                </a:solidFill>
                <a:cs typeface="Simplified Arabic" pitchFamily="2" charset="-78"/>
              </a:rPr>
              <a:t>1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يتساوى ويتعاكس </a:t>
            </a:r>
            <a:r>
              <a:rPr lang="ar-SY" sz="2800" b="1" dirty="0" err="1" smtClean="0">
                <a:solidFill>
                  <a:srgbClr val="C00000"/>
                </a:solidFill>
                <a:cs typeface="Simplified Arabic" pitchFamily="2" charset="-78"/>
              </a:rPr>
              <a:t>مطالي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التيار العابر </a:t>
            </a:r>
            <a:r>
              <a:rPr lang="ar-SY" sz="2800" b="1" dirty="0" err="1" smtClean="0">
                <a:solidFill>
                  <a:srgbClr val="C00000"/>
                </a:solidFill>
                <a:cs typeface="Simplified Arabic" pitchFamily="2" charset="-78"/>
              </a:rPr>
              <a:t>والقسري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فيصبح تيار الحمولة مساوياً للصفر مما يؤدي إلى قطع </a:t>
            </a:r>
            <a:r>
              <a:rPr lang="ar-SY" sz="2800" b="1" dirty="0" err="1" smtClean="0">
                <a:solidFill>
                  <a:srgbClr val="C00000"/>
                </a:solidFill>
                <a:cs typeface="Simplified Arabic" pitchFamily="2" charset="-78"/>
              </a:rPr>
              <a:t>الديود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:</a:t>
            </a:r>
            <a:endParaRPr lang="ar-SY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37" name="Object 3"/>
          <p:cNvGraphicFramePr>
            <a:graphicFrameLocks noChangeAspect="1"/>
          </p:cNvGraphicFramePr>
          <p:nvPr/>
        </p:nvGraphicFramePr>
        <p:xfrm>
          <a:off x="4535517" y="4167199"/>
          <a:ext cx="4251325" cy="833437"/>
        </p:xfrm>
        <a:graphic>
          <a:graphicData uri="http://schemas.openxmlformats.org/presentationml/2006/ole">
            <p:oleObj spid="_x0000_s89095" name="Equation" r:id="rId6" imgW="1815840" imgH="355320" progId="Equation.DSMT4">
              <p:embed/>
            </p:oleObj>
          </a:graphicData>
        </a:graphic>
      </p:graphicFrame>
      <p:sp>
        <p:nvSpPr>
          <p:cNvPr id="38" name="مستطيل 37"/>
          <p:cNvSpPr/>
          <p:nvPr/>
        </p:nvSpPr>
        <p:spPr>
          <a:xfrm>
            <a:off x="3786182" y="5046661"/>
            <a:ext cx="50006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 , L ,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</a:t>
            </a:r>
            <a:r>
              <a:rPr lang="ar-SY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معلومة  يمكن حساب اللحظة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(لحظة قطع </a:t>
            </a:r>
            <a:r>
              <a:rPr lang="ar-SY" sz="2800" b="1" dirty="0" err="1" smtClean="0">
                <a:cs typeface="Simplified Arabic" pitchFamily="2" charset="-78"/>
                <a:sym typeface="Symbol"/>
              </a:rPr>
              <a:t>الديود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)</a:t>
            </a:r>
            <a:endParaRPr lang="ar-SY" sz="2800" b="1" dirty="0"/>
          </a:p>
        </p:txBody>
      </p:sp>
      <p:grpSp>
        <p:nvGrpSpPr>
          <p:cNvPr id="21" name="مجموعة 20"/>
          <p:cNvGrpSpPr/>
          <p:nvPr/>
        </p:nvGrpSpPr>
        <p:grpSpPr>
          <a:xfrm>
            <a:off x="1658208" y="5214950"/>
            <a:ext cx="842090" cy="533103"/>
            <a:chOff x="1658208" y="5214950"/>
            <a:chExt cx="842090" cy="533103"/>
          </a:xfrm>
        </p:grpSpPr>
        <p:sp>
          <p:nvSpPr>
            <p:cNvPr id="20" name="مربع نص 19"/>
            <p:cNvSpPr txBox="1"/>
            <p:nvPr/>
          </p:nvSpPr>
          <p:spPr>
            <a:xfrm>
              <a:off x="1658208" y="5286388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t</a:t>
              </a:r>
              <a:r>
                <a:rPr lang="en-US" sz="2400" b="1" baseline="-25000" dirty="0" smtClean="0">
                  <a:solidFill>
                    <a:srgbClr val="FF0000"/>
                  </a:solidFill>
                  <a:sym typeface="Symbol"/>
                </a:rPr>
                <a:t>1</a:t>
              </a:r>
              <a:endParaRPr lang="ar-SY" sz="2400" b="1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رابط كسهم مستقيم 18"/>
            <p:cNvCxnSpPr/>
            <p:nvPr/>
          </p:nvCxnSpPr>
          <p:spPr>
            <a:xfrm flipV="1">
              <a:off x="2143108" y="5214950"/>
              <a:ext cx="357190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عنصر نائب للتاريخ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23" name="عنصر نائب لرقم الشريحة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19</a:t>
            </a:fld>
            <a:endParaRPr lang="ar-SY"/>
          </a:p>
        </p:txBody>
      </p:sp>
      <p:sp>
        <p:nvSpPr>
          <p:cNvPr id="26" name="عنصر نائب للتذييل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/>
          <p:cNvSpPr txBox="1"/>
          <p:nvPr/>
        </p:nvSpPr>
        <p:spPr>
          <a:xfrm>
            <a:off x="500034" y="1643050"/>
            <a:ext cx="8286808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just">
              <a:buFont typeface="Arial" pitchFamily="34" charset="0"/>
              <a:buChar char="•"/>
            </a:pPr>
            <a:r>
              <a:rPr lang="ar-SY" sz="2800" b="1" dirty="0" smtClean="0">
                <a:cs typeface="Simplified Arabic" pitchFamily="2" charset="-78"/>
              </a:rPr>
              <a:t>دارات التقويم أحادية الطور (نصف الموجة – ذات النقطة المشتركة – </a:t>
            </a:r>
            <a:r>
              <a:rPr lang="ar-SY" sz="2800" b="1" dirty="0" err="1" smtClean="0">
                <a:cs typeface="Simplified Arabic" pitchFamily="2" charset="-78"/>
              </a:rPr>
              <a:t>الجسرية</a:t>
            </a:r>
            <a:r>
              <a:rPr lang="ar-SY" sz="2800" b="1" dirty="0" smtClean="0">
                <a:cs typeface="Simplified Arabic" pitchFamily="2" charset="-78"/>
              </a:rPr>
              <a:t>).</a:t>
            </a:r>
            <a:endParaRPr lang="ar-SY" sz="2800" b="1" dirty="0">
              <a:cs typeface="Simplified Arabic" pitchFamily="2" charset="-78"/>
            </a:endParaRPr>
          </a:p>
        </p:txBody>
      </p:sp>
      <p:sp>
        <p:nvSpPr>
          <p:cNvPr id="5" name="مربع نص 4"/>
          <p:cNvSpPr txBox="1"/>
          <p:nvPr/>
        </p:nvSpPr>
        <p:spPr>
          <a:xfrm>
            <a:off x="428596" y="2714620"/>
            <a:ext cx="828680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just">
              <a:buFont typeface="Arial" pitchFamily="34" charset="0"/>
              <a:buChar char="•"/>
            </a:pPr>
            <a:r>
              <a:rPr lang="ar-SY" sz="2800" b="1" dirty="0" smtClean="0">
                <a:cs typeface="Simplified Arabic" pitchFamily="2" charset="-78"/>
              </a:rPr>
              <a:t>دارات التقويم ثلاثية الطور (ذات النقطة المشتركة – </a:t>
            </a:r>
            <a:r>
              <a:rPr lang="ar-SY" sz="2800" b="1" dirty="0" err="1" smtClean="0">
                <a:cs typeface="Simplified Arabic" pitchFamily="2" charset="-78"/>
              </a:rPr>
              <a:t>الجسرية</a:t>
            </a:r>
            <a:r>
              <a:rPr lang="ar-SY" sz="2800" b="1" dirty="0" smtClean="0">
                <a:cs typeface="Simplified Arabic" pitchFamily="2" charset="-78"/>
              </a:rPr>
              <a:t>).</a:t>
            </a:r>
            <a:endParaRPr lang="ar-SY" sz="2800" b="1" dirty="0">
              <a:cs typeface="Simplified Arabic" pitchFamily="2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5857884" y="4000504"/>
            <a:ext cx="285752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2. مجالات الاستخدام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357158" y="4689471"/>
            <a:ext cx="8429684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ar-SY" sz="2800" b="1" dirty="0" smtClean="0">
                <a:cs typeface="Simplified Arabic" pitchFamily="2" charset="-78"/>
              </a:rPr>
              <a:t> دارات التغذية التي لا تتطلب تحكم في الجهد</a:t>
            </a:r>
          </a:p>
          <a:p>
            <a:pPr algn="ctr">
              <a:buFont typeface="Arial" pitchFamily="34" charset="0"/>
              <a:buChar char="•"/>
            </a:pPr>
            <a:r>
              <a:rPr lang="ar-SY" sz="2800" b="1" dirty="0" smtClean="0">
                <a:cs typeface="Simplified Arabic" pitchFamily="2" charset="-78"/>
              </a:rPr>
              <a:t> دارات القالبات الذاتية لتأمين جهد تغذية القالبة</a:t>
            </a:r>
          </a:p>
        </p:txBody>
      </p:sp>
      <p:sp>
        <p:nvSpPr>
          <p:cNvPr id="9" name="مربع نص 8"/>
          <p:cNvSpPr txBox="1"/>
          <p:nvPr/>
        </p:nvSpPr>
        <p:spPr>
          <a:xfrm>
            <a:off x="357158" y="428604"/>
            <a:ext cx="84296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1. تعريف : </a:t>
            </a:r>
            <a:r>
              <a:rPr lang="ar-SY" sz="2800" b="1" dirty="0" smtClean="0">
                <a:cs typeface="Simplified Arabic" pitchFamily="2" charset="-78"/>
              </a:rPr>
              <a:t>هي عبارة عن مبدلات </a:t>
            </a:r>
            <a:r>
              <a:rPr lang="en-US" sz="2800" b="1" dirty="0" smtClean="0">
                <a:cs typeface="Simplified Arabic" pitchFamily="2" charset="-78"/>
              </a:rPr>
              <a:t>AC</a:t>
            </a:r>
            <a:r>
              <a:rPr lang="en-US" sz="2800" b="1" dirty="0" smtClean="0">
                <a:cs typeface="Simplified Arabic" pitchFamily="2" charset="-78"/>
                <a:sym typeface="Symbol"/>
              </a:rPr>
              <a:t>DC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تستخدم </a:t>
            </a:r>
            <a:r>
              <a:rPr lang="ar-SY" sz="2800" b="1" dirty="0" err="1" smtClean="0">
                <a:cs typeface="Simplified Arabic" pitchFamily="2" charset="-78"/>
                <a:sym typeface="Symbol"/>
              </a:rPr>
              <a:t>الديودات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كقواطع الكترونية وتعمل بالإبدال الطبيعي وتقسم إلى:</a:t>
            </a:r>
            <a:endParaRPr lang="ar-SY" sz="2800" b="1" dirty="0">
              <a:cs typeface="Simplified Arabic" pitchFamily="2" charset="-78"/>
            </a:endParaRPr>
          </a:p>
        </p:txBody>
      </p:sp>
      <p:sp>
        <p:nvSpPr>
          <p:cNvPr id="10" name="عنصر نائب للتاريخ 9"/>
          <p:cNvSpPr>
            <a:spLocks noGrp="1"/>
          </p:cNvSpPr>
          <p:nvPr>
            <p:ph type="dt" sz="half" idx="10"/>
          </p:nvPr>
        </p:nvSpPr>
        <p:spPr>
          <a:xfrm>
            <a:off x="3429000" y="6492875"/>
            <a:ext cx="2286000" cy="365125"/>
          </a:xfrm>
        </p:spPr>
        <p:txBody>
          <a:bodyPr/>
          <a:lstStyle/>
          <a:p>
            <a:pPr algn="ctr"/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11" name="عنصر نائب لرقم الشريحة 10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457200" cy="365125"/>
          </a:xfrm>
        </p:spPr>
        <p:txBody>
          <a:bodyPr/>
          <a:lstStyle/>
          <a:p>
            <a:pPr algn="l"/>
            <a:fld id="{2C0DA8FC-BB9E-42E2-A4DE-D94B488C17FE}" type="slidenum">
              <a:rPr lang="ar-SY" smtClean="0"/>
              <a:pPr algn="l"/>
              <a:t>2</a:t>
            </a:fld>
            <a:endParaRPr lang="ar-SY" dirty="0"/>
          </a:p>
        </p:txBody>
      </p:sp>
      <p:sp>
        <p:nvSpPr>
          <p:cNvPr id="12" name="عنصر نائب للتذييل 11"/>
          <p:cNvSpPr>
            <a:spLocks noGrp="1"/>
          </p:cNvSpPr>
          <p:nvPr>
            <p:ph type="ftr" sz="quarter" idx="11"/>
          </p:nvPr>
        </p:nvSpPr>
        <p:spPr>
          <a:xfrm>
            <a:off x="5508104" y="6492875"/>
            <a:ext cx="3635896" cy="365125"/>
          </a:xfrm>
        </p:spPr>
        <p:txBody>
          <a:bodyPr/>
          <a:lstStyle/>
          <a:p>
            <a:pPr algn="r"/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862" y="862013"/>
            <a:ext cx="369570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مربع نص 4"/>
          <p:cNvSpPr txBox="1"/>
          <p:nvPr/>
        </p:nvSpPr>
        <p:spPr>
          <a:xfrm>
            <a:off x="3643306" y="307181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dirty="0" smtClean="0">
                <a:sym typeface="Symbol"/>
              </a:rPr>
              <a:t></a:t>
            </a:r>
            <a:endParaRPr lang="ar-SY" sz="2400" dirty="0"/>
          </a:p>
        </p:txBody>
      </p:sp>
      <p:sp>
        <p:nvSpPr>
          <p:cNvPr id="6" name="مربع نص 5"/>
          <p:cNvSpPr txBox="1"/>
          <p:nvPr/>
        </p:nvSpPr>
        <p:spPr>
          <a:xfrm>
            <a:off x="214282" y="538443"/>
            <a:ext cx="64294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v</a:t>
            </a:r>
            <a:r>
              <a:rPr lang="en-US" sz="2400" b="1" baseline="-25000" dirty="0" err="1" smtClean="0">
                <a:sym typeface="Symbol"/>
              </a:rPr>
              <a:t>in</a:t>
            </a:r>
            <a:endParaRPr lang="en-US" sz="2400" b="1" baseline="-25000" dirty="0" smtClean="0">
              <a:sym typeface="Symbol"/>
            </a:endParaRPr>
          </a:p>
          <a:p>
            <a:pPr algn="ctr" rtl="0"/>
            <a:r>
              <a:rPr lang="en-US" sz="2400" b="1" dirty="0" err="1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L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214282" y="2800175"/>
            <a:ext cx="64294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b="1" baseline="-25000" dirty="0" err="1" smtClean="0">
                <a:solidFill>
                  <a:srgbClr val="FF0000"/>
                </a:solidFill>
                <a:sym typeface="Symbol"/>
              </a:rPr>
              <a:t>L</a:t>
            </a:r>
            <a:endParaRPr lang="en-US" sz="2400" b="1" baseline="-25000" dirty="0" smtClean="0">
              <a:solidFill>
                <a:srgbClr val="FF0000"/>
              </a:solidFill>
              <a:sym typeface="Symbol"/>
            </a:endParaRPr>
          </a:p>
          <a:p>
            <a:pPr algn="ctr" rtl="0"/>
            <a:r>
              <a:rPr lang="en-US" sz="2400" b="1" dirty="0" err="1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err="1" smtClean="0">
                <a:solidFill>
                  <a:srgbClr val="0070C0"/>
                </a:solidFill>
                <a:sym typeface="Symbol"/>
              </a:rPr>
              <a:t>Lp</a:t>
            </a:r>
            <a:endParaRPr lang="en-US" sz="2400" b="1" baseline="-25000" dirty="0" smtClean="0">
              <a:solidFill>
                <a:srgbClr val="0070C0"/>
              </a:solidFill>
              <a:sym typeface="Symbol"/>
            </a:endParaRPr>
          </a:p>
          <a:p>
            <a:pPr algn="ctr" rtl="0"/>
            <a:r>
              <a:rPr lang="en-US" sz="2400" b="1" dirty="0" err="1" smtClean="0">
                <a:solidFill>
                  <a:srgbClr val="00B050"/>
                </a:solidFill>
                <a:sym typeface="Symbol"/>
              </a:rPr>
              <a:t>i</a:t>
            </a:r>
            <a:r>
              <a:rPr lang="en-US" sz="2400" b="1" baseline="-25000" dirty="0" err="1" smtClean="0">
                <a:solidFill>
                  <a:srgbClr val="00B050"/>
                </a:solidFill>
                <a:sym typeface="Symbol"/>
              </a:rPr>
              <a:t>Lf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3714744" y="1357298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dirty="0" smtClean="0">
                <a:sym typeface="Symbol"/>
              </a:rPr>
              <a:t></a:t>
            </a:r>
            <a:endParaRPr lang="ar-SY" sz="2400" dirty="0"/>
          </a:p>
        </p:txBody>
      </p:sp>
      <p:sp>
        <p:nvSpPr>
          <p:cNvPr id="9" name="مربع نص 8"/>
          <p:cNvSpPr txBox="1"/>
          <p:nvPr/>
        </p:nvSpPr>
        <p:spPr>
          <a:xfrm>
            <a:off x="3714744" y="428625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dirty="0" smtClean="0">
                <a:sym typeface="Symbol"/>
              </a:rPr>
              <a:t></a:t>
            </a:r>
            <a:endParaRPr lang="ar-SY" sz="2400" dirty="0"/>
          </a:p>
        </p:txBody>
      </p:sp>
      <p:sp>
        <p:nvSpPr>
          <p:cNvPr id="10" name="مربع نص 9"/>
          <p:cNvSpPr txBox="1"/>
          <p:nvPr/>
        </p:nvSpPr>
        <p:spPr>
          <a:xfrm>
            <a:off x="214282" y="442913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v</a:t>
            </a:r>
            <a:r>
              <a:rPr lang="en-US" sz="2400" b="1" baseline="-25000" dirty="0" err="1" smtClean="0">
                <a:sym typeface="Symbol"/>
              </a:rPr>
              <a:t>D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2000232" y="5896293"/>
            <a:ext cx="4286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dirty="0" smtClean="0">
                <a:sym typeface="Symbol"/>
              </a:rPr>
              <a:t></a:t>
            </a:r>
            <a:endParaRPr lang="ar-SY" sz="2400" dirty="0"/>
          </a:p>
        </p:txBody>
      </p:sp>
      <p:sp>
        <p:nvSpPr>
          <p:cNvPr id="12" name="مربع نص 11"/>
          <p:cNvSpPr txBox="1"/>
          <p:nvPr/>
        </p:nvSpPr>
        <p:spPr>
          <a:xfrm>
            <a:off x="3357554" y="5896293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smtClean="0">
                <a:sym typeface="Symbol"/>
              </a:rPr>
              <a:t>2</a:t>
            </a:r>
            <a:r>
              <a:rPr lang="ar-SY" sz="2400" dirty="0" smtClean="0">
                <a:sym typeface="Symbol"/>
              </a:rPr>
              <a:t></a:t>
            </a:r>
            <a:endParaRPr lang="ar-SY" sz="2400" dirty="0"/>
          </a:p>
        </p:txBody>
      </p:sp>
      <p:sp>
        <p:nvSpPr>
          <p:cNvPr id="13" name="مربع نص 12"/>
          <p:cNvSpPr txBox="1"/>
          <p:nvPr/>
        </p:nvSpPr>
        <p:spPr>
          <a:xfrm>
            <a:off x="2428860" y="128586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dirty="0" smtClean="0">
                <a:sym typeface="Symbol"/>
              </a:rPr>
              <a:t></a:t>
            </a:r>
            <a:r>
              <a:rPr lang="en-US" sz="2400" baseline="-25000" dirty="0" smtClean="0">
                <a:sym typeface="Symbol"/>
              </a:rPr>
              <a:t>1</a:t>
            </a:r>
            <a:endParaRPr lang="ar-SY" sz="2400" dirty="0"/>
          </a:p>
        </p:txBody>
      </p:sp>
      <p:sp>
        <p:nvSpPr>
          <p:cNvPr id="18" name="مربع نص 17"/>
          <p:cNvSpPr txBox="1"/>
          <p:nvPr/>
        </p:nvSpPr>
        <p:spPr>
          <a:xfrm>
            <a:off x="1000100" y="3500438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dirty="0" smtClean="0">
                <a:sym typeface="Symbol"/>
              </a:rPr>
              <a:t></a:t>
            </a:r>
            <a:endParaRPr lang="ar-SY" sz="2400" dirty="0"/>
          </a:p>
        </p:txBody>
      </p:sp>
      <p:graphicFrame>
        <p:nvGraphicFramePr>
          <p:cNvPr id="27" name="Object 3"/>
          <p:cNvGraphicFramePr>
            <a:graphicFrameLocks noChangeAspect="1"/>
          </p:cNvGraphicFramePr>
          <p:nvPr/>
        </p:nvGraphicFramePr>
        <p:xfrm>
          <a:off x="5419725" y="4000504"/>
          <a:ext cx="2652713" cy="1609725"/>
        </p:xfrm>
        <a:graphic>
          <a:graphicData uri="http://schemas.openxmlformats.org/presentationml/2006/ole">
            <p:oleObj spid="_x0000_s40967" name="Equation" r:id="rId4" imgW="1130040" imgH="685800" progId="Equation.DSMT4">
              <p:embed/>
            </p:oleObj>
          </a:graphicData>
        </a:graphic>
      </p:graphicFrame>
      <p:sp>
        <p:nvSpPr>
          <p:cNvPr id="28" name="مربع نص 27"/>
          <p:cNvSpPr txBox="1"/>
          <p:nvPr/>
        </p:nvSpPr>
        <p:spPr>
          <a:xfrm>
            <a:off x="6715140" y="428604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graphicFrame>
        <p:nvGraphicFramePr>
          <p:cNvPr id="31" name="Object 3"/>
          <p:cNvGraphicFramePr>
            <a:graphicFrameLocks noChangeAspect="1"/>
          </p:cNvGraphicFramePr>
          <p:nvPr/>
        </p:nvGraphicFramePr>
        <p:xfrm>
          <a:off x="5419725" y="1643050"/>
          <a:ext cx="1220788" cy="1606550"/>
        </p:xfrm>
        <a:graphic>
          <a:graphicData uri="http://schemas.openxmlformats.org/presentationml/2006/ole">
            <p:oleObj spid="_x0000_s40969" name="Equation" r:id="rId5" imgW="520560" imgH="685800" progId="Equation.DSMT4">
              <p:embed/>
            </p:oleObj>
          </a:graphicData>
        </a:graphic>
      </p:graphicFrame>
      <p:grpSp>
        <p:nvGrpSpPr>
          <p:cNvPr id="39" name="مجموعة 38"/>
          <p:cNvGrpSpPr/>
          <p:nvPr/>
        </p:nvGrpSpPr>
        <p:grpSpPr>
          <a:xfrm>
            <a:off x="5357818" y="3334408"/>
            <a:ext cx="3429024" cy="523220"/>
            <a:chOff x="5357818" y="3191532"/>
            <a:chExt cx="3429024" cy="523220"/>
          </a:xfrm>
        </p:grpSpPr>
        <p:graphicFrame>
          <p:nvGraphicFramePr>
            <p:cNvPr id="32" name="كائن 31"/>
            <p:cNvGraphicFramePr>
              <a:graphicFrameLocks noChangeAspect="1"/>
            </p:cNvGraphicFramePr>
            <p:nvPr/>
          </p:nvGraphicFramePr>
          <p:xfrm>
            <a:off x="5357818" y="3221367"/>
            <a:ext cx="1155700" cy="463550"/>
          </p:xfrm>
          <a:graphic>
            <a:graphicData uri="http://schemas.openxmlformats.org/presentationml/2006/ole">
              <p:oleObj spid="_x0000_s40970" name="Equation" r:id="rId6" imgW="507960" imgH="203040" progId="Equation.DSMT4">
                <p:embed/>
              </p:oleObj>
            </a:graphicData>
          </a:graphic>
        </p:graphicFrame>
        <p:sp>
          <p:nvSpPr>
            <p:cNvPr id="33" name="مستطيل 32"/>
            <p:cNvSpPr/>
            <p:nvPr/>
          </p:nvSpPr>
          <p:spPr>
            <a:xfrm>
              <a:off x="6572264" y="3191532"/>
              <a:ext cx="22145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ar-SY" sz="2800" b="1" dirty="0" smtClean="0">
                  <a:cs typeface="Simplified Arabic" pitchFamily="2" charset="-78"/>
                </a:rPr>
                <a:t>عند قطع </a:t>
              </a:r>
              <a:r>
                <a:rPr lang="ar-SY" sz="2800" b="1" dirty="0" err="1" smtClean="0">
                  <a:cs typeface="Simplified Arabic" pitchFamily="2" charset="-78"/>
                </a:rPr>
                <a:t>الديود</a:t>
              </a:r>
              <a:r>
                <a:rPr lang="ar-SY" sz="2800" b="1" dirty="0" smtClean="0">
                  <a:cs typeface="Simplified Arabic" pitchFamily="2" charset="-78"/>
                </a:rPr>
                <a:t> :</a:t>
              </a:r>
              <a:endParaRPr lang="ar-SY" sz="2800" b="1" dirty="0"/>
            </a:p>
          </p:txBody>
        </p:sp>
      </p:grpSp>
      <p:sp>
        <p:nvSpPr>
          <p:cNvPr id="35" name="مربع نص 34"/>
          <p:cNvSpPr txBox="1"/>
          <p:nvPr/>
        </p:nvSpPr>
        <p:spPr>
          <a:xfrm>
            <a:off x="1643042" y="6427113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2 - 9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36" name="مستطيل 35"/>
          <p:cNvSpPr/>
          <p:nvPr/>
        </p:nvSpPr>
        <p:spPr>
          <a:xfrm>
            <a:off x="4000496" y="5906176"/>
            <a:ext cx="4786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Y" sz="2800" b="1" dirty="0" smtClean="0">
                <a:cs typeface="Simplified Arabic" pitchFamily="2" charset="-78"/>
              </a:rPr>
              <a:t>وهكذا تتكرر المنحنيات في كل دور ...</a:t>
            </a:r>
            <a:endParaRPr lang="ar-SY" sz="2800" b="1" dirty="0"/>
          </a:p>
        </p:txBody>
      </p:sp>
      <p:sp>
        <p:nvSpPr>
          <p:cNvPr id="23" name="عنصر نائب للتاريخ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24" name="عنصر نائب لرقم الشريحة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20</a:t>
            </a:fld>
            <a:endParaRPr lang="ar-SY"/>
          </a:p>
        </p:txBody>
      </p:sp>
      <p:sp>
        <p:nvSpPr>
          <p:cNvPr id="26" name="عنصر نائب للتذييل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grpSp>
        <p:nvGrpSpPr>
          <p:cNvPr id="38" name="مجموعة 37"/>
          <p:cNvGrpSpPr/>
          <p:nvPr/>
        </p:nvGrpSpPr>
        <p:grpSpPr>
          <a:xfrm>
            <a:off x="5286380" y="928670"/>
            <a:ext cx="3500462" cy="523220"/>
            <a:chOff x="5286380" y="928670"/>
            <a:chExt cx="3500462" cy="523220"/>
          </a:xfrm>
        </p:grpSpPr>
        <p:graphicFrame>
          <p:nvGraphicFramePr>
            <p:cNvPr id="29" name="كائن 28"/>
            <p:cNvGraphicFramePr>
              <a:graphicFrameLocks noChangeAspect="1"/>
            </p:cNvGraphicFramePr>
            <p:nvPr/>
          </p:nvGraphicFramePr>
          <p:xfrm>
            <a:off x="5429256" y="958505"/>
            <a:ext cx="1011237" cy="463550"/>
          </p:xfrm>
          <a:graphic>
            <a:graphicData uri="http://schemas.openxmlformats.org/presentationml/2006/ole">
              <p:oleObj spid="_x0000_s40968" name="Equation" r:id="rId7" imgW="444240" imgH="203040" progId="Equation.DSMT4">
                <p:embed/>
              </p:oleObj>
            </a:graphicData>
          </a:graphic>
        </p:graphicFrame>
        <p:sp>
          <p:nvSpPr>
            <p:cNvPr id="30" name="مستطيل 29"/>
            <p:cNvSpPr/>
            <p:nvPr/>
          </p:nvSpPr>
          <p:spPr>
            <a:xfrm>
              <a:off x="5286380" y="928670"/>
              <a:ext cx="35004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ar-SY" sz="2800" b="1" dirty="0" smtClean="0">
                  <a:cs typeface="Simplified Arabic" pitchFamily="2" charset="-78"/>
                </a:rPr>
                <a:t>عند تمرير الديود :</a:t>
              </a:r>
              <a:endParaRPr lang="ar-SY" sz="2800" b="1" dirty="0"/>
            </a:p>
          </p:txBody>
        </p:sp>
      </p:grpSp>
      <p:sp>
        <p:nvSpPr>
          <p:cNvPr id="40" name="سهم إلى اليسار واليمين 39"/>
          <p:cNvSpPr/>
          <p:nvPr/>
        </p:nvSpPr>
        <p:spPr>
          <a:xfrm>
            <a:off x="857224" y="714356"/>
            <a:ext cx="1785950" cy="214314"/>
          </a:xfrm>
          <a:prstGeom prst="left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42" name="رابط مستقيم 41"/>
          <p:cNvCxnSpPr/>
          <p:nvPr/>
        </p:nvCxnSpPr>
        <p:spPr>
          <a:xfrm rot="16200000" flipH="1">
            <a:off x="-142892" y="3171808"/>
            <a:ext cx="5638822" cy="95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3"/>
          <p:cNvGraphicFramePr>
            <a:graphicFrameLocks noChangeAspect="1"/>
          </p:cNvGraphicFramePr>
          <p:nvPr/>
        </p:nvGraphicFramePr>
        <p:xfrm>
          <a:off x="1452544" y="360363"/>
          <a:ext cx="476250" cy="327025"/>
        </p:xfrm>
        <a:graphic>
          <a:graphicData uri="http://schemas.openxmlformats.org/presentationml/2006/ole">
            <p:oleObj spid="_x0000_s40974" name="Equation" r:id="rId8" imgW="203040" imgH="139680" progId="Equation.DSMT4">
              <p:embed/>
            </p:oleObj>
          </a:graphicData>
        </a:graphic>
      </p:graphicFrame>
      <p:sp>
        <p:nvSpPr>
          <p:cNvPr id="45" name="سهم إلى اليسار واليمين 44"/>
          <p:cNvSpPr/>
          <p:nvPr/>
        </p:nvSpPr>
        <p:spPr>
          <a:xfrm>
            <a:off x="2686036" y="714356"/>
            <a:ext cx="957270" cy="214314"/>
          </a:xfrm>
          <a:prstGeom prst="left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46" name="رابط مستقيم 45"/>
          <p:cNvCxnSpPr/>
          <p:nvPr/>
        </p:nvCxnSpPr>
        <p:spPr>
          <a:xfrm rot="16200000" flipH="1">
            <a:off x="842952" y="3171808"/>
            <a:ext cx="5638822" cy="95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2900352" y="285728"/>
          <a:ext cx="625475" cy="415925"/>
        </p:xfrm>
        <a:graphic>
          <a:graphicData uri="http://schemas.openxmlformats.org/presentationml/2006/ole">
            <p:oleObj spid="_x0000_s40975" name="Equation" r:id="rId9" imgW="266400" imgH="177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0" grpId="0" animBg="1"/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311144" y="571480"/>
          <a:ext cx="3546476" cy="2762250"/>
        </p:xfrm>
        <a:graphic>
          <a:graphicData uri="http://schemas.openxmlformats.org/presentationml/2006/ole">
            <p:oleObj spid="_x0000_s129026" name="Picture" r:id="rId3" imgW="2799720" imgH="2179440" progId="Word.Picture.8">
              <p:embed/>
            </p:oleObj>
          </a:graphicData>
        </a:graphic>
      </p:graphicFrame>
      <p:sp>
        <p:nvSpPr>
          <p:cNvPr id="12" name="مربع نص 11"/>
          <p:cNvSpPr txBox="1"/>
          <p:nvPr/>
        </p:nvSpPr>
        <p:spPr>
          <a:xfrm>
            <a:off x="3357554" y="1000108"/>
            <a:ext cx="5429288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مسألة 2-1: (دورة 2004/2005) </a:t>
            </a:r>
            <a:r>
              <a:rPr lang="ar-SY" sz="2800" b="1" dirty="0" smtClean="0">
                <a:cs typeface="Simplified Arabic" pitchFamily="2" charset="-78"/>
              </a:rPr>
              <a:t>لتكن لدينا دارة مجفف الشعر الممثلة جانباً فإذا كان جهد الدخل معطى بالمعادلة التالية :</a:t>
            </a:r>
          </a:p>
          <a:p>
            <a:pPr algn="ctr"/>
            <a:r>
              <a:rPr lang="fr-FR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fr-FR" sz="2800" b="1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fr-FR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=311</a:t>
            </a:r>
            <a:r>
              <a:rPr lang="fr-FR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sin </a:t>
            </a:r>
            <a:r>
              <a:rPr lang="fr-FR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 </a:t>
            </a:r>
            <a:r>
              <a:rPr lang="fr-FR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50 t</a:t>
            </a:r>
            <a:endParaRPr lang="ar-SY" sz="2800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ar-SY" sz="2800" b="1" dirty="0" smtClean="0">
                <a:cs typeface="Simplified Arabic" pitchFamily="2" charset="-78"/>
              </a:rPr>
              <a:t>المطلوب :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Y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2295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Y"/>
          </a:p>
        </p:txBody>
      </p:sp>
      <p:sp>
        <p:nvSpPr>
          <p:cNvPr id="13" name="مربع نص 12"/>
          <p:cNvSpPr txBox="1"/>
          <p:nvPr/>
        </p:nvSpPr>
        <p:spPr>
          <a:xfrm>
            <a:off x="357158" y="3429000"/>
            <a:ext cx="8501122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ar-SY" sz="2800" b="1" dirty="0" smtClean="0">
                <a:cs typeface="Simplified Arabic" pitchFamily="2" charset="-78"/>
              </a:rPr>
              <a:t> رسم </a:t>
            </a:r>
            <a:r>
              <a:rPr lang="fr-FR" sz="2800" b="1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fr-FR" sz="2800" b="1" i="1" baseline="-25000" dirty="0" err="1" smtClean="0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ar-SY" sz="2800" b="1" dirty="0" smtClean="0">
                <a:cs typeface="Simplified Arabic" pitchFamily="2" charset="-78"/>
              </a:rPr>
              <a:t> وحساب القيمة الوسطية والفعالة للتيار</a:t>
            </a:r>
            <a:r>
              <a:rPr lang="fr-FR" sz="28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2800" b="1" dirty="0" smtClean="0">
                <a:cs typeface="Simplified Arabic" pitchFamily="2" charset="-78"/>
              </a:rPr>
              <a:t> </a:t>
            </a:r>
            <a:r>
              <a:rPr lang="ar-SY" sz="2800" b="1" dirty="0" smtClean="0">
                <a:cs typeface="Simplified Arabic" pitchFamily="2" charset="-78"/>
              </a:rPr>
              <a:t> عندما يكون القاطع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fr-FR" sz="2800" b="1" dirty="0" smtClean="0">
                <a:cs typeface="Simplified Arabic" pitchFamily="2" charset="-78"/>
              </a:rPr>
              <a:t> </a:t>
            </a:r>
            <a:r>
              <a:rPr lang="ar-SY" sz="2800" b="1" dirty="0" smtClean="0">
                <a:cs typeface="Simplified Arabic" pitchFamily="2" charset="-78"/>
              </a:rPr>
              <a:t> على الوضعية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ar-SY" sz="2800" b="1" dirty="0" smtClean="0">
                <a:cs typeface="Simplified Arabic" pitchFamily="2" charset="-78"/>
              </a:rPr>
              <a:t> ثم الوضعية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ar-SY" sz="2800" b="1" dirty="0" smtClean="0">
                <a:cs typeface="Simplified Arabic" pitchFamily="2" charset="-78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ar-SY" sz="2800" b="1" dirty="0" smtClean="0">
                <a:cs typeface="Simplified Arabic" pitchFamily="2" charset="-78"/>
              </a:rPr>
              <a:t> حساب الاستطاعة الفعلية المستهلكة في الحمولة في كلتا الحالتين وتحديد سبب إضافة </a:t>
            </a:r>
            <a:r>
              <a:rPr lang="ar-SY" sz="2800" b="1" dirty="0" err="1" smtClean="0">
                <a:cs typeface="Simplified Arabic" pitchFamily="2" charset="-78"/>
              </a:rPr>
              <a:t>الديود</a:t>
            </a:r>
            <a:r>
              <a:rPr lang="ar-SY" sz="2800" b="1" dirty="0" smtClean="0">
                <a:cs typeface="Simplified Arabic" pitchFamily="2" charset="-78"/>
              </a:rPr>
              <a:t> لهذه الدارة.</a:t>
            </a:r>
          </a:p>
          <a:p>
            <a:pPr algn="just">
              <a:buFont typeface="Arial" pitchFamily="34" charset="0"/>
              <a:buChar char="•"/>
            </a:pPr>
            <a:r>
              <a:rPr lang="ar-SY" sz="2800" b="1" dirty="0" smtClean="0">
                <a:cs typeface="Simplified Arabic" pitchFamily="2" charset="-78"/>
              </a:rPr>
              <a:t> رسم الجهد العكسي على </a:t>
            </a:r>
            <a:r>
              <a:rPr lang="ar-SY" sz="2800" b="1" dirty="0" err="1" smtClean="0">
                <a:cs typeface="Simplified Arabic" pitchFamily="2" charset="-78"/>
              </a:rPr>
              <a:t>الديود</a:t>
            </a:r>
            <a:r>
              <a:rPr lang="ar-SY" sz="2800" b="1" dirty="0" smtClean="0">
                <a:cs typeface="Simplified Arabic" pitchFamily="2" charset="-78"/>
              </a:rPr>
              <a:t> عندما يكون القاطع على الوضعية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ar-SY" sz="2800" b="1" dirty="0" smtClean="0">
                <a:cs typeface="Simplified Arabic" pitchFamily="2" charset="-78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ar-SY" sz="2800" b="1" dirty="0" smtClean="0">
                <a:cs typeface="Simplified Arabic" pitchFamily="2" charset="-78"/>
              </a:rPr>
              <a:t> أحسب قيمة السعة المثالية الواجب إضافتها على التفرع مع المقاومة عند العمل في نظام التقويم.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8" name="عنصر نائب لرقم الشريحة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21</a:t>
            </a:fld>
            <a:endParaRPr lang="ar-SY" dirty="0"/>
          </a:p>
        </p:txBody>
      </p:sp>
      <p:sp>
        <p:nvSpPr>
          <p:cNvPr id="9" name="عنصر نائب للتذييل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428596" y="571480"/>
            <a:ext cx="8358246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مسألة دورة 2006/2007: </a:t>
            </a:r>
            <a:r>
              <a:rPr lang="ar-SY" sz="2800" b="1" dirty="0" smtClean="0">
                <a:cs typeface="Simplified Arabic" pitchFamily="2" charset="-78"/>
              </a:rPr>
              <a:t>دارة تقويم نصف الموجة </a:t>
            </a:r>
            <a:r>
              <a:rPr lang="ar-SY" sz="2800" b="1" dirty="0" err="1" smtClean="0">
                <a:cs typeface="Simplified Arabic" pitchFamily="2" charset="-78"/>
              </a:rPr>
              <a:t>ديودية</a:t>
            </a:r>
            <a:r>
              <a:rPr lang="ar-SY" sz="2800" b="1" dirty="0" smtClean="0">
                <a:cs typeface="Simplified Arabic" pitchFamily="2" charset="-78"/>
              </a:rPr>
              <a:t> أحادية الطور تغذي حمولة أومية تحريضية </a:t>
            </a:r>
            <a:r>
              <a:rPr lang="ar-SY" sz="2800" b="1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R = 1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ar-SY" sz="2800" i="1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 = 0.012H</a:t>
            </a:r>
            <a:r>
              <a:rPr lang="ar-SY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Y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ar-SY" sz="2800" b="1" dirty="0" smtClean="0">
                <a:cs typeface="Simplified Arabic" pitchFamily="2" charset="-78"/>
              </a:rPr>
              <a:t> , فإذا كان جهد دخل الدارة معطى بالمعادلة التالية:</a:t>
            </a:r>
          </a:p>
          <a:p>
            <a:pPr algn="just"/>
            <a:endParaRPr lang="ar-SY" sz="2800" b="1" dirty="0" smtClean="0">
              <a:cs typeface="Simplified Arabic" pitchFamily="2" charset="-78"/>
            </a:endParaRPr>
          </a:p>
          <a:p>
            <a:pPr algn="just"/>
            <a:endParaRPr lang="ar-SY" sz="2800" b="1" dirty="0" smtClean="0">
              <a:cs typeface="Simplified Arabic" pitchFamily="2" charset="-78"/>
            </a:endParaRPr>
          </a:p>
          <a:p>
            <a:pPr algn="just"/>
            <a:r>
              <a:rPr lang="en-US" sz="2800" b="1" dirty="0" smtClean="0">
                <a:cs typeface="Simplified Arabic" pitchFamily="2" charset="-78"/>
              </a:rPr>
              <a:t> </a:t>
            </a:r>
            <a:r>
              <a:rPr lang="ar-SY" sz="2800" b="1" dirty="0" smtClean="0">
                <a:cs typeface="Simplified Arabic" pitchFamily="2" charset="-78"/>
              </a:rPr>
              <a:t>وإذا علمت أن تيار الحمولة ينعدم عند الزوايا: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357158" y="4182627"/>
            <a:ext cx="8501122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cs typeface="Simplified Arabic" pitchFamily="2" charset="-78"/>
              </a:rPr>
              <a:t>المطلوب:</a:t>
            </a:r>
            <a:endParaRPr lang="en-US" sz="2800" dirty="0" smtClean="0">
              <a:cs typeface="Simplified Arabic" pitchFamily="2" charset="-78"/>
            </a:endParaRPr>
          </a:p>
          <a:p>
            <a:pPr algn="just"/>
            <a:r>
              <a:rPr lang="ar-SY" sz="2800" b="1" dirty="0" smtClean="0">
                <a:cs typeface="Simplified Arabic" pitchFamily="2" charset="-78"/>
              </a:rPr>
              <a:t>1. رسم جهد الحمولة والجهد العكسي على الديود خلال دور واحد مع تبيان القيم على الرسم.</a:t>
            </a:r>
            <a:endParaRPr lang="en-US" sz="2800" dirty="0" smtClean="0">
              <a:cs typeface="Simplified Arabic" pitchFamily="2" charset="-78"/>
            </a:endParaRPr>
          </a:p>
          <a:p>
            <a:pPr algn="just"/>
            <a:r>
              <a:rPr lang="ar-SY" sz="2800" b="1" dirty="0" smtClean="0">
                <a:cs typeface="Simplified Arabic" pitchFamily="2" charset="-78"/>
              </a:rPr>
              <a:t>2. كتابة معادلة جهد وتيار الحمولة والجهد العكسي على </a:t>
            </a:r>
            <a:r>
              <a:rPr lang="ar-SY" sz="2800" b="1" dirty="0" err="1" smtClean="0">
                <a:cs typeface="Simplified Arabic" pitchFamily="2" charset="-78"/>
              </a:rPr>
              <a:t>الديود</a:t>
            </a:r>
            <a:r>
              <a:rPr lang="ar-SY" sz="2800" b="1" dirty="0" smtClean="0">
                <a:cs typeface="Simplified Arabic" pitchFamily="2" charset="-78"/>
              </a:rPr>
              <a:t> خلال دور واحد ثم حساب القيمة الوسطية للجهد على الحمولة.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Y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2524125" y="3357562"/>
          <a:ext cx="4095750" cy="917575"/>
        </p:xfrm>
        <a:graphic>
          <a:graphicData uri="http://schemas.openxmlformats.org/presentationml/2006/ole">
            <p:oleObj spid="_x0000_s133122" name="Equation" r:id="rId3" imgW="1739880" imgH="393480" progId="Equation.DSMT4">
              <p:embed/>
            </p:oleObj>
          </a:graphicData>
        </a:graphic>
      </p:graphicFrame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Y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Y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2903538" y="2011356"/>
          <a:ext cx="3336925" cy="560388"/>
        </p:xfrm>
        <a:graphic>
          <a:graphicData uri="http://schemas.openxmlformats.org/presentationml/2006/ole">
            <p:oleObj spid="_x0000_s133123" name="Equation" r:id="rId4" imgW="1422360" imgH="241200" progId="Equation.DSMT4">
              <p:embed/>
            </p:oleObj>
          </a:graphicData>
        </a:graphic>
      </p:graphicFrame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Y"/>
          </a:p>
        </p:txBody>
      </p:sp>
      <p:sp>
        <p:nvSpPr>
          <p:cNvPr id="10" name="عنصر نائب للتاريخ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11" name="عنصر نائب لرقم الشريحة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22</a:t>
            </a:fld>
            <a:endParaRPr lang="ar-SY" dirty="0"/>
          </a:p>
        </p:txBody>
      </p:sp>
      <p:sp>
        <p:nvSpPr>
          <p:cNvPr id="12" name="عنصر نائب للتذييل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صورة 12" descr="thir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4608" y="428604"/>
            <a:ext cx="3675888" cy="2014728"/>
          </a:xfrm>
          <a:prstGeom prst="rect">
            <a:avLst/>
          </a:prstGeom>
        </p:spPr>
      </p:pic>
      <p:sp>
        <p:nvSpPr>
          <p:cNvPr id="2" name="مربع نص 1"/>
          <p:cNvSpPr txBox="1"/>
          <p:nvPr/>
        </p:nvSpPr>
        <p:spPr>
          <a:xfrm>
            <a:off x="3786182" y="500042"/>
            <a:ext cx="500066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مسألة دورة 2007/2008: </a:t>
            </a:r>
            <a:r>
              <a:rPr lang="ar-SY" sz="2800" b="1" dirty="0" smtClean="0">
                <a:cs typeface="Simplified Arabic" pitchFamily="2" charset="-78"/>
              </a:rPr>
              <a:t>دارة تقويم نصف الموجة </a:t>
            </a:r>
            <a:r>
              <a:rPr lang="ar-SY" sz="2800" b="1" dirty="0" err="1" smtClean="0">
                <a:cs typeface="Simplified Arabic" pitchFamily="2" charset="-78"/>
              </a:rPr>
              <a:t>ديودية</a:t>
            </a:r>
            <a:r>
              <a:rPr lang="ar-SY" sz="2800" b="1" dirty="0" smtClean="0">
                <a:cs typeface="Simplified Arabic" pitchFamily="2" charset="-78"/>
              </a:rPr>
              <a:t> أحادية </a:t>
            </a:r>
            <a:r>
              <a:rPr lang="ar-SY" sz="2800" b="1" smtClean="0">
                <a:cs typeface="Simplified Arabic" pitchFamily="2" charset="-78"/>
              </a:rPr>
              <a:t>الطور  </a:t>
            </a:r>
            <a:r>
              <a:rPr lang="ar-SY" sz="2800" b="1" dirty="0" smtClean="0">
                <a:cs typeface="Simplified Arabic" pitchFamily="2" charset="-78"/>
              </a:rPr>
              <a:t>تغذي حمل أومي تحريضي موصول على التفرع مع ديود المسار الحر. فإذا علمت أن 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 = 4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ar-SY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 وأن: </a:t>
            </a:r>
            <a:endParaRPr lang="ar-SY" sz="2800" b="1" dirty="0" smtClean="0">
              <a:cs typeface="Simplified Arabic" pitchFamily="2" charset="-78"/>
            </a:endParaRPr>
          </a:p>
        </p:txBody>
      </p:sp>
      <p:sp>
        <p:nvSpPr>
          <p:cNvPr id="3" name="مربع نص 2"/>
          <p:cNvSpPr txBox="1"/>
          <p:nvPr/>
        </p:nvSpPr>
        <p:spPr>
          <a:xfrm>
            <a:off x="271432" y="3392291"/>
            <a:ext cx="8643998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cs typeface="Simplified Arabic" pitchFamily="2" charset="-78"/>
              </a:rPr>
              <a:t> المطلوب :</a:t>
            </a:r>
            <a:endParaRPr lang="en-US" sz="2800" dirty="0" smtClean="0">
              <a:cs typeface="Simplified Arabic" pitchFamily="2" charset="-78"/>
            </a:endParaRPr>
          </a:p>
          <a:p>
            <a:pPr marL="514350" indent="-514350" algn="just">
              <a:buAutoNum type="arabicPeriod"/>
            </a:pPr>
            <a:r>
              <a:rPr lang="ar-SY" sz="2800" b="1" dirty="0" smtClean="0">
                <a:cs typeface="Simplified Arabic" pitchFamily="2" charset="-78"/>
              </a:rPr>
              <a:t>أرسم المنحنيات التالية : جهد الحمولة - الجهد على طرفي الديود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ar-SY" sz="2800" b="1" dirty="0" smtClean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ar-SY" sz="2800" b="1" dirty="0" smtClean="0">
                <a:cs typeface="Simplified Arabic" pitchFamily="2" charset="-78"/>
              </a:rPr>
              <a:t> الجهد على طرفي الديود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ar-SY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fr-FR" sz="2800" b="1" dirty="0" smtClean="0">
                <a:cs typeface="Simplified Arabic" pitchFamily="2" charset="-78"/>
              </a:rPr>
              <a:t> </a:t>
            </a:r>
            <a:r>
              <a:rPr lang="ar-SY" sz="2800" b="1" dirty="0" smtClean="0">
                <a:cs typeface="Simplified Arabic" pitchFamily="2" charset="-78"/>
              </a:rPr>
              <a:t>أحسب </a:t>
            </a:r>
            <a:r>
              <a:rPr lang="ar-SY" sz="2800" b="1" dirty="0" err="1" smtClean="0">
                <a:cs typeface="Simplified Arabic" pitchFamily="2" charset="-78"/>
              </a:rPr>
              <a:t>مايلي</a:t>
            </a:r>
            <a:r>
              <a:rPr lang="ar-SY" sz="2800" b="1" dirty="0" smtClean="0">
                <a:cs typeface="Simplified Arabic" pitchFamily="2" charset="-78"/>
              </a:rPr>
              <a:t>: القيمة المتوسطة والفعالة لجهد الحمولة – القيمة </a:t>
            </a:r>
            <a:r>
              <a:rPr lang="ar-SY" sz="2800" b="1" dirty="0" err="1" smtClean="0">
                <a:cs typeface="Simplified Arabic" pitchFamily="2" charset="-78"/>
              </a:rPr>
              <a:t>الأعظمية</a:t>
            </a:r>
            <a:r>
              <a:rPr lang="ar-SY" sz="2800" b="1" dirty="0" smtClean="0">
                <a:cs typeface="Simplified Arabic" pitchFamily="2" charset="-78"/>
              </a:rPr>
              <a:t> للجهد على كل من </a:t>
            </a:r>
            <a:r>
              <a:rPr lang="ar-SY" sz="2800" b="1" dirty="0" err="1" smtClean="0">
                <a:cs typeface="Simplified Arabic" pitchFamily="2" charset="-78"/>
              </a:rPr>
              <a:t>الديودين</a:t>
            </a:r>
            <a:r>
              <a:rPr lang="ar-SY" sz="2800" b="1" dirty="0" smtClean="0">
                <a:cs typeface="Simplified Arabic" pitchFamily="2" charset="-78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ar-SY" sz="2800" b="1" dirty="0" smtClean="0">
                <a:latin typeface="Times New Roman" pitchFamily="18" charset="0"/>
                <a:cs typeface="Times New Roman" pitchFamily="18" charset="0"/>
              </a:rPr>
              <a:t> و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ar-SY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fr-FR" sz="2800" b="1" dirty="0" smtClean="0">
                <a:cs typeface="Simplified Arabic" pitchFamily="2" charset="-78"/>
              </a:rPr>
              <a:t> </a:t>
            </a:r>
            <a:r>
              <a:rPr lang="ar-SY" sz="2800" b="1" dirty="0" smtClean="0">
                <a:cs typeface="Simplified Arabic" pitchFamily="2" charset="-78"/>
              </a:rPr>
              <a:t>هل تزداد أم تنقص قيمة الجهد الوسطي إذا تم إلغاء ديود المسار الحر ولماذا؟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Y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Y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Y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2873375" y="2786058"/>
          <a:ext cx="3397250" cy="588963"/>
        </p:xfrm>
        <a:graphic>
          <a:graphicData uri="http://schemas.openxmlformats.org/presentationml/2006/ole">
            <p:oleObj spid="_x0000_s134147" name="Equation" r:id="rId4" imgW="1447560" imgH="253800" progId="Equation.DSMT4">
              <p:embed/>
            </p:oleObj>
          </a:graphicData>
        </a:graphic>
      </p:graphicFrame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Y"/>
          </a:p>
        </p:txBody>
      </p:sp>
      <p:sp>
        <p:nvSpPr>
          <p:cNvPr id="10" name="عنصر نائب للتاريخ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11" name="عنصر نائب لرقم الشريحة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23</a:t>
            </a:fld>
            <a:endParaRPr lang="ar-SY" dirty="0"/>
          </a:p>
        </p:txBody>
      </p:sp>
      <p:sp>
        <p:nvSpPr>
          <p:cNvPr id="12" name="عنصر نائب للتذييل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 descr="fig2_9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464" y="854973"/>
            <a:ext cx="3383280" cy="1855431"/>
          </a:xfrm>
          <a:prstGeom prst="rect">
            <a:avLst/>
          </a:prstGeom>
        </p:spPr>
      </p:pic>
      <p:sp>
        <p:nvSpPr>
          <p:cNvPr id="3" name="مربع نص 2"/>
          <p:cNvSpPr txBox="1"/>
          <p:nvPr/>
        </p:nvSpPr>
        <p:spPr>
          <a:xfrm>
            <a:off x="285720" y="285728"/>
            <a:ext cx="8501122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ب- دارة تقويم الموجة الكاملة ذات النقطة المشتركة 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صرف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5" name="مربع نص 4"/>
          <p:cNvSpPr txBox="1"/>
          <p:nvPr/>
        </p:nvSpPr>
        <p:spPr>
          <a:xfrm>
            <a:off x="1142976" y="2926675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2 - 10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6" name="مستطيل 5"/>
          <p:cNvSpPr/>
          <p:nvPr/>
        </p:nvSpPr>
        <p:spPr>
          <a:xfrm>
            <a:off x="3929058" y="1285860"/>
            <a:ext cx="49292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محولة ذات ملف أولي وملفين ثانويين متماثلين (أو منبعي جهد) يعطيان جهدين متعاكسين </a:t>
            </a:r>
            <a:r>
              <a:rPr lang="en-US" sz="2800" b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baseline="-25000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cs typeface="Simplified Arabic" pitchFamily="2" charset="-78"/>
              </a:rPr>
              <a:t>,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’</a:t>
            </a:r>
            <a:r>
              <a:rPr lang="en-US" sz="2800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كل جهد موصول إلى مصعد أو (مهبط) ديود.</a:t>
            </a:r>
            <a:endParaRPr lang="ar-SY" sz="2800" b="1" dirty="0">
              <a:solidFill>
                <a:srgbClr val="0070C0"/>
              </a:solidFill>
            </a:endParaRPr>
          </a:p>
        </p:txBody>
      </p:sp>
      <p:sp>
        <p:nvSpPr>
          <p:cNvPr id="7" name="مستطيل 6"/>
          <p:cNvSpPr/>
          <p:nvPr/>
        </p:nvSpPr>
        <p:spPr>
          <a:xfrm>
            <a:off x="6429388" y="785794"/>
            <a:ext cx="23574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تتألف الدارة من :</a:t>
            </a:r>
            <a:endParaRPr lang="ar-SY" sz="2800" b="1" dirty="0"/>
          </a:p>
        </p:txBody>
      </p:sp>
      <p:sp>
        <p:nvSpPr>
          <p:cNvPr id="8" name="مستطيل 7"/>
          <p:cNvSpPr/>
          <p:nvPr/>
        </p:nvSpPr>
        <p:spPr>
          <a:xfrm>
            <a:off x="285720" y="3265324"/>
            <a:ext cx="85725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الطرفان الآخران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للديودين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موصولان مع بعضهما مما يشكل المجموعة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المهبطية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(الشكل </a:t>
            </a:r>
            <a:r>
              <a:rPr lang="ar-SY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2-10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) أو (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المصعدية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).</a:t>
            </a:r>
            <a:endParaRPr lang="ar-SY" sz="2800" b="1" dirty="0">
              <a:solidFill>
                <a:srgbClr val="7030A0"/>
              </a:solidFill>
            </a:endParaRPr>
          </a:p>
        </p:txBody>
      </p:sp>
      <p:sp>
        <p:nvSpPr>
          <p:cNvPr id="9" name="مستطيل 8"/>
          <p:cNvSpPr/>
          <p:nvPr/>
        </p:nvSpPr>
        <p:spPr>
          <a:xfrm>
            <a:off x="285720" y="4383013"/>
            <a:ext cx="85725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حمولة موصولة بين مهبطي أو (مصعدي) </a:t>
            </a:r>
            <a:r>
              <a:rPr lang="ar-SY" sz="2800" b="1" dirty="0" err="1" smtClean="0">
                <a:solidFill>
                  <a:srgbClr val="00B050"/>
                </a:solidFill>
                <a:cs typeface="Simplified Arabic" pitchFamily="2" charset="-78"/>
              </a:rPr>
              <a:t>الديودين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والنقطة المشتركة </a:t>
            </a:r>
            <a:r>
              <a:rPr lang="ar-SY" sz="2800" b="1" dirty="0" err="1" smtClean="0">
                <a:solidFill>
                  <a:srgbClr val="00B050"/>
                </a:solidFill>
                <a:cs typeface="Simplified Arabic" pitchFamily="2" charset="-78"/>
              </a:rPr>
              <a:t>للملفيين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الثانويين.</a:t>
            </a:r>
            <a:endParaRPr lang="ar-SY" sz="2800" b="1" dirty="0">
              <a:solidFill>
                <a:srgbClr val="00B050"/>
              </a:solidFill>
            </a:endParaRPr>
          </a:p>
        </p:txBody>
      </p:sp>
      <p:sp>
        <p:nvSpPr>
          <p:cNvPr id="10" name="مستطيل 9"/>
          <p:cNvSpPr/>
          <p:nvPr/>
        </p:nvSpPr>
        <p:spPr>
          <a:xfrm>
            <a:off x="285720" y="5500702"/>
            <a:ext cx="85725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في حالة المجموعة </a:t>
            </a:r>
            <a:r>
              <a:rPr lang="ar-SY" sz="2800" b="1" dirty="0" err="1" smtClean="0">
                <a:solidFill>
                  <a:srgbClr val="C00000"/>
                </a:solidFill>
                <a:cs typeface="Simplified Arabic" pitchFamily="2" charset="-78"/>
              </a:rPr>
              <a:t>المهبطية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(الشكل </a:t>
            </a:r>
            <a:r>
              <a:rPr lang="ar-SY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2-10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) الديود الممرر هو الذي يطبق على مصعده أكبر جهد موجب.</a:t>
            </a:r>
            <a:endParaRPr lang="ar-SY" sz="2800" b="1" dirty="0">
              <a:solidFill>
                <a:srgbClr val="C00000"/>
              </a:solidFill>
            </a:endParaRPr>
          </a:p>
        </p:txBody>
      </p:sp>
      <p:sp>
        <p:nvSpPr>
          <p:cNvPr id="11" name="عنصر نائب للتاريخ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12" name="عنصر نائب لرقم الشريحة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24</a:t>
            </a:fld>
            <a:endParaRPr lang="ar-SY" dirty="0"/>
          </a:p>
        </p:txBody>
      </p:sp>
      <p:sp>
        <p:nvSpPr>
          <p:cNvPr id="13" name="عنصر نائب للتذييل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424" y="712097"/>
            <a:ext cx="369570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مربع نص 6"/>
          <p:cNvSpPr txBox="1"/>
          <p:nvPr/>
        </p:nvSpPr>
        <p:spPr>
          <a:xfrm rot="16200000">
            <a:off x="162044" y="101705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L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8" name="مربع نص 7"/>
          <p:cNvSpPr txBox="1"/>
          <p:nvPr/>
        </p:nvSpPr>
        <p:spPr>
          <a:xfrm rot="16200000">
            <a:off x="162044" y="2498047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339966"/>
                </a:solidFill>
                <a:sym typeface="Symbol"/>
              </a:rPr>
              <a:t>i</a:t>
            </a:r>
            <a:r>
              <a:rPr lang="en-US" sz="2400" b="1" baseline="-25000" dirty="0" err="1" smtClean="0">
                <a:solidFill>
                  <a:srgbClr val="339966"/>
                </a:solidFill>
                <a:sym typeface="Symbol"/>
              </a:rPr>
              <a:t>L</a:t>
            </a:r>
            <a:endParaRPr lang="en-US" sz="2400" b="1" baseline="-25000" dirty="0" smtClean="0">
              <a:solidFill>
                <a:srgbClr val="339966"/>
              </a:solidFill>
              <a:sym typeface="Symbol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4071934" y="3965208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1" name="مربع نص 10"/>
          <p:cNvSpPr txBox="1"/>
          <p:nvPr/>
        </p:nvSpPr>
        <p:spPr>
          <a:xfrm rot="16200000">
            <a:off x="-16551" y="4555489"/>
            <a:ext cx="10001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D1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12" name="مربع نص 11"/>
          <p:cNvSpPr txBox="1"/>
          <p:nvPr/>
        </p:nvSpPr>
        <p:spPr>
          <a:xfrm>
            <a:off x="1643042" y="5660520"/>
            <a:ext cx="4286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13" name="مربع نص 12"/>
          <p:cNvSpPr txBox="1"/>
          <p:nvPr/>
        </p:nvSpPr>
        <p:spPr>
          <a:xfrm>
            <a:off x="2714612" y="566052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2</a:t>
            </a:r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15" name="مربع نص 14"/>
          <p:cNvSpPr txBox="1"/>
          <p:nvPr/>
        </p:nvSpPr>
        <p:spPr>
          <a:xfrm rot="16200000">
            <a:off x="162044" y="308875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D1</a:t>
            </a:r>
          </a:p>
        </p:txBody>
      </p:sp>
      <p:sp>
        <p:nvSpPr>
          <p:cNvPr id="18" name="مربع نص 17"/>
          <p:cNvSpPr txBox="1"/>
          <p:nvPr/>
        </p:nvSpPr>
        <p:spPr>
          <a:xfrm>
            <a:off x="3857620" y="566052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3</a:t>
            </a:r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19" name="مربع نص 18"/>
          <p:cNvSpPr txBox="1"/>
          <p:nvPr/>
        </p:nvSpPr>
        <p:spPr>
          <a:xfrm>
            <a:off x="4071934" y="314098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0" name="مربع نص 19"/>
          <p:cNvSpPr txBox="1"/>
          <p:nvPr/>
        </p:nvSpPr>
        <p:spPr>
          <a:xfrm>
            <a:off x="4071934" y="242660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1" name="مربع نص 20"/>
          <p:cNvSpPr txBox="1"/>
          <p:nvPr/>
        </p:nvSpPr>
        <p:spPr>
          <a:xfrm>
            <a:off x="4071934" y="1212163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6" name="مربع نص 25"/>
          <p:cNvSpPr txBox="1"/>
          <p:nvPr/>
        </p:nvSpPr>
        <p:spPr>
          <a:xfrm>
            <a:off x="6715140" y="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graphicFrame>
        <p:nvGraphicFramePr>
          <p:cNvPr id="27" name="كائن 26"/>
          <p:cNvGraphicFramePr>
            <a:graphicFrameLocks noChangeAspect="1"/>
          </p:cNvGraphicFramePr>
          <p:nvPr/>
        </p:nvGraphicFramePr>
        <p:xfrm>
          <a:off x="7429520" y="2714620"/>
          <a:ext cx="1428750" cy="417513"/>
        </p:xfrm>
        <a:graphic>
          <a:graphicData uri="http://schemas.openxmlformats.org/presentationml/2006/ole">
            <p:oleObj spid="_x0000_s114690" name="Equation" r:id="rId4" imgW="609480" imgH="177480" progId="Equation.DSMT4">
              <p:embed/>
            </p:oleObj>
          </a:graphicData>
        </a:graphic>
      </p:graphicFrame>
      <p:sp>
        <p:nvSpPr>
          <p:cNvPr id="28" name="مربع نص 27"/>
          <p:cNvSpPr txBox="1"/>
          <p:nvPr/>
        </p:nvSpPr>
        <p:spPr>
          <a:xfrm>
            <a:off x="1071538" y="426345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32" name="مربع نص 31"/>
          <p:cNvSpPr txBox="1"/>
          <p:nvPr/>
        </p:nvSpPr>
        <p:spPr>
          <a:xfrm>
            <a:off x="2143108" y="426345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v'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35" name="مربع نص 34"/>
          <p:cNvSpPr txBox="1"/>
          <p:nvPr/>
        </p:nvSpPr>
        <p:spPr>
          <a:xfrm>
            <a:off x="647672" y="1212163"/>
            <a:ext cx="150019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D1</a:t>
            </a:r>
            <a:endParaRPr lang="ar-SY" sz="2400" b="1" dirty="0"/>
          </a:p>
        </p:txBody>
      </p:sp>
      <p:sp>
        <p:nvSpPr>
          <p:cNvPr id="36" name="مربع نص 35"/>
          <p:cNvSpPr txBox="1"/>
          <p:nvPr/>
        </p:nvSpPr>
        <p:spPr>
          <a:xfrm>
            <a:off x="1785918" y="1212163"/>
            <a:ext cx="150019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D2</a:t>
            </a:r>
            <a:endParaRPr lang="ar-SY" sz="2400" b="1" dirty="0"/>
          </a:p>
        </p:txBody>
      </p:sp>
      <p:sp>
        <p:nvSpPr>
          <p:cNvPr id="37" name="مربع نص 36"/>
          <p:cNvSpPr txBox="1"/>
          <p:nvPr/>
        </p:nvSpPr>
        <p:spPr>
          <a:xfrm>
            <a:off x="2928926" y="1212163"/>
            <a:ext cx="150019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D1</a:t>
            </a:r>
            <a:endParaRPr lang="ar-SY" sz="2400" b="1" dirty="0"/>
          </a:p>
        </p:txBody>
      </p:sp>
      <p:sp>
        <p:nvSpPr>
          <p:cNvPr id="38" name="مربع نص 37"/>
          <p:cNvSpPr txBox="1"/>
          <p:nvPr/>
        </p:nvSpPr>
        <p:spPr>
          <a:xfrm>
            <a:off x="1785918" y="6212823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2 - 11</a:t>
            </a:r>
            <a:endParaRPr lang="ar-SY" sz="2200" dirty="0">
              <a:cs typeface="Simplified Arabic" pitchFamily="2" charset="-78"/>
            </a:endParaRPr>
          </a:p>
        </p:txBody>
      </p:sp>
      <p:graphicFrame>
        <p:nvGraphicFramePr>
          <p:cNvPr id="39" name="كائن 38"/>
          <p:cNvGraphicFramePr>
            <a:graphicFrameLocks noChangeAspect="1"/>
          </p:cNvGraphicFramePr>
          <p:nvPr/>
        </p:nvGraphicFramePr>
        <p:xfrm>
          <a:off x="4929190" y="2643182"/>
          <a:ext cx="2439987" cy="536575"/>
        </p:xfrm>
        <a:graphic>
          <a:graphicData uri="http://schemas.openxmlformats.org/presentationml/2006/ole">
            <p:oleObj spid="_x0000_s114691" name="Equation" r:id="rId5" imgW="1041120" imgH="228600" progId="Equation.DSMT4">
              <p:embed/>
            </p:oleObj>
          </a:graphicData>
        </a:graphic>
      </p:graphicFrame>
      <p:graphicFrame>
        <p:nvGraphicFramePr>
          <p:cNvPr id="41" name="كائن 40"/>
          <p:cNvGraphicFramePr>
            <a:graphicFrameLocks noChangeAspect="1"/>
          </p:cNvGraphicFramePr>
          <p:nvPr/>
        </p:nvGraphicFramePr>
        <p:xfrm>
          <a:off x="5000628" y="3357562"/>
          <a:ext cx="1101725" cy="536575"/>
        </p:xfrm>
        <a:graphic>
          <a:graphicData uri="http://schemas.openxmlformats.org/presentationml/2006/ole">
            <p:oleObj spid="_x0000_s114692" name="Equation" r:id="rId6" imgW="469800" imgH="228600" progId="Equation.DSMT4">
              <p:embed/>
            </p:oleObj>
          </a:graphicData>
        </a:graphic>
      </p:graphicFrame>
      <p:graphicFrame>
        <p:nvGraphicFramePr>
          <p:cNvPr id="42" name="كائن 41"/>
          <p:cNvGraphicFramePr>
            <a:graphicFrameLocks noChangeAspect="1"/>
          </p:cNvGraphicFramePr>
          <p:nvPr/>
        </p:nvGraphicFramePr>
        <p:xfrm>
          <a:off x="5000628" y="4143380"/>
          <a:ext cx="2439988" cy="536575"/>
        </p:xfrm>
        <a:graphic>
          <a:graphicData uri="http://schemas.openxmlformats.org/presentationml/2006/ole">
            <p:oleObj spid="_x0000_s114693" name="Equation" r:id="rId7" imgW="1041120" imgH="228600" progId="Equation.DSMT4">
              <p:embed/>
            </p:oleObj>
          </a:graphicData>
        </a:graphic>
      </p:graphicFrame>
      <p:graphicFrame>
        <p:nvGraphicFramePr>
          <p:cNvPr id="43" name="كائن 42"/>
          <p:cNvGraphicFramePr>
            <a:graphicFrameLocks noChangeAspect="1"/>
          </p:cNvGraphicFramePr>
          <p:nvPr/>
        </p:nvGraphicFramePr>
        <p:xfrm>
          <a:off x="5000628" y="4857760"/>
          <a:ext cx="1905000" cy="923925"/>
        </p:xfrm>
        <a:graphic>
          <a:graphicData uri="http://schemas.openxmlformats.org/presentationml/2006/ole">
            <p:oleObj spid="_x0000_s114694" name="Equation" r:id="rId8" imgW="812520" imgH="393480" progId="Equation.DSMT4">
              <p:embed/>
            </p:oleObj>
          </a:graphicData>
        </a:graphic>
      </p:graphicFrame>
      <p:pic>
        <p:nvPicPr>
          <p:cNvPr id="44" name="صورة 43" descr="fig2_9_D1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42512" y="428604"/>
            <a:ext cx="3959352" cy="2157984"/>
          </a:xfrm>
          <a:prstGeom prst="rect">
            <a:avLst/>
          </a:prstGeom>
        </p:spPr>
      </p:pic>
      <p:graphicFrame>
        <p:nvGraphicFramePr>
          <p:cNvPr id="45" name="كائن 44"/>
          <p:cNvGraphicFramePr>
            <a:graphicFrameLocks noChangeAspect="1"/>
          </p:cNvGraphicFramePr>
          <p:nvPr/>
        </p:nvGraphicFramePr>
        <p:xfrm>
          <a:off x="5000628" y="5908675"/>
          <a:ext cx="1190625" cy="536575"/>
        </p:xfrm>
        <a:graphic>
          <a:graphicData uri="http://schemas.openxmlformats.org/presentationml/2006/ole">
            <p:oleObj spid="_x0000_s114695" name="Equation" r:id="rId10" imgW="507960" imgH="228600" progId="Equation.DSMT4">
              <p:embed/>
            </p:oleObj>
          </a:graphicData>
        </a:graphic>
      </p:graphicFrame>
      <p:sp>
        <p:nvSpPr>
          <p:cNvPr id="29" name="سهم للأسفل 28"/>
          <p:cNvSpPr/>
          <p:nvPr/>
        </p:nvSpPr>
        <p:spPr>
          <a:xfrm>
            <a:off x="1000100" y="-24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pic>
        <p:nvPicPr>
          <p:cNvPr id="31" name="صورة 30" descr="fig2_9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57752" y="428604"/>
            <a:ext cx="3934968" cy="2157984"/>
          </a:xfrm>
          <a:prstGeom prst="rect">
            <a:avLst/>
          </a:prstGeom>
        </p:spPr>
      </p:pic>
      <p:sp>
        <p:nvSpPr>
          <p:cNvPr id="30" name="عنصر نائب للتاريخ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33" name="عنصر نائب لرقم الشريحة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25</a:t>
            </a:fld>
            <a:endParaRPr lang="ar-SY" dirty="0"/>
          </a:p>
        </p:txBody>
      </p:sp>
      <p:sp>
        <p:nvSpPr>
          <p:cNvPr id="34" name="عنصر نائب للتذييل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كائن 40"/>
          <p:cNvGraphicFramePr>
            <a:graphicFrameLocks noChangeAspect="1"/>
          </p:cNvGraphicFramePr>
          <p:nvPr/>
        </p:nvGraphicFramePr>
        <p:xfrm>
          <a:off x="5057775" y="3357563"/>
          <a:ext cx="2024063" cy="536575"/>
        </p:xfrm>
        <a:graphic>
          <a:graphicData uri="http://schemas.openxmlformats.org/presentationml/2006/ole">
            <p:oleObj spid="_x0000_s115714" name="Equation" r:id="rId3" imgW="863280" imgH="228600" progId="Equation.DSMT4">
              <p:embed/>
            </p:oleObj>
          </a:graphicData>
        </a:graphic>
      </p:graphicFrame>
      <p:graphicFrame>
        <p:nvGraphicFramePr>
          <p:cNvPr id="42" name="كائن 41"/>
          <p:cNvGraphicFramePr>
            <a:graphicFrameLocks noChangeAspect="1"/>
          </p:cNvGraphicFramePr>
          <p:nvPr/>
        </p:nvGraphicFramePr>
        <p:xfrm>
          <a:off x="5072066" y="4061889"/>
          <a:ext cx="2797175" cy="536575"/>
        </p:xfrm>
        <a:graphic>
          <a:graphicData uri="http://schemas.openxmlformats.org/presentationml/2006/ole">
            <p:oleObj spid="_x0000_s115715" name="Equation" r:id="rId4" imgW="1193760" imgH="228600" progId="Equation.DSMT4">
              <p:embed/>
            </p:oleObj>
          </a:graphicData>
        </a:graphic>
      </p:graphicFrame>
      <p:graphicFrame>
        <p:nvGraphicFramePr>
          <p:cNvPr id="43" name="كائن 42"/>
          <p:cNvGraphicFramePr>
            <a:graphicFrameLocks noChangeAspect="1"/>
          </p:cNvGraphicFramePr>
          <p:nvPr/>
        </p:nvGraphicFramePr>
        <p:xfrm>
          <a:off x="5072066" y="5857892"/>
          <a:ext cx="1071562" cy="536575"/>
        </p:xfrm>
        <a:graphic>
          <a:graphicData uri="http://schemas.openxmlformats.org/presentationml/2006/ole">
            <p:oleObj spid="_x0000_s115716" name="Equation" r:id="rId5" imgW="457200" imgH="228600" progId="Equation.DSMT4">
              <p:embed/>
            </p:oleObj>
          </a:graphicData>
        </a:graphic>
      </p:graphicFrame>
      <p:pic>
        <p:nvPicPr>
          <p:cNvPr id="44" name="صورة 43" descr="fig2_9_D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32034" y="428604"/>
            <a:ext cx="3959352" cy="2157984"/>
          </a:xfrm>
          <a:prstGeom prst="rect">
            <a:avLst/>
          </a:prstGeom>
        </p:spPr>
      </p:pic>
      <p:graphicFrame>
        <p:nvGraphicFramePr>
          <p:cNvPr id="7175" name="Object 5"/>
          <p:cNvGraphicFramePr>
            <a:graphicFrameLocks noChangeAspect="1"/>
          </p:cNvGraphicFramePr>
          <p:nvPr/>
        </p:nvGraphicFramePr>
        <p:xfrm>
          <a:off x="5013325" y="4765675"/>
          <a:ext cx="2232025" cy="923925"/>
        </p:xfrm>
        <a:graphic>
          <a:graphicData uri="http://schemas.openxmlformats.org/presentationml/2006/ole">
            <p:oleObj spid="_x0000_s115717" name="Equation" r:id="rId7" imgW="952200" imgH="393480" progId="Equation.DSMT4">
              <p:embed/>
            </p:oleObj>
          </a:graphicData>
        </a:graphic>
      </p:graphicFrame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3424" y="712097"/>
            <a:ext cx="369570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مربع نص 30"/>
          <p:cNvSpPr txBox="1"/>
          <p:nvPr/>
        </p:nvSpPr>
        <p:spPr>
          <a:xfrm rot="16200000">
            <a:off x="162044" y="101705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L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33" name="مربع نص 32"/>
          <p:cNvSpPr txBox="1"/>
          <p:nvPr/>
        </p:nvSpPr>
        <p:spPr>
          <a:xfrm rot="16200000">
            <a:off x="162044" y="2498047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339966"/>
                </a:solidFill>
                <a:sym typeface="Symbol"/>
              </a:rPr>
              <a:t>i</a:t>
            </a:r>
            <a:r>
              <a:rPr lang="en-US" sz="2400" b="1" baseline="-25000" dirty="0" err="1" smtClean="0">
                <a:solidFill>
                  <a:srgbClr val="339966"/>
                </a:solidFill>
                <a:sym typeface="Symbol"/>
              </a:rPr>
              <a:t>L</a:t>
            </a:r>
            <a:endParaRPr lang="en-US" sz="2400" b="1" baseline="-25000" dirty="0" smtClean="0">
              <a:solidFill>
                <a:srgbClr val="339966"/>
              </a:solidFill>
              <a:sym typeface="Symbol"/>
            </a:endParaRPr>
          </a:p>
        </p:txBody>
      </p:sp>
      <p:sp>
        <p:nvSpPr>
          <p:cNvPr id="34" name="مربع نص 33"/>
          <p:cNvSpPr txBox="1"/>
          <p:nvPr/>
        </p:nvSpPr>
        <p:spPr>
          <a:xfrm>
            <a:off x="4071934" y="3965208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40" name="مربع نص 39"/>
          <p:cNvSpPr txBox="1"/>
          <p:nvPr/>
        </p:nvSpPr>
        <p:spPr>
          <a:xfrm rot="16200000">
            <a:off x="-16551" y="4555489"/>
            <a:ext cx="10001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D1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45" name="مربع نص 44"/>
          <p:cNvSpPr txBox="1"/>
          <p:nvPr/>
        </p:nvSpPr>
        <p:spPr>
          <a:xfrm>
            <a:off x="1643042" y="5660520"/>
            <a:ext cx="4286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46" name="مربع نص 45"/>
          <p:cNvSpPr txBox="1"/>
          <p:nvPr/>
        </p:nvSpPr>
        <p:spPr>
          <a:xfrm>
            <a:off x="2714612" y="566052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2</a:t>
            </a:r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47" name="مربع نص 46"/>
          <p:cNvSpPr txBox="1"/>
          <p:nvPr/>
        </p:nvSpPr>
        <p:spPr>
          <a:xfrm rot="16200000">
            <a:off x="162044" y="308875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D1</a:t>
            </a:r>
          </a:p>
        </p:txBody>
      </p:sp>
      <p:sp>
        <p:nvSpPr>
          <p:cNvPr id="48" name="مربع نص 47"/>
          <p:cNvSpPr txBox="1"/>
          <p:nvPr/>
        </p:nvSpPr>
        <p:spPr>
          <a:xfrm>
            <a:off x="3857620" y="566052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3</a:t>
            </a:r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49" name="مربع نص 48"/>
          <p:cNvSpPr txBox="1"/>
          <p:nvPr/>
        </p:nvSpPr>
        <p:spPr>
          <a:xfrm>
            <a:off x="4071934" y="314098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50" name="مربع نص 49"/>
          <p:cNvSpPr txBox="1"/>
          <p:nvPr/>
        </p:nvSpPr>
        <p:spPr>
          <a:xfrm>
            <a:off x="4071934" y="242660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51" name="مربع نص 50"/>
          <p:cNvSpPr txBox="1"/>
          <p:nvPr/>
        </p:nvSpPr>
        <p:spPr>
          <a:xfrm>
            <a:off x="4071934" y="1212163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52" name="مربع نص 51"/>
          <p:cNvSpPr txBox="1"/>
          <p:nvPr/>
        </p:nvSpPr>
        <p:spPr>
          <a:xfrm>
            <a:off x="1071538" y="426345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53" name="مربع نص 52"/>
          <p:cNvSpPr txBox="1"/>
          <p:nvPr/>
        </p:nvSpPr>
        <p:spPr>
          <a:xfrm>
            <a:off x="2143108" y="426345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v'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54" name="مربع نص 53"/>
          <p:cNvSpPr txBox="1"/>
          <p:nvPr/>
        </p:nvSpPr>
        <p:spPr>
          <a:xfrm>
            <a:off x="647672" y="1212163"/>
            <a:ext cx="150019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D1</a:t>
            </a:r>
            <a:endParaRPr lang="ar-SY" sz="2400" b="1" dirty="0"/>
          </a:p>
        </p:txBody>
      </p:sp>
      <p:sp>
        <p:nvSpPr>
          <p:cNvPr id="55" name="مربع نص 54"/>
          <p:cNvSpPr txBox="1"/>
          <p:nvPr/>
        </p:nvSpPr>
        <p:spPr>
          <a:xfrm>
            <a:off x="1785918" y="1212163"/>
            <a:ext cx="150019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D2</a:t>
            </a:r>
            <a:endParaRPr lang="ar-SY" sz="2400" b="1" dirty="0"/>
          </a:p>
        </p:txBody>
      </p:sp>
      <p:sp>
        <p:nvSpPr>
          <p:cNvPr id="56" name="مربع نص 55"/>
          <p:cNvSpPr txBox="1"/>
          <p:nvPr/>
        </p:nvSpPr>
        <p:spPr>
          <a:xfrm>
            <a:off x="2928926" y="1212163"/>
            <a:ext cx="150019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D1</a:t>
            </a:r>
            <a:endParaRPr lang="ar-SY" sz="2400" b="1" dirty="0"/>
          </a:p>
        </p:txBody>
      </p:sp>
      <p:sp>
        <p:nvSpPr>
          <p:cNvPr id="57" name="مربع نص 56"/>
          <p:cNvSpPr txBox="1"/>
          <p:nvPr/>
        </p:nvSpPr>
        <p:spPr>
          <a:xfrm>
            <a:off x="1785918" y="6212823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2 - 11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58" name="مربع نص 57"/>
          <p:cNvSpPr txBox="1"/>
          <p:nvPr/>
        </p:nvSpPr>
        <p:spPr>
          <a:xfrm>
            <a:off x="6715140" y="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graphicFrame>
        <p:nvGraphicFramePr>
          <p:cNvPr id="7176" name="Object 3"/>
          <p:cNvGraphicFramePr>
            <a:graphicFrameLocks noChangeAspect="1"/>
          </p:cNvGraphicFramePr>
          <p:nvPr/>
        </p:nvGraphicFramePr>
        <p:xfrm>
          <a:off x="7310438" y="2714625"/>
          <a:ext cx="1666875" cy="417513"/>
        </p:xfrm>
        <a:graphic>
          <a:graphicData uri="http://schemas.openxmlformats.org/presentationml/2006/ole">
            <p:oleObj spid="_x0000_s115718" name="Equation" r:id="rId9" imgW="711000" imgH="177480" progId="Equation.DSMT4">
              <p:embed/>
            </p:oleObj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4857752" y="2643188"/>
          <a:ext cx="2439987" cy="536575"/>
        </p:xfrm>
        <a:graphic>
          <a:graphicData uri="http://schemas.openxmlformats.org/presentationml/2006/ole">
            <p:oleObj spid="_x0000_s115719" name="Equation" r:id="rId10" imgW="1041120" imgH="228600" progId="Equation.DSMT4">
              <p:embed/>
            </p:oleObj>
          </a:graphicData>
        </a:graphic>
      </p:graphicFrame>
      <p:sp>
        <p:nvSpPr>
          <p:cNvPr id="59" name="سهم للأسفل 58"/>
          <p:cNvSpPr/>
          <p:nvPr/>
        </p:nvSpPr>
        <p:spPr>
          <a:xfrm>
            <a:off x="1000100" y="-24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60" name="سهم للأسفل 59"/>
          <p:cNvSpPr/>
          <p:nvPr/>
        </p:nvSpPr>
        <p:spPr>
          <a:xfrm>
            <a:off x="2214546" y="0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2" name="عنصر نائب للتاريخ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35" name="عنصر نائب لرقم الشريحة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26</a:t>
            </a:fld>
            <a:endParaRPr lang="ar-SY" dirty="0"/>
          </a:p>
        </p:txBody>
      </p:sp>
      <p:sp>
        <p:nvSpPr>
          <p:cNvPr id="36" name="عنصر نائب للتذييل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مربع نص 26"/>
          <p:cNvSpPr txBox="1"/>
          <p:nvPr/>
        </p:nvSpPr>
        <p:spPr>
          <a:xfrm>
            <a:off x="4286248" y="285728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المتوسطة لجهد وتيار الحمل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/>
        </p:nvGraphicFramePr>
        <p:xfrm>
          <a:off x="4893471" y="714356"/>
          <a:ext cx="3779837" cy="925512"/>
        </p:xfrm>
        <a:graphic>
          <a:graphicData uri="http://schemas.openxmlformats.org/presentationml/2006/ole">
            <p:oleObj spid="_x0000_s116738" name="Equation" r:id="rId3" imgW="1612800" imgH="393480" progId="Equation.DSMT4">
              <p:embed/>
            </p:oleObj>
          </a:graphicData>
        </a:graphic>
      </p:graphicFrame>
      <p:graphicFrame>
        <p:nvGraphicFramePr>
          <p:cNvPr id="55" name="Object 3"/>
          <p:cNvGraphicFramePr>
            <a:graphicFrameLocks noChangeAspect="1"/>
          </p:cNvGraphicFramePr>
          <p:nvPr/>
        </p:nvGraphicFramePr>
        <p:xfrm>
          <a:off x="5622927" y="1643050"/>
          <a:ext cx="2320925" cy="925512"/>
        </p:xfrm>
        <a:graphic>
          <a:graphicData uri="http://schemas.openxmlformats.org/presentationml/2006/ole">
            <p:oleObj spid="_x0000_s116739" name="Equation" r:id="rId4" imgW="990360" imgH="393480" progId="Equation.DSMT4">
              <p:embed/>
            </p:oleObj>
          </a:graphicData>
        </a:graphic>
      </p:graphicFrame>
      <p:graphicFrame>
        <p:nvGraphicFramePr>
          <p:cNvPr id="56" name="Object 3"/>
          <p:cNvGraphicFramePr>
            <a:graphicFrameLocks noChangeAspect="1"/>
          </p:cNvGraphicFramePr>
          <p:nvPr/>
        </p:nvGraphicFramePr>
        <p:xfrm>
          <a:off x="5786439" y="2643182"/>
          <a:ext cx="1993900" cy="925513"/>
        </p:xfrm>
        <a:graphic>
          <a:graphicData uri="http://schemas.openxmlformats.org/presentationml/2006/ole">
            <p:oleObj spid="_x0000_s116740" name="Equation" r:id="rId5" imgW="850680" imgH="393480" progId="Equation.DSMT4">
              <p:embed/>
            </p:oleObj>
          </a:graphicData>
        </a:graphic>
      </p:graphicFrame>
      <p:sp>
        <p:nvSpPr>
          <p:cNvPr id="57" name="مربع نص 56"/>
          <p:cNvSpPr txBox="1"/>
          <p:nvPr/>
        </p:nvSpPr>
        <p:spPr>
          <a:xfrm>
            <a:off x="4286248" y="3548722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الفعالة لجهد وتيار الحمل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59" name="Object 3"/>
          <p:cNvGraphicFramePr>
            <a:graphicFrameLocks noChangeAspect="1"/>
          </p:cNvGraphicFramePr>
          <p:nvPr/>
        </p:nvGraphicFramePr>
        <p:xfrm>
          <a:off x="4530739" y="5294333"/>
          <a:ext cx="2112963" cy="985837"/>
        </p:xfrm>
        <a:graphic>
          <a:graphicData uri="http://schemas.openxmlformats.org/presentationml/2006/ole">
            <p:oleObj spid="_x0000_s116742" name="Equation" r:id="rId6" imgW="901440" imgH="419040" progId="Equation.DSMT4">
              <p:embed/>
            </p:oleObj>
          </a:graphicData>
        </a:graphic>
      </p:graphicFrame>
      <p:graphicFrame>
        <p:nvGraphicFramePr>
          <p:cNvPr id="60" name="Object 3"/>
          <p:cNvGraphicFramePr>
            <a:graphicFrameLocks noChangeAspect="1"/>
          </p:cNvGraphicFramePr>
          <p:nvPr/>
        </p:nvGraphicFramePr>
        <p:xfrm>
          <a:off x="6858016" y="5323701"/>
          <a:ext cx="1963738" cy="927100"/>
        </p:xfrm>
        <a:graphic>
          <a:graphicData uri="http://schemas.openxmlformats.org/presentationml/2006/ole">
            <p:oleObj spid="_x0000_s116743" name="Equation" r:id="rId7" imgW="838080" imgH="393480" progId="Equation.DSMT4">
              <p:embed/>
            </p:oleObj>
          </a:graphicData>
        </a:graphic>
      </p:graphicFrame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3424" y="712097"/>
            <a:ext cx="369570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مربع نص 29"/>
          <p:cNvSpPr txBox="1"/>
          <p:nvPr/>
        </p:nvSpPr>
        <p:spPr>
          <a:xfrm rot="16200000">
            <a:off x="162044" y="101705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L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31" name="مربع نص 30"/>
          <p:cNvSpPr txBox="1"/>
          <p:nvPr/>
        </p:nvSpPr>
        <p:spPr>
          <a:xfrm rot="16200000">
            <a:off x="162044" y="2498047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339966"/>
                </a:solidFill>
                <a:sym typeface="Symbol"/>
              </a:rPr>
              <a:t>i</a:t>
            </a:r>
            <a:r>
              <a:rPr lang="en-US" sz="2400" b="1" baseline="-25000" dirty="0" err="1" smtClean="0">
                <a:solidFill>
                  <a:srgbClr val="339966"/>
                </a:solidFill>
                <a:sym typeface="Symbol"/>
              </a:rPr>
              <a:t>L</a:t>
            </a:r>
            <a:endParaRPr lang="en-US" sz="2400" b="1" baseline="-25000" dirty="0" smtClean="0">
              <a:solidFill>
                <a:srgbClr val="339966"/>
              </a:solidFill>
              <a:sym typeface="Symbol"/>
            </a:endParaRPr>
          </a:p>
        </p:txBody>
      </p:sp>
      <p:sp>
        <p:nvSpPr>
          <p:cNvPr id="32" name="مربع نص 31"/>
          <p:cNvSpPr txBox="1"/>
          <p:nvPr/>
        </p:nvSpPr>
        <p:spPr>
          <a:xfrm>
            <a:off x="4071934" y="3965208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33" name="مربع نص 32"/>
          <p:cNvSpPr txBox="1"/>
          <p:nvPr/>
        </p:nvSpPr>
        <p:spPr>
          <a:xfrm rot="16200000">
            <a:off x="-16551" y="4555489"/>
            <a:ext cx="10001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D1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36" name="مربع نص 35"/>
          <p:cNvSpPr txBox="1"/>
          <p:nvPr/>
        </p:nvSpPr>
        <p:spPr>
          <a:xfrm>
            <a:off x="1643042" y="5660520"/>
            <a:ext cx="4286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37" name="مربع نص 36"/>
          <p:cNvSpPr txBox="1"/>
          <p:nvPr/>
        </p:nvSpPr>
        <p:spPr>
          <a:xfrm>
            <a:off x="2714612" y="566052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2</a:t>
            </a:r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61" name="مربع نص 60"/>
          <p:cNvSpPr txBox="1"/>
          <p:nvPr/>
        </p:nvSpPr>
        <p:spPr>
          <a:xfrm rot="16200000">
            <a:off x="162044" y="308875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D1</a:t>
            </a:r>
          </a:p>
        </p:txBody>
      </p:sp>
      <p:sp>
        <p:nvSpPr>
          <p:cNvPr id="62" name="مربع نص 61"/>
          <p:cNvSpPr txBox="1"/>
          <p:nvPr/>
        </p:nvSpPr>
        <p:spPr>
          <a:xfrm>
            <a:off x="3857620" y="566052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3</a:t>
            </a:r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63" name="مربع نص 62"/>
          <p:cNvSpPr txBox="1"/>
          <p:nvPr/>
        </p:nvSpPr>
        <p:spPr>
          <a:xfrm>
            <a:off x="4071934" y="314098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64" name="مربع نص 63"/>
          <p:cNvSpPr txBox="1"/>
          <p:nvPr/>
        </p:nvSpPr>
        <p:spPr>
          <a:xfrm>
            <a:off x="4071934" y="242660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65" name="مربع نص 64"/>
          <p:cNvSpPr txBox="1"/>
          <p:nvPr/>
        </p:nvSpPr>
        <p:spPr>
          <a:xfrm>
            <a:off x="4071934" y="1212163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66" name="مربع نص 65"/>
          <p:cNvSpPr txBox="1"/>
          <p:nvPr/>
        </p:nvSpPr>
        <p:spPr>
          <a:xfrm>
            <a:off x="1071538" y="426345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67" name="مربع نص 66"/>
          <p:cNvSpPr txBox="1"/>
          <p:nvPr/>
        </p:nvSpPr>
        <p:spPr>
          <a:xfrm>
            <a:off x="2143108" y="426345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v'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68" name="مربع نص 67"/>
          <p:cNvSpPr txBox="1"/>
          <p:nvPr/>
        </p:nvSpPr>
        <p:spPr>
          <a:xfrm>
            <a:off x="647672" y="1212163"/>
            <a:ext cx="150019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D1</a:t>
            </a:r>
            <a:endParaRPr lang="ar-SY" sz="2400" b="1" dirty="0"/>
          </a:p>
        </p:txBody>
      </p:sp>
      <p:sp>
        <p:nvSpPr>
          <p:cNvPr id="69" name="مربع نص 68"/>
          <p:cNvSpPr txBox="1"/>
          <p:nvPr/>
        </p:nvSpPr>
        <p:spPr>
          <a:xfrm>
            <a:off x="1785918" y="1212163"/>
            <a:ext cx="150019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D2</a:t>
            </a:r>
            <a:endParaRPr lang="ar-SY" sz="2400" b="1" dirty="0"/>
          </a:p>
        </p:txBody>
      </p:sp>
      <p:sp>
        <p:nvSpPr>
          <p:cNvPr id="70" name="مربع نص 69"/>
          <p:cNvSpPr txBox="1"/>
          <p:nvPr/>
        </p:nvSpPr>
        <p:spPr>
          <a:xfrm>
            <a:off x="2928926" y="1212163"/>
            <a:ext cx="150019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D1</a:t>
            </a:r>
            <a:endParaRPr lang="ar-SY" sz="2400" b="1" dirty="0"/>
          </a:p>
        </p:txBody>
      </p:sp>
      <p:sp>
        <p:nvSpPr>
          <p:cNvPr id="71" name="مربع نص 70"/>
          <p:cNvSpPr txBox="1"/>
          <p:nvPr/>
        </p:nvSpPr>
        <p:spPr>
          <a:xfrm>
            <a:off x="1785918" y="6212823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2 - 11</a:t>
            </a:r>
            <a:endParaRPr lang="ar-SY" sz="2200" dirty="0">
              <a:cs typeface="Simplified Arabic" pitchFamily="2" charset="-78"/>
            </a:endParaRPr>
          </a:p>
        </p:txBody>
      </p:sp>
      <p:graphicFrame>
        <p:nvGraphicFramePr>
          <p:cNvPr id="58" name="Object 3"/>
          <p:cNvGraphicFramePr>
            <a:graphicFrameLocks noChangeAspect="1"/>
          </p:cNvGraphicFramePr>
          <p:nvPr/>
        </p:nvGraphicFramePr>
        <p:xfrm>
          <a:off x="4357686" y="4071942"/>
          <a:ext cx="4433887" cy="1044575"/>
        </p:xfrm>
        <a:graphic>
          <a:graphicData uri="http://schemas.openxmlformats.org/presentationml/2006/ole">
            <p:oleObj spid="_x0000_s116741" name="Equation" r:id="rId9" imgW="1892160" imgH="444240" progId="Equation.DSMT4">
              <p:embed/>
            </p:oleObj>
          </a:graphicData>
        </a:graphic>
      </p:graphicFrame>
      <p:sp>
        <p:nvSpPr>
          <p:cNvPr id="34" name="عنصر نائب للتاريخ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35" name="عنصر نائب لرقم الشريحة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27</a:t>
            </a:fld>
            <a:endParaRPr lang="ar-SY" dirty="0"/>
          </a:p>
        </p:txBody>
      </p:sp>
      <p:sp>
        <p:nvSpPr>
          <p:cNvPr id="38" name="عنصر نائب للتذييل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مربع نص 26"/>
          <p:cNvSpPr txBox="1"/>
          <p:nvPr/>
        </p:nvSpPr>
        <p:spPr>
          <a:xfrm>
            <a:off x="4286248" y="285728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المتوسطة لتيار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الديود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56" name="Object 3"/>
          <p:cNvGraphicFramePr>
            <a:graphicFrameLocks noChangeAspect="1"/>
          </p:cNvGraphicFramePr>
          <p:nvPr/>
        </p:nvGraphicFramePr>
        <p:xfrm>
          <a:off x="5405443" y="857232"/>
          <a:ext cx="3332162" cy="925513"/>
        </p:xfrm>
        <a:graphic>
          <a:graphicData uri="http://schemas.openxmlformats.org/presentationml/2006/ole">
            <p:oleObj spid="_x0000_s117762" name="Equation" r:id="rId3" imgW="1422360" imgH="393480" progId="Equation.DSMT4">
              <p:embed/>
            </p:oleObj>
          </a:graphicData>
        </a:graphic>
      </p:graphicFrame>
      <p:sp>
        <p:nvSpPr>
          <p:cNvPr id="57" name="مربع نص 56"/>
          <p:cNvSpPr txBox="1"/>
          <p:nvPr/>
        </p:nvSpPr>
        <p:spPr>
          <a:xfrm>
            <a:off x="4286248" y="3381374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العظمى للجهد على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الديود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59" name="Object 3"/>
          <p:cNvGraphicFramePr>
            <a:graphicFrameLocks noChangeAspect="1"/>
          </p:cNvGraphicFramePr>
          <p:nvPr/>
        </p:nvGraphicFramePr>
        <p:xfrm>
          <a:off x="5969005" y="4000504"/>
          <a:ext cx="2768600" cy="538163"/>
        </p:xfrm>
        <a:graphic>
          <a:graphicData uri="http://schemas.openxmlformats.org/presentationml/2006/ole">
            <p:oleObj spid="_x0000_s117763" name="Equation" r:id="rId4" imgW="1180800" imgH="228600" progId="Equation.DSMT4">
              <p:embed/>
            </p:oleObj>
          </a:graphicData>
        </a:graphic>
      </p:graphicFrame>
      <p:sp>
        <p:nvSpPr>
          <p:cNvPr id="29" name="مربع نص 28"/>
          <p:cNvSpPr txBox="1"/>
          <p:nvPr/>
        </p:nvSpPr>
        <p:spPr>
          <a:xfrm>
            <a:off x="5357818" y="1833551"/>
            <a:ext cx="342902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الفعالة لتيار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الديود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30" name="Object 3"/>
          <p:cNvGraphicFramePr>
            <a:graphicFrameLocks noChangeAspect="1"/>
          </p:cNvGraphicFramePr>
          <p:nvPr/>
        </p:nvGraphicFramePr>
        <p:xfrm>
          <a:off x="4438681" y="2428868"/>
          <a:ext cx="4491037" cy="906463"/>
        </p:xfrm>
        <a:graphic>
          <a:graphicData uri="http://schemas.openxmlformats.org/presentationml/2006/ole">
            <p:oleObj spid="_x0000_s117764" name="Equation" r:id="rId5" imgW="1955520" imgH="393480" progId="Equation.DSMT4">
              <p:embed/>
            </p:oleObj>
          </a:graphicData>
        </a:graphic>
      </p:graphicFrame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3424" y="712097"/>
            <a:ext cx="369570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مربع نص 30"/>
          <p:cNvSpPr txBox="1"/>
          <p:nvPr/>
        </p:nvSpPr>
        <p:spPr>
          <a:xfrm rot="16200000">
            <a:off x="162044" y="101705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L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32" name="مربع نص 31"/>
          <p:cNvSpPr txBox="1"/>
          <p:nvPr/>
        </p:nvSpPr>
        <p:spPr>
          <a:xfrm rot="16200000">
            <a:off x="162044" y="2498047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339966"/>
                </a:solidFill>
                <a:sym typeface="Symbol"/>
              </a:rPr>
              <a:t>i</a:t>
            </a:r>
            <a:r>
              <a:rPr lang="en-US" sz="2400" b="1" baseline="-25000" dirty="0" err="1" smtClean="0">
                <a:solidFill>
                  <a:srgbClr val="339966"/>
                </a:solidFill>
                <a:sym typeface="Symbol"/>
              </a:rPr>
              <a:t>L</a:t>
            </a:r>
            <a:endParaRPr lang="en-US" sz="2400" b="1" baseline="-25000" dirty="0" smtClean="0">
              <a:solidFill>
                <a:srgbClr val="339966"/>
              </a:solidFill>
              <a:sym typeface="Symbol"/>
            </a:endParaRPr>
          </a:p>
        </p:txBody>
      </p:sp>
      <p:sp>
        <p:nvSpPr>
          <p:cNvPr id="33" name="مربع نص 32"/>
          <p:cNvSpPr txBox="1"/>
          <p:nvPr/>
        </p:nvSpPr>
        <p:spPr>
          <a:xfrm>
            <a:off x="4071934" y="3965208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34" name="مربع نص 33"/>
          <p:cNvSpPr txBox="1"/>
          <p:nvPr/>
        </p:nvSpPr>
        <p:spPr>
          <a:xfrm rot="16200000">
            <a:off x="-16551" y="4555489"/>
            <a:ext cx="10001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D1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36" name="مربع نص 35"/>
          <p:cNvSpPr txBox="1"/>
          <p:nvPr/>
        </p:nvSpPr>
        <p:spPr>
          <a:xfrm>
            <a:off x="1643042" y="5660520"/>
            <a:ext cx="4286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37" name="مربع نص 36"/>
          <p:cNvSpPr txBox="1"/>
          <p:nvPr/>
        </p:nvSpPr>
        <p:spPr>
          <a:xfrm>
            <a:off x="2714612" y="566052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2</a:t>
            </a:r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55" name="مربع نص 54"/>
          <p:cNvSpPr txBox="1"/>
          <p:nvPr/>
        </p:nvSpPr>
        <p:spPr>
          <a:xfrm rot="16200000">
            <a:off x="162044" y="308875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D1</a:t>
            </a:r>
          </a:p>
        </p:txBody>
      </p:sp>
      <p:sp>
        <p:nvSpPr>
          <p:cNvPr id="58" name="مربع نص 57"/>
          <p:cNvSpPr txBox="1"/>
          <p:nvPr/>
        </p:nvSpPr>
        <p:spPr>
          <a:xfrm>
            <a:off x="3857620" y="566052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3</a:t>
            </a:r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60" name="مربع نص 59"/>
          <p:cNvSpPr txBox="1"/>
          <p:nvPr/>
        </p:nvSpPr>
        <p:spPr>
          <a:xfrm>
            <a:off x="4071934" y="314098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61" name="مربع نص 60"/>
          <p:cNvSpPr txBox="1"/>
          <p:nvPr/>
        </p:nvSpPr>
        <p:spPr>
          <a:xfrm>
            <a:off x="4071934" y="242660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62" name="مربع نص 61"/>
          <p:cNvSpPr txBox="1"/>
          <p:nvPr/>
        </p:nvSpPr>
        <p:spPr>
          <a:xfrm>
            <a:off x="4071934" y="1212163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63" name="مربع نص 62"/>
          <p:cNvSpPr txBox="1"/>
          <p:nvPr/>
        </p:nvSpPr>
        <p:spPr>
          <a:xfrm>
            <a:off x="1071538" y="426345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64" name="مربع نص 63"/>
          <p:cNvSpPr txBox="1"/>
          <p:nvPr/>
        </p:nvSpPr>
        <p:spPr>
          <a:xfrm>
            <a:off x="2143108" y="426345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v'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65" name="مربع نص 64"/>
          <p:cNvSpPr txBox="1"/>
          <p:nvPr/>
        </p:nvSpPr>
        <p:spPr>
          <a:xfrm>
            <a:off x="647672" y="1212163"/>
            <a:ext cx="150019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D1</a:t>
            </a:r>
            <a:endParaRPr lang="ar-SY" sz="2400" b="1" dirty="0"/>
          </a:p>
        </p:txBody>
      </p:sp>
      <p:sp>
        <p:nvSpPr>
          <p:cNvPr id="66" name="مربع نص 65"/>
          <p:cNvSpPr txBox="1"/>
          <p:nvPr/>
        </p:nvSpPr>
        <p:spPr>
          <a:xfrm>
            <a:off x="1785918" y="1212163"/>
            <a:ext cx="150019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D2</a:t>
            </a:r>
            <a:endParaRPr lang="ar-SY" sz="2400" b="1" dirty="0"/>
          </a:p>
        </p:txBody>
      </p:sp>
      <p:sp>
        <p:nvSpPr>
          <p:cNvPr id="67" name="مربع نص 66"/>
          <p:cNvSpPr txBox="1"/>
          <p:nvPr/>
        </p:nvSpPr>
        <p:spPr>
          <a:xfrm>
            <a:off x="2928926" y="1212163"/>
            <a:ext cx="150019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D1</a:t>
            </a:r>
            <a:endParaRPr lang="ar-SY" sz="2400" b="1" dirty="0"/>
          </a:p>
        </p:txBody>
      </p:sp>
      <p:sp>
        <p:nvSpPr>
          <p:cNvPr id="68" name="مربع نص 67"/>
          <p:cNvSpPr txBox="1"/>
          <p:nvPr/>
        </p:nvSpPr>
        <p:spPr>
          <a:xfrm>
            <a:off x="1785918" y="6212823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2 - 11</a:t>
            </a:r>
            <a:endParaRPr lang="ar-SY" sz="2200" dirty="0">
              <a:cs typeface="Simplified Arabic" pitchFamily="2" charset="-78"/>
            </a:endParaRPr>
          </a:p>
        </p:txBody>
      </p:sp>
      <p:cxnSp>
        <p:nvCxnSpPr>
          <p:cNvPr id="69" name="رابط كسهم مستقيم 68"/>
          <p:cNvCxnSpPr/>
          <p:nvPr/>
        </p:nvCxnSpPr>
        <p:spPr>
          <a:xfrm rot="5400000">
            <a:off x="1731024" y="4752950"/>
            <a:ext cx="147600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مربع نص 69"/>
          <p:cNvSpPr txBox="1"/>
          <p:nvPr/>
        </p:nvSpPr>
        <p:spPr>
          <a:xfrm>
            <a:off x="1500166" y="3500438"/>
            <a:ext cx="207170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i="1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="1" i="1" baseline="-25000" dirty="0" smtClean="0">
                <a:solidFill>
                  <a:srgbClr val="FF0000"/>
                </a:solidFill>
                <a:sym typeface="Symbol"/>
              </a:rPr>
              <a:t>RD1max</a:t>
            </a:r>
            <a:endParaRPr lang="ar-SY" sz="2400" b="1" i="1" dirty="0">
              <a:solidFill>
                <a:srgbClr val="FF0000"/>
              </a:solidFill>
            </a:endParaRPr>
          </a:p>
        </p:txBody>
      </p:sp>
      <p:sp>
        <p:nvSpPr>
          <p:cNvPr id="35" name="عنصر نائب للتاريخ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38" name="عنصر نائب لرقم الشريحة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28</a:t>
            </a:fld>
            <a:endParaRPr lang="ar-SY" dirty="0"/>
          </a:p>
        </p:txBody>
      </p:sp>
      <p:sp>
        <p:nvSpPr>
          <p:cNvPr id="39" name="عنصر نائب للتذييل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sp>
        <p:nvSpPr>
          <p:cNvPr id="40" name="مربع نص 39"/>
          <p:cNvSpPr txBox="1"/>
          <p:nvPr/>
        </p:nvSpPr>
        <p:spPr>
          <a:xfrm>
            <a:off x="4286248" y="4714884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العظمى لتيار الديود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41" name="Object 6"/>
          <p:cNvGraphicFramePr>
            <a:graphicFrameLocks noChangeAspect="1"/>
          </p:cNvGraphicFramePr>
          <p:nvPr/>
        </p:nvGraphicFramePr>
        <p:xfrm>
          <a:off x="6686555" y="5286388"/>
          <a:ext cx="2051050" cy="923925"/>
        </p:xfrm>
        <a:graphic>
          <a:graphicData uri="http://schemas.openxmlformats.org/presentationml/2006/ole">
            <p:oleObj spid="_x0000_s117765" name="Equation" r:id="rId7" imgW="876240" imgH="393480" progId="Equation.DSMT4">
              <p:embed/>
            </p:oleObj>
          </a:graphicData>
        </a:graphic>
      </p:graphicFrame>
      <p:cxnSp>
        <p:nvCxnSpPr>
          <p:cNvPr id="42" name="رابط كسهم مستقيم 41"/>
          <p:cNvCxnSpPr/>
          <p:nvPr/>
        </p:nvCxnSpPr>
        <p:spPr>
          <a:xfrm rot="16200000" flipH="1">
            <a:off x="1154839" y="3456767"/>
            <a:ext cx="357193" cy="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مربع نص 42"/>
          <p:cNvSpPr txBox="1"/>
          <p:nvPr/>
        </p:nvSpPr>
        <p:spPr>
          <a:xfrm>
            <a:off x="730371" y="2809911"/>
            <a:ext cx="121444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aseline="-25000" dirty="0" smtClean="0">
                <a:solidFill>
                  <a:srgbClr val="0070C0"/>
                </a:solidFill>
                <a:sym typeface="Symbol"/>
              </a:rPr>
              <a:t>D1max</a:t>
            </a:r>
            <a:endParaRPr lang="ar-SY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29" grpId="0"/>
      <p:bldP spid="70" grpId="0"/>
      <p:bldP spid="40" grpId="0"/>
      <p:bldP spid="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424" y="3214686"/>
            <a:ext cx="36957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صورة 16" descr="fig2_1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0628" y="785794"/>
            <a:ext cx="3968496" cy="2078483"/>
          </a:xfrm>
          <a:prstGeom prst="rect">
            <a:avLst/>
          </a:prstGeom>
        </p:spPr>
      </p:pic>
      <p:sp>
        <p:nvSpPr>
          <p:cNvPr id="19" name="مربع نص 18"/>
          <p:cNvSpPr txBox="1"/>
          <p:nvPr/>
        </p:nvSpPr>
        <p:spPr>
          <a:xfrm>
            <a:off x="4572000" y="928670"/>
            <a:ext cx="4214842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الاختلاف بين هذه الدارة ودارة مقوم نصف الموجة (حالة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R//C</a:t>
            </a:r>
            <a:r>
              <a:rPr lang="ar-SY" sz="2800" b="1" dirty="0" smtClean="0">
                <a:cs typeface="Simplified Arabic" pitchFamily="2" charset="-78"/>
              </a:rPr>
              <a:t>) بالنسبة للمعادلات هي الدور ويساوي هنا:</a:t>
            </a:r>
            <a:endParaRPr lang="ar-SY" sz="2800" b="1" dirty="0">
              <a:cs typeface="Simplified Arabic" pitchFamily="2" charset="-78"/>
            </a:endParaRPr>
          </a:p>
        </p:txBody>
      </p:sp>
      <p:graphicFrame>
        <p:nvGraphicFramePr>
          <p:cNvPr id="5" name="Object 4">
            <a:hlinkClick r:id="rId5" action="ppaction://hlinksldjump"/>
          </p:cNvPr>
          <p:cNvGraphicFramePr>
            <a:graphicFrameLocks noChangeAspect="1"/>
          </p:cNvGraphicFramePr>
          <p:nvPr/>
        </p:nvGraphicFramePr>
        <p:xfrm>
          <a:off x="6215074" y="2714620"/>
          <a:ext cx="1014413" cy="925512"/>
        </p:xfrm>
        <a:graphic>
          <a:graphicData uri="http://schemas.openxmlformats.org/presentationml/2006/ole">
            <p:oleObj spid="_x0000_s118786" name="Equation" r:id="rId6" imgW="431640" imgH="393480" progId="Equation.DSMT4">
              <p:embed/>
            </p:oleObj>
          </a:graphicData>
        </a:graphic>
      </p:graphicFrame>
      <p:sp>
        <p:nvSpPr>
          <p:cNvPr id="15" name="مربع نص 14"/>
          <p:cNvSpPr txBox="1"/>
          <p:nvPr/>
        </p:nvSpPr>
        <p:spPr>
          <a:xfrm>
            <a:off x="1357290" y="2640923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2 - 12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16" name="مربع نص 15"/>
          <p:cNvSpPr txBox="1"/>
          <p:nvPr/>
        </p:nvSpPr>
        <p:spPr>
          <a:xfrm>
            <a:off x="3143240" y="-24"/>
            <a:ext cx="57864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أولاً -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دارات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التقويم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الديودية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أحادية الطور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18" name="مربع نص 17"/>
          <p:cNvSpPr txBox="1"/>
          <p:nvPr/>
        </p:nvSpPr>
        <p:spPr>
          <a:xfrm>
            <a:off x="285720" y="395567"/>
            <a:ext cx="85725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400" b="1" i="1" dirty="0" smtClean="0">
                <a:solidFill>
                  <a:srgbClr val="0070C0"/>
                </a:solidFill>
                <a:cs typeface="Simplified Arabic" pitchFamily="2" charset="-78"/>
              </a:rPr>
              <a:t>ب- دارة تقويم الموجة الكاملة ذات النقطة المشتركة – حمل </a:t>
            </a:r>
            <a:r>
              <a:rPr lang="ar-SY" sz="24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400" b="1" i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ar-SY" sz="2400" b="1" i="1" dirty="0" err="1" smtClean="0">
                <a:solidFill>
                  <a:srgbClr val="0070C0"/>
                </a:solidFill>
                <a:cs typeface="Simplified Arabic" pitchFamily="2" charset="-78"/>
              </a:rPr>
              <a:t>سعوي</a:t>
            </a:r>
            <a:r>
              <a:rPr lang="ar-SY" sz="2400" b="1" i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  <a:cs typeface="Simplified Arabic" pitchFamily="2" charset="-78"/>
              </a:rPr>
              <a:t>R//C</a:t>
            </a:r>
            <a:endParaRPr lang="ar-SY" sz="24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20" name="مربع نص 19"/>
          <p:cNvSpPr txBox="1"/>
          <p:nvPr/>
        </p:nvSpPr>
        <p:spPr>
          <a:xfrm rot="16200000">
            <a:off x="123644" y="3376763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L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21" name="مربع نص 20"/>
          <p:cNvSpPr txBox="1"/>
          <p:nvPr/>
        </p:nvSpPr>
        <p:spPr>
          <a:xfrm rot="16200000">
            <a:off x="162044" y="523415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00B0F0"/>
                </a:solidFill>
                <a:sym typeface="Symbol"/>
              </a:rPr>
              <a:t>i</a:t>
            </a:r>
            <a:r>
              <a:rPr lang="en-US" sz="2400" b="1" baseline="-25000" dirty="0" err="1" smtClean="0">
                <a:solidFill>
                  <a:srgbClr val="00B0F0"/>
                </a:solidFill>
                <a:sym typeface="Symbol"/>
              </a:rPr>
              <a:t>L</a:t>
            </a:r>
            <a:endParaRPr lang="en-US" sz="2400" b="1" baseline="-25000" dirty="0" smtClean="0">
              <a:solidFill>
                <a:srgbClr val="00B0F0"/>
              </a:solidFill>
              <a:sym typeface="Symbol"/>
            </a:endParaRPr>
          </a:p>
        </p:txBody>
      </p:sp>
      <p:sp>
        <p:nvSpPr>
          <p:cNvPr id="26" name="مربع نص 25"/>
          <p:cNvSpPr txBox="1"/>
          <p:nvPr/>
        </p:nvSpPr>
        <p:spPr>
          <a:xfrm>
            <a:off x="4071934" y="5610541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8" name="مربع نص 27"/>
          <p:cNvSpPr txBox="1"/>
          <p:nvPr/>
        </p:nvSpPr>
        <p:spPr>
          <a:xfrm>
            <a:off x="4071934" y="3500438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9" name="مربع نص 28"/>
          <p:cNvSpPr txBox="1"/>
          <p:nvPr/>
        </p:nvSpPr>
        <p:spPr>
          <a:xfrm>
            <a:off x="1000100" y="285749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30" name="مربع نص 29"/>
          <p:cNvSpPr txBox="1"/>
          <p:nvPr/>
        </p:nvSpPr>
        <p:spPr>
          <a:xfrm>
            <a:off x="2000232" y="2895897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v'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35" name="مربع نص 34"/>
          <p:cNvSpPr txBox="1"/>
          <p:nvPr/>
        </p:nvSpPr>
        <p:spPr>
          <a:xfrm>
            <a:off x="1857356" y="6143644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2 - 13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36" name="مستطيل 35"/>
          <p:cNvSpPr/>
          <p:nvPr/>
        </p:nvSpPr>
        <p:spPr>
          <a:xfrm>
            <a:off x="4572000" y="3714752"/>
            <a:ext cx="42148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وجد تجريبياً أن قيمة السعة المثالية لدارة تقويم </a:t>
            </a:r>
            <a:r>
              <a:rPr lang="ar-SY" sz="2800" b="1" smtClean="0">
                <a:solidFill>
                  <a:srgbClr val="7030A0"/>
                </a:solidFill>
                <a:cs typeface="Simplified Arabic" pitchFamily="2" charset="-78"/>
              </a:rPr>
              <a:t>الموجة الكاملة 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تعطى بالعلاقة التالية: </a:t>
            </a:r>
            <a:endParaRPr lang="ar-SY" sz="2800" b="1" dirty="0">
              <a:solidFill>
                <a:srgbClr val="7030A0"/>
              </a:solidFill>
            </a:endParaRPr>
          </a:p>
        </p:txBody>
      </p:sp>
      <p:graphicFrame>
        <p:nvGraphicFramePr>
          <p:cNvPr id="37" name="Object 10"/>
          <p:cNvGraphicFramePr>
            <a:graphicFrameLocks noChangeAspect="1"/>
          </p:cNvGraphicFramePr>
          <p:nvPr/>
        </p:nvGraphicFramePr>
        <p:xfrm>
          <a:off x="4978400" y="5343525"/>
          <a:ext cx="3338513" cy="1014413"/>
        </p:xfrm>
        <a:graphic>
          <a:graphicData uri="http://schemas.openxmlformats.org/presentationml/2006/ole">
            <p:oleObj spid="_x0000_s118787" name="Equation" r:id="rId7" imgW="1422360" imgH="431640" progId="Equation.DSMT4">
              <p:embed/>
            </p:oleObj>
          </a:graphicData>
        </a:graphic>
      </p:graphicFrame>
      <p:sp>
        <p:nvSpPr>
          <p:cNvPr id="22" name="مربع نص 21"/>
          <p:cNvSpPr txBox="1"/>
          <p:nvPr/>
        </p:nvSpPr>
        <p:spPr>
          <a:xfrm>
            <a:off x="785786" y="6072206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r>
              <a:rPr lang="en-US" sz="2400" b="1" baseline="-25000" dirty="0" smtClean="0">
                <a:sym typeface="Symbol"/>
              </a:rPr>
              <a:t>0</a:t>
            </a:r>
            <a:endParaRPr lang="ar-SY" sz="2400" b="1" baseline="-25000" dirty="0"/>
          </a:p>
        </p:txBody>
      </p:sp>
      <p:sp>
        <p:nvSpPr>
          <p:cNvPr id="23" name="مربع نص 22"/>
          <p:cNvSpPr txBox="1"/>
          <p:nvPr/>
        </p:nvSpPr>
        <p:spPr>
          <a:xfrm>
            <a:off x="1214414" y="6072206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r>
              <a:rPr lang="en-US" sz="2400" b="1" baseline="-25000" dirty="0" smtClean="0">
                <a:sym typeface="Symbol"/>
              </a:rPr>
              <a:t>1</a:t>
            </a:r>
            <a:endParaRPr lang="ar-SY" sz="2400" b="1" baseline="-25000" dirty="0"/>
          </a:p>
        </p:txBody>
      </p:sp>
      <p:sp>
        <p:nvSpPr>
          <p:cNvPr id="24" name="عنصر نائب للتاريخ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25" name="عنصر نائب لرقم الشريحة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29</a:t>
            </a:fld>
            <a:endParaRPr lang="ar-SY" dirty="0"/>
          </a:p>
        </p:txBody>
      </p:sp>
      <p:sp>
        <p:nvSpPr>
          <p:cNvPr id="27" name="عنصر نائب للتذييل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4857752" y="285728"/>
            <a:ext cx="39290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3. مميزة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الفولت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أمبير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للديود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: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pic>
        <p:nvPicPr>
          <p:cNvPr id="3" name="صورة 2" descr="fig2_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2212295"/>
            <a:ext cx="2188464" cy="2950464"/>
          </a:xfrm>
          <a:prstGeom prst="rect">
            <a:avLst/>
          </a:prstGeom>
        </p:spPr>
      </p:pic>
      <p:sp>
        <p:nvSpPr>
          <p:cNvPr id="5" name="مستطيل مستدير الزوايا 4"/>
          <p:cNvSpPr/>
          <p:nvPr/>
        </p:nvSpPr>
        <p:spPr>
          <a:xfrm>
            <a:off x="4429124" y="2714620"/>
            <a:ext cx="4286280" cy="2500330"/>
          </a:xfrm>
          <a:prstGeom prst="roundRect">
            <a:avLst/>
          </a:prstGeom>
          <a:gradFill>
            <a:gsLst>
              <a:gs pos="0">
                <a:srgbClr val="FF8585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4429124" y="2928934"/>
            <a:ext cx="4214842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 smtClean="0">
                <a:cs typeface="Simplified Arabic" pitchFamily="2" charset="-78"/>
              </a:rPr>
              <a:t>0A</a:t>
            </a:r>
            <a:r>
              <a:rPr lang="ar-SY" sz="2800" b="1" dirty="0" smtClean="0">
                <a:cs typeface="Simplified Arabic" pitchFamily="2" charset="-78"/>
              </a:rPr>
              <a:t> </a:t>
            </a:r>
            <a:r>
              <a:rPr lang="ar-SY" sz="2800" b="1" dirty="0" err="1" smtClean="0">
                <a:cs typeface="Simplified Arabic" pitchFamily="2" charset="-78"/>
              </a:rPr>
              <a:t>الديود</a:t>
            </a:r>
            <a:r>
              <a:rPr lang="ar-SY" sz="2800" b="1" dirty="0" smtClean="0">
                <a:cs typeface="Simplified Arabic" pitchFamily="2" charset="-78"/>
              </a:rPr>
              <a:t> في حالة </a:t>
            </a:r>
            <a:r>
              <a:rPr lang="en-US" sz="2800" b="1" dirty="0" smtClean="0">
                <a:cs typeface="Simplified Arabic" pitchFamily="2" charset="-78"/>
              </a:rPr>
              <a:t>ON</a:t>
            </a:r>
            <a:endParaRPr lang="ar-SY" sz="2800" b="1" dirty="0" smtClean="0">
              <a:cs typeface="Simplified Arabic" pitchFamily="2" charset="-78"/>
            </a:endParaRPr>
          </a:p>
          <a:p>
            <a:pPr algn="ctr"/>
            <a:r>
              <a:rPr lang="en-US" sz="2800" b="1" dirty="0" err="1" smtClean="0">
                <a:cs typeface="Simplified Arabic" pitchFamily="2" charset="-78"/>
              </a:rPr>
              <a:t>i</a:t>
            </a:r>
            <a:r>
              <a:rPr lang="en-US" sz="2800" b="1" baseline="-25000" dirty="0" err="1" smtClean="0">
                <a:cs typeface="Simplified Arabic" pitchFamily="2" charset="-78"/>
              </a:rPr>
              <a:t>D</a:t>
            </a:r>
            <a:r>
              <a:rPr lang="en-US" sz="2800" b="1" dirty="0" smtClean="0">
                <a:cs typeface="Simplified Arabic" pitchFamily="2" charset="-78"/>
              </a:rPr>
              <a:t>&gt;0</a:t>
            </a:r>
            <a:r>
              <a:rPr lang="ar-SY" sz="2800" b="1" dirty="0" smtClean="0">
                <a:cs typeface="Simplified Arabic" pitchFamily="2" charset="-78"/>
              </a:rPr>
              <a:t> , </a:t>
            </a:r>
            <a:r>
              <a:rPr lang="en-US" sz="2800" b="1" dirty="0" err="1" smtClean="0">
                <a:cs typeface="Simplified Arabic" pitchFamily="2" charset="-78"/>
              </a:rPr>
              <a:t>v</a:t>
            </a:r>
            <a:r>
              <a:rPr lang="en-US" sz="2800" b="1" baseline="-25000" dirty="0" err="1" smtClean="0">
                <a:cs typeface="Simplified Arabic" pitchFamily="2" charset="-78"/>
              </a:rPr>
              <a:t>D</a:t>
            </a:r>
            <a:r>
              <a:rPr lang="en-US" sz="2800" b="1" dirty="0" smtClean="0">
                <a:cs typeface="Simplified Arabic" pitchFamily="2" charset="-78"/>
              </a:rPr>
              <a:t>=0</a:t>
            </a:r>
            <a:r>
              <a:rPr lang="ar-SY" sz="2800" b="1" dirty="0" smtClean="0">
                <a:cs typeface="Simplified Arabic" pitchFamily="2" charset="-78"/>
              </a:rPr>
              <a:t> </a:t>
            </a:r>
          </a:p>
          <a:p>
            <a:pPr algn="ctr">
              <a:spcBef>
                <a:spcPts val="2400"/>
              </a:spcBef>
            </a:pPr>
            <a:r>
              <a:rPr lang="en-US" sz="2800" b="1" dirty="0" smtClean="0">
                <a:cs typeface="Simplified Arabic" pitchFamily="2" charset="-78"/>
              </a:rPr>
              <a:t>0B</a:t>
            </a:r>
            <a:r>
              <a:rPr lang="ar-SY" sz="2800" b="1" dirty="0" smtClean="0">
                <a:cs typeface="Simplified Arabic" pitchFamily="2" charset="-78"/>
              </a:rPr>
              <a:t> </a:t>
            </a:r>
            <a:r>
              <a:rPr lang="ar-SY" sz="2800" b="1" dirty="0" err="1" smtClean="0">
                <a:cs typeface="Simplified Arabic" pitchFamily="2" charset="-78"/>
              </a:rPr>
              <a:t>الديود</a:t>
            </a:r>
            <a:r>
              <a:rPr lang="ar-SY" sz="2800" b="1" dirty="0" smtClean="0">
                <a:cs typeface="Simplified Arabic" pitchFamily="2" charset="-78"/>
              </a:rPr>
              <a:t> في حالة </a:t>
            </a:r>
            <a:r>
              <a:rPr lang="en-US" sz="2800" b="1" dirty="0" smtClean="0">
                <a:cs typeface="Simplified Arabic" pitchFamily="2" charset="-78"/>
              </a:rPr>
              <a:t>OFF</a:t>
            </a:r>
            <a:endParaRPr lang="ar-SY" sz="2800" b="1" dirty="0" smtClean="0">
              <a:cs typeface="Simplified Arabic" pitchFamily="2" charset="-78"/>
            </a:endParaRPr>
          </a:p>
          <a:p>
            <a:pPr algn="ctr"/>
            <a:r>
              <a:rPr lang="en-US" sz="2800" b="1" dirty="0" err="1" smtClean="0">
                <a:cs typeface="Simplified Arabic" pitchFamily="2" charset="-78"/>
              </a:rPr>
              <a:t>i</a:t>
            </a:r>
            <a:r>
              <a:rPr lang="en-US" sz="2800" b="1" baseline="-25000" dirty="0" err="1" smtClean="0">
                <a:cs typeface="Simplified Arabic" pitchFamily="2" charset="-78"/>
              </a:rPr>
              <a:t>D</a:t>
            </a:r>
            <a:r>
              <a:rPr lang="en-US" sz="2800" b="1" dirty="0" smtClean="0">
                <a:cs typeface="Simplified Arabic" pitchFamily="2" charset="-78"/>
              </a:rPr>
              <a:t>=0</a:t>
            </a:r>
            <a:r>
              <a:rPr lang="ar-SY" sz="2800" b="1" dirty="0" smtClean="0">
                <a:cs typeface="Simplified Arabic" pitchFamily="2" charset="-78"/>
              </a:rPr>
              <a:t>, </a:t>
            </a:r>
            <a:r>
              <a:rPr lang="en-US" sz="2800" b="1" dirty="0" err="1" smtClean="0">
                <a:cs typeface="Simplified Arabic" pitchFamily="2" charset="-78"/>
              </a:rPr>
              <a:t>v</a:t>
            </a:r>
            <a:r>
              <a:rPr lang="en-US" sz="2800" b="1" baseline="-25000" dirty="0" err="1" smtClean="0">
                <a:cs typeface="Simplified Arabic" pitchFamily="2" charset="-78"/>
              </a:rPr>
              <a:t>D</a:t>
            </a:r>
            <a:r>
              <a:rPr lang="en-US" sz="2800" b="1" dirty="0" smtClean="0">
                <a:cs typeface="Simplified Arabic" pitchFamily="2" charset="-78"/>
              </a:rPr>
              <a:t>&lt;0</a:t>
            </a:r>
            <a:endParaRPr lang="ar-SY" sz="2800" b="1" dirty="0">
              <a:cs typeface="Simplified Arabic" pitchFamily="2" charset="-78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357158" y="785794"/>
            <a:ext cx="84296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يمرر الديود (إذا كان الجهد المطبق على مصعده أكبر من مهبطه) أو إذا كان تياره المباشر أكبر من الصفر.</a:t>
            </a:r>
            <a:endParaRPr lang="ar-SY" sz="2800" b="1" dirty="0">
              <a:solidFill>
                <a:srgbClr val="00B050"/>
              </a:solidFill>
              <a:cs typeface="Simplified Arabic" pitchFamily="2" charset="-78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357158" y="1714488"/>
            <a:ext cx="84296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يقطع الديود إذا كان الجهد المطبق على مصعده أصغر من مهبطه أو إذا انعدم تياره المباشر.</a:t>
            </a:r>
            <a:endParaRPr lang="ar-SY" sz="2800" b="1" dirty="0">
              <a:solidFill>
                <a:srgbClr val="7030A0"/>
              </a:solidFill>
              <a:cs typeface="Simplified Arabic" pitchFamily="2" charset="-78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285720" y="5072074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2 - 1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14" name="عنصر نائب للتاريخ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15" name="عنصر نائب لرقم الشريحة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3</a:t>
            </a:fld>
            <a:endParaRPr lang="ar-SY"/>
          </a:p>
        </p:txBody>
      </p:sp>
      <p:sp>
        <p:nvSpPr>
          <p:cNvPr id="16" name="عنصر نائب للتذييل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  <p:sp>
        <p:nvSpPr>
          <p:cNvPr id="18" name="شكل بيضاوي 17"/>
          <p:cNvSpPr/>
          <p:nvPr/>
        </p:nvSpPr>
        <p:spPr>
          <a:xfrm>
            <a:off x="1714480" y="3643314"/>
            <a:ext cx="285752" cy="10001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شكل بيضاوي 18"/>
          <p:cNvSpPr/>
          <p:nvPr/>
        </p:nvSpPr>
        <p:spPr>
          <a:xfrm rot="5400000">
            <a:off x="1214414" y="4143380"/>
            <a:ext cx="285752" cy="10001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8" grpId="0" animBg="1"/>
      <p:bldP spid="18" grpId="1" animBg="1"/>
      <p:bldP spid="19" grpId="0" animBg="1"/>
      <p:bldP spid="19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صورة 21" descr="fig2_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928670"/>
            <a:ext cx="3383280" cy="2315424"/>
          </a:xfrm>
          <a:prstGeom prst="rect">
            <a:avLst/>
          </a:prstGeom>
        </p:spPr>
      </p:pic>
      <p:sp>
        <p:nvSpPr>
          <p:cNvPr id="23" name="مربع نص 22"/>
          <p:cNvSpPr txBox="1"/>
          <p:nvPr/>
        </p:nvSpPr>
        <p:spPr>
          <a:xfrm>
            <a:off x="3714744" y="974695"/>
            <a:ext cx="5072098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في نصف الدور الأول لجهد الدخل سيمرر </a:t>
            </a:r>
            <a:r>
              <a:rPr lang="ar-SY" sz="2800" b="1" dirty="0" err="1" smtClean="0">
                <a:cs typeface="Simplified Arabic" pitchFamily="2" charset="-78"/>
              </a:rPr>
              <a:t>الديود</a:t>
            </a:r>
            <a:r>
              <a:rPr lang="ar-SY" sz="2800" b="1" dirty="0" smtClean="0">
                <a:cs typeface="Simplified Arabic" pitchFamily="2" charset="-78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D1</a:t>
            </a:r>
            <a:r>
              <a:rPr lang="ar-SY" sz="2800" b="1" dirty="0" smtClean="0">
                <a:cs typeface="Simplified Arabic" pitchFamily="2" charset="-78"/>
              </a:rPr>
              <a:t> وسيختزن الملف تيار الحمل</a:t>
            </a:r>
            <a:endParaRPr lang="ar-SY" sz="2800" b="1" dirty="0">
              <a:cs typeface="Simplified Arabic" pitchFamily="2" charset="-78"/>
            </a:endParaRPr>
          </a:p>
        </p:txBody>
      </p:sp>
      <p:sp>
        <p:nvSpPr>
          <p:cNvPr id="24" name="مربع نص 23"/>
          <p:cNvSpPr txBox="1"/>
          <p:nvPr/>
        </p:nvSpPr>
        <p:spPr>
          <a:xfrm>
            <a:off x="3714744" y="2186881"/>
            <a:ext cx="5072098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في نصف الدور الثاني يقطع </a:t>
            </a:r>
            <a:r>
              <a:rPr lang="ar-SY" sz="2800" b="1" dirty="0" err="1" smtClean="0">
                <a:cs typeface="Simplified Arabic" pitchFamily="2" charset="-78"/>
              </a:rPr>
              <a:t>الديود</a:t>
            </a:r>
            <a:r>
              <a:rPr lang="ar-SY" sz="2800" b="1" dirty="0" smtClean="0">
                <a:cs typeface="Simplified Arabic" pitchFamily="2" charset="-78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D1</a:t>
            </a:r>
            <a:r>
              <a:rPr lang="ar-SY" sz="2800" b="1" dirty="0" smtClean="0">
                <a:cs typeface="Simplified Arabic" pitchFamily="2" charset="-78"/>
              </a:rPr>
              <a:t> ويمرر </a:t>
            </a:r>
            <a:r>
              <a:rPr lang="ar-SY" sz="2800" b="1" dirty="0" err="1" smtClean="0">
                <a:cs typeface="Simplified Arabic" pitchFamily="2" charset="-78"/>
              </a:rPr>
              <a:t>الديود</a:t>
            </a:r>
            <a:r>
              <a:rPr lang="ar-SY" sz="2800" b="1" dirty="0" smtClean="0">
                <a:cs typeface="Simplified Arabic" pitchFamily="2" charset="-78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D2</a:t>
            </a:r>
            <a:r>
              <a:rPr lang="ar-SY" sz="2800" b="1" dirty="0" smtClean="0">
                <a:cs typeface="Simplified Arabic" pitchFamily="2" charset="-78"/>
              </a:rPr>
              <a:t> حيث يتابع التيار المختزن في الحمل مروره عبر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D2</a:t>
            </a:r>
            <a:endParaRPr lang="ar-SY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مربع نص 24"/>
          <p:cNvSpPr txBox="1"/>
          <p:nvPr/>
        </p:nvSpPr>
        <p:spPr>
          <a:xfrm>
            <a:off x="2786050" y="3714752"/>
            <a:ext cx="6000792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cs typeface="Simplified Arabic" pitchFamily="2" charset="-78"/>
              </a:rPr>
              <a:t>لن يتغير شكل جهد الخرج عن حالة الحمل </a:t>
            </a:r>
            <a:r>
              <a:rPr lang="ar-SY" sz="2800" b="1" dirty="0" err="1" smtClean="0">
                <a:cs typeface="Simplified Arabic" pitchFamily="2" charset="-78"/>
              </a:rPr>
              <a:t>الأومي</a:t>
            </a:r>
            <a:endParaRPr lang="ar-SY" sz="2800" b="1" dirty="0">
              <a:cs typeface="Simplified Arabic" pitchFamily="2" charset="-78"/>
            </a:endParaRPr>
          </a:p>
        </p:txBody>
      </p:sp>
      <p:sp>
        <p:nvSpPr>
          <p:cNvPr id="26" name="مربع نص 25"/>
          <p:cNvSpPr txBox="1"/>
          <p:nvPr/>
        </p:nvSpPr>
        <p:spPr>
          <a:xfrm>
            <a:off x="3143240" y="4429132"/>
            <a:ext cx="5643602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يمكن اعتبار الدارة عبارة عن ممانعة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 L</a:t>
            </a:r>
            <a:r>
              <a:rPr lang="ar-SY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مطبق عليها الجهد 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b="1" baseline="-25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ودراسة تيار الحمولة 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baseline="-25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باستخدام تحويل </a:t>
            </a:r>
            <a:r>
              <a:rPr lang="ar-SY" sz="2800" b="1" dirty="0" err="1" smtClean="0">
                <a:solidFill>
                  <a:srgbClr val="C00000"/>
                </a:solidFill>
                <a:cs typeface="Simplified Arabic" pitchFamily="2" charset="-78"/>
              </a:rPr>
              <a:t>فورييه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للجهد 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b="1" baseline="-25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ar-SY" sz="2800" b="1" baseline="-25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مربع نص 29"/>
          <p:cNvSpPr txBox="1"/>
          <p:nvPr/>
        </p:nvSpPr>
        <p:spPr>
          <a:xfrm>
            <a:off x="3143240" y="-24"/>
            <a:ext cx="57864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أولاً -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دارات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التقويم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الديودية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أحادية الطور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31" name="مربع نص 30"/>
          <p:cNvSpPr txBox="1"/>
          <p:nvPr/>
        </p:nvSpPr>
        <p:spPr>
          <a:xfrm>
            <a:off x="214282" y="380178"/>
            <a:ext cx="8643966" cy="4770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500" b="1" i="1" dirty="0" smtClean="0">
                <a:solidFill>
                  <a:srgbClr val="0070C0"/>
                </a:solidFill>
                <a:cs typeface="Simplified Arabic" pitchFamily="2" charset="-78"/>
              </a:rPr>
              <a:t>ب- دارة تقويم الموجة الكاملة ذات النقطة المشتركة – حمل </a:t>
            </a:r>
            <a:r>
              <a:rPr lang="ar-SY" sz="25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500" b="1" i="1" dirty="0" smtClean="0">
                <a:solidFill>
                  <a:srgbClr val="0070C0"/>
                </a:solidFill>
                <a:cs typeface="Simplified Arabic" pitchFamily="2" charset="-78"/>
              </a:rPr>
              <a:t> تحريضي </a:t>
            </a:r>
            <a:r>
              <a:rPr lang="en-US" sz="2500" b="1" i="1" dirty="0" smtClean="0">
                <a:solidFill>
                  <a:srgbClr val="0070C0"/>
                </a:solidFill>
                <a:cs typeface="Simplified Arabic" pitchFamily="2" charset="-78"/>
              </a:rPr>
              <a:t>RL</a:t>
            </a:r>
            <a:endParaRPr lang="ar-SY" sz="25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28" name="مربع نص 27"/>
          <p:cNvSpPr txBox="1"/>
          <p:nvPr/>
        </p:nvSpPr>
        <p:spPr>
          <a:xfrm>
            <a:off x="1285852" y="2857496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2 - 14</a:t>
            </a:r>
            <a:endParaRPr lang="ar-SY" sz="2200" dirty="0">
              <a:cs typeface="Simplified Arabic" pitchFamily="2" charset="-78"/>
            </a:endParaRPr>
          </a:p>
        </p:txBody>
      </p:sp>
      <p:pic>
        <p:nvPicPr>
          <p:cNvPr id="29" name="صورة 28" descr="fig2_11_equivale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3571876"/>
            <a:ext cx="2039023" cy="1810512"/>
          </a:xfrm>
          <a:prstGeom prst="rect">
            <a:avLst/>
          </a:prstGeom>
        </p:spPr>
      </p:pic>
      <p:sp>
        <p:nvSpPr>
          <p:cNvPr id="32" name="مربع نص 31"/>
          <p:cNvSpPr txBox="1"/>
          <p:nvPr/>
        </p:nvSpPr>
        <p:spPr>
          <a:xfrm>
            <a:off x="928662" y="5500702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2 - 15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12" name="عنصر نائب للتاريخ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13" name="عنصر نائب لرقم الشريحة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30</a:t>
            </a:fld>
            <a:endParaRPr lang="ar-SY" dirty="0"/>
          </a:p>
        </p:txBody>
      </p:sp>
      <p:sp>
        <p:nvSpPr>
          <p:cNvPr id="14" name="عنصر نائب للتذييل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pic>
        <p:nvPicPr>
          <p:cNvPr id="27136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982997"/>
            <a:ext cx="5014913" cy="494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1362" name="Picture 2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57620" y="1571612"/>
            <a:ext cx="5005376" cy="408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مربع نص 16"/>
          <p:cNvSpPr txBox="1"/>
          <p:nvPr/>
        </p:nvSpPr>
        <p:spPr>
          <a:xfrm>
            <a:off x="3605735" y="555999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مربع نص 17"/>
          <p:cNvSpPr txBox="1"/>
          <p:nvPr/>
        </p:nvSpPr>
        <p:spPr>
          <a:xfrm>
            <a:off x="3571868" y="507207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  <p:bldP spid="26" grpId="0"/>
      <p:bldP spid="32" grpId="0"/>
      <p:bldP spid="17" grpId="0"/>
      <p:bldP spid="17" grpId="1"/>
      <p:bldP spid="18" grpId="0"/>
      <p:bldP spid="18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صورة 28" descr="fig2_11_equivale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285728"/>
            <a:ext cx="2039023" cy="1810512"/>
          </a:xfrm>
          <a:prstGeom prst="rect">
            <a:avLst/>
          </a:prstGeom>
        </p:spPr>
      </p:pic>
      <p:sp>
        <p:nvSpPr>
          <p:cNvPr id="32" name="مربع نص 31"/>
          <p:cNvSpPr txBox="1"/>
          <p:nvPr/>
        </p:nvSpPr>
        <p:spPr>
          <a:xfrm>
            <a:off x="285720" y="2000240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2 - 15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12" name="مربع نص 11"/>
          <p:cNvSpPr txBox="1"/>
          <p:nvPr/>
        </p:nvSpPr>
        <p:spPr>
          <a:xfrm>
            <a:off x="4286248" y="285728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منشور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فورييه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لجهد الحمولة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3013075" y="857232"/>
          <a:ext cx="5721350" cy="1133475"/>
        </p:xfrm>
        <a:graphic>
          <a:graphicData uri="http://schemas.openxmlformats.org/presentationml/2006/ole">
            <p:oleObj spid="_x0000_s119810" name="Equation" r:id="rId4" imgW="2438280" imgH="482400" progId="Equation.DSMT4">
              <p:embed/>
            </p:oleObj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1425575" y="2071678"/>
          <a:ext cx="7391400" cy="925512"/>
        </p:xfrm>
        <a:graphic>
          <a:graphicData uri="http://schemas.openxmlformats.org/presentationml/2006/ole">
            <p:oleObj spid="_x0000_s119811" name="Equation" r:id="rId5" imgW="3149280" imgH="393480" progId="Equation.DSMT4">
              <p:embed/>
            </p:oleObj>
          </a:graphicData>
        </a:graphic>
      </p:graphicFrame>
      <p:sp>
        <p:nvSpPr>
          <p:cNvPr id="15" name="مربع نص 14"/>
          <p:cNvSpPr txBox="1"/>
          <p:nvPr/>
        </p:nvSpPr>
        <p:spPr>
          <a:xfrm>
            <a:off x="2428860" y="2928934"/>
            <a:ext cx="6357982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تتألف الإشارة من مركبة مستمرة ومجموعة من المركبات المتناوبة عندها يمكن رسم الدارة المكافئة على الشكل التالي:</a:t>
            </a:r>
          </a:p>
          <a:p>
            <a:pPr algn="just"/>
            <a:endParaRPr lang="ar-SY" sz="2800" b="1" dirty="0">
              <a:cs typeface="Simplified Arabic" pitchFamily="2" charset="-78"/>
            </a:endParaRPr>
          </a:p>
        </p:txBody>
      </p:sp>
      <p:sp>
        <p:nvSpPr>
          <p:cNvPr id="18" name="مربع نص 17"/>
          <p:cNvSpPr txBox="1"/>
          <p:nvPr/>
        </p:nvSpPr>
        <p:spPr>
          <a:xfrm>
            <a:off x="1928794" y="5214950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2 - 16</a:t>
            </a:r>
            <a:endParaRPr lang="ar-SY" sz="2200" dirty="0">
              <a:cs typeface="Simplified Arabic" pitchFamily="2" charset="-78"/>
            </a:endParaRPr>
          </a:p>
        </p:txBody>
      </p:sp>
      <p:pic>
        <p:nvPicPr>
          <p:cNvPr id="11" name="صورة 10" descr="fig2_11_equival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14744" y="3929066"/>
            <a:ext cx="1926336" cy="2496312"/>
          </a:xfrm>
          <a:prstGeom prst="rect">
            <a:avLst/>
          </a:prstGeom>
        </p:spPr>
      </p:pic>
      <p:sp>
        <p:nvSpPr>
          <p:cNvPr id="10" name="عنصر نائب للتاريخ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13" name="عنصر نائب لرقم الشريحة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31</a:t>
            </a:fld>
            <a:endParaRPr lang="ar-SY" dirty="0"/>
          </a:p>
        </p:txBody>
      </p:sp>
      <p:sp>
        <p:nvSpPr>
          <p:cNvPr id="16" name="عنصر نائب للتذييل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1114425" y="428625"/>
          <a:ext cx="7389813" cy="925513"/>
        </p:xfrm>
        <a:graphic>
          <a:graphicData uri="http://schemas.openxmlformats.org/presentationml/2006/ole">
            <p:oleObj spid="_x0000_s120834" name="Equation" r:id="rId3" imgW="3149280" imgH="393480" progId="Equation.DSMT4">
              <p:embed/>
            </p:oleObj>
          </a:graphicData>
        </a:graphic>
      </p:graphicFrame>
      <p:sp>
        <p:nvSpPr>
          <p:cNvPr id="16" name="مربع نص 15"/>
          <p:cNvSpPr txBox="1"/>
          <p:nvPr/>
        </p:nvSpPr>
        <p:spPr>
          <a:xfrm>
            <a:off x="285720" y="1500174"/>
            <a:ext cx="8572560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نلاحظ أن الحد الثالث  يمثل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20%</a:t>
            </a:r>
            <a:r>
              <a:rPr lang="ar-SY" sz="2800" b="1" dirty="0" smtClean="0">
                <a:cs typeface="Simplified Arabic" pitchFamily="2" charset="-78"/>
              </a:rPr>
              <a:t> من الحد الثاني والحد الرابع يمثل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8%</a:t>
            </a:r>
            <a:r>
              <a:rPr lang="ar-SY" sz="2800" b="1" dirty="0" smtClean="0">
                <a:cs typeface="Simplified Arabic" pitchFamily="2" charset="-78"/>
              </a:rPr>
              <a:t> من الثاني وهكذا ...</a:t>
            </a:r>
            <a:endParaRPr lang="ar-SY" sz="2800" b="1" dirty="0">
              <a:cs typeface="Simplified Arabic" pitchFamily="2" charset="-78"/>
            </a:endParaRPr>
          </a:p>
        </p:txBody>
      </p:sp>
      <p:sp>
        <p:nvSpPr>
          <p:cNvPr id="18" name="مربع نص 17"/>
          <p:cNvSpPr txBox="1"/>
          <p:nvPr/>
        </p:nvSpPr>
        <p:spPr>
          <a:xfrm>
            <a:off x="3786182" y="6215082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2 - 17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6" name="عنصر نائب للتاريخ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32</a:t>
            </a:fld>
            <a:endParaRPr lang="ar-SY" dirty="0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pic>
        <p:nvPicPr>
          <p:cNvPr id="1208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1175" y="2357430"/>
            <a:ext cx="55816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877094" y="357166"/>
          <a:ext cx="7389813" cy="925513"/>
        </p:xfrm>
        <a:graphic>
          <a:graphicData uri="http://schemas.openxmlformats.org/presentationml/2006/ole">
            <p:oleObj spid="_x0000_s121858" name="Equation" r:id="rId3" imgW="3149280" imgH="393480" progId="Equation.DSMT4">
              <p:embed/>
            </p:oleObj>
          </a:graphicData>
        </a:graphic>
      </p:graphicFrame>
      <p:sp>
        <p:nvSpPr>
          <p:cNvPr id="16" name="مربع نص 15"/>
          <p:cNvSpPr txBox="1"/>
          <p:nvPr/>
        </p:nvSpPr>
        <p:spPr>
          <a:xfrm>
            <a:off x="357158" y="1285860"/>
            <a:ext cx="842968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يمكن كتابة معادلة تيار الحمولة حسب نظرية </a:t>
            </a:r>
            <a:r>
              <a:rPr lang="ar-SY" sz="2800" b="1" dirty="0" err="1" smtClean="0">
                <a:cs typeface="Simplified Arabic" pitchFamily="2" charset="-78"/>
              </a:rPr>
              <a:t>التنضد</a:t>
            </a:r>
            <a:r>
              <a:rPr lang="ar-SY" sz="2800" b="1" dirty="0" smtClean="0">
                <a:cs typeface="Simplified Arabic" pitchFamily="2" charset="-78"/>
              </a:rPr>
              <a:t> على الشكل التالي:</a:t>
            </a:r>
            <a:endParaRPr lang="ar-SY" sz="2800" b="1" dirty="0">
              <a:cs typeface="Simplified Arabic" pitchFamily="2" charset="-78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27013" y="1785938"/>
          <a:ext cx="8775700" cy="993775"/>
        </p:xfrm>
        <a:graphic>
          <a:graphicData uri="http://schemas.openxmlformats.org/presentationml/2006/ole">
            <p:oleObj spid="_x0000_s121859" name="Equation" r:id="rId4" imgW="3822480" imgH="431640" progId="Equation.DSMT4">
              <p:embed/>
            </p:oleObj>
          </a:graphicData>
        </a:graphic>
      </p:graphicFrame>
      <p:sp>
        <p:nvSpPr>
          <p:cNvPr id="13" name="مربع نص 12"/>
          <p:cNvSpPr txBox="1"/>
          <p:nvPr/>
        </p:nvSpPr>
        <p:spPr>
          <a:xfrm>
            <a:off x="7715272" y="2786058"/>
            <a:ext cx="107157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حيث:</a:t>
            </a:r>
            <a:endParaRPr lang="ar-SY" sz="2800" b="1" dirty="0">
              <a:cs typeface="Simplified Arabic" pitchFamily="2" charset="-78"/>
            </a:endParaRP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1000100" y="3006732"/>
          <a:ext cx="2919413" cy="657225"/>
        </p:xfrm>
        <a:graphic>
          <a:graphicData uri="http://schemas.openxmlformats.org/presentationml/2006/ole">
            <p:oleObj spid="_x0000_s121860" name="Equation" r:id="rId5" imgW="1244520" imgH="279360" progId="Equation.DSMT4">
              <p:embed/>
            </p:oleObj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1000100" y="3841760"/>
          <a:ext cx="2919413" cy="657225"/>
        </p:xfrm>
        <a:graphic>
          <a:graphicData uri="http://schemas.openxmlformats.org/presentationml/2006/ole">
            <p:oleObj spid="_x0000_s121861" name="Equation" r:id="rId6" imgW="1244520" imgH="279360" progId="Equation.DSMT4">
              <p:embed/>
            </p:oleObj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4562475" y="2770190"/>
          <a:ext cx="2651125" cy="1016000"/>
        </p:xfrm>
        <a:graphic>
          <a:graphicData uri="http://schemas.openxmlformats.org/presentationml/2006/ole">
            <p:oleObj spid="_x0000_s121862" name="Equation" r:id="rId7" imgW="1130040" imgH="431640" progId="Equation.DSMT4">
              <p:embed/>
            </p:oleObj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4572000" y="3698884"/>
          <a:ext cx="2651125" cy="1016000"/>
        </p:xfrm>
        <a:graphic>
          <a:graphicData uri="http://schemas.openxmlformats.org/presentationml/2006/ole">
            <p:oleObj spid="_x0000_s121863" name="Equation" r:id="rId8" imgW="1130040" imgH="431640" progId="Equation.DSMT4">
              <p:embed/>
            </p:oleObj>
          </a:graphicData>
        </a:graphic>
      </p:graphicFrame>
      <p:sp>
        <p:nvSpPr>
          <p:cNvPr id="21" name="مربع نص 20"/>
          <p:cNvSpPr txBox="1"/>
          <p:nvPr/>
        </p:nvSpPr>
        <p:spPr>
          <a:xfrm>
            <a:off x="357158" y="4643446"/>
            <a:ext cx="850112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بفرض كان </a:t>
            </a:r>
            <a:r>
              <a:rPr lang="en-US" sz="2800" b="1" i="1" dirty="0" smtClean="0">
                <a:cs typeface="Simplified Arabic" pitchFamily="2" charset="-78"/>
                <a:sym typeface="Symbol"/>
              </a:rPr>
              <a:t>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2800" b="1" i="1" dirty="0" smtClean="0">
                <a:cs typeface="Simplified Arabic" pitchFamily="2" charset="-78"/>
                <a:sym typeface="Symbol"/>
              </a:rPr>
              <a:t> &gt;&gt;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ar-SY" sz="2800" b="1" dirty="0" smtClean="0">
                <a:cs typeface="Simplified Arabic" pitchFamily="2" charset="-78"/>
              </a:rPr>
              <a:t> عندها يمكن إهمال الحدود المتناوبة أمام الحد المستمر واعتبار أن قيمة التيار ثابتة طوال فترة تمرير </a:t>
            </a:r>
            <a:r>
              <a:rPr lang="ar-SY" sz="2800" b="1" dirty="0" err="1" smtClean="0">
                <a:cs typeface="Simplified Arabic" pitchFamily="2" charset="-78"/>
              </a:rPr>
              <a:t>الديود</a:t>
            </a:r>
            <a:r>
              <a:rPr lang="ar-SY" sz="2800" b="1" dirty="0" smtClean="0">
                <a:cs typeface="Simplified Arabic" pitchFamily="2" charset="-78"/>
              </a:rPr>
              <a:t> أي:</a:t>
            </a:r>
            <a:endParaRPr lang="ar-SY" sz="2800" b="1" dirty="0">
              <a:cs typeface="Simplified Arabic" pitchFamily="2" charset="-78"/>
            </a:endParaRPr>
          </a:p>
        </p:txBody>
      </p:sp>
      <p:sp>
        <p:nvSpPr>
          <p:cNvPr id="24" name="مربع نص 23"/>
          <p:cNvSpPr txBox="1"/>
          <p:nvPr/>
        </p:nvSpPr>
        <p:spPr>
          <a:xfrm>
            <a:off x="2928926" y="5691862"/>
            <a:ext cx="3286148" cy="5232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cs typeface="Simplified Arabic" pitchFamily="2" charset="-78"/>
              </a:rPr>
              <a:t>التيار مرشح بشكل مثالي</a:t>
            </a:r>
            <a:endParaRPr lang="ar-SY" sz="2800" b="1" dirty="0">
              <a:cs typeface="Simplified Arabic" pitchFamily="2" charset="-78"/>
            </a:endParaRPr>
          </a:p>
        </p:txBody>
      </p:sp>
      <p:sp>
        <p:nvSpPr>
          <p:cNvPr id="12" name="عنصر نائب للتاريخ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18" name="عنصر نائب لرقم الشريحة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33</a:t>
            </a:fld>
            <a:endParaRPr lang="ar-SY" dirty="0"/>
          </a:p>
        </p:txBody>
      </p:sp>
      <p:sp>
        <p:nvSpPr>
          <p:cNvPr id="22" name="عنصر نائب للتذييل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/>
      <p:bldP spid="21" grpId="0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مربع نص 29"/>
          <p:cNvSpPr txBox="1"/>
          <p:nvPr/>
        </p:nvSpPr>
        <p:spPr>
          <a:xfrm>
            <a:off x="3143240" y="-24"/>
            <a:ext cx="57864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أولاً -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دارات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التقويم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الديودية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أحادية الطور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31" name="مربع نص 30"/>
          <p:cNvSpPr txBox="1"/>
          <p:nvPr/>
        </p:nvSpPr>
        <p:spPr>
          <a:xfrm>
            <a:off x="214282" y="380178"/>
            <a:ext cx="8643966" cy="4770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500" b="1" i="1" dirty="0" smtClean="0">
                <a:solidFill>
                  <a:srgbClr val="0070C0"/>
                </a:solidFill>
                <a:cs typeface="Simplified Arabic" pitchFamily="2" charset="-78"/>
              </a:rPr>
              <a:t>ب- دارة تقويم الموجة الكاملة ذات النقطة المشتركة – حمل </a:t>
            </a:r>
            <a:r>
              <a:rPr lang="ar-SY" sz="25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500" b="1" i="1" dirty="0" smtClean="0">
                <a:solidFill>
                  <a:srgbClr val="0070C0"/>
                </a:solidFill>
                <a:cs typeface="Simplified Arabic" pitchFamily="2" charset="-78"/>
              </a:rPr>
              <a:t> تحريضي </a:t>
            </a:r>
            <a:r>
              <a:rPr lang="en-US" sz="2500" b="1" i="1" dirty="0" smtClean="0">
                <a:solidFill>
                  <a:srgbClr val="0070C0"/>
                </a:solidFill>
                <a:cs typeface="Simplified Arabic" pitchFamily="2" charset="-78"/>
              </a:rPr>
              <a:t>RL</a:t>
            </a:r>
            <a:endParaRPr lang="ar-SY" sz="25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pSp>
        <p:nvGrpSpPr>
          <p:cNvPr id="2" name="مجموعة 37"/>
          <p:cNvGrpSpPr/>
          <p:nvPr/>
        </p:nvGrpSpPr>
        <p:grpSpPr>
          <a:xfrm>
            <a:off x="464315" y="1219200"/>
            <a:ext cx="4679189" cy="5355331"/>
            <a:chOff x="1928794" y="1219200"/>
            <a:chExt cx="4679189" cy="5355331"/>
          </a:xfrm>
        </p:grpSpPr>
        <p:pic>
          <p:nvPicPr>
            <p:cNvPr id="21505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24150" y="1219200"/>
              <a:ext cx="3695700" cy="441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مربع نص 5"/>
            <p:cNvSpPr txBox="1"/>
            <p:nvPr/>
          </p:nvSpPr>
          <p:spPr>
            <a:xfrm>
              <a:off x="1928794" y="1285860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v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7" name="مربع نص 6"/>
            <p:cNvSpPr txBox="1"/>
            <p:nvPr/>
          </p:nvSpPr>
          <p:spPr>
            <a:xfrm>
              <a:off x="1928794" y="2071678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i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8" name="مربع نص 7"/>
            <p:cNvSpPr txBox="1"/>
            <p:nvPr/>
          </p:nvSpPr>
          <p:spPr>
            <a:xfrm>
              <a:off x="6107917" y="3714752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9" name="مربع نص 8"/>
            <p:cNvSpPr txBox="1"/>
            <p:nvPr/>
          </p:nvSpPr>
          <p:spPr>
            <a:xfrm>
              <a:off x="1928794" y="4467533"/>
              <a:ext cx="71434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v</a:t>
              </a:r>
              <a:r>
                <a:rPr lang="en-US" sz="2400" b="1" baseline="-25000" dirty="0" smtClean="0">
                  <a:sym typeface="Symbol"/>
                </a:rPr>
                <a:t>D1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مربع نص 9"/>
            <p:cNvSpPr txBox="1"/>
            <p:nvPr/>
          </p:nvSpPr>
          <p:spPr>
            <a:xfrm>
              <a:off x="3571868" y="5536421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dirty="0" smtClean="0">
                  <a:sym typeface="Symbol"/>
                </a:rPr>
                <a:t></a:t>
              </a:r>
              <a:endParaRPr lang="ar-SY" sz="2400" b="1" dirty="0"/>
            </a:p>
          </p:txBody>
        </p:sp>
        <p:sp>
          <p:nvSpPr>
            <p:cNvPr id="11" name="مربع نص 10"/>
            <p:cNvSpPr txBox="1"/>
            <p:nvPr/>
          </p:nvSpPr>
          <p:spPr>
            <a:xfrm>
              <a:off x="4714876" y="5536421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2</a:t>
              </a:r>
              <a:r>
                <a:rPr lang="ar-SY" sz="2400" b="1" dirty="0" smtClean="0">
                  <a:sym typeface="Symbol"/>
                </a:rPr>
                <a:t></a:t>
              </a:r>
              <a:endParaRPr lang="ar-SY" sz="2400" b="1" dirty="0"/>
            </a:p>
          </p:txBody>
        </p:sp>
        <p:sp>
          <p:nvSpPr>
            <p:cNvPr id="15" name="مربع نص 14"/>
            <p:cNvSpPr txBox="1"/>
            <p:nvPr/>
          </p:nvSpPr>
          <p:spPr>
            <a:xfrm>
              <a:off x="5857884" y="5536421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3</a:t>
              </a:r>
              <a:r>
                <a:rPr lang="ar-SY" sz="2400" b="1" dirty="0" smtClean="0">
                  <a:sym typeface="Symbol"/>
                </a:rPr>
                <a:t></a:t>
              </a:r>
              <a:endParaRPr lang="ar-SY" sz="2400" b="1" dirty="0"/>
            </a:p>
          </p:txBody>
        </p:sp>
        <p:sp>
          <p:nvSpPr>
            <p:cNvPr id="16" name="مربع نص 15"/>
            <p:cNvSpPr txBox="1"/>
            <p:nvPr/>
          </p:nvSpPr>
          <p:spPr>
            <a:xfrm>
              <a:off x="6107917" y="2928934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7" name="مربع نص 16"/>
            <p:cNvSpPr txBox="1"/>
            <p:nvPr/>
          </p:nvSpPr>
          <p:spPr>
            <a:xfrm>
              <a:off x="6107917" y="2214554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8" name="مربع نص 17"/>
            <p:cNvSpPr txBox="1"/>
            <p:nvPr/>
          </p:nvSpPr>
          <p:spPr>
            <a:xfrm>
              <a:off x="6107917" y="1357298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9" name="مربع نص 18"/>
            <p:cNvSpPr txBox="1"/>
            <p:nvPr/>
          </p:nvSpPr>
          <p:spPr>
            <a:xfrm>
              <a:off x="3929058" y="4143380"/>
              <a:ext cx="114300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smtClean="0">
                  <a:solidFill>
                    <a:srgbClr val="FF0000"/>
                  </a:solidFill>
                  <a:sym typeface="Symbol"/>
                </a:rPr>
                <a:t>-2U</a:t>
              </a:r>
              <a:r>
                <a:rPr lang="en-US" sz="2000" b="1" baseline="-25000" dirty="0" smtClean="0">
                  <a:solidFill>
                    <a:srgbClr val="FF0000"/>
                  </a:solidFill>
                  <a:sym typeface="Symbol"/>
                </a:rPr>
                <a:t>max</a:t>
              </a:r>
            </a:p>
          </p:txBody>
        </p:sp>
        <p:cxnSp>
          <p:nvCxnSpPr>
            <p:cNvPr id="20" name="رابط كسهم مستقيم 19"/>
            <p:cNvCxnSpPr/>
            <p:nvPr/>
          </p:nvCxnSpPr>
          <p:spPr>
            <a:xfrm rot="5400000">
              <a:off x="4052528" y="5048934"/>
              <a:ext cx="8640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مربع نص 28"/>
            <p:cNvSpPr txBox="1"/>
            <p:nvPr/>
          </p:nvSpPr>
          <p:spPr>
            <a:xfrm>
              <a:off x="1928794" y="2786058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FF0000"/>
                  </a:solidFill>
                  <a:sym typeface="Symbol"/>
                </a:rPr>
                <a:t>D1</a:t>
              </a:r>
            </a:p>
          </p:txBody>
        </p:sp>
        <p:sp>
          <p:nvSpPr>
            <p:cNvPr id="32" name="مربع نص 31"/>
            <p:cNvSpPr txBox="1"/>
            <p:nvPr/>
          </p:nvSpPr>
          <p:spPr>
            <a:xfrm>
              <a:off x="1928794" y="3571876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D2</a:t>
              </a:r>
            </a:p>
          </p:txBody>
        </p:sp>
        <p:sp>
          <p:nvSpPr>
            <p:cNvPr id="33" name="مربع نص 32"/>
            <p:cNvSpPr txBox="1"/>
            <p:nvPr/>
          </p:nvSpPr>
          <p:spPr>
            <a:xfrm>
              <a:off x="6107917" y="4572008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34" name="مربع نص 33"/>
            <p:cNvSpPr txBox="1"/>
            <p:nvPr/>
          </p:nvSpPr>
          <p:spPr>
            <a:xfrm>
              <a:off x="3046084" y="140825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</a:t>
              </a:r>
              <a:r>
                <a:rPr lang="en-US" sz="2400" b="1" baseline="-25000" dirty="0" smtClean="0">
                  <a:sym typeface="Symbol"/>
                </a:rPr>
                <a:t>1</a:t>
              </a:r>
            </a:p>
          </p:txBody>
        </p:sp>
        <p:sp>
          <p:nvSpPr>
            <p:cNvPr id="35" name="مربع نص 34"/>
            <p:cNvSpPr txBox="1"/>
            <p:nvPr/>
          </p:nvSpPr>
          <p:spPr>
            <a:xfrm>
              <a:off x="5286380" y="140825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</a:t>
              </a:r>
              <a:r>
                <a:rPr lang="en-US" sz="2400" b="1" baseline="-25000" dirty="0" smtClean="0">
                  <a:sym typeface="Symbol"/>
                </a:rPr>
                <a:t>1</a:t>
              </a:r>
            </a:p>
          </p:txBody>
        </p:sp>
        <p:sp>
          <p:nvSpPr>
            <p:cNvPr id="36" name="مربع نص 35"/>
            <p:cNvSpPr txBox="1"/>
            <p:nvPr/>
          </p:nvSpPr>
          <p:spPr>
            <a:xfrm>
              <a:off x="4143372" y="140825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</a:t>
              </a:r>
              <a:r>
                <a:rPr lang="en-US" sz="2400" b="1" baseline="-25000" dirty="0" smtClean="0">
                  <a:sym typeface="Symbol"/>
                </a:rPr>
                <a:t>2</a:t>
              </a:r>
            </a:p>
          </p:txBody>
        </p:sp>
        <p:sp>
          <p:nvSpPr>
            <p:cNvPr id="37" name="مربع نص 36"/>
            <p:cNvSpPr txBox="1"/>
            <p:nvPr/>
          </p:nvSpPr>
          <p:spPr>
            <a:xfrm>
              <a:off x="3929058" y="6143644"/>
              <a:ext cx="157163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ar-SY" sz="2200" dirty="0" smtClean="0">
                  <a:cs typeface="Simplified Arabic" pitchFamily="2" charset="-78"/>
                </a:rPr>
                <a:t>الشكل 2 - 18</a:t>
              </a:r>
              <a:endParaRPr lang="ar-SY" sz="2200" dirty="0">
                <a:cs typeface="Simplified Arabic" pitchFamily="2" charset="-78"/>
              </a:endParaRPr>
            </a:p>
          </p:txBody>
        </p:sp>
      </p:grpSp>
      <p:graphicFrame>
        <p:nvGraphicFramePr>
          <p:cNvPr id="31745" name="Object 2"/>
          <p:cNvGraphicFramePr>
            <a:graphicFrameLocks noChangeAspect="1"/>
          </p:cNvGraphicFramePr>
          <p:nvPr/>
        </p:nvGraphicFramePr>
        <p:xfrm>
          <a:off x="5357818" y="1857364"/>
          <a:ext cx="3749675" cy="690562"/>
        </p:xfrm>
        <a:graphic>
          <a:graphicData uri="http://schemas.openxmlformats.org/presentationml/2006/ole">
            <p:oleObj spid="_x0000_s122882" name="Equation" r:id="rId4" imgW="2349360" imgH="431640" progId="Equation.DSMT4">
              <p:embed/>
            </p:oleObj>
          </a:graphicData>
        </a:graphic>
      </p:graphicFrame>
      <p:cxnSp>
        <p:nvCxnSpPr>
          <p:cNvPr id="27" name="رابط كسهم مستقيم 26"/>
          <p:cNvCxnSpPr/>
          <p:nvPr/>
        </p:nvCxnSpPr>
        <p:spPr>
          <a:xfrm rot="10800000">
            <a:off x="4429124" y="2071678"/>
            <a:ext cx="857256" cy="14287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مربع نص 38"/>
          <p:cNvSpPr txBox="1"/>
          <p:nvPr/>
        </p:nvSpPr>
        <p:spPr>
          <a:xfrm>
            <a:off x="5715008" y="2571744"/>
            <a:ext cx="3143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يمكن اعتبار التيار ثابت</a:t>
            </a:r>
            <a:endParaRPr lang="ar-SY" sz="2800" b="1" dirty="0">
              <a:cs typeface="Simplified Arabic" pitchFamily="2" charset="-78"/>
            </a:endParaRPr>
          </a:p>
        </p:txBody>
      </p:sp>
      <p:cxnSp>
        <p:nvCxnSpPr>
          <p:cNvPr id="40" name="رابط كسهم مستقيم 39"/>
          <p:cNvCxnSpPr>
            <a:endCxn id="16" idx="0"/>
          </p:cNvCxnSpPr>
          <p:nvPr/>
        </p:nvCxnSpPr>
        <p:spPr>
          <a:xfrm rot="10800000">
            <a:off x="4893472" y="2928934"/>
            <a:ext cx="892975" cy="57150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مربع نص 41"/>
          <p:cNvSpPr txBox="1"/>
          <p:nvPr/>
        </p:nvSpPr>
        <p:spPr>
          <a:xfrm>
            <a:off x="5715008" y="3357562"/>
            <a:ext cx="3143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يمكن اعتبار التيار ثابت</a:t>
            </a:r>
            <a:endParaRPr lang="ar-SY" sz="2800" b="1" dirty="0">
              <a:cs typeface="Simplified Arabic" pitchFamily="2" charset="-78"/>
            </a:endParaRPr>
          </a:p>
        </p:txBody>
      </p:sp>
      <p:cxnSp>
        <p:nvCxnSpPr>
          <p:cNvPr id="43" name="رابط كسهم مستقيم 42"/>
          <p:cNvCxnSpPr>
            <a:stCxn id="42" idx="1"/>
          </p:cNvCxnSpPr>
          <p:nvPr/>
        </p:nvCxnSpPr>
        <p:spPr>
          <a:xfrm rot="10800000" flipV="1">
            <a:off x="3857620" y="3619172"/>
            <a:ext cx="1857388" cy="23845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رابط كسهم مستقيم 43"/>
          <p:cNvCxnSpPr/>
          <p:nvPr/>
        </p:nvCxnSpPr>
        <p:spPr>
          <a:xfrm rot="10800000">
            <a:off x="4357686" y="2143116"/>
            <a:ext cx="1607356" cy="7858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رابط كسهم مستقيم 47"/>
          <p:cNvCxnSpPr/>
          <p:nvPr/>
        </p:nvCxnSpPr>
        <p:spPr>
          <a:xfrm rot="10800000" flipV="1">
            <a:off x="5286380" y="4572008"/>
            <a:ext cx="1714512" cy="35719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مربع نص 48"/>
          <p:cNvSpPr txBox="1"/>
          <p:nvPr/>
        </p:nvSpPr>
        <p:spPr>
          <a:xfrm>
            <a:off x="7000892" y="4143380"/>
            <a:ext cx="185738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لا يوجد تغيير</a:t>
            </a:r>
            <a:endParaRPr lang="ar-SY" sz="2800" b="1" dirty="0">
              <a:cs typeface="Simplified Arabic" pitchFamily="2" charset="-78"/>
            </a:endParaRPr>
          </a:p>
        </p:txBody>
      </p:sp>
      <p:sp>
        <p:nvSpPr>
          <p:cNvPr id="50" name="مربع نص 49"/>
          <p:cNvSpPr txBox="1"/>
          <p:nvPr/>
        </p:nvSpPr>
        <p:spPr>
          <a:xfrm>
            <a:off x="7000892" y="1000108"/>
            <a:ext cx="185738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لا يوجد تغيير</a:t>
            </a:r>
            <a:endParaRPr lang="ar-SY" sz="2800" b="1" dirty="0">
              <a:cs typeface="Simplified Arabic" pitchFamily="2" charset="-78"/>
            </a:endParaRPr>
          </a:p>
        </p:txBody>
      </p:sp>
      <p:cxnSp>
        <p:nvCxnSpPr>
          <p:cNvPr id="51" name="رابط كسهم مستقيم 50"/>
          <p:cNvCxnSpPr/>
          <p:nvPr/>
        </p:nvCxnSpPr>
        <p:spPr>
          <a:xfrm rot="10800000" flipV="1">
            <a:off x="5072066" y="1285860"/>
            <a:ext cx="2000264" cy="21431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عنصر نائب للتاريخ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41" name="عنصر نائب لرقم الشريحة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34</a:t>
            </a:fld>
            <a:endParaRPr lang="ar-SY" dirty="0"/>
          </a:p>
        </p:txBody>
      </p:sp>
      <p:sp>
        <p:nvSpPr>
          <p:cNvPr id="45" name="عنصر نائب للتذييل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grpSp>
        <p:nvGrpSpPr>
          <p:cNvPr id="46" name="مجموعة 45"/>
          <p:cNvGrpSpPr/>
          <p:nvPr/>
        </p:nvGrpSpPr>
        <p:grpSpPr>
          <a:xfrm>
            <a:off x="6715140" y="1857364"/>
            <a:ext cx="2000264" cy="642942"/>
            <a:chOff x="6715140" y="1785926"/>
            <a:chExt cx="2000264" cy="642942"/>
          </a:xfrm>
        </p:grpSpPr>
        <p:cxnSp>
          <p:nvCxnSpPr>
            <p:cNvPr id="47" name="رابط مستقيم 46"/>
            <p:cNvCxnSpPr/>
            <p:nvPr/>
          </p:nvCxnSpPr>
          <p:spPr>
            <a:xfrm rot="10800000" flipV="1">
              <a:off x="6715140" y="1785926"/>
              <a:ext cx="2000264" cy="6429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رابط مستقيم 51"/>
            <p:cNvCxnSpPr/>
            <p:nvPr/>
          </p:nvCxnSpPr>
          <p:spPr>
            <a:xfrm rot="10800000" flipH="1" flipV="1">
              <a:off x="6715140" y="1785926"/>
              <a:ext cx="2000264" cy="6429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  <p:bldP spid="49" grpId="0"/>
      <p:bldP spid="5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مربع نص 29"/>
          <p:cNvSpPr txBox="1"/>
          <p:nvPr/>
        </p:nvSpPr>
        <p:spPr>
          <a:xfrm>
            <a:off x="3143240" y="-24"/>
            <a:ext cx="57864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أولاً -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دارات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التقويم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الديودية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أحادية الطور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31" name="مربع نص 30"/>
          <p:cNvSpPr txBox="1"/>
          <p:nvPr/>
        </p:nvSpPr>
        <p:spPr>
          <a:xfrm>
            <a:off x="214282" y="380178"/>
            <a:ext cx="8643966" cy="4770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500" b="1" i="1" dirty="0" smtClean="0">
                <a:solidFill>
                  <a:srgbClr val="0070C0"/>
                </a:solidFill>
                <a:cs typeface="Simplified Arabic" pitchFamily="2" charset="-78"/>
              </a:rPr>
              <a:t>ب- دارة تقويم الموجة الكاملة ذات النقطة المشتركة – حمل </a:t>
            </a:r>
            <a:r>
              <a:rPr lang="ar-SY" sz="25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500" b="1" i="1" dirty="0" smtClean="0">
                <a:solidFill>
                  <a:srgbClr val="0070C0"/>
                </a:solidFill>
                <a:cs typeface="Simplified Arabic" pitchFamily="2" charset="-78"/>
              </a:rPr>
              <a:t> تحريضي </a:t>
            </a:r>
            <a:r>
              <a:rPr lang="en-US" sz="2500" b="1" i="1" dirty="0" smtClean="0">
                <a:solidFill>
                  <a:srgbClr val="0070C0"/>
                </a:solidFill>
                <a:cs typeface="Simplified Arabic" pitchFamily="2" charset="-78"/>
              </a:rPr>
              <a:t>RL</a:t>
            </a:r>
            <a:endParaRPr lang="ar-SY" sz="25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pSp>
        <p:nvGrpSpPr>
          <p:cNvPr id="2" name="مجموعة 37"/>
          <p:cNvGrpSpPr/>
          <p:nvPr/>
        </p:nvGrpSpPr>
        <p:grpSpPr>
          <a:xfrm>
            <a:off x="464315" y="1219200"/>
            <a:ext cx="4679189" cy="5355331"/>
            <a:chOff x="1928794" y="1219200"/>
            <a:chExt cx="4679189" cy="5355331"/>
          </a:xfrm>
        </p:grpSpPr>
        <p:pic>
          <p:nvPicPr>
            <p:cNvPr id="21505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24150" y="1219200"/>
              <a:ext cx="3695700" cy="441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مربع نص 5"/>
            <p:cNvSpPr txBox="1"/>
            <p:nvPr/>
          </p:nvSpPr>
          <p:spPr>
            <a:xfrm>
              <a:off x="1928794" y="1285860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v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7" name="مربع نص 6"/>
            <p:cNvSpPr txBox="1"/>
            <p:nvPr/>
          </p:nvSpPr>
          <p:spPr>
            <a:xfrm>
              <a:off x="1928794" y="2071678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i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8" name="مربع نص 7"/>
            <p:cNvSpPr txBox="1"/>
            <p:nvPr/>
          </p:nvSpPr>
          <p:spPr>
            <a:xfrm>
              <a:off x="6107917" y="3714752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9" name="مربع نص 8"/>
            <p:cNvSpPr txBox="1"/>
            <p:nvPr/>
          </p:nvSpPr>
          <p:spPr>
            <a:xfrm>
              <a:off x="1928794" y="4467533"/>
              <a:ext cx="71434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v</a:t>
              </a:r>
              <a:r>
                <a:rPr lang="en-US" sz="2400" b="1" baseline="-25000" dirty="0" smtClean="0">
                  <a:sym typeface="Symbol"/>
                </a:rPr>
                <a:t>D1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مربع نص 9"/>
            <p:cNvSpPr txBox="1"/>
            <p:nvPr/>
          </p:nvSpPr>
          <p:spPr>
            <a:xfrm>
              <a:off x="3571868" y="5536421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dirty="0" smtClean="0">
                  <a:sym typeface="Symbol"/>
                </a:rPr>
                <a:t></a:t>
              </a:r>
              <a:endParaRPr lang="ar-SY" sz="2400" b="1" dirty="0"/>
            </a:p>
          </p:txBody>
        </p:sp>
        <p:sp>
          <p:nvSpPr>
            <p:cNvPr id="11" name="مربع نص 10"/>
            <p:cNvSpPr txBox="1"/>
            <p:nvPr/>
          </p:nvSpPr>
          <p:spPr>
            <a:xfrm>
              <a:off x="4714876" y="5536421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2</a:t>
              </a:r>
              <a:r>
                <a:rPr lang="ar-SY" sz="2400" b="1" dirty="0" smtClean="0">
                  <a:sym typeface="Symbol"/>
                </a:rPr>
                <a:t></a:t>
              </a:r>
              <a:endParaRPr lang="ar-SY" sz="2400" b="1" dirty="0"/>
            </a:p>
          </p:txBody>
        </p:sp>
        <p:sp>
          <p:nvSpPr>
            <p:cNvPr id="15" name="مربع نص 14"/>
            <p:cNvSpPr txBox="1"/>
            <p:nvPr/>
          </p:nvSpPr>
          <p:spPr>
            <a:xfrm>
              <a:off x="5857884" y="5536421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3</a:t>
              </a:r>
              <a:r>
                <a:rPr lang="ar-SY" sz="2400" b="1" dirty="0" smtClean="0">
                  <a:sym typeface="Symbol"/>
                </a:rPr>
                <a:t></a:t>
              </a:r>
              <a:endParaRPr lang="ar-SY" sz="2400" b="1" dirty="0"/>
            </a:p>
          </p:txBody>
        </p:sp>
        <p:sp>
          <p:nvSpPr>
            <p:cNvPr id="16" name="مربع نص 15"/>
            <p:cNvSpPr txBox="1"/>
            <p:nvPr/>
          </p:nvSpPr>
          <p:spPr>
            <a:xfrm>
              <a:off x="6107917" y="2928934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7" name="مربع نص 16"/>
            <p:cNvSpPr txBox="1"/>
            <p:nvPr/>
          </p:nvSpPr>
          <p:spPr>
            <a:xfrm>
              <a:off x="6107917" y="2214554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8" name="مربع نص 17"/>
            <p:cNvSpPr txBox="1"/>
            <p:nvPr/>
          </p:nvSpPr>
          <p:spPr>
            <a:xfrm>
              <a:off x="6107917" y="1357298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9" name="مربع نص 18"/>
            <p:cNvSpPr txBox="1"/>
            <p:nvPr/>
          </p:nvSpPr>
          <p:spPr>
            <a:xfrm>
              <a:off x="3929058" y="4143380"/>
              <a:ext cx="114300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1" dirty="0" smtClean="0">
                  <a:solidFill>
                    <a:srgbClr val="FF0000"/>
                  </a:solidFill>
                  <a:sym typeface="Symbol"/>
                </a:rPr>
                <a:t>-2U</a:t>
              </a:r>
              <a:r>
                <a:rPr lang="en-US" sz="2000" b="1" baseline="-25000" dirty="0" smtClean="0">
                  <a:solidFill>
                    <a:srgbClr val="FF0000"/>
                  </a:solidFill>
                  <a:sym typeface="Symbol"/>
                </a:rPr>
                <a:t>max</a:t>
              </a:r>
            </a:p>
          </p:txBody>
        </p:sp>
        <p:cxnSp>
          <p:nvCxnSpPr>
            <p:cNvPr id="20" name="رابط كسهم مستقيم 19"/>
            <p:cNvCxnSpPr/>
            <p:nvPr/>
          </p:nvCxnSpPr>
          <p:spPr>
            <a:xfrm rot="5400000">
              <a:off x="4052528" y="5048934"/>
              <a:ext cx="8640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مربع نص 28"/>
            <p:cNvSpPr txBox="1"/>
            <p:nvPr/>
          </p:nvSpPr>
          <p:spPr>
            <a:xfrm>
              <a:off x="1928794" y="2786058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FF0000"/>
                  </a:solidFill>
                  <a:sym typeface="Symbol"/>
                </a:rPr>
                <a:t>D1</a:t>
              </a:r>
            </a:p>
          </p:txBody>
        </p:sp>
        <p:sp>
          <p:nvSpPr>
            <p:cNvPr id="32" name="مربع نص 31"/>
            <p:cNvSpPr txBox="1"/>
            <p:nvPr/>
          </p:nvSpPr>
          <p:spPr>
            <a:xfrm>
              <a:off x="1928794" y="3571876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D2</a:t>
              </a:r>
            </a:p>
          </p:txBody>
        </p:sp>
        <p:sp>
          <p:nvSpPr>
            <p:cNvPr id="33" name="مربع نص 32"/>
            <p:cNvSpPr txBox="1"/>
            <p:nvPr/>
          </p:nvSpPr>
          <p:spPr>
            <a:xfrm>
              <a:off x="6107917" y="4572008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34" name="مربع نص 33"/>
            <p:cNvSpPr txBox="1"/>
            <p:nvPr/>
          </p:nvSpPr>
          <p:spPr>
            <a:xfrm>
              <a:off x="3046084" y="140825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</a:t>
              </a:r>
              <a:r>
                <a:rPr lang="en-US" sz="2400" b="1" baseline="-25000" dirty="0" smtClean="0">
                  <a:sym typeface="Symbol"/>
                </a:rPr>
                <a:t>1</a:t>
              </a:r>
            </a:p>
          </p:txBody>
        </p:sp>
        <p:sp>
          <p:nvSpPr>
            <p:cNvPr id="35" name="مربع نص 34"/>
            <p:cNvSpPr txBox="1"/>
            <p:nvPr/>
          </p:nvSpPr>
          <p:spPr>
            <a:xfrm>
              <a:off x="5286380" y="140825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</a:t>
              </a:r>
              <a:r>
                <a:rPr lang="en-US" sz="2400" b="1" baseline="-25000" dirty="0" smtClean="0">
                  <a:sym typeface="Symbol"/>
                </a:rPr>
                <a:t>1</a:t>
              </a:r>
            </a:p>
          </p:txBody>
        </p:sp>
        <p:sp>
          <p:nvSpPr>
            <p:cNvPr id="36" name="مربع نص 35"/>
            <p:cNvSpPr txBox="1"/>
            <p:nvPr/>
          </p:nvSpPr>
          <p:spPr>
            <a:xfrm>
              <a:off x="4143372" y="140825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</a:t>
              </a:r>
              <a:r>
                <a:rPr lang="en-US" sz="2400" b="1" baseline="-25000" dirty="0" smtClean="0">
                  <a:sym typeface="Symbol"/>
                </a:rPr>
                <a:t>2</a:t>
              </a:r>
            </a:p>
          </p:txBody>
        </p:sp>
        <p:sp>
          <p:nvSpPr>
            <p:cNvPr id="37" name="مربع نص 36"/>
            <p:cNvSpPr txBox="1"/>
            <p:nvPr/>
          </p:nvSpPr>
          <p:spPr>
            <a:xfrm>
              <a:off x="3929058" y="6143644"/>
              <a:ext cx="157163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ar-SY" sz="2200" dirty="0" smtClean="0">
                  <a:cs typeface="Simplified Arabic" pitchFamily="2" charset="-78"/>
                </a:rPr>
                <a:t>الشكل 2 - 18</a:t>
              </a:r>
              <a:endParaRPr lang="ar-SY" sz="2200" dirty="0">
                <a:cs typeface="Simplified Arabic" pitchFamily="2" charset="-78"/>
              </a:endParaRPr>
            </a:p>
          </p:txBody>
        </p:sp>
      </p:grpSp>
      <p:sp>
        <p:nvSpPr>
          <p:cNvPr id="38" name="عنصر نائب للتاريخ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41" name="عنصر نائب لرقم الشريحة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35</a:t>
            </a:fld>
            <a:endParaRPr lang="ar-SY" dirty="0"/>
          </a:p>
        </p:txBody>
      </p:sp>
      <p:sp>
        <p:nvSpPr>
          <p:cNvPr id="45" name="عنصر نائب للتذييل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sp>
        <p:nvSpPr>
          <p:cNvPr id="46" name="مربع نص 45"/>
          <p:cNvSpPr txBox="1"/>
          <p:nvPr/>
        </p:nvSpPr>
        <p:spPr>
          <a:xfrm>
            <a:off x="4286248" y="785794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المتوسطة لجهد وتيار الحمل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5680099" y="1428736"/>
          <a:ext cx="2320925" cy="925512"/>
        </p:xfrm>
        <a:graphic>
          <a:graphicData uri="http://schemas.openxmlformats.org/presentationml/2006/ole">
            <p:oleObj spid="_x0000_s162819" name="Equation" r:id="rId4" imgW="990360" imgH="393480" progId="Equation.DSMT4">
              <p:embed/>
            </p:oleObj>
          </a:graphicData>
        </a:graphic>
      </p:graphicFrame>
      <p:graphicFrame>
        <p:nvGraphicFramePr>
          <p:cNvPr id="52" name="Object 3"/>
          <p:cNvGraphicFramePr>
            <a:graphicFrameLocks noChangeAspect="1"/>
          </p:cNvGraphicFramePr>
          <p:nvPr/>
        </p:nvGraphicFramePr>
        <p:xfrm>
          <a:off x="5843611" y="2500306"/>
          <a:ext cx="1993900" cy="925513"/>
        </p:xfrm>
        <a:graphic>
          <a:graphicData uri="http://schemas.openxmlformats.org/presentationml/2006/ole">
            <p:oleObj spid="_x0000_s162820" name="Equation" r:id="rId5" imgW="850680" imgH="393480" progId="Equation.DSMT4">
              <p:embed/>
            </p:oleObj>
          </a:graphicData>
        </a:graphic>
      </p:graphicFrame>
      <p:sp>
        <p:nvSpPr>
          <p:cNvPr id="53" name="مربع نص 52"/>
          <p:cNvSpPr txBox="1"/>
          <p:nvPr/>
        </p:nvSpPr>
        <p:spPr>
          <a:xfrm>
            <a:off x="4857752" y="3548722"/>
            <a:ext cx="39290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الفعالة لجهد وتيار الحمل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54" name="Object 3"/>
          <p:cNvGraphicFramePr>
            <a:graphicFrameLocks noChangeAspect="1"/>
          </p:cNvGraphicFramePr>
          <p:nvPr/>
        </p:nvGraphicFramePr>
        <p:xfrm>
          <a:off x="5784080" y="4157675"/>
          <a:ext cx="2112963" cy="985837"/>
        </p:xfrm>
        <a:graphic>
          <a:graphicData uri="http://schemas.openxmlformats.org/presentationml/2006/ole">
            <p:oleObj spid="_x0000_s162821" name="Equation" r:id="rId6" imgW="901440" imgH="419040" progId="Equation.DSMT4">
              <p:embed/>
            </p:oleObj>
          </a:graphicData>
        </a:graphic>
      </p:graphicFrame>
      <p:graphicFrame>
        <p:nvGraphicFramePr>
          <p:cNvPr id="55" name="Object 3"/>
          <p:cNvGraphicFramePr>
            <a:graphicFrameLocks noChangeAspect="1"/>
          </p:cNvGraphicFramePr>
          <p:nvPr/>
        </p:nvGraphicFramePr>
        <p:xfrm>
          <a:off x="5903913" y="5480050"/>
          <a:ext cx="1874837" cy="538163"/>
        </p:xfrm>
        <a:graphic>
          <a:graphicData uri="http://schemas.openxmlformats.org/presentationml/2006/ole">
            <p:oleObj spid="_x0000_s162822" name="Equation" r:id="rId7" imgW="79992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كائن 16"/>
          <p:cNvGraphicFramePr>
            <a:graphicFrameLocks noChangeAspect="1"/>
          </p:cNvGraphicFramePr>
          <p:nvPr/>
        </p:nvGraphicFramePr>
        <p:xfrm>
          <a:off x="4857752" y="6000768"/>
          <a:ext cx="1990725" cy="536575"/>
        </p:xfrm>
        <a:graphic>
          <a:graphicData uri="http://schemas.openxmlformats.org/presentationml/2006/ole">
            <p:oleObj spid="_x0000_s123906" name="Equation" r:id="rId3" imgW="850680" imgH="228600" progId="Equation.DSMT4">
              <p:embed/>
            </p:oleObj>
          </a:graphicData>
        </a:graphic>
      </p:graphicFrame>
      <p:sp>
        <p:nvSpPr>
          <p:cNvPr id="20" name="مربع نص 19"/>
          <p:cNvSpPr txBox="1"/>
          <p:nvPr/>
        </p:nvSpPr>
        <p:spPr>
          <a:xfrm>
            <a:off x="3143240" y="-24"/>
            <a:ext cx="57864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أولاً -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دارات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التقويم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الديودية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أحادية الطور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21" name="مربع نص 20"/>
          <p:cNvSpPr txBox="1"/>
          <p:nvPr/>
        </p:nvSpPr>
        <p:spPr>
          <a:xfrm>
            <a:off x="285720" y="395567"/>
            <a:ext cx="85725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400" b="1" i="1" dirty="0" smtClean="0">
                <a:solidFill>
                  <a:srgbClr val="0070C0"/>
                </a:solidFill>
                <a:cs typeface="Simplified Arabic" pitchFamily="2" charset="-78"/>
              </a:rPr>
              <a:t>ج- دارة تقويم الموجة الكاملة </a:t>
            </a:r>
            <a:r>
              <a:rPr lang="ar-SY" sz="24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الجسرية</a:t>
            </a:r>
            <a:r>
              <a:rPr lang="ar-SY" sz="2400" b="1" i="1" dirty="0" smtClean="0">
                <a:solidFill>
                  <a:srgbClr val="0070C0"/>
                </a:solidFill>
                <a:cs typeface="Simplified Arabic" pitchFamily="2" charset="-78"/>
              </a:rPr>
              <a:t> – حمل </a:t>
            </a:r>
            <a:r>
              <a:rPr lang="ar-SY" sz="24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400" b="1" i="1" dirty="0" smtClean="0">
                <a:solidFill>
                  <a:srgbClr val="0070C0"/>
                </a:solidFill>
                <a:cs typeface="Simplified Arabic" pitchFamily="2" charset="-78"/>
              </a:rPr>
              <a:t> صرف </a:t>
            </a:r>
            <a:r>
              <a:rPr lang="en-US" sz="2400" b="1" i="1" dirty="0" smtClean="0">
                <a:solidFill>
                  <a:srgbClr val="0070C0"/>
                </a:solidFill>
                <a:cs typeface="Simplified Arabic" pitchFamily="2" charset="-78"/>
              </a:rPr>
              <a:t>R</a:t>
            </a:r>
            <a:endParaRPr lang="ar-SY" sz="24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1500174"/>
            <a:ext cx="36957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مربع نص 27"/>
          <p:cNvSpPr txBox="1"/>
          <p:nvPr/>
        </p:nvSpPr>
        <p:spPr>
          <a:xfrm rot="16200000">
            <a:off x="123644" y="159081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L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29" name="مربع نص 28"/>
          <p:cNvSpPr txBox="1"/>
          <p:nvPr/>
        </p:nvSpPr>
        <p:spPr>
          <a:xfrm rot="16200000">
            <a:off x="123644" y="3019573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339966"/>
                </a:solidFill>
                <a:sym typeface="Symbol"/>
              </a:rPr>
              <a:t>i</a:t>
            </a:r>
            <a:r>
              <a:rPr lang="en-US" sz="2400" b="1" baseline="-25000" dirty="0" err="1" smtClean="0">
                <a:solidFill>
                  <a:srgbClr val="339966"/>
                </a:solidFill>
                <a:sym typeface="Symbol"/>
              </a:rPr>
              <a:t>L</a:t>
            </a:r>
            <a:endParaRPr lang="en-US" sz="2400" b="1" baseline="-25000" dirty="0" smtClean="0">
              <a:solidFill>
                <a:srgbClr val="339966"/>
              </a:solidFill>
              <a:sym typeface="Symbol"/>
            </a:endParaRPr>
          </a:p>
        </p:txBody>
      </p:sp>
      <p:sp>
        <p:nvSpPr>
          <p:cNvPr id="30" name="مربع نص 29"/>
          <p:cNvSpPr txBox="1"/>
          <p:nvPr/>
        </p:nvSpPr>
        <p:spPr>
          <a:xfrm>
            <a:off x="4064014" y="461040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31" name="مربع نص 30"/>
          <p:cNvSpPr txBox="1"/>
          <p:nvPr/>
        </p:nvSpPr>
        <p:spPr>
          <a:xfrm rot="16200000">
            <a:off x="-54951" y="4769803"/>
            <a:ext cx="10001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D1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32" name="مربع نص 31"/>
          <p:cNvSpPr txBox="1"/>
          <p:nvPr/>
        </p:nvSpPr>
        <p:spPr>
          <a:xfrm>
            <a:off x="1635122" y="5500702"/>
            <a:ext cx="4286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33" name="مربع نص 32"/>
          <p:cNvSpPr txBox="1"/>
          <p:nvPr/>
        </p:nvSpPr>
        <p:spPr>
          <a:xfrm>
            <a:off x="2706692" y="550070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2</a:t>
            </a:r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34" name="مربع نص 33"/>
          <p:cNvSpPr txBox="1"/>
          <p:nvPr/>
        </p:nvSpPr>
        <p:spPr>
          <a:xfrm rot="16200000">
            <a:off x="-233546" y="3876828"/>
            <a:ext cx="135732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D1</a:t>
            </a:r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, i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D3</a:t>
            </a:r>
          </a:p>
        </p:txBody>
      </p:sp>
      <p:sp>
        <p:nvSpPr>
          <p:cNvPr id="35" name="مربع نص 34"/>
          <p:cNvSpPr txBox="1"/>
          <p:nvPr/>
        </p:nvSpPr>
        <p:spPr>
          <a:xfrm>
            <a:off x="3849700" y="550070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3</a:t>
            </a:r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36" name="مربع نص 35"/>
          <p:cNvSpPr txBox="1"/>
          <p:nvPr/>
        </p:nvSpPr>
        <p:spPr>
          <a:xfrm>
            <a:off x="4064014" y="3929066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37" name="مربع نص 36"/>
          <p:cNvSpPr txBox="1"/>
          <p:nvPr/>
        </p:nvSpPr>
        <p:spPr>
          <a:xfrm>
            <a:off x="4064014" y="318164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38" name="مربع نص 37"/>
          <p:cNvSpPr txBox="1"/>
          <p:nvPr/>
        </p:nvSpPr>
        <p:spPr>
          <a:xfrm>
            <a:off x="4064014" y="1967203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39" name="مربع نص 38"/>
          <p:cNvSpPr txBox="1"/>
          <p:nvPr/>
        </p:nvSpPr>
        <p:spPr>
          <a:xfrm>
            <a:off x="1000100" y="1181385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40" name="مربع نص 39"/>
          <p:cNvSpPr txBox="1"/>
          <p:nvPr/>
        </p:nvSpPr>
        <p:spPr>
          <a:xfrm>
            <a:off x="2000232" y="1214422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-v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41" name="مربع نص 40"/>
          <p:cNvSpPr txBox="1"/>
          <p:nvPr/>
        </p:nvSpPr>
        <p:spPr>
          <a:xfrm>
            <a:off x="571472" y="1714488"/>
            <a:ext cx="150019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1</a:t>
            </a:r>
          </a:p>
          <a:p>
            <a:pPr algn="ctr" rtl="0"/>
            <a:r>
              <a:rPr lang="en-US" sz="2400" b="1" dirty="0" smtClean="0">
                <a:sym typeface="Symbol"/>
              </a:rPr>
              <a:t>3</a:t>
            </a:r>
            <a:endParaRPr lang="ar-SY" sz="2400" b="1" dirty="0"/>
          </a:p>
        </p:txBody>
      </p:sp>
      <p:sp>
        <p:nvSpPr>
          <p:cNvPr id="42" name="مربع نص 41"/>
          <p:cNvSpPr txBox="1"/>
          <p:nvPr/>
        </p:nvSpPr>
        <p:spPr>
          <a:xfrm>
            <a:off x="1684000" y="1714488"/>
            <a:ext cx="150019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2</a:t>
            </a:r>
          </a:p>
          <a:p>
            <a:pPr algn="ctr" rtl="0"/>
            <a:r>
              <a:rPr lang="en-US" sz="2400" b="1" dirty="0" smtClean="0">
                <a:sym typeface="Symbol"/>
              </a:rPr>
              <a:t>4</a:t>
            </a:r>
            <a:endParaRPr lang="ar-SY" sz="2400" b="1" dirty="0"/>
          </a:p>
        </p:txBody>
      </p:sp>
      <p:sp>
        <p:nvSpPr>
          <p:cNvPr id="44" name="مربع نص 43"/>
          <p:cNvSpPr txBox="1"/>
          <p:nvPr/>
        </p:nvSpPr>
        <p:spPr>
          <a:xfrm>
            <a:off x="1857356" y="6000768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2 - 20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45" name="مربع نص 44"/>
          <p:cNvSpPr txBox="1"/>
          <p:nvPr/>
        </p:nvSpPr>
        <p:spPr>
          <a:xfrm>
            <a:off x="2827008" y="1714488"/>
            <a:ext cx="150019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1</a:t>
            </a:r>
          </a:p>
          <a:p>
            <a:pPr algn="ctr" rtl="0"/>
            <a:r>
              <a:rPr lang="en-US" sz="2400" b="1" dirty="0" smtClean="0">
                <a:sym typeface="Symbol"/>
              </a:rPr>
              <a:t>3</a:t>
            </a:r>
            <a:endParaRPr lang="ar-SY" sz="2400" b="1" dirty="0"/>
          </a:p>
        </p:txBody>
      </p:sp>
      <p:graphicFrame>
        <p:nvGraphicFramePr>
          <p:cNvPr id="47" name="كائن 46"/>
          <p:cNvGraphicFramePr>
            <a:graphicFrameLocks noChangeAspect="1"/>
          </p:cNvGraphicFramePr>
          <p:nvPr/>
        </p:nvGraphicFramePr>
        <p:xfrm>
          <a:off x="7358082" y="3643314"/>
          <a:ext cx="1428750" cy="417513"/>
        </p:xfrm>
        <a:graphic>
          <a:graphicData uri="http://schemas.openxmlformats.org/presentationml/2006/ole">
            <p:oleObj spid="_x0000_s123907" name="Equation" r:id="rId5" imgW="609480" imgH="177480" progId="Equation.DSMT4">
              <p:embed/>
            </p:oleObj>
          </a:graphicData>
        </a:graphic>
      </p:graphicFrame>
      <p:graphicFrame>
        <p:nvGraphicFramePr>
          <p:cNvPr id="50" name="كائن 49"/>
          <p:cNvGraphicFramePr>
            <a:graphicFrameLocks noChangeAspect="1"/>
          </p:cNvGraphicFramePr>
          <p:nvPr/>
        </p:nvGraphicFramePr>
        <p:xfrm>
          <a:off x="4585494" y="3576643"/>
          <a:ext cx="2767013" cy="566737"/>
        </p:xfrm>
        <a:graphic>
          <a:graphicData uri="http://schemas.openxmlformats.org/presentationml/2006/ole">
            <p:oleObj spid="_x0000_s123908" name="Equation" r:id="rId6" imgW="1180800" imgH="241200" progId="Equation.DSMT4">
              <p:embed/>
            </p:oleObj>
          </a:graphicData>
        </a:graphic>
      </p:graphicFrame>
      <p:graphicFrame>
        <p:nvGraphicFramePr>
          <p:cNvPr id="51" name="كائن 50"/>
          <p:cNvGraphicFramePr>
            <a:graphicFrameLocks noChangeAspect="1"/>
          </p:cNvGraphicFramePr>
          <p:nvPr/>
        </p:nvGraphicFramePr>
        <p:xfrm>
          <a:off x="4857752" y="4071942"/>
          <a:ext cx="1100137" cy="536575"/>
        </p:xfrm>
        <a:graphic>
          <a:graphicData uri="http://schemas.openxmlformats.org/presentationml/2006/ole">
            <p:oleObj spid="_x0000_s123909" name="Equation" r:id="rId7" imgW="469800" imgH="228600" progId="Equation.DSMT4">
              <p:embed/>
            </p:oleObj>
          </a:graphicData>
        </a:graphic>
      </p:graphicFrame>
      <p:graphicFrame>
        <p:nvGraphicFramePr>
          <p:cNvPr id="52" name="كائن 51"/>
          <p:cNvGraphicFramePr>
            <a:graphicFrameLocks noChangeAspect="1"/>
          </p:cNvGraphicFramePr>
          <p:nvPr/>
        </p:nvGraphicFramePr>
        <p:xfrm>
          <a:off x="4857752" y="5486942"/>
          <a:ext cx="1963737" cy="536575"/>
        </p:xfrm>
        <a:graphic>
          <a:graphicData uri="http://schemas.openxmlformats.org/presentationml/2006/ole">
            <p:oleObj spid="_x0000_s123910" name="Equation" r:id="rId8" imgW="838080" imgH="228600" progId="Equation.DSMT4">
              <p:embed/>
            </p:oleObj>
          </a:graphicData>
        </a:graphic>
      </p:graphicFrame>
      <p:sp>
        <p:nvSpPr>
          <p:cNvPr id="53" name="سهم للأسفل 52"/>
          <p:cNvSpPr/>
          <p:nvPr/>
        </p:nvSpPr>
        <p:spPr>
          <a:xfrm>
            <a:off x="1000100" y="642918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pic>
        <p:nvPicPr>
          <p:cNvPr id="54" name="صورة 53" descr="fig2_16_D13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29124" y="785794"/>
            <a:ext cx="4282440" cy="2572512"/>
          </a:xfrm>
          <a:prstGeom prst="rect">
            <a:avLst/>
          </a:prstGeom>
        </p:spPr>
      </p:pic>
      <p:pic>
        <p:nvPicPr>
          <p:cNvPr id="55" name="صورة 54" descr="fig2_16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29124" y="857232"/>
            <a:ext cx="4282440" cy="2264664"/>
          </a:xfrm>
          <a:prstGeom prst="rect">
            <a:avLst/>
          </a:prstGeom>
        </p:spPr>
      </p:pic>
      <p:graphicFrame>
        <p:nvGraphicFramePr>
          <p:cNvPr id="56" name="كائن 55"/>
          <p:cNvGraphicFramePr>
            <a:graphicFrameLocks noChangeAspect="1"/>
          </p:cNvGraphicFramePr>
          <p:nvPr/>
        </p:nvGraphicFramePr>
        <p:xfrm>
          <a:off x="4857752" y="4585767"/>
          <a:ext cx="1189037" cy="923925"/>
        </p:xfrm>
        <a:graphic>
          <a:graphicData uri="http://schemas.openxmlformats.org/presentationml/2006/ole">
            <p:oleObj spid="_x0000_s123911" name="Equation" r:id="rId11" imgW="507960" imgH="393480" progId="Equation.DSMT4">
              <p:embed/>
            </p:oleObj>
          </a:graphicData>
        </a:graphic>
      </p:graphicFrame>
      <p:sp>
        <p:nvSpPr>
          <p:cNvPr id="46" name="مربع نص 45"/>
          <p:cNvSpPr txBox="1"/>
          <p:nvPr/>
        </p:nvSpPr>
        <p:spPr>
          <a:xfrm>
            <a:off x="6715140" y="3120094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57" name="مربع نص 56"/>
          <p:cNvSpPr txBox="1"/>
          <p:nvPr/>
        </p:nvSpPr>
        <p:spPr>
          <a:xfrm>
            <a:off x="5500694" y="3143248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2 - 19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43" name="عنصر نائب للتاريخ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48" name="عنصر نائب لرقم الشريحة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36</a:t>
            </a:fld>
            <a:endParaRPr lang="ar-SY" dirty="0"/>
          </a:p>
        </p:txBody>
      </p:sp>
      <p:sp>
        <p:nvSpPr>
          <p:cNvPr id="49" name="عنصر نائب للتذييل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كائن 16"/>
          <p:cNvGraphicFramePr>
            <a:graphicFrameLocks noChangeAspect="1"/>
          </p:cNvGraphicFramePr>
          <p:nvPr/>
        </p:nvGraphicFramePr>
        <p:xfrm>
          <a:off x="5072066" y="6000768"/>
          <a:ext cx="1871662" cy="536575"/>
        </p:xfrm>
        <a:graphic>
          <a:graphicData uri="http://schemas.openxmlformats.org/presentationml/2006/ole">
            <p:oleObj spid="_x0000_s124930" name="Equation" r:id="rId3" imgW="799920" imgH="228600" progId="Equation.DSMT4">
              <p:embed/>
            </p:oleObj>
          </a:graphicData>
        </a:graphic>
      </p:graphicFrame>
      <p:sp>
        <p:nvSpPr>
          <p:cNvPr id="20" name="مربع نص 19"/>
          <p:cNvSpPr txBox="1"/>
          <p:nvPr/>
        </p:nvSpPr>
        <p:spPr>
          <a:xfrm>
            <a:off x="3143240" y="-24"/>
            <a:ext cx="57864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أولاً -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دارات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التقويم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الديودية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أحادية الطور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21" name="مربع نص 20"/>
          <p:cNvSpPr txBox="1"/>
          <p:nvPr/>
        </p:nvSpPr>
        <p:spPr>
          <a:xfrm>
            <a:off x="285720" y="395567"/>
            <a:ext cx="85725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400" b="1" i="1" dirty="0" smtClean="0">
                <a:solidFill>
                  <a:srgbClr val="0070C0"/>
                </a:solidFill>
                <a:cs typeface="Simplified Arabic" pitchFamily="2" charset="-78"/>
              </a:rPr>
              <a:t>ج- دارة تقويم الموجة الكاملة </a:t>
            </a:r>
            <a:r>
              <a:rPr lang="ar-SY" sz="24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الجسرية</a:t>
            </a:r>
            <a:r>
              <a:rPr lang="ar-SY" sz="2400" b="1" i="1" dirty="0" smtClean="0">
                <a:solidFill>
                  <a:srgbClr val="0070C0"/>
                </a:solidFill>
                <a:cs typeface="Simplified Arabic" pitchFamily="2" charset="-78"/>
              </a:rPr>
              <a:t> – حمل </a:t>
            </a:r>
            <a:r>
              <a:rPr lang="ar-SY" sz="24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400" b="1" i="1" dirty="0" smtClean="0">
                <a:solidFill>
                  <a:srgbClr val="0070C0"/>
                </a:solidFill>
                <a:cs typeface="Simplified Arabic" pitchFamily="2" charset="-78"/>
              </a:rPr>
              <a:t> صرف </a:t>
            </a:r>
            <a:r>
              <a:rPr lang="en-US" sz="2400" b="1" i="1" dirty="0" smtClean="0">
                <a:solidFill>
                  <a:srgbClr val="0070C0"/>
                </a:solidFill>
                <a:cs typeface="Simplified Arabic" pitchFamily="2" charset="-78"/>
              </a:rPr>
              <a:t>R</a:t>
            </a:r>
            <a:endParaRPr lang="ar-SY" sz="24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1500174"/>
            <a:ext cx="36957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مربع نص 27"/>
          <p:cNvSpPr txBox="1"/>
          <p:nvPr/>
        </p:nvSpPr>
        <p:spPr>
          <a:xfrm rot="16200000">
            <a:off x="123644" y="159081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L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29" name="مربع نص 28"/>
          <p:cNvSpPr txBox="1"/>
          <p:nvPr/>
        </p:nvSpPr>
        <p:spPr>
          <a:xfrm rot="16200000">
            <a:off x="123644" y="3019573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339966"/>
                </a:solidFill>
                <a:sym typeface="Symbol"/>
              </a:rPr>
              <a:t>i</a:t>
            </a:r>
            <a:r>
              <a:rPr lang="en-US" sz="2400" b="1" baseline="-25000" dirty="0" err="1" smtClean="0">
                <a:solidFill>
                  <a:srgbClr val="339966"/>
                </a:solidFill>
                <a:sym typeface="Symbol"/>
              </a:rPr>
              <a:t>L</a:t>
            </a:r>
            <a:endParaRPr lang="en-US" sz="2400" b="1" baseline="-25000" dirty="0" smtClean="0">
              <a:solidFill>
                <a:srgbClr val="339966"/>
              </a:solidFill>
              <a:sym typeface="Symbol"/>
            </a:endParaRPr>
          </a:p>
        </p:txBody>
      </p:sp>
      <p:sp>
        <p:nvSpPr>
          <p:cNvPr id="30" name="مربع نص 29"/>
          <p:cNvSpPr txBox="1"/>
          <p:nvPr/>
        </p:nvSpPr>
        <p:spPr>
          <a:xfrm>
            <a:off x="4064014" y="461040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31" name="مربع نص 30"/>
          <p:cNvSpPr txBox="1"/>
          <p:nvPr/>
        </p:nvSpPr>
        <p:spPr>
          <a:xfrm rot="16200000">
            <a:off x="-54951" y="4769803"/>
            <a:ext cx="10001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D1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32" name="مربع نص 31"/>
          <p:cNvSpPr txBox="1"/>
          <p:nvPr/>
        </p:nvSpPr>
        <p:spPr>
          <a:xfrm>
            <a:off x="1635122" y="5500702"/>
            <a:ext cx="4286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33" name="مربع نص 32"/>
          <p:cNvSpPr txBox="1"/>
          <p:nvPr/>
        </p:nvSpPr>
        <p:spPr>
          <a:xfrm>
            <a:off x="2706692" y="550070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2</a:t>
            </a:r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34" name="مربع نص 33"/>
          <p:cNvSpPr txBox="1"/>
          <p:nvPr/>
        </p:nvSpPr>
        <p:spPr>
          <a:xfrm rot="16200000">
            <a:off x="-233546" y="3876828"/>
            <a:ext cx="135732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D1</a:t>
            </a:r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, i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D3</a:t>
            </a:r>
          </a:p>
        </p:txBody>
      </p:sp>
      <p:sp>
        <p:nvSpPr>
          <p:cNvPr id="35" name="مربع نص 34"/>
          <p:cNvSpPr txBox="1"/>
          <p:nvPr/>
        </p:nvSpPr>
        <p:spPr>
          <a:xfrm>
            <a:off x="3849700" y="550070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3</a:t>
            </a:r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36" name="مربع نص 35"/>
          <p:cNvSpPr txBox="1"/>
          <p:nvPr/>
        </p:nvSpPr>
        <p:spPr>
          <a:xfrm>
            <a:off x="4064014" y="3929066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37" name="مربع نص 36"/>
          <p:cNvSpPr txBox="1"/>
          <p:nvPr/>
        </p:nvSpPr>
        <p:spPr>
          <a:xfrm>
            <a:off x="4064014" y="318164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38" name="مربع نص 37"/>
          <p:cNvSpPr txBox="1"/>
          <p:nvPr/>
        </p:nvSpPr>
        <p:spPr>
          <a:xfrm>
            <a:off x="4064014" y="1967203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39" name="مربع نص 38"/>
          <p:cNvSpPr txBox="1"/>
          <p:nvPr/>
        </p:nvSpPr>
        <p:spPr>
          <a:xfrm>
            <a:off x="1000100" y="1181385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40" name="مربع نص 39"/>
          <p:cNvSpPr txBox="1"/>
          <p:nvPr/>
        </p:nvSpPr>
        <p:spPr>
          <a:xfrm>
            <a:off x="2000232" y="1214422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-v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41" name="مربع نص 40"/>
          <p:cNvSpPr txBox="1"/>
          <p:nvPr/>
        </p:nvSpPr>
        <p:spPr>
          <a:xfrm>
            <a:off x="571472" y="1714488"/>
            <a:ext cx="150019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1</a:t>
            </a:r>
          </a:p>
          <a:p>
            <a:pPr algn="ctr" rtl="0"/>
            <a:r>
              <a:rPr lang="en-US" sz="2400" b="1" dirty="0" smtClean="0">
                <a:sym typeface="Symbol"/>
              </a:rPr>
              <a:t>3</a:t>
            </a:r>
            <a:endParaRPr lang="ar-SY" sz="2400" b="1" dirty="0"/>
          </a:p>
        </p:txBody>
      </p:sp>
      <p:sp>
        <p:nvSpPr>
          <p:cNvPr id="42" name="مربع نص 41"/>
          <p:cNvSpPr txBox="1"/>
          <p:nvPr/>
        </p:nvSpPr>
        <p:spPr>
          <a:xfrm>
            <a:off x="1684000" y="1714488"/>
            <a:ext cx="150019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2</a:t>
            </a:r>
          </a:p>
          <a:p>
            <a:pPr algn="ctr" rtl="0"/>
            <a:r>
              <a:rPr lang="en-US" sz="2400" b="1" dirty="0" smtClean="0">
                <a:sym typeface="Symbol"/>
              </a:rPr>
              <a:t>4</a:t>
            </a:r>
            <a:endParaRPr lang="ar-SY" sz="2400" b="1" dirty="0"/>
          </a:p>
        </p:txBody>
      </p:sp>
      <p:sp>
        <p:nvSpPr>
          <p:cNvPr id="45" name="مربع نص 44"/>
          <p:cNvSpPr txBox="1"/>
          <p:nvPr/>
        </p:nvSpPr>
        <p:spPr>
          <a:xfrm>
            <a:off x="2827008" y="1714488"/>
            <a:ext cx="150019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1</a:t>
            </a:r>
          </a:p>
          <a:p>
            <a:pPr algn="ctr" rtl="0"/>
            <a:r>
              <a:rPr lang="en-US" sz="2400" b="1" dirty="0" smtClean="0">
                <a:sym typeface="Symbol"/>
              </a:rPr>
              <a:t>3</a:t>
            </a:r>
            <a:endParaRPr lang="ar-SY" sz="2400" b="1" dirty="0"/>
          </a:p>
        </p:txBody>
      </p:sp>
      <p:graphicFrame>
        <p:nvGraphicFramePr>
          <p:cNvPr id="47" name="كائن 46"/>
          <p:cNvGraphicFramePr>
            <a:graphicFrameLocks noChangeAspect="1"/>
          </p:cNvGraphicFramePr>
          <p:nvPr/>
        </p:nvGraphicFramePr>
        <p:xfrm>
          <a:off x="7239000" y="3643314"/>
          <a:ext cx="1666875" cy="417512"/>
        </p:xfrm>
        <a:graphic>
          <a:graphicData uri="http://schemas.openxmlformats.org/presentationml/2006/ole">
            <p:oleObj spid="_x0000_s124931" name="Equation" r:id="rId5" imgW="711000" imgH="177480" progId="Equation.DSMT4">
              <p:embed/>
            </p:oleObj>
          </a:graphicData>
        </a:graphic>
      </p:graphicFrame>
      <p:graphicFrame>
        <p:nvGraphicFramePr>
          <p:cNvPr id="50" name="كائن 49"/>
          <p:cNvGraphicFramePr>
            <a:graphicFrameLocks noChangeAspect="1"/>
          </p:cNvGraphicFramePr>
          <p:nvPr/>
        </p:nvGraphicFramePr>
        <p:xfrm>
          <a:off x="4429124" y="3571876"/>
          <a:ext cx="2767013" cy="566737"/>
        </p:xfrm>
        <a:graphic>
          <a:graphicData uri="http://schemas.openxmlformats.org/presentationml/2006/ole">
            <p:oleObj spid="_x0000_s124932" name="Equation" r:id="rId6" imgW="1180800" imgH="241200" progId="Equation.DSMT4">
              <p:embed/>
            </p:oleObj>
          </a:graphicData>
        </a:graphic>
      </p:graphicFrame>
      <p:graphicFrame>
        <p:nvGraphicFramePr>
          <p:cNvPr id="51" name="كائن 50"/>
          <p:cNvGraphicFramePr>
            <a:graphicFrameLocks noChangeAspect="1"/>
          </p:cNvGraphicFramePr>
          <p:nvPr/>
        </p:nvGraphicFramePr>
        <p:xfrm>
          <a:off x="5072066" y="4143380"/>
          <a:ext cx="1308100" cy="536575"/>
        </p:xfrm>
        <a:graphic>
          <a:graphicData uri="http://schemas.openxmlformats.org/presentationml/2006/ole">
            <p:oleObj spid="_x0000_s124933" name="Equation" r:id="rId7" imgW="558720" imgH="228600" progId="Equation.DSMT4">
              <p:embed/>
            </p:oleObj>
          </a:graphicData>
        </a:graphic>
      </p:graphicFrame>
      <p:graphicFrame>
        <p:nvGraphicFramePr>
          <p:cNvPr id="52" name="كائن 51"/>
          <p:cNvGraphicFramePr>
            <a:graphicFrameLocks noChangeAspect="1"/>
          </p:cNvGraphicFramePr>
          <p:nvPr/>
        </p:nvGraphicFramePr>
        <p:xfrm>
          <a:off x="5072066" y="5429264"/>
          <a:ext cx="2082800" cy="536575"/>
        </p:xfrm>
        <a:graphic>
          <a:graphicData uri="http://schemas.openxmlformats.org/presentationml/2006/ole">
            <p:oleObj spid="_x0000_s124934" name="Equation" r:id="rId8" imgW="888840" imgH="228600" progId="Equation.DSMT4">
              <p:embed/>
            </p:oleObj>
          </a:graphicData>
        </a:graphic>
      </p:graphicFrame>
      <p:sp>
        <p:nvSpPr>
          <p:cNvPr id="53" name="سهم للأسفل 52"/>
          <p:cNvSpPr/>
          <p:nvPr/>
        </p:nvSpPr>
        <p:spPr>
          <a:xfrm>
            <a:off x="1000100" y="642918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pic>
        <p:nvPicPr>
          <p:cNvPr id="43" name="صورة 42" descr="fig2_16_D24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29124" y="785794"/>
            <a:ext cx="4282440" cy="2572512"/>
          </a:xfrm>
          <a:prstGeom prst="rect">
            <a:avLst/>
          </a:prstGeom>
        </p:spPr>
      </p:pic>
      <p:sp>
        <p:nvSpPr>
          <p:cNvPr id="48" name="سهم للأسفل 47"/>
          <p:cNvSpPr/>
          <p:nvPr/>
        </p:nvSpPr>
        <p:spPr>
          <a:xfrm>
            <a:off x="2143108" y="642918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graphicFrame>
        <p:nvGraphicFramePr>
          <p:cNvPr id="49" name="كائن 48"/>
          <p:cNvGraphicFramePr>
            <a:graphicFrameLocks noChangeAspect="1"/>
          </p:cNvGraphicFramePr>
          <p:nvPr/>
        </p:nvGraphicFramePr>
        <p:xfrm>
          <a:off x="5072066" y="4572008"/>
          <a:ext cx="1189037" cy="923925"/>
        </p:xfrm>
        <a:graphic>
          <a:graphicData uri="http://schemas.openxmlformats.org/presentationml/2006/ole">
            <p:oleObj spid="_x0000_s124935" name="Equation" r:id="rId10" imgW="507960" imgH="393480" progId="Equation.DSMT4">
              <p:embed/>
            </p:oleObj>
          </a:graphicData>
        </a:graphic>
      </p:graphicFrame>
      <p:sp>
        <p:nvSpPr>
          <p:cNvPr id="46" name="مربع نص 45"/>
          <p:cNvSpPr txBox="1"/>
          <p:nvPr/>
        </p:nvSpPr>
        <p:spPr>
          <a:xfrm>
            <a:off x="6715140" y="3143248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56" name="مربع نص 55"/>
          <p:cNvSpPr txBox="1"/>
          <p:nvPr/>
        </p:nvSpPr>
        <p:spPr>
          <a:xfrm>
            <a:off x="1857356" y="6000768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2 - 20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57" name="مربع نص 56"/>
          <p:cNvSpPr txBox="1"/>
          <p:nvPr/>
        </p:nvSpPr>
        <p:spPr>
          <a:xfrm>
            <a:off x="5500694" y="3143248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2 - 19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44" name="عنصر نائب للتاريخ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54" name="عنصر نائب لرقم الشريحة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37</a:t>
            </a:fld>
            <a:endParaRPr lang="ar-SY" dirty="0"/>
          </a:p>
        </p:txBody>
      </p:sp>
      <p:sp>
        <p:nvSpPr>
          <p:cNvPr id="55" name="عنصر نائب للتذييل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706" y="1176021"/>
            <a:ext cx="36957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مربع نص 27"/>
          <p:cNvSpPr txBox="1"/>
          <p:nvPr/>
        </p:nvSpPr>
        <p:spPr>
          <a:xfrm rot="16200000">
            <a:off x="203002" y="1266659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L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29" name="مربع نص 28"/>
          <p:cNvSpPr txBox="1"/>
          <p:nvPr/>
        </p:nvSpPr>
        <p:spPr>
          <a:xfrm rot="16200000">
            <a:off x="203002" y="269542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olidFill>
                  <a:srgbClr val="339966"/>
                </a:solidFill>
                <a:sym typeface="Symbol"/>
              </a:rPr>
              <a:t>i</a:t>
            </a:r>
            <a:r>
              <a:rPr lang="en-US" sz="2400" b="1" baseline="-25000" dirty="0" err="1" smtClean="0">
                <a:solidFill>
                  <a:srgbClr val="339966"/>
                </a:solidFill>
                <a:sym typeface="Symbol"/>
              </a:rPr>
              <a:t>L</a:t>
            </a:r>
            <a:endParaRPr lang="en-US" sz="2400" b="1" baseline="-25000" dirty="0" smtClean="0">
              <a:solidFill>
                <a:srgbClr val="339966"/>
              </a:solidFill>
              <a:sym typeface="Symbol"/>
            </a:endParaRPr>
          </a:p>
        </p:txBody>
      </p:sp>
      <p:sp>
        <p:nvSpPr>
          <p:cNvPr id="30" name="مربع نص 29"/>
          <p:cNvSpPr txBox="1"/>
          <p:nvPr/>
        </p:nvSpPr>
        <p:spPr>
          <a:xfrm>
            <a:off x="4143372" y="4286256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31" name="مربع نص 30"/>
          <p:cNvSpPr txBox="1"/>
          <p:nvPr/>
        </p:nvSpPr>
        <p:spPr>
          <a:xfrm rot="16200000">
            <a:off x="24407" y="4445650"/>
            <a:ext cx="10001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D1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32" name="مربع نص 31"/>
          <p:cNvSpPr txBox="1"/>
          <p:nvPr/>
        </p:nvSpPr>
        <p:spPr>
          <a:xfrm>
            <a:off x="1714480" y="5176549"/>
            <a:ext cx="4286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33" name="مربع نص 32"/>
          <p:cNvSpPr txBox="1"/>
          <p:nvPr/>
        </p:nvSpPr>
        <p:spPr>
          <a:xfrm>
            <a:off x="2786050" y="5176549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2</a:t>
            </a:r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34" name="مربع نص 33"/>
          <p:cNvSpPr txBox="1"/>
          <p:nvPr/>
        </p:nvSpPr>
        <p:spPr>
          <a:xfrm rot="16200000">
            <a:off x="-154188" y="3552675"/>
            <a:ext cx="135732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D1</a:t>
            </a:r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, i</a:t>
            </a:r>
            <a:r>
              <a:rPr lang="en-US" sz="2400" b="1" baseline="-25000" dirty="0" smtClean="0">
                <a:solidFill>
                  <a:srgbClr val="FF0000"/>
                </a:solidFill>
                <a:sym typeface="Symbol"/>
              </a:rPr>
              <a:t>D3</a:t>
            </a:r>
          </a:p>
        </p:txBody>
      </p:sp>
      <p:sp>
        <p:nvSpPr>
          <p:cNvPr id="35" name="مربع نص 34"/>
          <p:cNvSpPr txBox="1"/>
          <p:nvPr/>
        </p:nvSpPr>
        <p:spPr>
          <a:xfrm>
            <a:off x="3929058" y="5176549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3</a:t>
            </a:r>
            <a:r>
              <a:rPr lang="ar-SY" sz="2400" b="1" dirty="0" smtClean="0">
                <a:sym typeface="Symbol"/>
              </a:rPr>
              <a:t></a:t>
            </a:r>
            <a:endParaRPr lang="ar-SY" sz="2400" b="1" dirty="0"/>
          </a:p>
        </p:txBody>
      </p:sp>
      <p:sp>
        <p:nvSpPr>
          <p:cNvPr id="36" name="مربع نص 35"/>
          <p:cNvSpPr txBox="1"/>
          <p:nvPr/>
        </p:nvSpPr>
        <p:spPr>
          <a:xfrm>
            <a:off x="4143372" y="3604913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37" name="مربع نص 36"/>
          <p:cNvSpPr txBox="1"/>
          <p:nvPr/>
        </p:nvSpPr>
        <p:spPr>
          <a:xfrm>
            <a:off x="4143372" y="2857496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38" name="مربع نص 37"/>
          <p:cNvSpPr txBox="1"/>
          <p:nvPr/>
        </p:nvSpPr>
        <p:spPr>
          <a:xfrm>
            <a:off x="4143372" y="164305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39" name="مربع نص 38"/>
          <p:cNvSpPr txBox="1"/>
          <p:nvPr/>
        </p:nvSpPr>
        <p:spPr>
          <a:xfrm>
            <a:off x="1079458" y="85723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v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40" name="مربع نص 39"/>
          <p:cNvSpPr txBox="1"/>
          <p:nvPr/>
        </p:nvSpPr>
        <p:spPr>
          <a:xfrm>
            <a:off x="2079590" y="890269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/>
              <a:t>-v</a:t>
            </a:r>
            <a:r>
              <a:rPr lang="en-US" sz="2400" b="1" baseline="-25000" dirty="0" smtClean="0"/>
              <a:t>2</a:t>
            </a:r>
            <a:endParaRPr lang="ar-SY" sz="2400" b="1" dirty="0"/>
          </a:p>
        </p:txBody>
      </p:sp>
      <p:sp>
        <p:nvSpPr>
          <p:cNvPr id="41" name="مربع نص 40"/>
          <p:cNvSpPr txBox="1"/>
          <p:nvPr/>
        </p:nvSpPr>
        <p:spPr>
          <a:xfrm>
            <a:off x="650830" y="1390335"/>
            <a:ext cx="150019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1</a:t>
            </a:r>
          </a:p>
          <a:p>
            <a:pPr algn="ctr" rtl="0"/>
            <a:r>
              <a:rPr lang="en-US" sz="2400" b="1" dirty="0" smtClean="0">
                <a:sym typeface="Symbol"/>
              </a:rPr>
              <a:t>3</a:t>
            </a:r>
            <a:endParaRPr lang="ar-SY" sz="2400" b="1" dirty="0"/>
          </a:p>
        </p:txBody>
      </p:sp>
      <p:sp>
        <p:nvSpPr>
          <p:cNvPr id="42" name="مربع نص 41"/>
          <p:cNvSpPr txBox="1"/>
          <p:nvPr/>
        </p:nvSpPr>
        <p:spPr>
          <a:xfrm>
            <a:off x="1763358" y="1390335"/>
            <a:ext cx="150019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2</a:t>
            </a:r>
          </a:p>
          <a:p>
            <a:pPr algn="ctr" rtl="0"/>
            <a:r>
              <a:rPr lang="en-US" sz="2400" b="1" dirty="0" smtClean="0">
                <a:sym typeface="Symbol"/>
              </a:rPr>
              <a:t>4</a:t>
            </a:r>
            <a:endParaRPr lang="ar-SY" sz="2400" b="1" dirty="0"/>
          </a:p>
        </p:txBody>
      </p:sp>
      <p:sp>
        <p:nvSpPr>
          <p:cNvPr id="45" name="مربع نص 44"/>
          <p:cNvSpPr txBox="1"/>
          <p:nvPr/>
        </p:nvSpPr>
        <p:spPr>
          <a:xfrm>
            <a:off x="2906366" y="1390335"/>
            <a:ext cx="150019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1</a:t>
            </a:r>
          </a:p>
          <a:p>
            <a:pPr algn="ctr" rtl="0"/>
            <a:r>
              <a:rPr lang="en-US" sz="2400" b="1" dirty="0" smtClean="0">
                <a:sym typeface="Symbol"/>
              </a:rPr>
              <a:t>3</a:t>
            </a:r>
            <a:endParaRPr lang="ar-SY" sz="2400" b="1" dirty="0"/>
          </a:p>
        </p:txBody>
      </p:sp>
      <p:sp>
        <p:nvSpPr>
          <p:cNvPr id="56" name="مربع نص 55"/>
          <p:cNvSpPr txBox="1"/>
          <p:nvPr/>
        </p:nvSpPr>
        <p:spPr>
          <a:xfrm>
            <a:off x="1936714" y="5676615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2 - 20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44" name="مربع نص 43"/>
          <p:cNvSpPr txBox="1"/>
          <p:nvPr/>
        </p:nvSpPr>
        <p:spPr>
          <a:xfrm>
            <a:off x="4714876" y="928670"/>
            <a:ext cx="4071966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بسبب التشابه بين أشكال الجهود والتيارات بين هذه الدارة ودارة التقويم </a:t>
            </a:r>
            <a:r>
              <a:rPr lang="ar-SY" sz="2800" b="1" dirty="0" err="1" smtClean="0">
                <a:cs typeface="Simplified Arabic" pitchFamily="2" charset="-78"/>
              </a:rPr>
              <a:t>الديودية</a:t>
            </a:r>
            <a:r>
              <a:rPr lang="ar-SY" sz="2800" b="1" dirty="0" smtClean="0">
                <a:cs typeface="Simplified Arabic" pitchFamily="2" charset="-78"/>
              </a:rPr>
              <a:t> ذات النقطة المشتركة فإن الحسابات نفسها في الحالتين. </a:t>
            </a:r>
            <a:endParaRPr lang="ar-SY" sz="2800" b="1" dirty="0">
              <a:cs typeface="Simplified Arabic" pitchFamily="2" charset="-78"/>
            </a:endParaRPr>
          </a:p>
        </p:txBody>
      </p:sp>
      <p:sp>
        <p:nvSpPr>
          <p:cNvPr id="54" name="مربع نص 53"/>
          <p:cNvSpPr txBox="1"/>
          <p:nvPr/>
        </p:nvSpPr>
        <p:spPr>
          <a:xfrm>
            <a:off x="4714876" y="3286124"/>
            <a:ext cx="4071966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الاختلاف الوحيد هو القيمة </a:t>
            </a:r>
            <a:r>
              <a:rPr lang="ar-SY" sz="2800" b="1" dirty="0" err="1" smtClean="0">
                <a:solidFill>
                  <a:srgbClr val="C00000"/>
                </a:solidFill>
                <a:cs typeface="Simplified Arabic" pitchFamily="2" charset="-78"/>
              </a:rPr>
              <a:t>الأعظمية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للجهد العكسي على </a:t>
            </a:r>
            <a:r>
              <a:rPr lang="ar-SY" sz="2800" b="1" dirty="0" err="1" smtClean="0">
                <a:solidFill>
                  <a:srgbClr val="C00000"/>
                </a:solidFill>
                <a:cs typeface="Simplified Arabic" pitchFamily="2" charset="-78"/>
              </a:rPr>
              <a:t>الديود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وتساوي هنا:</a:t>
            </a:r>
            <a:endParaRPr lang="ar-SY" sz="2800" b="1" dirty="0">
              <a:solidFill>
                <a:srgbClr val="C00000"/>
              </a:solidFill>
              <a:cs typeface="Simplified Arabic" pitchFamily="2" charset="-78"/>
            </a:endParaRPr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5459413" y="5000636"/>
          <a:ext cx="2709862" cy="538163"/>
        </p:xfrm>
        <a:graphic>
          <a:graphicData uri="http://schemas.openxmlformats.org/presentationml/2006/ole">
            <p:oleObj spid="_x0000_s125954" name="Equation" r:id="rId4" imgW="1155600" imgH="228600" progId="Equation.DSMT4">
              <p:embed/>
            </p:oleObj>
          </a:graphicData>
        </a:graphic>
      </p:graphicFrame>
      <p:cxnSp>
        <p:nvCxnSpPr>
          <p:cNvPr id="58" name="رابط كسهم مستقيم 57"/>
          <p:cNvCxnSpPr/>
          <p:nvPr/>
        </p:nvCxnSpPr>
        <p:spPr>
          <a:xfrm rot="5400000">
            <a:off x="2175952" y="4649971"/>
            <a:ext cx="71438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مربع نص 58"/>
          <p:cNvSpPr txBox="1"/>
          <p:nvPr/>
        </p:nvSpPr>
        <p:spPr>
          <a:xfrm>
            <a:off x="722268" y="4786322"/>
            <a:ext cx="207170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i="1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="1" i="1" baseline="-25000" dirty="0" smtClean="0">
                <a:solidFill>
                  <a:srgbClr val="FF0000"/>
                </a:solidFill>
                <a:sym typeface="Symbol"/>
              </a:rPr>
              <a:t>RD1max</a:t>
            </a:r>
            <a:endParaRPr lang="ar-SY" sz="2400" b="1" i="1" dirty="0">
              <a:solidFill>
                <a:srgbClr val="FF0000"/>
              </a:solidFill>
            </a:endParaRPr>
          </a:p>
        </p:txBody>
      </p:sp>
      <p:sp>
        <p:nvSpPr>
          <p:cNvPr id="60" name="مربع نص 59"/>
          <p:cNvSpPr txBox="1"/>
          <p:nvPr/>
        </p:nvSpPr>
        <p:spPr>
          <a:xfrm>
            <a:off x="7643834" y="395567"/>
            <a:ext cx="121444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400" b="1" i="1" dirty="0" smtClean="0">
                <a:solidFill>
                  <a:srgbClr val="0070C0"/>
                </a:solidFill>
                <a:cs typeface="Simplified Arabic" pitchFamily="2" charset="-78"/>
              </a:rPr>
              <a:t>ملاحظة :</a:t>
            </a:r>
            <a:endParaRPr lang="ar-SY" sz="24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26" name="عنصر نائب للتاريخ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27" name="عنصر نائب لرقم الشريحة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38</a:t>
            </a:fld>
            <a:endParaRPr lang="ar-SY" dirty="0"/>
          </a:p>
        </p:txBody>
      </p:sp>
      <p:sp>
        <p:nvSpPr>
          <p:cNvPr id="43" name="عنصر نائب للتذييل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/>
          <p:cNvSpPr txBox="1"/>
          <p:nvPr/>
        </p:nvSpPr>
        <p:spPr>
          <a:xfrm>
            <a:off x="785786" y="1000108"/>
            <a:ext cx="77867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cs typeface="Simplified Arabic" pitchFamily="2" charset="-78"/>
              </a:rPr>
              <a:t>تماثل دارة التقويم ذات النقطة المشتركة في جهد وتيار الحمولة </a:t>
            </a:r>
            <a:endParaRPr lang="ar-SY" sz="2800" b="1" dirty="0">
              <a:cs typeface="Simplified Arabic" pitchFamily="2" charset="-78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3143240" y="-24"/>
            <a:ext cx="57864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أولاً -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دارات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التقويم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الديودية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أحادية الطور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285720" y="395567"/>
            <a:ext cx="85725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400" b="1" i="1" dirty="0" smtClean="0">
                <a:solidFill>
                  <a:srgbClr val="0070C0"/>
                </a:solidFill>
                <a:cs typeface="Simplified Arabic" pitchFamily="2" charset="-78"/>
              </a:rPr>
              <a:t>ج- دارة تقويم الموجة الكاملة </a:t>
            </a:r>
            <a:r>
              <a:rPr lang="ar-SY" sz="24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الجسرية</a:t>
            </a:r>
            <a:r>
              <a:rPr lang="ar-SY" sz="2400" b="1" i="1" dirty="0" smtClean="0">
                <a:solidFill>
                  <a:srgbClr val="0070C0"/>
                </a:solidFill>
                <a:cs typeface="Simplified Arabic" pitchFamily="2" charset="-78"/>
              </a:rPr>
              <a:t> – حمل </a:t>
            </a:r>
            <a:r>
              <a:rPr lang="ar-SY" sz="24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400" b="1" i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ar-SY" sz="2400" b="1" i="1" dirty="0" err="1" smtClean="0">
                <a:solidFill>
                  <a:srgbClr val="0070C0"/>
                </a:solidFill>
                <a:cs typeface="Simplified Arabic" pitchFamily="2" charset="-78"/>
              </a:rPr>
              <a:t>سعوي</a:t>
            </a:r>
            <a:r>
              <a:rPr lang="ar-SY" sz="2400" b="1" i="1" dirty="0" smtClean="0">
                <a:solidFill>
                  <a:srgbClr val="0070C0"/>
                </a:solidFill>
                <a:cs typeface="Simplified Arabic" pitchFamily="2" charset="-78"/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  <a:cs typeface="Simplified Arabic" pitchFamily="2" charset="-78"/>
              </a:rPr>
              <a:t>R//C</a:t>
            </a:r>
            <a:endParaRPr lang="ar-SY" sz="24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285720" y="1643050"/>
            <a:ext cx="85725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400" b="1" i="1" dirty="0" smtClean="0">
                <a:solidFill>
                  <a:srgbClr val="0070C0"/>
                </a:solidFill>
                <a:cs typeface="Simplified Arabic" pitchFamily="2" charset="-78"/>
              </a:rPr>
              <a:t>ج- دارة تقويم الموجة الكاملة </a:t>
            </a:r>
            <a:r>
              <a:rPr lang="ar-SY" sz="24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الجسرية</a:t>
            </a:r>
            <a:r>
              <a:rPr lang="ar-SY" sz="2400" b="1" i="1" dirty="0" smtClean="0">
                <a:solidFill>
                  <a:srgbClr val="0070C0"/>
                </a:solidFill>
                <a:cs typeface="Simplified Arabic" pitchFamily="2" charset="-78"/>
              </a:rPr>
              <a:t> – حمل </a:t>
            </a:r>
            <a:r>
              <a:rPr lang="ar-SY" sz="24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400" b="1" i="1" dirty="0" smtClean="0">
                <a:solidFill>
                  <a:srgbClr val="0070C0"/>
                </a:solidFill>
                <a:cs typeface="Simplified Arabic" pitchFamily="2" charset="-78"/>
              </a:rPr>
              <a:t> تحريضي </a:t>
            </a:r>
            <a:r>
              <a:rPr lang="en-US" sz="2400" b="1" i="1" dirty="0" smtClean="0">
                <a:solidFill>
                  <a:srgbClr val="0070C0"/>
                </a:solidFill>
                <a:cs typeface="Simplified Arabic" pitchFamily="2" charset="-78"/>
              </a:rPr>
              <a:t>R L</a:t>
            </a:r>
            <a:endParaRPr lang="ar-SY" sz="24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857224" y="2143116"/>
            <a:ext cx="77867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cs typeface="Simplified Arabic" pitchFamily="2" charset="-78"/>
              </a:rPr>
              <a:t>تماثل دارة التقويم ذات النقطة المشتركة في جهد وتيار الحمولة </a:t>
            </a:r>
            <a:endParaRPr lang="ar-SY" sz="2800" b="1" dirty="0">
              <a:cs typeface="Simplified Arabic" pitchFamily="2" charset="-78"/>
            </a:endParaRP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12" name="عنصر نائب لرقم الشريحة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39</a:t>
            </a:fld>
            <a:endParaRPr lang="ar-SY" dirty="0"/>
          </a:p>
        </p:txBody>
      </p:sp>
      <p:sp>
        <p:nvSpPr>
          <p:cNvPr id="13" name="عنصر نائب للتذييل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4</a:t>
            </a:fld>
            <a:endParaRPr lang="ar-SY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331758" y="939659"/>
          <a:ext cx="4135438" cy="536575"/>
        </p:xfrm>
        <a:graphic>
          <a:graphicData uri="http://schemas.openxmlformats.org/presentationml/2006/ole">
            <p:oleObj spid="_x0000_s239618" name="Equation" r:id="rId3" imgW="1765080" imgH="228600" progId="Equation.DSMT4">
              <p:embed/>
            </p:oleObj>
          </a:graphicData>
        </a:graphic>
      </p:graphicFrame>
      <p:sp>
        <p:nvSpPr>
          <p:cNvPr id="6" name="مربع نص 5"/>
          <p:cNvSpPr txBox="1"/>
          <p:nvPr/>
        </p:nvSpPr>
        <p:spPr>
          <a:xfrm>
            <a:off x="252090" y="396899"/>
            <a:ext cx="857256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700" b="1" dirty="0" smtClean="0">
                <a:cs typeface="Simplified Arabic" pitchFamily="2" charset="-78"/>
              </a:rPr>
              <a:t>ملاحظة : سنعتبر دائماً أن جهد المنبع المتناوب جيبي ومعادلته من الشكل</a:t>
            </a:r>
            <a:endParaRPr lang="ar-SY" sz="2700" b="1" dirty="0">
              <a:cs typeface="Simplified Arabic" pitchFamily="2" charset="-78"/>
            </a:endParaRPr>
          </a:p>
        </p:txBody>
      </p:sp>
      <p:sp>
        <p:nvSpPr>
          <p:cNvPr id="7" name="مستطيل مستدير الزوايا 6"/>
          <p:cNvSpPr/>
          <p:nvPr/>
        </p:nvSpPr>
        <p:spPr>
          <a:xfrm>
            <a:off x="323528" y="404664"/>
            <a:ext cx="8501122" cy="10715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</a:endParaRPr>
          </a:p>
        </p:txBody>
      </p:sp>
      <p:pic>
        <p:nvPicPr>
          <p:cNvPr id="2396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2060848"/>
            <a:ext cx="50768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40</a:t>
            </a:fld>
            <a:endParaRPr lang="ar-SY" dirty="0"/>
          </a:p>
        </p:txBody>
      </p:sp>
      <p:sp>
        <p:nvSpPr>
          <p:cNvPr id="5" name="مربع نص 4"/>
          <p:cNvSpPr txBox="1"/>
          <p:nvPr/>
        </p:nvSpPr>
        <p:spPr>
          <a:xfrm>
            <a:off x="357158" y="357166"/>
            <a:ext cx="8429684" cy="48320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مسألة 2-3: </a:t>
            </a:r>
            <a:r>
              <a:rPr lang="ar-SY" sz="2800" b="1" dirty="0" smtClean="0">
                <a:cs typeface="Simplified Arabic" pitchFamily="2" charset="-78"/>
              </a:rPr>
              <a:t>دارة تقويم أحادية الطور جسرية تغذي حمل أومي صرف 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 = 2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ar-SY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 فإذا علمت أن قيمة الجهد الفعال على أولي المحولة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1rms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=220V</a:t>
            </a:r>
            <a:r>
              <a:rPr lang="ar-SY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وكانت القيمة الوسطية للجهد على الحمولة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LDC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=10V</a:t>
            </a:r>
            <a:r>
              <a:rPr lang="ar-SY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المطلوب: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ar-SY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أوجد نسبة تحويل المحولة.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ar-SY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أحسب ما يلي: القيمة الفعالة لكل من جهد وتيار الحمولة – القيمة الوسطية لتيار الحمولة – القيمة الوسطية لتيار الديود – القيمة الفعالة لتيار الديود – القيمة </a:t>
            </a:r>
            <a:r>
              <a:rPr lang="ar-SY" sz="28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الأعظمية</a:t>
            </a:r>
            <a:r>
              <a:rPr lang="ar-SY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للجهد العكسي على الديود.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ar-SY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الاستطاعة المبددة في الحمولة والاستطاعة الظاهرية لأولي وثانوي المحولة.</a:t>
            </a:r>
          </a:p>
          <a:p>
            <a:pPr marL="514350" indent="-514350" algn="just"/>
            <a:r>
              <a:rPr lang="ar-SY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الأجوبة:</a:t>
            </a:r>
            <a:endParaRPr lang="ar-SY" sz="2800" b="1" dirty="0" smtClean="0">
              <a:solidFill>
                <a:srgbClr val="FF0000"/>
              </a:solidFill>
              <a:cs typeface="Simplified Arabic" pitchFamily="2" charset="-78"/>
            </a:endParaRPr>
          </a:p>
        </p:txBody>
      </p:sp>
      <p:graphicFrame>
        <p:nvGraphicFramePr>
          <p:cNvPr id="172034" name="Object 2"/>
          <p:cNvGraphicFramePr>
            <a:graphicFrameLocks noChangeAspect="1"/>
          </p:cNvGraphicFramePr>
          <p:nvPr/>
        </p:nvGraphicFramePr>
        <p:xfrm>
          <a:off x="571500" y="4786313"/>
          <a:ext cx="6908800" cy="1614487"/>
        </p:xfrm>
        <a:graphic>
          <a:graphicData uri="http://schemas.openxmlformats.org/presentationml/2006/ole">
            <p:oleObj spid="_x0000_s172034" name="Equation" r:id="rId3" imgW="2946240" imgH="685800" progId="Equation.DSMT4">
              <p:embed/>
            </p:oleObj>
          </a:graphicData>
        </a:graphic>
      </p:graphicFrame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صورة 8" descr="charg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20" y="4292748"/>
            <a:ext cx="3724656" cy="2136648"/>
          </a:xfrm>
          <a:prstGeom prst="rect">
            <a:avLst/>
          </a:prstGeom>
        </p:spPr>
      </p:pic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41</a:t>
            </a:fld>
            <a:endParaRPr lang="ar-SY" dirty="0"/>
          </a:p>
        </p:txBody>
      </p:sp>
      <p:sp>
        <p:nvSpPr>
          <p:cNvPr id="5" name="مربع نص 4"/>
          <p:cNvSpPr txBox="1"/>
          <p:nvPr/>
        </p:nvSpPr>
        <p:spPr>
          <a:xfrm>
            <a:off x="357158" y="357166"/>
            <a:ext cx="8429684" cy="60939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600" b="1" dirty="0" smtClean="0">
                <a:solidFill>
                  <a:srgbClr val="FF0000"/>
                </a:solidFill>
                <a:cs typeface="Simplified Arabic" pitchFamily="2" charset="-78"/>
              </a:rPr>
              <a:t>مسألة 2-4: </a:t>
            </a:r>
            <a:r>
              <a:rPr lang="ar-SY" sz="2600" b="1" dirty="0" smtClean="0">
                <a:cs typeface="Simplified Arabic" pitchFamily="2" charset="-78"/>
              </a:rPr>
              <a:t>دارة شاحن بطارية تتألف من منبع متناوب معطى بالمعادلة التالية:</a:t>
            </a:r>
          </a:p>
          <a:p>
            <a:pPr algn="just"/>
            <a:endParaRPr lang="ar-SY" sz="2600" b="1" dirty="0" smtClean="0">
              <a:cs typeface="Simplified Arabic" pitchFamily="2" charset="-78"/>
            </a:endParaRPr>
          </a:p>
          <a:p>
            <a:pPr algn="just"/>
            <a:r>
              <a:rPr lang="ar-SY" sz="2600" b="1" dirty="0" smtClean="0">
                <a:cs typeface="Simplified Arabic" pitchFamily="2" charset="-78"/>
              </a:rPr>
              <a:t>يغذي هذا المنبع بطارية عن طريق ديود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ar-SY" sz="2600" b="1" dirty="0" smtClean="0">
                <a:latin typeface="Times New Roman" pitchFamily="18" charset="0"/>
                <a:cs typeface="Times New Roman" pitchFamily="18" charset="0"/>
              </a:rPr>
              <a:t> بحيث نعتبر أن جهد البطارية ثابت أثناء الشحن ويساوي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E=180V</a:t>
            </a:r>
            <a:r>
              <a:rPr lang="ar-SY" sz="2600" b="1" dirty="0" smtClean="0">
                <a:latin typeface="Times New Roman" pitchFamily="18" charset="0"/>
                <a:cs typeface="Times New Roman" pitchFamily="18" charset="0"/>
              </a:rPr>
              <a:t> ومقاومتها الداخلية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r=0.5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المطلوب: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أرسم </a:t>
            </a:r>
            <a:r>
              <a:rPr lang="ar-SY" sz="26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مايلي</a:t>
            </a:r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: جهد الحمولة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600" b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– تيار الحمولة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600" b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– الجهد على طرفي المقاومة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600" b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– الجهد على طرفي الديود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600" b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أكتب معادلة جهد الحمولة ومعادلة تيار الحمولة.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أحسب </a:t>
            </a:r>
            <a:r>
              <a:rPr lang="ar-SY" sz="26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مايلي</a:t>
            </a:r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: القيمة المتوسطة لتيار وجهد الحمولة – القيمة الفعالة لتيار وجهد الحمولة – القيمة </a:t>
            </a:r>
            <a:r>
              <a:rPr lang="ar-SY" sz="26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الأعظمية</a:t>
            </a:r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للجهد العكسي على الديود – التيار </a:t>
            </a:r>
            <a:r>
              <a:rPr lang="ar-SY" sz="26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الأعظمي</a:t>
            </a:r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المار في الديود.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أوجد الاستطاعة الظاهرية التي يقدمها</a:t>
            </a:r>
          </a:p>
          <a:p>
            <a:pPr marL="514350" indent="-514350" algn="just"/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المنبع – الاستطاعة المستهلكة في المقاومة </a:t>
            </a:r>
          </a:p>
          <a:p>
            <a:pPr marL="514350" indent="-514350" algn="just"/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والاستطاعة المستهلكة في البطارية.</a:t>
            </a:r>
          </a:p>
          <a:p>
            <a:pPr marL="514350" indent="-514350" algn="just"/>
            <a:endParaRPr lang="ar-SY" sz="2600" b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3214678" y="928670"/>
          <a:ext cx="2768600" cy="595313"/>
        </p:xfrm>
        <a:graphic>
          <a:graphicData uri="http://schemas.openxmlformats.org/presentationml/2006/ole">
            <p:oleObj spid="_x0000_s173060" name="Equation" r:id="rId5" imgW="1180800" imgH="253800" progId="Equation.DSMT4">
              <p:embed/>
            </p:oleObj>
          </a:graphicData>
        </a:graphic>
      </p:graphicFrame>
      <p:sp>
        <p:nvSpPr>
          <p:cNvPr id="10" name="مستطيل 9"/>
          <p:cNvSpPr/>
          <p:nvPr/>
        </p:nvSpPr>
        <p:spPr>
          <a:xfrm>
            <a:off x="395536" y="404664"/>
            <a:ext cx="8352928" cy="6048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مربع نص 7"/>
          <p:cNvSpPr txBox="1"/>
          <p:nvPr/>
        </p:nvSpPr>
        <p:spPr>
          <a:xfrm>
            <a:off x="2945529" y="797511"/>
            <a:ext cx="3252942" cy="5262979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ar-SY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الإجابات</a:t>
            </a:r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algn="l" rtl="0"/>
            <a:r>
              <a:rPr lang="en-US" sz="2800" dirty="0" smtClean="0">
                <a:solidFill>
                  <a:schemeClr val="tx1"/>
                </a:solidFill>
                <a:sym typeface="Symbol"/>
              </a:rPr>
              <a:t>1 = 32</a:t>
            </a:r>
            <a:endParaRPr lang="ar-SY" sz="2800" dirty="0" smtClean="0">
              <a:solidFill>
                <a:schemeClr val="tx1"/>
              </a:solidFill>
              <a:sym typeface="Symbol"/>
            </a:endParaRPr>
          </a:p>
          <a:p>
            <a:pPr algn="l" rtl="0"/>
            <a:r>
              <a:rPr lang="en-GB" sz="2800" dirty="0" smtClean="0">
                <a:solidFill>
                  <a:schemeClr val="tx1"/>
                </a:solidFill>
                <a:sym typeface="Symbol"/>
              </a:rPr>
              <a:t>2=148</a:t>
            </a:r>
          </a:p>
          <a:p>
            <a:pPr algn="l" rtl="0"/>
            <a:r>
              <a:rPr lang="en-GB" sz="2800" dirty="0" smtClean="0">
                <a:solidFill>
                  <a:schemeClr val="tx1"/>
                </a:solidFill>
                <a:sym typeface="Symbol"/>
              </a:rPr>
              <a:t>VLDC=213.6V</a:t>
            </a:r>
          </a:p>
          <a:p>
            <a:pPr algn="l" rtl="0"/>
            <a:r>
              <a:rPr lang="en-GB" sz="2800" dirty="0" smtClean="0">
                <a:solidFill>
                  <a:schemeClr val="tx1"/>
                </a:solidFill>
                <a:sym typeface="Symbol"/>
              </a:rPr>
              <a:t>ILDC=67.24A</a:t>
            </a:r>
          </a:p>
          <a:p>
            <a:pPr algn="l" rtl="0"/>
            <a:r>
              <a:rPr lang="en-GB" sz="2800" dirty="0" err="1" smtClean="0">
                <a:solidFill>
                  <a:schemeClr val="tx1"/>
                </a:solidFill>
                <a:sym typeface="Symbol"/>
              </a:rPr>
              <a:t>VLrms</a:t>
            </a:r>
            <a:r>
              <a:rPr lang="en-GB" sz="2800" dirty="0" smtClean="0">
                <a:solidFill>
                  <a:schemeClr val="tx1"/>
                </a:solidFill>
                <a:sym typeface="Symbol"/>
              </a:rPr>
              <a:t>=220.81V</a:t>
            </a:r>
          </a:p>
          <a:p>
            <a:pPr algn="l" rtl="0"/>
            <a:r>
              <a:rPr lang="en-GB" sz="2800" dirty="0" err="1" smtClean="0">
                <a:solidFill>
                  <a:schemeClr val="tx1"/>
                </a:solidFill>
                <a:sym typeface="Symbol"/>
              </a:rPr>
              <a:t>Ilrms</a:t>
            </a:r>
            <a:r>
              <a:rPr lang="en-GB" sz="2800" dirty="0" smtClean="0">
                <a:solidFill>
                  <a:schemeClr val="tx1"/>
                </a:solidFill>
                <a:sym typeface="Symbol"/>
              </a:rPr>
              <a:t>=130.47A</a:t>
            </a:r>
          </a:p>
          <a:p>
            <a:pPr algn="l" rtl="0"/>
            <a:r>
              <a:rPr lang="en-GB" sz="2800" dirty="0" err="1" smtClean="0">
                <a:solidFill>
                  <a:schemeClr val="tx1"/>
                </a:solidFill>
                <a:sym typeface="Symbol"/>
              </a:rPr>
              <a:t>Vdmax</a:t>
            </a:r>
            <a:r>
              <a:rPr lang="en-GB" sz="2800" dirty="0" smtClean="0">
                <a:solidFill>
                  <a:schemeClr val="tx1"/>
                </a:solidFill>
                <a:sym typeface="Symbol"/>
              </a:rPr>
              <a:t>=-519.4V</a:t>
            </a:r>
          </a:p>
          <a:p>
            <a:pPr algn="l" rtl="0"/>
            <a:r>
              <a:rPr lang="en-GB" sz="2800" dirty="0" err="1" smtClean="0">
                <a:solidFill>
                  <a:schemeClr val="tx1"/>
                </a:solidFill>
                <a:sym typeface="Symbol"/>
              </a:rPr>
              <a:t>Idmax</a:t>
            </a:r>
            <a:r>
              <a:rPr lang="en-GB" sz="2800" dirty="0" smtClean="0">
                <a:solidFill>
                  <a:schemeClr val="tx1"/>
                </a:solidFill>
                <a:sym typeface="Symbol"/>
              </a:rPr>
              <a:t>=318.8A</a:t>
            </a:r>
          </a:p>
          <a:p>
            <a:pPr algn="l" rtl="0"/>
            <a:r>
              <a:rPr lang="en-GB" sz="2800" dirty="0" smtClean="0">
                <a:solidFill>
                  <a:schemeClr val="tx1"/>
                </a:solidFill>
                <a:sym typeface="Symbol"/>
              </a:rPr>
              <a:t>S = 31312.8VA</a:t>
            </a:r>
          </a:p>
          <a:p>
            <a:pPr algn="l" rtl="0"/>
            <a:r>
              <a:rPr lang="en-GB" sz="2800" dirty="0" smtClean="0">
                <a:solidFill>
                  <a:schemeClr val="tx1"/>
                </a:solidFill>
                <a:sym typeface="Symbol"/>
              </a:rPr>
              <a:t>Pr=8511.2Watt</a:t>
            </a:r>
            <a:endParaRPr lang="ar-SY" sz="2800" dirty="0" smtClean="0">
              <a:solidFill>
                <a:schemeClr val="tx1"/>
              </a:solidFill>
              <a:sym typeface="Symbol"/>
            </a:endParaRPr>
          </a:p>
          <a:p>
            <a:pPr algn="l" rtl="0"/>
            <a:r>
              <a:rPr lang="en-GB" sz="2800" dirty="0" smtClean="0">
                <a:solidFill>
                  <a:schemeClr val="tx1"/>
                </a:solidFill>
                <a:sym typeface="Symbol"/>
              </a:rPr>
              <a:t>PE=12103.2Watt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143240" y="-24"/>
            <a:ext cx="57864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ثانياً-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دارات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التقويم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الديودية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ثلاثية الطور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3" name="مربع نص 2"/>
          <p:cNvSpPr txBox="1"/>
          <p:nvPr/>
        </p:nvSpPr>
        <p:spPr>
          <a:xfrm>
            <a:off x="285720" y="428604"/>
            <a:ext cx="8501122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أ- دارة التقويم ثلاثية الطور ذات النقطة المشتركة 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صرف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5" name="مربع نص 4"/>
          <p:cNvSpPr txBox="1"/>
          <p:nvPr/>
        </p:nvSpPr>
        <p:spPr>
          <a:xfrm>
            <a:off x="1142976" y="3714752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2 - 10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6" name="مستطيل 5"/>
          <p:cNvSpPr/>
          <p:nvPr/>
        </p:nvSpPr>
        <p:spPr>
          <a:xfrm>
            <a:off x="4714876" y="1500174"/>
            <a:ext cx="407196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محولة ثلاثية الطور مطبق فيها على الملف الأولي جهد ثلاثي الطور متوازن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1p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,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2p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,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3p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فنحصل في الملف الثانوي على جهد ثلاثي الطور متوازن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,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,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مطبق على مصاعد أو مهابط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الديودات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.</a:t>
            </a:r>
            <a:endParaRPr lang="ar-SY" sz="2800" b="1" dirty="0">
              <a:solidFill>
                <a:srgbClr val="0070C0"/>
              </a:solidFill>
            </a:endParaRPr>
          </a:p>
        </p:txBody>
      </p:sp>
      <p:sp>
        <p:nvSpPr>
          <p:cNvPr id="7" name="مستطيل 6"/>
          <p:cNvSpPr/>
          <p:nvPr/>
        </p:nvSpPr>
        <p:spPr>
          <a:xfrm>
            <a:off x="6429388" y="928670"/>
            <a:ext cx="23574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تتألف الدارة من :</a:t>
            </a:r>
            <a:endParaRPr lang="ar-SY" sz="2800" b="1" dirty="0"/>
          </a:p>
        </p:txBody>
      </p:sp>
      <p:pic>
        <p:nvPicPr>
          <p:cNvPr id="11" name="صورة 10" descr="fig2_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928670"/>
            <a:ext cx="4282440" cy="3331464"/>
          </a:xfrm>
          <a:prstGeom prst="rect">
            <a:avLst/>
          </a:prstGeom>
        </p:spPr>
      </p:pic>
      <p:sp>
        <p:nvSpPr>
          <p:cNvPr id="12" name="مربع نص 11"/>
          <p:cNvSpPr txBox="1"/>
          <p:nvPr/>
        </p:nvSpPr>
        <p:spPr>
          <a:xfrm>
            <a:off x="1643042" y="4357694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2 - 21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13" name="مستطيل 12"/>
          <p:cNvSpPr/>
          <p:nvPr/>
        </p:nvSpPr>
        <p:spPr>
          <a:xfrm>
            <a:off x="357158" y="4830087"/>
            <a:ext cx="84296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الأطراف الأخرى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للديودات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موصولة مع بعضها مما يشكل المجموعة 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المهبطية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 أو (</a:t>
            </a:r>
            <a:r>
              <a:rPr lang="ar-SY" sz="2800" b="1" dirty="0" err="1" smtClean="0">
                <a:solidFill>
                  <a:srgbClr val="7030A0"/>
                </a:solidFill>
                <a:cs typeface="Simplified Arabic" pitchFamily="2" charset="-78"/>
              </a:rPr>
              <a:t>المصعدية</a:t>
            </a:r>
            <a:r>
              <a:rPr lang="ar-SY" sz="2800" b="1" dirty="0" smtClean="0">
                <a:solidFill>
                  <a:srgbClr val="7030A0"/>
                </a:solidFill>
                <a:cs typeface="Simplified Arabic" pitchFamily="2" charset="-78"/>
              </a:rPr>
              <a:t>) وتوصل الحمولة بين المهابط أو (المصاعد) المشتركة والنقطة المشتركة (الحيادي).</a:t>
            </a:r>
            <a:endParaRPr lang="ar-SY" sz="2800" b="1" dirty="0">
              <a:solidFill>
                <a:srgbClr val="7030A0"/>
              </a:solidFill>
            </a:endParaRPr>
          </a:p>
        </p:txBody>
      </p:sp>
      <p:sp>
        <p:nvSpPr>
          <p:cNvPr id="10" name="عنصر نائب للتاريخ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14" name="عنصر نائب لرقم الشريحة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42</a:t>
            </a:fld>
            <a:endParaRPr lang="ar-SY"/>
          </a:p>
        </p:txBody>
      </p:sp>
      <p:sp>
        <p:nvSpPr>
          <p:cNvPr id="15" name="عنصر نائب للتذييل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143240" y="-24"/>
            <a:ext cx="57864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ثانياً-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دارات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التقويم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الديودية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ثلاثية الطور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3" name="مربع نص 2"/>
          <p:cNvSpPr txBox="1"/>
          <p:nvPr/>
        </p:nvSpPr>
        <p:spPr>
          <a:xfrm>
            <a:off x="285720" y="428604"/>
            <a:ext cx="8501122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أ- دارة التقويم ثلاثية الطور ذات النقطة المشتركة 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صرف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10" name="مستطيل 9"/>
          <p:cNvSpPr/>
          <p:nvPr/>
        </p:nvSpPr>
        <p:spPr>
          <a:xfrm>
            <a:off x="4714876" y="928670"/>
            <a:ext cx="40005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في حالة المجموعة </a:t>
            </a:r>
            <a:r>
              <a:rPr lang="ar-SY" sz="2800" b="1" dirty="0" err="1" smtClean="0">
                <a:solidFill>
                  <a:srgbClr val="C00000"/>
                </a:solidFill>
                <a:cs typeface="Simplified Arabic" pitchFamily="2" charset="-78"/>
              </a:rPr>
              <a:t>المهبطية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</a:t>
            </a:r>
            <a:r>
              <a:rPr lang="ar-SY" sz="2800" b="1" dirty="0" err="1" smtClean="0">
                <a:solidFill>
                  <a:srgbClr val="C00000"/>
                </a:solidFill>
                <a:cs typeface="Simplified Arabic" pitchFamily="2" charset="-78"/>
              </a:rPr>
              <a:t>الديود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الممرر هو الذي يطبق على مصعده أكبر جهد موجب لذلك تسمى أيضاً مجموعة الأكثر إيجابية.</a:t>
            </a:r>
            <a:endParaRPr lang="ar-SY" sz="2800" b="1" dirty="0">
              <a:solidFill>
                <a:srgbClr val="C00000"/>
              </a:solidFill>
            </a:endParaRPr>
          </a:p>
        </p:txBody>
      </p:sp>
      <p:pic>
        <p:nvPicPr>
          <p:cNvPr id="12" name="صورة 11" descr="fig2_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928670"/>
            <a:ext cx="4282440" cy="3331464"/>
          </a:xfrm>
          <a:prstGeom prst="rect">
            <a:avLst/>
          </a:prstGeom>
        </p:spPr>
      </p:pic>
      <p:sp>
        <p:nvSpPr>
          <p:cNvPr id="13" name="مربع نص 12"/>
          <p:cNvSpPr txBox="1"/>
          <p:nvPr/>
        </p:nvSpPr>
        <p:spPr>
          <a:xfrm>
            <a:off x="1643042" y="4357694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2 - 21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14" name="مستطيل 13"/>
          <p:cNvSpPr/>
          <p:nvPr/>
        </p:nvSpPr>
        <p:spPr>
          <a:xfrm>
            <a:off x="4714876" y="3071810"/>
            <a:ext cx="4000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معادلات الجهود الثلاثة :</a:t>
            </a:r>
            <a:endParaRPr lang="ar-SY" sz="2800" b="1" dirty="0">
              <a:solidFill>
                <a:srgbClr val="00B050"/>
              </a:solidFill>
            </a:endParaRPr>
          </a:p>
        </p:txBody>
      </p:sp>
      <p:graphicFrame>
        <p:nvGraphicFramePr>
          <p:cNvPr id="32770" name="Object 3"/>
          <p:cNvGraphicFramePr>
            <a:graphicFrameLocks noChangeAspect="1"/>
          </p:cNvGraphicFramePr>
          <p:nvPr/>
        </p:nvGraphicFramePr>
        <p:xfrm>
          <a:off x="5143504" y="3643314"/>
          <a:ext cx="3138487" cy="2452687"/>
        </p:xfrm>
        <a:graphic>
          <a:graphicData uri="http://schemas.openxmlformats.org/presentationml/2006/ole">
            <p:oleObj spid="_x0000_s146434" name="Equation" r:id="rId4" imgW="1333440" imgH="1041120" progId="Equation.DSMT4">
              <p:embed/>
            </p:oleObj>
          </a:graphicData>
        </a:graphic>
      </p:graphicFrame>
      <p:sp>
        <p:nvSpPr>
          <p:cNvPr id="9" name="عنصر نائب للتاريخ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11" name="عنصر نائب لرقم الشريحة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43</a:t>
            </a:fld>
            <a:endParaRPr lang="ar-SY"/>
          </a:p>
        </p:txBody>
      </p:sp>
      <p:sp>
        <p:nvSpPr>
          <p:cNvPr id="15" name="عنصر نائب للتذييل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  <p:sp>
        <p:nvSpPr>
          <p:cNvPr id="16" name="مستطيل 15"/>
          <p:cNvSpPr/>
          <p:nvPr/>
        </p:nvSpPr>
        <p:spPr>
          <a:xfrm>
            <a:off x="1928794" y="1142984"/>
            <a:ext cx="571504" cy="2143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صورة 46" descr="fig2_19_without_primar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7818" y="285728"/>
            <a:ext cx="3035808" cy="3331464"/>
          </a:xfrm>
          <a:prstGeom prst="rect">
            <a:avLst/>
          </a:prstGeom>
        </p:spPr>
      </p:pic>
      <p:sp>
        <p:nvSpPr>
          <p:cNvPr id="26" name="مربع نص 25"/>
          <p:cNvSpPr txBox="1"/>
          <p:nvPr/>
        </p:nvSpPr>
        <p:spPr>
          <a:xfrm>
            <a:off x="6715140" y="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grpSp>
        <p:nvGrpSpPr>
          <p:cNvPr id="2" name="مجموعة 52"/>
          <p:cNvGrpSpPr/>
          <p:nvPr/>
        </p:nvGrpSpPr>
        <p:grpSpPr>
          <a:xfrm>
            <a:off x="252682" y="538443"/>
            <a:ext cx="4319318" cy="6105267"/>
            <a:chOff x="252682" y="538443"/>
            <a:chExt cx="4319318" cy="6105267"/>
          </a:xfrm>
        </p:grpSpPr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5786" y="785794"/>
              <a:ext cx="3695700" cy="513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مربع نص 6"/>
            <p:cNvSpPr txBox="1"/>
            <p:nvPr/>
          </p:nvSpPr>
          <p:spPr>
            <a:xfrm rot="16200000">
              <a:off x="162044" y="1017050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/>
                <a:t>v</a:t>
              </a:r>
              <a:r>
                <a:rPr lang="en-US" sz="2400" b="1" baseline="-25000" dirty="0" err="1" smtClean="0"/>
                <a:t>L</a:t>
              </a:r>
              <a:endParaRPr lang="ar-SY" sz="2400" b="1" dirty="0"/>
            </a:p>
          </p:txBody>
        </p:sp>
        <p:sp>
          <p:nvSpPr>
            <p:cNvPr id="8" name="مربع نص 7"/>
            <p:cNvSpPr txBox="1"/>
            <p:nvPr/>
          </p:nvSpPr>
          <p:spPr>
            <a:xfrm rot="16200000">
              <a:off x="162044" y="249804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i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10" name="مربع نص 9"/>
            <p:cNvSpPr txBox="1"/>
            <p:nvPr/>
          </p:nvSpPr>
          <p:spPr>
            <a:xfrm>
              <a:off x="4071934" y="4500570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1" name="مربع نص 10"/>
            <p:cNvSpPr txBox="1"/>
            <p:nvPr/>
          </p:nvSpPr>
          <p:spPr>
            <a:xfrm rot="16200000">
              <a:off x="-16551" y="4555489"/>
              <a:ext cx="100013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v</a:t>
              </a:r>
              <a:r>
                <a:rPr lang="en-US" sz="2400" b="1" baseline="-25000" dirty="0" smtClean="0">
                  <a:sym typeface="Symbol"/>
                </a:rPr>
                <a:t>D1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مربع نص 11"/>
            <p:cNvSpPr txBox="1"/>
            <p:nvPr/>
          </p:nvSpPr>
          <p:spPr>
            <a:xfrm>
              <a:off x="714348" y="5753417"/>
              <a:ext cx="78581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dirty="0" smtClean="0">
                  <a:sym typeface="Symbol"/>
                </a:rPr>
                <a:t></a:t>
              </a:r>
              <a:r>
                <a:rPr lang="en-US" sz="2400" b="1" dirty="0" smtClean="0">
                  <a:sym typeface="Symbol"/>
                </a:rPr>
                <a:t>/6</a:t>
              </a:r>
              <a:endParaRPr lang="ar-SY" sz="2400" b="1" dirty="0"/>
            </a:p>
          </p:txBody>
        </p:sp>
        <p:sp>
          <p:nvSpPr>
            <p:cNvPr id="15" name="مربع نص 14"/>
            <p:cNvSpPr txBox="1"/>
            <p:nvPr/>
          </p:nvSpPr>
          <p:spPr>
            <a:xfrm rot="16200000">
              <a:off x="162044" y="3519638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D1</a:t>
              </a:r>
            </a:p>
          </p:txBody>
        </p:sp>
        <p:sp>
          <p:nvSpPr>
            <p:cNvPr id="18" name="مربع نص 17"/>
            <p:cNvSpPr txBox="1"/>
            <p:nvPr/>
          </p:nvSpPr>
          <p:spPr>
            <a:xfrm>
              <a:off x="3714744" y="575341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2</a:t>
              </a:r>
              <a:r>
                <a:rPr lang="ar-SY" sz="2400" b="1" dirty="0" smtClean="0">
                  <a:sym typeface="Symbol"/>
                </a:rPr>
                <a:t></a:t>
              </a:r>
              <a:endParaRPr lang="ar-SY" sz="2400" b="1" dirty="0"/>
            </a:p>
          </p:txBody>
        </p:sp>
        <p:sp>
          <p:nvSpPr>
            <p:cNvPr id="19" name="مربع نص 18"/>
            <p:cNvSpPr txBox="1"/>
            <p:nvPr/>
          </p:nvSpPr>
          <p:spPr>
            <a:xfrm>
              <a:off x="4071934" y="3500438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20" name="مربع نص 19"/>
            <p:cNvSpPr txBox="1"/>
            <p:nvPr/>
          </p:nvSpPr>
          <p:spPr>
            <a:xfrm>
              <a:off x="4071934" y="2824459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21" name="مربع نص 20"/>
            <p:cNvSpPr txBox="1"/>
            <p:nvPr/>
          </p:nvSpPr>
          <p:spPr>
            <a:xfrm>
              <a:off x="4071934" y="1212163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28" name="مربع نص 27"/>
            <p:cNvSpPr txBox="1"/>
            <p:nvPr/>
          </p:nvSpPr>
          <p:spPr>
            <a:xfrm>
              <a:off x="1142976" y="538443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1</a:t>
              </a:r>
              <a:endParaRPr lang="ar-SY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32" name="مربع نص 31"/>
            <p:cNvSpPr txBox="1"/>
            <p:nvPr/>
          </p:nvSpPr>
          <p:spPr>
            <a:xfrm>
              <a:off x="2143108" y="538443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2</a:t>
              </a:r>
              <a:endParaRPr lang="ar-SY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مربع نص 34"/>
            <p:cNvSpPr txBox="1"/>
            <p:nvPr/>
          </p:nvSpPr>
          <p:spPr>
            <a:xfrm>
              <a:off x="887704" y="2906375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D1</a:t>
              </a:r>
              <a:endParaRPr lang="ar-SY" sz="2400" b="1" dirty="0"/>
            </a:p>
          </p:txBody>
        </p:sp>
        <p:sp>
          <p:nvSpPr>
            <p:cNvPr id="36" name="مربع نص 35"/>
            <p:cNvSpPr txBox="1"/>
            <p:nvPr/>
          </p:nvSpPr>
          <p:spPr>
            <a:xfrm>
              <a:off x="2000232" y="2928934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D2</a:t>
              </a:r>
              <a:endParaRPr lang="ar-SY" sz="2400" b="1" dirty="0"/>
            </a:p>
          </p:txBody>
        </p:sp>
        <p:sp>
          <p:nvSpPr>
            <p:cNvPr id="37" name="مربع نص 36"/>
            <p:cNvSpPr txBox="1"/>
            <p:nvPr/>
          </p:nvSpPr>
          <p:spPr>
            <a:xfrm>
              <a:off x="3000364" y="2928934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D3</a:t>
              </a:r>
              <a:endParaRPr lang="ar-SY" sz="2400" b="1" dirty="0"/>
            </a:p>
          </p:txBody>
        </p:sp>
        <p:sp>
          <p:nvSpPr>
            <p:cNvPr id="38" name="مربع نص 37"/>
            <p:cNvSpPr txBox="1"/>
            <p:nvPr/>
          </p:nvSpPr>
          <p:spPr>
            <a:xfrm>
              <a:off x="1785918" y="6212823"/>
              <a:ext cx="157163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ar-SY" sz="2200" dirty="0" smtClean="0">
                  <a:cs typeface="Simplified Arabic" pitchFamily="2" charset="-78"/>
                </a:rPr>
                <a:t>الشكل 2 - 22</a:t>
              </a:r>
              <a:endParaRPr lang="ar-SY" sz="2200" dirty="0">
                <a:cs typeface="Simplified Arabic" pitchFamily="2" charset="-78"/>
              </a:endParaRPr>
            </a:p>
          </p:txBody>
        </p:sp>
        <p:sp>
          <p:nvSpPr>
            <p:cNvPr id="33" name="مربع نص 32"/>
            <p:cNvSpPr txBox="1"/>
            <p:nvPr/>
          </p:nvSpPr>
          <p:spPr>
            <a:xfrm>
              <a:off x="3286116" y="538443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3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مربع نص 39"/>
            <p:cNvSpPr txBox="1"/>
            <p:nvPr/>
          </p:nvSpPr>
          <p:spPr>
            <a:xfrm>
              <a:off x="3286116" y="4143380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12</a:t>
              </a:r>
              <a:endParaRPr lang="ar-SY" sz="24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46" name="مربع نص 45"/>
            <p:cNvSpPr txBox="1"/>
            <p:nvPr/>
          </p:nvSpPr>
          <p:spPr>
            <a:xfrm>
              <a:off x="2143108" y="4143380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13</a:t>
              </a:r>
              <a:endParaRPr lang="ar-SY" sz="2400" b="1" baseline="-250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8" name="مربع نص 47"/>
          <p:cNvSpPr txBox="1"/>
          <p:nvPr/>
        </p:nvSpPr>
        <p:spPr>
          <a:xfrm>
            <a:off x="5643570" y="3643314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2 - 21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50" name="مربع نص 49"/>
          <p:cNvSpPr txBox="1"/>
          <p:nvPr/>
        </p:nvSpPr>
        <p:spPr>
          <a:xfrm>
            <a:off x="4714876" y="4000504"/>
            <a:ext cx="4071966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نقطة الإبدال الطبيعي : </a:t>
            </a:r>
            <a:r>
              <a:rPr lang="ar-SY" sz="2800" b="1" dirty="0" smtClean="0">
                <a:cs typeface="Simplified Arabic" pitchFamily="2" charset="-78"/>
              </a:rPr>
              <a:t>هي النقطة التي يبدأ عندها أول إبدال بين </a:t>
            </a:r>
            <a:r>
              <a:rPr lang="ar-SY" sz="2800" b="1" dirty="0" err="1" smtClean="0">
                <a:cs typeface="Simplified Arabic" pitchFamily="2" charset="-78"/>
              </a:rPr>
              <a:t>ديودين</a:t>
            </a:r>
            <a:r>
              <a:rPr lang="ar-SY" sz="2800" b="1" dirty="0" smtClean="0">
                <a:cs typeface="Simplified Arabic" pitchFamily="2" charset="-78"/>
              </a:rPr>
              <a:t> (في المجموعة </a:t>
            </a:r>
            <a:r>
              <a:rPr lang="ar-SY" sz="2800" b="1" dirty="0" err="1" smtClean="0">
                <a:cs typeface="Simplified Arabic" pitchFamily="2" charset="-78"/>
              </a:rPr>
              <a:t>المهبطية</a:t>
            </a:r>
            <a:r>
              <a:rPr lang="ar-SY" sz="2800" b="1" dirty="0" smtClean="0">
                <a:cs typeface="Simplified Arabic" pitchFamily="2" charset="-78"/>
              </a:rPr>
              <a:t> هي النقطة التي يبدأ عندها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ar-SY" sz="2800" b="1" dirty="0" smtClean="0">
                <a:cs typeface="Simplified Arabic" pitchFamily="2" charset="-78"/>
              </a:rPr>
              <a:t> بالتمرير) وتساوي :</a:t>
            </a:r>
            <a:endParaRPr lang="ar-SY" sz="2800" b="1" baseline="30000" dirty="0" smtClean="0">
              <a:cs typeface="Simplified Arabic" pitchFamily="2" charset="-78"/>
            </a:endParaRPr>
          </a:p>
        </p:txBody>
      </p:sp>
      <p:sp>
        <p:nvSpPr>
          <p:cNvPr id="51" name="مربع نص 50"/>
          <p:cNvSpPr txBox="1"/>
          <p:nvPr/>
        </p:nvSpPr>
        <p:spPr>
          <a:xfrm>
            <a:off x="5286380" y="5715016"/>
            <a:ext cx="100013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30 </a:t>
            </a:r>
            <a:r>
              <a:rPr lang="en-US" sz="28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</a:t>
            </a:r>
            <a:endParaRPr lang="ar-SY" sz="2800" b="1" baseline="30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شكل بيضاوي 51"/>
          <p:cNvSpPr/>
          <p:nvPr/>
        </p:nvSpPr>
        <p:spPr>
          <a:xfrm>
            <a:off x="984860" y="1214422"/>
            <a:ext cx="214314" cy="28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>
              <a:noFill/>
            </a:endParaRPr>
          </a:p>
        </p:txBody>
      </p:sp>
      <p:sp>
        <p:nvSpPr>
          <p:cNvPr id="29" name="عنصر نائب للتاريخ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30" name="عنصر نائب لرقم الشريحة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44</a:t>
            </a:fld>
            <a:endParaRPr lang="ar-SY"/>
          </a:p>
        </p:txBody>
      </p:sp>
      <p:sp>
        <p:nvSpPr>
          <p:cNvPr id="31" name="عنصر نائب للتذييل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صورة 67" descr="fig2_19_without_primar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7818" y="285728"/>
            <a:ext cx="3035808" cy="3331464"/>
          </a:xfrm>
          <a:prstGeom prst="rect">
            <a:avLst/>
          </a:prstGeom>
        </p:spPr>
      </p:pic>
      <p:sp>
        <p:nvSpPr>
          <p:cNvPr id="26" name="مربع نص 25"/>
          <p:cNvSpPr txBox="1"/>
          <p:nvPr/>
        </p:nvSpPr>
        <p:spPr>
          <a:xfrm>
            <a:off x="6715140" y="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graphicFrame>
        <p:nvGraphicFramePr>
          <p:cNvPr id="27" name="كائن 26"/>
          <p:cNvGraphicFramePr>
            <a:graphicFrameLocks noChangeAspect="1"/>
          </p:cNvGraphicFramePr>
          <p:nvPr/>
        </p:nvGraphicFramePr>
        <p:xfrm>
          <a:off x="7215206" y="3717933"/>
          <a:ext cx="1666875" cy="925513"/>
        </p:xfrm>
        <a:graphic>
          <a:graphicData uri="http://schemas.openxmlformats.org/presentationml/2006/ole">
            <p:oleObj spid="_x0000_s147458" name="Equation" r:id="rId4" imgW="711000" imgH="393480" progId="Equation.DSMT4">
              <p:embed/>
            </p:oleObj>
          </a:graphicData>
        </a:graphic>
      </p:graphicFrame>
      <p:graphicFrame>
        <p:nvGraphicFramePr>
          <p:cNvPr id="39" name="كائن 38"/>
          <p:cNvGraphicFramePr>
            <a:graphicFrameLocks noChangeAspect="1"/>
          </p:cNvGraphicFramePr>
          <p:nvPr/>
        </p:nvGraphicFramePr>
        <p:xfrm>
          <a:off x="4470400" y="3929063"/>
          <a:ext cx="2679700" cy="566737"/>
        </p:xfrm>
        <a:graphic>
          <a:graphicData uri="http://schemas.openxmlformats.org/presentationml/2006/ole">
            <p:oleObj spid="_x0000_s147459" name="Equation" r:id="rId5" imgW="1143000" imgH="241200" progId="Equation.DSMT4">
              <p:embed/>
            </p:oleObj>
          </a:graphicData>
        </a:graphic>
      </p:graphicFrame>
      <p:graphicFrame>
        <p:nvGraphicFramePr>
          <p:cNvPr id="41" name="كائن 40"/>
          <p:cNvGraphicFramePr>
            <a:graphicFrameLocks noChangeAspect="1"/>
          </p:cNvGraphicFramePr>
          <p:nvPr/>
        </p:nvGraphicFramePr>
        <p:xfrm>
          <a:off x="4914900" y="4486275"/>
          <a:ext cx="1101725" cy="565150"/>
        </p:xfrm>
        <a:graphic>
          <a:graphicData uri="http://schemas.openxmlformats.org/presentationml/2006/ole">
            <p:oleObj spid="_x0000_s147460" name="Equation" r:id="rId6" imgW="469800" imgH="241200" progId="Equation.DSMT4">
              <p:embed/>
            </p:oleObj>
          </a:graphicData>
        </a:graphic>
      </p:graphicFrame>
      <p:graphicFrame>
        <p:nvGraphicFramePr>
          <p:cNvPr id="42" name="كائن 41"/>
          <p:cNvGraphicFramePr>
            <a:graphicFrameLocks noChangeAspect="1"/>
          </p:cNvGraphicFramePr>
          <p:nvPr/>
        </p:nvGraphicFramePr>
        <p:xfrm>
          <a:off x="4914900" y="4986338"/>
          <a:ext cx="2439988" cy="566737"/>
        </p:xfrm>
        <a:graphic>
          <a:graphicData uri="http://schemas.openxmlformats.org/presentationml/2006/ole">
            <p:oleObj spid="_x0000_s147461" name="Equation" r:id="rId7" imgW="1041120" imgH="241200" progId="Equation.DSMT4">
              <p:embed/>
            </p:oleObj>
          </a:graphicData>
        </a:graphic>
      </p:graphicFrame>
      <p:graphicFrame>
        <p:nvGraphicFramePr>
          <p:cNvPr id="43" name="كائن 42"/>
          <p:cNvGraphicFramePr>
            <a:graphicFrameLocks noChangeAspect="1"/>
          </p:cNvGraphicFramePr>
          <p:nvPr/>
        </p:nvGraphicFramePr>
        <p:xfrm>
          <a:off x="4897438" y="5472113"/>
          <a:ext cx="1905000" cy="982662"/>
        </p:xfrm>
        <a:graphic>
          <a:graphicData uri="http://schemas.openxmlformats.org/presentationml/2006/ole">
            <p:oleObj spid="_x0000_s147462" name="Equation" r:id="rId8" imgW="812520" imgH="419040" progId="Equation.DSMT4">
              <p:embed/>
            </p:oleObj>
          </a:graphicData>
        </a:graphic>
      </p:graphicFrame>
      <p:graphicFrame>
        <p:nvGraphicFramePr>
          <p:cNvPr id="45" name="كائن 44"/>
          <p:cNvGraphicFramePr>
            <a:graphicFrameLocks noChangeAspect="1"/>
          </p:cNvGraphicFramePr>
          <p:nvPr/>
        </p:nvGraphicFramePr>
        <p:xfrm>
          <a:off x="7286644" y="5694377"/>
          <a:ext cx="1190625" cy="536575"/>
        </p:xfrm>
        <a:graphic>
          <a:graphicData uri="http://schemas.openxmlformats.org/presentationml/2006/ole">
            <p:oleObj spid="_x0000_s147463" name="Equation" r:id="rId9" imgW="507960" imgH="228600" progId="Equation.DSMT4">
              <p:embed/>
            </p:oleObj>
          </a:graphicData>
        </a:graphic>
      </p:graphicFrame>
      <p:sp>
        <p:nvSpPr>
          <p:cNvPr id="29" name="سهم للأسفل 28"/>
          <p:cNvSpPr/>
          <p:nvPr/>
        </p:nvSpPr>
        <p:spPr>
          <a:xfrm>
            <a:off x="1285852" y="142852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grpSp>
        <p:nvGrpSpPr>
          <p:cNvPr id="2" name="مجموعة 43"/>
          <p:cNvGrpSpPr/>
          <p:nvPr/>
        </p:nvGrpSpPr>
        <p:grpSpPr>
          <a:xfrm>
            <a:off x="252682" y="538443"/>
            <a:ext cx="4319318" cy="6105267"/>
            <a:chOff x="252682" y="538443"/>
            <a:chExt cx="4319318" cy="6105267"/>
          </a:xfrm>
        </p:grpSpPr>
        <p:pic>
          <p:nvPicPr>
            <p:cNvPr id="48" name="Picture 1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85786" y="785794"/>
              <a:ext cx="3695700" cy="513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9" name="مربع نص 48"/>
            <p:cNvSpPr txBox="1"/>
            <p:nvPr/>
          </p:nvSpPr>
          <p:spPr>
            <a:xfrm rot="16200000">
              <a:off x="162044" y="1017050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/>
                <a:t>v</a:t>
              </a:r>
              <a:r>
                <a:rPr lang="en-US" sz="2400" b="1" baseline="-25000" dirty="0" err="1" smtClean="0"/>
                <a:t>L</a:t>
              </a:r>
              <a:endParaRPr lang="ar-SY" sz="2400" b="1" dirty="0"/>
            </a:p>
          </p:txBody>
        </p:sp>
        <p:sp>
          <p:nvSpPr>
            <p:cNvPr id="50" name="مربع نص 49"/>
            <p:cNvSpPr txBox="1"/>
            <p:nvPr/>
          </p:nvSpPr>
          <p:spPr>
            <a:xfrm rot="16200000">
              <a:off x="162044" y="249804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i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51" name="مربع نص 50"/>
            <p:cNvSpPr txBox="1"/>
            <p:nvPr/>
          </p:nvSpPr>
          <p:spPr>
            <a:xfrm>
              <a:off x="4071934" y="4500570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52" name="مربع نص 51"/>
            <p:cNvSpPr txBox="1"/>
            <p:nvPr/>
          </p:nvSpPr>
          <p:spPr>
            <a:xfrm rot="16200000">
              <a:off x="-16551" y="4555489"/>
              <a:ext cx="100013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v</a:t>
              </a:r>
              <a:r>
                <a:rPr lang="en-US" sz="2400" b="1" baseline="-25000" dirty="0" smtClean="0">
                  <a:sym typeface="Symbol"/>
                </a:rPr>
                <a:t>D1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مربع نص 52"/>
            <p:cNvSpPr txBox="1"/>
            <p:nvPr/>
          </p:nvSpPr>
          <p:spPr>
            <a:xfrm>
              <a:off x="714348" y="5753417"/>
              <a:ext cx="78581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dirty="0" smtClean="0">
                  <a:sym typeface="Symbol"/>
                </a:rPr>
                <a:t></a:t>
              </a:r>
              <a:r>
                <a:rPr lang="en-US" sz="2400" b="1" dirty="0" smtClean="0">
                  <a:sym typeface="Symbol"/>
                </a:rPr>
                <a:t>/6</a:t>
              </a:r>
              <a:endParaRPr lang="ar-SY" sz="2400" b="1" dirty="0"/>
            </a:p>
          </p:txBody>
        </p:sp>
        <p:sp>
          <p:nvSpPr>
            <p:cNvPr id="54" name="مربع نص 53"/>
            <p:cNvSpPr txBox="1"/>
            <p:nvPr/>
          </p:nvSpPr>
          <p:spPr>
            <a:xfrm rot="16200000">
              <a:off x="162044" y="3519638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D1</a:t>
              </a:r>
            </a:p>
          </p:txBody>
        </p:sp>
        <p:sp>
          <p:nvSpPr>
            <p:cNvPr id="55" name="مربع نص 54"/>
            <p:cNvSpPr txBox="1"/>
            <p:nvPr/>
          </p:nvSpPr>
          <p:spPr>
            <a:xfrm>
              <a:off x="3714744" y="575341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2</a:t>
              </a:r>
              <a:r>
                <a:rPr lang="ar-SY" sz="2400" b="1" dirty="0" smtClean="0">
                  <a:sym typeface="Symbol"/>
                </a:rPr>
                <a:t></a:t>
              </a:r>
              <a:endParaRPr lang="ar-SY" sz="2400" b="1" dirty="0"/>
            </a:p>
          </p:txBody>
        </p:sp>
        <p:sp>
          <p:nvSpPr>
            <p:cNvPr id="56" name="مربع نص 55"/>
            <p:cNvSpPr txBox="1"/>
            <p:nvPr/>
          </p:nvSpPr>
          <p:spPr>
            <a:xfrm>
              <a:off x="4071934" y="3500438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57" name="مربع نص 56"/>
            <p:cNvSpPr txBox="1"/>
            <p:nvPr/>
          </p:nvSpPr>
          <p:spPr>
            <a:xfrm>
              <a:off x="4071934" y="2824459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58" name="مربع نص 57"/>
            <p:cNvSpPr txBox="1"/>
            <p:nvPr/>
          </p:nvSpPr>
          <p:spPr>
            <a:xfrm>
              <a:off x="4071934" y="1212163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59" name="مربع نص 58"/>
            <p:cNvSpPr txBox="1"/>
            <p:nvPr/>
          </p:nvSpPr>
          <p:spPr>
            <a:xfrm>
              <a:off x="1142976" y="538443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1</a:t>
              </a:r>
              <a:endParaRPr lang="ar-SY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مربع نص 59"/>
            <p:cNvSpPr txBox="1"/>
            <p:nvPr/>
          </p:nvSpPr>
          <p:spPr>
            <a:xfrm>
              <a:off x="2143108" y="538443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2</a:t>
              </a:r>
              <a:endParaRPr lang="ar-SY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61" name="مربع نص 60"/>
            <p:cNvSpPr txBox="1"/>
            <p:nvPr/>
          </p:nvSpPr>
          <p:spPr>
            <a:xfrm>
              <a:off x="887704" y="2906375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D1</a:t>
              </a:r>
              <a:endParaRPr lang="ar-SY" sz="2400" b="1" dirty="0"/>
            </a:p>
          </p:txBody>
        </p:sp>
        <p:sp>
          <p:nvSpPr>
            <p:cNvPr id="62" name="مربع نص 61"/>
            <p:cNvSpPr txBox="1"/>
            <p:nvPr/>
          </p:nvSpPr>
          <p:spPr>
            <a:xfrm>
              <a:off x="2000232" y="2928934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D2</a:t>
              </a:r>
              <a:endParaRPr lang="ar-SY" sz="2400" b="1" dirty="0"/>
            </a:p>
          </p:txBody>
        </p:sp>
        <p:sp>
          <p:nvSpPr>
            <p:cNvPr id="63" name="مربع نص 62"/>
            <p:cNvSpPr txBox="1"/>
            <p:nvPr/>
          </p:nvSpPr>
          <p:spPr>
            <a:xfrm>
              <a:off x="3000364" y="2928934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D3</a:t>
              </a:r>
              <a:endParaRPr lang="ar-SY" sz="2400" b="1" dirty="0"/>
            </a:p>
          </p:txBody>
        </p:sp>
        <p:sp>
          <p:nvSpPr>
            <p:cNvPr id="64" name="مربع نص 63"/>
            <p:cNvSpPr txBox="1"/>
            <p:nvPr/>
          </p:nvSpPr>
          <p:spPr>
            <a:xfrm>
              <a:off x="1785918" y="6212823"/>
              <a:ext cx="157163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ar-SY" sz="2200" dirty="0" smtClean="0">
                  <a:cs typeface="Simplified Arabic" pitchFamily="2" charset="-78"/>
                </a:rPr>
                <a:t>الشكل 2 - 22</a:t>
              </a:r>
              <a:endParaRPr lang="ar-SY" sz="2200" dirty="0">
                <a:cs typeface="Simplified Arabic" pitchFamily="2" charset="-78"/>
              </a:endParaRPr>
            </a:p>
          </p:txBody>
        </p:sp>
        <p:sp>
          <p:nvSpPr>
            <p:cNvPr id="65" name="مربع نص 64"/>
            <p:cNvSpPr txBox="1"/>
            <p:nvPr/>
          </p:nvSpPr>
          <p:spPr>
            <a:xfrm>
              <a:off x="3286116" y="538443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3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66" name="مربع نص 65"/>
            <p:cNvSpPr txBox="1"/>
            <p:nvPr/>
          </p:nvSpPr>
          <p:spPr>
            <a:xfrm>
              <a:off x="3286116" y="4143380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12</a:t>
              </a:r>
              <a:endParaRPr lang="ar-SY" sz="24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7" name="مربع نص 66"/>
            <p:cNvSpPr txBox="1"/>
            <p:nvPr/>
          </p:nvSpPr>
          <p:spPr>
            <a:xfrm>
              <a:off x="2143108" y="4143380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13</a:t>
              </a:r>
              <a:endParaRPr lang="ar-SY" sz="2400" b="1" baseline="-25000" dirty="0">
                <a:solidFill>
                  <a:srgbClr val="0070C0"/>
                </a:solidFill>
              </a:endParaRPr>
            </a:p>
          </p:txBody>
        </p:sp>
      </p:grpSp>
      <p:sp>
        <p:nvSpPr>
          <p:cNvPr id="32" name="عنصر نائب للتاريخ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33" name="عنصر نائب لرقم الشريحة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45</a:t>
            </a:fld>
            <a:endParaRPr lang="ar-SY"/>
          </a:p>
        </p:txBody>
      </p:sp>
      <p:sp>
        <p:nvSpPr>
          <p:cNvPr id="34" name="عنصر نائب للتذييل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صورة 67" descr="fig2_19_without_primar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7818" y="285728"/>
            <a:ext cx="3035808" cy="3331464"/>
          </a:xfrm>
          <a:prstGeom prst="rect">
            <a:avLst/>
          </a:prstGeom>
        </p:spPr>
      </p:pic>
      <p:sp>
        <p:nvSpPr>
          <p:cNvPr id="26" name="مربع نص 25"/>
          <p:cNvSpPr txBox="1"/>
          <p:nvPr/>
        </p:nvSpPr>
        <p:spPr>
          <a:xfrm>
            <a:off x="6715140" y="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graphicFrame>
        <p:nvGraphicFramePr>
          <p:cNvPr id="27" name="كائن 26"/>
          <p:cNvGraphicFramePr>
            <a:graphicFrameLocks noChangeAspect="1"/>
          </p:cNvGraphicFramePr>
          <p:nvPr/>
        </p:nvGraphicFramePr>
        <p:xfrm>
          <a:off x="7140575" y="3571876"/>
          <a:ext cx="1816100" cy="925513"/>
        </p:xfrm>
        <a:graphic>
          <a:graphicData uri="http://schemas.openxmlformats.org/presentationml/2006/ole">
            <p:oleObj spid="_x0000_s148482" name="Equation" r:id="rId4" imgW="774360" imgH="393480" progId="Equation.DSMT4">
              <p:embed/>
            </p:oleObj>
          </a:graphicData>
        </a:graphic>
      </p:graphicFrame>
      <p:graphicFrame>
        <p:nvGraphicFramePr>
          <p:cNvPr id="39" name="كائن 38"/>
          <p:cNvGraphicFramePr>
            <a:graphicFrameLocks noChangeAspect="1"/>
          </p:cNvGraphicFramePr>
          <p:nvPr/>
        </p:nvGraphicFramePr>
        <p:xfrm>
          <a:off x="4470400" y="3783013"/>
          <a:ext cx="2679700" cy="566737"/>
        </p:xfrm>
        <a:graphic>
          <a:graphicData uri="http://schemas.openxmlformats.org/presentationml/2006/ole">
            <p:oleObj spid="_x0000_s148483" name="Equation" r:id="rId5" imgW="1143000" imgH="241200" progId="Equation.DSMT4">
              <p:embed/>
            </p:oleObj>
          </a:graphicData>
        </a:graphic>
      </p:graphicFrame>
      <p:graphicFrame>
        <p:nvGraphicFramePr>
          <p:cNvPr id="41" name="كائن 40"/>
          <p:cNvGraphicFramePr>
            <a:graphicFrameLocks noChangeAspect="1"/>
          </p:cNvGraphicFramePr>
          <p:nvPr/>
        </p:nvGraphicFramePr>
        <p:xfrm>
          <a:off x="4941916" y="4214818"/>
          <a:ext cx="1130300" cy="565150"/>
        </p:xfrm>
        <a:graphic>
          <a:graphicData uri="http://schemas.openxmlformats.org/presentationml/2006/ole">
            <p:oleObj spid="_x0000_s148484" name="Equation" r:id="rId6" imgW="482400" imgH="241200" progId="Equation.DSMT4">
              <p:embed/>
            </p:oleObj>
          </a:graphicData>
        </a:graphic>
      </p:graphicFrame>
      <p:graphicFrame>
        <p:nvGraphicFramePr>
          <p:cNvPr id="42" name="كائن 41"/>
          <p:cNvGraphicFramePr>
            <a:graphicFrameLocks noChangeAspect="1"/>
          </p:cNvGraphicFramePr>
          <p:nvPr/>
        </p:nvGraphicFramePr>
        <p:xfrm>
          <a:off x="4941916" y="4547138"/>
          <a:ext cx="2678112" cy="566737"/>
        </p:xfrm>
        <a:graphic>
          <a:graphicData uri="http://schemas.openxmlformats.org/presentationml/2006/ole">
            <p:oleObj spid="_x0000_s148485" name="Equation" r:id="rId7" imgW="1143000" imgH="241200" progId="Equation.DSMT4">
              <p:embed/>
            </p:oleObj>
          </a:graphicData>
        </a:graphic>
      </p:graphicFrame>
      <p:graphicFrame>
        <p:nvGraphicFramePr>
          <p:cNvPr id="43" name="كائن 42"/>
          <p:cNvGraphicFramePr>
            <a:graphicFrameLocks noChangeAspect="1"/>
          </p:cNvGraphicFramePr>
          <p:nvPr/>
        </p:nvGraphicFramePr>
        <p:xfrm>
          <a:off x="4941916" y="5572140"/>
          <a:ext cx="1906588" cy="923925"/>
        </p:xfrm>
        <a:graphic>
          <a:graphicData uri="http://schemas.openxmlformats.org/presentationml/2006/ole">
            <p:oleObj spid="_x0000_s148486" name="Equation" r:id="rId8" imgW="812520" imgH="393480" progId="Equation.DSMT4">
              <p:embed/>
            </p:oleObj>
          </a:graphicData>
        </a:graphic>
      </p:graphicFrame>
      <p:graphicFrame>
        <p:nvGraphicFramePr>
          <p:cNvPr id="45" name="كائن 44"/>
          <p:cNvGraphicFramePr>
            <a:graphicFrameLocks noChangeAspect="1"/>
          </p:cNvGraphicFramePr>
          <p:nvPr/>
        </p:nvGraphicFramePr>
        <p:xfrm>
          <a:off x="7370808" y="5765815"/>
          <a:ext cx="1071562" cy="536575"/>
        </p:xfrm>
        <a:graphic>
          <a:graphicData uri="http://schemas.openxmlformats.org/presentationml/2006/ole">
            <p:oleObj spid="_x0000_s148487" name="Equation" r:id="rId9" imgW="457200" imgH="228600" progId="Equation.DSMT4">
              <p:embed/>
            </p:oleObj>
          </a:graphicData>
        </a:graphic>
      </p:graphicFrame>
      <p:sp>
        <p:nvSpPr>
          <p:cNvPr id="29" name="سهم للأسفل 28"/>
          <p:cNvSpPr/>
          <p:nvPr/>
        </p:nvSpPr>
        <p:spPr>
          <a:xfrm>
            <a:off x="1285852" y="142852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grpSp>
        <p:nvGrpSpPr>
          <p:cNvPr id="2" name="مجموعة 43"/>
          <p:cNvGrpSpPr/>
          <p:nvPr/>
        </p:nvGrpSpPr>
        <p:grpSpPr>
          <a:xfrm>
            <a:off x="252682" y="538443"/>
            <a:ext cx="4319318" cy="6105267"/>
            <a:chOff x="252682" y="538443"/>
            <a:chExt cx="4319318" cy="6105267"/>
          </a:xfrm>
        </p:grpSpPr>
        <p:pic>
          <p:nvPicPr>
            <p:cNvPr id="48" name="Picture 1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85786" y="785794"/>
              <a:ext cx="3695700" cy="513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9" name="مربع نص 48"/>
            <p:cNvSpPr txBox="1"/>
            <p:nvPr/>
          </p:nvSpPr>
          <p:spPr>
            <a:xfrm rot="16200000">
              <a:off x="162044" y="1017050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/>
                <a:t>v</a:t>
              </a:r>
              <a:r>
                <a:rPr lang="en-US" sz="2400" b="1" baseline="-25000" dirty="0" err="1" smtClean="0"/>
                <a:t>L</a:t>
              </a:r>
              <a:endParaRPr lang="ar-SY" sz="2400" b="1" dirty="0"/>
            </a:p>
          </p:txBody>
        </p:sp>
        <p:sp>
          <p:nvSpPr>
            <p:cNvPr id="50" name="مربع نص 49"/>
            <p:cNvSpPr txBox="1"/>
            <p:nvPr/>
          </p:nvSpPr>
          <p:spPr>
            <a:xfrm rot="16200000">
              <a:off x="162044" y="249804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i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51" name="مربع نص 50"/>
            <p:cNvSpPr txBox="1"/>
            <p:nvPr/>
          </p:nvSpPr>
          <p:spPr>
            <a:xfrm>
              <a:off x="4071934" y="4500570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52" name="مربع نص 51"/>
            <p:cNvSpPr txBox="1"/>
            <p:nvPr/>
          </p:nvSpPr>
          <p:spPr>
            <a:xfrm rot="16200000">
              <a:off x="-16551" y="4555489"/>
              <a:ext cx="100013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v</a:t>
              </a:r>
              <a:r>
                <a:rPr lang="en-US" sz="2400" b="1" baseline="-25000" dirty="0" smtClean="0">
                  <a:sym typeface="Symbol"/>
                </a:rPr>
                <a:t>D1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مربع نص 52"/>
            <p:cNvSpPr txBox="1"/>
            <p:nvPr/>
          </p:nvSpPr>
          <p:spPr>
            <a:xfrm>
              <a:off x="714348" y="5753417"/>
              <a:ext cx="78581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dirty="0" smtClean="0">
                  <a:sym typeface="Symbol"/>
                </a:rPr>
                <a:t></a:t>
              </a:r>
              <a:r>
                <a:rPr lang="en-US" sz="2400" b="1" dirty="0" smtClean="0">
                  <a:sym typeface="Symbol"/>
                </a:rPr>
                <a:t>/6</a:t>
              </a:r>
              <a:endParaRPr lang="ar-SY" sz="2400" b="1" dirty="0"/>
            </a:p>
          </p:txBody>
        </p:sp>
        <p:sp>
          <p:nvSpPr>
            <p:cNvPr id="54" name="مربع نص 53"/>
            <p:cNvSpPr txBox="1"/>
            <p:nvPr/>
          </p:nvSpPr>
          <p:spPr>
            <a:xfrm rot="16200000">
              <a:off x="162044" y="3519638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D1</a:t>
              </a:r>
            </a:p>
          </p:txBody>
        </p:sp>
        <p:sp>
          <p:nvSpPr>
            <p:cNvPr id="55" name="مربع نص 54"/>
            <p:cNvSpPr txBox="1"/>
            <p:nvPr/>
          </p:nvSpPr>
          <p:spPr>
            <a:xfrm>
              <a:off x="3714744" y="575341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2</a:t>
              </a:r>
              <a:r>
                <a:rPr lang="ar-SY" sz="2400" b="1" dirty="0" smtClean="0">
                  <a:sym typeface="Symbol"/>
                </a:rPr>
                <a:t></a:t>
              </a:r>
              <a:endParaRPr lang="ar-SY" sz="2400" b="1" dirty="0"/>
            </a:p>
          </p:txBody>
        </p:sp>
        <p:sp>
          <p:nvSpPr>
            <p:cNvPr id="56" name="مربع نص 55"/>
            <p:cNvSpPr txBox="1"/>
            <p:nvPr/>
          </p:nvSpPr>
          <p:spPr>
            <a:xfrm>
              <a:off x="4071934" y="3500438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57" name="مربع نص 56"/>
            <p:cNvSpPr txBox="1"/>
            <p:nvPr/>
          </p:nvSpPr>
          <p:spPr>
            <a:xfrm>
              <a:off x="4071934" y="2824459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58" name="مربع نص 57"/>
            <p:cNvSpPr txBox="1"/>
            <p:nvPr/>
          </p:nvSpPr>
          <p:spPr>
            <a:xfrm>
              <a:off x="4071934" y="1212163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59" name="مربع نص 58"/>
            <p:cNvSpPr txBox="1"/>
            <p:nvPr/>
          </p:nvSpPr>
          <p:spPr>
            <a:xfrm>
              <a:off x="1142976" y="538443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1</a:t>
              </a:r>
              <a:endParaRPr lang="ar-SY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مربع نص 59"/>
            <p:cNvSpPr txBox="1"/>
            <p:nvPr/>
          </p:nvSpPr>
          <p:spPr>
            <a:xfrm>
              <a:off x="2143108" y="538443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2</a:t>
              </a:r>
              <a:endParaRPr lang="ar-SY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61" name="مربع نص 60"/>
            <p:cNvSpPr txBox="1"/>
            <p:nvPr/>
          </p:nvSpPr>
          <p:spPr>
            <a:xfrm>
              <a:off x="887704" y="2906375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D1</a:t>
              </a:r>
              <a:endParaRPr lang="ar-SY" sz="2400" b="1" dirty="0"/>
            </a:p>
          </p:txBody>
        </p:sp>
        <p:sp>
          <p:nvSpPr>
            <p:cNvPr id="62" name="مربع نص 61"/>
            <p:cNvSpPr txBox="1"/>
            <p:nvPr/>
          </p:nvSpPr>
          <p:spPr>
            <a:xfrm>
              <a:off x="2000232" y="2928934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D2</a:t>
              </a:r>
              <a:endParaRPr lang="ar-SY" sz="2400" b="1" dirty="0"/>
            </a:p>
          </p:txBody>
        </p:sp>
        <p:sp>
          <p:nvSpPr>
            <p:cNvPr id="63" name="مربع نص 62"/>
            <p:cNvSpPr txBox="1"/>
            <p:nvPr/>
          </p:nvSpPr>
          <p:spPr>
            <a:xfrm>
              <a:off x="3000364" y="2928934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D3</a:t>
              </a:r>
              <a:endParaRPr lang="ar-SY" sz="2400" b="1" dirty="0"/>
            </a:p>
          </p:txBody>
        </p:sp>
        <p:sp>
          <p:nvSpPr>
            <p:cNvPr id="64" name="مربع نص 63"/>
            <p:cNvSpPr txBox="1"/>
            <p:nvPr/>
          </p:nvSpPr>
          <p:spPr>
            <a:xfrm>
              <a:off x="1785918" y="6212823"/>
              <a:ext cx="157163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ar-SY" sz="2200" dirty="0" smtClean="0">
                  <a:cs typeface="Simplified Arabic" pitchFamily="2" charset="-78"/>
                </a:rPr>
                <a:t>الشكل 2 - 22</a:t>
              </a:r>
              <a:endParaRPr lang="ar-SY" sz="2200" dirty="0">
                <a:cs typeface="Simplified Arabic" pitchFamily="2" charset="-78"/>
              </a:endParaRPr>
            </a:p>
          </p:txBody>
        </p:sp>
        <p:sp>
          <p:nvSpPr>
            <p:cNvPr id="65" name="مربع نص 64"/>
            <p:cNvSpPr txBox="1"/>
            <p:nvPr/>
          </p:nvSpPr>
          <p:spPr>
            <a:xfrm>
              <a:off x="3286116" y="538443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3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66" name="مربع نص 65"/>
            <p:cNvSpPr txBox="1"/>
            <p:nvPr/>
          </p:nvSpPr>
          <p:spPr>
            <a:xfrm>
              <a:off x="3286116" y="4143380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12</a:t>
              </a:r>
              <a:endParaRPr lang="ar-SY" sz="24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7" name="مربع نص 66"/>
            <p:cNvSpPr txBox="1"/>
            <p:nvPr/>
          </p:nvSpPr>
          <p:spPr>
            <a:xfrm>
              <a:off x="2143108" y="4143380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13</a:t>
              </a:r>
              <a:endParaRPr lang="ar-SY" sz="2400" b="1" baseline="-25000" dirty="0">
                <a:solidFill>
                  <a:srgbClr val="0070C0"/>
                </a:solidFill>
              </a:endParaRPr>
            </a:p>
          </p:txBody>
        </p:sp>
      </p:grpSp>
      <p:sp>
        <p:nvSpPr>
          <p:cNvPr id="32" name="سهم للأسفل 31"/>
          <p:cNvSpPr/>
          <p:nvPr/>
        </p:nvSpPr>
        <p:spPr>
          <a:xfrm>
            <a:off x="2357422" y="142852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graphicFrame>
        <p:nvGraphicFramePr>
          <p:cNvPr id="33" name="كائن 32"/>
          <p:cNvGraphicFramePr>
            <a:graphicFrameLocks noChangeAspect="1"/>
          </p:cNvGraphicFramePr>
          <p:nvPr/>
        </p:nvGraphicFramePr>
        <p:xfrm>
          <a:off x="4941916" y="4881045"/>
          <a:ext cx="3630612" cy="923925"/>
        </p:xfrm>
        <a:graphic>
          <a:graphicData uri="http://schemas.openxmlformats.org/presentationml/2006/ole">
            <p:oleObj spid="_x0000_s148488" name="Equation" r:id="rId11" imgW="1549080" imgH="393480" progId="Equation.DSMT4">
              <p:embed/>
            </p:oleObj>
          </a:graphicData>
        </a:graphic>
      </p:graphicFrame>
      <p:sp>
        <p:nvSpPr>
          <p:cNvPr id="34" name="عنصر نائب للتاريخ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35" name="عنصر نائب لرقم الشريحة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46</a:t>
            </a:fld>
            <a:endParaRPr lang="ar-SY"/>
          </a:p>
        </p:txBody>
      </p:sp>
      <p:sp>
        <p:nvSpPr>
          <p:cNvPr id="36" name="عنصر نائب للتذييل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صورة 67" descr="fig2_19_without_primar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7818" y="285728"/>
            <a:ext cx="3035808" cy="3331464"/>
          </a:xfrm>
          <a:prstGeom prst="rect">
            <a:avLst/>
          </a:prstGeom>
        </p:spPr>
      </p:pic>
      <p:sp>
        <p:nvSpPr>
          <p:cNvPr id="26" name="مربع نص 25"/>
          <p:cNvSpPr txBox="1"/>
          <p:nvPr/>
        </p:nvSpPr>
        <p:spPr>
          <a:xfrm>
            <a:off x="6715140" y="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graphicFrame>
        <p:nvGraphicFramePr>
          <p:cNvPr id="27" name="كائن 26"/>
          <p:cNvGraphicFramePr>
            <a:graphicFrameLocks noChangeAspect="1"/>
          </p:cNvGraphicFramePr>
          <p:nvPr/>
        </p:nvGraphicFramePr>
        <p:xfrm>
          <a:off x="7067550" y="3571875"/>
          <a:ext cx="1963738" cy="925513"/>
        </p:xfrm>
        <a:graphic>
          <a:graphicData uri="http://schemas.openxmlformats.org/presentationml/2006/ole">
            <p:oleObj spid="_x0000_s149506" name="Equation" r:id="rId4" imgW="838080" imgH="393480" progId="Equation.DSMT4">
              <p:embed/>
            </p:oleObj>
          </a:graphicData>
        </a:graphic>
      </p:graphicFrame>
      <p:graphicFrame>
        <p:nvGraphicFramePr>
          <p:cNvPr id="39" name="كائن 38"/>
          <p:cNvGraphicFramePr>
            <a:graphicFrameLocks noChangeAspect="1"/>
          </p:cNvGraphicFramePr>
          <p:nvPr/>
        </p:nvGraphicFramePr>
        <p:xfrm>
          <a:off x="4470400" y="3783013"/>
          <a:ext cx="2679700" cy="566737"/>
        </p:xfrm>
        <a:graphic>
          <a:graphicData uri="http://schemas.openxmlformats.org/presentationml/2006/ole">
            <p:oleObj spid="_x0000_s149507" name="Equation" r:id="rId5" imgW="1143000" imgH="241200" progId="Equation.DSMT4">
              <p:embed/>
            </p:oleObj>
          </a:graphicData>
        </a:graphic>
      </p:graphicFrame>
      <p:graphicFrame>
        <p:nvGraphicFramePr>
          <p:cNvPr id="41" name="كائن 40"/>
          <p:cNvGraphicFramePr>
            <a:graphicFrameLocks noChangeAspect="1"/>
          </p:cNvGraphicFramePr>
          <p:nvPr/>
        </p:nvGraphicFramePr>
        <p:xfrm>
          <a:off x="4805391" y="4214818"/>
          <a:ext cx="1130300" cy="565150"/>
        </p:xfrm>
        <a:graphic>
          <a:graphicData uri="http://schemas.openxmlformats.org/presentationml/2006/ole">
            <p:oleObj spid="_x0000_s149508" name="Equation" r:id="rId6" imgW="482400" imgH="241200" progId="Equation.DSMT4">
              <p:embed/>
            </p:oleObj>
          </a:graphicData>
        </a:graphic>
      </p:graphicFrame>
      <p:graphicFrame>
        <p:nvGraphicFramePr>
          <p:cNvPr id="42" name="كائن 41"/>
          <p:cNvGraphicFramePr>
            <a:graphicFrameLocks noChangeAspect="1"/>
          </p:cNvGraphicFramePr>
          <p:nvPr/>
        </p:nvGraphicFramePr>
        <p:xfrm>
          <a:off x="4805391" y="4546600"/>
          <a:ext cx="2647950" cy="566738"/>
        </p:xfrm>
        <a:graphic>
          <a:graphicData uri="http://schemas.openxmlformats.org/presentationml/2006/ole">
            <p:oleObj spid="_x0000_s149509" name="Equation" r:id="rId7" imgW="1130040" imgH="241200" progId="Equation.DSMT4">
              <p:embed/>
            </p:oleObj>
          </a:graphicData>
        </a:graphic>
      </p:graphicFrame>
      <p:graphicFrame>
        <p:nvGraphicFramePr>
          <p:cNvPr id="43" name="كائن 42"/>
          <p:cNvGraphicFramePr>
            <a:graphicFrameLocks noChangeAspect="1"/>
          </p:cNvGraphicFramePr>
          <p:nvPr/>
        </p:nvGraphicFramePr>
        <p:xfrm>
          <a:off x="4805391" y="5572140"/>
          <a:ext cx="1906588" cy="923925"/>
        </p:xfrm>
        <a:graphic>
          <a:graphicData uri="http://schemas.openxmlformats.org/presentationml/2006/ole">
            <p:oleObj spid="_x0000_s149510" name="Equation" r:id="rId8" imgW="812520" imgH="393480" progId="Equation.DSMT4">
              <p:embed/>
            </p:oleObj>
          </a:graphicData>
        </a:graphic>
      </p:graphicFrame>
      <p:graphicFrame>
        <p:nvGraphicFramePr>
          <p:cNvPr id="45" name="كائن 44"/>
          <p:cNvGraphicFramePr>
            <a:graphicFrameLocks noChangeAspect="1"/>
          </p:cNvGraphicFramePr>
          <p:nvPr/>
        </p:nvGraphicFramePr>
        <p:xfrm>
          <a:off x="7072330" y="5765815"/>
          <a:ext cx="1071562" cy="536575"/>
        </p:xfrm>
        <a:graphic>
          <a:graphicData uri="http://schemas.openxmlformats.org/presentationml/2006/ole">
            <p:oleObj spid="_x0000_s149511" name="Equation" r:id="rId9" imgW="457200" imgH="228600" progId="Equation.DSMT4">
              <p:embed/>
            </p:oleObj>
          </a:graphicData>
        </a:graphic>
      </p:graphicFrame>
      <p:sp>
        <p:nvSpPr>
          <p:cNvPr id="29" name="سهم للأسفل 28"/>
          <p:cNvSpPr/>
          <p:nvPr/>
        </p:nvSpPr>
        <p:spPr>
          <a:xfrm>
            <a:off x="2357422" y="142852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grpSp>
        <p:nvGrpSpPr>
          <p:cNvPr id="2" name="مجموعة 43"/>
          <p:cNvGrpSpPr/>
          <p:nvPr/>
        </p:nvGrpSpPr>
        <p:grpSpPr>
          <a:xfrm>
            <a:off x="252682" y="538443"/>
            <a:ext cx="4319318" cy="6105267"/>
            <a:chOff x="252682" y="538443"/>
            <a:chExt cx="4319318" cy="6105267"/>
          </a:xfrm>
        </p:grpSpPr>
        <p:pic>
          <p:nvPicPr>
            <p:cNvPr id="48" name="Picture 1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85786" y="785794"/>
              <a:ext cx="3695700" cy="513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9" name="مربع نص 48"/>
            <p:cNvSpPr txBox="1"/>
            <p:nvPr/>
          </p:nvSpPr>
          <p:spPr>
            <a:xfrm rot="16200000">
              <a:off x="162044" y="1017050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/>
                <a:t>v</a:t>
              </a:r>
              <a:r>
                <a:rPr lang="en-US" sz="2400" b="1" baseline="-25000" dirty="0" err="1" smtClean="0"/>
                <a:t>L</a:t>
              </a:r>
              <a:endParaRPr lang="ar-SY" sz="2400" b="1" dirty="0"/>
            </a:p>
          </p:txBody>
        </p:sp>
        <p:sp>
          <p:nvSpPr>
            <p:cNvPr id="50" name="مربع نص 49"/>
            <p:cNvSpPr txBox="1"/>
            <p:nvPr/>
          </p:nvSpPr>
          <p:spPr>
            <a:xfrm rot="16200000">
              <a:off x="162044" y="249804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i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51" name="مربع نص 50"/>
            <p:cNvSpPr txBox="1"/>
            <p:nvPr/>
          </p:nvSpPr>
          <p:spPr>
            <a:xfrm>
              <a:off x="4071934" y="4500570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52" name="مربع نص 51"/>
            <p:cNvSpPr txBox="1"/>
            <p:nvPr/>
          </p:nvSpPr>
          <p:spPr>
            <a:xfrm rot="16200000">
              <a:off x="-16551" y="4555489"/>
              <a:ext cx="100013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v</a:t>
              </a:r>
              <a:r>
                <a:rPr lang="en-US" sz="2400" b="1" baseline="-25000" dirty="0" smtClean="0">
                  <a:sym typeface="Symbol"/>
                </a:rPr>
                <a:t>D1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مربع نص 52"/>
            <p:cNvSpPr txBox="1"/>
            <p:nvPr/>
          </p:nvSpPr>
          <p:spPr>
            <a:xfrm>
              <a:off x="714348" y="5753417"/>
              <a:ext cx="78581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dirty="0" smtClean="0">
                  <a:sym typeface="Symbol"/>
                </a:rPr>
                <a:t></a:t>
              </a:r>
              <a:r>
                <a:rPr lang="en-US" sz="2400" b="1" dirty="0" smtClean="0">
                  <a:sym typeface="Symbol"/>
                </a:rPr>
                <a:t>/6</a:t>
              </a:r>
              <a:endParaRPr lang="ar-SY" sz="2400" b="1" dirty="0"/>
            </a:p>
          </p:txBody>
        </p:sp>
        <p:sp>
          <p:nvSpPr>
            <p:cNvPr id="54" name="مربع نص 53"/>
            <p:cNvSpPr txBox="1"/>
            <p:nvPr/>
          </p:nvSpPr>
          <p:spPr>
            <a:xfrm rot="16200000">
              <a:off x="162044" y="3519638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D1</a:t>
              </a:r>
            </a:p>
          </p:txBody>
        </p:sp>
        <p:sp>
          <p:nvSpPr>
            <p:cNvPr id="55" name="مربع نص 54"/>
            <p:cNvSpPr txBox="1"/>
            <p:nvPr/>
          </p:nvSpPr>
          <p:spPr>
            <a:xfrm>
              <a:off x="3714744" y="575341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2</a:t>
              </a:r>
              <a:r>
                <a:rPr lang="ar-SY" sz="2400" b="1" dirty="0" smtClean="0">
                  <a:sym typeface="Symbol"/>
                </a:rPr>
                <a:t></a:t>
              </a:r>
              <a:endParaRPr lang="ar-SY" sz="2400" b="1" dirty="0"/>
            </a:p>
          </p:txBody>
        </p:sp>
        <p:sp>
          <p:nvSpPr>
            <p:cNvPr id="56" name="مربع نص 55"/>
            <p:cNvSpPr txBox="1"/>
            <p:nvPr/>
          </p:nvSpPr>
          <p:spPr>
            <a:xfrm>
              <a:off x="4071934" y="3500438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57" name="مربع نص 56"/>
            <p:cNvSpPr txBox="1"/>
            <p:nvPr/>
          </p:nvSpPr>
          <p:spPr>
            <a:xfrm>
              <a:off x="4071934" y="2824459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58" name="مربع نص 57"/>
            <p:cNvSpPr txBox="1"/>
            <p:nvPr/>
          </p:nvSpPr>
          <p:spPr>
            <a:xfrm>
              <a:off x="4071934" y="1212163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59" name="مربع نص 58"/>
            <p:cNvSpPr txBox="1"/>
            <p:nvPr/>
          </p:nvSpPr>
          <p:spPr>
            <a:xfrm>
              <a:off x="1142976" y="538443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1</a:t>
              </a:r>
              <a:endParaRPr lang="ar-SY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مربع نص 59"/>
            <p:cNvSpPr txBox="1"/>
            <p:nvPr/>
          </p:nvSpPr>
          <p:spPr>
            <a:xfrm>
              <a:off x="2143108" y="538443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2</a:t>
              </a:r>
              <a:endParaRPr lang="ar-SY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61" name="مربع نص 60"/>
            <p:cNvSpPr txBox="1"/>
            <p:nvPr/>
          </p:nvSpPr>
          <p:spPr>
            <a:xfrm>
              <a:off x="887704" y="2906375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D1</a:t>
              </a:r>
              <a:endParaRPr lang="ar-SY" sz="2400" b="1" dirty="0"/>
            </a:p>
          </p:txBody>
        </p:sp>
        <p:sp>
          <p:nvSpPr>
            <p:cNvPr id="62" name="مربع نص 61"/>
            <p:cNvSpPr txBox="1"/>
            <p:nvPr/>
          </p:nvSpPr>
          <p:spPr>
            <a:xfrm>
              <a:off x="2000232" y="2928934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D2</a:t>
              </a:r>
              <a:endParaRPr lang="ar-SY" sz="2400" b="1" dirty="0"/>
            </a:p>
          </p:txBody>
        </p:sp>
        <p:sp>
          <p:nvSpPr>
            <p:cNvPr id="63" name="مربع نص 62"/>
            <p:cNvSpPr txBox="1"/>
            <p:nvPr/>
          </p:nvSpPr>
          <p:spPr>
            <a:xfrm>
              <a:off x="3000364" y="2928934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D3</a:t>
              </a:r>
              <a:endParaRPr lang="ar-SY" sz="2400" b="1" dirty="0"/>
            </a:p>
          </p:txBody>
        </p:sp>
        <p:sp>
          <p:nvSpPr>
            <p:cNvPr id="64" name="مربع نص 63"/>
            <p:cNvSpPr txBox="1"/>
            <p:nvPr/>
          </p:nvSpPr>
          <p:spPr>
            <a:xfrm>
              <a:off x="1785918" y="6212823"/>
              <a:ext cx="157163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ar-SY" sz="2200" dirty="0" smtClean="0">
                  <a:cs typeface="Simplified Arabic" pitchFamily="2" charset="-78"/>
                </a:rPr>
                <a:t>الشكل 2 - 22</a:t>
              </a:r>
              <a:endParaRPr lang="ar-SY" sz="2200" dirty="0">
                <a:cs typeface="Simplified Arabic" pitchFamily="2" charset="-78"/>
              </a:endParaRPr>
            </a:p>
          </p:txBody>
        </p:sp>
        <p:sp>
          <p:nvSpPr>
            <p:cNvPr id="65" name="مربع نص 64"/>
            <p:cNvSpPr txBox="1"/>
            <p:nvPr/>
          </p:nvSpPr>
          <p:spPr>
            <a:xfrm>
              <a:off x="3286116" y="538443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3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66" name="مربع نص 65"/>
            <p:cNvSpPr txBox="1"/>
            <p:nvPr/>
          </p:nvSpPr>
          <p:spPr>
            <a:xfrm>
              <a:off x="3286116" y="4143380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12</a:t>
              </a:r>
              <a:endParaRPr lang="ar-SY" sz="24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7" name="مربع نص 66"/>
            <p:cNvSpPr txBox="1"/>
            <p:nvPr/>
          </p:nvSpPr>
          <p:spPr>
            <a:xfrm>
              <a:off x="2143108" y="4143380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13</a:t>
              </a:r>
              <a:endParaRPr lang="ar-SY" sz="2400" b="1" baseline="-25000" dirty="0">
                <a:solidFill>
                  <a:srgbClr val="0070C0"/>
                </a:solidFill>
              </a:endParaRPr>
            </a:p>
          </p:txBody>
        </p:sp>
      </p:grpSp>
      <p:sp>
        <p:nvSpPr>
          <p:cNvPr id="32" name="سهم للأسفل 31"/>
          <p:cNvSpPr/>
          <p:nvPr/>
        </p:nvSpPr>
        <p:spPr>
          <a:xfrm>
            <a:off x="3428992" y="142852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graphicFrame>
        <p:nvGraphicFramePr>
          <p:cNvPr id="33" name="كائن 32"/>
          <p:cNvGraphicFramePr>
            <a:graphicFrameLocks noChangeAspect="1"/>
          </p:cNvGraphicFramePr>
          <p:nvPr/>
        </p:nvGraphicFramePr>
        <p:xfrm>
          <a:off x="4805391" y="4881563"/>
          <a:ext cx="3838575" cy="923925"/>
        </p:xfrm>
        <a:graphic>
          <a:graphicData uri="http://schemas.openxmlformats.org/presentationml/2006/ole">
            <p:oleObj spid="_x0000_s149512" name="Equation" r:id="rId11" imgW="1638000" imgH="393480" progId="Equation.DSMT4">
              <p:embed/>
            </p:oleObj>
          </a:graphicData>
        </a:graphic>
      </p:graphicFrame>
      <p:sp>
        <p:nvSpPr>
          <p:cNvPr id="34" name="عنصر نائب للتاريخ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35" name="عنصر نائب لرقم الشريحة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47</a:t>
            </a:fld>
            <a:endParaRPr lang="ar-SY"/>
          </a:p>
        </p:txBody>
      </p:sp>
      <p:sp>
        <p:nvSpPr>
          <p:cNvPr id="36" name="عنصر نائب للتذييل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مربع نص 26"/>
          <p:cNvSpPr txBox="1"/>
          <p:nvPr/>
        </p:nvSpPr>
        <p:spPr>
          <a:xfrm>
            <a:off x="4286248" y="357166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المتوسطة لجهد وتيار الحمل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/>
        </p:nvGraphicFramePr>
        <p:xfrm>
          <a:off x="4714876" y="785794"/>
          <a:ext cx="4137025" cy="1074737"/>
        </p:xfrm>
        <a:graphic>
          <a:graphicData uri="http://schemas.openxmlformats.org/presentationml/2006/ole">
            <p:oleObj spid="_x0000_s150530" name="Equation" r:id="rId3" imgW="1765080" imgH="457200" progId="Equation.DSMT4">
              <p:embed/>
            </p:oleObj>
          </a:graphicData>
        </a:graphic>
      </p:graphicFrame>
      <p:graphicFrame>
        <p:nvGraphicFramePr>
          <p:cNvPr id="55" name="Object 3"/>
          <p:cNvGraphicFramePr>
            <a:graphicFrameLocks noChangeAspect="1"/>
          </p:cNvGraphicFramePr>
          <p:nvPr/>
        </p:nvGraphicFramePr>
        <p:xfrm>
          <a:off x="5445125" y="1857364"/>
          <a:ext cx="2678113" cy="1104900"/>
        </p:xfrm>
        <a:graphic>
          <a:graphicData uri="http://schemas.openxmlformats.org/presentationml/2006/ole">
            <p:oleObj spid="_x0000_s150531" name="Equation" r:id="rId4" imgW="1143000" imgH="469800" progId="Equation.DSMT4">
              <p:embed/>
            </p:oleObj>
          </a:graphicData>
        </a:graphic>
      </p:graphicFrame>
      <p:graphicFrame>
        <p:nvGraphicFramePr>
          <p:cNvPr id="56" name="Object 3"/>
          <p:cNvGraphicFramePr>
            <a:graphicFrameLocks noChangeAspect="1"/>
          </p:cNvGraphicFramePr>
          <p:nvPr/>
        </p:nvGraphicFramePr>
        <p:xfrm>
          <a:off x="5715008" y="3071810"/>
          <a:ext cx="1993900" cy="925513"/>
        </p:xfrm>
        <a:graphic>
          <a:graphicData uri="http://schemas.openxmlformats.org/presentationml/2006/ole">
            <p:oleObj spid="_x0000_s150532" name="Equation" r:id="rId5" imgW="850680" imgH="393480" progId="Equation.DSMT4">
              <p:embed/>
            </p:oleObj>
          </a:graphicData>
        </a:graphic>
      </p:graphicFrame>
      <p:sp>
        <p:nvSpPr>
          <p:cNvPr id="57" name="مربع نص 56"/>
          <p:cNvSpPr txBox="1"/>
          <p:nvPr/>
        </p:nvSpPr>
        <p:spPr>
          <a:xfrm>
            <a:off x="4286248" y="4000504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الفعالة لجهد وتيار الحمل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60" name="Object 3"/>
          <p:cNvGraphicFramePr>
            <a:graphicFrameLocks noChangeAspect="1"/>
          </p:cNvGraphicFramePr>
          <p:nvPr/>
        </p:nvGraphicFramePr>
        <p:xfrm>
          <a:off x="6985030" y="5573734"/>
          <a:ext cx="1873250" cy="927100"/>
        </p:xfrm>
        <a:graphic>
          <a:graphicData uri="http://schemas.openxmlformats.org/presentationml/2006/ole">
            <p:oleObj spid="_x0000_s150535" name="Equation" r:id="rId6" imgW="799920" imgH="393480" progId="Equation.DSMT4">
              <p:embed/>
            </p:oleObj>
          </a:graphicData>
        </a:graphic>
      </p:graphicFrame>
      <p:grpSp>
        <p:nvGrpSpPr>
          <p:cNvPr id="2" name="مجموعة 43"/>
          <p:cNvGrpSpPr/>
          <p:nvPr/>
        </p:nvGrpSpPr>
        <p:grpSpPr>
          <a:xfrm>
            <a:off x="252682" y="538443"/>
            <a:ext cx="4319318" cy="6105267"/>
            <a:chOff x="252682" y="538443"/>
            <a:chExt cx="4319318" cy="6105267"/>
          </a:xfrm>
        </p:grpSpPr>
        <p:pic>
          <p:nvPicPr>
            <p:cNvPr id="35" name="Picture 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85786" y="785794"/>
              <a:ext cx="3695700" cy="513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8" name="مربع نص 37"/>
            <p:cNvSpPr txBox="1"/>
            <p:nvPr/>
          </p:nvSpPr>
          <p:spPr>
            <a:xfrm rot="16200000">
              <a:off x="162044" y="1017050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/>
                <a:t>v</a:t>
              </a:r>
              <a:r>
                <a:rPr lang="en-US" sz="2400" b="1" baseline="-25000" dirty="0" err="1" smtClean="0"/>
                <a:t>L</a:t>
              </a:r>
              <a:endParaRPr lang="ar-SY" sz="2400" b="1" dirty="0"/>
            </a:p>
          </p:txBody>
        </p:sp>
        <p:sp>
          <p:nvSpPr>
            <p:cNvPr id="39" name="مربع نص 38"/>
            <p:cNvSpPr txBox="1"/>
            <p:nvPr/>
          </p:nvSpPr>
          <p:spPr>
            <a:xfrm rot="16200000">
              <a:off x="162044" y="249804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i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40" name="مربع نص 39"/>
            <p:cNvSpPr txBox="1"/>
            <p:nvPr/>
          </p:nvSpPr>
          <p:spPr>
            <a:xfrm>
              <a:off x="4071934" y="4500570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41" name="مربع نص 40"/>
            <p:cNvSpPr txBox="1"/>
            <p:nvPr/>
          </p:nvSpPr>
          <p:spPr>
            <a:xfrm rot="16200000">
              <a:off x="-16551" y="4555489"/>
              <a:ext cx="100013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v</a:t>
              </a:r>
              <a:r>
                <a:rPr lang="en-US" sz="2400" b="1" baseline="-25000" dirty="0" smtClean="0">
                  <a:sym typeface="Symbol"/>
                </a:rPr>
                <a:t>D1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مربع نص 41"/>
            <p:cNvSpPr txBox="1"/>
            <p:nvPr/>
          </p:nvSpPr>
          <p:spPr>
            <a:xfrm>
              <a:off x="714348" y="5753417"/>
              <a:ext cx="78581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dirty="0" smtClean="0">
                  <a:sym typeface="Symbol"/>
                </a:rPr>
                <a:t></a:t>
              </a:r>
              <a:r>
                <a:rPr lang="en-US" sz="2400" b="1" dirty="0" smtClean="0">
                  <a:sym typeface="Symbol"/>
                </a:rPr>
                <a:t>/6</a:t>
              </a:r>
              <a:endParaRPr lang="ar-SY" sz="2400" b="1" dirty="0"/>
            </a:p>
          </p:txBody>
        </p:sp>
        <p:sp>
          <p:nvSpPr>
            <p:cNvPr id="43" name="مربع نص 42"/>
            <p:cNvSpPr txBox="1"/>
            <p:nvPr/>
          </p:nvSpPr>
          <p:spPr>
            <a:xfrm rot="16200000">
              <a:off x="162044" y="3519638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D1</a:t>
              </a:r>
            </a:p>
          </p:txBody>
        </p:sp>
        <p:sp>
          <p:nvSpPr>
            <p:cNvPr id="44" name="مربع نص 43"/>
            <p:cNvSpPr txBox="1"/>
            <p:nvPr/>
          </p:nvSpPr>
          <p:spPr>
            <a:xfrm>
              <a:off x="3714744" y="575341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2</a:t>
              </a:r>
              <a:r>
                <a:rPr lang="ar-SY" sz="2400" b="1" dirty="0" smtClean="0">
                  <a:sym typeface="Symbol"/>
                </a:rPr>
                <a:t></a:t>
              </a:r>
              <a:endParaRPr lang="ar-SY" sz="2400" b="1" dirty="0"/>
            </a:p>
          </p:txBody>
        </p:sp>
        <p:sp>
          <p:nvSpPr>
            <p:cNvPr id="45" name="مربع نص 44"/>
            <p:cNvSpPr txBox="1"/>
            <p:nvPr/>
          </p:nvSpPr>
          <p:spPr>
            <a:xfrm>
              <a:off x="4071934" y="3500438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46" name="مربع نص 45"/>
            <p:cNvSpPr txBox="1"/>
            <p:nvPr/>
          </p:nvSpPr>
          <p:spPr>
            <a:xfrm>
              <a:off x="4071934" y="2824459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47" name="مربع نص 46"/>
            <p:cNvSpPr txBox="1"/>
            <p:nvPr/>
          </p:nvSpPr>
          <p:spPr>
            <a:xfrm>
              <a:off x="4071934" y="1212163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48" name="مربع نص 47"/>
            <p:cNvSpPr txBox="1"/>
            <p:nvPr/>
          </p:nvSpPr>
          <p:spPr>
            <a:xfrm>
              <a:off x="1142976" y="538443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1</a:t>
              </a:r>
              <a:endParaRPr lang="ar-SY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49" name="مربع نص 48"/>
            <p:cNvSpPr txBox="1"/>
            <p:nvPr/>
          </p:nvSpPr>
          <p:spPr>
            <a:xfrm>
              <a:off x="2143108" y="538443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2</a:t>
              </a:r>
              <a:endParaRPr lang="ar-SY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50" name="مربع نص 49"/>
            <p:cNvSpPr txBox="1"/>
            <p:nvPr/>
          </p:nvSpPr>
          <p:spPr>
            <a:xfrm>
              <a:off x="887704" y="2906375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D1</a:t>
              </a:r>
              <a:endParaRPr lang="ar-SY" sz="2400" b="1" dirty="0"/>
            </a:p>
          </p:txBody>
        </p:sp>
        <p:sp>
          <p:nvSpPr>
            <p:cNvPr id="51" name="مربع نص 50"/>
            <p:cNvSpPr txBox="1"/>
            <p:nvPr/>
          </p:nvSpPr>
          <p:spPr>
            <a:xfrm>
              <a:off x="2000232" y="2928934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D2</a:t>
              </a:r>
              <a:endParaRPr lang="ar-SY" sz="2400" b="1" dirty="0"/>
            </a:p>
          </p:txBody>
        </p:sp>
        <p:sp>
          <p:nvSpPr>
            <p:cNvPr id="52" name="مربع نص 51"/>
            <p:cNvSpPr txBox="1"/>
            <p:nvPr/>
          </p:nvSpPr>
          <p:spPr>
            <a:xfrm>
              <a:off x="3000364" y="2928934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D3</a:t>
              </a:r>
              <a:endParaRPr lang="ar-SY" sz="2400" b="1" dirty="0"/>
            </a:p>
          </p:txBody>
        </p:sp>
        <p:sp>
          <p:nvSpPr>
            <p:cNvPr id="53" name="مربع نص 52"/>
            <p:cNvSpPr txBox="1"/>
            <p:nvPr/>
          </p:nvSpPr>
          <p:spPr>
            <a:xfrm>
              <a:off x="1785918" y="6212823"/>
              <a:ext cx="157163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ar-SY" sz="2200" dirty="0" smtClean="0">
                  <a:cs typeface="Simplified Arabic" pitchFamily="2" charset="-78"/>
                </a:rPr>
                <a:t>الشكل 2 - 22</a:t>
              </a:r>
              <a:endParaRPr lang="ar-SY" sz="2200" dirty="0">
                <a:cs typeface="Simplified Arabic" pitchFamily="2" charset="-78"/>
              </a:endParaRPr>
            </a:p>
          </p:txBody>
        </p:sp>
        <p:sp>
          <p:nvSpPr>
            <p:cNvPr id="54" name="مربع نص 53"/>
            <p:cNvSpPr txBox="1"/>
            <p:nvPr/>
          </p:nvSpPr>
          <p:spPr>
            <a:xfrm>
              <a:off x="3286116" y="538443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3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72" name="مربع نص 71"/>
            <p:cNvSpPr txBox="1"/>
            <p:nvPr/>
          </p:nvSpPr>
          <p:spPr>
            <a:xfrm>
              <a:off x="3286116" y="4143380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12</a:t>
              </a:r>
              <a:endParaRPr lang="ar-SY" sz="24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3" name="مربع نص 72"/>
            <p:cNvSpPr txBox="1"/>
            <p:nvPr/>
          </p:nvSpPr>
          <p:spPr>
            <a:xfrm>
              <a:off x="2143108" y="4143380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13</a:t>
              </a:r>
              <a:endParaRPr lang="ar-SY" sz="2400" b="1" baseline="-25000" dirty="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58" name="Object 3"/>
          <p:cNvGraphicFramePr>
            <a:graphicFrameLocks noChangeAspect="1"/>
          </p:cNvGraphicFramePr>
          <p:nvPr/>
        </p:nvGraphicFramePr>
        <p:xfrm>
          <a:off x="4357686" y="4570428"/>
          <a:ext cx="4621212" cy="1144588"/>
        </p:xfrm>
        <a:graphic>
          <a:graphicData uri="http://schemas.openxmlformats.org/presentationml/2006/ole">
            <p:oleObj spid="_x0000_s150533" name="Equation" r:id="rId8" imgW="2057400" imgH="507960" progId="Equation.DSMT4">
              <p:embed/>
            </p:oleObj>
          </a:graphicData>
        </a:graphic>
      </p:graphicFrame>
      <p:graphicFrame>
        <p:nvGraphicFramePr>
          <p:cNvPr id="59" name="Object 3"/>
          <p:cNvGraphicFramePr>
            <a:graphicFrameLocks noChangeAspect="1"/>
          </p:cNvGraphicFramePr>
          <p:nvPr/>
        </p:nvGraphicFramePr>
        <p:xfrm>
          <a:off x="4322763" y="5786454"/>
          <a:ext cx="2528887" cy="538163"/>
        </p:xfrm>
        <a:graphic>
          <a:graphicData uri="http://schemas.openxmlformats.org/presentationml/2006/ole">
            <p:oleObj spid="_x0000_s150534" name="Equation" r:id="rId9" imgW="1079280" imgH="228600" progId="Equation.DSMT4">
              <p:embed/>
            </p:oleObj>
          </a:graphicData>
        </a:graphic>
      </p:graphicFrame>
      <p:sp>
        <p:nvSpPr>
          <p:cNvPr id="31" name="عنصر نائب للتاريخ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32" name="عنصر نائب لرقم الشريحة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48</a:t>
            </a:fld>
            <a:endParaRPr lang="ar-SY"/>
          </a:p>
        </p:txBody>
      </p:sp>
      <p:sp>
        <p:nvSpPr>
          <p:cNvPr id="33" name="عنصر نائب للتذييل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مربع نص 26"/>
          <p:cNvSpPr txBox="1"/>
          <p:nvPr/>
        </p:nvSpPr>
        <p:spPr>
          <a:xfrm>
            <a:off x="4286248" y="285728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المتوسطة لتيار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الديود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56" name="Object 3"/>
          <p:cNvGraphicFramePr>
            <a:graphicFrameLocks noChangeAspect="1"/>
          </p:cNvGraphicFramePr>
          <p:nvPr/>
        </p:nvGraphicFramePr>
        <p:xfrm>
          <a:off x="6045200" y="928688"/>
          <a:ext cx="2052638" cy="925512"/>
        </p:xfrm>
        <a:graphic>
          <a:graphicData uri="http://schemas.openxmlformats.org/presentationml/2006/ole">
            <p:oleObj spid="_x0000_s151554" name="Equation" r:id="rId3" imgW="876240" imgH="393480" progId="Equation.DSMT4">
              <p:embed/>
            </p:oleObj>
          </a:graphicData>
        </a:graphic>
      </p:graphicFrame>
      <p:sp>
        <p:nvSpPr>
          <p:cNvPr id="57" name="مربع نص 56"/>
          <p:cNvSpPr txBox="1"/>
          <p:nvPr/>
        </p:nvSpPr>
        <p:spPr>
          <a:xfrm>
            <a:off x="4286248" y="2000240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العظمى للجهد على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الديود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59" name="Object 3"/>
          <p:cNvGraphicFramePr>
            <a:graphicFrameLocks noChangeAspect="1"/>
          </p:cNvGraphicFramePr>
          <p:nvPr/>
        </p:nvGraphicFramePr>
        <p:xfrm>
          <a:off x="5614988" y="2717783"/>
          <a:ext cx="2916237" cy="598487"/>
        </p:xfrm>
        <a:graphic>
          <a:graphicData uri="http://schemas.openxmlformats.org/presentationml/2006/ole">
            <p:oleObj spid="_x0000_s151555" name="Equation" r:id="rId4" imgW="1244520" imgH="253800" progId="Equation.DSMT4">
              <p:embed/>
            </p:oleObj>
          </a:graphicData>
        </a:graphic>
      </p:graphicFrame>
      <p:grpSp>
        <p:nvGrpSpPr>
          <p:cNvPr id="2" name="مجموعة 43"/>
          <p:cNvGrpSpPr/>
          <p:nvPr/>
        </p:nvGrpSpPr>
        <p:grpSpPr>
          <a:xfrm>
            <a:off x="252682" y="538443"/>
            <a:ext cx="4319318" cy="6105267"/>
            <a:chOff x="252682" y="538443"/>
            <a:chExt cx="4319318" cy="6105267"/>
          </a:xfrm>
        </p:grpSpPr>
        <p:pic>
          <p:nvPicPr>
            <p:cNvPr id="38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5786" y="785794"/>
              <a:ext cx="3695700" cy="513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9" name="مربع نص 38"/>
            <p:cNvSpPr txBox="1"/>
            <p:nvPr/>
          </p:nvSpPr>
          <p:spPr>
            <a:xfrm rot="16200000">
              <a:off x="162044" y="1017050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/>
                <a:t>v</a:t>
              </a:r>
              <a:r>
                <a:rPr lang="en-US" sz="2400" b="1" baseline="-25000" dirty="0" err="1" smtClean="0"/>
                <a:t>L</a:t>
              </a:r>
              <a:endParaRPr lang="ar-SY" sz="2400" b="1" dirty="0"/>
            </a:p>
          </p:txBody>
        </p:sp>
        <p:sp>
          <p:nvSpPr>
            <p:cNvPr id="40" name="مربع نص 39"/>
            <p:cNvSpPr txBox="1"/>
            <p:nvPr/>
          </p:nvSpPr>
          <p:spPr>
            <a:xfrm rot="16200000">
              <a:off x="162044" y="249804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i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41" name="مربع نص 40"/>
            <p:cNvSpPr txBox="1"/>
            <p:nvPr/>
          </p:nvSpPr>
          <p:spPr>
            <a:xfrm>
              <a:off x="4071934" y="4500570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42" name="مربع نص 41"/>
            <p:cNvSpPr txBox="1"/>
            <p:nvPr/>
          </p:nvSpPr>
          <p:spPr>
            <a:xfrm rot="16200000">
              <a:off x="-16551" y="4555489"/>
              <a:ext cx="100013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v</a:t>
              </a:r>
              <a:r>
                <a:rPr lang="en-US" sz="2400" b="1" baseline="-25000" dirty="0" smtClean="0">
                  <a:sym typeface="Symbol"/>
                </a:rPr>
                <a:t>D1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مربع نص 42"/>
            <p:cNvSpPr txBox="1"/>
            <p:nvPr/>
          </p:nvSpPr>
          <p:spPr>
            <a:xfrm>
              <a:off x="714348" y="5753417"/>
              <a:ext cx="78581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dirty="0" smtClean="0">
                  <a:sym typeface="Symbol"/>
                </a:rPr>
                <a:t></a:t>
              </a:r>
              <a:r>
                <a:rPr lang="en-US" sz="2400" b="1" dirty="0" smtClean="0">
                  <a:sym typeface="Symbol"/>
                </a:rPr>
                <a:t>/6</a:t>
              </a:r>
              <a:endParaRPr lang="ar-SY" sz="2400" b="1" dirty="0"/>
            </a:p>
          </p:txBody>
        </p:sp>
        <p:sp>
          <p:nvSpPr>
            <p:cNvPr id="44" name="مربع نص 43"/>
            <p:cNvSpPr txBox="1"/>
            <p:nvPr/>
          </p:nvSpPr>
          <p:spPr>
            <a:xfrm rot="16200000">
              <a:off x="162044" y="3519638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D1</a:t>
              </a:r>
            </a:p>
          </p:txBody>
        </p:sp>
        <p:sp>
          <p:nvSpPr>
            <p:cNvPr id="45" name="مربع نص 44"/>
            <p:cNvSpPr txBox="1"/>
            <p:nvPr/>
          </p:nvSpPr>
          <p:spPr>
            <a:xfrm>
              <a:off x="3714744" y="575341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2</a:t>
              </a:r>
              <a:r>
                <a:rPr lang="ar-SY" sz="2400" b="1" dirty="0" smtClean="0">
                  <a:sym typeface="Symbol"/>
                </a:rPr>
                <a:t></a:t>
              </a:r>
              <a:endParaRPr lang="ar-SY" sz="2400" b="1" dirty="0"/>
            </a:p>
          </p:txBody>
        </p:sp>
        <p:sp>
          <p:nvSpPr>
            <p:cNvPr id="46" name="مربع نص 45"/>
            <p:cNvSpPr txBox="1"/>
            <p:nvPr/>
          </p:nvSpPr>
          <p:spPr>
            <a:xfrm>
              <a:off x="4071934" y="3500438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47" name="مربع نص 46"/>
            <p:cNvSpPr txBox="1"/>
            <p:nvPr/>
          </p:nvSpPr>
          <p:spPr>
            <a:xfrm>
              <a:off x="4071934" y="2824459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48" name="مربع نص 47"/>
            <p:cNvSpPr txBox="1"/>
            <p:nvPr/>
          </p:nvSpPr>
          <p:spPr>
            <a:xfrm>
              <a:off x="4071934" y="1212163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49" name="مربع نص 48"/>
            <p:cNvSpPr txBox="1"/>
            <p:nvPr/>
          </p:nvSpPr>
          <p:spPr>
            <a:xfrm>
              <a:off x="1142976" y="538443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1</a:t>
              </a:r>
              <a:endParaRPr lang="ar-SY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50" name="مربع نص 49"/>
            <p:cNvSpPr txBox="1"/>
            <p:nvPr/>
          </p:nvSpPr>
          <p:spPr>
            <a:xfrm>
              <a:off x="2143108" y="538443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2</a:t>
              </a:r>
              <a:endParaRPr lang="ar-SY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51" name="مربع نص 50"/>
            <p:cNvSpPr txBox="1"/>
            <p:nvPr/>
          </p:nvSpPr>
          <p:spPr>
            <a:xfrm>
              <a:off x="887704" y="2906375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D1</a:t>
              </a:r>
              <a:endParaRPr lang="ar-SY" sz="2400" b="1" dirty="0"/>
            </a:p>
          </p:txBody>
        </p:sp>
        <p:sp>
          <p:nvSpPr>
            <p:cNvPr id="52" name="مربع نص 51"/>
            <p:cNvSpPr txBox="1"/>
            <p:nvPr/>
          </p:nvSpPr>
          <p:spPr>
            <a:xfrm>
              <a:off x="2000232" y="2928934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D2</a:t>
              </a:r>
              <a:endParaRPr lang="ar-SY" sz="2400" b="1" dirty="0"/>
            </a:p>
          </p:txBody>
        </p:sp>
        <p:sp>
          <p:nvSpPr>
            <p:cNvPr id="53" name="مربع نص 52"/>
            <p:cNvSpPr txBox="1"/>
            <p:nvPr/>
          </p:nvSpPr>
          <p:spPr>
            <a:xfrm>
              <a:off x="3000364" y="2928934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D3</a:t>
              </a:r>
              <a:endParaRPr lang="ar-SY" sz="2400" b="1" dirty="0"/>
            </a:p>
          </p:txBody>
        </p:sp>
        <p:sp>
          <p:nvSpPr>
            <p:cNvPr id="54" name="مربع نص 53"/>
            <p:cNvSpPr txBox="1"/>
            <p:nvPr/>
          </p:nvSpPr>
          <p:spPr>
            <a:xfrm>
              <a:off x="1785918" y="6212823"/>
              <a:ext cx="157163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ar-SY" sz="2200" dirty="0" smtClean="0">
                  <a:cs typeface="Simplified Arabic" pitchFamily="2" charset="-78"/>
                </a:rPr>
                <a:t>الشكل 2 - 22</a:t>
              </a:r>
              <a:endParaRPr lang="ar-SY" sz="2200" dirty="0">
                <a:cs typeface="Simplified Arabic" pitchFamily="2" charset="-78"/>
              </a:endParaRPr>
            </a:p>
          </p:txBody>
        </p:sp>
        <p:sp>
          <p:nvSpPr>
            <p:cNvPr id="71" name="مربع نص 70"/>
            <p:cNvSpPr txBox="1"/>
            <p:nvPr/>
          </p:nvSpPr>
          <p:spPr>
            <a:xfrm>
              <a:off x="3286116" y="538443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3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72" name="مربع نص 71"/>
            <p:cNvSpPr txBox="1"/>
            <p:nvPr/>
          </p:nvSpPr>
          <p:spPr>
            <a:xfrm>
              <a:off x="3286116" y="4143380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12</a:t>
              </a:r>
              <a:endParaRPr lang="ar-SY" sz="24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3" name="مربع نص 72"/>
            <p:cNvSpPr txBox="1"/>
            <p:nvPr/>
          </p:nvSpPr>
          <p:spPr>
            <a:xfrm>
              <a:off x="2143108" y="4143380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13</a:t>
              </a:r>
              <a:endParaRPr lang="ar-SY" sz="2400" b="1" baseline="-25000" dirty="0">
                <a:solidFill>
                  <a:srgbClr val="0070C0"/>
                </a:solidFill>
              </a:endParaRPr>
            </a:p>
          </p:txBody>
        </p:sp>
      </p:grpSp>
      <p:sp>
        <p:nvSpPr>
          <p:cNvPr id="74" name="مستطيل 73"/>
          <p:cNvSpPr/>
          <p:nvPr/>
        </p:nvSpPr>
        <p:spPr>
          <a:xfrm>
            <a:off x="4857752" y="4184886"/>
            <a:ext cx="3786214" cy="181588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 نلاحظ في هذه الدارة أن الجهد المقوم يتكون من ثلاث قمم لكل دور وهو عدد الأطوار المقومة.</a:t>
            </a:r>
            <a:endParaRPr lang="ar-SY" sz="2800" b="1" dirty="0"/>
          </a:p>
        </p:txBody>
      </p:sp>
      <p:cxnSp>
        <p:nvCxnSpPr>
          <p:cNvPr id="75" name="رابط كسهم مستقيم 74"/>
          <p:cNvCxnSpPr/>
          <p:nvPr/>
        </p:nvCxnSpPr>
        <p:spPr>
          <a:xfrm rot="5400000">
            <a:off x="2693570" y="5262536"/>
            <a:ext cx="61200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مربع نص 75"/>
          <p:cNvSpPr txBox="1"/>
          <p:nvPr/>
        </p:nvSpPr>
        <p:spPr>
          <a:xfrm>
            <a:off x="1500166" y="5429264"/>
            <a:ext cx="207170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i="1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="1" i="1" baseline="-25000" dirty="0" smtClean="0">
                <a:solidFill>
                  <a:srgbClr val="FF0000"/>
                </a:solidFill>
                <a:sym typeface="Symbol"/>
              </a:rPr>
              <a:t>RD1max</a:t>
            </a:r>
            <a:endParaRPr lang="ar-SY" sz="2400" b="1" i="1" dirty="0">
              <a:solidFill>
                <a:srgbClr val="FF0000"/>
              </a:solidFill>
            </a:endParaRPr>
          </a:p>
        </p:txBody>
      </p:sp>
      <p:grpSp>
        <p:nvGrpSpPr>
          <p:cNvPr id="3" name="مجموعة 84"/>
          <p:cNvGrpSpPr/>
          <p:nvPr/>
        </p:nvGrpSpPr>
        <p:grpSpPr>
          <a:xfrm>
            <a:off x="1785918" y="285728"/>
            <a:ext cx="1643074" cy="714380"/>
            <a:chOff x="1785918" y="285728"/>
            <a:chExt cx="1643074" cy="714380"/>
          </a:xfrm>
        </p:grpSpPr>
        <p:cxnSp>
          <p:nvCxnSpPr>
            <p:cNvPr id="78" name="رابط كسهم مستقيم 77"/>
            <p:cNvCxnSpPr/>
            <p:nvPr/>
          </p:nvCxnSpPr>
          <p:spPr>
            <a:xfrm rot="5400000">
              <a:off x="1643042" y="428604"/>
              <a:ext cx="642942" cy="35719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رابط كسهم مستقيم 79"/>
            <p:cNvCxnSpPr/>
            <p:nvPr/>
          </p:nvCxnSpPr>
          <p:spPr>
            <a:xfrm rot="16200000" flipH="1">
              <a:off x="1893075" y="535761"/>
              <a:ext cx="714380" cy="21431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رابط كسهم مستقيم 81"/>
            <p:cNvCxnSpPr/>
            <p:nvPr/>
          </p:nvCxnSpPr>
          <p:spPr>
            <a:xfrm>
              <a:off x="2143108" y="285728"/>
              <a:ext cx="1285884" cy="71438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عنصر نائب للتاريخ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35" name="عنصر نائب لرقم الشريحة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49</a:t>
            </a:fld>
            <a:endParaRPr lang="ar-SY"/>
          </a:p>
        </p:txBody>
      </p:sp>
      <p:sp>
        <p:nvSpPr>
          <p:cNvPr id="36" name="عنصر نائب للتذييل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74" grpId="0" animBg="1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000364" y="-24"/>
            <a:ext cx="57864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أولاً -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دارات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التقويم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الديودية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أحادية الطور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3" name="مربع نص 2"/>
          <p:cNvSpPr txBox="1"/>
          <p:nvPr/>
        </p:nvSpPr>
        <p:spPr>
          <a:xfrm>
            <a:off x="2428860" y="357166"/>
            <a:ext cx="635798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i="1" dirty="0" smtClean="0">
                <a:solidFill>
                  <a:srgbClr val="0070C0"/>
                </a:solidFill>
                <a:cs typeface="Simplified Arabic" pitchFamily="2" charset="-78"/>
              </a:rPr>
              <a:t>أ- دارة تقويم نصف الموجة – حمل </a:t>
            </a:r>
            <a:r>
              <a:rPr lang="ar-SY" sz="28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800" b="1" i="1" dirty="0" smtClean="0">
                <a:solidFill>
                  <a:srgbClr val="0070C0"/>
                </a:solidFill>
                <a:cs typeface="Simplified Arabic" pitchFamily="2" charset="-78"/>
              </a:rPr>
              <a:t> صرف </a:t>
            </a:r>
            <a:r>
              <a:rPr lang="en-US" sz="2800" b="1" i="1" dirty="0" smtClean="0">
                <a:solidFill>
                  <a:srgbClr val="0070C0"/>
                </a:solidFill>
                <a:cs typeface="Simplified Arabic" pitchFamily="2" charset="-78"/>
              </a:rPr>
              <a:t>R</a:t>
            </a:r>
            <a:endParaRPr lang="ar-SY" sz="28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7" name="كائن 6"/>
          <p:cNvGraphicFramePr>
            <a:graphicFrameLocks noChangeAspect="1"/>
          </p:cNvGraphicFramePr>
          <p:nvPr/>
        </p:nvGraphicFramePr>
        <p:xfrm>
          <a:off x="785786" y="1142984"/>
          <a:ext cx="3698875" cy="4778375"/>
        </p:xfrm>
        <a:graphic>
          <a:graphicData uri="http://schemas.openxmlformats.org/presentationml/2006/ole">
            <p:oleObj spid="_x0000_s1026" name="Plot" r:id="rId3" imgW="3699000" imgH="4779000" progId="">
              <p:embed/>
            </p:oleObj>
          </a:graphicData>
        </a:graphic>
      </p:graphicFrame>
      <p:sp>
        <p:nvSpPr>
          <p:cNvPr id="8" name="مربع نص 7"/>
          <p:cNvSpPr txBox="1"/>
          <p:nvPr/>
        </p:nvSpPr>
        <p:spPr>
          <a:xfrm>
            <a:off x="2000232" y="5857892"/>
            <a:ext cx="4286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dirty="0" smtClean="0">
                <a:sym typeface="Symbol"/>
              </a:rPr>
              <a:t></a:t>
            </a:r>
            <a:endParaRPr lang="ar-SY" sz="2400" dirty="0"/>
          </a:p>
        </p:txBody>
      </p:sp>
      <p:sp>
        <p:nvSpPr>
          <p:cNvPr id="9" name="مربع نص 8"/>
          <p:cNvSpPr txBox="1"/>
          <p:nvPr/>
        </p:nvSpPr>
        <p:spPr>
          <a:xfrm>
            <a:off x="3357554" y="585789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smtClean="0">
                <a:sym typeface="Symbol"/>
              </a:rPr>
              <a:t>2</a:t>
            </a:r>
            <a:r>
              <a:rPr lang="ar-SY" sz="2400" dirty="0" smtClean="0">
                <a:sym typeface="Symbol"/>
              </a:rPr>
              <a:t></a:t>
            </a:r>
            <a:endParaRPr lang="ar-SY" sz="2400" dirty="0"/>
          </a:p>
        </p:txBody>
      </p:sp>
      <p:sp>
        <p:nvSpPr>
          <p:cNvPr id="10" name="مربع نص 9"/>
          <p:cNvSpPr txBox="1"/>
          <p:nvPr/>
        </p:nvSpPr>
        <p:spPr>
          <a:xfrm>
            <a:off x="4071934" y="157161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dirty="0" smtClean="0">
                <a:sym typeface="Symbol"/>
              </a:rPr>
              <a:t></a:t>
            </a:r>
            <a:endParaRPr lang="ar-SY" sz="2400" dirty="0"/>
          </a:p>
        </p:txBody>
      </p:sp>
      <p:sp>
        <p:nvSpPr>
          <p:cNvPr id="12" name="مربع نص 11"/>
          <p:cNvSpPr txBox="1"/>
          <p:nvPr/>
        </p:nvSpPr>
        <p:spPr>
          <a:xfrm>
            <a:off x="4000496" y="357187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dirty="0" smtClean="0">
                <a:sym typeface="Symbol"/>
              </a:rPr>
              <a:t></a:t>
            </a:r>
            <a:endParaRPr lang="ar-SY" sz="2400" dirty="0"/>
          </a:p>
        </p:txBody>
      </p:sp>
      <p:sp>
        <p:nvSpPr>
          <p:cNvPr id="13" name="مربع نص 12"/>
          <p:cNvSpPr txBox="1"/>
          <p:nvPr/>
        </p:nvSpPr>
        <p:spPr>
          <a:xfrm>
            <a:off x="4000496" y="4214818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dirty="0" smtClean="0">
                <a:sym typeface="Symbol"/>
              </a:rPr>
              <a:t></a:t>
            </a:r>
            <a:endParaRPr lang="ar-SY" sz="2400" dirty="0"/>
          </a:p>
        </p:txBody>
      </p:sp>
      <p:sp>
        <p:nvSpPr>
          <p:cNvPr id="14" name="مربع نص 13"/>
          <p:cNvSpPr txBox="1"/>
          <p:nvPr/>
        </p:nvSpPr>
        <p:spPr>
          <a:xfrm>
            <a:off x="142844" y="857232"/>
            <a:ext cx="64294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aseline="-25000" dirty="0" err="1" smtClean="0">
                <a:solidFill>
                  <a:srgbClr val="FF0000"/>
                </a:solidFill>
                <a:sym typeface="Symbol"/>
              </a:rPr>
              <a:t>in</a:t>
            </a:r>
            <a:endParaRPr lang="en-US" sz="2400" baseline="-25000" dirty="0" smtClean="0">
              <a:solidFill>
                <a:srgbClr val="FF0000"/>
              </a:solidFill>
              <a:sym typeface="Symbol"/>
            </a:endParaRPr>
          </a:p>
          <a:p>
            <a:pPr algn="ctr" rtl="0"/>
            <a:r>
              <a:rPr lang="en-US" sz="2400" dirty="0" err="1" smtClean="0"/>
              <a:t>v</a:t>
            </a:r>
            <a:r>
              <a:rPr lang="en-US" sz="2400" baseline="-25000" dirty="0" err="1" smtClean="0"/>
              <a:t>L</a:t>
            </a:r>
            <a:endParaRPr lang="ar-SY" sz="2400" dirty="0"/>
          </a:p>
        </p:txBody>
      </p:sp>
      <p:sp>
        <p:nvSpPr>
          <p:cNvPr id="15" name="مربع نص 14"/>
          <p:cNvSpPr txBox="1"/>
          <p:nvPr/>
        </p:nvSpPr>
        <p:spPr>
          <a:xfrm>
            <a:off x="142844" y="2928934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baseline="-25000" dirty="0" err="1" smtClean="0">
                <a:solidFill>
                  <a:srgbClr val="FF0000"/>
                </a:solidFill>
                <a:sym typeface="Symbol"/>
              </a:rPr>
              <a:t>L</a:t>
            </a:r>
            <a:endParaRPr lang="ar-SY" sz="2400" dirty="0"/>
          </a:p>
        </p:txBody>
      </p:sp>
      <p:sp>
        <p:nvSpPr>
          <p:cNvPr id="16" name="مربع نص 15"/>
          <p:cNvSpPr txBox="1"/>
          <p:nvPr/>
        </p:nvSpPr>
        <p:spPr>
          <a:xfrm>
            <a:off x="142844" y="407194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err="1" smtClean="0">
                <a:sym typeface="Symbol"/>
              </a:rPr>
              <a:t>v</a:t>
            </a:r>
            <a:r>
              <a:rPr lang="en-US" sz="2400" baseline="-25000" dirty="0" err="1" smtClean="0">
                <a:sym typeface="Symbol"/>
              </a:rPr>
              <a:t>D</a:t>
            </a:r>
            <a:endParaRPr lang="ar-SY" sz="2400" dirty="0"/>
          </a:p>
        </p:txBody>
      </p:sp>
      <p:graphicFrame>
        <p:nvGraphicFramePr>
          <p:cNvPr id="26" name="كائن 25"/>
          <p:cNvGraphicFramePr>
            <a:graphicFrameLocks noChangeAspect="1"/>
          </p:cNvGraphicFramePr>
          <p:nvPr/>
        </p:nvGraphicFramePr>
        <p:xfrm>
          <a:off x="4949825" y="5643578"/>
          <a:ext cx="1933575" cy="923925"/>
        </p:xfrm>
        <a:graphic>
          <a:graphicData uri="http://schemas.openxmlformats.org/presentationml/2006/ole">
            <p:oleObj spid="_x0000_s1035" name="Equation" r:id="rId4" imgW="825480" imgH="393480" progId="Equation.DSMT4">
              <p:embed/>
            </p:oleObj>
          </a:graphicData>
        </a:graphic>
      </p:graphicFrame>
      <p:sp>
        <p:nvSpPr>
          <p:cNvPr id="22" name="مربع نص 21"/>
          <p:cNvSpPr txBox="1"/>
          <p:nvPr/>
        </p:nvSpPr>
        <p:spPr>
          <a:xfrm>
            <a:off x="1714480" y="6215082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2 - 3</a:t>
            </a:r>
            <a:endParaRPr lang="ar-SY" sz="2200" dirty="0">
              <a:cs typeface="Simplified Arabic" pitchFamily="2" charset="-78"/>
            </a:endParaRPr>
          </a:p>
        </p:txBody>
      </p:sp>
      <p:pic>
        <p:nvPicPr>
          <p:cNvPr id="29" name="صورة 28" descr="fig2_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57818" y="785794"/>
            <a:ext cx="2871216" cy="2139696"/>
          </a:xfrm>
          <a:prstGeom prst="rect">
            <a:avLst/>
          </a:prstGeom>
        </p:spPr>
      </p:pic>
      <p:sp>
        <p:nvSpPr>
          <p:cNvPr id="30" name="مربع نص 29"/>
          <p:cNvSpPr txBox="1"/>
          <p:nvPr/>
        </p:nvSpPr>
        <p:spPr>
          <a:xfrm>
            <a:off x="5857884" y="2928934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2 - 2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31" name="مربع نص 30"/>
          <p:cNvSpPr txBox="1"/>
          <p:nvPr/>
        </p:nvSpPr>
        <p:spPr>
          <a:xfrm>
            <a:off x="6715140" y="3334408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graphicFrame>
        <p:nvGraphicFramePr>
          <p:cNvPr id="32" name="Object 3"/>
          <p:cNvGraphicFramePr>
            <a:graphicFrameLocks noChangeAspect="1"/>
          </p:cNvGraphicFramePr>
          <p:nvPr/>
        </p:nvGraphicFramePr>
        <p:xfrm>
          <a:off x="5500704" y="3357562"/>
          <a:ext cx="1428750" cy="417513"/>
        </p:xfrm>
        <a:graphic>
          <a:graphicData uri="http://schemas.openxmlformats.org/presentationml/2006/ole">
            <p:oleObj spid="_x0000_s1037" name="Equation" r:id="rId6" imgW="609480" imgH="177480" progId="Equation.DSMT4">
              <p:embed/>
            </p:oleObj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4949825" y="4000500"/>
          <a:ext cx="2470150" cy="536575"/>
        </p:xfrm>
        <a:graphic>
          <a:graphicData uri="http://schemas.openxmlformats.org/presentationml/2006/ole">
            <p:oleObj spid="_x0000_s1038" name="Equation" r:id="rId7" imgW="1054080" imgH="228600" progId="Equation.DSMT4">
              <p:embed/>
            </p:oleObj>
          </a:graphicData>
        </a:graphic>
      </p:graphicFrame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4949825" y="4547663"/>
          <a:ext cx="1192213" cy="538163"/>
        </p:xfrm>
        <a:graphic>
          <a:graphicData uri="http://schemas.openxmlformats.org/presentationml/2006/ole">
            <p:oleObj spid="_x0000_s1039" name="Equation" r:id="rId8" imgW="507960" imgH="228600" progId="Equation.DSMT4">
              <p:embed/>
            </p:oleObj>
          </a:graphicData>
        </a:graphic>
      </p:graphicFrame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4949825" y="5096414"/>
          <a:ext cx="2439988" cy="536575"/>
        </p:xfrm>
        <a:graphic>
          <a:graphicData uri="http://schemas.openxmlformats.org/presentationml/2006/ole">
            <p:oleObj spid="_x0000_s1040" name="Equation" r:id="rId9" imgW="1041120" imgH="228600" progId="Equation.DSMT4">
              <p:embed/>
            </p:oleObj>
          </a:graphicData>
        </a:graphic>
      </p:graphicFrame>
      <p:sp>
        <p:nvSpPr>
          <p:cNvPr id="34" name="سهم للأسفل 33"/>
          <p:cNvSpPr/>
          <p:nvPr/>
        </p:nvSpPr>
        <p:spPr>
          <a:xfrm>
            <a:off x="1357290" y="785794"/>
            <a:ext cx="357190" cy="4286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3" name="عنصر نائب للتاريخ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24" name="عنصر نائب لرقم الشريحة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5</a:t>
            </a:fld>
            <a:endParaRPr lang="ar-SY"/>
          </a:p>
        </p:txBody>
      </p:sp>
      <p:sp>
        <p:nvSpPr>
          <p:cNvPr id="25" name="عنصر نائب للتذييل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صورة 46" descr="fig2_19_without_primar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97758" y="500042"/>
            <a:ext cx="2755928" cy="3331464"/>
          </a:xfrm>
          <a:prstGeom prst="rect">
            <a:avLst/>
          </a:prstGeom>
        </p:spPr>
      </p:pic>
      <p:grpSp>
        <p:nvGrpSpPr>
          <p:cNvPr id="2" name="مجموعة 30"/>
          <p:cNvGrpSpPr/>
          <p:nvPr/>
        </p:nvGrpSpPr>
        <p:grpSpPr>
          <a:xfrm>
            <a:off x="252682" y="538443"/>
            <a:ext cx="4319318" cy="6105267"/>
            <a:chOff x="252682" y="538443"/>
            <a:chExt cx="4319318" cy="6105267"/>
          </a:xfrm>
        </p:grpSpPr>
        <p:pic>
          <p:nvPicPr>
            <p:cNvPr id="3686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5786" y="785794"/>
              <a:ext cx="3695700" cy="513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مربع نص 6"/>
            <p:cNvSpPr txBox="1"/>
            <p:nvPr/>
          </p:nvSpPr>
          <p:spPr>
            <a:xfrm rot="16200000">
              <a:off x="162044" y="1017050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/>
                <a:t>v</a:t>
              </a:r>
              <a:r>
                <a:rPr lang="en-US" sz="2400" b="1" baseline="-25000" dirty="0" err="1" smtClean="0"/>
                <a:t>L</a:t>
              </a:r>
              <a:endParaRPr lang="ar-SY" sz="2400" b="1" dirty="0"/>
            </a:p>
          </p:txBody>
        </p:sp>
        <p:sp>
          <p:nvSpPr>
            <p:cNvPr id="8" name="مربع نص 7"/>
            <p:cNvSpPr txBox="1"/>
            <p:nvPr/>
          </p:nvSpPr>
          <p:spPr>
            <a:xfrm rot="16200000">
              <a:off x="162044" y="249804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i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10" name="مربع نص 9"/>
            <p:cNvSpPr txBox="1"/>
            <p:nvPr/>
          </p:nvSpPr>
          <p:spPr>
            <a:xfrm>
              <a:off x="4071934" y="4500570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1" name="مربع نص 10"/>
            <p:cNvSpPr txBox="1"/>
            <p:nvPr/>
          </p:nvSpPr>
          <p:spPr>
            <a:xfrm rot="16200000">
              <a:off x="-16551" y="4555489"/>
              <a:ext cx="100013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v</a:t>
              </a:r>
              <a:r>
                <a:rPr lang="en-US" sz="2400" b="1" baseline="-25000" dirty="0" smtClean="0">
                  <a:sym typeface="Symbol"/>
                </a:rPr>
                <a:t>D1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مربع نص 11"/>
            <p:cNvSpPr txBox="1"/>
            <p:nvPr/>
          </p:nvSpPr>
          <p:spPr>
            <a:xfrm>
              <a:off x="714348" y="5753417"/>
              <a:ext cx="78581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dirty="0" smtClean="0">
                  <a:sym typeface="Symbol"/>
                </a:rPr>
                <a:t></a:t>
              </a:r>
              <a:r>
                <a:rPr lang="en-US" sz="2400" b="1" dirty="0" smtClean="0">
                  <a:sym typeface="Symbol"/>
                </a:rPr>
                <a:t>/6</a:t>
              </a:r>
              <a:endParaRPr lang="ar-SY" sz="2400" b="1" dirty="0"/>
            </a:p>
          </p:txBody>
        </p:sp>
        <p:sp>
          <p:nvSpPr>
            <p:cNvPr id="15" name="مربع نص 14"/>
            <p:cNvSpPr txBox="1"/>
            <p:nvPr/>
          </p:nvSpPr>
          <p:spPr>
            <a:xfrm rot="16200000">
              <a:off x="162044" y="3519638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D1</a:t>
              </a:r>
            </a:p>
          </p:txBody>
        </p:sp>
        <p:sp>
          <p:nvSpPr>
            <p:cNvPr id="18" name="مربع نص 17"/>
            <p:cNvSpPr txBox="1"/>
            <p:nvPr/>
          </p:nvSpPr>
          <p:spPr>
            <a:xfrm>
              <a:off x="3714744" y="575341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2</a:t>
              </a:r>
              <a:r>
                <a:rPr lang="ar-SY" sz="2400" b="1" dirty="0" smtClean="0">
                  <a:sym typeface="Symbol"/>
                </a:rPr>
                <a:t></a:t>
              </a:r>
              <a:endParaRPr lang="ar-SY" sz="2400" b="1" dirty="0"/>
            </a:p>
          </p:txBody>
        </p:sp>
        <p:sp>
          <p:nvSpPr>
            <p:cNvPr id="19" name="مربع نص 18"/>
            <p:cNvSpPr txBox="1"/>
            <p:nvPr/>
          </p:nvSpPr>
          <p:spPr>
            <a:xfrm>
              <a:off x="4071934" y="3500438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20" name="مربع نص 19"/>
            <p:cNvSpPr txBox="1"/>
            <p:nvPr/>
          </p:nvSpPr>
          <p:spPr>
            <a:xfrm>
              <a:off x="4071934" y="2824459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21" name="مربع نص 20"/>
            <p:cNvSpPr txBox="1"/>
            <p:nvPr/>
          </p:nvSpPr>
          <p:spPr>
            <a:xfrm>
              <a:off x="4071934" y="1212163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28" name="مربع نص 27"/>
            <p:cNvSpPr txBox="1"/>
            <p:nvPr/>
          </p:nvSpPr>
          <p:spPr>
            <a:xfrm>
              <a:off x="1142976" y="538443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1</a:t>
              </a:r>
              <a:endParaRPr lang="ar-SY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32" name="مربع نص 31"/>
            <p:cNvSpPr txBox="1"/>
            <p:nvPr/>
          </p:nvSpPr>
          <p:spPr>
            <a:xfrm>
              <a:off x="2143108" y="538443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2</a:t>
              </a:r>
              <a:endParaRPr lang="ar-SY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مربع نص 34"/>
            <p:cNvSpPr txBox="1"/>
            <p:nvPr/>
          </p:nvSpPr>
          <p:spPr>
            <a:xfrm>
              <a:off x="887704" y="2906375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D1</a:t>
              </a:r>
              <a:endParaRPr lang="ar-SY" sz="2400" b="1" dirty="0"/>
            </a:p>
          </p:txBody>
        </p:sp>
        <p:sp>
          <p:nvSpPr>
            <p:cNvPr id="36" name="مربع نص 35"/>
            <p:cNvSpPr txBox="1"/>
            <p:nvPr/>
          </p:nvSpPr>
          <p:spPr>
            <a:xfrm>
              <a:off x="2000232" y="2928934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D2</a:t>
              </a:r>
              <a:endParaRPr lang="ar-SY" sz="2400" b="1" dirty="0"/>
            </a:p>
          </p:txBody>
        </p:sp>
        <p:sp>
          <p:nvSpPr>
            <p:cNvPr id="37" name="مربع نص 36"/>
            <p:cNvSpPr txBox="1"/>
            <p:nvPr/>
          </p:nvSpPr>
          <p:spPr>
            <a:xfrm>
              <a:off x="2928926" y="2928934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D3</a:t>
              </a:r>
              <a:endParaRPr lang="ar-SY" sz="2400" b="1" dirty="0"/>
            </a:p>
          </p:txBody>
        </p:sp>
        <p:sp>
          <p:nvSpPr>
            <p:cNvPr id="38" name="مربع نص 37"/>
            <p:cNvSpPr txBox="1"/>
            <p:nvPr/>
          </p:nvSpPr>
          <p:spPr>
            <a:xfrm>
              <a:off x="1785918" y="6212823"/>
              <a:ext cx="157163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ar-SY" sz="2200" dirty="0" smtClean="0">
                  <a:cs typeface="Simplified Arabic" pitchFamily="2" charset="-78"/>
                </a:rPr>
                <a:t>الشكل 2 - 24</a:t>
              </a:r>
              <a:endParaRPr lang="ar-SY" sz="2200" dirty="0">
                <a:cs typeface="Simplified Arabic" pitchFamily="2" charset="-78"/>
              </a:endParaRPr>
            </a:p>
          </p:txBody>
        </p:sp>
        <p:sp>
          <p:nvSpPr>
            <p:cNvPr id="33" name="مربع نص 32"/>
            <p:cNvSpPr txBox="1"/>
            <p:nvPr/>
          </p:nvSpPr>
          <p:spPr>
            <a:xfrm>
              <a:off x="3286116" y="538443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3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مربع نص 39"/>
            <p:cNvSpPr txBox="1"/>
            <p:nvPr/>
          </p:nvSpPr>
          <p:spPr>
            <a:xfrm>
              <a:off x="3286116" y="4143380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12</a:t>
              </a:r>
              <a:endParaRPr lang="ar-SY" sz="24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46" name="مربع نص 45"/>
            <p:cNvSpPr txBox="1"/>
            <p:nvPr/>
          </p:nvSpPr>
          <p:spPr>
            <a:xfrm>
              <a:off x="2143108" y="4143380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13</a:t>
              </a:r>
              <a:endParaRPr lang="ar-SY" sz="2400" b="1" baseline="-250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8" name="مربع نص 47"/>
          <p:cNvSpPr txBox="1"/>
          <p:nvPr/>
        </p:nvSpPr>
        <p:spPr>
          <a:xfrm>
            <a:off x="5643570" y="3857628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2 - 23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50" name="مربع نص 49"/>
          <p:cNvSpPr txBox="1"/>
          <p:nvPr/>
        </p:nvSpPr>
        <p:spPr>
          <a:xfrm>
            <a:off x="4500562" y="4143380"/>
            <a:ext cx="4357718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600" b="1" dirty="0" smtClean="0">
                <a:solidFill>
                  <a:srgbClr val="C00000"/>
                </a:solidFill>
                <a:cs typeface="Simplified Arabic" pitchFamily="2" charset="-78"/>
              </a:rPr>
              <a:t>لن تختلف أشكال الجهود ومجالات العمل عن حالة الحمولة </a:t>
            </a:r>
            <a:r>
              <a:rPr lang="ar-SY" sz="2600" b="1" dirty="0" err="1" smtClean="0">
                <a:solidFill>
                  <a:srgbClr val="C00000"/>
                </a:solidFill>
                <a:cs typeface="Simplified Arabic" pitchFamily="2" charset="-78"/>
              </a:rPr>
              <a:t>الأومية</a:t>
            </a:r>
            <a:r>
              <a:rPr lang="ar-SY" sz="2600" b="1" dirty="0" smtClean="0">
                <a:solidFill>
                  <a:srgbClr val="C00000"/>
                </a:solidFill>
                <a:cs typeface="Simplified Arabic" pitchFamily="2" charset="-78"/>
              </a:rPr>
              <a:t> الصرفة</a:t>
            </a:r>
            <a:endParaRPr lang="ar-SY" sz="2600" b="1" baseline="30000" dirty="0" smtClean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29" name="مربع نص 28"/>
          <p:cNvSpPr txBox="1"/>
          <p:nvPr/>
        </p:nvSpPr>
        <p:spPr>
          <a:xfrm>
            <a:off x="428596" y="-24"/>
            <a:ext cx="84296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i="1" dirty="0" smtClean="0">
                <a:solidFill>
                  <a:srgbClr val="0070C0"/>
                </a:solidFill>
                <a:cs typeface="Simplified Arabic" pitchFamily="2" charset="-78"/>
              </a:rPr>
              <a:t>أ- دارة التقويم ثلاثية الطور ذات النقطة المشتركة – حمل </a:t>
            </a:r>
            <a:r>
              <a:rPr lang="ar-SY" sz="28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800" b="1" i="1" dirty="0" smtClean="0">
                <a:solidFill>
                  <a:srgbClr val="0070C0"/>
                </a:solidFill>
                <a:cs typeface="Simplified Arabic" pitchFamily="2" charset="-78"/>
              </a:rPr>
              <a:t> تحريضي </a:t>
            </a:r>
            <a:r>
              <a:rPr lang="en-US" sz="2800" b="1" i="1" dirty="0" smtClean="0">
                <a:solidFill>
                  <a:srgbClr val="0070C0"/>
                </a:solidFill>
                <a:cs typeface="Simplified Arabic" pitchFamily="2" charset="-78"/>
              </a:rPr>
              <a:t>R L</a:t>
            </a:r>
            <a:endParaRPr lang="ar-SY" sz="28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34" name="مربع نص 33"/>
          <p:cNvSpPr txBox="1"/>
          <p:nvPr/>
        </p:nvSpPr>
        <p:spPr>
          <a:xfrm>
            <a:off x="4357686" y="5286388"/>
            <a:ext cx="4500594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600" b="1" dirty="0" smtClean="0">
                <a:solidFill>
                  <a:srgbClr val="00B050"/>
                </a:solidFill>
                <a:cs typeface="Simplified Arabic" pitchFamily="2" charset="-78"/>
              </a:rPr>
              <a:t>كما ذكرنا سابقاً أنه في حالة الحمولة </a:t>
            </a:r>
            <a:r>
              <a:rPr lang="ar-SY" sz="2600" b="1" dirty="0" err="1" smtClean="0">
                <a:solidFill>
                  <a:srgbClr val="00B050"/>
                </a:solidFill>
                <a:cs typeface="Simplified Arabic" pitchFamily="2" charset="-78"/>
              </a:rPr>
              <a:t>الأومية</a:t>
            </a:r>
            <a:r>
              <a:rPr lang="ar-SY" sz="2600" b="1" dirty="0" smtClean="0">
                <a:solidFill>
                  <a:srgbClr val="00B050"/>
                </a:solidFill>
                <a:cs typeface="Simplified Arabic" pitchFamily="2" charset="-78"/>
              </a:rPr>
              <a:t> التحريضية فإن </a:t>
            </a:r>
            <a:r>
              <a:rPr lang="en-US" sz="26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L&gt;&gt;R</a:t>
            </a:r>
            <a:r>
              <a:rPr lang="ar-SY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ar-SY" sz="2600" b="1" dirty="0" smtClean="0">
                <a:solidFill>
                  <a:srgbClr val="00B050"/>
                </a:solidFill>
                <a:cs typeface="Simplified Arabic" pitchFamily="2" charset="-78"/>
                <a:sym typeface="Symbol"/>
              </a:rPr>
              <a:t>لذلك سنعتبر أن التيار مستمر. </a:t>
            </a:r>
            <a:endParaRPr lang="ar-SY" sz="2600" b="1" baseline="30000" dirty="0" smtClean="0">
              <a:solidFill>
                <a:srgbClr val="00B050"/>
              </a:solidFill>
              <a:cs typeface="Simplified Arabic" pitchFamily="2" charset="-78"/>
            </a:endParaRPr>
          </a:p>
        </p:txBody>
      </p:sp>
      <p:sp>
        <p:nvSpPr>
          <p:cNvPr id="30" name="عنصر نائب للتاريخ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31" name="عنصر نائب لرقم الشريحة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50</a:t>
            </a:fld>
            <a:endParaRPr lang="ar-SY"/>
          </a:p>
        </p:txBody>
      </p:sp>
      <p:sp>
        <p:nvSpPr>
          <p:cNvPr id="39" name="عنصر نائب للتذييل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مجموعة 30"/>
          <p:cNvGrpSpPr/>
          <p:nvPr/>
        </p:nvGrpSpPr>
        <p:grpSpPr>
          <a:xfrm>
            <a:off x="252682" y="538443"/>
            <a:ext cx="4319318" cy="6105267"/>
            <a:chOff x="252682" y="538443"/>
            <a:chExt cx="4319318" cy="6105267"/>
          </a:xfrm>
        </p:grpSpPr>
        <p:pic>
          <p:nvPicPr>
            <p:cNvPr id="3686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5786" y="785794"/>
              <a:ext cx="3695700" cy="513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مربع نص 6"/>
            <p:cNvSpPr txBox="1"/>
            <p:nvPr/>
          </p:nvSpPr>
          <p:spPr>
            <a:xfrm rot="16200000">
              <a:off x="162044" y="1017050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/>
                <a:t>v</a:t>
              </a:r>
              <a:r>
                <a:rPr lang="en-US" sz="2400" b="1" baseline="-25000" dirty="0" err="1" smtClean="0"/>
                <a:t>L</a:t>
              </a:r>
              <a:endParaRPr lang="ar-SY" sz="2400" b="1" dirty="0"/>
            </a:p>
          </p:txBody>
        </p:sp>
        <p:sp>
          <p:nvSpPr>
            <p:cNvPr id="8" name="مربع نص 7"/>
            <p:cNvSpPr txBox="1"/>
            <p:nvPr/>
          </p:nvSpPr>
          <p:spPr>
            <a:xfrm rot="16200000">
              <a:off x="162044" y="249804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i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10" name="مربع نص 9"/>
            <p:cNvSpPr txBox="1"/>
            <p:nvPr/>
          </p:nvSpPr>
          <p:spPr>
            <a:xfrm>
              <a:off x="4071934" y="4500570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1" name="مربع نص 10"/>
            <p:cNvSpPr txBox="1"/>
            <p:nvPr/>
          </p:nvSpPr>
          <p:spPr>
            <a:xfrm rot="16200000">
              <a:off x="-16551" y="4555489"/>
              <a:ext cx="100013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v</a:t>
              </a:r>
              <a:r>
                <a:rPr lang="en-US" sz="2400" b="1" baseline="-25000" dirty="0" smtClean="0">
                  <a:sym typeface="Symbol"/>
                </a:rPr>
                <a:t>D1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مربع نص 11"/>
            <p:cNvSpPr txBox="1"/>
            <p:nvPr/>
          </p:nvSpPr>
          <p:spPr>
            <a:xfrm>
              <a:off x="714348" y="5753417"/>
              <a:ext cx="78581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dirty="0" smtClean="0">
                  <a:sym typeface="Symbol"/>
                </a:rPr>
                <a:t></a:t>
              </a:r>
              <a:r>
                <a:rPr lang="en-US" sz="2400" b="1" dirty="0" smtClean="0">
                  <a:sym typeface="Symbol"/>
                </a:rPr>
                <a:t>/6</a:t>
              </a:r>
              <a:endParaRPr lang="ar-SY" sz="2400" b="1" dirty="0"/>
            </a:p>
          </p:txBody>
        </p:sp>
        <p:sp>
          <p:nvSpPr>
            <p:cNvPr id="15" name="مربع نص 14"/>
            <p:cNvSpPr txBox="1"/>
            <p:nvPr/>
          </p:nvSpPr>
          <p:spPr>
            <a:xfrm rot="16200000">
              <a:off x="162044" y="3519638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D1</a:t>
              </a:r>
            </a:p>
          </p:txBody>
        </p:sp>
        <p:sp>
          <p:nvSpPr>
            <p:cNvPr id="18" name="مربع نص 17"/>
            <p:cNvSpPr txBox="1"/>
            <p:nvPr/>
          </p:nvSpPr>
          <p:spPr>
            <a:xfrm>
              <a:off x="3714744" y="575341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2</a:t>
              </a:r>
              <a:r>
                <a:rPr lang="ar-SY" sz="2400" b="1" dirty="0" smtClean="0">
                  <a:sym typeface="Symbol"/>
                </a:rPr>
                <a:t></a:t>
              </a:r>
              <a:endParaRPr lang="ar-SY" sz="2400" b="1" dirty="0"/>
            </a:p>
          </p:txBody>
        </p:sp>
        <p:sp>
          <p:nvSpPr>
            <p:cNvPr id="19" name="مربع نص 18"/>
            <p:cNvSpPr txBox="1"/>
            <p:nvPr/>
          </p:nvSpPr>
          <p:spPr>
            <a:xfrm>
              <a:off x="4071934" y="3500438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20" name="مربع نص 19"/>
            <p:cNvSpPr txBox="1"/>
            <p:nvPr/>
          </p:nvSpPr>
          <p:spPr>
            <a:xfrm>
              <a:off x="4071934" y="2824459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21" name="مربع نص 20"/>
            <p:cNvSpPr txBox="1"/>
            <p:nvPr/>
          </p:nvSpPr>
          <p:spPr>
            <a:xfrm>
              <a:off x="4071934" y="1212163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28" name="مربع نص 27"/>
            <p:cNvSpPr txBox="1"/>
            <p:nvPr/>
          </p:nvSpPr>
          <p:spPr>
            <a:xfrm>
              <a:off x="1142976" y="538443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1</a:t>
              </a:r>
              <a:endParaRPr lang="ar-SY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32" name="مربع نص 31"/>
            <p:cNvSpPr txBox="1"/>
            <p:nvPr/>
          </p:nvSpPr>
          <p:spPr>
            <a:xfrm>
              <a:off x="2143108" y="538443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2</a:t>
              </a:r>
              <a:endParaRPr lang="ar-SY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مربع نص 34"/>
            <p:cNvSpPr txBox="1"/>
            <p:nvPr/>
          </p:nvSpPr>
          <p:spPr>
            <a:xfrm>
              <a:off x="887704" y="2906375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D1</a:t>
              </a:r>
              <a:endParaRPr lang="ar-SY" sz="2400" b="1" dirty="0"/>
            </a:p>
          </p:txBody>
        </p:sp>
        <p:sp>
          <p:nvSpPr>
            <p:cNvPr id="36" name="مربع نص 35"/>
            <p:cNvSpPr txBox="1"/>
            <p:nvPr/>
          </p:nvSpPr>
          <p:spPr>
            <a:xfrm>
              <a:off x="2000232" y="2928934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D2</a:t>
              </a:r>
              <a:endParaRPr lang="ar-SY" sz="2400" b="1" dirty="0"/>
            </a:p>
          </p:txBody>
        </p:sp>
        <p:sp>
          <p:nvSpPr>
            <p:cNvPr id="37" name="مربع نص 36"/>
            <p:cNvSpPr txBox="1"/>
            <p:nvPr/>
          </p:nvSpPr>
          <p:spPr>
            <a:xfrm>
              <a:off x="2928926" y="2928934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D3</a:t>
              </a:r>
              <a:endParaRPr lang="ar-SY" sz="2400" b="1" dirty="0"/>
            </a:p>
          </p:txBody>
        </p:sp>
        <p:sp>
          <p:nvSpPr>
            <p:cNvPr id="38" name="مربع نص 37"/>
            <p:cNvSpPr txBox="1"/>
            <p:nvPr/>
          </p:nvSpPr>
          <p:spPr>
            <a:xfrm>
              <a:off x="1785918" y="6212823"/>
              <a:ext cx="157163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ar-SY" sz="2200" dirty="0" smtClean="0">
                  <a:cs typeface="Simplified Arabic" pitchFamily="2" charset="-78"/>
                </a:rPr>
                <a:t>الشكل 2 - 24</a:t>
              </a:r>
              <a:endParaRPr lang="ar-SY" sz="2200" dirty="0">
                <a:cs typeface="Simplified Arabic" pitchFamily="2" charset="-78"/>
              </a:endParaRPr>
            </a:p>
          </p:txBody>
        </p:sp>
        <p:sp>
          <p:nvSpPr>
            <p:cNvPr id="33" name="مربع نص 32"/>
            <p:cNvSpPr txBox="1"/>
            <p:nvPr/>
          </p:nvSpPr>
          <p:spPr>
            <a:xfrm>
              <a:off x="3286116" y="538443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3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مربع نص 39"/>
            <p:cNvSpPr txBox="1"/>
            <p:nvPr/>
          </p:nvSpPr>
          <p:spPr>
            <a:xfrm>
              <a:off x="3286116" y="4143380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12</a:t>
              </a:r>
              <a:endParaRPr lang="ar-SY" sz="24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46" name="مربع نص 45"/>
            <p:cNvSpPr txBox="1"/>
            <p:nvPr/>
          </p:nvSpPr>
          <p:spPr>
            <a:xfrm>
              <a:off x="2143108" y="4143380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13</a:t>
              </a:r>
              <a:endParaRPr lang="ar-SY" sz="2400" b="1" baseline="-250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9" name="مربع نص 28"/>
          <p:cNvSpPr txBox="1"/>
          <p:nvPr/>
        </p:nvSpPr>
        <p:spPr>
          <a:xfrm>
            <a:off x="428596" y="-24"/>
            <a:ext cx="84296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i="1" dirty="0" smtClean="0">
                <a:solidFill>
                  <a:srgbClr val="0070C0"/>
                </a:solidFill>
                <a:cs typeface="Simplified Arabic" pitchFamily="2" charset="-78"/>
              </a:rPr>
              <a:t>أ- دارة التقويم ثلاثية الطور ذات النقطة المشتركة – حمل </a:t>
            </a:r>
            <a:r>
              <a:rPr lang="ar-SY" sz="28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800" b="1" i="1" dirty="0" smtClean="0">
                <a:solidFill>
                  <a:srgbClr val="0070C0"/>
                </a:solidFill>
                <a:cs typeface="Simplified Arabic" pitchFamily="2" charset="-78"/>
              </a:rPr>
              <a:t> تحريضي </a:t>
            </a:r>
            <a:r>
              <a:rPr lang="en-US" sz="2800" b="1" i="1" dirty="0" smtClean="0">
                <a:solidFill>
                  <a:srgbClr val="0070C0"/>
                </a:solidFill>
                <a:cs typeface="Simplified Arabic" pitchFamily="2" charset="-78"/>
              </a:rPr>
              <a:t>R L</a:t>
            </a:r>
            <a:endParaRPr lang="ar-SY" sz="28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30" name="مربع نص 29"/>
          <p:cNvSpPr txBox="1"/>
          <p:nvPr/>
        </p:nvSpPr>
        <p:spPr>
          <a:xfrm>
            <a:off x="4357686" y="1048392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المتوسطة لجهد وتيار الحمل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39" name="Object 3"/>
          <p:cNvGraphicFramePr>
            <a:graphicFrameLocks noChangeAspect="1"/>
          </p:cNvGraphicFramePr>
          <p:nvPr/>
        </p:nvGraphicFramePr>
        <p:xfrm>
          <a:off x="5445125" y="1681158"/>
          <a:ext cx="2678113" cy="1104900"/>
        </p:xfrm>
        <a:graphic>
          <a:graphicData uri="http://schemas.openxmlformats.org/presentationml/2006/ole">
            <p:oleObj spid="_x0000_s152578" name="Equation" r:id="rId4" imgW="1143000" imgH="469800" progId="Equation.DSMT4">
              <p:embed/>
            </p:oleObj>
          </a:graphicData>
        </a:graphic>
      </p:graphicFrame>
      <p:graphicFrame>
        <p:nvGraphicFramePr>
          <p:cNvPr id="41" name="Object 3"/>
          <p:cNvGraphicFramePr>
            <a:graphicFrameLocks noChangeAspect="1"/>
          </p:cNvGraphicFramePr>
          <p:nvPr/>
        </p:nvGraphicFramePr>
        <p:xfrm>
          <a:off x="5787231" y="3003553"/>
          <a:ext cx="1993900" cy="925513"/>
        </p:xfrm>
        <a:graphic>
          <a:graphicData uri="http://schemas.openxmlformats.org/presentationml/2006/ole">
            <p:oleObj spid="_x0000_s152579" name="Equation" r:id="rId5" imgW="850680" imgH="393480" progId="Equation.DSMT4">
              <p:embed/>
            </p:oleObj>
          </a:graphicData>
        </a:graphic>
      </p:graphicFrame>
      <p:cxnSp>
        <p:nvCxnSpPr>
          <p:cNvPr id="43" name="رابط كسهم مستقيم 42"/>
          <p:cNvCxnSpPr/>
          <p:nvPr/>
        </p:nvCxnSpPr>
        <p:spPr>
          <a:xfrm rot="5400000">
            <a:off x="3679025" y="2678901"/>
            <a:ext cx="35719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رابط كسهم مستقيم 44"/>
          <p:cNvCxnSpPr/>
          <p:nvPr/>
        </p:nvCxnSpPr>
        <p:spPr>
          <a:xfrm rot="5400000" flipH="1" flipV="1">
            <a:off x="3679025" y="3536157"/>
            <a:ext cx="35719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مربع نص 48"/>
          <p:cNvSpPr txBox="1"/>
          <p:nvPr/>
        </p:nvSpPr>
        <p:spPr>
          <a:xfrm>
            <a:off x="3357553" y="2285992"/>
            <a:ext cx="207170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i="1" dirty="0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b="1" i="1" baseline="-25000" dirty="0" smtClean="0">
                <a:solidFill>
                  <a:srgbClr val="FF0000"/>
                </a:solidFill>
                <a:sym typeface="Symbol"/>
              </a:rPr>
              <a:t>LDC</a:t>
            </a:r>
            <a:endParaRPr lang="ar-SY" sz="2400" b="1" i="1" dirty="0">
              <a:solidFill>
                <a:srgbClr val="FF0000"/>
              </a:solidFill>
            </a:endParaRPr>
          </a:p>
        </p:txBody>
      </p:sp>
      <p:sp>
        <p:nvSpPr>
          <p:cNvPr id="51" name="مربع نص 50"/>
          <p:cNvSpPr txBox="1"/>
          <p:nvPr/>
        </p:nvSpPr>
        <p:spPr>
          <a:xfrm>
            <a:off x="4357686" y="4191664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الفعالة لجهد وتيار الحمل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5519738" y="4819664"/>
          <a:ext cx="2528887" cy="538162"/>
        </p:xfrm>
        <a:graphic>
          <a:graphicData uri="http://schemas.openxmlformats.org/presentationml/2006/ole">
            <p:oleObj spid="_x0000_s152580" name="Equation" r:id="rId6" imgW="1079280" imgH="228600" progId="Equation.DSMT4">
              <p:embed/>
            </p:oleObj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5922169" y="5676920"/>
          <a:ext cx="1724025" cy="538162"/>
        </p:xfrm>
        <a:graphic>
          <a:graphicData uri="http://schemas.openxmlformats.org/presentationml/2006/ole">
            <p:oleObj spid="_x0000_s152581" name="Equation" r:id="rId7" imgW="736560" imgH="228600" progId="Equation.DSMT4">
              <p:embed/>
            </p:oleObj>
          </a:graphicData>
        </a:graphic>
      </p:graphicFrame>
      <p:sp>
        <p:nvSpPr>
          <p:cNvPr id="34" name="عنصر نائب للتاريخ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42" name="عنصر نائب لرقم الشريحة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51</a:t>
            </a:fld>
            <a:endParaRPr lang="ar-SY"/>
          </a:p>
        </p:txBody>
      </p:sp>
      <p:sp>
        <p:nvSpPr>
          <p:cNvPr id="44" name="عنصر نائب للتذييل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مجموعة 30"/>
          <p:cNvGrpSpPr/>
          <p:nvPr/>
        </p:nvGrpSpPr>
        <p:grpSpPr>
          <a:xfrm>
            <a:off x="252682" y="538443"/>
            <a:ext cx="4319318" cy="6105267"/>
            <a:chOff x="252682" y="538443"/>
            <a:chExt cx="4319318" cy="6105267"/>
          </a:xfrm>
        </p:grpSpPr>
        <p:pic>
          <p:nvPicPr>
            <p:cNvPr id="3686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5786" y="785794"/>
              <a:ext cx="3695700" cy="513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مربع نص 6"/>
            <p:cNvSpPr txBox="1"/>
            <p:nvPr/>
          </p:nvSpPr>
          <p:spPr>
            <a:xfrm rot="16200000">
              <a:off x="162044" y="1017050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/>
                <a:t>v</a:t>
              </a:r>
              <a:r>
                <a:rPr lang="en-US" sz="2400" b="1" baseline="-25000" dirty="0" err="1" smtClean="0"/>
                <a:t>L</a:t>
              </a:r>
              <a:endParaRPr lang="ar-SY" sz="2400" b="1" dirty="0"/>
            </a:p>
          </p:txBody>
        </p:sp>
        <p:sp>
          <p:nvSpPr>
            <p:cNvPr id="8" name="مربع نص 7"/>
            <p:cNvSpPr txBox="1"/>
            <p:nvPr/>
          </p:nvSpPr>
          <p:spPr>
            <a:xfrm rot="16200000">
              <a:off x="162044" y="249804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i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10" name="مربع نص 9"/>
            <p:cNvSpPr txBox="1"/>
            <p:nvPr/>
          </p:nvSpPr>
          <p:spPr>
            <a:xfrm>
              <a:off x="4071934" y="4500570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11" name="مربع نص 10"/>
            <p:cNvSpPr txBox="1"/>
            <p:nvPr/>
          </p:nvSpPr>
          <p:spPr>
            <a:xfrm rot="16200000">
              <a:off x="-16551" y="4555489"/>
              <a:ext cx="100013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v</a:t>
              </a:r>
              <a:r>
                <a:rPr lang="en-US" sz="2400" b="1" baseline="-25000" dirty="0" smtClean="0">
                  <a:sym typeface="Symbol"/>
                </a:rPr>
                <a:t>D1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مربع نص 11"/>
            <p:cNvSpPr txBox="1"/>
            <p:nvPr/>
          </p:nvSpPr>
          <p:spPr>
            <a:xfrm>
              <a:off x="714348" y="5753417"/>
              <a:ext cx="78581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Y" sz="2400" b="1" dirty="0" smtClean="0">
                  <a:sym typeface="Symbol"/>
                </a:rPr>
                <a:t></a:t>
              </a:r>
              <a:r>
                <a:rPr lang="en-US" sz="2400" b="1" dirty="0" smtClean="0">
                  <a:sym typeface="Symbol"/>
                </a:rPr>
                <a:t>/6</a:t>
              </a:r>
              <a:endParaRPr lang="ar-SY" sz="2400" b="1" dirty="0"/>
            </a:p>
          </p:txBody>
        </p:sp>
        <p:sp>
          <p:nvSpPr>
            <p:cNvPr id="15" name="مربع نص 14"/>
            <p:cNvSpPr txBox="1"/>
            <p:nvPr/>
          </p:nvSpPr>
          <p:spPr>
            <a:xfrm rot="16200000">
              <a:off x="162044" y="3519638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D1</a:t>
              </a:r>
            </a:p>
          </p:txBody>
        </p:sp>
        <p:sp>
          <p:nvSpPr>
            <p:cNvPr id="18" name="مربع نص 17"/>
            <p:cNvSpPr txBox="1"/>
            <p:nvPr/>
          </p:nvSpPr>
          <p:spPr>
            <a:xfrm>
              <a:off x="3714744" y="5753417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2</a:t>
              </a:r>
              <a:r>
                <a:rPr lang="ar-SY" sz="2400" b="1" dirty="0" smtClean="0">
                  <a:sym typeface="Symbol"/>
                </a:rPr>
                <a:t></a:t>
              </a:r>
              <a:endParaRPr lang="ar-SY" sz="2400" b="1" dirty="0"/>
            </a:p>
          </p:txBody>
        </p:sp>
        <p:sp>
          <p:nvSpPr>
            <p:cNvPr id="19" name="مربع نص 18"/>
            <p:cNvSpPr txBox="1"/>
            <p:nvPr/>
          </p:nvSpPr>
          <p:spPr>
            <a:xfrm>
              <a:off x="4071934" y="3500438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20" name="مربع نص 19"/>
            <p:cNvSpPr txBox="1"/>
            <p:nvPr/>
          </p:nvSpPr>
          <p:spPr>
            <a:xfrm>
              <a:off x="4071934" y="2824459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21" name="مربع نص 20"/>
            <p:cNvSpPr txBox="1"/>
            <p:nvPr/>
          </p:nvSpPr>
          <p:spPr>
            <a:xfrm>
              <a:off x="4071934" y="1212163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28" name="مربع نص 27"/>
            <p:cNvSpPr txBox="1"/>
            <p:nvPr/>
          </p:nvSpPr>
          <p:spPr>
            <a:xfrm>
              <a:off x="1142976" y="538443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1</a:t>
              </a:r>
              <a:endParaRPr lang="ar-SY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32" name="مربع نص 31"/>
            <p:cNvSpPr txBox="1"/>
            <p:nvPr/>
          </p:nvSpPr>
          <p:spPr>
            <a:xfrm>
              <a:off x="2143108" y="538443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2</a:t>
              </a:r>
              <a:endParaRPr lang="ar-SY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مربع نص 34"/>
            <p:cNvSpPr txBox="1"/>
            <p:nvPr/>
          </p:nvSpPr>
          <p:spPr>
            <a:xfrm>
              <a:off x="887704" y="2906375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D1</a:t>
              </a:r>
              <a:endParaRPr lang="ar-SY" sz="2400" b="1" dirty="0"/>
            </a:p>
          </p:txBody>
        </p:sp>
        <p:sp>
          <p:nvSpPr>
            <p:cNvPr id="36" name="مربع نص 35"/>
            <p:cNvSpPr txBox="1"/>
            <p:nvPr/>
          </p:nvSpPr>
          <p:spPr>
            <a:xfrm>
              <a:off x="2000232" y="2928934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D2</a:t>
              </a:r>
              <a:endParaRPr lang="ar-SY" sz="2400" b="1" dirty="0"/>
            </a:p>
          </p:txBody>
        </p:sp>
        <p:sp>
          <p:nvSpPr>
            <p:cNvPr id="37" name="مربع نص 36"/>
            <p:cNvSpPr txBox="1"/>
            <p:nvPr/>
          </p:nvSpPr>
          <p:spPr>
            <a:xfrm>
              <a:off x="2928926" y="2928934"/>
              <a:ext cx="150019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D3</a:t>
              </a:r>
              <a:endParaRPr lang="ar-SY" sz="2400" b="1" dirty="0"/>
            </a:p>
          </p:txBody>
        </p:sp>
        <p:sp>
          <p:nvSpPr>
            <p:cNvPr id="38" name="مربع نص 37"/>
            <p:cNvSpPr txBox="1"/>
            <p:nvPr/>
          </p:nvSpPr>
          <p:spPr>
            <a:xfrm>
              <a:off x="1785918" y="6212823"/>
              <a:ext cx="157163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ar-SY" sz="2200" dirty="0" smtClean="0">
                  <a:cs typeface="Simplified Arabic" pitchFamily="2" charset="-78"/>
                </a:rPr>
                <a:t>الشكل 2 - 24</a:t>
              </a:r>
              <a:endParaRPr lang="ar-SY" sz="2200" dirty="0">
                <a:cs typeface="Simplified Arabic" pitchFamily="2" charset="-78"/>
              </a:endParaRPr>
            </a:p>
          </p:txBody>
        </p:sp>
        <p:sp>
          <p:nvSpPr>
            <p:cNvPr id="33" name="مربع نص 32"/>
            <p:cNvSpPr txBox="1"/>
            <p:nvPr/>
          </p:nvSpPr>
          <p:spPr>
            <a:xfrm>
              <a:off x="3286116" y="538443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3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مربع نص 39"/>
            <p:cNvSpPr txBox="1"/>
            <p:nvPr/>
          </p:nvSpPr>
          <p:spPr>
            <a:xfrm>
              <a:off x="3286116" y="4143380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12</a:t>
              </a:r>
              <a:endParaRPr lang="ar-SY" sz="24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46" name="مربع نص 45"/>
            <p:cNvSpPr txBox="1"/>
            <p:nvPr/>
          </p:nvSpPr>
          <p:spPr>
            <a:xfrm>
              <a:off x="2143108" y="4143380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13</a:t>
              </a:r>
              <a:endParaRPr lang="ar-SY" sz="2400" b="1" baseline="-250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9" name="مربع نص 28"/>
          <p:cNvSpPr txBox="1"/>
          <p:nvPr/>
        </p:nvSpPr>
        <p:spPr>
          <a:xfrm>
            <a:off x="428596" y="-24"/>
            <a:ext cx="84296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i="1" dirty="0" smtClean="0">
                <a:solidFill>
                  <a:srgbClr val="0070C0"/>
                </a:solidFill>
                <a:cs typeface="Simplified Arabic" pitchFamily="2" charset="-78"/>
              </a:rPr>
              <a:t>أ- دارة التقويم ثلاثية الطور ذات النقطة المشتركة – حمل </a:t>
            </a:r>
            <a:r>
              <a:rPr lang="ar-SY" sz="28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800" b="1" i="1" dirty="0" smtClean="0">
                <a:solidFill>
                  <a:srgbClr val="0070C0"/>
                </a:solidFill>
                <a:cs typeface="Simplified Arabic" pitchFamily="2" charset="-78"/>
              </a:rPr>
              <a:t> تحريضي </a:t>
            </a:r>
            <a:r>
              <a:rPr lang="en-US" sz="2800" b="1" i="1" dirty="0" smtClean="0">
                <a:solidFill>
                  <a:srgbClr val="0070C0"/>
                </a:solidFill>
                <a:cs typeface="Simplified Arabic" pitchFamily="2" charset="-78"/>
              </a:rPr>
              <a:t>R L</a:t>
            </a:r>
            <a:endParaRPr lang="ar-SY" sz="28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30" name="مربع نص 29"/>
          <p:cNvSpPr txBox="1"/>
          <p:nvPr/>
        </p:nvSpPr>
        <p:spPr>
          <a:xfrm>
            <a:off x="4357686" y="1191268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المتوسطة والفعالة لتيار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الديود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41" name="Object 3"/>
          <p:cNvGraphicFramePr>
            <a:graphicFrameLocks noChangeAspect="1"/>
          </p:cNvGraphicFramePr>
          <p:nvPr/>
        </p:nvGraphicFramePr>
        <p:xfrm>
          <a:off x="6032500" y="3143250"/>
          <a:ext cx="2082800" cy="985838"/>
        </p:xfrm>
        <a:graphic>
          <a:graphicData uri="http://schemas.openxmlformats.org/presentationml/2006/ole">
            <p:oleObj spid="_x0000_s153602" name="Equation" r:id="rId4" imgW="888840" imgH="419040" progId="Equation.DSMT4">
              <p:embed/>
            </p:oleObj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6046787" y="1928802"/>
          <a:ext cx="2052638" cy="925512"/>
        </p:xfrm>
        <a:graphic>
          <a:graphicData uri="http://schemas.openxmlformats.org/presentationml/2006/ole">
            <p:oleObj spid="_x0000_s153603" name="Equation" r:id="rId5" imgW="876240" imgH="393480" progId="Equation.DSMT4">
              <p:embed/>
            </p:oleObj>
          </a:graphicData>
        </a:graphic>
      </p:graphicFrame>
      <p:sp>
        <p:nvSpPr>
          <p:cNvPr id="34" name="مربع نص 33"/>
          <p:cNvSpPr txBox="1"/>
          <p:nvPr/>
        </p:nvSpPr>
        <p:spPr>
          <a:xfrm>
            <a:off x="4286248" y="4643446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العظمى للجهد على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الديود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42" name="Object 3"/>
          <p:cNvGraphicFramePr>
            <a:graphicFrameLocks noChangeAspect="1"/>
          </p:cNvGraphicFramePr>
          <p:nvPr/>
        </p:nvGraphicFramePr>
        <p:xfrm>
          <a:off x="5614988" y="5360989"/>
          <a:ext cx="2916237" cy="598487"/>
        </p:xfrm>
        <a:graphic>
          <a:graphicData uri="http://schemas.openxmlformats.org/presentationml/2006/ole">
            <p:oleObj spid="_x0000_s153604" name="Equation" r:id="rId6" imgW="1244520" imgH="253800" progId="Equation.DSMT4">
              <p:embed/>
            </p:oleObj>
          </a:graphicData>
        </a:graphic>
      </p:graphicFrame>
      <p:cxnSp>
        <p:nvCxnSpPr>
          <p:cNvPr id="44" name="رابط كسهم مستقيم 43"/>
          <p:cNvCxnSpPr/>
          <p:nvPr/>
        </p:nvCxnSpPr>
        <p:spPr>
          <a:xfrm rot="5400000">
            <a:off x="2693570" y="5262536"/>
            <a:ext cx="61200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مربع نص 46"/>
          <p:cNvSpPr txBox="1"/>
          <p:nvPr/>
        </p:nvSpPr>
        <p:spPr>
          <a:xfrm>
            <a:off x="1500166" y="5429264"/>
            <a:ext cx="207170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i="1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="1" i="1" baseline="-25000" dirty="0" smtClean="0">
                <a:solidFill>
                  <a:srgbClr val="FF0000"/>
                </a:solidFill>
                <a:sym typeface="Symbol"/>
              </a:rPr>
              <a:t>RD1max</a:t>
            </a:r>
            <a:endParaRPr lang="ar-SY" sz="2400" b="1" i="1" dirty="0">
              <a:solidFill>
                <a:srgbClr val="FF0000"/>
              </a:solidFill>
            </a:endParaRPr>
          </a:p>
        </p:txBody>
      </p:sp>
      <p:sp>
        <p:nvSpPr>
          <p:cNvPr id="31" name="عنصر نائب للتاريخ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39" name="عنصر نائب لرقم الشريحة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52</a:t>
            </a:fld>
            <a:endParaRPr lang="ar-SY"/>
          </a:p>
        </p:txBody>
      </p:sp>
      <p:sp>
        <p:nvSpPr>
          <p:cNvPr id="43" name="عنصر نائب للتذييل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>
          <a:xfrm>
            <a:off x="5929322" y="6492875"/>
            <a:ext cx="3214678" cy="365125"/>
          </a:xfrm>
        </p:spPr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53</a:t>
            </a:fld>
            <a:endParaRPr lang="ar-SY" dirty="0"/>
          </a:p>
        </p:txBody>
      </p:sp>
      <p:sp>
        <p:nvSpPr>
          <p:cNvPr id="5" name="مربع نص 4"/>
          <p:cNvSpPr txBox="1"/>
          <p:nvPr/>
        </p:nvSpPr>
        <p:spPr>
          <a:xfrm>
            <a:off x="357158" y="393024"/>
            <a:ext cx="8429684" cy="28931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600" b="1" dirty="0" smtClean="0">
                <a:solidFill>
                  <a:srgbClr val="FF0000"/>
                </a:solidFill>
                <a:cs typeface="Simplified Arabic" pitchFamily="2" charset="-78"/>
              </a:rPr>
              <a:t>مسألة 2-5:</a:t>
            </a:r>
            <a:r>
              <a:rPr lang="ar-SY" sz="2600" b="1" dirty="0" smtClean="0">
                <a:cs typeface="Simplified Arabic" pitchFamily="2" charset="-78"/>
              </a:rPr>
              <a:t> دارة تقويم ثلاثية الطور ذات النقطة المشتركة تغذي حمولة </a:t>
            </a:r>
            <a:r>
              <a:rPr lang="ar-SY" sz="2600" b="1" dirty="0" err="1" smtClean="0">
                <a:cs typeface="Simplified Arabic" pitchFamily="2" charset="-78"/>
              </a:rPr>
              <a:t>أومية</a:t>
            </a:r>
            <a:r>
              <a:rPr lang="ar-SY" sz="2600" b="1" dirty="0" smtClean="0">
                <a:cs typeface="Simplified Arabic" pitchFamily="2" charset="-78"/>
              </a:rPr>
              <a:t> صرفة مقدارها 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 = 2.7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ar-SY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فإذا كانت قيمة الجهد الفعال لثانوي المحولة 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6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2rms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100V</a:t>
            </a:r>
            <a:r>
              <a:rPr lang="ar-SY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 المطلوب</a:t>
            </a:r>
            <a:r>
              <a:rPr lang="ar-SY" sz="2600" b="1" dirty="0" smtClean="0">
                <a:cs typeface="Simplified Arabic" pitchFamily="2" charset="-78"/>
              </a:rPr>
              <a:t>:</a:t>
            </a:r>
          </a:p>
          <a:p>
            <a:pPr algn="just"/>
            <a:endParaRPr lang="ar-SY" sz="2600" b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أوجد ما يلي: أحسب القيمة الوسطية لكل من الجهد المقوم والتيار المقوم – القيمة الوسطية والفعالة لتيار أحد الديودات.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أرسم الجهد العكسي على أحد الديودات وأحسب قيمته الأعظمية.</a:t>
            </a:r>
          </a:p>
        </p:txBody>
      </p:sp>
      <p:sp>
        <p:nvSpPr>
          <p:cNvPr id="6" name="عنصر نائب للتاريخ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/>
          </a:p>
        </p:txBody>
      </p:sp>
      <p:graphicFrame>
        <p:nvGraphicFramePr>
          <p:cNvPr id="188417" name="Object 1"/>
          <p:cNvGraphicFramePr>
            <a:graphicFrameLocks noChangeAspect="1"/>
          </p:cNvGraphicFramePr>
          <p:nvPr/>
        </p:nvGraphicFramePr>
        <p:xfrm>
          <a:off x="2146300" y="3645024"/>
          <a:ext cx="4851400" cy="1763712"/>
        </p:xfrm>
        <a:graphic>
          <a:graphicData uri="http://schemas.openxmlformats.org/presentationml/2006/ole">
            <p:oleObj spid="_x0000_s188417" name="Equation" r:id="rId3" imgW="2070000" imgH="749160" progId="Equation.DSMT4">
              <p:embed/>
            </p:oleObj>
          </a:graphicData>
        </a:graphic>
      </p:graphicFrame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143240" y="-24"/>
            <a:ext cx="57864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ثانياً-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دارات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التقويم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الديودية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ثلاثية الطور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3" name="مربع نص 2"/>
          <p:cNvSpPr txBox="1"/>
          <p:nvPr/>
        </p:nvSpPr>
        <p:spPr>
          <a:xfrm>
            <a:off x="285720" y="428604"/>
            <a:ext cx="8501122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ب- دارة التقويم ثلاثية الطور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الجسرية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– حمل </a:t>
            </a:r>
            <a:r>
              <a:rPr lang="ar-SY" sz="26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600" b="1" i="1" dirty="0" smtClean="0">
                <a:solidFill>
                  <a:srgbClr val="0070C0"/>
                </a:solidFill>
                <a:cs typeface="Simplified Arabic" pitchFamily="2" charset="-78"/>
              </a:rPr>
              <a:t> صرف</a:t>
            </a:r>
            <a:r>
              <a:rPr lang="en-US" sz="2600" b="1" i="1" dirty="0" smtClean="0">
                <a:solidFill>
                  <a:srgbClr val="0070C0"/>
                </a:solidFill>
                <a:cs typeface="Simplified Arabic" pitchFamily="2" charset="-78"/>
              </a:rPr>
              <a:t>R</a:t>
            </a:r>
            <a:endParaRPr lang="ar-SY" sz="26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5" name="مربع نص 4"/>
          <p:cNvSpPr txBox="1"/>
          <p:nvPr/>
        </p:nvSpPr>
        <p:spPr>
          <a:xfrm>
            <a:off x="1142976" y="3714752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2 - 10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6" name="مستطيل 5"/>
          <p:cNvSpPr/>
          <p:nvPr/>
        </p:nvSpPr>
        <p:spPr>
          <a:xfrm>
            <a:off x="4214810" y="1500174"/>
            <a:ext cx="45720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ar-SY" sz="2800" b="1" dirty="0" smtClean="0">
                <a:solidFill>
                  <a:srgbClr val="002060"/>
                </a:solidFill>
                <a:cs typeface="Simplified Arabic" pitchFamily="2" charset="-78"/>
              </a:rPr>
              <a:t> ستة ديودات (ضعف عدد الأطوار المقومة) موزعة على مجموعتين:</a:t>
            </a:r>
            <a:endParaRPr lang="ar-SY" sz="2800" b="1" dirty="0">
              <a:solidFill>
                <a:srgbClr val="002060"/>
              </a:solidFill>
            </a:endParaRPr>
          </a:p>
        </p:txBody>
      </p:sp>
      <p:sp>
        <p:nvSpPr>
          <p:cNvPr id="7" name="مستطيل 6"/>
          <p:cNvSpPr/>
          <p:nvPr/>
        </p:nvSpPr>
        <p:spPr>
          <a:xfrm>
            <a:off x="6429388" y="928670"/>
            <a:ext cx="23574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تتألف الدارة من :</a:t>
            </a:r>
            <a:endParaRPr lang="ar-SY" sz="2800" b="1" dirty="0"/>
          </a:p>
        </p:txBody>
      </p:sp>
      <p:pic>
        <p:nvPicPr>
          <p:cNvPr id="11" name="صورة 10" descr="fig2_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928670"/>
            <a:ext cx="3902328" cy="3331464"/>
          </a:xfrm>
          <a:prstGeom prst="rect">
            <a:avLst/>
          </a:prstGeom>
        </p:spPr>
      </p:pic>
      <p:sp>
        <p:nvSpPr>
          <p:cNvPr id="12" name="مربع نص 11"/>
          <p:cNvSpPr txBox="1"/>
          <p:nvPr/>
        </p:nvSpPr>
        <p:spPr>
          <a:xfrm>
            <a:off x="1310110" y="4357694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2 - 25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10" name="مستطيل 9"/>
          <p:cNvSpPr/>
          <p:nvPr/>
        </p:nvSpPr>
        <p:spPr>
          <a:xfrm>
            <a:off x="4357686" y="2571744"/>
            <a:ext cx="44291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المجموعة </a:t>
            </a:r>
            <a:r>
              <a:rPr lang="ar-SY" sz="2800" b="1" dirty="0" err="1" smtClean="0">
                <a:solidFill>
                  <a:srgbClr val="C00000"/>
                </a:solidFill>
                <a:cs typeface="Simplified Arabic" pitchFamily="2" charset="-78"/>
              </a:rPr>
              <a:t>المصعدية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(مجموعة الأكثر سلبية)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,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,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يكون الديود الممرر هو الذي يطبق على مهبطه الجهد الأكثر سلبية.</a:t>
            </a:r>
            <a:endParaRPr lang="ar-SY" sz="2800" b="1" dirty="0">
              <a:solidFill>
                <a:srgbClr val="C00000"/>
              </a:solidFill>
            </a:endParaRPr>
          </a:p>
        </p:txBody>
      </p:sp>
      <p:sp>
        <p:nvSpPr>
          <p:cNvPr id="14" name="مستطيل 13"/>
          <p:cNvSpPr/>
          <p:nvPr/>
        </p:nvSpPr>
        <p:spPr>
          <a:xfrm>
            <a:off x="428596" y="4857760"/>
            <a:ext cx="83582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المجموعة </a:t>
            </a:r>
            <a:r>
              <a:rPr lang="ar-SY" sz="2800" b="1" dirty="0" err="1" smtClean="0">
                <a:solidFill>
                  <a:srgbClr val="00B050"/>
                </a:solidFill>
                <a:cs typeface="Simplified Arabic" pitchFamily="2" charset="-78"/>
              </a:rPr>
              <a:t>المهبطية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(مجموعة الأكثر إيجابية)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,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,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يكون الديود الممرر هو الذي يطبق على مصعده الجهد الأكثر إيجابية.</a:t>
            </a:r>
            <a:endParaRPr lang="ar-SY" sz="2800" b="1" dirty="0">
              <a:solidFill>
                <a:srgbClr val="00B050"/>
              </a:solidFill>
            </a:endParaRPr>
          </a:p>
        </p:txBody>
      </p:sp>
      <p:sp>
        <p:nvSpPr>
          <p:cNvPr id="13" name="مستطيل 12"/>
          <p:cNvSpPr/>
          <p:nvPr/>
        </p:nvSpPr>
        <p:spPr>
          <a:xfrm>
            <a:off x="1285852" y="1428736"/>
            <a:ext cx="928694" cy="20717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5" name="مستطيل 14"/>
          <p:cNvSpPr/>
          <p:nvPr/>
        </p:nvSpPr>
        <p:spPr>
          <a:xfrm>
            <a:off x="2643174" y="1428736"/>
            <a:ext cx="928694" cy="20717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6" name="عنصر نائب للتاريخ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17" name="عنصر نائب لرقم الشريحة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54</a:t>
            </a:fld>
            <a:endParaRPr lang="ar-SY" dirty="0"/>
          </a:p>
        </p:txBody>
      </p:sp>
      <p:sp>
        <p:nvSpPr>
          <p:cNvPr id="18" name="عنصر نائب للتذييل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4" grpId="0"/>
      <p:bldP spid="13" grpId="0" animBg="1"/>
      <p:bldP spid="13" grpId="1" animBg="1"/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55</a:t>
            </a:fld>
            <a:endParaRPr lang="ar-SY" dirty="0"/>
          </a:p>
        </p:txBody>
      </p:sp>
      <p:pic>
        <p:nvPicPr>
          <p:cNvPr id="5" name="صورة 4" descr="curves_of_3ph_line_phas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9249" y="389040"/>
            <a:ext cx="3626687" cy="6064295"/>
          </a:xfrm>
          <a:prstGeom prst="rect">
            <a:avLst/>
          </a:prstGeom>
        </p:spPr>
      </p:pic>
      <p:pic>
        <p:nvPicPr>
          <p:cNvPr id="6" name="صورة 5" descr="fig2_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476672"/>
            <a:ext cx="3902328" cy="3331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صورة 30" descr="fig2_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5952" y="285728"/>
            <a:ext cx="3902328" cy="3331464"/>
          </a:xfrm>
          <a:prstGeom prst="rect">
            <a:avLst/>
          </a:prstGeom>
        </p:spPr>
      </p:pic>
      <p:sp>
        <p:nvSpPr>
          <p:cNvPr id="34" name="مربع نص 33"/>
          <p:cNvSpPr txBox="1"/>
          <p:nvPr/>
        </p:nvSpPr>
        <p:spPr>
          <a:xfrm>
            <a:off x="5908904" y="3714752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2 - 25</a:t>
            </a:r>
            <a:endParaRPr lang="ar-SY" sz="2200" dirty="0">
              <a:cs typeface="Simplified Arabic" pitchFamily="2" charset="-78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771525"/>
            <a:ext cx="36957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مربع نص 25"/>
          <p:cNvSpPr txBox="1"/>
          <p:nvPr/>
        </p:nvSpPr>
        <p:spPr>
          <a:xfrm>
            <a:off x="6715140" y="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 rot="16200000">
            <a:off x="52206" y="180512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L</a:t>
            </a:r>
            <a:endParaRPr lang="ar-SY" sz="2400" b="1" dirty="0"/>
          </a:p>
        </p:txBody>
      </p:sp>
      <p:sp>
        <p:nvSpPr>
          <p:cNvPr id="8" name="مربع نص 7"/>
          <p:cNvSpPr txBox="1"/>
          <p:nvPr/>
        </p:nvSpPr>
        <p:spPr>
          <a:xfrm rot="16200000">
            <a:off x="52206" y="344820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i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4000496" y="461040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1" name="مربع نص 10"/>
          <p:cNvSpPr txBox="1"/>
          <p:nvPr/>
        </p:nvSpPr>
        <p:spPr>
          <a:xfrm rot="16200000">
            <a:off x="-126389" y="4555489"/>
            <a:ext cx="10001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D1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15" name="مربع نص 14"/>
          <p:cNvSpPr txBox="1"/>
          <p:nvPr/>
        </p:nvSpPr>
        <p:spPr>
          <a:xfrm>
            <a:off x="2786050" y="371475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D1</a:t>
            </a:r>
          </a:p>
        </p:txBody>
      </p:sp>
      <p:sp>
        <p:nvSpPr>
          <p:cNvPr id="19" name="مربع نص 18"/>
          <p:cNvSpPr txBox="1"/>
          <p:nvPr/>
        </p:nvSpPr>
        <p:spPr>
          <a:xfrm>
            <a:off x="4000496" y="3753153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0" name="مربع نص 19"/>
          <p:cNvSpPr txBox="1"/>
          <p:nvPr/>
        </p:nvSpPr>
        <p:spPr>
          <a:xfrm>
            <a:off x="4000496" y="2143116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1" name="مربع نص 20"/>
          <p:cNvSpPr txBox="1"/>
          <p:nvPr/>
        </p:nvSpPr>
        <p:spPr>
          <a:xfrm>
            <a:off x="4000496" y="785794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8" name="مربع نص 27"/>
          <p:cNvSpPr txBox="1"/>
          <p:nvPr/>
        </p:nvSpPr>
        <p:spPr>
          <a:xfrm>
            <a:off x="1142976" y="428604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1</a:t>
            </a:r>
            <a:endParaRPr lang="ar-SY" sz="2400" b="1" dirty="0">
              <a:solidFill>
                <a:srgbClr val="0070C0"/>
              </a:solidFill>
            </a:endParaRPr>
          </a:p>
        </p:txBody>
      </p:sp>
      <p:sp>
        <p:nvSpPr>
          <p:cNvPr id="32" name="مربع نص 31"/>
          <p:cNvSpPr txBox="1"/>
          <p:nvPr/>
        </p:nvSpPr>
        <p:spPr>
          <a:xfrm>
            <a:off x="2143108" y="428604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35" name="مربع نص 34"/>
          <p:cNvSpPr txBox="1"/>
          <p:nvPr/>
        </p:nvSpPr>
        <p:spPr>
          <a:xfrm>
            <a:off x="928662" y="5786454"/>
            <a:ext cx="642942" cy="769441"/>
          </a:xfrm>
          <a:prstGeom prst="rect">
            <a:avLst/>
          </a:prstGeom>
          <a:noFill/>
        </p:spPr>
        <p:txBody>
          <a:bodyPr wrap="square" lIns="0" rIns="0" rtlCol="1">
            <a:spAutoFit/>
          </a:bodyPr>
          <a:lstStyle/>
          <a:p>
            <a:pPr algn="ctr" rtl="0"/>
            <a:r>
              <a:rPr lang="en-US" sz="2200" b="1" dirty="0" smtClean="0">
                <a:sym typeface="Symbol"/>
              </a:rPr>
              <a:t>D2</a:t>
            </a:r>
          </a:p>
          <a:p>
            <a:pPr algn="ctr" rtl="0"/>
            <a:r>
              <a:rPr lang="en-US" sz="2200" b="1" dirty="0" smtClean="0">
                <a:sym typeface="Symbol"/>
              </a:rPr>
              <a:t>D3</a:t>
            </a:r>
            <a:endParaRPr lang="ar-SY" sz="2200" b="1" dirty="0"/>
          </a:p>
        </p:txBody>
      </p:sp>
      <p:sp>
        <p:nvSpPr>
          <p:cNvPr id="38" name="مربع نص 37"/>
          <p:cNvSpPr txBox="1"/>
          <p:nvPr/>
        </p:nvSpPr>
        <p:spPr>
          <a:xfrm>
            <a:off x="1785918" y="6498575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2 - 26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33" name="مربع نص 32"/>
          <p:cNvSpPr txBox="1"/>
          <p:nvPr/>
        </p:nvSpPr>
        <p:spPr>
          <a:xfrm>
            <a:off x="3286116" y="428604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40" name="مربع نص 39"/>
          <p:cNvSpPr txBox="1"/>
          <p:nvPr/>
        </p:nvSpPr>
        <p:spPr>
          <a:xfrm>
            <a:off x="1785918" y="4214818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21</a:t>
            </a:r>
            <a:endParaRPr lang="ar-SY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46" name="مربع نص 45"/>
          <p:cNvSpPr txBox="1"/>
          <p:nvPr/>
        </p:nvSpPr>
        <p:spPr>
          <a:xfrm>
            <a:off x="3500430" y="4253219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31</a:t>
            </a:r>
            <a:endParaRPr lang="ar-SY" sz="2400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7215188" y="3895725"/>
          <a:ext cx="1666875" cy="568325"/>
        </p:xfrm>
        <a:graphic>
          <a:graphicData uri="http://schemas.openxmlformats.org/presentationml/2006/ole">
            <p:oleObj spid="_x0000_s179202" name="Equation" r:id="rId5" imgW="711000" imgH="241200" progId="Equation.DSMT4">
              <p:embed/>
            </p:oleObj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4618038" y="3929063"/>
          <a:ext cx="2382837" cy="566737"/>
        </p:xfrm>
        <a:graphic>
          <a:graphicData uri="http://schemas.openxmlformats.org/presentationml/2006/ole">
            <p:oleObj spid="_x0000_s179203" name="Equation" r:id="rId6" imgW="1015920" imgH="241200" progId="Equation.DSMT4">
              <p:embed/>
            </p:oleObj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4859338" y="4429125"/>
          <a:ext cx="2382837" cy="565150"/>
        </p:xfrm>
        <a:graphic>
          <a:graphicData uri="http://schemas.openxmlformats.org/presentationml/2006/ole">
            <p:oleObj spid="_x0000_s179204" name="Equation" r:id="rId7" imgW="1015920" imgH="241200" progId="Equation.DSMT4">
              <p:embed/>
            </p:oleObj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4868863" y="4986338"/>
          <a:ext cx="2530475" cy="566737"/>
        </p:xfrm>
        <a:graphic>
          <a:graphicData uri="http://schemas.openxmlformats.org/presentationml/2006/ole">
            <p:oleObj spid="_x0000_s179205" name="Equation" r:id="rId8" imgW="1079280" imgH="241200" progId="Equation.DSMT4">
              <p:embed/>
            </p:oleObj>
          </a:graphicData>
        </a:graphic>
      </p:graphicFrame>
      <p:graphicFrame>
        <p:nvGraphicFramePr>
          <p:cNvPr id="47111" name="Object 5"/>
          <p:cNvGraphicFramePr>
            <a:graphicFrameLocks noChangeAspect="1"/>
          </p:cNvGraphicFramePr>
          <p:nvPr/>
        </p:nvGraphicFramePr>
        <p:xfrm>
          <a:off x="4773613" y="5429250"/>
          <a:ext cx="1905000" cy="982663"/>
        </p:xfrm>
        <a:graphic>
          <a:graphicData uri="http://schemas.openxmlformats.org/presentationml/2006/ole">
            <p:oleObj spid="_x0000_s179206" name="Equation" r:id="rId9" imgW="812520" imgH="419040" progId="Equation.DSMT4">
              <p:embed/>
            </p:oleObj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7375525" y="5694363"/>
          <a:ext cx="1011238" cy="536575"/>
        </p:xfrm>
        <a:graphic>
          <a:graphicData uri="http://schemas.openxmlformats.org/presentationml/2006/ole">
            <p:oleObj spid="_x0000_s179207" name="Equation" r:id="rId10" imgW="431640" imgH="228600" progId="Equation.DSMT4">
              <p:embed/>
            </p:oleObj>
          </a:graphicData>
        </a:graphic>
      </p:graphicFrame>
      <p:sp>
        <p:nvSpPr>
          <p:cNvPr id="45" name="سهم للأسفل 44"/>
          <p:cNvSpPr/>
          <p:nvPr/>
        </p:nvSpPr>
        <p:spPr>
          <a:xfrm>
            <a:off x="959142" y="214290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9" name="عنصر نائب للتاريخ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30" name="عنصر نائب لرقم الشريحة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56</a:t>
            </a:fld>
            <a:endParaRPr lang="ar-SY" dirty="0"/>
          </a:p>
        </p:txBody>
      </p:sp>
      <p:sp>
        <p:nvSpPr>
          <p:cNvPr id="36" name="عنصر نائب للتذييل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sp>
        <p:nvSpPr>
          <p:cNvPr id="37" name="مربع نص 36"/>
          <p:cNvSpPr txBox="1"/>
          <p:nvPr/>
        </p:nvSpPr>
        <p:spPr>
          <a:xfrm>
            <a:off x="6858016" y="714356"/>
            <a:ext cx="642942" cy="430887"/>
          </a:xfrm>
          <a:prstGeom prst="rect">
            <a:avLst/>
          </a:prstGeom>
          <a:noFill/>
        </p:spPr>
        <p:txBody>
          <a:bodyPr wrap="square" lIns="0" rIns="0" rtlCol="1">
            <a:spAutoFit/>
          </a:bodyPr>
          <a:lstStyle/>
          <a:p>
            <a:pPr algn="ctr" rtl="0"/>
            <a:r>
              <a:rPr lang="en-US" sz="2200" b="1" dirty="0" smtClean="0">
                <a:solidFill>
                  <a:srgbClr val="FF0000"/>
                </a:solidFill>
                <a:sym typeface="Symbol"/>
              </a:rPr>
              <a:t>+</a:t>
            </a:r>
          </a:p>
        </p:txBody>
      </p:sp>
      <p:sp>
        <p:nvSpPr>
          <p:cNvPr id="39" name="مربع نص 38"/>
          <p:cNvSpPr txBox="1"/>
          <p:nvPr/>
        </p:nvSpPr>
        <p:spPr>
          <a:xfrm>
            <a:off x="6500826" y="1714488"/>
            <a:ext cx="642942" cy="430887"/>
          </a:xfrm>
          <a:prstGeom prst="rect">
            <a:avLst/>
          </a:prstGeom>
          <a:noFill/>
        </p:spPr>
        <p:txBody>
          <a:bodyPr wrap="square" lIns="0" rIns="0" rtlCol="1">
            <a:spAutoFit/>
          </a:bodyPr>
          <a:lstStyle/>
          <a:p>
            <a:pPr algn="ctr" rtl="0"/>
            <a:r>
              <a:rPr lang="en-US" sz="2200" b="1" dirty="0" smtClean="0">
                <a:solidFill>
                  <a:srgbClr val="FF0000"/>
                </a:solidFill>
                <a:sym typeface="Symbol"/>
              </a:rPr>
              <a:t>-</a:t>
            </a: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5" grpId="0" animBg="1"/>
      <p:bldP spid="37" grpId="0"/>
      <p:bldP spid="3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صورة 30" descr="fig2_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5952" y="285728"/>
            <a:ext cx="3902328" cy="3331464"/>
          </a:xfrm>
          <a:prstGeom prst="rect">
            <a:avLst/>
          </a:prstGeom>
        </p:spPr>
      </p:pic>
      <p:sp>
        <p:nvSpPr>
          <p:cNvPr id="34" name="مربع نص 33"/>
          <p:cNvSpPr txBox="1"/>
          <p:nvPr/>
        </p:nvSpPr>
        <p:spPr>
          <a:xfrm>
            <a:off x="5908904" y="3714752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2 - 25</a:t>
            </a:r>
            <a:endParaRPr lang="ar-SY" sz="2200" dirty="0">
              <a:cs typeface="Simplified Arabic" pitchFamily="2" charset="-78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771525"/>
            <a:ext cx="36957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مربع نص 25"/>
          <p:cNvSpPr txBox="1"/>
          <p:nvPr/>
        </p:nvSpPr>
        <p:spPr>
          <a:xfrm>
            <a:off x="6715140" y="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 rot="16200000">
            <a:off x="52206" y="180512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L</a:t>
            </a:r>
            <a:endParaRPr lang="ar-SY" sz="2400" b="1" dirty="0"/>
          </a:p>
        </p:txBody>
      </p:sp>
      <p:sp>
        <p:nvSpPr>
          <p:cNvPr id="8" name="مربع نص 7"/>
          <p:cNvSpPr txBox="1"/>
          <p:nvPr/>
        </p:nvSpPr>
        <p:spPr>
          <a:xfrm rot="16200000">
            <a:off x="52206" y="344820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i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4000496" y="461040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1" name="مربع نص 10"/>
          <p:cNvSpPr txBox="1"/>
          <p:nvPr/>
        </p:nvSpPr>
        <p:spPr>
          <a:xfrm rot="16200000">
            <a:off x="-126389" y="4555489"/>
            <a:ext cx="10001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D1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15" name="مربع نص 14"/>
          <p:cNvSpPr txBox="1"/>
          <p:nvPr/>
        </p:nvSpPr>
        <p:spPr>
          <a:xfrm>
            <a:off x="2786050" y="371475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D1</a:t>
            </a:r>
          </a:p>
        </p:txBody>
      </p:sp>
      <p:sp>
        <p:nvSpPr>
          <p:cNvPr id="19" name="مربع نص 18"/>
          <p:cNvSpPr txBox="1"/>
          <p:nvPr/>
        </p:nvSpPr>
        <p:spPr>
          <a:xfrm>
            <a:off x="4000496" y="3753153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0" name="مربع نص 19"/>
          <p:cNvSpPr txBox="1"/>
          <p:nvPr/>
        </p:nvSpPr>
        <p:spPr>
          <a:xfrm>
            <a:off x="4000496" y="2143116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1" name="مربع نص 20"/>
          <p:cNvSpPr txBox="1"/>
          <p:nvPr/>
        </p:nvSpPr>
        <p:spPr>
          <a:xfrm>
            <a:off x="4000496" y="785794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8" name="مربع نص 27"/>
          <p:cNvSpPr txBox="1"/>
          <p:nvPr/>
        </p:nvSpPr>
        <p:spPr>
          <a:xfrm>
            <a:off x="1142976" y="428604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1</a:t>
            </a:r>
            <a:endParaRPr lang="ar-SY" sz="2400" b="1" dirty="0">
              <a:solidFill>
                <a:srgbClr val="0070C0"/>
              </a:solidFill>
            </a:endParaRPr>
          </a:p>
        </p:txBody>
      </p:sp>
      <p:sp>
        <p:nvSpPr>
          <p:cNvPr id="32" name="مربع نص 31"/>
          <p:cNvSpPr txBox="1"/>
          <p:nvPr/>
        </p:nvSpPr>
        <p:spPr>
          <a:xfrm>
            <a:off x="2143108" y="428604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35" name="مربع نص 34"/>
          <p:cNvSpPr txBox="1"/>
          <p:nvPr/>
        </p:nvSpPr>
        <p:spPr>
          <a:xfrm>
            <a:off x="928662" y="5786454"/>
            <a:ext cx="642942" cy="769441"/>
          </a:xfrm>
          <a:prstGeom prst="rect">
            <a:avLst/>
          </a:prstGeom>
          <a:noFill/>
        </p:spPr>
        <p:txBody>
          <a:bodyPr wrap="square" lIns="0" rIns="0" rtlCol="1">
            <a:spAutoFit/>
          </a:bodyPr>
          <a:lstStyle/>
          <a:p>
            <a:pPr algn="ctr" rtl="0"/>
            <a:r>
              <a:rPr lang="en-US" sz="2200" b="1" dirty="0" smtClean="0">
                <a:sym typeface="Symbol"/>
              </a:rPr>
              <a:t>D2</a:t>
            </a:r>
          </a:p>
          <a:p>
            <a:pPr algn="ctr" rtl="0"/>
            <a:r>
              <a:rPr lang="en-US" sz="2200" b="1" dirty="0" smtClean="0">
                <a:sym typeface="Symbol"/>
              </a:rPr>
              <a:t>D3</a:t>
            </a:r>
            <a:endParaRPr lang="ar-SY" sz="2200" b="1" dirty="0"/>
          </a:p>
        </p:txBody>
      </p:sp>
      <p:sp>
        <p:nvSpPr>
          <p:cNvPr id="38" name="مربع نص 37"/>
          <p:cNvSpPr txBox="1"/>
          <p:nvPr/>
        </p:nvSpPr>
        <p:spPr>
          <a:xfrm>
            <a:off x="1785918" y="6498575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2 - 26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33" name="مربع نص 32"/>
          <p:cNvSpPr txBox="1"/>
          <p:nvPr/>
        </p:nvSpPr>
        <p:spPr>
          <a:xfrm>
            <a:off x="3286116" y="428604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40" name="مربع نص 39"/>
          <p:cNvSpPr txBox="1"/>
          <p:nvPr/>
        </p:nvSpPr>
        <p:spPr>
          <a:xfrm>
            <a:off x="1785918" y="4214818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21</a:t>
            </a:r>
            <a:endParaRPr lang="ar-SY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46" name="مربع نص 45"/>
          <p:cNvSpPr txBox="1"/>
          <p:nvPr/>
        </p:nvSpPr>
        <p:spPr>
          <a:xfrm>
            <a:off x="3500430" y="4253219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31</a:t>
            </a:r>
            <a:endParaRPr lang="ar-SY" sz="2400" b="1" baseline="-25000" dirty="0">
              <a:solidFill>
                <a:srgbClr val="0070C0"/>
              </a:solidFill>
            </a:endParaRPr>
          </a:p>
        </p:txBody>
      </p:sp>
      <p:sp>
        <p:nvSpPr>
          <p:cNvPr id="39" name="مربع نص 38"/>
          <p:cNvSpPr txBox="1"/>
          <p:nvPr/>
        </p:nvSpPr>
        <p:spPr>
          <a:xfrm>
            <a:off x="1428728" y="5786454"/>
            <a:ext cx="642942" cy="769441"/>
          </a:xfrm>
          <a:prstGeom prst="rect">
            <a:avLst/>
          </a:prstGeom>
          <a:noFill/>
        </p:spPr>
        <p:txBody>
          <a:bodyPr wrap="square" lIns="0" rIns="0" rtlCol="1">
            <a:spAutoFit/>
          </a:bodyPr>
          <a:lstStyle/>
          <a:p>
            <a:pPr algn="ctr" rtl="0"/>
            <a:r>
              <a:rPr lang="en-US" sz="2200" b="1" dirty="0" smtClean="0">
                <a:sym typeface="Symbol"/>
              </a:rPr>
              <a:t>D2</a:t>
            </a:r>
          </a:p>
          <a:p>
            <a:pPr algn="ctr" rtl="0"/>
            <a:r>
              <a:rPr lang="en-US" sz="2200" b="1" dirty="0" smtClean="0">
                <a:sym typeface="Symbol"/>
              </a:rPr>
              <a:t>D5</a:t>
            </a:r>
            <a:endParaRPr lang="ar-SY" sz="2200" b="1" dirty="0"/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7215188" y="3895725"/>
          <a:ext cx="1666875" cy="568325"/>
        </p:xfrm>
        <a:graphic>
          <a:graphicData uri="http://schemas.openxmlformats.org/presentationml/2006/ole">
            <p:oleObj spid="_x0000_s180226" name="Equation" r:id="rId5" imgW="711000" imgH="241200" progId="Equation.DSMT4">
              <p:embed/>
            </p:oleObj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4618038" y="3929063"/>
          <a:ext cx="2382837" cy="566737"/>
        </p:xfrm>
        <a:graphic>
          <a:graphicData uri="http://schemas.openxmlformats.org/presentationml/2006/ole">
            <p:oleObj spid="_x0000_s180227" name="Equation" r:id="rId6" imgW="1015920" imgH="241200" progId="Equation.DSMT4">
              <p:embed/>
            </p:oleObj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4859338" y="4429125"/>
          <a:ext cx="2382837" cy="565150"/>
        </p:xfrm>
        <a:graphic>
          <a:graphicData uri="http://schemas.openxmlformats.org/presentationml/2006/ole">
            <p:oleObj spid="_x0000_s180228" name="Equation" r:id="rId7" imgW="1015920" imgH="241200" progId="Equation.DSMT4">
              <p:embed/>
            </p:oleObj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4883150" y="4986338"/>
          <a:ext cx="2500313" cy="566737"/>
        </p:xfrm>
        <a:graphic>
          <a:graphicData uri="http://schemas.openxmlformats.org/presentationml/2006/ole">
            <p:oleObj spid="_x0000_s180229" name="Equation" r:id="rId8" imgW="1066680" imgH="241200" progId="Equation.DSMT4">
              <p:embed/>
            </p:oleObj>
          </a:graphicData>
        </a:graphic>
      </p:graphicFrame>
      <p:graphicFrame>
        <p:nvGraphicFramePr>
          <p:cNvPr id="47111" name="Object 5"/>
          <p:cNvGraphicFramePr>
            <a:graphicFrameLocks noChangeAspect="1"/>
          </p:cNvGraphicFramePr>
          <p:nvPr/>
        </p:nvGraphicFramePr>
        <p:xfrm>
          <a:off x="4773613" y="5429250"/>
          <a:ext cx="1905000" cy="982663"/>
        </p:xfrm>
        <a:graphic>
          <a:graphicData uri="http://schemas.openxmlformats.org/presentationml/2006/ole">
            <p:oleObj spid="_x0000_s180230" name="Equation" r:id="rId9" imgW="812520" imgH="419040" progId="Equation.DSMT4">
              <p:embed/>
            </p:oleObj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7375525" y="5694363"/>
          <a:ext cx="1011238" cy="536575"/>
        </p:xfrm>
        <a:graphic>
          <a:graphicData uri="http://schemas.openxmlformats.org/presentationml/2006/ole">
            <p:oleObj spid="_x0000_s180231" name="Equation" r:id="rId10" imgW="431640" imgH="228600" progId="Equation.DSMT4">
              <p:embed/>
            </p:oleObj>
          </a:graphicData>
        </a:graphic>
      </p:graphicFrame>
      <p:sp>
        <p:nvSpPr>
          <p:cNvPr id="45" name="سهم للأسفل 44"/>
          <p:cNvSpPr/>
          <p:nvPr/>
        </p:nvSpPr>
        <p:spPr>
          <a:xfrm>
            <a:off x="959142" y="214290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6" name="سهم للأسفل 35"/>
          <p:cNvSpPr/>
          <p:nvPr/>
        </p:nvSpPr>
        <p:spPr>
          <a:xfrm>
            <a:off x="1510644" y="214290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0" name="عنصر نائب للتاريخ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37" name="عنصر نائب لرقم الشريحة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57</a:t>
            </a:fld>
            <a:endParaRPr lang="ar-SY" dirty="0"/>
          </a:p>
        </p:txBody>
      </p:sp>
      <p:sp>
        <p:nvSpPr>
          <p:cNvPr id="41" name="عنصر نائب للتذييل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sp>
        <p:nvSpPr>
          <p:cNvPr id="42" name="مربع نص 41"/>
          <p:cNvSpPr txBox="1"/>
          <p:nvPr/>
        </p:nvSpPr>
        <p:spPr>
          <a:xfrm>
            <a:off x="6858016" y="714356"/>
            <a:ext cx="642942" cy="430887"/>
          </a:xfrm>
          <a:prstGeom prst="rect">
            <a:avLst/>
          </a:prstGeom>
          <a:noFill/>
        </p:spPr>
        <p:txBody>
          <a:bodyPr wrap="square" lIns="0" rIns="0" rtlCol="1">
            <a:spAutoFit/>
          </a:bodyPr>
          <a:lstStyle/>
          <a:p>
            <a:pPr algn="ctr" rtl="0"/>
            <a:r>
              <a:rPr lang="en-US" sz="2200" b="1" dirty="0" smtClean="0">
                <a:solidFill>
                  <a:srgbClr val="FF0000"/>
                </a:solidFill>
                <a:sym typeface="Symbol"/>
              </a:rPr>
              <a:t>+</a:t>
            </a:r>
          </a:p>
        </p:txBody>
      </p:sp>
      <p:sp>
        <p:nvSpPr>
          <p:cNvPr id="43" name="مربع نص 42"/>
          <p:cNvSpPr txBox="1"/>
          <p:nvPr/>
        </p:nvSpPr>
        <p:spPr>
          <a:xfrm>
            <a:off x="6500826" y="2426609"/>
            <a:ext cx="642942" cy="430887"/>
          </a:xfrm>
          <a:prstGeom prst="rect">
            <a:avLst/>
          </a:prstGeom>
          <a:noFill/>
        </p:spPr>
        <p:txBody>
          <a:bodyPr wrap="square" lIns="0" rIns="0" rtlCol="1">
            <a:spAutoFit/>
          </a:bodyPr>
          <a:lstStyle/>
          <a:p>
            <a:pPr algn="ctr" rtl="0"/>
            <a:r>
              <a:rPr lang="en-US" sz="2200" b="1" dirty="0" smtClean="0">
                <a:solidFill>
                  <a:srgbClr val="FF0000"/>
                </a:solidFill>
                <a:sym typeface="Symbol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5" grpId="0" animBg="1"/>
      <p:bldP spid="36" grpId="0" animBg="1"/>
      <p:bldP spid="42" grpId="0"/>
      <p:bldP spid="4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صورة 30" descr="fig2_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5952" y="285728"/>
            <a:ext cx="3902328" cy="3331464"/>
          </a:xfrm>
          <a:prstGeom prst="rect">
            <a:avLst/>
          </a:prstGeom>
        </p:spPr>
      </p:pic>
      <p:sp>
        <p:nvSpPr>
          <p:cNvPr id="34" name="مربع نص 33"/>
          <p:cNvSpPr txBox="1"/>
          <p:nvPr/>
        </p:nvSpPr>
        <p:spPr>
          <a:xfrm>
            <a:off x="5908904" y="3714752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2 - 25</a:t>
            </a:r>
            <a:endParaRPr lang="ar-SY" sz="2200" dirty="0">
              <a:cs typeface="Simplified Arabic" pitchFamily="2" charset="-78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771525"/>
            <a:ext cx="36957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مربع نص 25"/>
          <p:cNvSpPr txBox="1"/>
          <p:nvPr/>
        </p:nvSpPr>
        <p:spPr>
          <a:xfrm>
            <a:off x="6715140" y="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 rot="16200000">
            <a:off x="52206" y="180512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L</a:t>
            </a:r>
            <a:endParaRPr lang="ar-SY" sz="2400" b="1" dirty="0"/>
          </a:p>
        </p:txBody>
      </p:sp>
      <p:sp>
        <p:nvSpPr>
          <p:cNvPr id="8" name="مربع نص 7"/>
          <p:cNvSpPr txBox="1"/>
          <p:nvPr/>
        </p:nvSpPr>
        <p:spPr>
          <a:xfrm rot="16200000">
            <a:off x="52206" y="344820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i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4000496" y="461040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1" name="مربع نص 10"/>
          <p:cNvSpPr txBox="1"/>
          <p:nvPr/>
        </p:nvSpPr>
        <p:spPr>
          <a:xfrm rot="16200000">
            <a:off x="-126389" y="4555489"/>
            <a:ext cx="10001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D1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15" name="مربع نص 14"/>
          <p:cNvSpPr txBox="1"/>
          <p:nvPr/>
        </p:nvSpPr>
        <p:spPr>
          <a:xfrm>
            <a:off x="2786050" y="371475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D1</a:t>
            </a:r>
          </a:p>
        </p:txBody>
      </p:sp>
      <p:sp>
        <p:nvSpPr>
          <p:cNvPr id="19" name="مربع نص 18"/>
          <p:cNvSpPr txBox="1"/>
          <p:nvPr/>
        </p:nvSpPr>
        <p:spPr>
          <a:xfrm>
            <a:off x="4000496" y="3753153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0" name="مربع نص 19"/>
          <p:cNvSpPr txBox="1"/>
          <p:nvPr/>
        </p:nvSpPr>
        <p:spPr>
          <a:xfrm>
            <a:off x="4000496" y="2143116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1" name="مربع نص 20"/>
          <p:cNvSpPr txBox="1"/>
          <p:nvPr/>
        </p:nvSpPr>
        <p:spPr>
          <a:xfrm>
            <a:off x="4000496" y="785794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8" name="مربع نص 27"/>
          <p:cNvSpPr txBox="1"/>
          <p:nvPr/>
        </p:nvSpPr>
        <p:spPr>
          <a:xfrm>
            <a:off x="1142976" y="428604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1</a:t>
            </a:r>
            <a:endParaRPr lang="ar-SY" sz="2400" b="1" dirty="0">
              <a:solidFill>
                <a:srgbClr val="0070C0"/>
              </a:solidFill>
            </a:endParaRPr>
          </a:p>
        </p:txBody>
      </p:sp>
      <p:sp>
        <p:nvSpPr>
          <p:cNvPr id="32" name="مربع نص 31"/>
          <p:cNvSpPr txBox="1"/>
          <p:nvPr/>
        </p:nvSpPr>
        <p:spPr>
          <a:xfrm>
            <a:off x="2143108" y="428604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35" name="مربع نص 34"/>
          <p:cNvSpPr txBox="1"/>
          <p:nvPr/>
        </p:nvSpPr>
        <p:spPr>
          <a:xfrm>
            <a:off x="928662" y="5786454"/>
            <a:ext cx="642942" cy="769441"/>
          </a:xfrm>
          <a:prstGeom prst="rect">
            <a:avLst/>
          </a:prstGeom>
          <a:noFill/>
        </p:spPr>
        <p:txBody>
          <a:bodyPr wrap="square" lIns="0" rIns="0" rtlCol="1">
            <a:spAutoFit/>
          </a:bodyPr>
          <a:lstStyle/>
          <a:p>
            <a:pPr algn="ctr" rtl="0"/>
            <a:r>
              <a:rPr lang="en-US" sz="2200" b="1" dirty="0" smtClean="0">
                <a:sym typeface="Symbol"/>
              </a:rPr>
              <a:t>D2</a:t>
            </a:r>
          </a:p>
          <a:p>
            <a:pPr algn="ctr" rtl="0"/>
            <a:r>
              <a:rPr lang="en-US" sz="2200" b="1" dirty="0" smtClean="0">
                <a:sym typeface="Symbol"/>
              </a:rPr>
              <a:t>D3</a:t>
            </a:r>
            <a:endParaRPr lang="ar-SY" sz="2200" b="1" dirty="0"/>
          </a:p>
        </p:txBody>
      </p:sp>
      <p:sp>
        <p:nvSpPr>
          <p:cNvPr id="38" name="مربع نص 37"/>
          <p:cNvSpPr txBox="1"/>
          <p:nvPr/>
        </p:nvSpPr>
        <p:spPr>
          <a:xfrm>
            <a:off x="1785918" y="6498575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2 - 26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33" name="مربع نص 32"/>
          <p:cNvSpPr txBox="1"/>
          <p:nvPr/>
        </p:nvSpPr>
        <p:spPr>
          <a:xfrm>
            <a:off x="3286116" y="428604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40" name="مربع نص 39"/>
          <p:cNvSpPr txBox="1"/>
          <p:nvPr/>
        </p:nvSpPr>
        <p:spPr>
          <a:xfrm>
            <a:off x="1785918" y="4214818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21</a:t>
            </a:r>
            <a:endParaRPr lang="ar-SY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46" name="مربع نص 45"/>
          <p:cNvSpPr txBox="1"/>
          <p:nvPr/>
        </p:nvSpPr>
        <p:spPr>
          <a:xfrm>
            <a:off x="3500430" y="4253219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31</a:t>
            </a:r>
            <a:endParaRPr lang="ar-SY" sz="2400" b="1" baseline="-25000" dirty="0">
              <a:solidFill>
                <a:srgbClr val="0070C0"/>
              </a:solidFill>
            </a:endParaRPr>
          </a:p>
        </p:txBody>
      </p:sp>
      <p:sp>
        <p:nvSpPr>
          <p:cNvPr id="39" name="مربع نص 38"/>
          <p:cNvSpPr txBox="1"/>
          <p:nvPr/>
        </p:nvSpPr>
        <p:spPr>
          <a:xfrm>
            <a:off x="1428728" y="5786454"/>
            <a:ext cx="642942" cy="769441"/>
          </a:xfrm>
          <a:prstGeom prst="rect">
            <a:avLst/>
          </a:prstGeom>
          <a:noFill/>
        </p:spPr>
        <p:txBody>
          <a:bodyPr wrap="square" lIns="0" rIns="0" rtlCol="1">
            <a:spAutoFit/>
          </a:bodyPr>
          <a:lstStyle/>
          <a:p>
            <a:pPr algn="ctr" rtl="0"/>
            <a:r>
              <a:rPr lang="en-US" sz="2200" b="1" dirty="0" smtClean="0">
                <a:sym typeface="Symbol"/>
              </a:rPr>
              <a:t>D2</a:t>
            </a:r>
          </a:p>
          <a:p>
            <a:pPr algn="ctr" rtl="0"/>
            <a:r>
              <a:rPr lang="en-US" sz="2200" b="1" dirty="0" smtClean="0">
                <a:sym typeface="Symbol"/>
              </a:rPr>
              <a:t>D5</a:t>
            </a:r>
            <a:endParaRPr lang="ar-SY" sz="2200" b="1" dirty="0"/>
          </a:p>
        </p:txBody>
      </p:sp>
      <p:sp>
        <p:nvSpPr>
          <p:cNvPr id="41" name="مربع نص 40"/>
          <p:cNvSpPr txBox="1"/>
          <p:nvPr/>
        </p:nvSpPr>
        <p:spPr>
          <a:xfrm>
            <a:off x="2000232" y="5786454"/>
            <a:ext cx="642942" cy="769441"/>
          </a:xfrm>
          <a:prstGeom prst="rect">
            <a:avLst/>
          </a:prstGeom>
          <a:noFill/>
        </p:spPr>
        <p:txBody>
          <a:bodyPr wrap="square" lIns="0" rIns="0" rtlCol="1">
            <a:spAutoFit/>
          </a:bodyPr>
          <a:lstStyle/>
          <a:p>
            <a:pPr algn="ctr" rtl="0"/>
            <a:r>
              <a:rPr lang="en-US" sz="2200" b="1" dirty="0" smtClean="0">
                <a:sym typeface="Symbol"/>
              </a:rPr>
              <a:t>D4</a:t>
            </a:r>
          </a:p>
          <a:p>
            <a:pPr algn="ctr" rtl="0"/>
            <a:r>
              <a:rPr lang="en-US" sz="2200" b="1" dirty="0" smtClean="0">
                <a:sym typeface="Symbol"/>
              </a:rPr>
              <a:t>D5</a:t>
            </a:r>
            <a:endParaRPr lang="ar-SY" sz="2200" b="1" dirty="0"/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7215188" y="3895725"/>
          <a:ext cx="1666875" cy="568325"/>
        </p:xfrm>
        <a:graphic>
          <a:graphicData uri="http://schemas.openxmlformats.org/presentationml/2006/ole">
            <p:oleObj spid="_x0000_s181250" name="Equation" r:id="rId5" imgW="711000" imgH="241200" progId="Equation.DSMT4">
              <p:embed/>
            </p:oleObj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4618038" y="3929063"/>
          <a:ext cx="2382837" cy="566737"/>
        </p:xfrm>
        <a:graphic>
          <a:graphicData uri="http://schemas.openxmlformats.org/presentationml/2006/ole">
            <p:oleObj spid="_x0000_s181251" name="Equation" r:id="rId6" imgW="1015920" imgH="241200" progId="Equation.DSMT4">
              <p:embed/>
            </p:oleObj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4714875" y="4429125"/>
          <a:ext cx="2443163" cy="565150"/>
        </p:xfrm>
        <a:graphic>
          <a:graphicData uri="http://schemas.openxmlformats.org/presentationml/2006/ole">
            <p:oleObj spid="_x0000_s181252" name="Equation" r:id="rId7" imgW="1041120" imgH="241200" progId="Equation.DSMT4">
              <p:embed/>
            </p:oleObj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4773613" y="4986338"/>
          <a:ext cx="2500312" cy="566737"/>
        </p:xfrm>
        <a:graphic>
          <a:graphicData uri="http://schemas.openxmlformats.org/presentationml/2006/ole">
            <p:oleObj spid="_x0000_s181253" name="Equation" r:id="rId8" imgW="1066680" imgH="241200" progId="Equation.DSMT4">
              <p:embed/>
            </p:oleObj>
          </a:graphicData>
        </a:graphic>
      </p:graphicFrame>
      <p:graphicFrame>
        <p:nvGraphicFramePr>
          <p:cNvPr id="47111" name="Object 5"/>
          <p:cNvGraphicFramePr>
            <a:graphicFrameLocks noChangeAspect="1"/>
          </p:cNvGraphicFramePr>
          <p:nvPr/>
        </p:nvGraphicFramePr>
        <p:xfrm>
          <a:off x="4773613" y="5429250"/>
          <a:ext cx="1905000" cy="982663"/>
        </p:xfrm>
        <a:graphic>
          <a:graphicData uri="http://schemas.openxmlformats.org/presentationml/2006/ole">
            <p:oleObj spid="_x0000_s181254" name="Equation" r:id="rId9" imgW="812520" imgH="419040" progId="Equation.DSMT4">
              <p:embed/>
            </p:oleObj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7375525" y="5694363"/>
          <a:ext cx="1011238" cy="536575"/>
        </p:xfrm>
        <a:graphic>
          <a:graphicData uri="http://schemas.openxmlformats.org/presentationml/2006/ole">
            <p:oleObj spid="_x0000_s181255" name="Equation" r:id="rId10" imgW="431640" imgH="228600" progId="Equation.DSMT4">
              <p:embed/>
            </p:oleObj>
          </a:graphicData>
        </a:graphic>
      </p:graphicFrame>
      <p:sp>
        <p:nvSpPr>
          <p:cNvPr id="45" name="سهم للأسفل 44"/>
          <p:cNvSpPr/>
          <p:nvPr/>
        </p:nvSpPr>
        <p:spPr>
          <a:xfrm>
            <a:off x="1520168" y="214290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6" name="سهم للأسفل 35"/>
          <p:cNvSpPr/>
          <p:nvPr/>
        </p:nvSpPr>
        <p:spPr>
          <a:xfrm>
            <a:off x="2071670" y="214290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7" name="عنصر نائب للتاريخ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42" name="عنصر نائب لرقم الشريحة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58</a:t>
            </a:fld>
            <a:endParaRPr lang="ar-SY" dirty="0"/>
          </a:p>
        </p:txBody>
      </p:sp>
      <p:sp>
        <p:nvSpPr>
          <p:cNvPr id="43" name="عنصر نائب للتذييل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sp>
        <p:nvSpPr>
          <p:cNvPr id="44" name="مربع نص 43"/>
          <p:cNvSpPr txBox="1"/>
          <p:nvPr/>
        </p:nvSpPr>
        <p:spPr>
          <a:xfrm>
            <a:off x="6858016" y="1426477"/>
            <a:ext cx="642942" cy="430887"/>
          </a:xfrm>
          <a:prstGeom prst="rect">
            <a:avLst/>
          </a:prstGeom>
          <a:noFill/>
        </p:spPr>
        <p:txBody>
          <a:bodyPr wrap="square" lIns="0" rIns="0" rtlCol="1">
            <a:spAutoFit/>
          </a:bodyPr>
          <a:lstStyle/>
          <a:p>
            <a:pPr algn="ctr" rtl="0"/>
            <a:r>
              <a:rPr lang="en-US" sz="2200" b="1" dirty="0" smtClean="0">
                <a:solidFill>
                  <a:srgbClr val="FF0000"/>
                </a:solidFill>
                <a:sym typeface="Symbol"/>
              </a:rPr>
              <a:t>+</a:t>
            </a:r>
          </a:p>
        </p:txBody>
      </p:sp>
      <p:sp>
        <p:nvSpPr>
          <p:cNvPr id="47" name="مربع نص 46"/>
          <p:cNvSpPr txBox="1"/>
          <p:nvPr/>
        </p:nvSpPr>
        <p:spPr>
          <a:xfrm>
            <a:off x="6500826" y="2426609"/>
            <a:ext cx="642942" cy="430887"/>
          </a:xfrm>
          <a:prstGeom prst="rect">
            <a:avLst/>
          </a:prstGeom>
          <a:noFill/>
        </p:spPr>
        <p:txBody>
          <a:bodyPr wrap="square" lIns="0" rIns="0" rtlCol="1">
            <a:spAutoFit/>
          </a:bodyPr>
          <a:lstStyle/>
          <a:p>
            <a:pPr algn="ctr" rtl="0"/>
            <a:r>
              <a:rPr lang="en-US" sz="2200" b="1" dirty="0" smtClean="0">
                <a:solidFill>
                  <a:srgbClr val="FF0000"/>
                </a:solidFill>
                <a:sym typeface="Symbol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5" grpId="0" animBg="1"/>
      <p:bldP spid="36" grpId="0" animBg="1"/>
      <p:bldP spid="44" grpId="0"/>
      <p:bldP spid="4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صورة 30" descr="fig2_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5952" y="285728"/>
            <a:ext cx="3902328" cy="3331464"/>
          </a:xfrm>
          <a:prstGeom prst="rect">
            <a:avLst/>
          </a:prstGeom>
        </p:spPr>
      </p:pic>
      <p:sp>
        <p:nvSpPr>
          <p:cNvPr id="34" name="مربع نص 33"/>
          <p:cNvSpPr txBox="1"/>
          <p:nvPr/>
        </p:nvSpPr>
        <p:spPr>
          <a:xfrm>
            <a:off x="5908904" y="3714752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2 - 25</a:t>
            </a:r>
            <a:endParaRPr lang="ar-SY" sz="2200" dirty="0">
              <a:cs typeface="Simplified Arabic" pitchFamily="2" charset="-78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771525"/>
            <a:ext cx="36957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مربع نص 25"/>
          <p:cNvSpPr txBox="1"/>
          <p:nvPr/>
        </p:nvSpPr>
        <p:spPr>
          <a:xfrm>
            <a:off x="6715140" y="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7" name="مربع نص 6"/>
          <p:cNvSpPr txBox="1"/>
          <p:nvPr/>
        </p:nvSpPr>
        <p:spPr>
          <a:xfrm rot="16200000">
            <a:off x="52206" y="180512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L</a:t>
            </a:r>
            <a:endParaRPr lang="ar-SY" sz="2400" b="1" dirty="0"/>
          </a:p>
        </p:txBody>
      </p:sp>
      <p:sp>
        <p:nvSpPr>
          <p:cNvPr id="8" name="مربع نص 7"/>
          <p:cNvSpPr txBox="1"/>
          <p:nvPr/>
        </p:nvSpPr>
        <p:spPr>
          <a:xfrm rot="16200000">
            <a:off x="52206" y="344820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i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4000496" y="4610409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11" name="مربع نص 10"/>
          <p:cNvSpPr txBox="1"/>
          <p:nvPr/>
        </p:nvSpPr>
        <p:spPr>
          <a:xfrm rot="16200000">
            <a:off x="-126389" y="4555489"/>
            <a:ext cx="10001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D1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15" name="مربع نص 14"/>
          <p:cNvSpPr txBox="1"/>
          <p:nvPr/>
        </p:nvSpPr>
        <p:spPr>
          <a:xfrm>
            <a:off x="2786050" y="371475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D1</a:t>
            </a:r>
          </a:p>
        </p:txBody>
      </p:sp>
      <p:sp>
        <p:nvSpPr>
          <p:cNvPr id="19" name="مربع نص 18"/>
          <p:cNvSpPr txBox="1"/>
          <p:nvPr/>
        </p:nvSpPr>
        <p:spPr>
          <a:xfrm>
            <a:off x="4000496" y="3753153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0" name="مربع نص 19"/>
          <p:cNvSpPr txBox="1"/>
          <p:nvPr/>
        </p:nvSpPr>
        <p:spPr>
          <a:xfrm>
            <a:off x="4000496" y="2143116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1" name="مربع نص 20"/>
          <p:cNvSpPr txBox="1"/>
          <p:nvPr/>
        </p:nvSpPr>
        <p:spPr>
          <a:xfrm>
            <a:off x="4000496" y="785794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8" name="مربع نص 27"/>
          <p:cNvSpPr txBox="1"/>
          <p:nvPr/>
        </p:nvSpPr>
        <p:spPr>
          <a:xfrm>
            <a:off x="1142976" y="428604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1</a:t>
            </a:r>
            <a:endParaRPr lang="ar-SY" sz="2400" b="1" dirty="0">
              <a:solidFill>
                <a:srgbClr val="0070C0"/>
              </a:solidFill>
            </a:endParaRPr>
          </a:p>
        </p:txBody>
      </p:sp>
      <p:sp>
        <p:nvSpPr>
          <p:cNvPr id="32" name="مربع نص 31"/>
          <p:cNvSpPr txBox="1"/>
          <p:nvPr/>
        </p:nvSpPr>
        <p:spPr>
          <a:xfrm>
            <a:off x="2143108" y="428604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35" name="مربع نص 34"/>
          <p:cNvSpPr txBox="1"/>
          <p:nvPr/>
        </p:nvSpPr>
        <p:spPr>
          <a:xfrm>
            <a:off x="928662" y="5786454"/>
            <a:ext cx="642942" cy="769441"/>
          </a:xfrm>
          <a:prstGeom prst="rect">
            <a:avLst/>
          </a:prstGeom>
          <a:noFill/>
        </p:spPr>
        <p:txBody>
          <a:bodyPr wrap="square" lIns="0" rIns="0" rtlCol="1">
            <a:spAutoFit/>
          </a:bodyPr>
          <a:lstStyle/>
          <a:p>
            <a:pPr algn="ctr" rtl="0"/>
            <a:r>
              <a:rPr lang="en-US" sz="2200" b="1" dirty="0" smtClean="0">
                <a:sym typeface="Symbol"/>
              </a:rPr>
              <a:t>D2</a:t>
            </a:r>
          </a:p>
          <a:p>
            <a:pPr algn="ctr" rtl="0"/>
            <a:r>
              <a:rPr lang="en-US" sz="2200" b="1" dirty="0" smtClean="0">
                <a:sym typeface="Symbol"/>
              </a:rPr>
              <a:t>D3</a:t>
            </a:r>
            <a:endParaRPr lang="ar-SY" sz="2200" b="1" dirty="0"/>
          </a:p>
        </p:txBody>
      </p:sp>
      <p:sp>
        <p:nvSpPr>
          <p:cNvPr id="38" name="مربع نص 37"/>
          <p:cNvSpPr txBox="1"/>
          <p:nvPr/>
        </p:nvSpPr>
        <p:spPr>
          <a:xfrm>
            <a:off x="1785918" y="6498575"/>
            <a:ext cx="157163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2 - 26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33" name="مربع نص 32"/>
          <p:cNvSpPr txBox="1"/>
          <p:nvPr/>
        </p:nvSpPr>
        <p:spPr>
          <a:xfrm>
            <a:off x="3286116" y="428604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40" name="مربع نص 39"/>
          <p:cNvSpPr txBox="1"/>
          <p:nvPr/>
        </p:nvSpPr>
        <p:spPr>
          <a:xfrm>
            <a:off x="1785918" y="4214818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21</a:t>
            </a:r>
            <a:endParaRPr lang="ar-SY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46" name="مربع نص 45"/>
          <p:cNvSpPr txBox="1"/>
          <p:nvPr/>
        </p:nvSpPr>
        <p:spPr>
          <a:xfrm>
            <a:off x="3500430" y="4253219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31</a:t>
            </a:r>
            <a:endParaRPr lang="ar-SY" sz="2400" b="1" baseline="-25000" dirty="0">
              <a:solidFill>
                <a:srgbClr val="0070C0"/>
              </a:solidFill>
            </a:endParaRPr>
          </a:p>
        </p:txBody>
      </p:sp>
      <p:sp>
        <p:nvSpPr>
          <p:cNvPr id="39" name="مربع نص 38"/>
          <p:cNvSpPr txBox="1"/>
          <p:nvPr/>
        </p:nvSpPr>
        <p:spPr>
          <a:xfrm>
            <a:off x="1428728" y="5786454"/>
            <a:ext cx="642942" cy="769441"/>
          </a:xfrm>
          <a:prstGeom prst="rect">
            <a:avLst/>
          </a:prstGeom>
          <a:noFill/>
        </p:spPr>
        <p:txBody>
          <a:bodyPr wrap="square" lIns="0" rIns="0" rtlCol="1">
            <a:spAutoFit/>
          </a:bodyPr>
          <a:lstStyle/>
          <a:p>
            <a:pPr algn="ctr" rtl="0"/>
            <a:r>
              <a:rPr lang="en-US" sz="2200" b="1" dirty="0" smtClean="0">
                <a:sym typeface="Symbol"/>
              </a:rPr>
              <a:t>D2</a:t>
            </a:r>
          </a:p>
          <a:p>
            <a:pPr algn="ctr" rtl="0"/>
            <a:r>
              <a:rPr lang="en-US" sz="2200" b="1" dirty="0" smtClean="0">
                <a:sym typeface="Symbol"/>
              </a:rPr>
              <a:t>D5</a:t>
            </a:r>
            <a:endParaRPr lang="ar-SY" sz="2200" b="1" dirty="0"/>
          </a:p>
        </p:txBody>
      </p:sp>
      <p:sp>
        <p:nvSpPr>
          <p:cNvPr id="41" name="مربع نص 40"/>
          <p:cNvSpPr txBox="1"/>
          <p:nvPr/>
        </p:nvSpPr>
        <p:spPr>
          <a:xfrm>
            <a:off x="2000232" y="5786454"/>
            <a:ext cx="642942" cy="769441"/>
          </a:xfrm>
          <a:prstGeom prst="rect">
            <a:avLst/>
          </a:prstGeom>
          <a:noFill/>
        </p:spPr>
        <p:txBody>
          <a:bodyPr wrap="square" lIns="0" rIns="0" rtlCol="1">
            <a:spAutoFit/>
          </a:bodyPr>
          <a:lstStyle/>
          <a:p>
            <a:pPr algn="ctr" rtl="0"/>
            <a:r>
              <a:rPr lang="en-US" sz="2200" b="1" dirty="0" smtClean="0">
                <a:sym typeface="Symbol"/>
              </a:rPr>
              <a:t>D4</a:t>
            </a:r>
          </a:p>
          <a:p>
            <a:pPr algn="ctr" rtl="0"/>
            <a:r>
              <a:rPr lang="en-US" sz="2200" b="1" dirty="0" smtClean="0">
                <a:sym typeface="Symbol"/>
              </a:rPr>
              <a:t>D5</a:t>
            </a:r>
            <a:endParaRPr lang="ar-SY" sz="2200" b="1" dirty="0"/>
          </a:p>
        </p:txBody>
      </p:sp>
      <p:sp>
        <p:nvSpPr>
          <p:cNvPr id="42" name="مربع نص 41"/>
          <p:cNvSpPr txBox="1"/>
          <p:nvPr/>
        </p:nvSpPr>
        <p:spPr>
          <a:xfrm>
            <a:off x="2515538" y="5786454"/>
            <a:ext cx="642942" cy="769441"/>
          </a:xfrm>
          <a:prstGeom prst="rect">
            <a:avLst/>
          </a:prstGeom>
          <a:noFill/>
        </p:spPr>
        <p:txBody>
          <a:bodyPr wrap="square" lIns="0" rIns="0" rtlCol="1">
            <a:spAutoFit/>
          </a:bodyPr>
          <a:lstStyle/>
          <a:p>
            <a:pPr algn="ctr" rtl="0"/>
            <a:r>
              <a:rPr lang="en-US" sz="2200" b="1" dirty="0" smtClean="0">
                <a:sym typeface="Symbol"/>
              </a:rPr>
              <a:t>D4</a:t>
            </a:r>
          </a:p>
          <a:p>
            <a:pPr algn="ctr" rtl="0"/>
            <a:r>
              <a:rPr lang="en-US" sz="2200" b="1" dirty="0" smtClean="0">
                <a:sym typeface="Symbol"/>
              </a:rPr>
              <a:t>D1</a:t>
            </a:r>
            <a:endParaRPr lang="ar-SY" sz="2200" b="1" dirty="0"/>
          </a:p>
        </p:txBody>
      </p:sp>
      <p:sp>
        <p:nvSpPr>
          <p:cNvPr id="43" name="مربع نص 42"/>
          <p:cNvSpPr txBox="1"/>
          <p:nvPr/>
        </p:nvSpPr>
        <p:spPr>
          <a:xfrm>
            <a:off x="3071802" y="5786454"/>
            <a:ext cx="642942" cy="769441"/>
          </a:xfrm>
          <a:prstGeom prst="rect">
            <a:avLst/>
          </a:prstGeom>
          <a:noFill/>
        </p:spPr>
        <p:txBody>
          <a:bodyPr wrap="square" lIns="0" rIns="0" rtlCol="1">
            <a:spAutoFit/>
          </a:bodyPr>
          <a:lstStyle/>
          <a:p>
            <a:pPr algn="ctr" rtl="0"/>
            <a:r>
              <a:rPr lang="en-US" sz="2200" b="1" dirty="0" smtClean="0">
                <a:sym typeface="Symbol"/>
              </a:rPr>
              <a:t>D6</a:t>
            </a:r>
          </a:p>
          <a:p>
            <a:pPr algn="ctr" rtl="0"/>
            <a:r>
              <a:rPr lang="en-US" sz="2200" b="1" dirty="0" smtClean="0">
                <a:sym typeface="Symbol"/>
              </a:rPr>
              <a:t>D1</a:t>
            </a:r>
            <a:endParaRPr lang="ar-SY" sz="2200" b="1" dirty="0"/>
          </a:p>
        </p:txBody>
      </p:sp>
      <p:sp>
        <p:nvSpPr>
          <p:cNvPr id="44" name="مربع نص 43"/>
          <p:cNvSpPr txBox="1"/>
          <p:nvPr/>
        </p:nvSpPr>
        <p:spPr>
          <a:xfrm>
            <a:off x="3571868" y="5786454"/>
            <a:ext cx="642942" cy="769441"/>
          </a:xfrm>
          <a:prstGeom prst="rect">
            <a:avLst/>
          </a:prstGeom>
          <a:noFill/>
        </p:spPr>
        <p:txBody>
          <a:bodyPr wrap="square" lIns="0" rIns="0" rtlCol="1">
            <a:spAutoFit/>
          </a:bodyPr>
          <a:lstStyle/>
          <a:p>
            <a:pPr algn="ctr" rtl="0"/>
            <a:r>
              <a:rPr lang="en-US" sz="2200" b="1" dirty="0" smtClean="0">
                <a:sym typeface="Symbol"/>
              </a:rPr>
              <a:t>D6</a:t>
            </a:r>
          </a:p>
          <a:p>
            <a:pPr algn="ctr" rtl="0"/>
            <a:r>
              <a:rPr lang="en-US" sz="2200" b="1" dirty="0" smtClean="0">
                <a:sym typeface="Symbol"/>
              </a:rPr>
              <a:t>D3</a:t>
            </a:r>
            <a:endParaRPr lang="ar-SY" sz="2200" b="1" dirty="0"/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7215188" y="3895725"/>
          <a:ext cx="1666875" cy="568325"/>
        </p:xfrm>
        <a:graphic>
          <a:graphicData uri="http://schemas.openxmlformats.org/presentationml/2006/ole">
            <p:oleObj spid="_x0000_s182274" name="Equation" r:id="rId5" imgW="711000" imgH="241200" progId="Equation.DSMT4">
              <p:embed/>
            </p:oleObj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4632325" y="3929063"/>
          <a:ext cx="2352675" cy="566737"/>
        </p:xfrm>
        <a:graphic>
          <a:graphicData uri="http://schemas.openxmlformats.org/presentationml/2006/ole">
            <p:oleObj spid="_x0000_s182275" name="Equation" r:id="rId6" imgW="1002960" imgH="241200" progId="Equation.DSMT4">
              <p:embed/>
            </p:oleObj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4729163" y="4429125"/>
          <a:ext cx="2413000" cy="565150"/>
        </p:xfrm>
        <a:graphic>
          <a:graphicData uri="http://schemas.openxmlformats.org/presentationml/2006/ole">
            <p:oleObj spid="_x0000_s182276" name="Equation" r:id="rId7" imgW="1028520" imgH="241200" progId="Equation.DSMT4">
              <p:embed/>
            </p:oleObj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4743450" y="5000625"/>
          <a:ext cx="1042988" cy="536575"/>
        </p:xfrm>
        <a:graphic>
          <a:graphicData uri="http://schemas.openxmlformats.org/presentationml/2006/ole">
            <p:oleObj spid="_x0000_s182277" name="Equation" r:id="rId8" imgW="444240" imgH="228600" progId="Equation.DSMT4">
              <p:embed/>
            </p:oleObj>
          </a:graphicData>
        </a:graphic>
      </p:graphicFrame>
      <p:graphicFrame>
        <p:nvGraphicFramePr>
          <p:cNvPr id="47111" name="Object 5"/>
          <p:cNvGraphicFramePr>
            <a:graphicFrameLocks noChangeAspect="1"/>
          </p:cNvGraphicFramePr>
          <p:nvPr/>
        </p:nvGraphicFramePr>
        <p:xfrm>
          <a:off x="4773613" y="5429250"/>
          <a:ext cx="1905000" cy="982663"/>
        </p:xfrm>
        <a:graphic>
          <a:graphicData uri="http://schemas.openxmlformats.org/presentationml/2006/ole">
            <p:oleObj spid="_x0000_s182278" name="Equation" r:id="rId9" imgW="812520" imgH="419040" progId="Equation.DSMT4">
              <p:embed/>
            </p:oleObj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7286625" y="5694363"/>
          <a:ext cx="1190625" cy="536575"/>
        </p:xfrm>
        <a:graphic>
          <a:graphicData uri="http://schemas.openxmlformats.org/presentationml/2006/ole">
            <p:oleObj spid="_x0000_s182279" name="Equation" r:id="rId10" imgW="507960" imgH="228600" progId="Equation.DSMT4">
              <p:embed/>
            </p:oleObj>
          </a:graphicData>
        </a:graphic>
      </p:graphicFrame>
      <p:sp>
        <p:nvSpPr>
          <p:cNvPr id="45" name="سهم للأسفل 44"/>
          <p:cNvSpPr/>
          <p:nvPr/>
        </p:nvSpPr>
        <p:spPr>
          <a:xfrm>
            <a:off x="2000232" y="214290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6" name="سهم للأسفل 35"/>
          <p:cNvSpPr/>
          <p:nvPr/>
        </p:nvSpPr>
        <p:spPr>
          <a:xfrm>
            <a:off x="2551734" y="214290"/>
            <a:ext cx="571504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7" name="عنصر نائب للتاريخ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47" name="عنصر نائب لرقم الشريحة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59</a:t>
            </a:fld>
            <a:endParaRPr lang="ar-SY" dirty="0"/>
          </a:p>
        </p:txBody>
      </p:sp>
      <p:sp>
        <p:nvSpPr>
          <p:cNvPr id="48" name="عنصر نائب للتذييل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sp>
        <p:nvSpPr>
          <p:cNvPr id="49" name="مربع نص 48"/>
          <p:cNvSpPr txBox="1"/>
          <p:nvPr/>
        </p:nvSpPr>
        <p:spPr>
          <a:xfrm>
            <a:off x="6858016" y="1426477"/>
            <a:ext cx="642942" cy="430887"/>
          </a:xfrm>
          <a:prstGeom prst="rect">
            <a:avLst/>
          </a:prstGeom>
          <a:noFill/>
        </p:spPr>
        <p:txBody>
          <a:bodyPr wrap="square" lIns="0" rIns="0" rtlCol="1">
            <a:spAutoFit/>
          </a:bodyPr>
          <a:lstStyle/>
          <a:p>
            <a:pPr algn="ctr" rtl="0"/>
            <a:r>
              <a:rPr lang="en-US" sz="2200" b="1" dirty="0" smtClean="0">
                <a:solidFill>
                  <a:srgbClr val="FF0000"/>
                </a:solidFill>
                <a:sym typeface="Symbol"/>
              </a:rPr>
              <a:t>+</a:t>
            </a:r>
          </a:p>
        </p:txBody>
      </p:sp>
      <p:sp>
        <p:nvSpPr>
          <p:cNvPr id="50" name="مربع نص 49"/>
          <p:cNvSpPr txBox="1"/>
          <p:nvPr/>
        </p:nvSpPr>
        <p:spPr>
          <a:xfrm>
            <a:off x="6500826" y="785794"/>
            <a:ext cx="642942" cy="430887"/>
          </a:xfrm>
          <a:prstGeom prst="rect">
            <a:avLst/>
          </a:prstGeom>
          <a:noFill/>
        </p:spPr>
        <p:txBody>
          <a:bodyPr wrap="square" lIns="0" rIns="0" rtlCol="1">
            <a:spAutoFit/>
          </a:bodyPr>
          <a:lstStyle/>
          <a:p>
            <a:pPr algn="ctr" rtl="0"/>
            <a:r>
              <a:rPr lang="en-US" sz="2200" b="1" dirty="0" smtClean="0">
                <a:solidFill>
                  <a:srgbClr val="FF0000"/>
                </a:solidFill>
                <a:sym typeface="Symbol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 animBg="1"/>
      <p:bldP spid="36" grpId="0" animBg="1"/>
      <p:bldP spid="36" grpId="1" animBg="1"/>
      <p:bldP spid="49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سهم للأسفل 22"/>
          <p:cNvSpPr/>
          <p:nvPr/>
        </p:nvSpPr>
        <p:spPr>
          <a:xfrm>
            <a:off x="2786050" y="785794"/>
            <a:ext cx="357190" cy="4286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pic>
        <p:nvPicPr>
          <p:cNvPr id="6" name="صورة 5" descr="fig2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7818" y="785794"/>
            <a:ext cx="2871216" cy="2139696"/>
          </a:xfrm>
          <a:prstGeom prst="rect">
            <a:avLst/>
          </a:prstGeom>
        </p:spPr>
      </p:pic>
      <p:sp>
        <p:nvSpPr>
          <p:cNvPr id="2" name="مربع نص 1"/>
          <p:cNvSpPr txBox="1"/>
          <p:nvPr/>
        </p:nvSpPr>
        <p:spPr>
          <a:xfrm>
            <a:off x="3000364" y="48260"/>
            <a:ext cx="57864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أولاً -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دارات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التقويم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الديودية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أحادية الطور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3" name="مربع نص 2"/>
          <p:cNvSpPr txBox="1"/>
          <p:nvPr/>
        </p:nvSpPr>
        <p:spPr>
          <a:xfrm>
            <a:off x="2357422" y="500042"/>
            <a:ext cx="635798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i="1" dirty="0" smtClean="0">
                <a:solidFill>
                  <a:srgbClr val="0070C0"/>
                </a:solidFill>
                <a:cs typeface="Simplified Arabic" pitchFamily="2" charset="-78"/>
              </a:rPr>
              <a:t>أ- دارة تقويم نصف الموجة – حمل </a:t>
            </a:r>
            <a:r>
              <a:rPr lang="ar-SY" sz="28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800" b="1" i="1" dirty="0" smtClean="0">
                <a:solidFill>
                  <a:srgbClr val="0070C0"/>
                </a:solidFill>
                <a:cs typeface="Simplified Arabic" pitchFamily="2" charset="-78"/>
              </a:rPr>
              <a:t> صرف </a:t>
            </a:r>
            <a:r>
              <a:rPr lang="en-US" sz="2800" b="1" i="1" dirty="0" smtClean="0">
                <a:solidFill>
                  <a:srgbClr val="0070C0"/>
                </a:solidFill>
                <a:cs typeface="Simplified Arabic" pitchFamily="2" charset="-78"/>
              </a:rPr>
              <a:t>R</a:t>
            </a:r>
            <a:endParaRPr lang="ar-SY" sz="28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7" name="كائن 6"/>
          <p:cNvGraphicFramePr>
            <a:graphicFrameLocks noChangeAspect="1"/>
          </p:cNvGraphicFramePr>
          <p:nvPr/>
        </p:nvGraphicFramePr>
        <p:xfrm>
          <a:off x="785786" y="1142984"/>
          <a:ext cx="3698875" cy="4778375"/>
        </p:xfrm>
        <a:graphic>
          <a:graphicData uri="http://schemas.openxmlformats.org/presentationml/2006/ole">
            <p:oleObj spid="_x0000_s65538" name="Plot" r:id="rId4" imgW="3699000" imgH="4779000" progId="">
              <p:embed/>
            </p:oleObj>
          </a:graphicData>
        </a:graphic>
      </p:graphicFrame>
      <p:sp>
        <p:nvSpPr>
          <p:cNvPr id="8" name="مربع نص 7"/>
          <p:cNvSpPr txBox="1"/>
          <p:nvPr/>
        </p:nvSpPr>
        <p:spPr>
          <a:xfrm>
            <a:off x="2000232" y="5857892"/>
            <a:ext cx="4286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dirty="0" smtClean="0">
                <a:sym typeface="Symbol"/>
              </a:rPr>
              <a:t></a:t>
            </a:r>
            <a:endParaRPr lang="ar-SY" sz="2400" dirty="0"/>
          </a:p>
        </p:txBody>
      </p:sp>
      <p:sp>
        <p:nvSpPr>
          <p:cNvPr id="9" name="مربع نص 8"/>
          <p:cNvSpPr txBox="1"/>
          <p:nvPr/>
        </p:nvSpPr>
        <p:spPr>
          <a:xfrm>
            <a:off x="3357554" y="585789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smtClean="0">
                <a:sym typeface="Symbol"/>
              </a:rPr>
              <a:t>2</a:t>
            </a:r>
            <a:r>
              <a:rPr lang="ar-SY" sz="2400" dirty="0" smtClean="0">
                <a:sym typeface="Symbol"/>
              </a:rPr>
              <a:t></a:t>
            </a:r>
            <a:endParaRPr lang="ar-SY" sz="2400" dirty="0"/>
          </a:p>
        </p:txBody>
      </p:sp>
      <p:sp>
        <p:nvSpPr>
          <p:cNvPr id="10" name="مربع نص 9"/>
          <p:cNvSpPr txBox="1"/>
          <p:nvPr/>
        </p:nvSpPr>
        <p:spPr>
          <a:xfrm>
            <a:off x="4071934" y="157161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dirty="0" smtClean="0">
                <a:sym typeface="Symbol"/>
              </a:rPr>
              <a:t></a:t>
            </a:r>
            <a:endParaRPr lang="ar-SY" sz="2400" dirty="0"/>
          </a:p>
        </p:txBody>
      </p:sp>
      <p:sp>
        <p:nvSpPr>
          <p:cNvPr id="12" name="مربع نص 11"/>
          <p:cNvSpPr txBox="1"/>
          <p:nvPr/>
        </p:nvSpPr>
        <p:spPr>
          <a:xfrm>
            <a:off x="4000496" y="357187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dirty="0" smtClean="0">
                <a:sym typeface="Symbol"/>
              </a:rPr>
              <a:t></a:t>
            </a:r>
            <a:endParaRPr lang="ar-SY" sz="2400" dirty="0"/>
          </a:p>
        </p:txBody>
      </p:sp>
      <p:sp>
        <p:nvSpPr>
          <p:cNvPr id="13" name="مربع نص 12"/>
          <p:cNvSpPr txBox="1"/>
          <p:nvPr/>
        </p:nvSpPr>
        <p:spPr>
          <a:xfrm>
            <a:off x="4000496" y="4214818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dirty="0" smtClean="0">
                <a:sym typeface="Symbol"/>
              </a:rPr>
              <a:t></a:t>
            </a:r>
            <a:endParaRPr lang="ar-SY" sz="2400" dirty="0"/>
          </a:p>
        </p:txBody>
      </p:sp>
      <p:sp>
        <p:nvSpPr>
          <p:cNvPr id="14" name="مربع نص 13"/>
          <p:cNvSpPr txBox="1"/>
          <p:nvPr/>
        </p:nvSpPr>
        <p:spPr>
          <a:xfrm>
            <a:off x="142844" y="857232"/>
            <a:ext cx="64294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aseline="-25000" dirty="0" err="1" smtClean="0">
                <a:solidFill>
                  <a:srgbClr val="FF0000"/>
                </a:solidFill>
                <a:sym typeface="Symbol"/>
              </a:rPr>
              <a:t>in</a:t>
            </a:r>
            <a:endParaRPr lang="en-US" sz="2400" baseline="-25000" dirty="0" smtClean="0">
              <a:solidFill>
                <a:srgbClr val="FF0000"/>
              </a:solidFill>
              <a:sym typeface="Symbol"/>
            </a:endParaRPr>
          </a:p>
          <a:p>
            <a:pPr algn="ctr" rtl="0"/>
            <a:r>
              <a:rPr lang="en-US" sz="2400" dirty="0" err="1" smtClean="0"/>
              <a:t>v</a:t>
            </a:r>
            <a:r>
              <a:rPr lang="en-US" sz="2400" baseline="-25000" dirty="0" err="1" smtClean="0"/>
              <a:t>L</a:t>
            </a:r>
            <a:endParaRPr lang="ar-SY" sz="2400" dirty="0"/>
          </a:p>
        </p:txBody>
      </p:sp>
      <p:sp>
        <p:nvSpPr>
          <p:cNvPr id="15" name="مربع نص 14"/>
          <p:cNvSpPr txBox="1"/>
          <p:nvPr/>
        </p:nvSpPr>
        <p:spPr>
          <a:xfrm>
            <a:off x="142844" y="2928934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baseline="-25000" dirty="0" err="1" smtClean="0">
                <a:solidFill>
                  <a:srgbClr val="FF0000"/>
                </a:solidFill>
                <a:sym typeface="Symbol"/>
              </a:rPr>
              <a:t>L</a:t>
            </a:r>
            <a:endParaRPr lang="ar-SY" sz="2400" dirty="0"/>
          </a:p>
        </p:txBody>
      </p:sp>
      <p:sp>
        <p:nvSpPr>
          <p:cNvPr id="16" name="مربع نص 15"/>
          <p:cNvSpPr txBox="1"/>
          <p:nvPr/>
        </p:nvSpPr>
        <p:spPr>
          <a:xfrm>
            <a:off x="142844" y="407194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err="1" smtClean="0">
                <a:sym typeface="Symbol"/>
              </a:rPr>
              <a:t>v</a:t>
            </a:r>
            <a:r>
              <a:rPr lang="en-US" sz="2400" baseline="-25000" dirty="0" err="1" smtClean="0">
                <a:sym typeface="Symbol"/>
              </a:rPr>
              <a:t>D</a:t>
            </a:r>
            <a:endParaRPr lang="ar-SY" sz="2400" dirty="0"/>
          </a:p>
        </p:txBody>
      </p:sp>
      <p:sp>
        <p:nvSpPr>
          <p:cNvPr id="17" name="مربع نص 16"/>
          <p:cNvSpPr txBox="1"/>
          <p:nvPr/>
        </p:nvSpPr>
        <p:spPr>
          <a:xfrm>
            <a:off x="6715140" y="3334408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عمل الدارة :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graphicFrame>
        <p:nvGraphicFramePr>
          <p:cNvPr id="65543" name="Object 3"/>
          <p:cNvGraphicFramePr>
            <a:graphicFrameLocks noChangeAspect="1"/>
          </p:cNvGraphicFramePr>
          <p:nvPr/>
        </p:nvGraphicFramePr>
        <p:xfrm>
          <a:off x="5143504" y="3387262"/>
          <a:ext cx="1666875" cy="417513"/>
        </p:xfrm>
        <a:graphic>
          <a:graphicData uri="http://schemas.openxmlformats.org/presentationml/2006/ole">
            <p:oleObj spid="_x0000_s65543" name="Equation" r:id="rId5" imgW="711000" imgH="177480" progId="Equation.DSMT4">
              <p:embed/>
            </p:oleObj>
          </a:graphicData>
        </a:graphic>
      </p:graphicFrame>
      <p:graphicFrame>
        <p:nvGraphicFramePr>
          <p:cNvPr id="65544" name="Object 3"/>
          <p:cNvGraphicFramePr>
            <a:graphicFrameLocks noChangeAspect="1"/>
          </p:cNvGraphicFramePr>
          <p:nvPr/>
        </p:nvGraphicFramePr>
        <p:xfrm>
          <a:off x="5054600" y="4630744"/>
          <a:ext cx="982662" cy="538163"/>
        </p:xfrm>
        <a:graphic>
          <a:graphicData uri="http://schemas.openxmlformats.org/presentationml/2006/ole">
            <p:oleObj spid="_x0000_s65544" name="Equation" r:id="rId6" imgW="419040" imgH="228600" progId="Equation.DSMT4">
              <p:embed/>
            </p:oleObj>
          </a:graphicData>
        </a:graphic>
      </p:graphicFrame>
      <p:graphicFrame>
        <p:nvGraphicFramePr>
          <p:cNvPr id="65545" name="Object 3"/>
          <p:cNvGraphicFramePr>
            <a:graphicFrameLocks noChangeAspect="1"/>
          </p:cNvGraphicFramePr>
          <p:nvPr/>
        </p:nvGraphicFramePr>
        <p:xfrm>
          <a:off x="5054600" y="4000500"/>
          <a:ext cx="2619375" cy="536575"/>
        </p:xfrm>
        <a:graphic>
          <a:graphicData uri="http://schemas.openxmlformats.org/presentationml/2006/ole">
            <p:oleObj spid="_x0000_s65545" name="Equation" r:id="rId7" imgW="1117440" imgH="228600" progId="Equation.DSMT4">
              <p:embed/>
            </p:oleObj>
          </a:graphicData>
        </a:graphic>
      </p:graphicFrame>
      <p:graphicFrame>
        <p:nvGraphicFramePr>
          <p:cNvPr id="65546" name="Object 3"/>
          <p:cNvGraphicFramePr>
            <a:graphicFrameLocks noChangeAspect="1"/>
          </p:cNvGraphicFramePr>
          <p:nvPr/>
        </p:nvGraphicFramePr>
        <p:xfrm>
          <a:off x="5054600" y="5262576"/>
          <a:ext cx="2619375" cy="536575"/>
        </p:xfrm>
        <a:graphic>
          <a:graphicData uri="http://schemas.openxmlformats.org/presentationml/2006/ole">
            <p:oleObj spid="_x0000_s65546" name="Equation" r:id="rId8" imgW="1117440" imgH="228600" progId="Equation.DSMT4">
              <p:embed/>
            </p:oleObj>
          </a:graphicData>
        </a:graphic>
      </p:graphicFrame>
      <p:graphicFrame>
        <p:nvGraphicFramePr>
          <p:cNvPr id="65547" name="Object 3"/>
          <p:cNvGraphicFramePr>
            <a:graphicFrameLocks noChangeAspect="1"/>
          </p:cNvGraphicFramePr>
          <p:nvPr/>
        </p:nvGraphicFramePr>
        <p:xfrm>
          <a:off x="5054600" y="5892821"/>
          <a:ext cx="1666875" cy="536575"/>
        </p:xfrm>
        <a:graphic>
          <a:graphicData uri="http://schemas.openxmlformats.org/presentationml/2006/ole">
            <p:oleObj spid="_x0000_s65547" name="Equation" r:id="rId9" imgW="711000" imgH="228600" progId="Equation.DSMT4">
              <p:embed/>
            </p:oleObj>
          </a:graphicData>
        </a:graphic>
      </p:graphicFrame>
      <p:sp>
        <p:nvSpPr>
          <p:cNvPr id="20" name="مربع نص 19"/>
          <p:cNvSpPr txBox="1"/>
          <p:nvPr/>
        </p:nvSpPr>
        <p:spPr>
          <a:xfrm>
            <a:off x="1714480" y="6284261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2 - 3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21" name="مربع نص 20"/>
          <p:cNvSpPr txBox="1"/>
          <p:nvPr/>
        </p:nvSpPr>
        <p:spPr>
          <a:xfrm>
            <a:off x="5857884" y="2928934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2 - 2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22" name="سهم للأسفل 21"/>
          <p:cNvSpPr/>
          <p:nvPr/>
        </p:nvSpPr>
        <p:spPr>
          <a:xfrm>
            <a:off x="1357290" y="785794"/>
            <a:ext cx="357190" cy="4286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4" name="عنصر نائب للتاريخ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25" name="عنصر نائب لرقم الشريحة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6</a:t>
            </a:fld>
            <a:endParaRPr lang="ar-SY"/>
          </a:p>
        </p:txBody>
      </p:sp>
      <p:sp>
        <p:nvSpPr>
          <p:cNvPr id="26" name="عنصر نائب للتذييل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مربع نص 26"/>
          <p:cNvSpPr txBox="1"/>
          <p:nvPr/>
        </p:nvSpPr>
        <p:spPr>
          <a:xfrm>
            <a:off x="4286248" y="357166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المتوسطة لجهد وتيار الحمل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/>
        </p:nvGraphicFramePr>
        <p:xfrm>
          <a:off x="5367338" y="785813"/>
          <a:ext cx="2828925" cy="1074737"/>
        </p:xfrm>
        <a:graphic>
          <a:graphicData uri="http://schemas.openxmlformats.org/presentationml/2006/ole">
            <p:oleObj spid="_x0000_s183298" name="Equation" r:id="rId3" imgW="1206360" imgH="457200" progId="Equation.DSMT4">
              <p:embed/>
            </p:oleObj>
          </a:graphicData>
        </a:graphic>
      </p:graphicFrame>
      <p:graphicFrame>
        <p:nvGraphicFramePr>
          <p:cNvPr id="55" name="Object 3"/>
          <p:cNvGraphicFramePr>
            <a:graphicFrameLocks noChangeAspect="1"/>
          </p:cNvGraphicFramePr>
          <p:nvPr/>
        </p:nvGraphicFramePr>
        <p:xfrm>
          <a:off x="5475288" y="1901825"/>
          <a:ext cx="2617787" cy="1016000"/>
        </p:xfrm>
        <a:graphic>
          <a:graphicData uri="http://schemas.openxmlformats.org/presentationml/2006/ole">
            <p:oleObj spid="_x0000_s183299" name="Equation" r:id="rId4" imgW="1117440" imgH="431640" progId="Equation.DSMT4">
              <p:embed/>
            </p:oleObj>
          </a:graphicData>
        </a:graphic>
      </p:graphicFrame>
      <p:graphicFrame>
        <p:nvGraphicFramePr>
          <p:cNvPr id="56" name="Object 3"/>
          <p:cNvGraphicFramePr>
            <a:graphicFrameLocks noChangeAspect="1"/>
          </p:cNvGraphicFramePr>
          <p:nvPr/>
        </p:nvGraphicFramePr>
        <p:xfrm>
          <a:off x="5745163" y="3071813"/>
          <a:ext cx="1933575" cy="925512"/>
        </p:xfrm>
        <a:graphic>
          <a:graphicData uri="http://schemas.openxmlformats.org/presentationml/2006/ole">
            <p:oleObj spid="_x0000_s183300" name="Equation" r:id="rId5" imgW="825480" imgH="393480" progId="Equation.DSMT4">
              <p:embed/>
            </p:oleObj>
          </a:graphicData>
        </a:graphic>
      </p:graphicFrame>
      <p:sp>
        <p:nvSpPr>
          <p:cNvPr id="57" name="مربع نص 56"/>
          <p:cNvSpPr txBox="1"/>
          <p:nvPr/>
        </p:nvSpPr>
        <p:spPr>
          <a:xfrm>
            <a:off x="4286248" y="4000504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الفعالة لجهد وتيار الحمل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60" name="Object 3"/>
          <p:cNvGraphicFramePr>
            <a:graphicFrameLocks noChangeAspect="1"/>
          </p:cNvGraphicFramePr>
          <p:nvPr/>
        </p:nvGraphicFramePr>
        <p:xfrm>
          <a:off x="6985030" y="5573734"/>
          <a:ext cx="1873250" cy="927100"/>
        </p:xfrm>
        <a:graphic>
          <a:graphicData uri="http://schemas.openxmlformats.org/presentationml/2006/ole">
            <p:oleObj spid="_x0000_s183303" name="Equation" r:id="rId6" imgW="799920" imgH="393480" progId="Equation.DSMT4">
              <p:embed/>
            </p:oleObj>
          </a:graphicData>
        </a:graphic>
      </p:graphicFrame>
      <p:graphicFrame>
        <p:nvGraphicFramePr>
          <p:cNvPr id="58" name="Object 3"/>
          <p:cNvGraphicFramePr>
            <a:graphicFrameLocks noChangeAspect="1"/>
          </p:cNvGraphicFramePr>
          <p:nvPr/>
        </p:nvGraphicFramePr>
        <p:xfrm>
          <a:off x="4970463" y="4570413"/>
          <a:ext cx="3395662" cy="1144587"/>
        </p:xfrm>
        <a:graphic>
          <a:graphicData uri="http://schemas.openxmlformats.org/presentationml/2006/ole">
            <p:oleObj spid="_x0000_s183301" name="Equation" r:id="rId7" imgW="1511280" imgH="507960" progId="Equation.DSMT4">
              <p:embed/>
            </p:oleObj>
          </a:graphicData>
        </a:graphic>
      </p:graphicFrame>
      <p:grpSp>
        <p:nvGrpSpPr>
          <p:cNvPr id="2" name="مجموعة 78"/>
          <p:cNvGrpSpPr/>
          <p:nvPr/>
        </p:nvGrpSpPr>
        <p:grpSpPr>
          <a:xfrm>
            <a:off x="142844" y="428604"/>
            <a:ext cx="4357718" cy="6500858"/>
            <a:chOff x="142844" y="428604"/>
            <a:chExt cx="4357718" cy="6500858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42910" y="771525"/>
              <a:ext cx="3695700" cy="5314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مربع نص 31"/>
            <p:cNvSpPr txBox="1"/>
            <p:nvPr/>
          </p:nvSpPr>
          <p:spPr>
            <a:xfrm rot="16200000">
              <a:off x="52206" y="1805126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/>
                <a:t>v</a:t>
              </a:r>
              <a:r>
                <a:rPr lang="en-US" sz="2400" b="1" baseline="-25000" dirty="0" err="1" smtClean="0"/>
                <a:t>L</a:t>
              </a:r>
              <a:endParaRPr lang="ar-SY" sz="2400" b="1" dirty="0"/>
            </a:p>
          </p:txBody>
        </p:sp>
        <p:sp>
          <p:nvSpPr>
            <p:cNvPr id="33" name="مربع نص 32"/>
            <p:cNvSpPr txBox="1"/>
            <p:nvPr/>
          </p:nvSpPr>
          <p:spPr>
            <a:xfrm rot="16200000">
              <a:off x="52206" y="3448200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i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36" name="مربع نص 35"/>
            <p:cNvSpPr txBox="1"/>
            <p:nvPr/>
          </p:nvSpPr>
          <p:spPr>
            <a:xfrm>
              <a:off x="4000496" y="4610409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37" name="مربع نص 36"/>
            <p:cNvSpPr txBox="1"/>
            <p:nvPr/>
          </p:nvSpPr>
          <p:spPr>
            <a:xfrm rot="16200000">
              <a:off x="-126389" y="4555489"/>
              <a:ext cx="100013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v</a:t>
              </a:r>
              <a:r>
                <a:rPr lang="en-US" sz="2400" b="1" baseline="-25000" dirty="0" smtClean="0">
                  <a:sym typeface="Symbol"/>
                </a:rPr>
                <a:t>D1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61" name="مربع نص 60"/>
            <p:cNvSpPr txBox="1"/>
            <p:nvPr/>
          </p:nvSpPr>
          <p:spPr>
            <a:xfrm>
              <a:off x="2786050" y="3714752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D1</a:t>
              </a:r>
            </a:p>
          </p:txBody>
        </p:sp>
        <p:sp>
          <p:nvSpPr>
            <p:cNvPr id="62" name="مربع نص 61"/>
            <p:cNvSpPr txBox="1"/>
            <p:nvPr/>
          </p:nvSpPr>
          <p:spPr>
            <a:xfrm>
              <a:off x="4000496" y="3753153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63" name="مربع نص 62"/>
            <p:cNvSpPr txBox="1"/>
            <p:nvPr/>
          </p:nvSpPr>
          <p:spPr>
            <a:xfrm>
              <a:off x="4000496" y="2143116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64" name="مربع نص 63"/>
            <p:cNvSpPr txBox="1"/>
            <p:nvPr/>
          </p:nvSpPr>
          <p:spPr>
            <a:xfrm>
              <a:off x="4000496" y="785794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65" name="مربع نص 64"/>
            <p:cNvSpPr txBox="1"/>
            <p:nvPr/>
          </p:nvSpPr>
          <p:spPr>
            <a:xfrm>
              <a:off x="1142976" y="428604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1</a:t>
              </a:r>
              <a:endParaRPr lang="ar-SY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66" name="مربع نص 65"/>
            <p:cNvSpPr txBox="1"/>
            <p:nvPr/>
          </p:nvSpPr>
          <p:spPr>
            <a:xfrm>
              <a:off x="2143108" y="428604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2</a:t>
              </a:r>
              <a:endParaRPr lang="ar-SY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67" name="مربع نص 66"/>
            <p:cNvSpPr txBox="1"/>
            <p:nvPr/>
          </p:nvSpPr>
          <p:spPr>
            <a:xfrm>
              <a:off x="928662" y="5786454"/>
              <a:ext cx="642942" cy="769441"/>
            </a:xfrm>
            <a:prstGeom prst="rect">
              <a:avLst/>
            </a:prstGeom>
            <a:noFill/>
          </p:spPr>
          <p:txBody>
            <a:bodyPr wrap="square" lIns="0" rIns="0" rtlCol="1">
              <a:spAutoFit/>
            </a:bodyPr>
            <a:lstStyle/>
            <a:p>
              <a:pPr algn="ctr" rtl="0"/>
              <a:r>
                <a:rPr lang="en-US" sz="2200" b="1" dirty="0" smtClean="0">
                  <a:sym typeface="Symbol"/>
                </a:rPr>
                <a:t>D2</a:t>
              </a:r>
            </a:p>
            <a:p>
              <a:pPr algn="ctr" rtl="0"/>
              <a:r>
                <a:rPr lang="en-US" sz="2200" b="1" dirty="0" smtClean="0">
                  <a:sym typeface="Symbol"/>
                </a:rPr>
                <a:t>D3</a:t>
              </a:r>
              <a:endParaRPr lang="ar-SY" sz="2200" b="1" dirty="0"/>
            </a:p>
          </p:txBody>
        </p:sp>
        <p:sp>
          <p:nvSpPr>
            <p:cNvPr id="68" name="مربع نص 67"/>
            <p:cNvSpPr txBox="1"/>
            <p:nvPr/>
          </p:nvSpPr>
          <p:spPr>
            <a:xfrm>
              <a:off x="1785918" y="6498575"/>
              <a:ext cx="157163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ar-SY" sz="2200" dirty="0" smtClean="0">
                  <a:cs typeface="Simplified Arabic" pitchFamily="2" charset="-78"/>
                </a:rPr>
                <a:t>الشكل 2 - 26</a:t>
              </a:r>
              <a:endParaRPr lang="ar-SY" sz="2200" dirty="0">
                <a:cs typeface="Simplified Arabic" pitchFamily="2" charset="-78"/>
              </a:endParaRPr>
            </a:p>
          </p:txBody>
        </p:sp>
        <p:sp>
          <p:nvSpPr>
            <p:cNvPr id="69" name="مربع نص 68"/>
            <p:cNvSpPr txBox="1"/>
            <p:nvPr/>
          </p:nvSpPr>
          <p:spPr>
            <a:xfrm>
              <a:off x="3286116" y="428604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3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70" name="مربع نص 69"/>
            <p:cNvSpPr txBox="1"/>
            <p:nvPr/>
          </p:nvSpPr>
          <p:spPr>
            <a:xfrm>
              <a:off x="1785918" y="4214818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21</a:t>
              </a:r>
              <a:endParaRPr lang="ar-SY" sz="24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مربع نص 70"/>
            <p:cNvSpPr txBox="1"/>
            <p:nvPr/>
          </p:nvSpPr>
          <p:spPr>
            <a:xfrm>
              <a:off x="3500430" y="4253219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31</a:t>
              </a:r>
              <a:endParaRPr lang="ar-SY" sz="2400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74" name="مربع نص 73"/>
            <p:cNvSpPr txBox="1"/>
            <p:nvPr/>
          </p:nvSpPr>
          <p:spPr>
            <a:xfrm>
              <a:off x="1428728" y="5786454"/>
              <a:ext cx="642942" cy="769441"/>
            </a:xfrm>
            <a:prstGeom prst="rect">
              <a:avLst/>
            </a:prstGeom>
            <a:noFill/>
          </p:spPr>
          <p:txBody>
            <a:bodyPr wrap="square" lIns="0" rIns="0" rtlCol="1">
              <a:spAutoFit/>
            </a:bodyPr>
            <a:lstStyle/>
            <a:p>
              <a:pPr algn="ctr" rtl="0"/>
              <a:r>
                <a:rPr lang="en-US" sz="2200" b="1" dirty="0" smtClean="0">
                  <a:sym typeface="Symbol"/>
                </a:rPr>
                <a:t>D2</a:t>
              </a:r>
            </a:p>
            <a:p>
              <a:pPr algn="ctr" rtl="0"/>
              <a:r>
                <a:rPr lang="en-US" sz="2200" b="1" dirty="0" smtClean="0">
                  <a:sym typeface="Symbol"/>
                </a:rPr>
                <a:t>D5</a:t>
              </a:r>
              <a:endParaRPr lang="ar-SY" sz="2200" b="1" dirty="0"/>
            </a:p>
          </p:txBody>
        </p:sp>
        <p:sp>
          <p:nvSpPr>
            <p:cNvPr id="75" name="مربع نص 74"/>
            <p:cNvSpPr txBox="1"/>
            <p:nvPr/>
          </p:nvSpPr>
          <p:spPr>
            <a:xfrm>
              <a:off x="2000232" y="5786454"/>
              <a:ext cx="642942" cy="769441"/>
            </a:xfrm>
            <a:prstGeom prst="rect">
              <a:avLst/>
            </a:prstGeom>
            <a:noFill/>
          </p:spPr>
          <p:txBody>
            <a:bodyPr wrap="square" lIns="0" rIns="0" rtlCol="1">
              <a:spAutoFit/>
            </a:bodyPr>
            <a:lstStyle/>
            <a:p>
              <a:pPr algn="ctr" rtl="0"/>
              <a:r>
                <a:rPr lang="en-US" sz="2200" b="1" dirty="0" smtClean="0">
                  <a:sym typeface="Symbol"/>
                </a:rPr>
                <a:t>D4</a:t>
              </a:r>
            </a:p>
            <a:p>
              <a:pPr algn="ctr" rtl="0"/>
              <a:r>
                <a:rPr lang="en-US" sz="2200" b="1" dirty="0" smtClean="0">
                  <a:sym typeface="Symbol"/>
                </a:rPr>
                <a:t>D5</a:t>
              </a:r>
              <a:endParaRPr lang="ar-SY" sz="2200" b="1" dirty="0"/>
            </a:p>
          </p:txBody>
        </p:sp>
        <p:sp>
          <p:nvSpPr>
            <p:cNvPr id="76" name="مربع نص 75"/>
            <p:cNvSpPr txBox="1"/>
            <p:nvPr/>
          </p:nvSpPr>
          <p:spPr>
            <a:xfrm>
              <a:off x="2515538" y="5786454"/>
              <a:ext cx="642942" cy="769441"/>
            </a:xfrm>
            <a:prstGeom prst="rect">
              <a:avLst/>
            </a:prstGeom>
            <a:noFill/>
          </p:spPr>
          <p:txBody>
            <a:bodyPr wrap="square" lIns="0" rIns="0" rtlCol="1">
              <a:spAutoFit/>
            </a:bodyPr>
            <a:lstStyle/>
            <a:p>
              <a:pPr algn="ctr" rtl="0"/>
              <a:r>
                <a:rPr lang="en-US" sz="2200" b="1" dirty="0" smtClean="0">
                  <a:sym typeface="Symbol"/>
                </a:rPr>
                <a:t>D4</a:t>
              </a:r>
            </a:p>
            <a:p>
              <a:pPr algn="ctr" rtl="0"/>
              <a:r>
                <a:rPr lang="en-US" sz="2200" b="1" dirty="0" smtClean="0">
                  <a:sym typeface="Symbol"/>
                </a:rPr>
                <a:t>D1</a:t>
              </a:r>
              <a:endParaRPr lang="ar-SY" sz="2200" b="1" dirty="0"/>
            </a:p>
          </p:txBody>
        </p:sp>
        <p:sp>
          <p:nvSpPr>
            <p:cNvPr id="77" name="مربع نص 76"/>
            <p:cNvSpPr txBox="1"/>
            <p:nvPr/>
          </p:nvSpPr>
          <p:spPr>
            <a:xfrm>
              <a:off x="3071802" y="5786454"/>
              <a:ext cx="642942" cy="769441"/>
            </a:xfrm>
            <a:prstGeom prst="rect">
              <a:avLst/>
            </a:prstGeom>
            <a:noFill/>
          </p:spPr>
          <p:txBody>
            <a:bodyPr wrap="square" lIns="0" rIns="0" rtlCol="1">
              <a:spAutoFit/>
            </a:bodyPr>
            <a:lstStyle/>
            <a:p>
              <a:pPr algn="ctr" rtl="0"/>
              <a:r>
                <a:rPr lang="en-US" sz="2200" b="1" dirty="0" smtClean="0">
                  <a:sym typeface="Symbol"/>
                </a:rPr>
                <a:t>D6</a:t>
              </a:r>
            </a:p>
            <a:p>
              <a:pPr algn="ctr" rtl="0"/>
              <a:r>
                <a:rPr lang="en-US" sz="2200" b="1" dirty="0" smtClean="0">
                  <a:sym typeface="Symbol"/>
                </a:rPr>
                <a:t>D1</a:t>
              </a:r>
              <a:endParaRPr lang="ar-SY" sz="2200" b="1" dirty="0"/>
            </a:p>
          </p:txBody>
        </p:sp>
        <p:sp>
          <p:nvSpPr>
            <p:cNvPr id="78" name="مربع نص 77"/>
            <p:cNvSpPr txBox="1"/>
            <p:nvPr/>
          </p:nvSpPr>
          <p:spPr>
            <a:xfrm>
              <a:off x="3571868" y="5786454"/>
              <a:ext cx="642942" cy="769441"/>
            </a:xfrm>
            <a:prstGeom prst="rect">
              <a:avLst/>
            </a:prstGeom>
            <a:noFill/>
          </p:spPr>
          <p:txBody>
            <a:bodyPr wrap="square" lIns="0" rIns="0" rtlCol="1">
              <a:spAutoFit/>
            </a:bodyPr>
            <a:lstStyle/>
            <a:p>
              <a:pPr algn="ctr" rtl="0"/>
              <a:r>
                <a:rPr lang="en-US" sz="2200" b="1" dirty="0" smtClean="0">
                  <a:sym typeface="Symbol"/>
                </a:rPr>
                <a:t>D6</a:t>
              </a:r>
            </a:p>
            <a:p>
              <a:pPr algn="ctr" rtl="0"/>
              <a:r>
                <a:rPr lang="en-US" sz="2200" b="1" dirty="0" smtClean="0">
                  <a:sym typeface="Symbol"/>
                </a:rPr>
                <a:t>D3</a:t>
              </a:r>
              <a:endParaRPr lang="ar-SY" sz="2200" b="1" dirty="0"/>
            </a:p>
          </p:txBody>
        </p:sp>
      </p:grpSp>
      <p:graphicFrame>
        <p:nvGraphicFramePr>
          <p:cNvPr id="59" name="Object 3"/>
          <p:cNvGraphicFramePr>
            <a:graphicFrameLocks noChangeAspect="1"/>
          </p:cNvGraphicFramePr>
          <p:nvPr/>
        </p:nvGraphicFramePr>
        <p:xfrm>
          <a:off x="4248150" y="5786438"/>
          <a:ext cx="2678113" cy="538162"/>
        </p:xfrm>
        <a:graphic>
          <a:graphicData uri="http://schemas.openxmlformats.org/presentationml/2006/ole">
            <p:oleObj spid="_x0000_s183302" name="Equation" r:id="rId9" imgW="1143000" imgH="228600" progId="Equation.DSMT4">
              <p:embed/>
            </p:oleObj>
          </a:graphicData>
        </a:graphic>
      </p:graphicFrame>
      <p:sp>
        <p:nvSpPr>
          <p:cNvPr id="34" name="عنصر نائب للتاريخ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35" name="عنصر نائب لرقم الشريحة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60</a:t>
            </a:fld>
            <a:endParaRPr lang="ar-SY" dirty="0"/>
          </a:p>
        </p:txBody>
      </p:sp>
      <p:sp>
        <p:nvSpPr>
          <p:cNvPr id="38" name="عنصر نائب للتذييل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مجموعة 33"/>
          <p:cNvGrpSpPr/>
          <p:nvPr/>
        </p:nvGrpSpPr>
        <p:grpSpPr>
          <a:xfrm>
            <a:off x="142844" y="428604"/>
            <a:ext cx="4357718" cy="6500858"/>
            <a:chOff x="142844" y="428604"/>
            <a:chExt cx="4357718" cy="6500858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2910" y="771525"/>
              <a:ext cx="3695700" cy="5314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7" name="مربع نص 36"/>
            <p:cNvSpPr txBox="1"/>
            <p:nvPr/>
          </p:nvSpPr>
          <p:spPr>
            <a:xfrm rot="16200000">
              <a:off x="52206" y="1805126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/>
                <a:t>v</a:t>
              </a:r>
              <a:r>
                <a:rPr lang="en-US" sz="2400" b="1" baseline="-25000" dirty="0" err="1" smtClean="0"/>
                <a:t>L</a:t>
              </a:r>
              <a:endParaRPr lang="ar-SY" sz="2400" b="1" dirty="0"/>
            </a:p>
          </p:txBody>
        </p:sp>
        <p:sp>
          <p:nvSpPr>
            <p:cNvPr id="55" name="مربع نص 54"/>
            <p:cNvSpPr txBox="1"/>
            <p:nvPr/>
          </p:nvSpPr>
          <p:spPr>
            <a:xfrm rot="16200000">
              <a:off x="52206" y="3448200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i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58" name="مربع نص 57"/>
            <p:cNvSpPr txBox="1"/>
            <p:nvPr/>
          </p:nvSpPr>
          <p:spPr>
            <a:xfrm>
              <a:off x="4000496" y="4610409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60" name="مربع نص 59"/>
            <p:cNvSpPr txBox="1"/>
            <p:nvPr/>
          </p:nvSpPr>
          <p:spPr>
            <a:xfrm rot="16200000">
              <a:off x="-126389" y="4555489"/>
              <a:ext cx="100013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v</a:t>
              </a:r>
              <a:r>
                <a:rPr lang="en-US" sz="2400" b="1" baseline="-25000" dirty="0" smtClean="0">
                  <a:sym typeface="Symbol"/>
                </a:rPr>
                <a:t>D1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61" name="مربع نص 60"/>
            <p:cNvSpPr txBox="1"/>
            <p:nvPr/>
          </p:nvSpPr>
          <p:spPr>
            <a:xfrm>
              <a:off x="2786050" y="3714752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D1</a:t>
              </a:r>
            </a:p>
          </p:txBody>
        </p:sp>
        <p:sp>
          <p:nvSpPr>
            <p:cNvPr id="62" name="مربع نص 61"/>
            <p:cNvSpPr txBox="1"/>
            <p:nvPr/>
          </p:nvSpPr>
          <p:spPr>
            <a:xfrm>
              <a:off x="4000496" y="3753153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63" name="مربع نص 62"/>
            <p:cNvSpPr txBox="1"/>
            <p:nvPr/>
          </p:nvSpPr>
          <p:spPr>
            <a:xfrm>
              <a:off x="4000496" y="2143116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64" name="مربع نص 63"/>
            <p:cNvSpPr txBox="1"/>
            <p:nvPr/>
          </p:nvSpPr>
          <p:spPr>
            <a:xfrm>
              <a:off x="4000496" y="785794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65" name="مربع نص 64"/>
            <p:cNvSpPr txBox="1"/>
            <p:nvPr/>
          </p:nvSpPr>
          <p:spPr>
            <a:xfrm>
              <a:off x="1142976" y="428604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1</a:t>
              </a:r>
              <a:endParaRPr lang="ar-SY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66" name="مربع نص 65"/>
            <p:cNvSpPr txBox="1"/>
            <p:nvPr/>
          </p:nvSpPr>
          <p:spPr>
            <a:xfrm>
              <a:off x="2143108" y="428604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2</a:t>
              </a:r>
              <a:endParaRPr lang="ar-SY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67" name="مربع نص 66"/>
            <p:cNvSpPr txBox="1"/>
            <p:nvPr/>
          </p:nvSpPr>
          <p:spPr>
            <a:xfrm>
              <a:off x="928662" y="5786454"/>
              <a:ext cx="642942" cy="769441"/>
            </a:xfrm>
            <a:prstGeom prst="rect">
              <a:avLst/>
            </a:prstGeom>
            <a:noFill/>
          </p:spPr>
          <p:txBody>
            <a:bodyPr wrap="square" lIns="0" rIns="0" rtlCol="1">
              <a:spAutoFit/>
            </a:bodyPr>
            <a:lstStyle/>
            <a:p>
              <a:pPr algn="ctr" rtl="0"/>
              <a:r>
                <a:rPr lang="en-US" sz="2200" b="1" dirty="0" smtClean="0">
                  <a:sym typeface="Symbol"/>
                </a:rPr>
                <a:t>D2</a:t>
              </a:r>
            </a:p>
            <a:p>
              <a:pPr algn="ctr" rtl="0"/>
              <a:r>
                <a:rPr lang="en-US" sz="2200" b="1" dirty="0" smtClean="0">
                  <a:sym typeface="Symbol"/>
                </a:rPr>
                <a:t>D3</a:t>
              </a:r>
              <a:endParaRPr lang="ar-SY" sz="2200" b="1" dirty="0"/>
            </a:p>
          </p:txBody>
        </p:sp>
        <p:sp>
          <p:nvSpPr>
            <p:cNvPr id="68" name="مربع نص 67"/>
            <p:cNvSpPr txBox="1"/>
            <p:nvPr/>
          </p:nvSpPr>
          <p:spPr>
            <a:xfrm>
              <a:off x="1785918" y="6498575"/>
              <a:ext cx="157163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ar-SY" sz="2200" dirty="0" smtClean="0">
                  <a:cs typeface="Simplified Arabic" pitchFamily="2" charset="-78"/>
                </a:rPr>
                <a:t>الشكل 2 - 26</a:t>
              </a:r>
              <a:endParaRPr lang="ar-SY" sz="2200" dirty="0">
                <a:cs typeface="Simplified Arabic" pitchFamily="2" charset="-78"/>
              </a:endParaRPr>
            </a:p>
          </p:txBody>
        </p:sp>
        <p:sp>
          <p:nvSpPr>
            <p:cNvPr id="69" name="مربع نص 68"/>
            <p:cNvSpPr txBox="1"/>
            <p:nvPr/>
          </p:nvSpPr>
          <p:spPr>
            <a:xfrm>
              <a:off x="3286116" y="428604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3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70" name="مربع نص 69"/>
            <p:cNvSpPr txBox="1"/>
            <p:nvPr/>
          </p:nvSpPr>
          <p:spPr>
            <a:xfrm>
              <a:off x="1785918" y="4214818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21</a:t>
              </a:r>
              <a:endParaRPr lang="ar-SY" sz="24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7" name="مربع نص 76"/>
            <p:cNvSpPr txBox="1"/>
            <p:nvPr/>
          </p:nvSpPr>
          <p:spPr>
            <a:xfrm>
              <a:off x="3500430" y="4253219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31</a:t>
              </a:r>
              <a:endParaRPr lang="ar-SY" sz="2400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79" name="مربع نص 78"/>
            <p:cNvSpPr txBox="1"/>
            <p:nvPr/>
          </p:nvSpPr>
          <p:spPr>
            <a:xfrm>
              <a:off x="1428728" y="5786454"/>
              <a:ext cx="642942" cy="769441"/>
            </a:xfrm>
            <a:prstGeom prst="rect">
              <a:avLst/>
            </a:prstGeom>
            <a:noFill/>
          </p:spPr>
          <p:txBody>
            <a:bodyPr wrap="square" lIns="0" rIns="0" rtlCol="1">
              <a:spAutoFit/>
            </a:bodyPr>
            <a:lstStyle/>
            <a:p>
              <a:pPr algn="ctr" rtl="0"/>
              <a:r>
                <a:rPr lang="en-US" sz="2200" b="1" dirty="0" smtClean="0">
                  <a:sym typeface="Symbol"/>
                </a:rPr>
                <a:t>D2</a:t>
              </a:r>
            </a:p>
            <a:p>
              <a:pPr algn="ctr" rtl="0"/>
              <a:r>
                <a:rPr lang="en-US" sz="2200" b="1" dirty="0" smtClean="0">
                  <a:sym typeface="Symbol"/>
                </a:rPr>
                <a:t>D5</a:t>
              </a:r>
              <a:endParaRPr lang="ar-SY" sz="2200" b="1" dirty="0"/>
            </a:p>
          </p:txBody>
        </p:sp>
        <p:sp>
          <p:nvSpPr>
            <p:cNvPr id="81" name="مربع نص 80"/>
            <p:cNvSpPr txBox="1"/>
            <p:nvPr/>
          </p:nvSpPr>
          <p:spPr>
            <a:xfrm>
              <a:off x="2000232" y="5786454"/>
              <a:ext cx="642942" cy="769441"/>
            </a:xfrm>
            <a:prstGeom prst="rect">
              <a:avLst/>
            </a:prstGeom>
            <a:noFill/>
          </p:spPr>
          <p:txBody>
            <a:bodyPr wrap="square" lIns="0" rIns="0" rtlCol="1">
              <a:spAutoFit/>
            </a:bodyPr>
            <a:lstStyle/>
            <a:p>
              <a:pPr algn="ctr" rtl="0"/>
              <a:r>
                <a:rPr lang="en-US" sz="2200" b="1" dirty="0" smtClean="0">
                  <a:sym typeface="Symbol"/>
                </a:rPr>
                <a:t>D4</a:t>
              </a:r>
            </a:p>
            <a:p>
              <a:pPr algn="ctr" rtl="0"/>
              <a:r>
                <a:rPr lang="en-US" sz="2200" b="1" dirty="0" smtClean="0">
                  <a:sym typeface="Symbol"/>
                </a:rPr>
                <a:t>D5</a:t>
              </a:r>
              <a:endParaRPr lang="ar-SY" sz="2200" b="1" dirty="0"/>
            </a:p>
          </p:txBody>
        </p:sp>
        <p:sp>
          <p:nvSpPr>
            <p:cNvPr id="83" name="مربع نص 82"/>
            <p:cNvSpPr txBox="1"/>
            <p:nvPr/>
          </p:nvSpPr>
          <p:spPr>
            <a:xfrm>
              <a:off x="2515538" y="5786454"/>
              <a:ext cx="642942" cy="769441"/>
            </a:xfrm>
            <a:prstGeom prst="rect">
              <a:avLst/>
            </a:prstGeom>
            <a:noFill/>
          </p:spPr>
          <p:txBody>
            <a:bodyPr wrap="square" lIns="0" rIns="0" rtlCol="1">
              <a:spAutoFit/>
            </a:bodyPr>
            <a:lstStyle/>
            <a:p>
              <a:pPr algn="ctr" rtl="0"/>
              <a:r>
                <a:rPr lang="en-US" sz="2200" b="1" dirty="0" smtClean="0">
                  <a:sym typeface="Symbol"/>
                </a:rPr>
                <a:t>D4</a:t>
              </a:r>
            </a:p>
            <a:p>
              <a:pPr algn="ctr" rtl="0"/>
              <a:r>
                <a:rPr lang="en-US" sz="2200" b="1" dirty="0" smtClean="0">
                  <a:sym typeface="Symbol"/>
                </a:rPr>
                <a:t>D1</a:t>
              </a:r>
              <a:endParaRPr lang="ar-SY" sz="2200" b="1" dirty="0"/>
            </a:p>
          </p:txBody>
        </p:sp>
        <p:sp>
          <p:nvSpPr>
            <p:cNvPr id="84" name="مربع نص 83"/>
            <p:cNvSpPr txBox="1"/>
            <p:nvPr/>
          </p:nvSpPr>
          <p:spPr>
            <a:xfrm>
              <a:off x="3071802" y="5786454"/>
              <a:ext cx="642942" cy="769441"/>
            </a:xfrm>
            <a:prstGeom prst="rect">
              <a:avLst/>
            </a:prstGeom>
            <a:noFill/>
          </p:spPr>
          <p:txBody>
            <a:bodyPr wrap="square" lIns="0" rIns="0" rtlCol="1">
              <a:spAutoFit/>
            </a:bodyPr>
            <a:lstStyle/>
            <a:p>
              <a:pPr algn="ctr" rtl="0"/>
              <a:r>
                <a:rPr lang="en-US" sz="2200" b="1" dirty="0" smtClean="0">
                  <a:sym typeface="Symbol"/>
                </a:rPr>
                <a:t>D6</a:t>
              </a:r>
            </a:p>
            <a:p>
              <a:pPr algn="ctr" rtl="0"/>
              <a:r>
                <a:rPr lang="en-US" sz="2200" b="1" dirty="0" smtClean="0">
                  <a:sym typeface="Symbol"/>
                </a:rPr>
                <a:t>D1</a:t>
              </a:r>
              <a:endParaRPr lang="ar-SY" sz="2200" b="1" dirty="0"/>
            </a:p>
          </p:txBody>
        </p:sp>
        <p:sp>
          <p:nvSpPr>
            <p:cNvPr id="86" name="مربع نص 85"/>
            <p:cNvSpPr txBox="1"/>
            <p:nvPr/>
          </p:nvSpPr>
          <p:spPr>
            <a:xfrm>
              <a:off x="3571868" y="5786454"/>
              <a:ext cx="642942" cy="769441"/>
            </a:xfrm>
            <a:prstGeom prst="rect">
              <a:avLst/>
            </a:prstGeom>
            <a:noFill/>
          </p:spPr>
          <p:txBody>
            <a:bodyPr wrap="square" lIns="0" rIns="0" rtlCol="1">
              <a:spAutoFit/>
            </a:bodyPr>
            <a:lstStyle/>
            <a:p>
              <a:pPr algn="ctr" rtl="0"/>
              <a:r>
                <a:rPr lang="en-US" sz="2200" b="1" dirty="0" smtClean="0">
                  <a:sym typeface="Symbol"/>
                </a:rPr>
                <a:t>D6</a:t>
              </a:r>
            </a:p>
            <a:p>
              <a:pPr algn="ctr" rtl="0"/>
              <a:r>
                <a:rPr lang="en-US" sz="2200" b="1" dirty="0" smtClean="0">
                  <a:sym typeface="Symbol"/>
                </a:rPr>
                <a:t>D3</a:t>
              </a:r>
              <a:endParaRPr lang="ar-SY" sz="2200" b="1" dirty="0"/>
            </a:p>
          </p:txBody>
        </p:sp>
      </p:grpSp>
      <p:sp>
        <p:nvSpPr>
          <p:cNvPr id="27" name="مربع نص 26"/>
          <p:cNvSpPr txBox="1"/>
          <p:nvPr/>
        </p:nvSpPr>
        <p:spPr>
          <a:xfrm>
            <a:off x="4286248" y="285728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المتوسطة لتيار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الديود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56" name="Object 3"/>
          <p:cNvGraphicFramePr>
            <a:graphicFrameLocks noChangeAspect="1"/>
          </p:cNvGraphicFramePr>
          <p:nvPr/>
        </p:nvGraphicFramePr>
        <p:xfrm>
          <a:off x="6045200" y="785794"/>
          <a:ext cx="2052638" cy="925512"/>
        </p:xfrm>
        <a:graphic>
          <a:graphicData uri="http://schemas.openxmlformats.org/presentationml/2006/ole">
            <p:oleObj spid="_x0000_s184322" name="Equation" r:id="rId4" imgW="876240" imgH="393480" progId="Equation.DSMT4">
              <p:embed/>
            </p:oleObj>
          </a:graphicData>
        </a:graphic>
      </p:graphicFrame>
      <p:sp>
        <p:nvSpPr>
          <p:cNvPr id="57" name="مربع نص 56"/>
          <p:cNvSpPr txBox="1"/>
          <p:nvPr/>
        </p:nvSpPr>
        <p:spPr>
          <a:xfrm>
            <a:off x="4286248" y="1714488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العظمى للجهد على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الديود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59" name="Object 3"/>
          <p:cNvGraphicFramePr>
            <a:graphicFrameLocks noChangeAspect="1"/>
          </p:cNvGraphicFramePr>
          <p:nvPr/>
        </p:nvGraphicFramePr>
        <p:xfrm>
          <a:off x="5614988" y="2285992"/>
          <a:ext cx="2916237" cy="598487"/>
        </p:xfrm>
        <a:graphic>
          <a:graphicData uri="http://schemas.openxmlformats.org/presentationml/2006/ole">
            <p:oleObj spid="_x0000_s184323" name="Equation" r:id="rId5" imgW="1244520" imgH="253800" progId="Equation.DSMT4">
              <p:embed/>
            </p:oleObj>
          </a:graphicData>
        </a:graphic>
      </p:graphicFrame>
      <p:sp>
        <p:nvSpPr>
          <p:cNvPr id="74" name="مستطيل 73"/>
          <p:cNvSpPr/>
          <p:nvPr/>
        </p:nvSpPr>
        <p:spPr>
          <a:xfrm>
            <a:off x="4500562" y="3143248"/>
            <a:ext cx="4286280" cy="138499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 نلاحظ في هذه الدارة أن الجهد المقوم يتكون من ست قمم لكل دور وهو ضعف عدد الأطوار المقومة.</a:t>
            </a:r>
            <a:endParaRPr lang="ar-SY" sz="2800" b="1" dirty="0"/>
          </a:p>
        </p:txBody>
      </p:sp>
      <p:cxnSp>
        <p:nvCxnSpPr>
          <p:cNvPr id="75" name="رابط كسهم مستقيم 74"/>
          <p:cNvCxnSpPr/>
          <p:nvPr/>
        </p:nvCxnSpPr>
        <p:spPr>
          <a:xfrm rot="5400000">
            <a:off x="909208" y="5448718"/>
            <a:ext cx="61200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مربع نص 75"/>
          <p:cNvSpPr txBox="1"/>
          <p:nvPr/>
        </p:nvSpPr>
        <p:spPr>
          <a:xfrm>
            <a:off x="357158" y="4538971"/>
            <a:ext cx="207170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i="1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="1" i="1" baseline="-25000" dirty="0" smtClean="0">
                <a:solidFill>
                  <a:srgbClr val="FF0000"/>
                </a:solidFill>
                <a:sym typeface="Symbol"/>
              </a:rPr>
              <a:t>RD1max</a:t>
            </a:r>
            <a:endParaRPr lang="ar-SY" sz="2400" b="1" i="1" dirty="0">
              <a:solidFill>
                <a:srgbClr val="FF0000"/>
              </a:solidFill>
            </a:endParaRPr>
          </a:p>
        </p:txBody>
      </p:sp>
      <p:grpSp>
        <p:nvGrpSpPr>
          <p:cNvPr id="3" name="مجموعة 115"/>
          <p:cNvGrpSpPr/>
          <p:nvPr/>
        </p:nvGrpSpPr>
        <p:grpSpPr>
          <a:xfrm>
            <a:off x="1214414" y="1214422"/>
            <a:ext cx="2571768" cy="785818"/>
            <a:chOff x="1214414" y="1214422"/>
            <a:chExt cx="2571768" cy="785818"/>
          </a:xfrm>
        </p:grpSpPr>
        <p:cxnSp>
          <p:nvCxnSpPr>
            <p:cNvPr id="78" name="رابط كسهم مستقيم 77"/>
            <p:cNvCxnSpPr/>
            <p:nvPr/>
          </p:nvCxnSpPr>
          <p:spPr>
            <a:xfrm rot="5400000">
              <a:off x="1071538" y="1357298"/>
              <a:ext cx="642942" cy="35719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رابط كسهم مستقيم 79"/>
            <p:cNvCxnSpPr/>
            <p:nvPr/>
          </p:nvCxnSpPr>
          <p:spPr>
            <a:xfrm rot="16200000" flipH="1">
              <a:off x="1321571" y="1464455"/>
              <a:ext cx="714380" cy="21431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رابط كسهم مستقيم 81"/>
            <p:cNvCxnSpPr/>
            <p:nvPr/>
          </p:nvCxnSpPr>
          <p:spPr>
            <a:xfrm rot="16200000" flipH="1">
              <a:off x="1571604" y="1214422"/>
              <a:ext cx="714380" cy="71438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رابط كسهم مستقيم 87"/>
            <p:cNvCxnSpPr/>
            <p:nvPr/>
          </p:nvCxnSpPr>
          <p:spPr>
            <a:xfrm>
              <a:off x="1571604" y="1214422"/>
              <a:ext cx="1143008" cy="71438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رابط كسهم مستقيم 88"/>
            <p:cNvCxnSpPr/>
            <p:nvPr/>
          </p:nvCxnSpPr>
          <p:spPr>
            <a:xfrm>
              <a:off x="1571604" y="1214422"/>
              <a:ext cx="1643074" cy="71438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رابط كسهم مستقيم 89"/>
            <p:cNvCxnSpPr/>
            <p:nvPr/>
          </p:nvCxnSpPr>
          <p:spPr>
            <a:xfrm>
              <a:off x="1571604" y="1214422"/>
              <a:ext cx="2214578" cy="78581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مستطيل 37"/>
          <p:cNvSpPr/>
          <p:nvPr/>
        </p:nvSpPr>
        <p:spPr>
          <a:xfrm>
            <a:off x="4500562" y="4643446"/>
            <a:ext cx="4286280" cy="181588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 نلاحظ أيضاً أن كل </a:t>
            </a:r>
            <a:r>
              <a:rPr lang="ar-SY" sz="2800" b="1" dirty="0" err="1" smtClean="0">
                <a:cs typeface="Simplified Arabic" pitchFamily="2" charset="-78"/>
              </a:rPr>
              <a:t>ديود</a:t>
            </a:r>
            <a:r>
              <a:rPr lang="ar-SY" sz="2800" b="1" dirty="0" smtClean="0">
                <a:cs typeface="Simplified Arabic" pitchFamily="2" charset="-78"/>
              </a:rPr>
              <a:t> يعمل مدة </a:t>
            </a:r>
            <a:r>
              <a:rPr lang="en-US" sz="2800" b="1" dirty="0" smtClean="0">
                <a:cs typeface="Simplified Arabic" pitchFamily="2" charset="-78"/>
              </a:rPr>
              <a:t>120</a:t>
            </a:r>
            <a:r>
              <a:rPr lang="en-US" sz="2800" b="1" baseline="30000" dirty="0" smtClean="0">
                <a:cs typeface="Simplified Arabic" pitchFamily="2" charset="-78"/>
                <a:sym typeface="Symbol"/>
              </a:rPr>
              <a:t>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مقسومة بالتساوي مع </a:t>
            </a:r>
            <a:r>
              <a:rPr lang="ar-SY" sz="2800" b="1" dirty="0" err="1" smtClean="0">
                <a:cs typeface="Simplified Arabic" pitchFamily="2" charset="-78"/>
                <a:sym typeface="Symbol"/>
              </a:rPr>
              <a:t>ديودين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من المجموعة الأخرى ليسا على نفس الطور</a:t>
            </a:r>
            <a:r>
              <a:rPr lang="ar-SY" sz="2800" b="1" dirty="0" smtClean="0">
                <a:cs typeface="Simplified Arabic" pitchFamily="2" charset="-78"/>
              </a:rPr>
              <a:t>.</a:t>
            </a:r>
            <a:endParaRPr lang="ar-SY" sz="2800" b="1" dirty="0"/>
          </a:p>
        </p:txBody>
      </p:sp>
      <p:cxnSp>
        <p:nvCxnSpPr>
          <p:cNvPr id="39" name="رابط كسهم مستقيم 38"/>
          <p:cNvCxnSpPr/>
          <p:nvPr/>
        </p:nvCxnSpPr>
        <p:spPr>
          <a:xfrm rot="10800000">
            <a:off x="2071670" y="5715016"/>
            <a:ext cx="1071570" cy="1588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عنصر نائب للتاريخ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41" name="عنصر نائب لرقم الشريحة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61</a:t>
            </a:fld>
            <a:endParaRPr lang="ar-SY" dirty="0"/>
          </a:p>
        </p:txBody>
      </p:sp>
      <p:sp>
        <p:nvSpPr>
          <p:cNvPr id="42" name="عنصر نائب للتذييل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74" grpId="0" animBg="1"/>
      <p:bldP spid="76" grpId="0"/>
      <p:bldP spid="3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مجموعة 40"/>
          <p:cNvGrpSpPr/>
          <p:nvPr/>
        </p:nvGrpSpPr>
        <p:grpSpPr>
          <a:xfrm>
            <a:off x="142844" y="428604"/>
            <a:ext cx="4357718" cy="6500858"/>
            <a:chOff x="142844" y="428604"/>
            <a:chExt cx="4357718" cy="6500858"/>
          </a:xfrm>
        </p:grpSpPr>
        <p:pic>
          <p:nvPicPr>
            <p:cNvPr id="6554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2910" y="785794"/>
              <a:ext cx="3695700" cy="5314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7" name="مربع نص 36"/>
            <p:cNvSpPr txBox="1"/>
            <p:nvPr/>
          </p:nvSpPr>
          <p:spPr>
            <a:xfrm rot="16200000">
              <a:off x="52206" y="1805126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/>
                <a:t>v</a:t>
              </a:r>
              <a:r>
                <a:rPr lang="en-US" sz="2400" b="1" baseline="-25000" dirty="0" err="1" smtClean="0"/>
                <a:t>L</a:t>
              </a:r>
              <a:endParaRPr lang="ar-SY" sz="2400" b="1" dirty="0"/>
            </a:p>
          </p:txBody>
        </p:sp>
        <p:sp>
          <p:nvSpPr>
            <p:cNvPr id="55" name="مربع نص 54"/>
            <p:cNvSpPr txBox="1"/>
            <p:nvPr/>
          </p:nvSpPr>
          <p:spPr>
            <a:xfrm rot="16200000">
              <a:off x="52206" y="3448200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err="1" smtClean="0">
                  <a:sym typeface="Symbol"/>
                </a:rPr>
                <a:t>i</a:t>
              </a:r>
              <a:r>
                <a:rPr lang="en-US" sz="2400" b="1" baseline="-25000" dirty="0" err="1" smtClean="0">
                  <a:sym typeface="Symbol"/>
                </a:rPr>
                <a:t>L</a:t>
              </a:r>
              <a:endParaRPr lang="en-US" sz="2400" b="1" baseline="-25000" dirty="0" smtClean="0">
                <a:sym typeface="Symbol"/>
              </a:endParaRPr>
            </a:p>
          </p:txBody>
        </p:sp>
        <p:sp>
          <p:nvSpPr>
            <p:cNvPr id="58" name="مربع نص 57"/>
            <p:cNvSpPr txBox="1"/>
            <p:nvPr/>
          </p:nvSpPr>
          <p:spPr>
            <a:xfrm>
              <a:off x="4000496" y="4610409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60" name="مربع نص 59"/>
            <p:cNvSpPr txBox="1"/>
            <p:nvPr/>
          </p:nvSpPr>
          <p:spPr>
            <a:xfrm rot="16200000">
              <a:off x="-126389" y="4555489"/>
              <a:ext cx="100013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ym typeface="Symbol"/>
                </a:rPr>
                <a:t>v</a:t>
              </a:r>
              <a:r>
                <a:rPr lang="en-US" sz="2400" b="1" baseline="-25000" dirty="0" smtClean="0">
                  <a:sym typeface="Symbol"/>
                </a:rPr>
                <a:t>D1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61" name="مربع نص 60"/>
            <p:cNvSpPr txBox="1"/>
            <p:nvPr/>
          </p:nvSpPr>
          <p:spPr>
            <a:xfrm>
              <a:off x="2786050" y="3714752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  <a:sym typeface="Symbol"/>
                </a:rPr>
                <a:t>i</a:t>
              </a:r>
              <a:r>
                <a:rPr lang="en-US" sz="2400" b="1" baseline="-25000" dirty="0" smtClean="0">
                  <a:solidFill>
                    <a:srgbClr val="0070C0"/>
                  </a:solidFill>
                  <a:sym typeface="Symbol"/>
                </a:rPr>
                <a:t>D1</a:t>
              </a:r>
            </a:p>
          </p:txBody>
        </p:sp>
        <p:sp>
          <p:nvSpPr>
            <p:cNvPr id="62" name="مربع نص 61"/>
            <p:cNvSpPr txBox="1"/>
            <p:nvPr/>
          </p:nvSpPr>
          <p:spPr>
            <a:xfrm>
              <a:off x="4000496" y="3753153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63" name="مربع نص 62"/>
            <p:cNvSpPr txBox="1"/>
            <p:nvPr/>
          </p:nvSpPr>
          <p:spPr>
            <a:xfrm>
              <a:off x="4000496" y="2143116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64" name="مربع نص 63"/>
            <p:cNvSpPr txBox="1"/>
            <p:nvPr/>
          </p:nvSpPr>
          <p:spPr>
            <a:xfrm>
              <a:off x="4000496" y="785794"/>
              <a:ext cx="50006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ar-SY" sz="2400" b="1" dirty="0" smtClean="0">
                  <a:sym typeface="Symbol"/>
                </a:rPr>
                <a:t></a:t>
              </a:r>
              <a:endParaRPr lang="ar-SY" sz="2400" b="1" dirty="0"/>
            </a:p>
          </p:txBody>
        </p:sp>
        <p:sp>
          <p:nvSpPr>
            <p:cNvPr id="65" name="مربع نص 64"/>
            <p:cNvSpPr txBox="1"/>
            <p:nvPr/>
          </p:nvSpPr>
          <p:spPr>
            <a:xfrm>
              <a:off x="1142976" y="428604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1</a:t>
              </a:r>
              <a:endParaRPr lang="ar-SY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66" name="مربع نص 65"/>
            <p:cNvSpPr txBox="1"/>
            <p:nvPr/>
          </p:nvSpPr>
          <p:spPr>
            <a:xfrm>
              <a:off x="2143108" y="428604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B05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2</a:t>
              </a:r>
              <a:endParaRPr lang="ar-SY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67" name="مربع نص 66"/>
            <p:cNvSpPr txBox="1"/>
            <p:nvPr/>
          </p:nvSpPr>
          <p:spPr>
            <a:xfrm>
              <a:off x="928662" y="5786454"/>
              <a:ext cx="642942" cy="769441"/>
            </a:xfrm>
            <a:prstGeom prst="rect">
              <a:avLst/>
            </a:prstGeom>
            <a:noFill/>
          </p:spPr>
          <p:txBody>
            <a:bodyPr wrap="square" lIns="0" rIns="0" rtlCol="1">
              <a:spAutoFit/>
            </a:bodyPr>
            <a:lstStyle/>
            <a:p>
              <a:pPr algn="ctr" rtl="0"/>
              <a:r>
                <a:rPr lang="en-US" sz="2200" b="1" dirty="0" smtClean="0">
                  <a:sym typeface="Symbol"/>
                </a:rPr>
                <a:t>D2</a:t>
              </a:r>
            </a:p>
            <a:p>
              <a:pPr algn="ctr" rtl="0"/>
              <a:r>
                <a:rPr lang="en-US" sz="2200" b="1" dirty="0" smtClean="0">
                  <a:sym typeface="Symbol"/>
                </a:rPr>
                <a:t>D3</a:t>
              </a:r>
              <a:endParaRPr lang="ar-SY" sz="2200" b="1" dirty="0"/>
            </a:p>
          </p:txBody>
        </p:sp>
        <p:sp>
          <p:nvSpPr>
            <p:cNvPr id="68" name="مربع نص 67"/>
            <p:cNvSpPr txBox="1"/>
            <p:nvPr/>
          </p:nvSpPr>
          <p:spPr>
            <a:xfrm>
              <a:off x="1785918" y="6498575"/>
              <a:ext cx="157163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ar-SY" sz="2200" dirty="0" smtClean="0">
                  <a:cs typeface="Simplified Arabic" pitchFamily="2" charset="-78"/>
                </a:rPr>
                <a:t>الشكل 2 - 27</a:t>
              </a:r>
              <a:endParaRPr lang="ar-SY" sz="2200" dirty="0">
                <a:cs typeface="Simplified Arabic" pitchFamily="2" charset="-78"/>
              </a:endParaRPr>
            </a:p>
          </p:txBody>
        </p:sp>
        <p:sp>
          <p:nvSpPr>
            <p:cNvPr id="69" name="مربع نص 68"/>
            <p:cNvSpPr txBox="1"/>
            <p:nvPr/>
          </p:nvSpPr>
          <p:spPr>
            <a:xfrm>
              <a:off x="3286116" y="428604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3</a:t>
              </a:r>
              <a:endParaRPr lang="ar-SY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70" name="مربع نص 69"/>
            <p:cNvSpPr txBox="1"/>
            <p:nvPr/>
          </p:nvSpPr>
          <p:spPr>
            <a:xfrm>
              <a:off x="1785918" y="4214818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FF000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21</a:t>
              </a:r>
              <a:endParaRPr lang="ar-SY" sz="24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7" name="مربع نص 76"/>
            <p:cNvSpPr txBox="1"/>
            <p:nvPr/>
          </p:nvSpPr>
          <p:spPr>
            <a:xfrm>
              <a:off x="3500430" y="4253219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2400" b="1" baseline="-25000" dirty="0" smtClean="0">
                  <a:solidFill>
                    <a:srgbClr val="0070C0"/>
                  </a:solidFill>
                </a:rPr>
                <a:t>31</a:t>
              </a:r>
              <a:endParaRPr lang="ar-SY" sz="2400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79" name="مربع نص 78"/>
            <p:cNvSpPr txBox="1"/>
            <p:nvPr/>
          </p:nvSpPr>
          <p:spPr>
            <a:xfrm>
              <a:off x="1428728" y="5786454"/>
              <a:ext cx="642942" cy="769441"/>
            </a:xfrm>
            <a:prstGeom prst="rect">
              <a:avLst/>
            </a:prstGeom>
            <a:noFill/>
          </p:spPr>
          <p:txBody>
            <a:bodyPr wrap="square" lIns="0" rIns="0" rtlCol="1">
              <a:spAutoFit/>
            </a:bodyPr>
            <a:lstStyle/>
            <a:p>
              <a:pPr algn="ctr" rtl="0"/>
              <a:r>
                <a:rPr lang="en-US" sz="2200" b="1" dirty="0" smtClean="0">
                  <a:sym typeface="Symbol"/>
                </a:rPr>
                <a:t>D2</a:t>
              </a:r>
            </a:p>
            <a:p>
              <a:pPr algn="ctr" rtl="0"/>
              <a:r>
                <a:rPr lang="en-US" sz="2200" b="1" dirty="0" smtClean="0">
                  <a:sym typeface="Symbol"/>
                </a:rPr>
                <a:t>D5</a:t>
              </a:r>
              <a:endParaRPr lang="ar-SY" sz="2200" b="1" dirty="0"/>
            </a:p>
          </p:txBody>
        </p:sp>
        <p:sp>
          <p:nvSpPr>
            <p:cNvPr id="81" name="مربع نص 80"/>
            <p:cNvSpPr txBox="1"/>
            <p:nvPr/>
          </p:nvSpPr>
          <p:spPr>
            <a:xfrm>
              <a:off x="2000232" y="5786454"/>
              <a:ext cx="642942" cy="769441"/>
            </a:xfrm>
            <a:prstGeom prst="rect">
              <a:avLst/>
            </a:prstGeom>
            <a:noFill/>
          </p:spPr>
          <p:txBody>
            <a:bodyPr wrap="square" lIns="0" rIns="0" rtlCol="1">
              <a:spAutoFit/>
            </a:bodyPr>
            <a:lstStyle/>
            <a:p>
              <a:pPr algn="ctr" rtl="0"/>
              <a:r>
                <a:rPr lang="en-US" sz="2200" b="1" dirty="0" smtClean="0">
                  <a:sym typeface="Symbol"/>
                </a:rPr>
                <a:t>D4</a:t>
              </a:r>
            </a:p>
            <a:p>
              <a:pPr algn="ctr" rtl="0"/>
              <a:r>
                <a:rPr lang="en-US" sz="2200" b="1" dirty="0" smtClean="0">
                  <a:sym typeface="Symbol"/>
                </a:rPr>
                <a:t>D5</a:t>
              </a:r>
              <a:endParaRPr lang="ar-SY" sz="2200" b="1" dirty="0"/>
            </a:p>
          </p:txBody>
        </p:sp>
        <p:sp>
          <p:nvSpPr>
            <p:cNvPr id="83" name="مربع نص 82"/>
            <p:cNvSpPr txBox="1"/>
            <p:nvPr/>
          </p:nvSpPr>
          <p:spPr>
            <a:xfrm>
              <a:off x="2515538" y="5786454"/>
              <a:ext cx="642942" cy="769441"/>
            </a:xfrm>
            <a:prstGeom prst="rect">
              <a:avLst/>
            </a:prstGeom>
            <a:noFill/>
          </p:spPr>
          <p:txBody>
            <a:bodyPr wrap="square" lIns="0" rIns="0" rtlCol="1">
              <a:spAutoFit/>
            </a:bodyPr>
            <a:lstStyle/>
            <a:p>
              <a:pPr algn="ctr" rtl="0"/>
              <a:r>
                <a:rPr lang="en-US" sz="2200" b="1" dirty="0" smtClean="0">
                  <a:sym typeface="Symbol"/>
                </a:rPr>
                <a:t>D4</a:t>
              </a:r>
            </a:p>
            <a:p>
              <a:pPr algn="ctr" rtl="0"/>
              <a:r>
                <a:rPr lang="en-US" sz="2200" b="1" dirty="0" smtClean="0">
                  <a:sym typeface="Symbol"/>
                </a:rPr>
                <a:t>D1</a:t>
              </a:r>
              <a:endParaRPr lang="ar-SY" sz="2200" b="1" dirty="0"/>
            </a:p>
          </p:txBody>
        </p:sp>
        <p:sp>
          <p:nvSpPr>
            <p:cNvPr id="84" name="مربع نص 83"/>
            <p:cNvSpPr txBox="1"/>
            <p:nvPr/>
          </p:nvSpPr>
          <p:spPr>
            <a:xfrm>
              <a:off x="3071802" y="5786454"/>
              <a:ext cx="642942" cy="769441"/>
            </a:xfrm>
            <a:prstGeom prst="rect">
              <a:avLst/>
            </a:prstGeom>
            <a:noFill/>
          </p:spPr>
          <p:txBody>
            <a:bodyPr wrap="square" lIns="0" rIns="0" rtlCol="1">
              <a:spAutoFit/>
            </a:bodyPr>
            <a:lstStyle/>
            <a:p>
              <a:pPr algn="ctr" rtl="0"/>
              <a:r>
                <a:rPr lang="en-US" sz="2200" b="1" dirty="0" smtClean="0">
                  <a:sym typeface="Symbol"/>
                </a:rPr>
                <a:t>D6</a:t>
              </a:r>
            </a:p>
            <a:p>
              <a:pPr algn="ctr" rtl="0"/>
              <a:r>
                <a:rPr lang="en-US" sz="2200" b="1" dirty="0" smtClean="0">
                  <a:sym typeface="Symbol"/>
                </a:rPr>
                <a:t>D1</a:t>
              </a:r>
              <a:endParaRPr lang="ar-SY" sz="2200" b="1" dirty="0"/>
            </a:p>
          </p:txBody>
        </p:sp>
        <p:sp>
          <p:nvSpPr>
            <p:cNvPr id="86" name="مربع نص 85"/>
            <p:cNvSpPr txBox="1"/>
            <p:nvPr/>
          </p:nvSpPr>
          <p:spPr>
            <a:xfrm>
              <a:off x="3571868" y="5786454"/>
              <a:ext cx="642942" cy="769441"/>
            </a:xfrm>
            <a:prstGeom prst="rect">
              <a:avLst/>
            </a:prstGeom>
            <a:noFill/>
          </p:spPr>
          <p:txBody>
            <a:bodyPr wrap="square" lIns="0" rIns="0" rtlCol="1">
              <a:spAutoFit/>
            </a:bodyPr>
            <a:lstStyle/>
            <a:p>
              <a:pPr algn="ctr" rtl="0"/>
              <a:r>
                <a:rPr lang="en-US" sz="2200" b="1" dirty="0" smtClean="0">
                  <a:sym typeface="Symbol"/>
                </a:rPr>
                <a:t>D6</a:t>
              </a:r>
            </a:p>
            <a:p>
              <a:pPr algn="ctr" rtl="0"/>
              <a:r>
                <a:rPr lang="en-US" sz="2200" b="1" dirty="0" smtClean="0">
                  <a:sym typeface="Symbol"/>
                </a:rPr>
                <a:t>D3</a:t>
              </a:r>
              <a:endParaRPr lang="ar-SY" sz="2200" b="1" dirty="0"/>
            </a:p>
          </p:txBody>
        </p:sp>
        <p:cxnSp>
          <p:nvCxnSpPr>
            <p:cNvPr id="75" name="رابط كسهم مستقيم 74"/>
            <p:cNvCxnSpPr/>
            <p:nvPr/>
          </p:nvCxnSpPr>
          <p:spPr>
            <a:xfrm rot="5400000">
              <a:off x="909208" y="5448718"/>
              <a:ext cx="612000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مربع نص 75"/>
            <p:cNvSpPr txBox="1"/>
            <p:nvPr/>
          </p:nvSpPr>
          <p:spPr>
            <a:xfrm>
              <a:off x="357158" y="4538971"/>
              <a:ext cx="207170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400" b="1" i="1" dirty="0" smtClean="0">
                  <a:solidFill>
                    <a:srgbClr val="FF0000"/>
                  </a:solidFill>
                  <a:sym typeface="Symbol"/>
                </a:rPr>
                <a:t>v</a:t>
              </a:r>
              <a:r>
                <a:rPr lang="en-US" sz="2400" b="1" i="1" baseline="-25000" dirty="0" smtClean="0">
                  <a:solidFill>
                    <a:srgbClr val="FF0000"/>
                  </a:solidFill>
                  <a:sym typeface="Symbol"/>
                </a:rPr>
                <a:t>RD1max</a:t>
              </a:r>
              <a:endParaRPr lang="ar-SY" sz="24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مربع نص 39"/>
          <p:cNvSpPr txBox="1"/>
          <p:nvPr/>
        </p:nvSpPr>
        <p:spPr>
          <a:xfrm>
            <a:off x="428596" y="-24"/>
            <a:ext cx="842968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i="1" dirty="0" smtClean="0">
                <a:solidFill>
                  <a:srgbClr val="0070C0"/>
                </a:solidFill>
                <a:cs typeface="Simplified Arabic" pitchFamily="2" charset="-78"/>
              </a:rPr>
              <a:t>ب- دارة التقويم ثلاثية الطور </a:t>
            </a:r>
            <a:r>
              <a:rPr lang="ar-SY" sz="2800" b="1" i="1" dirty="0" err="1" smtClean="0">
                <a:solidFill>
                  <a:srgbClr val="0070C0"/>
                </a:solidFill>
                <a:cs typeface="Simplified Arabic" pitchFamily="2" charset="-78"/>
              </a:rPr>
              <a:t>الجسرية</a:t>
            </a:r>
            <a:r>
              <a:rPr lang="ar-SY" sz="2800" b="1" i="1" smtClean="0">
                <a:solidFill>
                  <a:srgbClr val="0070C0"/>
                </a:solidFill>
                <a:cs typeface="Simplified Arabic" pitchFamily="2" charset="-78"/>
              </a:rPr>
              <a:t> – </a:t>
            </a:r>
            <a:r>
              <a:rPr lang="ar-SY" sz="2800" b="1" i="1" dirty="0" smtClean="0">
                <a:solidFill>
                  <a:srgbClr val="0070C0"/>
                </a:solidFill>
                <a:cs typeface="Simplified Arabic" pitchFamily="2" charset="-78"/>
              </a:rPr>
              <a:t>حمل </a:t>
            </a:r>
            <a:r>
              <a:rPr lang="ar-SY" sz="2800" b="1" i="1" dirty="0" err="1" smtClean="0">
                <a:solidFill>
                  <a:srgbClr val="0070C0"/>
                </a:solidFill>
                <a:cs typeface="Simplified Arabic" pitchFamily="2" charset="-78"/>
              </a:rPr>
              <a:t>أومي</a:t>
            </a:r>
            <a:r>
              <a:rPr lang="ar-SY" sz="2800" b="1" i="1" dirty="0" smtClean="0">
                <a:solidFill>
                  <a:srgbClr val="0070C0"/>
                </a:solidFill>
                <a:cs typeface="Simplified Arabic" pitchFamily="2" charset="-78"/>
              </a:rPr>
              <a:t> تحريضي </a:t>
            </a:r>
            <a:r>
              <a:rPr lang="en-US" sz="2800" b="1" i="1" dirty="0" smtClean="0">
                <a:solidFill>
                  <a:srgbClr val="0070C0"/>
                </a:solidFill>
                <a:cs typeface="Simplified Arabic" pitchFamily="2" charset="-78"/>
              </a:rPr>
              <a:t>R L</a:t>
            </a:r>
            <a:endParaRPr lang="ar-SY" sz="28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42" name="مربع نص 41"/>
          <p:cNvSpPr txBox="1"/>
          <p:nvPr/>
        </p:nvSpPr>
        <p:spPr>
          <a:xfrm>
            <a:off x="4643438" y="1564834"/>
            <a:ext cx="4000528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600" b="1" dirty="0" smtClean="0">
                <a:solidFill>
                  <a:srgbClr val="C00000"/>
                </a:solidFill>
                <a:cs typeface="Simplified Arabic" pitchFamily="2" charset="-78"/>
              </a:rPr>
              <a:t>لن تختلف أشكال الجهود ومجالات العمل عن حالة الحمولة </a:t>
            </a:r>
            <a:r>
              <a:rPr lang="ar-SY" sz="2600" b="1" dirty="0" err="1" smtClean="0">
                <a:solidFill>
                  <a:srgbClr val="C00000"/>
                </a:solidFill>
                <a:cs typeface="Simplified Arabic" pitchFamily="2" charset="-78"/>
              </a:rPr>
              <a:t>الأومية</a:t>
            </a:r>
            <a:r>
              <a:rPr lang="ar-SY" sz="2600" b="1" dirty="0" smtClean="0">
                <a:solidFill>
                  <a:srgbClr val="C00000"/>
                </a:solidFill>
                <a:cs typeface="Simplified Arabic" pitchFamily="2" charset="-78"/>
              </a:rPr>
              <a:t> الصرفة</a:t>
            </a:r>
            <a:endParaRPr lang="ar-SY" sz="2600" b="1" baseline="30000" dirty="0" smtClean="0">
              <a:solidFill>
                <a:srgbClr val="C00000"/>
              </a:solidFill>
              <a:cs typeface="Simplified Arabic" pitchFamily="2" charset="-78"/>
            </a:endParaRPr>
          </a:p>
        </p:txBody>
      </p:sp>
      <p:sp>
        <p:nvSpPr>
          <p:cNvPr id="43" name="مربع نص 42"/>
          <p:cNvSpPr txBox="1"/>
          <p:nvPr/>
        </p:nvSpPr>
        <p:spPr>
          <a:xfrm>
            <a:off x="4786314" y="3357562"/>
            <a:ext cx="3786214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600" b="1" dirty="0" smtClean="0">
                <a:solidFill>
                  <a:srgbClr val="00B050"/>
                </a:solidFill>
                <a:cs typeface="Simplified Arabic" pitchFamily="2" charset="-78"/>
              </a:rPr>
              <a:t>بما أنه </a:t>
            </a:r>
            <a:r>
              <a:rPr lang="en-US" sz="26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L&gt;&gt;R</a:t>
            </a:r>
            <a:r>
              <a:rPr lang="ar-SY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ar-SY" sz="2600" b="1" dirty="0" smtClean="0">
                <a:solidFill>
                  <a:srgbClr val="00B050"/>
                </a:solidFill>
                <a:cs typeface="Simplified Arabic" pitchFamily="2" charset="-78"/>
              </a:rPr>
              <a:t>سيختلف فقط شكل منحنيات التيار التي تكون مستمرة </a:t>
            </a:r>
            <a:r>
              <a:rPr lang="ar-SY" sz="2600" b="1" dirty="0" err="1" smtClean="0">
                <a:solidFill>
                  <a:srgbClr val="00B050"/>
                </a:solidFill>
                <a:cs typeface="Simplified Arabic" pitchFamily="2" charset="-78"/>
              </a:rPr>
              <a:t>بمطال</a:t>
            </a:r>
            <a:r>
              <a:rPr lang="ar-SY" sz="2600" b="1" dirty="0" smtClean="0">
                <a:solidFill>
                  <a:srgbClr val="00B050"/>
                </a:solidFill>
                <a:cs typeface="Simplified Arabic" pitchFamily="2" charset="-78"/>
              </a:rPr>
              <a:t> </a:t>
            </a:r>
            <a:r>
              <a:rPr lang="en-US" sz="26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b="1" i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LDC</a:t>
            </a:r>
            <a:r>
              <a:rPr lang="ar-SY" sz="2600" b="1" dirty="0" smtClean="0">
                <a:solidFill>
                  <a:srgbClr val="00B050"/>
                </a:solidFill>
                <a:cs typeface="Simplified Arabic" pitchFamily="2" charset="-78"/>
              </a:rPr>
              <a:t>.</a:t>
            </a:r>
            <a:endParaRPr lang="ar-SY" sz="2600" b="1" baseline="30000" dirty="0" smtClean="0">
              <a:solidFill>
                <a:srgbClr val="00B050"/>
              </a:solidFill>
              <a:cs typeface="Simplified Arabic" pitchFamily="2" charset="-78"/>
            </a:endParaRPr>
          </a:p>
        </p:txBody>
      </p:sp>
      <p:cxnSp>
        <p:nvCxnSpPr>
          <p:cNvPr id="45" name="رابط كسهم مستقيم 44"/>
          <p:cNvCxnSpPr/>
          <p:nvPr/>
        </p:nvCxnSpPr>
        <p:spPr>
          <a:xfrm rot="10800000" flipV="1">
            <a:off x="4071934" y="1928802"/>
            <a:ext cx="500066" cy="7143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رابط كسهم مستقيم 45"/>
          <p:cNvCxnSpPr/>
          <p:nvPr/>
        </p:nvCxnSpPr>
        <p:spPr>
          <a:xfrm rot="5400000">
            <a:off x="2428860" y="2857496"/>
            <a:ext cx="3071834" cy="121444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رابط كسهم مستقيم 46"/>
          <p:cNvCxnSpPr/>
          <p:nvPr/>
        </p:nvCxnSpPr>
        <p:spPr>
          <a:xfrm rot="10800000">
            <a:off x="4000496" y="3786190"/>
            <a:ext cx="642942" cy="158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رابط كسهم مستقيم 47"/>
          <p:cNvCxnSpPr/>
          <p:nvPr/>
        </p:nvCxnSpPr>
        <p:spPr>
          <a:xfrm rot="10800000" flipV="1">
            <a:off x="3714744" y="3786190"/>
            <a:ext cx="928694" cy="35719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رابط كسهم مستقيم 72"/>
          <p:cNvCxnSpPr/>
          <p:nvPr/>
        </p:nvCxnSpPr>
        <p:spPr>
          <a:xfrm rot="5400000">
            <a:off x="1464448" y="3606801"/>
            <a:ext cx="35719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رابط كسهم مستقيم 84"/>
          <p:cNvCxnSpPr/>
          <p:nvPr/>
        </p:nvCxnSpPr>
        <p:spPr>
          <a:xfrm rot="5400000" flipH="1" flipV="1">
            <a:off x="1464448" y="4464057"/>
            <a:ext cx="35719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مربع نص 86"/>
          <p:cNvSpPr txBox="1"/>
          <p:nvPr/>
        </p:nvSpPr>
        <p:spPr>
          <a:xfrm>
            <a:off x="1142976" y="3213892"/>
            <a:ext cx="207170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i="1" dirty="0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b="1" i="1" baseline="-25000" dirty="0" smtClean="0">
                <a:solidFill>
                  <a:srgbClr val="FF0000"/>
                </a:solidFill>
                <a:sym typeface="Symbol"/>
              </a:rPr>
              <a:t>LDC</a:t>
            </a:r>
            <a:endParaRPr lang="ar-SY" sz="2400" b="1" i="1" dirty="0">
              <a:solidFill>
                <a:srgbClr val="FF0000"/>
              </a:solidFill>
            </a:endParaRPr>
          </a:p>
        </p:txBody>
      </p:sp>
      <p:sp>
        <p:nvSpPr>
          <p:cNvPr id="36" name="عنصر نائب للتاريخ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38" name="عنصر نائب لرقم الشريحة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62</a:t>
            </a:fld>
            <a:endParaRPr lang="ar-SY" dirty="0"/>
          </a:p>
        </p:txBody>
      </p:sp>
      <p:sp>
        <p:nvSpPr>
          <p:cNvPr id="39" name="عنصر نائب للتذييل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8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3" name="Object 1"/>
          <p:cNvGraphicFramePr>
            <a:graphicFrameLocks noChangeAspect="1"/>
          </p:cNvGraphicFramePr>
          <p:nvPr/>
        </p:nvGraphicFramePr>
        <p:xfrm>
          <a:off x="1563688" y="1000125"/>
          <a:ext cx="2617787" cy="1014413"/>
        </p:xfrm>
        <a:graphic>
          <a:graphicData uri="http://schemas.openxmlformats.org/presentationml/2006/ole">
            <p:oleObj spid="_x0000_s185346" name="Equation" r:id="rId3" imgW="1117440" imgH="431640" progId="Equation.DSMT4">
              <p:embed/>
            </p:oleObj>
          </a:graphicData>
        </a:graphic>
      </p:graphicFrame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5888038" y="1044575"/>
          <a:ext cx="1933575" cy="925513"/>
        </p:xfrm>
        <a:graphic>
          <a:graphicData uri="http://schemas.openxmlformats.org/presentationml/2006/ole">
            <p:oleObj spid="_x0000_s185347" name="Equation" r:id="rId4" imgW="825480" imgH="393480" progId="Equation.DSMT4">
              <p:embed/>
            </p:oleObj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1534311" y="2750339"/>
          <a:ext cx="2676525" cy="538163"/>
        </p:xfrm>
        <a:graphic>
          <a:graphicData uri="http://schemas.openxmlformats.org/presentationml/2006/ole">
            <p:oleObj spid="_x0000_s185348" name="Equation" r:id="rId5" imgW="1143000" imgH="228600" progId="Equation.DSMT4">
              <p:embed/>
            </p:oleObj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5992825" y="2750339"/>
          <a:ext cx="1724025" cy="538163"/>
        </p:xfrm>
        <a:graphic>
          <a:graphicData uri="http://schemas.openxmlformats.org/presentationml/2006/ole">
            <p:oleObj spid="_x0000_s185349" name="Equation" r:id="rId6" imgW="736560" imgH="228600" progId="Equation.DSMT4">
              <p:embed/>
            </p:oleObj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5842000" y="4073525"/>
          <a:ext cx="2024063" cy="985838"/>
        </p:xfrm>
        <a:graphic>
          <a:graphicData uri="http://schemas.openxmlformats.org/presentationml/2006/ole">
            <p:oleObj spid="_x0000_s185350" name="Equation" r:id="rId7" imgW="863280" imgH="419040" progId="Equation.DSMT4">
              <p:embed/>
            </p:oleObj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1846255" y="4103692"/>
          <a:ext cx="2052637" cy="925512"/>
        </p:xfrm>
        <a:graphic>
          <a:graphicData uri="http://schemas.openxmlformats.org/presentationml/2006/ole">
            <p:oleObj spid="_x0000_s185351" name="Equation" r:id="rId8" imgW="876240" imgH="393480" progId="Equation.DSMT4">
              <p:embed/>
            </p:oleObj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5396719" y="5786454"/>
          <a:ext cx="2916237" cy="598487"/>
        </p:xfrm>
        <a:graphic>
          <a:graphicData uri="http://schemas.openxmlformats.org/presentationml/2006/ole">
            <p:oleObj spid="_x0000_s185352" name="Equation" r:id="rId9" imgW="1244520" imgH="253800" progId="Equation.DSMT4">
              <p:embed/>
            </p:oleObj>
          </a:graphicData>
        </a:graphic>
      </p:graphicFrame>
      <p:sp>
        <p:nvSpPr>
          <p:cNvPr id="12" name="مربع نص 11"/>
          <p:cNvSpPr txBox="1"/>
          <p:nvPr/>
        </p:nvSpPr>
        <p:spPr>
          <a:xfrm>
            <a:off x="4214810" y="357166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المتوسطة لجهد وتيار الحمل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13" name="مربع نص 12"/>
          <p:cNvSpPr txBox="1"/>
          <p:nvPr/>
        </p:nvSpPr>
        <p:spPr>
          <a:xfrm>
            <a:off x="4214810" y="2143116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الفعالة لجهد وتيار الحمل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14" name="مربع نص 13"/>
          <p:cNvSpPr txBox="1"/>
          <p:nvPr/>
        </p:nvSpPr>
        <p:spPr>
          <a:xfrm>
            <a:off x="4214810" y="3405846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المتوسطة والفعالة لتيار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الديود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15" name="مربع نص 14"/>
          <p:cNvSpPr txBox="1"/>
          <p:nvPr/>
        </p:nvSpPr>
        <p:spPr>
          <a:xfrm>
            <a:off x="4214810" y="5120358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العظمى للجهد على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الديود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16" name="عنصر نائب للتاريخ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17" name="عنصر نائب لرقم الشريحة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63</a:t>
            </a:fld>
            <a:endParaRPr lang="ar-SY" dirty="0"/>
          </a:p>
        </p:txBody>
      </p:sp>
      <p:sp>
        <p:nvSpPr>
          <p:cNvPr id="18" name="عنصر نائب للتذييل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5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45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4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4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64</a:t>
            </a:fld>
            <a:endParaRPr lang="ar-SY" dirty="0"/>
          </a:p>
        </p:txBody>
      </p:sp>
      <p:sp>
        <p:nvSpPr>
          <p:cNvPr id="5" name="مستطيل 4"/>
          <p:cNvSpPr/>
          <p:nvPr/>
        </p:nvSpPr>
        <p:spPr>
          <a:xfrm>
            <a:off x="642910" y="1500174"/>
            <a:ext cx="7858180" cy="15696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ar-SY" sz="3200" b="1" dirty="0" smtClean="0">
                <a:solidFill>
                  <a:schemeClr val="bg1"/>
                </a:solidFill>
                <a:cs typeface="Simplified Arabic" pitchFamily="2" charset="-78"/>
              </a:rPr>
              <a:t>سؤال (للطلاب): قارن بين دارة التقويم ذات النقطة المشتركة </a:t>
            </a:r>
            <a:r>
              <a:rPr lang="ar-SY" sz="3200" b="1" dirty="0" err="1" smtClean="0">
                <a:solidFill>
                  <a:schemeClr val="bg1"/>
                </a:solidFill>
                <a:cs typeface="Simplified Arabic" pitchFamily="2" charset="-78"/>
              </a:rPr>
              <a:t>والجسرية</a:t>
            </a:r>
            <a:r>
              <a:rPr lang="ar-SY" sz="3200" b="1" dirty="0" smtClean="0">
                <a:solidFill>
                  <a:schemeClr val="bg1"/>
                </a:solidFill>
                <a:cs typeface="Simplified Arabic" pitchFamily="2" charset="-78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</a:t>
            </a:r>
            <a:r>
              <a:rPr lang="ar-SY" sz="3200" b="1" dirty="0" smtClean="0">
                <a:solidFill>
                  <a:schemeClr val="bg1"/>
                </a:solidFill>
                <a:cs typeface="Simplified Arabic" pitchFamily="2" charset="-78"/>
                <a:sym typeface="Symbol"/>
              </a:rPr>
              <a:t> من حيث تذبذب جهد الحمولة (الفرق بين القيمة العظمى والقيمة الصغرى)</a:t>
            </a:r>
            <a:r>
              <a:rPr lang="ar-SY" sz="3200" b="1" dirty="0" smtClean="0">
                <a:solidFill>
                  <a:schemeClr val="bg1"/>
                </a:solidFill>
                <a:cs typeface="Simplified Arabic" pitchFamily="2" charset="-78"/>
              </a:rPr>
              <a:t>.</a:t>
            </a:r>
            <a:endParaRPr lang="ar-SY" sz="3200" b="1" dirty="0">
              <a:solidFill>
                <a:schemeClr val="bg1"/>
              </a:solidFill>
            </a:endParaRPr>
          </a:p>
        </p:txBody>
      </p:sp>
      <p:sp>
        <p:nvSpPr>
          <p:cNvPr id="6" name="مستطيل 5"/>
          <p:cNvSpPr/>
          <p:nvPr/>
        </p:nvSpPr>
        <p:spPr>
          <a:xfrm>
            <a:off x="5000618" y="4000504"/>
            <a:ext cx="3286148" cy="107721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ar-SY" sz="3200" b="1" dirty="0" smtClean="0">
                <a:solidFill>
                  <a:schemeClr val="bg1"/>
                </a:solidFill>
                <a:cs typeface="Simplified Arabic" pitchFamily="2" charset="-78"/>
              </a:rPr>
              <a:t>ذات النقطة المشتركة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0.5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200" b="1" baseline="-25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endParaRPr lang="ar-SY" sz="3200" b="1" baseline="-25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مستطيل 6"/>
          <p:cNvSpPr/>
          <p:nvPr/>
        </p:nvSpPr>
        <p:spPr>
          <a:xfrm>
            <a:off x="857235" y="4000504"/>
            <a:ext cx="3286148" cy="107721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ar-SY" sz="3200" b="1" dirty="0" err="1" smtClean="0">
                <a:solidFill>
                  <a:schemeClr val="bg1"/>
                </a:solidFill>
                <a:cs typeface="Simplified Arabic" pitchFamily="2" charset="-78"/>
              </a:rPr>
              <a:t>الجسرية</a:t>
            </a:r>
            <a:endParaRPr lang="ar-SY" sz="3200" b="1" dirty="0" smtClean="0">
              <a:solidFill>
                <a:schemeClr val="bg1"/>
              </a:solidFill>
              <a:cs typeface="Simplified Arabic" pitchFamily="2" charset="-78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0.23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200" b="1" baseline="-25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endParaRPr lang="ar-SY" sz="3200" b="1" baseline="-25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>
          <a:xfrm>
            <a:off x="5929322" y="6492875"/>
            <a:ext cx="3214678" cy="365125"/>
          </a:xfrm>
        </p:spPr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65</a:t>
            </a:fld>
            <a:endParaRPr lang="ar-SY" dirty="0"/>
          </a:p>
        </p:txBody>
      </p:sp>
      <p:sp>
        <p:nvSpPr>
          <p:cNvPr id="5" name="مربع نص 4"/>
          <p:cNvSpPr txBox="1"/>
          <p:nvPr/>
        </p:nvSpPr>
        <p:spPr>
          <a:xfrm>
            <a:off x="357158" y="650273"/>
            <a:ext cx="8429684" cy="54938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ar-SY" sz="2600" b="1" dirty="0" smtClean="0">
                <a:solidFill>
                  <a:srgbClr val="FF0000"/>
                </a:solidFill>
                <a:cs typeface="Simplified Arabic" pitchFamily="2" charset="-78"/>
              </a:rPr>
              <a:t>مسألة 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ar-SY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ar-SY" sz="2600" b="1" dirty="0" smtClean="0">
                <a:solidFill>
                  <a:srgbClr val="FF0000"/>
                </a:solidFill>
                <a:cs typeface="Simplified Arabic" pitchFamily="2" charset="-78"/>
              </a:rPr>
              <a:t>:</a:t>
            </a:r>
            <a:r>
              <a:rPr lang="ar-SY" sz="2600" b="1" dirty="0" smtClean="0">
                <a:cs typeface="Simplified Arabic" pitchFamily="2" charset="-78"/>
              </a:rPr>
              <a:t> دارة تقويم ثلاثية الطور </a:t>
            </a:r>
            <a:r>
              <a:rPr lang="ar-SY" sz="2600" b="1" dirty="0" err="1" smtClean="0">
                <a:cs typeface="Simplified Arabic" pitchFamily="2" charset="-78"/>
              </a:rPr>
              <a:t>جسرية</a:t>
            </a:r>
            <a:r>
              <a:rPr lang="ar-SY" sz="2600" b="1" dirty="0" smtClean="0">
                <a:cs typeface="Simplified Arabic" pitchFamily="2" charset="-78"/>
              </a:rPr>
              <a:t> تغذي حمولة </a:t>
            </a:r>
            <a:r>
              <a:rPr lang="ar-SY" sz="2600" b="1" dirty="0" err="1" smtClean="0">
                <a:cs typeface="Simplified Arabic" pitchFamily="2" charset="-78"/>
              </a:rPr>
              <a:t>أومية</a:t>
            </a:r>
            <a:r>
              <a:rPr lang="ar-SY" sz="2600" b="1" dirty="0" smtClean="0">
                <a:cs typeface="Simplified Arabic" pitchFamily="2" charset="-78"/>
              </a:rPr>
              <a:t> صرفة مقدارها 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 = 2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ar-SY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فإذا كانت القيمة الفعالة لجهد خط الشبكة 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380v</a:t>
            </a:r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وكانت القيمة الوسطية لجهد الحمولة 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6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LDC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100V</a:t>
            </a:r>
            <a:r>
              <a:rPr lang="ar-SY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 المطلوب حساب ما يلي</a:t>
            </a:r>
            <a:r>
              <a:rPr lang="ar-SY" sz="2600" b="1" dirty="0" smtClean="0">
                <a:cs typeface="Simplified Arabic" pitchFamily="2" charset="-78"/>
              </a:rPr>
              <a:t>:</a:t>
            </a:r>
            <a:endParaRPr lang="ar-SY" sz="2600" b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معامل تحويل المحولة.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القيمة الوسطية لتيار الحمولة والقيمة الوسطية لتيار أحد </a:t>
            </a:r>
            <a:r>
              <a:rPr lang="ar-SY" sz="26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الديودات</a:t>
            </a:r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القيمة </a:t>
            </a:r>
            <a:r>
              <a:rPr lang="ar-SY" sz="26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الأعظمية</a:t>
            </a:r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للجهد العكسي على أحد </a:t>
            </a:r>
            <a:r>
              <a:rPr lang="ar-SY" sz="26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الديودات</a:t>
            </a:r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القيمة الفعالة للتيار في أحد ملفات الأولي والقيمة الفعالة للتيار في أحد ملفات الثانوي والاستطاعة الظاهرية في أولي وثانوي المحولة.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معامل تموج جهد الخرج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Ripple Factor</a:t>
            </a:r>
            <a:r>
              <a:rPr lang="ar-SY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</a:p>
        </p:txBody>
      </p:sp>
      <p:sp>
        <p:nvSpPr>
          <p:cNvPr id="6" name="عنصر نائب للتاريخ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8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inkTgt spid="_x0000_s28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inkTgt spid="_x0000_s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66</a:t>
            </a:fld>
            <a:endParaRPr lang="ar-SY" dirty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432579" y="890271"/>
          <a:ext cx="2574925" cy="1012825"/>
        </p:xfrm>
        <a:graphic>
          <a:graphicData uri="http://schemas.openxmlformats.org/presentationml/2006/ole">
            <p:oleObj spid="_x0000_s233474" name="Equation" r:id="rId3" imgW="1091880" imgH="431640" progId="Equation.DSMT4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249613" y="902992"/>
          <a:ext cx="5270500" cy="1042988"/>
        </p:xfrm>
        <a:graphic>
          <a:graphicData uri="http://schemas.openxmlformats.org/presentationml/2006/ole">
            <p:oleObj spid="_x0000_s233475" name="Equation" r:id="rId4" imgW="2234880" imgH="44424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357158" y="5214950"/>
          <a:ext cx="3654425" cy="1133475"/>
        </p:xfrm>
        <a:graphic>
          <a:graphicData uri="http://schemas.openxmlformats.org/presentationml/2006/ole">
            <p:oleObj spid="_x0000_s233476" name="Equation" r:id="rId5" imgW="1549080" imgH="4824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2579" y="2350881"/>
          <a:ext cx="3773487" cy="984250"/>
        </p:xfrm>
        <a:graphic>
          <a:graphicData uri="http://schemas.openxmlformats.org/presentationml/2006/ole">
            <p:oleObj spid="_x0000_s233477" name="Equation" r:id="rId6" imgW="1600200" imgH="419040" progId="Equation.DSMT4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432579" y="3782916"/>
          <a:ext cx="3024188" cy="984250"/>
        </p:xfrm>
        <a:graphic>
          <a:graphicData uri="http://schemas.openxmlformats.org/presentationml/2006/ole">
            <p:oleObj spid="_x0000_s233478" name="Equation" r:id="rId7" imgW="1282680" imgH="419040" progId="Equation.DSMT4">
              <p:embed/>
            </p:oleObj>
          </a:graphicData>
        </a:graphic>
      </p:graphicFrame>
      <p:sp>
        <p:nvSpPr>
          <p:cNvPr id="10" name="مربع نص 9"/>
          <p:cNvSpPr txBox="1"/>
          <p:nvPr/>
        </p:nvSpPr>
        <p:spPr>
          <a:xfrm>
            <a:off x="2321703" y="357166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معامل تحويل المحولة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67</a:t>
            </a:fld>
            <a:endParaRPr lang="ar-SY" dirty="0"/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428596" y="2428868"/>
          <a:ext cx="3981450" cy="923925"/>
        </p:xfrm>
        <a:graphic>
          <a:graphicData uri="http://schemas.openxmlformats.org/presentationml/2006/ole">
            <p:oleObj spid="_x0000_s229383" name="Equation" r:id="rId3" imgW="1688760" imgH="393480" progId="Equation.DSMT4">
              <p:embed/>
            </p:oleObj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428596" y="4214818"/>
          <a:ext cx="6556375" cy="595312"/>
        </p:xfrm>
        <a:graphic>
          <a:graphicData uri="http://schemas.openxmlformats.org/presentationml/2006/ole">
            <p:oleObj spid="_x0000_s229387" name="Equation" r:id="rId4" imgW="2781000" imgH="253800" progId="Equation.DSMT4">
              <p:embed/>
            </p:oleObj>
          </a:graphicData>
        </a:graphic>
      </p:graphicFrame>
      <p:sp>
        <p:nvSpPr>
          <p:cNvPr id="16" name="مربع نص 15"/>
          <p:cNvSpPr txBox="1"/>
          <p:nvPr/>
        </p:nvSpPr>
        <p:spPr>
          <a:xfrm>
            <a:off x="2321703" y="357166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الوسطية لتيار الحمولة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428596" y="857232"/>
          <a:ext cx="3502025" cy="923925"/>
        </p:xfrm>
        <a:graphic>
          <a:graphicData uri="http://schemas.openxmlformats.org/presentationml/2006/ole">
            <p:oleObj spid="_x0000_s229388" name="Equation" r:id="rId5" imgW="1485720" imgH="393480" progId="Equation.DSMT4">
              <p:embed/>
            </p:oleObj>
          </a:graphicData>
        </a:graphic>
      </p:graphicFrame>
      <p:sp>
        <p:nvSpPr>
          <p:cNvPr id="18" name="مربع نص 17"/>
          <p:cNvSpPr txBox="1"/>
          <p:nvPr/>
        </p:nvSpPr>
        <p:spPr>
          <a:xfrm>
            <a:off x="2285984" y="1785926"/>
            <a:ext cx="45005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الوسطية لتيار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الديود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19" name="مربع نص 18"/>
          <p:cNvSpPr txBox="1"/>
          <p:nvPr/>
        </p:nvSpPr>
        <p:spPr>
          <a:xfrm>
            <a:off x="2071670" y="3571876"/>
            <a:ext cx="492922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العظمى للجهد العكسي على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الديود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68</a:t>
            </a:fld>
            <a:endParaRPr lang="ar-SY" dirty="0"/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357158" y="785794"/>
          <a:ext cx="7302501" cy="1728787"/>
        </p:xfrm>
        <a:graphic>
          <a:graphicData uri="http://schemas.openxmlformats.org/presentationml/2006/ole">
            <p:oleObj spid="_x0000_s230404" name="Equation" r:id="rId3" imgW="3098520" imgH="736560" progId="Equation.DSMT4">
              <p:embed/>
            </p:oleObj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412750" y="3000372"/>
          <a:ext cx="4159250" cy="923925"/>
        </p:xfrm>
        <a:graphic>
          <a:graphicData uri="http://schemas.openxmlformats.org/presentationml/2006/ole">
            <p:oleObj spid="_x0000_s230407" name="Equation" r:id="rId4" imgW="1765080" imgH="393480" progId="Equation.DSMT4">
              <p:embed/>
            </p:oleObj>
          </a:graphicData>
        </a:graphic>
      </p:graphicFrame>
      <p:sp>
        <p:nvSpPr>
          <p:cNvPr id="18" name="مربع نص 17"/>
          <p:cNvSpPr txBox="1"/>
          <p:nvPr/>
        </p:nvSpPr>
        <p:spPr>
          <a:xfrm>
            <a:off x="2071670" y="285728"/>
            <a:ext cx="492922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الفعالة لتيار ثانوي المحولة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19" name="مربع نص 18"/>
          <p:cNvSpPr txBox="1"/>
          <p:nvPr/>
        </p:nvSpPr>
        <p:spPr>
          <a:xfrm>
            <a:off x="1857356" y="2500306"/>
            <a:ext cx="492922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الفعالة لتيار أولي المحولة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20" name="مربع نص 19"/>
          <p:cNvSpPr txBox="1"/>
          <p:nvPr/>
        </p:nvSpPr>
        <p:spPr>
          <a:xfrm>
            <a:off x="2000232" y="4000504"/>
            <a:ext cx="492922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الاستطاعة الظاهرية لثانوي المحولة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230411" name="Object 11"/>
          <p:cNvGraphicFramePr>
            <a:graphicFrameLocks noChangeAspect="1"/>
          </p:cNvGraphicFramePr>
          <p:nvPr/>
        </p:nvGraphicFramePr>
        <p:xfrm>
          <a:off x="357188" y="4572008"/>
          <a:ext cx="6492875" cy="536575"/>
        </p:xfrm>
        <a:graphic>
          <a:graphicData uri="http://schemas.openxmlformats.org/presentationml/2006/ole">
            <p:oleObj spid="_x0000_s230411" name="Equation" r:id="rId5" imgW="2755800" imgH="228600" progId="Equation.DSMT4">
              <p:embed/>
            </p:oleObj>
          </a:graphicData>
        </a:graphic>
      </p:graphicFrame>
      <p:sp>
        <p:nvSpPr>
          <p:cNvPr id="21" name="مربع نص 20"/>
          <p:cNvSpPr txBox="1"/>
          <p:nvPr/>
        </p:nvSpPr>
        <p:spPr>
          <a:xfrm>
            <a:off x="1928794" y="5214950"/>
            <a:ext cx="492922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الاستطاعة الظاهرية لأولي المحولة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230412" name="Object 8"/>
          <p:cNvGraphicFramePr>
            <a:graphicFrameLocks noChangeAspect="1"/>
          </p:cNvGraphicFramePr>
          <p:nvPr/>
        </p:nvGraphicFramePr>
        <p:xfrm>
          <a:off x="342900" y="5791221"/>
          <a:ext cx="6523038" cy="566737"/>
        </p:xfrm>
        <a:graphic>
          <a:graphicData uri="http://schemas.openxmlformats.org/presentationml/2006/ole">
            <p:oleObj spid="_x0000_s230412" name="Equation" r:id="rId6" imgW="2768400" imgH="241200" progId="Equation.DSMT4">
              <p:embed/>
            </p:oleObj>
          </a:graphicData>
        </a:graphic>
      </p:graphicFrame>
      <p:sp>
        <p:nvSpPr>
          <p:cNvPr id="14" name="مستطيل 13">
            <a:hlinkClick r:id="rId7" action="ppaction://hlinksldjump"/>
          </p:cNvPr>
          <p:cNvSpPr/>
          <p:nvPr/>
        </p:nvSpPr>
        <p:spPr>
          <a:xfrm>
            <a:off x="2428860" y="214290"/>
            <a:ext cx="4143404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69</a:t>
            </a:fld>
            <a:endParaRPr lang="ar-SY" dirty="0"/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357158" y="3063881"/>
          <a:ext cx="4668837" cy="1222375"/>
        </p:xfrm>
        <a:graphic>
          <a:graphicData uri="http://schemas.openxmlformats.org/presentationml/2006/ole">
            <p:oleObj spid="_x0000_s232454" name="Equation" r:id="rId3" imgW="1981080" imgH="520560" progId="Equation.DSMT4">
              <p:embed/>
            </p:oleObj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428596" y="4278335"/>
          <a:ext cx="5029200" cy="2293937"/>
        </p:xfrm>
        <a:graphic>
          <a:graphicData uri="http://schemas.openxmlformats.org/presentationml/2006/ole">
            <p:oleObj spid="_x0000_s232455" name="Equation" r:id="rId4" imgW="2133360" imgH="977760" progId="Equation.DSMT4">
              <p:embed/>
            </p:oleObj>
          </a:graphicData>
        </a:graphic>
      </p:graphicFrame>
      <p:graphicFrame>
        <p:nvGraphicFramePr>
          <p:cNvPr id="232458" name="Object 10"/>
          <p:cNvGraphicFramePr>
            <a:graphicFrameLocks noChangeAspect="1"/>
          </p:cNvGraphicFramePr>
          <p:nvPr/>
        </p:nvGraphicFramePr>
        <p:xfrm>
          <a:off x="500034" y="785794"/>
          <a:ext cx="6554787" cy="1609725"/>
        </p:xfrm>
        <a:graphic>
          <a:graphicData uri="http://schemas.openxmlformats.org/presentationml/2006/ole">
            <p:oleObj spid="_x0000_s232458" name="Equation" r:id="rId5" imgW="2781000" imgH="685800" progId="Equation.DSMT4">
              <p:embed/>
            </p:oleObj>
          </a:graphicData>
        </a:graphic>
      </p:graphicFrame>
      <p:sp>
        <p:nvSpPr>
          <p:cNvPr id="14" name="مربع نص 13"/>
          <p:cNvSpPr txBox="1"/>
          <p:nvPr/>
        </p:nvSpPr>
        <p:spPr>
          <a:xfrm>
            <a:off x="2071670" y="428604"/>
            <a:ext cx="492922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الاستطاعة الفعالة المستهلكة في الحمولة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15" name="مربع نص 14"/>
          <p:cNvSpPr txBox="1"/>
          <p:nvPr/>
        </p:nvSpPr>
        <p:spPr>
          <a:xfrm>
            <a:off x="1928794" y="2428868"/>
            <a:ext cx="492922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معامل التموج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10" name="مستطيل 9"/>
          <p:cNvSpPr/>
          <p:nvPr/>
        </p:nvSpPr>
        <p:spPr>
          <a:xfrm>
            <a:off x="5643570" y="4429132"/>
            <a:ext cx="3143272" cy="20621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ar-SY" sz="3200" b="1" dirty="0" smtClean="0">
                <a:solidFill>
                  <a:schemeClr val="bg1"/>
                </a:solidFill>
                <a:cs typeface="Simplified Arabic" pitchFamily="2" charset="-78"/>
              </a:rPr>
              <a:t>سؤال (للطلاب): أحسب معامل التموج لجميع </a:t>
            </a:r>
            <a:r>
              <a:rPr lang="ar-SY" sz="3200" b="1" dirty="0" err="1" smtClean="0">
                <a:solidFill>
                  <a:schemeClr val="bg1"/>
                </a:solidFill>
                <a:cs typeface="Simplified Arabic" pitchFamily="2" charset="-78"/>
              </a:rPr>
              <a:t>الدارات</a:t>
            </a:r>
            <a:r>
              <a:rPr lang="ar-SY" sz="3200" b="1" dirty="0" smtClean="0">
                <a:solidFill>
                  <a:schemeClr val="bg1"/>
                </a:solidFill>
                <a:cs typeface="Simplified Arabic" pitchFamily="2" charset="-78"/>
              </a:rPr>
              <a:t> المدروسة سابقاً</a:t>
            </a:r>
            <a:endParaRPr lang="ar-SY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/>
          <p:cNvSpPr txBox="1"/>
          <p:nvPr/>
        </p:nvSpPr>
        <p:spPr>
          <a:xfrm>
            <a:off x="4500562" y="334012"/>
            <a:ext cx="435771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المتوسطة لجهد وتيار الحمل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6" name="كائن 5"/>
          <p:cNvGraphicFramePr>
            <a:graphicFrameLocks noChangeAspect="1"/>
          </p:cNvGraphicFramePr>
          <p:nvPr/>
        </p:nvGraphicFramePr>
        <p:xfrm>
          <a:off x="785786" y="857232"/>
          <a:ext cx="3698875" cy="4778375"/>
        </p:xfrm>
        <a:graphic>
          <a:graphicData uri="http://schemas.openxmlformats.org/presentationml/2006/ole">
            <p:oleObj spid="_x0000_s21506" name="Plot" r:id="rId3" imgW="3699000" imgH="4779000" progId="">
              <p:embed/>
            </p:oleObj>
          </a:graphicData>
        </a:graphic>
      </p:graphicFrame>
      <p:sp>
        <p:nvSpPr>
          <p:cNvPr id="7" name="مربع نص 6"/>
          <p:cNvSpPr txBox="1"/>
          <p:nvPr/>
        </p:nvSpPr>
        <p:spPr>
          <a:xfrm>
            <a:off x="2000232" y="5572140"/>
            <a:ext cx="4286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dirty="0" smtClean="0">
                <a:sym typeface="Symbol"/>
              </a:rPr>
              <a:t></a:t>
            </a:r>
            <a:endParaRPr lang="ar-SY" sz="2400" dirty="0"/>
          </a:p>
        </p:txBody>
      </p:sp>
      <p:sp>
        <p:nvSpPr>
          <p:cNvPr id="8" name="مربع نص 7"/>
          <p:cNvSpPr txBox="1"/>
          <p:nvPr/>
        </p:nvSpPr>
        <p:spPr>
          <a:xfrm>
            <a:off x="3357554" y="557214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smtClean="0">
                <a:sym typeface="Symbol"/>
              </a:rPr>
              <a:t>2</a:t>
            </a:r>
            <a:r>
              <a:rPr lang="ar-SY" sz="2400" dirty="0" smtClean="0">
                <a:sym typeface="Symbol"/>
              </a:rPr>
              <a:t></a:t>
            </a:r>
            <a:endParaRPr lang="ar-SY" sz="2400" dirty="0"/>
          </a:p>
        </p:txBody>
      </p:sp>
      <p:sp>
        <p:nvSpPr>
          <p:cNvPr id="9" name="مربع نص 8"/>
          <p:cNvSpPr txBox="1"/>
          <p:nvPr/>
        </p:nvSpPr>
        <p:spPr>
          <a:xfrm>
            <a:off x="4071934" y="128586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dirty="0" smtClean="0">
                <a:sym typeface="Symbol"/>
              </a:rPr>
              <a:t></a:t>
            </a:r>
            <a:endParaRPr lang="ar-SY" sz="2400" dirty="0"/>
          </a:p>
        </p:txBody>
      </p:sp>
      <p:sp>
        <p:nvSpPr>
          <p:cNvPr id="10" name="مربع نص 9"/>
          <p:cNvSpPr txBox="1"/>
          <p:nvPr/>
        </p:nvSpPr>
        <p:spPr>
          <a:xfrm>
            <a:off x="4000496" y="3286124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dirty="0" smtClean="0">
                <a:sym typeface="Symbol"/>
              </a:rPr>
              <a:t></a:t>
            </a:r>
            <a:endParaRPr lang="ar-SY" sz="2400" dirty="0"/>
          </a:p>
        </p:txBody>
      </p:sp>
      <p:sp>
        <p:nvSpPr>
          <p:cNvPr id="11" name="مربع نص 10"/>
          <p:cNvSpPr txBox="1"/>
          <p:nvPr/>
        </p:nvSpPr>
        <p:spPr>
          <a:xfrm>
            <a:off x="4000496" y="392906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dirty="0" smtClean="0">
                <a:sym typeface="Symbol"/>
              </a:rPr>
              <a:t></a:t>
            </a:r>
            <a:endParaRPr lang="ar-SY" sz="2400" dirty="0"/>
          </a:p>
        </p:txBody>
      </p:sp>
      <p:sp>
        <p:nvSpPr>
          <p:cNvPr id="12" name="مربع نص 11"/>
          <p:cNvSpPr txBox="1"/>
          <p:nvPr/>
        </p:nvSpPr>
        <p:spPr>
          <a:xfrm>
            <a:off x="142844" y="571480"/>
            <a:ext cx="64294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aseline="-25000" dirty="0" err="1" smtClean="0">
                <a:solidFill>
                  <a:srgbClr val="FF0000"/>
                </a:solidFill>
                <a:sym typeface="Symbol"/>
              </a:rPr>
              <a:t>in</a:t>
            </a:r>
            <a:endParaRPr lang="en-US" sz="2400" baseline="-25000" dirty="0" smtClean="0">
              <a:solidFill>
                <a:srgbClr val="FF0000"/>
              </a:solidFill>
              <a:sym typeface="Symbol"/>
            </a:endParaRPr>
          </a:p>
          <a:p>
            <a:pPr algn="ctr" rtl="0"/>
            <a:r>
              <a:rPr lang="en-US" sz="2400" dirty="0" err="1" smtClean="0"/>
              <a:t>v</a:t>
            </a:r>
            <a:r>
              <a:rPr lang="en-US" sz="2400" baseline="-25000" dirty="0" err="1" smtClean="0"/>
              <a:t>L</a:t>
            </a:r>
            <a:endParaRPr lang="ar-SY" sz="2400" dirty="0"/>
          </a:p>
        </p:txBody>
      </p:sp>
      <p:sp>
        <p:nvSpPr>
          <p:cNvPr id="13" name="مربع نص 12"/>
          <p:cNvSpPr txBox="1"/>
          <p:nvPr/>
        </p:nvSpPr>
        <p:spPr>
          <a:xfrm>
            <a:off x="142844" y="264318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baseline="-25000" dirty="0" err="1" smtClean="0">
                <a:solidFill>
                  <a:srgbClr val="FF0000"/>
                </a:solidFill>
                <a:sym typeface="Symbol"/>
              </a:rPr>
              <a:t>L</a:t>
            </a:r>
            <a:endParaRPr lang="ar-SY" sz="2400" dirty="0"/>
          </a:p>
        </p:txBody>
      </p:sp>
      <p:sp>
        <p:nvSpPr>
          <p:cNvPr id="14" name="مربع نص 13"/>
          <p:cNvSpPr txBox="1"/>
          <p:nvPr/>
        </p:nvSpPr>
        <p:spPr>
          <a:xfrm>
            <a:off x="142844" y="378619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err="1" smtClean="0">
                <a:sym typeface="Symbol"/>
              </a:rPr>
              <a:t>v</a:t>
            </a:r>
            <a:r>
              <a:rPr lang="en-US" sz="2400" baseline="-25000" dirty="0" err="1" smtClean="0">
                <a:sym typeface="Symbol"/>
              </a:rPr>
              <a:t>D</a:t>
            </a:r>
            <a:endParaRPr lang="ar-SY" sz="2400" dirty="0"/>
          </a:p>
        </p:txBody>
      </p:sp>
      <p:graphicFrame>
        <p:nvGraphicFramePr>
          <p:cNvPr id="21512" name="Object 6"/>
          <p:cNvGraphicFramePr>
            <a:graphicFrameLocks noChangeAspect="1"/>
          </p:cNvGraphicFramePr>
          <p:nvPr/>
        </p:nvGraphicFramePr>
        <p:xfrm>
          <a:off x="5623722" y="2214554"/>
          <a:ext cx="2020888" cy="923925"/>
        </p:xfrm>
        <a:graphic>
          <a:graphicData uri="http://schemas.openxmlformats.org/presentationml/2006/ole">
            <p:oleObj spid="_x0000_s21512" name="Equation" r:id="rId4" imgW="863280" imgH="393480" progId="Equation.DSMT4">
              <p:embed/>
            </p:oleObj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4857752" y="1000108"/>
          <a:ext cx="3838575" cy="923925"/>
        </p:xfrm>
        <a:graphic>
          <a:graphicData uri="http://schemas.openxmlformats.org/presentationml/2006/ole">
            <p:oleObj spid="_x0000_s21513" name="Equation" r:id="rId5" imgW="1638000" imgH="393480" progId="Equation.DSMT4">
              <p:embed/>
            </p:oleObj>
          </a:graphicData>
        </a:graphic>
      </p:graphicFrame>
      <p:sp>
        <p:nvSpPr>
          <p:cNvPr id="24" name="مربع نص 23"/>
          <p:cNvSpPr txBox="1"/>
          <p:nvPr/>
        </p:nvSpPr>
        <p:spPr>
          <a:xfrm>
            <a:off x="4786314" y="3429000"/>
            <a:ext cx="4000528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بما أن الحمولة </a:t>
            </a:r>
            <a:r>
              <a:rPr lang="ar-SY" sz="2800" b="1" dirty="0" err="1" smtClean="0">
                <a:cs typeface="Simplified Arabic" pitchFamily="2" charset="-78"/>
              </a:rPr>
              <a:t>أومية</a:t>
            </a:r>
            <a:r>
              <a:rPr lang="ar-SY" sz="2800" b="1" dirty="0" smtClean="0">
                <a:cs typeface="Simplified Arabic" pitchFamily="2" charset="-78"/>
              </a:rPr>
              <a:t> وشكل التيار يماثل شكل الجهد:</a:t>
            </a:r>
            <a:endParaRPr lang="ar-SY" sz="2800" b="1" dirty="0">
              <a:cs typeface="Simplified Arabic" pitchFamily="2" charset="-78"/>
            </a:endParaRPr>
          </a:p>
        </p:txBody>
      </p:sp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5638804" y="4572000"/>
          <a:ext cx="1990725" cy="923925"/>
        </p:xfrm>
        <a:graphic>
          <a:graphicData uri="http://schemas.openxmlformats.org/presentationml/2006/ole">
            <p:oleObj spid="_x0000_s21514" name="Equation" r:id="rId6" imgW="850680" imgH="393480" progId="Equation.DSMT4">
              <p:embed/>
            </p:oleObj>
          </a:graphicData>
        </a:graphic>
      </p:graphicFrame>
      <p:sp>
        <p:nvSpPr>
          <p:cNvPr id="18" name="مربع نص 17"/>
          <p:cNvSpPr txBox="1"/>
          <p:nvPr/>
        </p:nvSpPr>
        <p:spPr>
          <a:xfrm>
            <a:off x="1714480" y="6143644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2 - 3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17" name="عنصر نائب للتاريخ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19" name="عنصر نائب لرقم الشريحة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7</a:t>
            </a:fld>
            <a:endParaRPr lang="ar-SY"/>
          </a:p>
        </p:txBody>
      </p:sp>
      <p:sp>
        <p:nvSpPr>
          <p:cNvPr id="20" name="عنصر نائب للتذييل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مربع نص 63"/>
          <p:cNvSpPr txBox="1"/>
          <p:nvPr/>
        </p:nvSpPr>
        <p:spPr>
          <a:xfrm>
            <a:off x="357158" y="-24"/>
            <a:ext cx="85725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ثالثاً- تأثير عملية الإبدال على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دارات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 التقويم </a:t>
            </a:r>
            <a:r>
              <a:rPr lang="ar-SY" sz="2800" b="1" dirty="0" err="1" smtClean="0">
                <a:solidFill>
                  <a:srgbClr val="FF0000"/>
                </a:solidFill>
                <a:cs typeface="Simplified Arabic" pitchFamily="2" charset="-78"/>
              </a:rPr>
              <a:t>الديودية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65" name="مستطيل 64"/>
          <p:cNvSpPr/>
          <p:nvPr/>
        </p:nvSpPr>
        <p:spPr>
          <a:xfrm>
            <a:off x="3929058" y="2428868"/>
            <a:ext cx="48577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ينشأ أثر عملية الإبدال عن عدم المثالية في عناصر دارة المقومة وبشكل خاص </a:t>
            </a:r>
            <a:r>
              <a:rPr lang="ar-SY" sz="2800" b="1" dirty="0" err="1" smtClean="0">
                <a:solidFill>
                  <a:srgbClr val="C00000"/>
                </a:solidFill>
                <a:cs typeface="Simplified Arabic" pitchFamily="2" charset="-78"/>
              </a:rPr>
              <a:t>المحارضات</a:t>
            </a:r>
            <a:r>
              <a:rPr lang="ar-SY" sz="2800" b="1" dirty="0" smtClean="0">
                <a:solidFill>
                  <a:srgbClr val="C00000"/>
                </a:solidFill>
                <a:cs typeface="Simplified Arabic" pitchFamily="2" charset="-78"/>
              </a:rPr>
              <a:t> في الدارة (المفتاح الالكتروني – المحولة – المنبع).</a:t>
            </a:r>
            <a:endParaRPr lang="ar-SY" sz="2800" b="1" dirty="0">
              <a:solidFill>
                <a:srgbClr val="C00000"/>
              </a:solidFill>
            </a:endParaRPr>
          </a:p>
        </p:txBody>
      </p:sp>
      <p:sp>
        <p:nvSpPr>
          <p:cNvPr id="68" name="مستطيل 67"/>
          <p:cNvSpPr/>
          <p:nvPr/>
        </p:nvSpPr>
        <p:spPr>
          <a:xfrm>
            <a:off x="4214810" y="642918"/>
            <a:ext cx="45720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اعتبرنا في دراستنا حتى الآن أن انتقال المفتاح الالكتروني من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ar-SY" sz="2800" b="1" dirty="0" smtClean="0">
                <a:cs typeface="Simplified Arabic" pitchFamily="2" charset="-78"/>
              </a:rPr>
              <a:t> إلى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off</a:t>
            </a:r>
            <a:r>
              <a:rPr lang="ar-SY" sz="2800" b="1" dirty="0" smtClean="0">
                <a:cs typeface="Simplified Arabic" pitchFamily="2" charset="-78"/>
              </a:rPr>
              <a:t> وبالعكس يتم بشكل مثالي وآني في لحظة الإبدال.</a:t>
            </a:r>
            <a:endParaRPr lang="ar-SY" sz="2800" b="1" dirty="0"/>
          </a:p>
        </p:txBody>
      </p:sp>
      <p:grpSp>
        <p:nvGrpSpPr>
          <p:cNvPr id="2" name="مجموعة 17"/>
          <p:cNvGrpSpPr/>
          <p:nvPr/>
        </p:nvGrpSpPr>
        <p:grpSpPr>
          <a:xfrm>
            <a:off x="285720" y="357166"/>
            <a:ext cx="3357586" cy="2594922"/>
            <a:chOff x="285720" y="357166"/>
            <a:chExt cx="3357586" cy="2594922"/>
          </a:xfrm>
        </p:grpSpPr>
        <p:pic>
          <p:nvPicPr>
            <p:cNvPr id="81" name="صورة 80" descr="commutation_effect_ideal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20" y="357166"/>
              <a:ext cx="2593848" cy="2106168"/>
            </a:xfrm>
            <a:prstGeom prst="rect">
              <a:avLst/>
            </a:prstGeom>
          </p:spPr>
        </p:pic>
        <p:sp>
          <p:nvSpPr>
            <p:cNvPr id="69" name="مستطيل 68"/>
            <p:cNvSpPr/>
            <p:nvPr/>
          </p:nvSpPr>
          <p:spPr>
            <a:xfrm>
              <a:off x="1785918" y="857232"/>
              <a:ext cx="1785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800" b="1" dirty="0" err="1" smtClean="0">
                  <a:solidFill>
                    <a:srgbClr val="FF0000"/>
                  </a:solidFill>
                  <a:cs typeface="Simplified Arabic" pitchFamily="2" charset="-78"/>
                </a:rPr>
                <a:t>on</a:t>
              </a:r>
              <a:r>
                <a:rPr lang="en-US" sz="2800" b="1" dirty="0" err="1" smtClean="0">
                  <a:solidFill>
                    <a:srgbClr val="FF0000"/>
                  </a:solidFill>
                  <a:cs typeface="Simplified Arabic" pitchFamily="2" charset="-78"/>
                  <a:sym typeface="Symbol"/>
                </a:rPr>
                <a:t>off</a:t>
              </a:r>
              <a:endParaRPr lang="ar-SY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70" name="مستطيل 69"/>
            <p:cNvSpPr/>
            <p:nvPr/>
          </p:nvSpPr>
          <p:spPr>
            <a:xfrm>
              <a:off x="1857356" y="2428868"/>
              <a:ext cx="1785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800" b="1" dirty="0" err="1" smtClean="0">
                  <a:solidFill>
                    <a:srgbClr val="FF0000"/>
                  </a:solidFill>
                  <a:cs typeface="Simplified Arabic" pitchFamily="2" charset="-78"/>
                </a:rPr>
                <a:t>off</a:t>
              </a:r>
              <a:r>
                <a:rPr lang="en-US" sz="2800" b="1" dirty="0" err="1" smtClean="0">
                  <a:solidFill>
                    <a:srgbClr val="FF0000"/>
                  </a:solidFill>
                  <a:cs typeface="Simplified Arabic" pitchFamily="2" charset="-78"/>
                  <a:sym typeface="Symbol"/>
                </a:rPr>
                <a:t>on</a:t>
              </a:r>
              <a:endParaRPr lang="ar-SY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2" name="رابط كسهم مستقيم 71"/>
            <p:cNvCxnSpPr/>
            <p:nvPr/>
          </p:nvCxnSpPr>
          <p:spPr>
            <a:xfrm rot="10800000">
              <a:off x="1428728" y="2357430"/>
              <a:ext cx="571504" cy="42862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رابط كسهم مستقيم 73"/>
            <p:cNvCxnSpPr/>
            <p:nvPr/>
          </p:nvCxnSpPr>
          <p:spPr>
            <a:xfrm rot="10800000" flipV="1">
              <a:off x="1500166" y="1214422"/>
              <a:ext cx="500066" cy="21431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مستطيل 78"/>
          <p:cNvSpPr/>
          <p:nvPr/>
        </p:nvSpPr>
        <p:spPr>
          <a:xfrm>
            <a:off x="3929058" y="4286256"/>
            <a:ext cx="48577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أي أن انتقال المفتاح الالكتروني من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إلى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off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وبالعكس يتطلب فترة زمنية معينة تسمى فترة الإبدال حيث خلال هذه الفترة يكون المفتاحان ممررين في نفس الوقت.</a:t>
            </a:r>
            <a:endParaRPr lang="ar-SY" sz="2800" b="1" dirty="0">
              <a:solidFill>
                <a:srgbClr val="00B050"/>
              </a:solidFill>
            </a:endParaRPr>
          </a:p>
        </p:txBody>
      </p:sp>
      <p:grpSp>
        <p:nvGrpSpPr>
          <p:cNvPr id="3" name="مجموعة 18"/>
          <p:cNvGrpSpPr/>
          <p:nvPr/>
        </p:nvGrpSpPr>
        <p:grpSpPr>
          <a:xfrm>
            <a:off x="214282" y="3214686"/>
            <a:ext cx="3429024" cy="3288407"/>
            <a:chOff x="214282" y="3214686"/>
            <a:chExt cx="3429024" cy="3288407"/>
          </a:xfrm>
        </p:grpSpPr>
        <p:pic>
          <p:nvPicPr>
            <p:cNvPr id="82" name="صورة 81" descr="commutation_effect_not_ideal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282" y="3214686"/>
              <a:ext cx="2593848" cy="2843784"/>
            </a:xfrm>
            <a:prstGeom prst="rect">
              <a:avLst/>
            </a:prstGeom>
          </p:spPr>
        </p:pic>
        <p:sp>
          <p:nvSpPr>
            <p:cNvPr id="75" name="مستطيل 74"/>
            <p:cNvSpPr/>
            <p:nvPr/>
          </p:nvSpPr>
          <p:spPr>
            <a:xfrm>
              <a:off x="1785918" y="3834474"/>
              <a:ext cx="1785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800" b="1" dirty="0" err="1" smtClean="0">
                  <a:solidFill>
                    <a:srgbClr val="002060"/>
                  </a:solidFill>
                  <a:cs typeface="Simplified Arabic" pitchFamily="2" charset="-78"/>
                </a:rPr>
                <a:t>on</a:t>
              </a:r>
              <a:r>
                <a:rPr lang="en-US" sz="2800" b="1" dirty="0" err="1" smtClean="0">
                  <a:solidFill>
                    <a:srgbClr val="002060"/>
                  </a:solidFill>
                  <a:cs typeface="Simplified Arabic" pitchFamily="2" charset="-78"/>
                  <a:sym typeface="Symbol"/>
                </a:rPr>
                <a:t>off</a:t>
              </a:r>
              <a:endParaRPr lang="ar-SY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76" name="مستطيل 75"/>
            <p:cNvSpPr/>
            <p:nvPr/>
          </p:nvSpPr>
          <p:spPr>
            <a:xfrm>
              <a:off x="1857356" y="5286388"/>
              <a:ext cx="1785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800" b="1" dirty="0" err="1" smtClean="0">
                  <a:solidFill>
                    <a:srgbClr val="002060"/>
                  </a:solidFill>
                  <a:cs typeface="Simplified Arabic" pitchFamily="2" charset="-78"/>
                </a:rPr>
                <a:t>off</a:t>
              </a:r>
              <a:r>
                <a:rPr lang="en-US" sz="2800" b="1" dirty="0" err="1" smtClean="0">
                  <a:solidFill>
                    <a:srgbClr val="002060"/>
                  </a:solidFill>
                  <a:cs typeface="Simplified Arabic" pitchFamily="2" charset="-78"/>
                  <a:sym typeface="Symbol"/>
                </a:rPr>
                <a:t>on</a:t>
              </a:r>
              <a:endParaRPr lang="ar-SY" sz="28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77" name="رابط كسهم مستقيم 76"/>
            <p:cNvCxnSpPr/>
            <p:nvPr/>
          </p:nvCxnSpPr>
          <p:spPr>
            <a:xfrm rot="10800000">
              <a:off x="1428728" y="5214950"/>
              <a:ext cx="571504" cy="428628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رابط كسهم مستقيم 77"/>
            <p:cNvCxnSpPr/>
            <p:nvPr/>
          </p:nvCxnSpPr>
          <p:spPr>
            <a:xfrm rot="10800000" flipV="1">
              <a:off x="1500166" y="4214818"/>
              <a:ext cx="500066" cy="214314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مربع نص 79"/>
            <p:cNvSpPr txBox="1"/>
            <p:nvPr/>
          </p:nvSpPr>
          <p:spPr>
            <a:xfrm>
              <a:off x="1214414" y="6072206"/>
              <a:ext cx="157163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ar-SY" sz="2200" dirty="0" smtClean="0">
                  <a:cs typeface="Simplified Arabic" pitchFamily="2" charset="-78"/>
                </a:rPr>
                <a:t>الشكل 2 - 28</a:t>
              </a:r>
              <a:endParaRPr lang="ar-SY" sz="2200" dirty="0">
                <a:cs typeface="Simplified Arabic" pitchFamily="2" charset="-78"/>
              </a:endParaRPr>
            </a:p>
          </p:txBody>
        </p:sp>
      </p:grpSp>
      <p:sp>
        <p:nvSpPr>
          <p:cNvPr id="19" name="عنصر نائب للتاريخ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20" name="عنصر نائب لرقم الشريحة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70</a:t>
            </a:fld>
            <a:endParaRPr lang="ar-SY" dirty="0"/>
          </a:p>
        </p:txBody>
      </p:sp>
      <p:sp>
        <p:nvSpPr>
          <p:cNvPr id="21" name="عنصر نائب للتذييل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مربع نص 16"/>
          <p:cNvSpPr txBox="1"/>
          <p:nvPr/>
        </p:nvSpPr>
        <p:spPr>
          <a:xfrm>
            <a:off x="357158" y="357166"/>
            <a:ext cx="850112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i="1" dirty="0" smtClean="0">
                <a:solidFill>
                  <a:srgbClr val="0070C0"/>
                </a:solidFill>
                <a:cs typeface="Simplified Arabic" pitchFamily="2" charset="-78"/>
              </a:rPr>
              <a:t>دراسة تأثير عملية الإبدال على دارة التقويم الديودية ذات النقطة المشتركة بنوعيها أحادية الطور وثلاثية الأطوار:</a:t>
            </a:r>
            <a:endParaRPr lang="ar-SY" sz="2800" b="1" i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18" name="مستطيل 17"/>
          <p:cNvSpPr/>
          <p:nvPr/>
        </p:nvSpPr>
        <p:spPr>
          <a:xfrm>
            <a:off x="357158" y="1285860"/>
            <a:ext cx="85011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ar-SY" sz="2800" b="1" dirty="0" smtClean="0">
                <a:cs typeface="Simplified Arabic" pitchFamily="2" charset="-78"/>
              </a:rPr>
              <a:t> سنكافئ أثر التحريض في الدارة بملف قيمته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ar-SY" sz="2800" b="1" i="1" baseline="-25000" dirty="0" smtClean="0">
                <a:cs typeface="Simplified Arabic" pitchFamily="2" charset="-78"/>
              </a:rPr>
              <a:t> </a:t>
            </a:r>
            <a:r>
              <a:rPr lang="ar-SY" sz="2800" b="1" dirty="0" smtClean="0">
                <a:cs typeface="Simplified Arabic" pitchFamily="2" charset="-78"/>
              </a:rPr>
              <a:t>وسنعتبر أن الحمل </a:t>
            </a:r>
            <a:r>
              <a:rPr lang="ar-SY" sz="2800" b="1" dirty="0" err="1" smtClean="0">
                <a:cs typeface="Simplified Arabic" pitchFamily="2" charset="-78"/>
              </a:rPr>
              <a:t>أومي</a:t>
            </a:r>
            <a:r>
              <a:rPr lang="ar-SY" sz="2800" b="1" dirty="0" smtClean="0">
                <a:cs typeface="Simplified Arabic" pitchFamily="2" charset="-78"/>
              </a:rPr>
              <a:t> تحريضي وسندرس الإبدال الذي يتم بين </a:t>
            </a:r>
            <a:r>
              <a:rPr lang="ar-SY" sz="2800" b="1" dirty="0" err="1" smtClean="0">
                <a:cs typeface="Simplified Arabic" pitchFamily="2" charset="-78"/>
              </a:rPr>
              <a:t>الديودين</a:t>
            </a:r>
            <a:r>
              <a:rPr lang="ar-SY" sz="2800" b="1" dirty="0" smtClean="0">
                <a:cs typeface="Simplified Arabic" pitchFamily="2" charset="-78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ar-SY" sz="2800" b="1" dirty="0" smtClean="0">
                <a:cs typeface="Simplified Arabic" pitchFamily="2" charset="-78"/>
              </a:rPr>
              <a:t> و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ar-SY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مستطيل 19"/>
          <p:cNvSpPr/>
          <p:nvPr/>
        </p:nvSpPr>
        <p:spPr>
          <a:xfrm>
            <a:off x="428596" y="2214554"/>
            <a:ext cx="84296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يبدأ الإبدال بين الديود الأول والثاني في دارة التقويم الديودية ذات النقطة المشتركة عند الزاوية:</a:t>
            </a:r>
            <a:endParaRPr lang="ar-SY" sz="2800" b="1" i="1" baseline="-25000" dirty="0">
              <a:solidFill>
                <a:srgbClr val="00B050"/>
              </a:solidFill>
            </a:endParaRPr>
          </a:p>
        </p:txBody>
      </p:sp>
      <p:graphicFrame>
        <p:nvGraphicFramePr>
          <p:cNvPr id="153602" name="Object 2"/>
          <p:cNvGraphicFramePr>
            <a:graphicFrameLocks noChangeAspect="1"/>
          </p:cNvGraphicFramePr>
          <p:nvPr/>
        </p:nvGraphicFramePr>
        <p:xfrm>
          <a:off x="4143372" y="2589214"/>
          <a:ext cx="982662" cy="982662"/>
        </p:xfrm>
        <a:graphic>
          <a:graphicData uri="http://schemas.openxmlformats.org/presentationml/2006/ole">
            <p:oleObj spid="_x0000_s208898" name="Equation" r:id="rId3" imgW="419040" imgH="419040" progId="Equation.DSMT4">
              <p:embed/>
            </p:oleObj>
          </a:graphicData>
        </a:graphic>
      </p:graphicFrame>
      <p:sp>
        <p:nvSpPr>
          <p:cNvPr id="22" name="مستطيل 21"/>
          <p:cNvSpPr/>
          <p:nvPr/>
        </p:nvSpPr>
        <p:spPr>
          <a:xfrm>
            <a:off x="428596" y="4046529"/>
            <a:ext cx="84296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ar-SY" sz="2800" b="1" dirty="0" smtClean="0">
                <a:solidFill>
                  <a:srgbClr val="990099"/>
                </a:solidFill>
                <a:cs typeface="Simplified Arabic" pitchFamily="2" charset="-78"/>
              </a:rPr>
              <a:t> ينتهي الإبدال بين الديود الأول والثاني في دارة التقويم الديودية ذات النقطة المشتركة عند الزاوية:</a:t>
            </a:r>
            <a:endParaRPr lang="ar-SY" sz="2800" b="1" i="1" baseline="-25000" dirty="0">
              <a:solidFill>
                <a:srgbClr val="990099"/>
              </a:solidFill>
            </a:endParaRPr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3684592" y="4429132"/>
          <a:ext cx="1458912" cy="982662"/>
        </p:xfrm>
        <a:graphic>
          <a:graphicData uri="http://schemas.openxmlformats.org/presentationml/2006/ole">
            <p:oleObj spid="_x0000_s208899" name="Equation" r:id="rId4" imgW="622080" imgH="419040" progId="Equation.DSMT4">
              <p:embed/>
            </p:oleObj>
          </a:graphicData>
        </a:graphic>
      </p:graphicFrame>
      <p:sp>
        <p:nvSpPr>
          <p:cNvPr id="24" name="مستطيل 23"/>
          <p:cNvSpPr/>
          <p:nvPr/>
        </p:nvSpPr>
        <p:spPr>
          <a:xfrm>
            <a:off x="1000100" y="3500438"/>
            <a:ext cx="7715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حيث </a:t>
            </a:r>
            <a:r>
              <a:rPr lang="en-US" sz="28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ar-SY" sz="2800" b="1" i="1" dirty="0" smtClean="0">
                <a:solidFill>
                  <a:srgbClr val="00B050"/>
                </a:solidFill>
                <a:cs typeface="Simplified Arabic" pitchFamily="2" charset="-78"/>
              </a:rPr>
              <a:t> 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عدد </a:t>
            </a:r>
            <a:r>
              <a:rPr lang="ar-SY" sz="2800" b="1" dirty="0" err="1" smtClean="0">
                <a:solidFill>
                  <a:srgbClr val="00B050"/>
                </a:solidFill>
                <a:cs typeface="Simplified Arabic" pitchFamily="2" charset="-78"/>
              </a:rPr>
              <a:t>الأطور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المقومة (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أحادي الطور ,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 ثلاثي الطور).</a:t>
            </a:r>
            <a:endParaRPr lang="ar-SY" sz="2800" b="1" i="1" baseline="-25000" dirty="0">
              <a:solidFill>
                <a:srgbClr val="00B050"/>
              </a:solidFill>
            </a:endParaRPr>
          </a:p>
        </p:txBody>
      </p:sp>
      <p:sp>
        <p:nvSpPr>
          <p:cNvPr id="25" name="مستطيل 24"/>
          <p:cNvSpPr/>
          <p:nvPr/>
        </p:nvSpPr>
        <p:spPr>
          <a:xfrm>
            <a:off x="357158" y="5475289"/>
            <a:ext cx="84296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990099"/>
                </a:solidFill>
                <a:cs typeface="Simplified Arabic" pitchFamily="2" charset="-78"/>
              </a:rPr>
              <a:t>حيث </a:t>
            </a:r>
            <a:r>
              <a:rPr lang="en-US" sz="2800" b="1" i="1" dirty="0" smtClean="0">
                <a:solidFill>
                  <a:srgbClr val="990099"/>
                </a:solidFill>
                <a:cs typeface="Simplified Arabic" pitchFamily="2" charset="-78"/>
                <a:sym typeface="Symbol"/>
              </a:rPr>
              <a:t></a:t>
            </a:r>
            <a:r>
              <a:rPr lang="ar-SY" sz="2800" b="1" i="1" dirty="0" smtClean="0">
                <a:solidFill>
                  <a:srgbClr val="990099"/>
                </a:solidFill>
                <a:cs typeface="Simplified Arabic" pitchFamily="2" charset="-78"/>
                <a:sym typeface="Symbol"/>
              </a:rPr>
              <a:t> </a:t>
            </a:r>
            <a:r>
              <a:rPr lang="ar-SY" sz="2800" b="1" dirty="0" smtClean="0">
                <a:solidFill>
                  <a:srgbClr val="990099"/>
                </a:solidFill>
                <a:cs typeface="Simplified Arabic" pitchFamily="2" charset="-78"/>
                <a:sym typeface="Symbol"/>
              </a:rPr>
              <a:t>زمن الإبدال أو فترة الإبدال, </a:t>
            </a:r>
            <a:r>
              <a:rPr lang="ar-SY" sz="2800" b="1" dirty="0" smtClean="0">
                <a:solidFill>
                  <a:srgbClr val="990099"/>
                </a:solidFill>
                <a:cs typeface="Simplified Arabic" pitchFamily="2" charset="-78"/>
              </a:rPr>
              <a:t>في نهايتها </a:t>
            </a:r>
            <a:r>
              <a:rPr lang="ar-SY" sz="2800" b="1" dirty="0" err="1" smtClean="0">
                <a:solidFill>
                  <a:srgbClr val="990099"/>
                </a:solidFill>
                <a:cs typeface="Simplified Arabic" pitchFamily="2" charset="-78"/>
              </a:rPr>
              <a:t>الديود</a:t>
            </a:r>
            <a:r>
              <a:rPr lang="ar-SY" sz="2800" b="1" dirty="0" smtClean="0">
                <a:solidFill>
                  <a:srgbClr val="990099"/>
                </a:solidFill>
                <a:cs typeface="Simplified Arabic" pitchFamily="2" charset="-78"/>
              </a:rPr>
              <a:t> الممرر (</a:t>
            </a:r>
            <a:r>
              <a:rPr lang="en-US" sz="2800" b="1" dirty="0" smtClea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baseline="-25000" dirty="0" smtClea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ar-SY" sz="2800" b="1" dirty="0" smtClean="0">
                <a:solidFill>
                  <a:srgbClr val="990099"/>
                </a:solidFill>
                <a:cs typeface="Simplified Arabic" pitchFamily="2" charset="-78"/>
              </a:rPr>
              <a:t> هنا) أصبح في حال قطع </a:t>
            </a:r>
            <a:r>
              <a:rPr lang="ar-SY" sz="2800" b="1" dirty="0" err="1" smtClean="0">
                <a:solidFill>
                  <a:srgbClr val="990099"/>
                </a:solidFill>
                <a:cs typeface="Simplified Arabic" pitchFamily="2" charset="-78"/>
              </a:rPr>
              <a:t>والديود</a:t>
            </a:r>
            <a:r>
              <a:rPr lang="ar-SY" sz="2800" b="1" dirty="0" smtClean="0">
                <a:solidFill>
                  <a:srgbClr val="990099"/>
                </a:solidFill>
                <a:cs typeface="Simplified Arabic" pitchFamily="2" charset="-78"/>
              </a:rPr>
              <a:t> الغير ممرر (</a:t>
            </a:r>
            <a:r>
              <a:rPr lang="en-US" sz="2800" b="1" dirty="0" smtClea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baseline="-25000" dirty="0" smtClean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ar-SY" sz="2800" b="1" dirty="0" smtClean="0">
                <a:solidFill>
                  <a:srgbClr val="990099"/>
                </a:solidFill>
                <a:cs typeface="Simplified Arabic" pitchFamily="2" charset="-78"/>
              </a:rPr>
              <a:t> هنا) أصبح ممرراً.</a:t>
            </a:r>
            <a:endParaRPr lang="ar-SY" sz="2800" b="1" i="1" baseline="-25000" dirty="0">
              <a:solidFill>
                <a:srgbClr val="990099"/>
              </a:solidFill>
            </a:endParaRPr>
          </a:p>
        </p:txBody>
      </p:sp>
      <p:sp>
        <p:nvSpPr>
          <p:cNvPr id="10" name="عنصر نائب للتاريخ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11" name="عنصر نائب لرقم الشريحة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71</a:t>
            </a:fld>
            <a:endParaRPr lang="ar-SY" dirty="0"/>
          </a:p>
        </p:txBody>
      </p:sp>
      <p:sp>
        <p:nvSpPr>
          <p:cNvPr id="12" name="عنصر نائب للتذييل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sp>
        <p:nvSpPr>
          <p:cNvPr id="13" name="مستطيل 12"/>
          <p:cNvSpPr/>
          <p:nvPr/>
        </p:nvSpPr>
        <p:spPr>
          <a:xfrm>
            <a:off x="2714612" y="1285860"/>
            <a:ext cx="4929222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مستطيل 13"/>
          <p:cNvSpPr/>
          <p:nvPr/>
        </p:nvSpPr>
        <p:spPr>
          <a:xfrm>
            <a:off x="7000892" y="1714488"/>
            <a:ext cx="1857388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مستطيل 14"/>
          <p:cNvSpPr/>
          <p:nvPr/>
        </p:nvSpPr>
        <p:spPr>
          <a:xfrm>
            <a:off x="1187650" y="1714488"/>
            <a:ext cx="1357322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  <p:bldP spid="24" grpId="0"/>
      <p:bldP spid="25" grpId="0"/>
      <p:bldP spid="13" grpId="0" animBg="1"/>
      <p:bldP spid="14" grpId="0" animBg="1"/>
      <p:bldP spid="1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مربع نص 16"/>
          <p:cNvSpPr txBox="1"/>
          <p:nvPr/>
        </p:nvSpPr>
        <p:spPr>
          <a:xfrm>
            <a:off x="5286380" y="428604"/>
            <a:ext cx="35719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i="1" u="sng" dirty="0" smtClean="0">
                <a:solidFill>
                  <a:srgbClr val="0070C0"/>
                </a:solidFill>
                <a:cs typeface="Simplified Arabic" pitchFamily="2" charset="-78"/>
              </a:rPr>
              <a:t>المرحلة الأولى قبل الإبدال:</a:t>
            </a:r>
            <a:endParaRPr lang="ar-SY" sz="2800" b="1" i="1" u="sng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153602" name="Object 2"/>
          <p:cNvGraphicFramePr>
            <a:graphicFrameLocks noChangeAspect="1"/>
          </p:cNvGraphicFramePr>
          <p:nvPr/>
        </p:nvGraphicFramePr>
        <p:xfrm>
          <a:off x="3214678" y="303198"/>
          <a:ext cx="2173288" cy="982662"/>
        </p:xfrm>
        <a:graphic>
          <a:graphicData uri="http://schemas.openxmlformats.org/presentationml/2006/ole">
            <p:oleObj spid="_x0000_s209922" name="Equation" r:id="rId3" imgW="927000" imgH="419040" progId="Equation.DSMT4">
              <p:embed/>
            </p:oleObj>
          </a:graphicData>
        </a:graphic>
      </p:graphicFrame>
      <p:pic>
        <p:nvPicPr>
          <p:cNvPr id="6" name="صورة 5" descr="commutation_effect_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034" y="1214422"/>
            <a:ext cx="3563112" cy="1740408"/>
          </a:xfrm>
          <a:prstGeom prst="rect">
            <a:avLst/>
          </a:prstGeom>
        </p:spPr>
      </p:pic>
      <p:sp>
        <p:nvSpPr>
          <p:cNvPr id="7" name="مربع نص 6"/>
          <p:cNvSpPr txBox="1"/>
          <p:nvPr/>
        </p:nvSpPr>
        <p:spPr>
          <a:xfrm>
            <a:off x="785786" y="3071810"/>
            <a:ext cx="207170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– 29 - </a:t>
            </a:r>
            <a:r>
              <a:rPr lang="ar-SY" sz="2200" dirty="0" err="1" smtClean="0">
                <a:cs typeface="Simplified Arabic" pitchFamily="2" charset="-78"/>
              </a:rPr>
              <a:t>ا</a:t>
            </a:r>
            <a:endParaRPr lang="ar-SY" sz="2200" dirty="0">
              <a:cs typeface="Simplified Arabic" pitchFamily="2" charset="-78"/>
            </a:endParaRPr>
          </a:p>
        </p:txBody>
      </p:sp>
      <p:graphicFrame>
        <p:nvGraphicFramePr>
          <p:cNvPr id="154627" name="Object 3"/>
          <p:cNvGraphicFramePr>
            <a:graphicFrameLocks noChangeAspect="1"/>
          </p:cNvGraphicFramePr>
          <p:nvPr/>
        </p:nvGraphicFramePr>
        <p:xfrm>
          <a:off x="5072066" y="1500174"/>
          <a:ext cx="2576513" cy="568325"/>
        </p:xfrm>
        <a:graphic>
          <a:graphicData uri="http://schemas.openxmlformats.org/presentationml/2006/ole">
            <p:oleObj spid="_x0000_s209923" name="Equation" r:id="rId5" imgW="1091880" imgH="241200" progId="Equation.DSMT4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5357818" y="2428868"/>
          <a:ext cx="2066925" cy="538163"/>
        </p:xfrm>
        <a:graphic>
          <a:graphicData uri="http://schemas.openxmlformats.org/presentationml/2006/ole">
            <p:oleObj spid="_x0000_s209924" name="Equation" r:id="rId6" imgW="876240" imgH="228600" progId="Equation.DSMT4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5867405" y="3121340"/>
          <a:ext cx="1047750" cy="538163"/>
        </p:xfrm>
        <a:graphic>
          <a:graphicData uri="http://schemas.openxmlformats.org/presentationml/2006/ole">
            <p:oleObj spid="_x0000_s209925" name="Equation" r:id="rId7" imgW="444240" imgH="228600" progId="Equation.DSMT4">
              <p:embed/>
            </p:oleObj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5087147" y="3849695"/>
          <a:ext cx="2546350" cy="1016000"/>
        </p:xfrm>
        <a:graphic>
          <a:graphicData uri="http://schemas.openxmlformats.org/presentationml/2006/ole">
            <p:oleObj spid="_x0000_s209926" name="Equation" r:id="rId8" imgW="1079280" imgH="431640" progId="Equation.DSMT4">
              <p:embed/>
            </p:oleObj>
          </a:graphicData>
        </a:graphic>
      </p:graphicFrame>
      <p:sp>
        <p:nvSpPr>
          <p:cNvPr id="13" name="مربع نص 12"/>
          <p:cNvSpPr txBox="1"/>
          <p:nvPr/>
        </p:nvSpPr>
        <p:spPr>
          <a:xfrm>
            <a:off x="785786" y="5929330"/>
            <a:ext cx="207170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– 30</a:t>
            </a:r>
            <a:endParaRPr lang="ar-SY" sz="2200" dirty="0">
              <a:cs typeface="Simplified Arabic" pitchFamily="2" charset="-78"/>
            </a:endParaRP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5835653" y="5020006"/>
          <a:ext cx="1049338" cy="568325"/>
        </p:xfrm>
        <a:graphic>
          <a:graphicData uri="http://schemas.openxmlformats.org/presentationml/2006/ole">
            <p:oleObj spid="_x0000_s209927" name="Equation" r:id="rId9" imgW="444240" imgH="241200" progId="Equation.DSMT4">
              <p:embed/>
            </p:oleObj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5836447" y="5742642"/>
          <a:ext cx="1047750" cy="538162"/>
        </p:xfrm>
        <a:graphic>
          <a:graphicData uri="http://schemas.openxmlformats.org/presentationml/2006/ole">
            <p:oleObj spid="_x0000_s209928" name="Equation" r:id="rId10" imgW="444240" imgH="228600" progId="Equation.DSMT4">
              <p:embed/>
            </p:oleObj>
          </a:graphicData>
        </a:graphic>
      </p:graphicFrame>
      <p:pic>
        <p:nvPicPr>
          <p:cNvPr id="16" name="صورة 15" descr="commutation_effect_id1_id2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8662" y="4357694"/>
            <a:ext cx="2474976" cy="1402080"/>
          </a:xfrm>
          <a:prstGeom prst="rect">
            <a:avLst/>
          </a:prstGeom>
        </p:spPr>
      </p:pic>
      <p:sp>
        <p:nvSpPr>
          <p:cNvPr id="18" name="سهم للأسفل 17"/>
          <p:cNvSpPr/>
          <p:nvPr/>
        </p:nvSpPr>
        <p:spPr>
          <a:xfrm>
            <a:off x="1214414" y="3929066"/>
            <a:ext cx="428628" cy="571504"/>
          </a:xfrm>
          <a:prstGeom prst="downArrow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9" name="عنصر نائب للتاريخ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20" name="عنصر نائب لرقم الشريحة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72</a:t>
            </a:fld>
            <a:endParaRPr lang="ar-SY" dirty="0"/>
          </a:p>
        </p:txBody>
      </p:sp>
      <p:sp>
        <p:nvSpPr>
          <p:cNvPr id="21" name="عنصر نائب للتذييل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sp>
        <p:nvSpPr>
          <p:cNvPr id="22" name="وسيلة شرح خطية 1 21"/>
          <p:cNvSpPr/>
          <p:nvPr/>
        </p:nvSpPr>
        <p:spPr>
          <a:xfrm>
            <a:off x="7643834" y="4533371"/>
            <a:ext cx="642942" cy="428628"/>
          </a:xfrm>
          <a:prstGeom prst="borderCallout1">
            <a:avLst>
              <a:gd name="adj1" fmla="val 18750"/>
              <a:gd name="adj2" fmla="val -8333"/>
              <a:gd name="adj3" fmla="val -147404"/>
              <a:gd name="adj4" fmla="val -12399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مربع نص 22"/>
          <p:cNvSpPr txBox="1"/>
          <p:nvPr/>
        </p:nvSpPr>
        <p:spPr>
          <a:xfrm>
            <a:off x="7500958" y="4500570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ar-SY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مستطيل مستدير الزوايا 23"/>
          <p:cNvSpPr/>
          <p:nvPr/>
        </p:nvSpPr>
        <p:spPr>
          <a:xfrm>
            <a:off x="5643570" y="5000636"/>
            <a:ext cx="1357322" cy="1357322"/>
          </a:xfrm>
          <a:prstGeom prst="roundRect">
            <a:avLst/>
          </a:prstGeom>
          <a:noFill/>
          <a:ln>
            <a:solidFill>
              <a:srgbClr val="008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/>
      <p:bldP spid="2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صورة 10" descr="commutation_effect_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214422"/>
            <a:ext cx="3563112" cy="1740408"/>
          </a:xfrm>
          <a:prstGeom prst="rect">
            <a:avLst/>
          </a:prstGeom>
        </p:spPr>
      </p:pic>
      <p:sp>
        <p:nvSpPr>
          <p:cNvPr id="17" name="مربع نص 16"/>
          <p:cNvSpPr txBox="1"/>
          <p:nvPr/>
        </p:nvSpPr>
        <p:spPr>
          <a:xfrm>
            <a:off x="4500562" y="517512"/>
            <a:ext cx="435771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i="1" u="sng" dirty="0" smtClean="0">
                <a:solidFill>
                  <a:srgbClr val="0070C0"/>
                </a:solidFill>
                <a:cs typeface="Simplified Arabic" pitchFamily="2" charset="-78"/>
              </a:rPr>
              <a:t>المرحلة الثالثة بعد الإبدال:</a:t>
            </a:r>
            <a:endParaRPr lang="ar-SY" sz="2800" b="1" i="1" u="sng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153602" name="Object 2"/>
          <p:cNvGraphicFramePr>
            <a:graphicFrameLocks noChangeAspect="1"/>
          </p:cNvGraphicFramePr>
          <p:nvPr/>
        </p:nvGraphicFramePr>
        <p:xfrm>
          <a:off x="2786050" y="303198"/>
          <a:ext cx="2678112" cy="982662"/>
        </p:xfrm>
        <a:graphic>
          <a:graphicData uri="http://schemas.openxmlformats.org/presentationml/2006/ole">
            <p:oleObj spid="_x0000_s210946" name="Equation" r:id="rId4" imgW="1143000" imgH="419040" progId="Equation.DSMT4">
              <p:embed/>
            </p:oleObj>
          </a:graphicData>
        </a:graphic>
      </p:graphicFrame>
      <p:graphicFrame>
        <p:nvGraphicFramePr>
          <p:cNvPr id="154627" name="Object 3"/>
          <p:cNvGraphicFramePr>
            <a:graphicFrameLocks noChangeAspect="1"/>
          </p:cNvGraphicFramePr>
          <p:nvPr/>
        </p:nvGraphicFramePr>
        <p:xfrm>
          <a:off x="5243515" y="1428736"/>
          <a:ext cx="2576513" cy="568325"/>
        </p:xfrm>
        <a:graphic>
          <a:graphicData uri="http://schemas.openxmlformats.org/presentationml/2006/ole">
            <p:oleObj spid="_x0000_s210947" name="Equation" r:id="rId5" imgW="1091880" imgH="241200" progId="Equation.DSMT4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6072198" y="2285992"/>
          <a:ext cx="1019175" cy="538162"/>
        </p:xfrm>
        <a:graphic>
          <a:graphicData uri="http://schemas.openxmlformats.org/presentationml/2006/ole">
            <p:oleObj spid="_x0000_s210948" name="Equation" r:id="rId6" imgW="431640" imgH="228600" progId="Equation.DSMT4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5518954" y="2958778"/>
          <a:ext cx="2125662" cy="538162"/>
        </p:xfrm>
        <a:graphic>
          <a:graphicData uri="http://schemas.openxmlformats.org/presentationml/2006/ole">
            <p:oleObj spid="_x0000_s210949" name="Equation" r:id="rId7" imgW="901440" imgH="228600" progId="Equation.DSMT4">
              <p:embed/>
            </p:oleObj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5357818" y="3786190"/>
          <a:ext cx="2605087" cy="1016000"/>
        </p:xfrm>
        <a:graphic>
          <a:graphicData uri="http://schemas.openxmlformats.org/presentationml/2006/ole">
            <p:oleObj spid="_x0000_s210950" name="Equation" r:id="rId8" imgW="1104840" imgH="431640" progId="Equation.DSMT4">
              <p:embed/>
            </p:oleObj>
          </a:graphicData>
        </a:graphic>
      </p:graphicFrame>
      <p:sp>
        <p:nvSpPr>
          <p:cNvPr id="14" name="مربع نص 13"/>
          <p:cNvSpPr txBox="1"/>
          <p:nvPr/>
        </p:nvSpPr>
        <p:spPr>
          <a:xfrm>
            <a:off x="642910" y="3071810"/>
            <a:ext cx="221457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– 29 - </a:t>
            </a:r>
            <a:r>
              <a:rPr lang="ar-SY" sz="2200" dirty="0" err="1" smtClean="0">
                <a:cs typeface="Simplified Arabic" pitchFamily="2" charset="-78"/>
              </a:rPr>
              <a:t>ج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16" name="مربع نص 15"/>
          <p:cNvSpPr txBox="1"/>
          <p:nvPr/>
        </p:nvSpPr>
        <p:spPr>
          <a:xfrm>
            <a:off x="785786" y="5929330"/>
            <a:ext cx="207170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– 30</a:t>
            </a:r>
            <a:endParaRPr lang="ar-SY" sz="2200" dirty="0">
              <a:cs typeface="Simplified Arabic" pitchFamily="2" charset="-78"/>
            </a:endParaRP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6121405" y="4936816"/>
          <a:ext cx="1077913" cy="566737"/>
        </p:xfrm>
        <a:graphic>
          <a:graphicData uri="http://schemas.openxmlformats.org/presentationml/2006/ole">
            <p:oleObj spid="_x0000_s210951" name="Equation" r:id="rId9" imgW="457200" imgH="241200" progId="Equation.DSMT4">
              <p:embed/>
            </p:oleObj>
          </a:graphicData>
        </a:graphic>
      </p:graphicFrame>
      <p:graphicFrame>
        <p:nvGraphicFramePr>
          <p:cNvPr id="168968" name="Object 8"/>
          <p:cNvGraphicFramePr>
            <a:graphicFrameLocks noChangeAspect="1"/>
          </p:cNvGraphicFramePr>
          <p:nvPr/>
        </p:nvGraphicFramePr>
        <p:xfrm>
          <a:off x="5762630" y="5638179"/>
          <a:ext cx="1795462" cy="566738"/>
        </p:xfrm>
        <a:graphic>
          <a:graphicData uri="http://schemas.openxmlformats.org/presentationml/2006/ole">
            <p:oleObj spid="_x0000_s210952" name="Equation" r:id="rId10" imgW="761760" imgH="241200" progId="Equation.DSMT4">
              <p:embed/>
            </p:oleObj>
          </a:graphicData>
        </a:graphic>
      </p:graphicFrame>
      <p:pic>
        <p:nvPicPr>
          <p:cNvPr id="19" name="صورة 18" descr="commutation_effect_id1_id2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8662" y="4357694"/>
            <a:ext cx="2474976" cy="1402080"/>
          </a:xfrm>
          <a:prstGeom prst="rect">
            <a:avLst/>
          </a:prstGeom>
        </p:spPr>
      </p:pic>
      <p:sp>
        <p:nvSpPr>
          <p:cNvPr id="15" name="سهم للأسفل 14"/>
          <p:cNvSpPr/>
          <p:nvPr/>
        </p:nvSpPr>
        <p:spPr>
          <a:xfrm>
            <a:off x="1214414" y="3929066"/>
            <a:ext cx="428628" cy="571504"/>
          </a:xfrm>
          <a:prstGeom prst="downArrow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0" name="سهم للأسفل 19"/>
          <p:cNvSpPr/>
          <p:nvPr/>
        </p:nvSpPr>
        <p:spPr>
          <a:xfrm>
            <a:off x="2071670" y="3929066"/>
            <a:ext cx="428628" cy="571504"/>
          </a:xfrm>
          <a:prstGeom prst="downArrow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1" name="عنصر نائب للتاريخ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22" name="عنصر نائب لرقم الشريحة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73</a:t>
            </a:fld>
            <a:endParaRPr lang="ar-SY" dirty="0"/>
          </a:p>
        </p:txBody>
      </p:sp>
      <p:sp>
        <p:nvSpPr>
          <p:cNvPr id="23" name="عنصر نائب للتذييل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sp>
        <p:nvSpPr>
          <p:cNvPr id="24" name="وسيلة شرح خطية 1 23"/>
          <p:cNvSpPr/>
          <p:nvPr/>
        </p:nvSpPr>
        <p:spPr>
          <a:xfrm>
            <a:off x="7858148" y="4500570"/>
            <a:ext cx="642942" cy="571504"/>
          </a:xfrm>
          <a:prstGeom prst="borderCallout1">
            <a:avLst>
              <a:gd name="adj1" fmla="val 18750"/>
              <a:gd name="adj2" fmla="val -8333"/>
              <a:gd name="adj3" fmla="val -117359"/>
              <a:gd name="adj4" fmla="val -1053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مربع نص 24"/>
          <p:cNvSpPr txBox="1"/>
          <p:nvPr/>
        </p:nvSpPr>
        <p:spPr>
          <a:xfrm>
            <a:off x="7715272" y="4539207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ar-SY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مستطيل مستدير الزوايا 25"/>
          <p:cNvSpPr/>
          <p:nvPr/>
        </p:nvSpPr>
        <p:spPr>
          <a:xfrm>
            <a:off x="5643570" y="5000636"/>
            <a:ext cx="2000264" cy="1357322"/>
          </a:xfrm>
          <a:prstGeom prst="roundRect">
            <a:avLst/>
          </a:prstGeom>
          <a:noFill/>
          <a:ln>
            <a:solidFill>
              <a:srgbClr val="008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4" grpId="0" animBg="1"/>
      <p:bldP spid="25" grpId="0"/>
      <p:bldP spid="2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مستطيل مستدير الزوايا 18"/>
          <p:cNvSpPr/>
          <p:nvPr/>
        </p:nvSpPr>
        <p:spPr>
          <a:xfrm>
            <a:off x="4357686" y="3714752"/>
            <a:ext cx="4000528" cy="22145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pic>
        <p:nvPicPr>
          <p:cNvPr id="14" name="صورة 13" descr="commutation_effect_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214422"/>
            <a:ext cx="3563112" cy="1740408"/>
          </a:xfrm>
          <a:prstGeom prst="rect">
            <a:avLst/>
          </a:prstGeom>
        </p:spPr>
      </p:pic>
      <p:sp>
        <p:nvSpPr>
          <p:cNvPr id="17" name="مربع نص 16"/>
          <p:cNvSpPr txBox="1"/>
          <p:nvPr/>
        </p:nvSpPr>
        <p:spPr>
          <a:xfrm>
            <a:off x="4714876" y="428604"/>
            <a:ext cx="414340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i="1" u="sng" dirty="0" smtClean="0">
                <a:solidFill>
                  <a:srgbClr val="0070C0"/>
                </a:solidFill>
                <a:cs typeface="Simplified Arabic" pitchFamily="2" charset="-78"/>
              </a:rPr>
              <a:t>المرحلة الثانية فترة الإبدال:</a:t>
            </a:r>
            <a:endParaRPr lang="ar-SY" sz="2800" b="1" i="1" u="sng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153602" name="Object 2"/>
          <p:cNvGraphicFramePr>
            <a:graphicFrameLocks noChangeAspect="1"/>
          </p:cNvGraphicFramePr>
          <p:nvPr/>
        </p:nvGraphicFramePr>
        <p:xfrm>
          <a:off x="1500166" y="231760"/>
          <a:ext cx="3808412" cy="982662"/>
        </p:xfrm>
        <a:graphic>
          <a:graphicData uri="http://schemas.openxmlformats.org/presentationml/2006/ole">
            <p:oleObj spid="_x0000_s211970" name="Equation" r:id="rId4" imgW="1625400" imgH="419040" progId="Equation.DSMT4">
              <p:embed/>
            </p:oleObj>
          </a:graphicData>
        </a:graphic>
      </p:graphicFrame>
      <p:graphicFrame>
        <p:nvGraphicFramePr>
          <p:cNvPr id="154627" name="Object 3"/>
          <p:cNvGraphicFramePr>
            <a:graphicFrameLocks noChangeAspect="1"/>
          </p:cNvGraphicFramePr>
          <p:nvPr/>
        </p:nvGraphicFramePr>
        <p:xfrm>
          <a:off x="5286380" y="1146163"/>
          <a:ext cx="2427288" cy="568325"/>
        </p:xfrm>
        <a:graphic>
          <a:graphicData uri="http://schemas.openxmlformats.org/presentationml/2006/ole">
            <p:oleObj spid="_x0000_s211971" name="Equation" r:id="rId5" imgW="1028520" imgH="241200" progId="Equation.DSMT4">
              <p:embed/>
            </p:oleObj>
          </a:graphicData>
        </a:graphic>
      </p:graphicFrame>
      <p:sp>
        <p:nvSpPr>
          <p:cNvPr id="15" name="مستطيل 14"/>
          <p:cNvSpPr/>
          <p:nvPr/>
        </p:nvSpPr>
        <p:spPr>
          <a:xfrm>
            <a:off x="3857620" y="1827432"/>
            <a:ext cx="49292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سيتزايد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D2</a:t>
            </a:r>
            <a:r>
              <a:rPr lang="ar-SA" sz="2800" b="1" dirty="0" smtClean="0">
                <a:cs typeface="Simplified Arabic" pitchFamily="2" charset="-78"/>
              </a:rPr>
              <a:t> ويتناقص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D1</a:t>
            </a:r>
            <a:r>
              <a:rPr lang="ar-SA" sz="2800" b="1" dirty="0" smtClean="0">
                <a:cs typeface="Simplified Arabic" pitchFamily="2" charset="-78"/>
              </a:rPr>
              <a:t> تحت فرق الجهد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-v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ar-SA" sz="2800" b="1" dirty="0" smtClean="0">
                <a:cs typeface="Simplified Arabic" pitchFamily="2" charset="-78"/>
              </a:rPr>
              <a:t>. حيث في نهاية الفترة ينتقل تيار الحمولة من </a:t>
            </a:r>
            <a:r>
              <a:rPr lang="ar-SA" sz="2800" b="1" dirty="0" err="1" smtClean="0">
                <a:cs typeface="Simplified Arabic" pitchFamily="2" charset="-78"/>
              </a:rPr>
              <a:t>الديود</a:t>
            </a:r>
            <a:r>
              <a:rPr lang="ar-SA" sz="2800" b="1" dirty="0" smtClean="0">
                <a:cs typeface="Simplified Arabic" pitchFamily="2" charset="-78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ar-SA" sz="2800" b="1" dirty="0" smtClean="0">
                <a:cs typeface="Simplified Arabic" pitchFamily="2" charset="-78"/>
              </a:rPr>
              <a:t> إلى </a:t>
            </a:r>
            <a:r>
              <a:rPr lang="ar-SA" sz="2800" b="1" dirty="0" err="1" smtClean="0">
                <a:cs typeface="Simplified Arabic" pitchFamily="2" charset="-78"/>
              </a:rPr>
              <a:t>الديود</a:t>
            </a:r>
            <a:r>
              <a:rPr lang="ar-SA" sz="2800" b="1" dirty="0" smtClean="0">
                <a:cs typeface="Simplified Arabic" pitchFamily="2" charset="-78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ar-SA" sz="2800" b="1" dirty="0" smtClean="0">
                <a:cs typeface="Simplified Arabic" pitchFamily="2" charset="-78"/>
              </a:rPr>
              <a:t>.</a:t>
            </a:r>
            <a:endParaRPr lang="ar-SY" sz="2800" b="1" i="1" baseline="-25000" dirty="0"/>
          </a:p>
        </p:txBody>
      </p:sp>
      <p:sp>
        <p:nvSpPr>
          <p:cNvPr id="9" name="مربع نص 8"/>
          <p:cNvSpPr txBox="1"/>
          <p:nvPr/>
        </p:nvSpPr>
        <p:spPr>
          <a:xfrm>
            <a:off x="642910" y="3071810"/>
            <a:ext cx="221457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– 29 - </a:t>
            </a:r>
            <a:r>
              <a:rPr lang="ar-SY" sz="2200" dirty="0" err="1" smtClean="0">
                <a:cs typeface="Simplified Arabic" pitchFamily="2" charset="-78"/>
              </a:rPr>
              <a:t>ب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785786" y="5929330"/>
            <a:ext cx="207170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– 30</a:t>
            </a:r>
            <a:endParaRPr lang="ar-SY" sz="2200" dirty="0">
              <a:cs typeface="Simplified Arabic" pitchFamily="2" charset="-78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4714876" y="3786190"/>
          <a:ext cx="2546350" cy="1016000"/>
        </p:xfrm>
        <a:graphic>
          <a:graphicData uri="http://schemas.openxmlformats.org/presentationml/2006/ole">
            <p:oleObj spid="_x0000_s211972" name="Equation" r:id="rId6" imgW="1079280" imgH="431640" progId="Equation.DSMT4">
              <p:embed/>
            </p:oleObj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4686301" y="4929190"/>
          <a:ext cx="2605087" cy="1016000"/>
        </p:xfrm>
        <a:graphic>
          <a:graphicData uri="http://schemas.openxmlformats.org/presentationml/2006/ole">
            <p:oleObj spid="_x0000_s211973" name="Equation" r:id="rId7" imgW="1104840" imgH="431640" progId="Equation.DSMT4">
              <p:embed/>
            </p:oleObj>
          </a:graphicData>
        </a:graphic>
      </p:graphicFrame>
      <p:sp>
        <p:nvSpPr>
          <p:cNvPr id="16" name="مستطيل 15"/>
          <p:cNvSpPr/>
          <p:nvPr/>
        </p:nvSpPr>
        <p:spPr>
          <a:xfrm>
            <a:off x="7348561" y="3977356"/>
            <a:ext cx="8572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 smtClean="0">
                <a:solidFill>
                  <a:srgbClr val="FF0000"/>
                </a:solidFill>
                <a:cs typeface="Simplified Arabic" pitchFamily="2" charset="-78"/>
              </a:rPr>
              <a:t>(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>
                <a:solidFill>
                  <a:srgbClr val="FF0000"/>
                </a:solidFill>
                <a:cs typeface="Simplified Arabic" pitchFamily="2" charset="-78"/>
              </a:rPr>
              <a:t>)</a:t>
            </a:r>
            <a:endParaRPr lang="ar-SY" sz="2600" i="1" baseline="-25000" dirty="0">
              <a:solidFill>
                <a:srgbClr val="FF0000"/>
              </a:solidFill>
            </a:endParaRPr>
          </a:p>
        </p:txBody>
      </p:sp>
      <p:sp>
        <p:nvSpPr>
          <p:cNvPr id="18" name="مستطيل 17"/>
          <p:cNvSpPr/>
          <p:nvPr/>
        </p:nvSpPr>
        <p:spPr>
          <a:xfrm>
            <a:off x="7348561" y="5072080"/>
            <a:ext cx="8572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 smtClean="0">
                <a:solidFill>
                  <a:srgbClr val="FF0000"/>
                </a:solidFill>
                <a:cs typeface="Simplified Arabic" pitchFamily="2" charset="-78"/>
              </a:rPr>
              <a:t>(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>
                <a:solidFill>
                  <a:srgbClr val="FF0000"/>
                </a:solidFill>
                <a:cs typeface="Simplified Arabic" pitchFamily="2" charset="-78"/>
              </a:rPr>
              <a:t>)</a:t>
            </a:r>
            <a:endParaRPr lang="ar-SY" sz="2600" i="1" baseline="-25000" dirty="0">
              <a:solidFill>
                <a:srgbClr val="FF0000"/>
              </a:solidFill>
            </a:endParaRPr>
          </a:p>
        </p:txBody>
      </p:sp>
      <p:pic>
        <p:nvPicPr>
          <p:cNvPr id="20" name="صورة 19" descr="commutation_effect_id1_id2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8662" y="4357694"/>
            <a:ext cx="2474976" cy="1402080"/>
          </a:xfrm>
          <a:prstGeom prst="rect">
            <a:avLst/>
          </a:prstGeom>
        </p:spPr>
      </p:pic>
      <p:sp>
        <p:nvSpPr>
          <p:cNvPr id="21" name="سهم للأسفل 20"/>
          <p:cNvSpPr/>
          <p:nvPr/>
        </p:nvSpPr>
        <p:spPr>
          <a:xfrm>
            <a:off x="2071670" y="3929066"/>
            <a:ext cx="428628" cy="571504"/>
          </a:xfrm>
          <a:prstGeom prst="downArrow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2" name="سهم للأسفل 21"/>
          <p:cNvSpPr/>
          <p:nvPr/>
        </p:nvSpPr>
        <p:spPr>
          <a:xfrm>
            <a:off x="1643042" y="3929066"/>
            <a:ext cx="428628" cy="571504"/>
          </a:xfrm>
          <a:prstGeom prst="downArrow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3" name="عنصر نائب للتاريخ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24" name="عنصر نائب لرقم الشريحة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74</a:t>
            </a:fld>
            <a:endParaRPr lang="ar-SY" dirty="0"/>
          </a:p>
        </p:txBody>
      </p:sp>
      <p:sp>
        <p:nvSpPr>
          <p:cNvPr id="25" name="عنصر نائب للتذييل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5" grpId="0"/>
      <p:bldP spid="16" grpId="0"/>
      <p:bldP spid="18" grpId="0"/>
      <p:bldP spid="21" grpId="0" animBg="1"/>
      <p:bldP spid="2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مربع نص 17"/>
          <p:cNvSpPr txBox="1"/>
          <p:nvPr/>
        </p:nvSpPr>
        <p:spPr>
          <a:xfrm>
            <a:off x="1500166" y="285728"/>
            <a:ext cx="73581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i="1" u="sng" dirty="0" smtClean="0">
                <a:solidFill>
                  <a:srgbClr val="D60093"/>
                </a:solidFill>
                <a:cs typeface="Simplified Arabic" pitchFamily="2" charset="-78"/>
              </a:rPr>
              <a:t>القيمة الآنية لجهد الحمولة </a:t>
            </a:r>
            <a:r>
              <a:rPr lang="en-US" sz="2800" b="1" i="1" u="sng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b="1" i="1" u="sng" baseline="-25000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ar-SY" sz="2800" b="1" i="1" u="sng" dirty="0" smtClean="0">
                <a:solidFill>
                  <a:srgbClr val="D60093"/>
                </a:solidFill>
                <a:cs typeface="Simplified Arabic" pitchFamily="2" charset="-78"/>
              </a:rPr>
              <a:t> أثناء عملية الإبدال</a:t>
            </a:r>
            <a:endParaRPr lang="ar-SY" sz="2800" b="1" i="1" u="sng" dirty="0">
              <a:solidFill>
                <a:srgbClr val="D60093"/>
              </a:solidFill>
              <a:cs typeface="Simplified Arabic" pitchFamily="2" charset="-78"/>
            </a:endParaRPr>
          </a:p>
        </p:txBody>
      </p:sp>
      <p:sp>
        <p:nvSpPr>
          <p:cNvPr id="26" name="مستطيل مستدير الزوايا 25"/>
          <p:cNvSpPr/>
          <p:nvPr/>
        </p:nvSpPr>
        <p:spPr>
          <a:xfrm>
            <a:off x="4643438" y="785794"/>
            <a:ext cx="4000528" cy="22145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graphicFrame>
        <p:nvGraphicFramePr>
          <p:cNvPr id="27" name="Object 4"/>
          <p:cNvGraphicFramePr>
            <a:graphicFrameLocks noChangeAspect="1"/>
          </p:cNvGraphicFramePr>
          <p:nvPr/>
        </p:nvGraphicFramePr>
        <p:xfrm>
          <a:off x="5000628" y="857232"/>
          <a:ext cx="2546350" cy="1016000"/>
        </p:xfrm>
        <a:graphic>
          <a:graphicData uri="http://schemas.openxmlformats.org/presentationml/2006/ole">
            <p:oleObj spid="_x0000_s212995" name="Equation" r:id="rId3" imgW="1079280" imgH="431640" progId="Equation.DSMT4">
              <p:embed/>
            </p:oleObj>
          </a:graphicData>
        </a:graphic>
      </p:graphicFrame>
      <p:graphicFrame>
        <p:nvGraphicFramePr>
          <p:cNvPr id="28" name="Object 4"/>
          <p:cNvGraphicFramePr>
            <a:graphicFrameLocks noChangeAspect="1"/>
          </p:cNvGraphicFramePr>
          <p:nvPr/>
        </p:nvGraphicFramePr>
        <p:xfrm>
          <a:off x="4972053" y="2000232"/>
          <a:ext cx="2605087" cy="1016000"/>
        </p:xfrm>
        <a:graphic>
          <a:graphicData uri="http://schemas.openxmlformats.org/presentationml/2006/ole">
            <p:oleObj spid="_x0000_s212996" name="Equation" r:id="rId4" imgW="1104840" imgH="431640" progId="Equation.DSMT4">
              <p:embed/>
            </p:oleObj>
          </a:graphicData>
        </a:graphic>
      </p:graphicFrame>
      <p:sp>
        <p:nvSpPr>
          <p:cNvPr id="29" name="مستطيل 28"/>
          <p:cNvSpPr/>
          <p:nvPr/>
        </p:nvSpPr>
        <p:spPr>
          <a:xfrm>
            <a:off x="7634313" y="1048398"/>
            <a:ext cx="8572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 smtClean="0">
                <a:solidFill>
                  <a:srgbClr val="FF0000"/>
                </a:solidFill>
                <a:cs typeface="Simplified Arabic" pitchFamily="2" charset="-78"/>
              </a:rPr>
              <a:t>(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>
                <a:solidFill>
                  <a:srgbClr val="FF0000"/>
                </a:solidFill>
                <a:cs typeface="Simplified Arabic" pitchFamily="2" charset="-78"/>
              </a:rPr>
              <a:t>)</a:t>
            </a:r>
            <a:endParaRPr lang="ar-SY" sz="2600" i="1" baseline="-25000" dirty="0">
              <a:solidFill>
                <a:srgbClr val="FF0000"/>
              </a:solidFill>
            </a:endParaRPr>
          </a:p>
        </p:txBody>
      </p:sp>
      <p:sp>
        <p:nvSpPr>
          <p:cNvPr id="30" name="مستطيل 29"/>
          <p:cNvSpPr/>
          <p:nvPr/>
        </p:nvSpPr>
        <p:spPr>
          <a:xfrm>
            <a:off x="7634313" y="2143122"/>
            <a:ext cx="8572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 smtClean="0">
                <a:solidFill>
                  <a:srgbClr val="FF0000"/>
                </a:solidFill>
                <a:cs typeface="Simplified Arabic" pitchFamily="2" charset="-78"/>
              </a:rPr>
              <a:t>(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>
                <a:solidFill>
                  <a:srgbClr val="FF0000"/>
                </a:solidFill>
                <a:cs typeface="Simplified Arabic" pitchFamily="2" charset="-78"/>
              </a:rPr>
              <a:t>)</a:t>
            </a:r>
            <a:endParaRPr lang="ar-SY" sz="2600" i="1" baseline="-25000" dirty="0">
              <a:solidFill>
                <a:srgbClr val="FF0000"/>
              </a:solidFill>
            </a:endParaRPr>
          </a:p>
        </p:txBody>
      </p:sp>
      <p:sp>
        <p:nvSpPr>
          <p:cNvPr id="31" name="مستطيل 30"/>
          <p:cNvSpPr/>
          <p:nvPr/>
        </p:nvSpPr>
        <p:spPr>
          <a:xfrm>
            <a:off x="5072066" y="5691862"/>
            <a:ext cx="36433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بجمع المعادلتين 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ar-SY" sz="2800" b="1" dirty="0" smtClean="0">
                <a:cs typeface="Simplified Arabic" pitchFamily="2" charset="-78"/>
              </a:rPr>
              <a:t>) </a:t>
            </a:r>
            <a:r>
              <a:rPr lang="ar-SY" sz="2800" b="1" dirty="0" err="1" smtClean="0">
                <a:cs typeface="Simplified Arabic" pitchFamily="2" charset="-78"/>
              </a:rPr>
              <a:t>و</a:t>
            </a:r>
            <a:r>
              <a:rPr lang="ar-SY" sz="2800" b="1" dirty="0" smtClean="0">
                <a:cs typeface="Simplified Arabic" pitchFamily="2" charset="-78"/>
              </a:rPr>
              <a:t> 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ar-SY" sz="2800" b="1" dirty="0" smtClean="0">
                <a:cs typeface="Simplified Arabic" pitchFamily="2" charset="-78"/>
              </a:rPr>
              <a:t>):</a:t>
            </a:r>
            <a:endParaRPr lang="ar-SY" sz="2800" b="1" i="1" baseline="-25000" dirty="0"/>
          </a:p>
        </p:txBody>
      </p:sp>
      <p:pic>
        <p:nvPicPr>
          <p:cNvPr id="33" name="صورة 32" descr="commutation_effect_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034" y="1214422"/>
            <a:ext cx="3563112" cy="1740408"/>
          </a:xfrm>
          <a:prstGeom prst="rect">
            <a:avLst/>
          </a:prstGeom>
        </p:spPr>
      </p:pic>
      <p:sp>
        <p:nvSpPr>
          <p:cNvPr id="34" name="مربع نص 33"/>
          <p:cNvSpPr txBox="1"/>
          <p:nvPr/>
        </p:nvSpPr>
        <p:spPr>
          <a:xfrm>
            <a:off x="642910" y="3071810"/>
            <a:ext cx="221457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– 29 - </a:t>
            </a:r>
            <a:r>
              <a:rPr lang="ar-SY" sz="2200" dirty="0" err="1" smtClean="0">
                <a:cs typeface="Simplified Arabic" pitchFamily="2" charset="-78"/>
              </a:rPr>
              <a:t>ب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36" name="مربع نص 35"/>
          <p:cNvSpPr txBox="1"/>
          <p:nvPr/>
        </p:nvSpPr>
        <p:spPr>
          <a:xfrm>
            <a:off x="785786" y="5929330"/>
            <a:ext cx="207170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– 30</a:t>
            </a:r>
            <a:endParaRPr lang="ar-SY" sz="2200" dirty="0">
              <a:cs typeface="Simplified Arabic" pitchFamily="2" charset="-78"/>
            </a:endParaRPr>
          </a:p>
        </p:txBody>
      </p:sp>
      <p:pic>
        <p:nvPicPr>
          <p:cNvPr id="37" name="صورة 36" descr="commutation_effect_id1_id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8662" y="4357694"/>
            <a:ext cx="2474976" cy="1402080"/>
          </a:xfrm>
          <a:prstGeom prst="rect">
            <a:avLst/>
          </a:prstGeom>
        </p:spPr>
      </p:pic>
      <p:sp>
        <p:nvSpPr>
          <p:cNvPr id="14" name="مستطيل 13"/>
          <p:cNvSpPr/>
          <p:nvPr/>
        </p:nvSpPr>
        <p:spPr>
          <a:xfrm>
            <a:off x="5214942" y="3270256"/>
            <a:ext cx="32861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بما أن تيار الحمولة ثابت:</a:t>
            </a:r>
            <a:endParaRPr lang="ar-SY" sz="2800" b="1" i="1" baseline="-25000" dirty="0"/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5572132" y="3841760"/>
          <a:ext cx="2844800" cy="538162"/>
        </p:xfrm>
        <a:graphic>
          <a:graphicData uri="http://schemas.openxmlformats.org/presentationml/2006/ole">
            <p:oleObj spid="_x0000_s212997" name="Equation" r:id="rId7" imgW="1206360" imgH="228600" progId="Equation.DSMT4">
              <p:embed/>
            </p:oleObj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5857884" y="4556140"/>
          <a:ext cx="2216150" cy="1016000"/>
        </p:xfrm>
        <a:graphic>
          <a:graphicData uri="http://schemas.openxmlformats.org/presentationml/2006/ole">
            <p:oleObj spid="_x0000_s212998" name="Equation" r:id="rId8" imgW="939600" imgH="431640" progId="Equation.DSMT4">
              <p:embed/>
            </p:oleObj>
          </a:graphicData>
        </a:graphic>
      </p:graphicFrame>
      <p:graphicFrame>
        <p:nvGraphicFramePr>
          <p:cNvPr id="25" name="Object 8"/>
          <p:cNvGraphicFramePr>
            <a:graphicFrameLocks noChangeAspect="1"/>
          </p:cNvGraphicFramePr>
          <p:nvPr/>
        </p:nvGraphicFramePr>
        <p:xfrm>
          <a:off x="3214678" y="5500702"/>
          <a:ext cx="1916113" cy="985838"/>
        </p:xfrm>
        <a:graphic>
          <a:graphicData uri="http://schemas.openxmlformats.org/presentationml/2006/ole">
            <p:oleObj spid="_x0000_s212994" name="Equation" r:id="rId9" imgW="812520" imgH="419040" progId="Equation.DSMT4">
              <p:embed/>
            </p:oleObj>
          </a:graphicData>
        </a:graphic>
      </p:graphicFrame>
      <p:sp>
        <p:nvSpPr>
          <p:cNvPr id="17" name="سهم للأسفل 16"/>
          <p:cNvSpPr/>
          <p:nvPr/>
        </p:nvSpPr>
        <p:spPr>
          <a:xfrm>
            <a:off x="1643042" y="3929066"/>
            <a:ext cx="428628" cy="571504"/>
          </a:xfrm>
          <a:prstGeom prst="downArrow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9" name="عنصر نائب للتاريخ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20" name="عنصر نائب لرقم الشريحة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75</a:t>
            </a:fld>
            <a:endParaRPr lang="ar-SY" dirty="0"/>
          </a:p>
        </p:txBody>
      </p:sp>
      <p:sp>
        <p:nvSpPr>
          <p:cNvPr id="21" name="عنصر نائب للتذييل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sp>
        <p:nvSpPr>
          <p:cNvPr id="23" name="سهم إلى اليسار 22"/>
          <p:cNvSpPr/>
          <p:nvPr/>
        </p:nvSpPr>
        <p:spPr>
          <a:xfrm rot="2844205">
            <a:off x="3714744" y="3000372"/>
            <a:ext cx="714380" cy="285752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مستطيل 21"/>
          <p:cNvSpPr/>
          <p:nvPr/>
        </p:nvSpPr>
        <p:spPr>
          <a:xfrm>
            <a:off x="3286116" y="4249830"/>
            <a:ext cx="2214578" cy="11079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ar-SY" sz="2200" b="1" dirty="0" smtClean="0">
                <a:cs typeface="Simplified Arabic" pitchFamily="2" charset="-78"/>
              </a:rPr>
              <a:t>معدل تزايد التيار </a:t>
            </a:r>
            <a:r>
              <a:rPr lang="ar-SY" sz="2200" b="1" dirty="0" smtClean="0">
                <a:cs typeface="Simplified Arabic" pitchFamily="2" charset="-78"/>
              </a:rPr>
              <a:t>في </a:t>
            </a:r>
            <a:r>
              <a:rPr lang="en-US" sz="2200" b="1" dirty="0" smtClean="0">
                <a:cs typeface="Simplified Arabic" pitchFamily="2" charset="-78"/>
              </a:rPr>
              <a:t>D1</a:t>
            </a:r>
            <a:r>
              <a:rPr lang="ar-SY" sz="2200" b="1" dirty="0" smtClean="0">
                <a:cs typeface="Simplified Arabic" pitchFamily="2" charset="-78"/>
              </a:rPr>
              <a:t> يساوي معدل تناقص التيار في </a:t>
            </a:r>
            <a:r>
              <a:rPr lang="en-US" sz="2200" b="1" dirty="0" smtClean="0">
                <a:cs typeface="Simplified Arabic" pitchFamily="2" charset="-78"/>
              </a:rPr>
              <a:t>D2</a:t>
            </a:r>
            <a:endParaRPr lang="ar-SY" sz="2200" b="1" i="1" baseline="-250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4" grpId="0"/>
      <p:bldP spid="2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commutation_effect_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214422"/>
            <a:ext cx="3563112" cy="1740408"/>
          </a:xfrm>
          <a:prstGeom prst="rect">
            <a:avLst/>
          </a:prstGeom>
        </p:spPr>
      </p:pic>
      <p:sp>
        <p:nvSpPr>
          <p:cNvPr id="3" name="مربع نص 2"/>
          <p:cNvSpPr txBox="1"/>
          <p:nvPr/>
        </p:nvSpPr>
        <p:spPr>
          <a:xfrm>
            <a:off x="642910" y="3071810"/>
            <a:ext cx="221457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– 29 - </a:t>
            </a:r>
            <a:r>
              <a:rPr lang="ar-SY" sz="2200" dirty="0" err="1" smtClean="0">
                <a:cs typeface="Simplified Arabic" pitchFamily="2" charset="-78"/>
              </a:rPr>
              <a:t>ب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5" name="مربع نص 4"/>
          <p:cNvSpPr txBox="1"/>
          <p:nvPr/>
        </p:nvSpPr>
        <p:spPr>
          <a:xfrm>
            <a:off x="785786" y="5929330"/>
            <a:ext cx="207170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– 30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5214942" y="285728"/>
            <a:ext cx="35004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i="1" u="sng" dirty="0" smtClean="0">
                <a:solidFill>
                  <a:srgbClr val="D60093"/>
                </a:solidFill>
                <a:cs typeface="Simplified Arabic" pitchFamily="2" charset="-78"/>
              </a:rPr>
              <a:t>الجهد على </a:t>
            </a:r>
            <a:r>
              <a:rPr lang="ar-SY" sz="2800" b="1" i="1" u="sng" dirty="0" err="1" smtClean="0">
                <a:solidFill>
                  <a:srgbClr val="D60093"/>
                </a:solidFill>
                <a:cs typeface="Simplified Arabic" pitchFamily="2" charset="-78"/>
              </a:rPr>
              <a:t>الديود</a:t>
            </a:r>
            <a:r>
              <a:rPr lang="ar-SY" sz="2800" b="1" i="1" u="sng" dirty="0" smtClean="0">
                <a:solidFill>
                  <a:srgbClr val="D60093"/>
                </a:solidFill>
                <a:cs typeface="Simplified Arabic" pitchFamily="2" charset="-78"/>
              </a:rPr>
              <a:t> </a:t>
            </a:r>
            <a:r>
              <a:rPr lang="en-US" sz="2800" b="1" i="1" u="sng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i="1" u="sng" baseline="-25000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ar-SY" sz="2800" b="1" i="1" u="sng" baseline="-25000" dirty="0">
              <a:solidFill>
                <a:srgbClr val="D6009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6057900" y="1714500"/>
          <a:ext cx="1166813" cy="566738"/>
        </p:xfrm>
        <a:graphic>
          <a:graphicData uri="http://schemas.openxmlformats.org/presentationml/2006/ole">
            <p:oleObj spid="_x0000_s214018" name="Equation" r:id="rId4" imgW="495000" imgH="2412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089650" y="2357438"/>
          <a:ext cx="1228725" cy="566737"/>
        </p:xfrm>
        <a:graphic>
          <a:graphicData uri="http://schemas.openxmlformats.org/presentationml/2006/ole">
            <p:oleObj spid="_x0000_s214019" name="Equation" r:id="rId5" imgW="520560" imgH="241200" progId="Equation.DSMT4">
              <p:embed/>
            </p:oleObj>
          </a:graphicData>
        </a:graphic>
      </p:graphicFrame>
      <p:sp>
        <p:nvSpPr>
          <p:cNvPr id="9" name="مستطيل 8"/>
          <p:cNvSpPr/>
          <p:nvPr/>
        </p:nvSpPr>
        <p:spPr>
          <a:xfrm>
            <a:off x="3571868" y="760381"/>
            <a:ext cx="52864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ar-SY" sz="2800" b="1" dirty="0" smtClean="0">
                <a:cs typeface="Simplified Arabic" pitchFamily="2" charset="-78"/>
              </a:rPr>
              <a:t> عند الإبدال من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ar-SY" sz="2800" b="1" dirty="0" smtClean="0">
                <a:cs typeface="Simplified Arabic" pitchFamily="2" charset="-78"/>
              </a:rPr>
              <a:t> إلى </a:t>
            </a:r>
            <a:r>
              <a:rPr lang="en-US" sz="2800" b="1" dirty="0" smtClean="0">
                <a:cs typeface="Simplified Arabic" pitchFamily="2" charset="-78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/D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ar-SY" sz="2800" b="1" dirty="0" smtClean="0">
                <a:cs typeface="Simplified Arabic" pitchFamily="2" charset="-78"/>
              </a:rPr>
              <a:t>وبالعكس في الدارة أحادية الطور والدارة ثلاثية الطور</a:t>
            </a:r>
            <a:endParaRPr lang="ar-SY" sz="2800" b="1" i="1" dirty="0"/>
          </a:p>
        </p:txBody>
      </p:sp>
      <p:sp>
        <p:nvSpPr>
          <p:cNvPr id="11" name="مستطيل 10"/>
          <p:cNvSpPr/>
          <p:nvPr/>
        </p:nvSpPr>
        <p:spPr>
          <a:xfrm>
            <a:off x="3643306" y="3000372"/>
            <a:ext cx="52149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ar-SY" sz="2800" b="1" dirty="0" smtClean="0">
                <a:cs typeface="Simplified Arabic" pitchFamily="2" charset="-78"/>
              </a:rPr>
              <a:t> عند الإبدال من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ar-SY" sz="2800" b="1" dirty="0" smtClean="0">
                <a:cs typeface="Simplified Arabic" pitchFamily="2" charset="-78"/>
              </a:rPr>
              <a:t> إلى </a:t>
            </a:r>
            <a:r>
              <a:rPr lang="en-US" sz="2800" b="1" dirty="0" smtClean="0">
                <a:cs typeface="Simplified Arabic" pitchFamily="2" charset="-78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ar-SY" sz="2800" b="1" dirty="0" smtClean="0">
                <a:cs typeface="Simplified Arabic" pitchFamily="2" charset="-78"/>
              </a:rPr>
              <a:t>وبالعكس في الدارة ثلاثية الطور</a:t>
            </a:r>
            <a:endParaRPr lang="ar-SY" sz="2800" b="1" i="1" dirty="0"/>
          </a:p>
        </p:txBody>
      </p:sp>
      <p:graphicFrame>
        <p:nvGraphicFramePr>
          <p:cNvPr id="177156" name="Object 4"/>
          <p:cNvGraphicFramePr>
            <a:graphicFrameLocks noChangeAspect="1"/>
          </p:cNvGraphicFramePr>
          <p:nvPr/>
        </p:nvGraphicFramePr>
        <p:xfrm>
          <a:off x="5183201" y="3500438"/>
          <a:ext cx="1317625" cy="566737"/>
        </p:xfrm>
        <a:graphic>
          <a:graphicData uri="http://schemas.openxmlformats.org/presentationml/2006/ole">
            <p:oleObj spid="_x0000_s214020" name="Equation" r:id="rId6" imgW="558720" imgH="241200" progId="Equation.DSMT4">
              <p:embed/>
            </p:oleObj>
          </a:graphicData>
        </a:graphic>
      </p:graphicFrame>
      <p:graphicFrame>
        <p:nvGraphicFramePr>
          <p:cNvPr id="177157" name="Object 5"/>
          <p:cNvGraphicFramePr>
            <a:graphicFrameLocks noChangeAspect="1"/>
          </p:cNvGraphicFramePr>
          <p:nvPr/>
        </p:nvGraphicFramePr>
        <p:xfrm>
          <a:off x="3376621" y="4500563"/>
          <a:ext cx="2338387" cy="566737"/>
        </p:xfrm>
        <a:graphic>
          <a:graphicData uri="http://schemas.openxmlformats.org/presentationml/2006/ole">
            <p:oleObj spid="_x0000_s214021" name="Equation" r:id="rId7" imgW="990360" imgH="241200" progId="Equation.DSMT4">
              <p:embed/>
            </p:oleObj>
          </a:graphicData>
        </a:graphic>
      </p:graphicFrame>
      <p:graphicFrame>
        <p:nvGraphicFramePr>
          <p:cNvPr id="177158" name="Object 6"/>
          <p:cNvGraphicFramePr>
            <a:graphicFrameLocks noChangeAspect="1"/>
          </p:cNvGraphicFramePr>
          <p:nvPr/>
        </p:nvGraphicFramePr>
        <p:xfrm>
          <a:off x="5929322" y="4214818"/>
          <a:ext cx="2697162" cy="984250"/>
        </p:xfrm>
        <a:graphic>
          <a:graphicData uri="http://schemas.openxmlformats.org/presentationml/2006/ole">
            <p:oleObj spid="_x0000_s214022" name="Equation" r:id="rId8" imgW="1143000" imgH="419040" progId="Equation.DSMT4">
              <p:embed/>
            </p:oleObj>
          </a:graphicData>
        </a:graphic>
      </p:graphicFrame>
      <p:graphicFrame>
        <p:nvGraphicFramePr>
          <p:cNvPr id="177159" name="Object 7"/>
          <p:cNvGraphicFramePr>
            <a:graphicFrameLocks noChangeAspect="1"/>
          </p:cNvGraphicFramePr>
          <p:nvPr/>
        </p:nvGraphicFramePr>
        <p:xfrm>
          <a:off x="3554413" y="5286375"/>
          <a:ext cx="2517775" cy="984250"/>
        </p:xfrm>
        <a:graphic>
          <a:graphicData uri="http://schemas.openxmlformats.org/presentationml/2006/ole">
            <p:oleObj spid="_x0000_s214023" name="Equation" r:id="rId9" imgW="1066680" imgH="419040" progId="Equation.DSMT4">
              <p:embed/>
            </p:oleObj>
          </a:graphicData>
        </a:graphic>
      </p:graphicFrame>
      <p:pic>
        <p:nvPicPr>
          <p:cNvPr id="16" name="صورة 15" descr="commutation_effect_id1_id2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8662" y="4357694"/>
            <a:ext cx="2474976" cy="1402080"/>
          </a:xfrm>
          <a:prstGeom prst="rect">
            <a:avLst/>
          </a:prstGeom>
        </p:spPr>
      </p:pic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6562725" y="5314950"/>
          <a:ext cx="1646238" cy="925513"/>
        </p:xfrm>
        <a:graphic>
          <a:graphicData uri="http://schemas.openxmlformats.org/presentationml/2006/ole">
            <p:oleObj spid="_x0000_s214024" name="Equation" r:id="rId11" imgW="698400" imgH="393480" progId="Equation.DSMT4">
              <p:embed/>
            </p:oleObj>
          </a:graphicData>
        </a:graphic>
      </p:graphicFrame>
      <p:sp>
        <p:nvSpPr>
          <p:cNvPr id="17" name="سهم للأسفل 16"/>
          <p:cNvSpPr/>
          <p:nvPr/>
        </p:nvSpPr>
        <p:spPr>
          <a:xfrm>
            <a:off x="1643042" y="3929066"/>
            <a:ext cx="428628" cy="571504"/>
          </a:xfrm>
          <a:prstGeom prst="downArrow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8" name="عنصر نائب للتاريخ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19" name="عنصر نائب لرقم الشريحة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76</a:t>
            </a:fld>
            <a:endParaRPr lang="ar-SY" dirty="0"/>
          </a:p>
        </p:txBody>
      </p:sp>
      <p:sp>
        <p:nvSpPr>
          <p:cNvPr id="20" name="عنصر نائب للتذييل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sp>
        <p:nvSpPr>
          <p:cNvPr id="21" name="سهم إلى اليسار 20"/>
          <p:cNvSpPr/>
          <p:nvPr/>
        </p:nvSpPr>
        <p:spPr>
          <a:xfrm rot="18231553">
            <a:off x="2460763" y="876259"/>
            <a:ext cx="714380" cy="285752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000628" y="1357298"/>
          <a:ext cx="3084512" cy="1016000"/>
        </p:xfrm>
        <a:graphic>
          <a:graphicData uri="http://schemas.openxmlformats.org/presentationml/2006/ole">
            <p:oleObj spid="_x0000_s215042" name="Equation" r:id="rId3" imgW="1307880" imgH="431640" progId="Equation.DSMT4">
              <p:embed/>
            </p:oleObj>
          </a:graphicData>
        </a:graphic>
      </p:graphicFrame>
      <p:sp>
        <p:nvSpPr>
          <p:cNvPr id="8" name="مربع نص 7"/>
          <p:cNvSpPr txBox="1"/>
          <p:nvPr/>
        </p:nvSpPr>
        <p:spPr>
          <a:xfrm>
            <a:off x="3071802" y="285728"/>
            <a:ext cx="56436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i="1" u="sng" dirty="0" smtClean="0">
                <a:solidFill>
                  <a:srgbClr val="D60093"/>
                </a:solidFill>
                <a:cs typeface="Simplified Arabic" pitchFamily="2" charset="-78"/>
              </a:rPr>
              <a:t>معادلة التيار المار في </a:t>
            </a:r>
            <a:r>
              <a:rPr lang="ar-SY" sz="2800" b="1" i="1" u="sng" dirty="0" err="1" smtClean="0">
                <a:solidFill>
                  <a:srgbClr val="D60093"/>
                </a:solidFill>
                <a:cs typeface="Simplified Arabic" pitchFamily="2" charset="-78"/>
              </a:rPr>
              <a:t>الديود</a:t>
            </a:r>
            <a:r>
              <a:rPr lang="ar-SY" sz="2800" b="1" i="1" u="sng" dirty="0" smtClean="0">
                <a:solidFill>
                  <a:srgbClr val="D60093"/>
                </a:solidFill>
                <a:cs typeface="Simplified Arabic" pitchFamily="2" charset="-78"/>
              </a:rPr>
              <a:t> </a:t>
            </a:r>
            <a:r>
              <a:rPr lang="en-US" sz="2800" b="1" i="1" u="sng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i="1" u="sng" baseline="-25000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ar-SY" sz="2800" b="1" i="1" u="sng" baseline="-25000" dirty="0">
              <a:solidFill>
                <a:srgbClr val="D6009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صورة 8" descr="commutation_effect_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034" y="1214422"/>
            <a:ext cx="3563112" cy="1740408"/>
          </a:xfrm>
          <a:prstGeom prst="rect">
            <a:avLst/>
          </a:prstGeom>
        </p:spPr>
      </p:pic>
      <p:sp>
        <p:nvSpPr>
          <p:cNvPr id="10" name="مربع نص 9"/>
          <p:cNvSpPr txBox="1"/>
          <p:nvPr/>
        </p:nvSpPr>
        <p:spPr>
          <a:xfrm>
            <a:off x="642910" y="3071810"/>
            <a:ext cx="221457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– 29 - </a:t>
            </a:r>
            <a:r>
              <a:rPr lang="ar-SY" sz="2200" dirty="0" err="1" smtClean="0">
                <a:cs typeface="Simplified Arabic" pitchFamily="2" charset="-78"/>
              </a:rPr>
              <a:t>ب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12" name="مربع نص 11"/>
          <p:cNvSpPr txBox="1"/>
          <p:nvPr/>
        </p:nvSpPr>
        <p:spPr>
          <a:xfrm>
            <a:off x="785786" y="5929330"/>
            <a:ext cx="207170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– 30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13" name="مستطيل 12"/>
          <p:cNvSpPr/>
          <p:nvPr/>
        </p:nvSpPr>
        <p:spPr>
          <a:xfrm>
            <a:off x="3500430" y="785794"/>
            <a:ext cx="52864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بطرح المعادلة 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ar-SY" sz="2800" b="1" dirty="0" smtClean="0">
                <a:cs typeface="Simplified Arabic" pitchFamily="2" charset="-78"/>
              </a:rPr>
              <a:t>) من المعادلة 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ar-SY" sz="2800" b="1" dirty="0" smtClean="0">
                <a:cs typeface="Simplified Arabic" pitchFamily="2" charset="-78"/>
              </a:rPr>
              <a:t>)</a:t>
            </a:r>
            <a:endParaRPr lang="ar-SY" sz="2800" b="1" i="1" baseline="-25000" dirty="0"/>
          </a:p>
        </p:txBody>
      </p:sp>
      <p:graphicFrame>
        <p:nvGraphicFramePr>
          <p:cNvPr id="176134" name="Object 8"/>
          <p:cNvGraphicFramePr>
            <a:graphicFrameLocks noChangeAspect="1"/>
          </p:cNvGraphicFramePr>
          <p:nvPr/>
        </p:nvGraphicFramePr>
        <p:xfrm>
          <a:off x="4000496" y="3286124"/>
          <a:ext cx="4735513" cy="1011237"/>
        </p:xfrm>
        <a:graphic>
          <a:graphicData uri="http://schemas.openxmlformats.org/presentationml/2006/ole">
            <p:oleObj spid="_x0000_s215044" name="Equation" r:id="rId5" imgW="2019240" imgH="431640" progId="Equation.DSMT4">
              <p:embed/>
            </p:oleObj>
          </a:graphicData>
        </a:graphic>
      </p:graphicFrame>
      <p:pic>
        <p:nvPicPr>
          <p:cNvPr id="15" name="صورة 14" descr="commutation_effect_id1_id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8662" y="4357694"/>
            <a:ext cx="2474976" cy="1402080"/>
          </a:xfrm>
          <a:prstGeom prst="rect">
            <a:avLst/>
          </a:prstGeom>
        </p:spPr>
      </p:pic>
      <p:sp>
        <p:nvSpPr>
          <p:cNvPr id="14" name="سهم للأسفل 13"/>
          <p:cNvSpPr/>
          <p:nvPr/>
        </p:nvSpPr>
        <p:spPr>
          <a:xfrm>
            <a:off x="1643042" y="3929066"/>
            <a:ext cx="428628" cy="571504"/>
          </a:xfrm>
          <a:prstGeom prst="downArrow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graphicFrame>
        <p:nvGraphicFramePr>
          <p:cNvPr id="176135" name="Object 7"/>
          <p:cNvGraphicFramePr>
            <a:graphicFrameLocks noChangeAspect="1"/>
          </p:cNvGraphicFramePr>
          <p:nvPr/>
        </p:nvGraphicFramePr>
        <p:xfrm>
          <a:off x="3722717" y="4572008"/>
          <a:ext cx="5064125" cy="1011237"/>
        </p:xfrm>
        <a:graphic>
          <a:graphicData uri="http://schemas.openxmlformats.org/presentationml/2006/ole">
            <p:oleObj spid="_x0000_s215045" name="Equation" r:id="rId7" imgW="2158920" imgH="431640" progId="Equation.DSMT4">
              <p:embed/>
            </p:oleObj>
          </a:graphicData>
        </a:graphic>
      </p:graphicFrame>
      <p:sp>
        <p:nvSpPr>
          <p:cNvPr id="17" name="عنصر نائب للتاريخ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18" name="عنصر نائب لرقم الشريحة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77</a:t>
            </a:fld>
            <a:endParaRPr lang="ar-SY" dirty="0"/>
          </a:p>
        </p:txBody>
      </p:sp>
      <p:sp>
        <p:nvSpPr>
          <p:cNvPr id="19" name="عنصر نائب للتذييل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sp>
        <p:nvSpPr>
          <p:cNvPr id="16" name="سهم إلى اليسار 15"/>
          <p:cNvSpPr/>
          <p:nvPr/>
        </p:nvSpPr>
        <p:spPr>
          <a:xfrm rot="2844205">
            <a:off x="2847233" y="2717074"/>
            <a:ext cx="714380" cy="285752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000496" y="2398705"/>
          <a:ext cx="4697413" cy="862012"/>
        </p:xfrm>
        <a:graphic>
          <a:graphicData uri="http://schemas.openxmlformats.org/presentationml/2006/ole">
            <p:oleObj spid="_x0000_s215043" name="Equation" r:id="rId8" imgW="2349360" imgH="431640" progId="Equation.DSMT4">
              <p:embed/>
            </p:oleObj>
          </a:graphicData>
        </a:graphic>
      </p:graphicFrame>
      <p:sp>
        <p:nvSpPr>
          <p:cNvPr id="20" name="مستطيل مستدير الزوايا 19"/>
          <p:cNvSpPr/>
          <p:nvPr/>
        </p:nvSpPr>
        <p:spPr>
          <a:xfrm>
            <a:off x="4644008" y="838522"/>
            <a:ext cx="4000528" cy="22145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5001198" y="909960"/>
          <a:ext cx="2546350" cy="1016000"/>
        </p:xfrm>
        <a:graphic>
          <a:graphicData uri="http://schemas.openxmlformats.org/presentationml/2006/ole">
            <p:oleObj spid="_x0000_s215046" name="Equation" r:id="rId9" imgW="1079280" imgH="431640" progId="Equation.DSMT4">
              <p:embed/>
            </p:oleObj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/>
        </p:nvGraphicFramePr>
        <p:xfrm>
          <a:off x="4972623" y="2052960"/>
          <a:ext cx="2605087" cy="1016000"/>
        </p:xfrm>
        <a:graphic>
          <a:graphicData uri="http://schemas.openxmlformats.org/presentationml/2006/ole">
            <p:oleObj spid="_x0000_s215047" name="Equation" r:id="rId10" imgW="1104840" imgH="431640" progId="Equation.DSMT4">
              <p:embed/>
            </p:oleObj>
          </a:graphicData>
        </a:graphic>
      </p:graphicFrame>
      <p:sp>
        <p:nvSpPr>
          <p:cNvPr id="23" name="مستطيل 22"/>
          <p:cNvSpPr/>
          <p:nvPr/>
        </p:nvSpPr>
        <p:spPr>
          <a:xfrm>
            <a:off x="7634883" y="1101126"/>
            <a:ext cx="8572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 smtClean="0">
                <a:solidFill>
                  <a:srgbClr val="FF0000"/>
                </a:solidFill>
                <a:cs typeface="Simplified Arabic" pitchFamily="2" charset="-78"/>
              </a:rPr>
              <a:t>(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>
                <a:solidFill>
                  <a:srgbClr val="FF0000"/>
                </a:solidFill>
                <a:cs typeface="Simplified Arabic" pitchFamily="2" charset="-78"/>
              </a:rPr>
              <a:t>)</a:t>
            </a:r>
            <a:endParaRPr lang="ar-SY" sz="2600" i="1" baseline="-25000" dirty="0">
              <a:solidFill>
                <a:srgbClr val="FF0000"/>
              </a:solidFill>
            </a:endParaRPr>
          </a:p>
        </p:txBody>
      </p:sp>
      <p:sp>
        <p:nvSpPr>
          <p:cNvPr id="24" name="مستطيل 23"/>
          <p:cNvSpPr/>
          <p:nvPr/>
        </p:nvSpPr>
        <p:spPr>
          <a:xfrm>
            <a:off x="7634883" y="2195850"/>
            <a:ext cx="8572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 smtClean="0">
                <a:solidFill>
                  <a:srgbClr val="FF0000"/>
                </a:solidFill>
                <a:cs typeface="Simplified Arabic" pitchFamily="2" charset="-78"/>
              </a:rPr>
              <a:t>(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>
                <a:solidFill>
                  <a:srgbClr val="FF0000"/>
                </a:solidFill>
                <a:cs typeface="Simplified Arabic" pitchFamily="2" charset="-78"/>
              </a:rPr>
              <a:t>)</a:t>
            </a:r>
            <a:endParaRPr lang="ar-SY" sz="2600" i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 animBg="1"/>
      <p:bldP spid="23" grpId="0"/>
      <p:bldP spid="2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2143108" y="357166"/>
          <a:ext cx="5064125" cy="1011237"/>
        </p:xfrm>
        <a:graphic>
          <a:graphicData uri="http://schemas.openxmlformats.org/presentationml/2006/ole">
            <p:oleObj spid="_x0000_s216066" name="Equation" r:id="rId3" imgW="2158920" imgH="431640" progId="Equation.DSMT4">
              <p:embed/>
            </p:oleObj>
          </a:graphicData>
        </a:graphic>
      </p:graphicFrame>
      <p:sp>
        <p:nvSpPr>
          <p:cNvPr id="24" name="مستطيل 23"/>
          <p:cNvSpPr/>
          <p:nvPr/>
        </p:nvSpPr>
        <p:spPr>
          <a:xfrm>
            <a:off x="6572264" y="1928801"/>
            <a:ext cx="22145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في بداية الإبدال:</a:t>
            </a:r>
            <a:endParaRPr lang="ar-SY" sz="2800" b="1" i="1" baseline="-25000" dirty="0">
              <a:solidFill>
                <a:srgbClr val="00B050"/>
              </a:solidFill>
            </a:endParaRPr>
          </a:p>
        </p:txBody>
      </p:sp>
      <p:graphicFrame>
        <p:nvGraphicFramePr>
          <p:cNvPr id="25" name="Object 4"/>
          <p:cNvGraphicFramePr>
            <a:graphicFrameLocks noChangeAspect="1"/>
          </p:cNvGraphicFramePr>
          <p:nvPr/>
        </p:nvGraphicFramePr>
        <p:xfrm>
          <a:off x="2428860" y="2643182"/>
          <a:ext cx="4081462" cy="1011237"/>
        </p:xfrm>
        <a:graphic>
          <a:graphicData uri="http://schemas.openxmlformats.org/presentationml/2006/ole">
            <p:oleObj spid="_x0000_s216067" name="Equation" r:id="rId4" imgW="1739880" imgH="431640" progId="Equation.DSMT4">
              <p:embed/>
            </p:oleObj>
          </a:graphicData>
        </a:graphic>
      </p:graphicFrame>
      <p:graphicFrame>
        <p:nvGraphicFramePr>
          <p:cNvPr id="26" name="Object 4"/>
          <p:cNvGraphicFramePr>
            <a:graphicFrameLocks noChangeAspect="1"/>
          </p:cNvGraphicFramePr>
          <p:nvPr/>
        </p:nvGraphicFramePr>
        <p:xfrm>
          <a:off x="3286116" y="3714752"/>
          <a:ext cx="2382837" cy="1011238"/>
        </p:xfrm>
        <a:graphic>
          <a:graphicData uri="http://schemas.openxmlformats.org/presentationml/2006/ole">
            <p:oleObj spid="_x0000_s216068" name="Equation" r:id="rId5" imgW="1015920" imgH="431640" progId="Equation.DSMT4">
              <p:embed/>
            </p:oleObj>
          </a:graphicData>
        </a:graphic>
      </p:graphicFrame>
      <p:graphicFrame>
        <p:nvGraphicFramePr>
          <p:cNvPr id="27" name="Object 4"/>
          <p:cNvGraphicFramePr>
            <a:graphicFrameLocks noChangeAspect="1"/>
          </p:cNvGraphicFramePr>
          <p:nvPr/>
        </p:nvGraphicFramePr>
        <p:xfrm>
          <a:off x="2006600" y="4714884"/>
          <a:ext cx="5362575" cy="1069975"/>
        </p:xfrm>
        <a:graphic>
          <a:graphicData uri="http://schemas.openxmlformats.org/presentationml/2006/ole">
            <p:oleObj spid="_x0000_s216069" name="Equation" r:id="rId6" imgW="2286000" imgH="457200" progId="Equation.DSMT4">
              <p:embed/>
            </p:oleObj>
          </a:graphicData>
        </a:graphic>
      </p:graphicFrame>
      <p:graphicFrame>
        <p:nvGraphicFramePr>
          <p:cNvPr id="172047" name="Object 15"/>
          <p:cNvGraphicFramePr>
            <a:graphicFrameLocks noChangeAspect="1"/>
          </p:cNvGraphicFramePr>
          <p:nvPr/>
        </p:nvGraphicFramePr>
        <p:xfrm>
          <a:off x="3357554" y="1714488"/>
          <a:ext cx="3275012" cy="982662"/>
        </p:xfrm>
        <a:graphic>
          <a:graphicData uri="http://schemas.openxmlformats.org/presentationml/2006/ole">
            <p:oleObj spid="_x0000_s216070" name="Equation" r:id="rId7" imgW="1396800" imgH="419040" progId="Equation.DSMT4">
              <p:embed/>
            </p:oleObj>
          </a:graphicData>
        </a:graphic>
      </p:graphicFrame>
      <p:sp>
        <p:nvSpPr>
          <p:cNvPr id="10" name="مستطيل 9"/>
          <p:cNvSpPr/>
          <p:nvPr/>
        </p:nvSpPr>
        <p:spPr>
          <a:xfrm>
            <a:off x="2143108" y="1357298"/>
            <a:ext cx="6643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يحسب الثابت </a:t>
            </a: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cte</a:t>
            </a:r>
            <a:r>
              <a:rPr lang="ar-SY" sz="2800" b="1" dirty="0" smtClean="0">
                <a:cs typeface="Simplified Arabic" pitchFamily="2" charset="-78"/>
              </a:rPr>
              <a:t> من الشروط البدائية:</a:t>
            </a:r>
            <a:endParaRPr lang="ar-SY" sz="2800" b="1" i="1" baseline="-25000" dirty="0"/>
          </a:p>
        </p:txBody>
      </p:sp>
      <p:sp>
        <p:nvSpPr>
          <p:cNvPr id="9" name="عنصر نائب للتاريخ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11" name="عنصر نائب لرقم الشريحة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78</a:t>
            </a:fld>
            <a:endParaRPr lang="ar-SY" dirty="0"/>
          </a:p>
        </p:txBody>
      </p:sp>
      <p:sp>
        <p:nvSpPr>
          <p:cNvPr id="12" name="عنصر نائب للتذييل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grpSp>
        <p:nvGrpSpPr>
          <p:cNvPr id="21" name="مجموعة 20"/>
          <p:cNvGrpSpPr/>
          <p:nvPr/>
        </p:nvGrpSpPr>
        <p:grpSpPr>
          <a:xfrm>
            <a:off x="5786446" y="857232"/>
            <a:ext cx="3000396" cy="3357586"/>
            <a:chOff x="5786446" y="785794"/>
            <a:chExt cx="3000396" cy="3859240"/>
          </a:xfrm>
        </p:grpSpPr>
        <p:cxnSp>
          <p:nvCxnSpPr>
            <p:cNvPr id="14" name="رابط مستقيم 13"/>
            <p:cNvCxnSpPr/>
            <p:nvPr/>
          </p:nvCxnSpPr>
          <p:spPr>
            <a:xfrm>
              <a:off x="5786446" y="4643446"/>
              <a:ext cx="3000396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رابط مستقيم 14"/>
            <p:cNvCxnSpPr/>
            <p:nvPr/>
          </p:nvCxnSpPr>
          <p:spPr>
            <a:xfrm rot="5400000" flipH="1" flipV="1">
              <a:off x="6857222" y="2714620"/>
              <a:ext cx="3858446" cy="7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رابط مستقيم 16"/>
            <p:cNvCxnSpPr/>
            <p:nvPr/>
          </p:nvCxnSpPr>
          <p:spPr>
            <a:xfrm>
              <a:off x="7286644" y="785794"/>
              <a:ext cx="1500198" cy="1588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مستطيل 15"/>
          <p:cNvSpPr/>
          <p:nvPr/>
        </p:nvSpPr>
        <p:spPr>
          <a:xfrm>
            <a:off x="642910" y="5857892"/>
            <a:ext cx="7858180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ar-SY" sz="3200" b="1" dirty="0" smtClean="0">
                <a:solidFill>
                  <a:schemeClr val="bg1"/>
                </a:solidFill>
                <a:cs typeface="Simplified Arabic" pitchFamily="2" charset="-78"/>
              </a:rPr>
              <a:t>سؤال (للطلاب): أوجد معادلة تيار </a:t>
            </a:r>
            <a:r>
              <a:rPr lang="ar-SY" sz="3200" b="1" dirty="0" err="1" smtClean="0">
                <a:solidFill>
                  <a:schemeClr val="bg1"/>
                </a:solidFill>
                <a:cs typeface="Simplified Arabic" pitchFamily="2" charset="-78"/>
              </a:rPr>
              <a:t>الديود</a:t>
            </a:r>
            <a:r>
              <a:rPr lang="ar-SY" sz="3200" b="1" dirty="0" smtClean="0">
                <a:solidFill>
                  <a:schemeClr val="bg1"/>
                </a:solidFill>
                <a:cs typeface="Simplified Arabic" pitchFamily="2" charset="-78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D1</a:t>
            </a:r>
            <a:endParaRPr lang="ar-SY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" grpId="0"/>
      <p:bldP spid="1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مستطيل 23"/>
          <p:cNvSpPr/>
          <p:nvPr/>
        </p:nvSpPr>
        <p:spPr>
          <a:xfrm>
            <a:off x="6500826" y="2179978"/>
            <a:ext cx="2286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00B050"/>
                </a:solidFill>
                <a:cs typeface="Simplified Arabic" pitchFamily="2" charset="-78"/>
              </a:rPr>
              <a:t>عند نهاية الإبدال:</a:t>
            </a:r>
            <a:endParaRPr lang="ar-SY" sz="2800" b="1" i="1" baseline="-25000" dirty="0">
              <a:solidFill>
                <a:srgbClr val="00B050"/>
              </a:solidFill>
            </a:endParaRPr>
          </a:p>
        </p:txBody>
      </p:sp>
      <p:graphicFrame>
        <p:nvGraphicFramePr>
          <p:cNvPr id="27" name="Object 4"/>
          <p:cNvGraphicFramePr>
            <a:graphicFrameLocks noChangeAspect="1"/>
          </p:cNvGraphicFramePr>
          <p:nvPr/>
        </p:nvGraphicFramePr>
        <p:xfrm>
          <a:off x="4092600" y="3192158"/>
          <a:ext cx="4051300" cy="1011238"/>
        </p:xfrm>
        <a:graphic>
          <a:graphicData uri="http://schemas.openxmlformats.org/presentationml/2006/ole">
            <p:oleObj spid="_x0000_s217090" name="Equation" r:id="rId3" imgW="1726920" imgH="431640" progId="Equation.DSMT4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398963" y="4490745"/>
          <a:ext cx="3306762" cy="1427163"/>
        </p:xfrm>
        <a:graphic>
          <a:graphicData uri="http://schemas.openxmlformats.org/presentationml/2006/ole">
            <p:oleObj spid="_x0000_s217091" name="Equation" r:id="rId4" imgW="1409400" imgH="609480" progId="Equation.DSMT4">
              <p:embed/>
            </p:oleObj>
          </a:graphicData>
        </a:graphic>
      </p:graphicFrame>
      <p:graphicFrame>
        <p:nvGraphicFramePr>
          <p:cNvPr id="173066" name="Object 10"/>
          <p:cNvGraphicFramePr>
            <a:graphicFrameLocks noChangeAspect="1"/>
          </p:cNvGraphicFramePr>
          <p:nvPr/>
        </p:nvGraphicFramePr>
        <p:xfrm>
          <a:off x="2285984" y="1988840"/>
          <a:ext cx="4254500" cy="982663"/>
        </p:xfrm>
        <a:graphic>
          <a:graphicData uri="http://schemas.openxmlformats.org/presentationml/2006/ole">
            <p:oleObj spid="_x0000_s217092" name="Equation" r:id="rId5" imgW="1815840" imgH="419040" progId="Equation.DSMT4">
              <p:embed/>
            </p:oleObj>
          </a:graphicData>
        </a:graphic>
      </p:graphicFrame>
      <p:sp>
        <p:nvSpPr>
          <p:cNvPr id="10" name="مربع نص 9"/>
          <p:cNvSpPr txBox="1"/>
          <p:nvPr/>
        </p:nvSpPr>
        <p:spPr>
          <a:xfrm>
            <a:off x="571472" y="4915517"/>
            <a:ext cx="207170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200" dirty="0" smtClean="0">
                <a:cs typeface="Simplified Arabic" pitchFamily="2" charset="-78"/>
              </a:rPr>
              <a:t>الشكل 2 – 30</a:t>
            </a:r>
            <a:endParaRPr lang="ar-SY" sz="2200" dirty="0">
              <a:cs typeface="Simplified Arabic" pitchFamily="2" charset="-78"/>
            </a:endParaRPr>
          </a:p>
        </p:txBody>
      </p:sp>
      <p:pic>
        <p:nvPicPr>
          <p:cNvPr id="13" name="صورة 12" descr="commutation_effect_id1_id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1472" y="3343881"/>
            <a:ext cx="2474976" cy="1402080"/>
          </a:xfrm>
          <a:prstGeom prst="rect">
            <a:avLst/>
          </a:prstGeom>
        </p:spPr>
      </p:pic>
      <p:sp>
        <p:nvSpPr>
          <p:cNvPr id="9" name="عنصر نائب للتاريخ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11" name="عنصر نائب لرقم الشريحة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79</a:t>
            </a:fld>
            <a:endParaRPr lang="ar-SY" dirty="0"/>
          </a:p>
        </p:txBody>
      </p:sp>
      <p:sp>
        <p:nvSpPr>
          <p:cNvPr id="12" name="عنصر نائب للتذييل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graphicFrame>
        <p:nvGraphicFramePr>
          <p:cNvPr id="217093" name="Object 5"/>
          <p:cNvGraphicFramePr>
            <a:graphicFrameLocks noChangeAspect="1"/>
          </p:cNvGraphicFramePr>
          <p:nvPr/>
        </p:nvGraphicFramePr>
        <p:xfrm>
          <a:off x="2051720" y="548680"/>
          <a:ext cx="5362575" cy="1069975"/>
        </p:xfrm>
        <a:graphic>
          <a:graphicData uri="http://schemas.openxmlformats.org/presentationml/2006/ole">
            <p:oleObj spid="_x0000_s217093" name="Equation" r:id="rId7" imgW="2286000" imgH="457200" progId="Equation.DSMT4">
              <p:embed/>
            </p:oleObj>
          </a:graphicData>
        </a:graphic>
      </p:graphicFrame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/>
          <p:cNvSpPr txBox="1"/>
          <p:nvPr/>
        </p:nvSpPr>
        <p:spPr>
          <a:xfrm>
            <a:off x="3214678" y="405450"/>
            <a:ext cx="56436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القيمة الفعالة لجهد وتيار الحمل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6" name="كائن 5"/>
          <p:cNvGraphicFramePr>
            <a:graphicFrameLocks noChangeAspect="1"/>
          </p:cNvGraphicFramePr>
          <p:nvPr/>
        </p:nvGraphicFramePr>
        <p:xfrm>
          <a:off x="785786" y="857232"/>
          <a:ext cx="3698875" cy="4778375"/>
        </p:xfrm>
        <a:graphic>
          <a:graphicData uri="http://schemas.openxmlformats.org/presentationml/2006/ole">
            <p:oleObj spid="_x0000_s76802" name="Plot" r:id="rId3" imgW="3699000" imgH="4779000" progId="">
              <p:embed/>
            </p:oleObj>
          </a:graphicData>
        </a:graphic>
      </p:graphicFrame>
      <p:sp>
        <p:nvSpPr>
          <p:cNvPr id="7" name="مربع نص 6"/>
          <p:cNvSpPr txBox="1"/>
          <p:nvPr/>
        </p:nvSpPr>
        <p:spPr>
          <a:xfrm>
            <a:off x="2000232" y="5572140"/>
            <a:ext cx="4286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dirty="0" smtClean="0">
                <a:sym typeface="Symbol"/>
              </a:rPr>
              <a:t></a:t>
            </a:r>
            <a:endParaRPr lang="ar-SY" sz="2400" dirty="0"/>
          </a:p>
        </p:txBody>
      </p:sp>
      <p:sp>
        <p:nvSpPr>
          <p:cNvPr id="8" name="مربع نص 7"/>
          <p:cNvSpPr txBox="1"/>
          <p:nvPr/>
        </p:nvSpPr>
        <p:spPr>
          <a:xfrm>
            <a:off x="3357554" y="557214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smtClean="0">
                <a:sym typeface="Symbol"/>
              </a:rPr>
              <a:t>2</a:t>
            </a:r>
            <a:r>
              <a:rPr lang="ar-SY" sz="2400" dirty="0" smtClean="0">
                <a:sym typeface="Symbol"/>
              </a:rPr>
              <a:t></a:t>
            </a:r>
            <a:endParaRPr lang="ar-SY" sz="2400" dirty="0"/>
          </a:p>
        </p:txBody>
      </p:sp>
      <p:sp>
        <p:nvSpPr>
          <p:cNvPr id="9" name="مربع نص 8"/>
          <p:cNvSpPr txBox="1"/>
          <p:nvPr/>
        </p:nvSpPr>
        <p:spPr>
          <a:xfrm>
            <a:off x="4071934" y="128586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dirty="0" smtClean="0">
                <a:sym typeface="Symbol"/>
              </a:rPr>
              <a:t></a:t>
            </a:r>
            <a:endParaRPr lang="ar-SY" sz="2400" dirty="0"/>
          </a:p>
        </p:txBody>
      </p:sp>
      <p:sp>
        <p:nvSpPr>
          <p:cNvPr id="10" name="مربع نص 9"/>
          <p:cNvSpPr txBox="1"/>
          <p:nvPr/>
        </p:nvSpPr>
        <p:spPr>
          <a:xfrm>
            <a:off x="4000496" y="3286124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dirty="0" smtClean="0">
                <a:sym typeface="Symbol"/>
              </a:rPr>
              <a:t></a:t>
            </a:r>
            <a:endParaRPr lang="ar-SY" sz="2400" dirty="0"/>
          </a:p>
        </p:txBody>
      </p:sp>
      <p:sp>
        <p:nvSpPr>
          <p:cNvPr id="11" name="مربع نص 10"/>
          <p:cNvSpPr txBox="1"/>
          <p:nvPr/>
        </p:nvSpPr>
        <p:spPr>
          <a:xfrm>
            <a:off x="4000496" y="392906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dirty="0" smtClean="0">
                <a:sym typeface="Symbol"/>
              </a:rPr>
              <a:t></a:t>
            </a:r>
            <a:endParaRPr lang="ar-SY" sz="2400" dirty="0"/>
          </a:p>
        </p:txBody>
      </p:sp>
      <p:sp>
        <p:nvSpPr>
          <p:cNvPr id="12" name="مربع نص 11"/>
          <p:cNvSpPr txBox="1"/>
          <p:nvPr/>
        </p:nvSpPr>
        <p:spPr>
          <a:xfrm>
            <a:off x="142844" y="571480"/>
            <a:ext cx="64294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aseline="-25000" dirty="0" err="1" smtClean="0">
                <a:solidFill>
                  <a:srgbClr val="FF0000"/>
                </a:solidFill>
                <a:sym typeface="Symbol"/>
              </a:rPr>
              <a:t>in</a:t>
            </a:r>
            <a:endParaRPr lang="en-US" sz="2400" baseline="-25000" dirty="0" smtClean="0">
              <a:solidFill>
                <a:srgbClr val="FF0000"/>
              </a:solidFill>
              <a:sym typeface="Symbol"/>
            </a:endParaRPr>
          </a:p>
          <a:p>
            <a:pPr algn="ctr" rtl="0"/>
            <a:r>
              <a:rPr lang="en-US" sz="2400" dirty="0" err="1" smtClean="0"/>
              <a:t>v</a:t>
            </a:r>
            <a:r>
              <a:rPr lang="en-US" sz="2400" baseline="-25000" dirty="0" err="1" smtClean="0"/>
              <a:t>L</a:t>
            </a:r>
            <a:endParaRPr lang="ar-SY" sz="2400" dirty="0"/>
          </a:p>
        </p:txBody>
      </p:sp>
      <p:sp>
        <p:nvSpPr>
          <p:cNvPr id="13" name="مربع نص 12"/>
          <p:cNvSpPr txBox="1"/>
          <p:nvPr/>
        </p:nvSpPr>
        <p:spPr>
          <a:xfrm>
            <a:off x="142844" y="264318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baseline="-25000" dirty="0" err="1" smtClean="0">
                <a:solidFill>
                  <a:srgbClr val="FF0000"/>
                </a:solidFill>
                <a:sym typeface="Symbol"/>
              </a:rPr>
              <a:t>L</a:t>
            </a:r>
            <a:endParaRPr lang="ar-SY" sz="2400" dirty="0"/>
          </a:p>
        </p:txBody>
      </p:sp>
      <p:sp>
        <p:nvSpPr>
          <p:cNvPr id="14" name="مربع نص 13"/>
          <p:cNvSpPr txBox="1"/>
          <p:nvPr/>
        </p:nvSpPr>
        <p:spPr>
          <a:xfrm>
            <a:off x="142844" y="378619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err="1" smtClean="0">
                <a:sym typeface="Symbol"/>
              </a:rPr>
              <a:t>v</a:t>
            </a:r>
            <a:r>
              <a:rPr lang="en-US" sz="2400" baseline="-25000" dirty="0" err="1" smtClean="0">
                <a:sym typeface="Symbol"/>
              </a:rPr>
              <a:t>D</a:t>
            </a:r>
            <a:endParaRPr lang="ar-SY" sz="2400" dirty="0"/>
          </a:p>
        </p:txBody>
      </p:sp>
      <p:graphicFrame>
        <p:nvGraphicFramePr>
          <p:cNvPr id="21512" name="Object 6"/>
          <p:cNvGraphicFramePr>
            <a:graphicFrameLocks noChangeAspect="1"/>
          </p:cNvGraphicFramePr>
          <p:nvPr/>
        </p:nvGraphicFramePr>
        <p:xfrm>
          <a:off x="5719793" y="2076447"/>
          <a:ext cx="1990725" cy="923925"/>
        </p:xfrm>
        <a:graphic>
          <a:graphicData uri="http://schemas.openxmlformats.org/presentationml/2006/ole">
            <p:oleObj spid="_x0000_s76804" name="Equation" r:id="rId4" imgW="850680" imgH="393480" progId="Equation.DSMT4">
              <p:embed/>
            </p:oleObj>
          </a:graphicData>
        </a:graphic>
      </p:graphicFrame>
      <p:sp>
        <p:nvSpPr>
          <p:cNvPr id="24" name="مربع نص 23"/>
          <p:cNvSpPr txBox="1"/>
          <p:nvPr/>
        </p:nvSpPr>
        <p:spPr>
          <a:xfrm>
            <a:off x="4643438" y="3189273"/>
            <a:ext cx="414340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بما أن الحمولة </a:t>
            </a:r>
            <a:r>
              <a:rPr lang="ar-SY" sz="2800" b="1" dirty="0" err="1" smtClean="0">
                <a:cs typeface="Simplified Arabic" pitchFamily="2" charset="-78"/>
              </a:rPr>
              <a:t>أومية</a:t>
            </a:r>
            <a:r>
              <a:rPr lang="ar-SY" sz="2800" b="1" dirty="0" smtClean="0">
                <a:cs typeface="Simplified Arabic" pitchFamily="2" charset="-78"/>
              </a:rPr>
              <a:t> وشكل التيار يماثل شكل الجهد:</a:t>
            </a:r>
            <a:endParaRPr lang="ar-SY" sz="2800" b="1" dirty="0">
              <a:cs typeface="Simplified Arabic" pitchFamily="2" charset="-78"/>
            </a:endParaRPr>
          </a:p>
        </p:txBody>
      </p:sp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5735638" y="4429125"/>
          <a:ext cx="1960562" cy="923925"/>
        </p:xfrm>
        <a:graphic>
          <a:graphicData uri="http://schemas.openxmlformats.org/presentationml/2006/ole">
            <p:oleObj spid="_x0000_s76806" name="Equation" r:id="rId5" imgW="838080" imgH="393480" progId="Equation.DSMT4">
              <p:embed/>
            </p:oleObj>
          </a:graphicData>
        </a:graphic>
      </p:graphicFrame>
      <p:graphicFrame>
        <p:nvGraphicFramePr>
          <p:cNvPr id="76807" name="Object 3"/>
          <p:cNvGraphicFramePr>
            <a:graphicFrameLocks noChangeAspect="1"/>
          </p:cNvGraphicFramePr>
          <p:nvPr/>
        </p:nvGraphicFramePr>
        <p:xfrm>
          <a:off x="4572030" y="933439"/>
          <a:ext cx="4286250" cy="923925"/>
        </p:xfrm>
        <a:graphic>
          <a:graphicData uri="http://schemas.openxmlformats.org/presentationml/2006/ole">
            <p:oleObj spid="_x0000_s76807" name="Equation" r:id="rId6" imgW="1828800" imgH="393480" progId="Equation.DSMT4">
              <p:embed/>
            </p:oleObj>
          </a:graphicData>
        </a:graphic>
      </p:graphicFrame>
      <p:sp>
        <p:nvSpPr>
          <p:cNvPr id="22" name="مربع نص 21"/>
          <p:cNvSpPr txBox="1"/>
          <p:nvPr/>
        </p:nvSpPr>
        <p:spPr>
          <a:xfrm>
            <a:off x="1714480" y="6143644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2 - 3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17" name="عنصر نائب للتاريخ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18" name="عنصر نائب لرقم الشريحة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8</a:t>
            </a:fld>
            <a:endParaRPr lang="ar-SY"/>
          </a:p>
        </p:txBody>
      </p:sp>
      <p:sp>
        <p:nvSpPr>
          <p:cNvPr id="19" name="عنصر نائب للتذييل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142984"/>
            <a:ext cx="36957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613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142984"/>
            <a:ext cx="36957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مربع نص 12"/>
          <p:cNvSpPr txBox="1"/>
          <p:nvPr/>
        </p:nvSpPr>
        <p:spPr>
          <a:xfrm rot="16200000">
            <a:off x="90606" y="1088488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L</a:t>
            </a:r>
            <a:endParaRPr lang="ar-SY" sz="2400" b="1" dirty="0"/>
          </a:p>
        </p:txBody>
      </p:sp>
      <p:sp>
        <p:nvSpPr>
          <p:cNvPr id="14" name="مربع نص 13"/>
          <p:cNvSpPr txBox="1"/>
          <p:nvPr/>
        </p:nvSpPr>
        <p:spPr>
          <a:xfrm rot="16200000">
            <a:off x="90606" y="2876697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i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16" name="مربع نص 15"/>
          <p:cNvSpPr txBox="1"/>
          <p:nvPr/>
        </p:nvSpPr>
        <p:spPr>
          <a:xfrm rot="16200000">
            <a:off x="-87989" y="4626927"/>
            <a:ext cx="10001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D1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19" name="مربع نص 18"/>
          <p:cNvSpPr txBox="1"/>
          <p:nvPr/>
        </p:nvSpPr>
        <p:spPr>
          <a:xfrm rot="16200000">
            <a:off x="90606" y="3376763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D1</a:t>
            </a:r>
          </a:p>
        </p:txBody>
      </p:sp>
      <p:sp>
        <p:nvSpPr>
          <p:cNvPr id="21" name="مربع نص 20"/>
          <p:cNvSpPr txBox="1"/>
          <p:nvPr/>
        </p:nvSpPr>
        <p:spPr>
          <a:xfrm>
            <a:off x="4071934" y="414338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2" name="مربع نص 21"/>
          <p:cNvSpPr txBox="1"/>
          <p:nvPr/>
        </p:nvSpPr>
        <p:spPr>
          <a:xfrm>
            <a:off x="4071934" y="3220050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3" name="مربع نص 22"/>
          <p:cNvSpPr txBox="1"/>
          <p:nvPr/>
        </p:nvSpPr>
        <p:spPr>
          <a:xfrm>
            <a:off x="4071934" y="1607754"/>
            <a:ext cx="5000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b="1" dirty="0" smtClean="0">
                <a:sym typeface="Symbol"/>
              </a:rPr>
              <a:t></a:t>
            </a:r>
            <a:endParaRPr lang="ar-SY" sz="2400" b="1" dirty="0"/>
          </a:p>
        </p:txBody>
      </p:sp>
      <p:sp>
        <p:nvSpPr>
          <p:cNvPr id="24" name="مربع نص 23"/>
          <p:cNvSpPr txBox="1"/>
          <p:nvPr/>
        </p:nvSpPr>
        <p:spPr>
          <a:xfrm>
            <a:off x="1357290" y="1000108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1</a:t>
            </a:r>
            <a:endParaRPr lang="ar-SY" sz="2400" b="1" dirty="0">
              <a:solidFill>
                <a:srgbClr val="0070C0"/>
              </a:solidFill>
            </a:endParaRPr>
          </a:p>
        </p:txBody>
      </p:sp>
      <p:sp>
        <p:nvSpPr>
          <p:cNvPr id="25" name="مربع نص 24"/>
          <p:cNvSpPr txBox="1"/>
          <p:nvPr/>
        </p:nvSpPr>
        <p:spPr>
          <a:xfrm>
            <a:off x="2357422" y="1000108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26" name="مربع نص 25"/>
          <p:cNvSpPr txBox="1"/>
          <p:nvPr/>
        </p:nvSpPr>
        <p:spPr>
          <a:xfrm>
            <a:off x="1000100" y="2857496"/>
            <a:ext cx="150019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D1</a:t>
            </a:r>
            <a:endParaRPr lang="ar-SY" sz="2400" b="1" dirty="0"/>
          </a:p>
        </p:txBody>
      </p:sp>
      <p:sp>
        <p:nvSpPr>
          <p:cNvPr id="27" name="مربع نص 26"/>
          <p:cNvSpPr txBox="1"/>
          <p:nvPr/>
        </p:nvSpPr>
        <p:spPr>
          <a:xfrm>
            <a:off x="2071670" y="2857496"/>
            <a:ext cx="150019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D2</a:t>
            </a:r>
            <a:endParaRPr lang="ar-SY" sz="2400" b="1" dirty="0"/>
          </a:p>
        </p:txBody>
      </p:sp>
      <p:sp>
        <p:nvSpPr>
          <p:cNvPr id="28" name="مربع نص 27"/>
          <p:cNvSpPr txBox="1"/>
          <p:nvPr/>
        </p:nvSpPr>
        <p:spPr>
          <a:xfrm>
            <a:off x="3143240" y="2857496"/>
            <a:ext cx="150019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D3</a:t>
            </a:r>
            <a:endParaRPr lang="ar-SY" sz="2400" b="1" dirty="0"/>
          </a:p>
        </p:txBody>
      </p:sp>
      <p:sp>
        <p:nvSpPr>
          <p:cNvPr id="29" name="مربع نص 28"/>
          <p:cNvSpPr txBox="1"/>
          <p:nvPr/>
        </p:nvSpPr>
        <p:spPr>
          <a:xfrm>
            <a:off x="3500430" y="1000108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30" name="مربع نص 29"/>
          <p:cNvSpPr txBox="1"/>
          <p:nvPr/>
        </p:nvSpPr>
        <p:spPr>
          <a:xfrm>
            <a:off x="1214414" y="4071942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12</a:t>
            </a:r>
            <a:endParaRPr lang="ar-SY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31" name="مربع نص 30"/>
          <p:cNvSpPr txBox="1"/>
          <p:nvPr/>
        </p:nvSpPr>
        <p:spPr>
          <a:xfrm>
            <a:off x="2357422" y="3929066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13</a:t>
            </a:r>
            <a:endParaRPr lang="ar-SY" sz="2400" b="1" baseline="-25000" dirty="0">
              <a:solidFill>
                <a:srgbClr val="0070C0"/>
              </a:solidFill>
            </a:endParaRPr>
          </a:p>
        </p:txBody>
      </p:sp>
      <p:sp>
        <p:nvSpPr>
          <p:cNvPr id="32" name="مربع نص 31"/>
          <p:cNvSpPr txBox="1"/>
          <p:nvPr/>
        </p:nvSpPr>
        <p:spPr>
          <a:xfrm>
            <a:off x="5572132" y="92867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1</a:t>
            </a:r>
            <a:endParaRPr lang="ar-SY" sz="2400" b="1" dirty="0">
              <a:solidFill>
                <a:srgbClr val="0070C0"/>
              </a:solidFill>
            </a:endParaRPr>
          </a:p>
        </p:txBody>
      </p:sp>
      <p:sp>
        <p:nvSpPr>
          <p:cNvPr id="34" name="مربع نص 33"/>
          <p:cNvSpPr txBox="1"/>
          <p:nvPr/>
        </p:nvSpPr>
        <p:spPr>
          <a:xfrm>
            <a:off x="6786578" y="928670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35" name="مربع نص 34"/>
          <p:cNvSpPr txBox="1"/>
          <p:nvPr/>
        </p:nvSpPr>
        <p:spPr>
          <a:xfrm rot="16200000">
            <a:off x="4552800" y="1233623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L</a:t>
            </a:r>
            <a:endParaRPr lang="ar-SY" sz="2400" b="1" dirty="0"/>
          </a:p>
        </p:txBody>
      </p:sp>
      <p:sp>
        <p:nvSpPr>
          <p:cNvPr id="36" name="مربع نص 35"/>
          <p:cNvSpPr txBox="1"/>
          <p:nvPr/>
        </p:nvSpPr>
        <p:spPr>
          <a:xfrm rot="16200000">
            <a:off x="4552800" y="2948135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>
                <a:sym typeface="Symbol"/>
              </a:rPr>
              <a:t>i</a:t>
            </a:r>
            <a:r>
              <a:rPr lang="en-US" sz="2400" b="1" baseline="-25000" dirty="0" err="1" smtClean="0">
                <a:sym typeface="Symbol"/>
              </a:rPr>
              <a:t>L</a:t>
            </a:r>
            <a:endParaRPr lang="en-US" sz="2400" b="1" baseline="-25000" dirty="0" smtClean="0">
              <a:sym typeface="Symbol"/>
            </a:endParaRPr>
          </a:p>
        </p:txBody>
      </p:sp>
      <p:sp>
        <p:nvSpPr>
          <p:cNvPr id="37" name="مربع نص 36"/>
          <p:cNvSpPr txBox="1"/>
          <p:nvPr/>
        </p:nvSpPr>
        <p:spPr>
          <a:xfrm rot="16200000">
            <a:off x="4374205" y="4698365"/>
            <a:ext cx="10001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v</a:t>
            </a:r>
            <a:r>
              <a:rPr lang="en-US" sz="2400" b="1" baseline="-25000" dirty="0" smtClean="0">
                <a:sym typeface="Symbol"/>
              </a:rPr>
              <a:t>D1</a:t>
            </a:r>
            <a:endParaRPr lang="ar-SY" sz="2400" b="1" dirty="0">
              <a:solidFill>
                <a:srgbClr val="FF0000"/>
              </a:solidFill>
            </a:endParaRPr>
          </a:p>
        </p:txBody>
      </p:sp>
      <p:sp>
        <p:nvSpPr>
          <p:cNvPr id="38" name="مربع نص 37"/>
          <p:cNvSpPr txBox="1"/>
          <p:nvPr/>
        </p:nvSpPr>
        <p:spPr>
          <a:xfrm rot="16200000">
            <a:off x="4552800" y="3448201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="1" baseline="-25000" dirty="0" smtClean="0">
                <a:solidFill>
                  <a:srgbClr val="0070C0"/>
                </a:solidFill>
                <a:sym typeface="Symbol"/>
              </a:rPr>
              <a:t>D1</a:t>
            </a:r>
          </a:p>
        </p:txBody>
      </p:sp>
      <p:sp>
        <p:nvSpPr>
          <p:cNvPr id="39" name="مربع نص 38"/>
          <p:cNvSpPr txBox="1"/>
          <p:nvPr/>
        </p:nvSpPr>
        <p:spPr>
          <a:xfrm>
            <a:off x="5214942" y="2824459"/>
            <a:ext cx="150019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D1</a:t>
            </a:r>
            <a:endParaRPr lang="ar-SY" sz="2400" b="1" dirty="0"/>
          </a:p>
        </p:txBody>
      </p:sp>
      <p:sp>
        <p:nvSpPr>
          <p:cNvPr id="40" name="مربع نص 39"/>
          <p:cNvSpPr txBox="1"/>
          <p:nvPr/>
        </p:nvSpPr>
        <p:spPr>
          <a:xfrm>
            <a:off x="6429388" y="2857496"/>
            <a:ext cx="150019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ym typeface="Symbol"/>
              </a:rPr>
              <a:t>D2</a:t>
            </a:r>
            <a:endParaRPr lang="ar-SY" sz="2400" b="1" dirty="0"/>
          </a:p>
        </p:txBody>
      </p:sp>
      <p:sp>
        <p:nvSpPr>
          <p:cNvPr id="41" name="مربع نص 40"/>
          <p:cNvSpPr txBox="1"/>
          <p:nvPr/>
        </p:nvSpPr>
        <p:spPr>
          <a:xfrm>
            <a:off x="1962132" y="740057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</a:t>
            </a:r>
            <a:endParaRPr lang="ar-SY" sz="2400" b="1" dirty="0">
              <a:solidFill>
                <a:srgbClr val="FF0000"/>
              </a:solidFill>
            </a:endParaRPr>
          </a:p>
        </p:txBody>
      </p:sp>
      <p:cxnSp>
        <p:nvCxnSpPr>
          <p:cNvPr id="43" name="رابط كسهم مستقيم 42"/>
          <p:cNvCxnSpPr/>
          <p:nvPr/>
        </p:nvCxnSpPr>
        <p:spPr>
          <a:xfrm>
            <a:off x="2143108" y="1357298"/>
            <a:ext cx="285752" cy="158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مربع نص 43"/>
          <p:cNvSpPr txBox="1"/>
          <p:nvPr/>
        </p:nvSpPr>
        <p:spPr>
          <a:xfrm>
            <a:off x="6357950" y="71435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</a:t>
            </a:r>
            <a:endParaRPr lang="ar-SY" sz="2400" b="1" dirty="0">
              <a:solidFill>
                <a:srgbClr val="FF0000"/>
              </a:solidFill>
            </a:endParaRPr>
          </a:p>
        </p:txBody>
      </p:sp>
      <p:cxnSp>
        <p:nvCxnSpPr>
          <p:cNvPr id="45" name="رابط كسهم مستقيم 44"/>
          <p:cNvCxnSpPr/>
          <p:nvPr/>
        </p:nvCxnSpPr>
        <p:spPr>
          <a:xfrm>
            <a:off x="6523004" y="1331597"/>
            <a:ext cx="25200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مربع نص 45"/>
          <p:cNvSpPr txBox="1"/>
          <p:nvPr/>
        </p:nvSpPr>
        <p:spPr>
          <a:xfrm>
            <a:off x="0" y="285728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بداية الإبدال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cxnSp>
        <p:nvCxnSpPr>
          <p:cNvPr id="66" name="رابط مستقيم 65"/>
          <p:cNvCxnSpPr/>
          <p:nvPr/>
        </p:nvCxnSpPr>
        <p:spPr>
          <a:xfrm>
            <a:off x="1857356" y="571480"/>
            <a:ext cx="4643470" cy="158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رابط كسهم مستقيم 67"/>
          <p:cNvCxnSpPr/>
          <p:nvPr/>
        </p:nvCxnSpPr>
        <p:spPr>
          <a:xfrm rot="5400000">
            <a:off x="6215868" y="856438"/>
            <a:ext cx="571504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رابط كسهم مستقيم 68"/>
          <p:cNvCxnSpPr/>
          <p:nvPr/>
        </p:nvCxnSpPr>
        <p:spPr>
          <a:xfrm rot="5400000">
            <a:off x="1858150" y="856438"/>
            <a:ext cx="571504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رابط مستقيم 69"/>
          <p:cNvCxnSpPr/>
          <p:nvPr/>
        </p:nvCxnSpPr>
        <p:spPr>
          <a:xfrm>
            <a:off x="2428860" y="428604"/>
            <a:ext cx="4786346" cy="1588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رابط كسهم مستقيم 70"/>
          <p:cNvCxnSpPr/>
          <p:nvPr/>
        </p:nvCxnSpPr>
        <p:spPr>
          <a:xfrm rot="5400000">
            <a:off x="6429388" y="785794"/>
            <a:ext cx="714380" cy="1588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رابط كسهم مستقيم 72"/>
          <p:cNvCxnSpPr/>
          <p:nvPr/>
        </p:nvCxnSpPr>
        <p:spPr>
          <a:xfrm rot="5400000">
            <a:off x="2070876" y="785794"/>
            <a:ext cx="715174" cy="79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مربع نص 76"/>
          <p:cNvSpPr txBox="1"/>
          <p:nvPr/>
        </p:nvSpPr>
        <p:spPr>
          <a:xfrm>
            <a:off x="7000892" y="285728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نهاية الإبدال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sp>
        <p:nvSpPr>
          <p:cNvPr id="42" name="مربع نص 41"/>
          <p:cNvSpPr txBox="1"/>
          <p:nvPr/>
        </p:nvSpPr>
        <p:spPr>
          <a:xfrm>
            <a:off x="5715008" y="5857892"/>
            <a:ext cx="207170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200" dirty="0" smtClean="0">
                <a:cs typeface="Simplified Arabic" pitchFamily="2" charset="-78"/>
              </a:rPr>
              <a:t>الشكل 2 – 31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47" name="مربع نص 46"/>
          <p:cNvSpPr txBox="1"/>
          <p:nvPr/>
        </p:nvSpPr>
        <p:spPr>
          <a:xfrm>
            <a:off x="1428728" y="5857892"/>
            <a:ext cx="207170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200" dirty="0" smtClean="0">
                <a:cs typeface="Simplified Arabic" pitchFamily="2" charset="-78"/>
              </a:rPr>
              <a:t>الشكل 2 – 32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48" name="عنصر نائب للتاريخ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49" name="عنصر نائب لرقم الشريحة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80</a:t>
            </a:fld>
            <a:endParaRPr lang="ar-SY" dirty="0"/>
          </a:p>
        </p:txBody>
      </p:sp>
      <p:sp>
        <p:nvSpPr>
          <p:cNvPr id="50" name="عنصر نائب للتذييل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21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245200"/>
            <a:ext cx="22479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مستطيل 11"/>
          <p:cNvSpPr/>
          <p:nvPr/>
        </p:nvSpPr>
        <p:spPr>
          <a:xfrm>
            <a:off x="357158" y="285728"/>
            <a:ext cx="84296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i="1" u="sng" dirty="0" smtClean="0">
                <a:solidFill>
                  <a:srgbClr val="D60093"/>
                </a:solidFill>
                <a:cs typeface="Simplified Arabic" pitchFamily="2" charset="-78"/>
              </a:rPr>
              <a:t>حساب فرق الجهد الوسطي الناتج عن أثر عملية الإبدال:</a:t>
            </a:r>
            <a:endParaRPr lang="ar-SY" sz="2800" b="1" i="1" u="sng" dirty="0">
              <a:solidFill>
                <a:srgbClr val="D60093"/>
              </a:solidFill>
              <a:cs typeface="Simplified Arabic" pitchFamily="2" charset="-78"/>
            </a:endParaRPr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3143240" y="785794"/>
          <a:ext cx="5659437" cy="1195388"/>
        </p:xfrm>
        <a:graphic>
          <a:graphicData uri="http://schemas.openxmlformats.org/presentationml/2006/ole">
            <p:oleObj spid="_x0000_s218114" name="Equation" r:id="rId4" imgW="2400120" imgH="507960" progId="Equation.DSMT4">
              <p:embed/>
            </p:oleObj>
          </a:graphicData>
        </a:graphic>
      </p:graphicFrame>
      <p:sp>
        <p:nvSpPr>
          <p:cNvPr id="14" name="مربع نص 13"/>
          <p:cNvSpPr txBox="1"/>
          <p:nvPr/>
        </p:nvSpPr>
        <p:spPr>
          <a:xfrm>
            <a:off x="285720" y="3531216"/>
            <a:ext cx="207170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ar-SY" sz="2200" dirty="0" smtClean="0">
                <a:cs typeface="Simplified Arabic" pitchFamily="2" charset="-78"/>
              </a:rPr>
              <a:t>الشكل 2 – 33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15" name="مربع نص 14"/>
          <p:cNvSpPr txBox="1"/>
          <p:nvPr/>
        </p:nvSpPr>
        <p:spPr>
          <a:xfrm>
            <a:off x="1785918" y="85723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L</a:t>
            </a:r>
            <a:endParaRPr lang="ar-SY" sz="2400" b="1" dirty="0"/>
          </a:p>
        </p:txBody>
      </p:sp>
      <p:sp>
        <p:nvSpPr>
          <p:cNvPr id="18" name="مربع نص 17"/>
          <p:cNvSpPr txBox="1"/>
          <p:nvPr/>
        </p:nvSpPr>
        <p:spPr>
          <a:xfrm>
            <a:off x="214282" y="1604649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ar-SY" sz="2400" b="1" dirty="0">
              <a:solidFill>
                <a:srgbClr val="00B050"/>
              </a:solidFill>
            </a:endParaRPr>
          </a:p>
        </p:txBody>
      </p:sp>
      <p:sp>
        <p:nvSpPr>
          <p:cNvPr id="19" name="مربع نص 18"/>
          <p:cNvSpPr txBox="1"/>
          <p:nvPr/>
        </p:nvSpPr>
        <p:spPr>
          <a:xfrm>
            <a:off x="785786" y="1033145"/>
            <a:ext cx="8572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D60093"/>
                </a:solidFill>
                <a:sym typeface="Symbol"/>
              </a:rPr>
              <a:t></a:t>
            </a:r>
            <a:r>
              <a:rPr lang="en-US" sz="2400" b="1" dirty="0" err="1" smtClean="0">
                <a:solidFill>
                  <a:srgbClr val="D60093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D60093"/>
                </a:solidFill>
              </a:rPr>
              <a:t>L</a:t>
            </a:r>
            <a:endParaRPr lang="ar-SY" sz="2400" b="1" dirty="0">
              <a:solidFill>
                <a:srgbClr val="D60093"/>
              </a:solidFill>
            </a:endParaRPr>
          </a:p>
        </p:txBody>
      </p:sp>
      <p:graphicFrame>
        <p:nvGraphicFramePr>
          <p:cNvPr id="175122" name="Object 8"/>
          <p:cNvGraphicFramePr>
            <a:graphicFrameLocks noChangeAspect="1"/>
          </p:cNvGraphicFramePr>
          <p:nvPr/>
        </p:nvGraphicFramePr>
        <p:xfrm>
          <a:off x="3613178" y="2000240"/>
          <a:ext cx="5030788" cy="1195387"/>
        </p:xfrm>
        <a:graphic>
          <a:graphicData uri="http://schemas.openxmlformats.org/presentationml/2006/ole">
            <p:oleObj spid="_x0000_s218115" name="Equation" r:id="rId5" imgW="2133360" imgH="507960" progId="Equation.DSMT4">
              <p:embed/>
            </p:oleObj>
          </a:graphicData>
        </a:graphic>
      </p:graphicFrame>
      <p:graphicFrame>
        <p:nvGraphicFramePr>
          <p:cNvPr id="175123" name="Object 19"/>
          <p:cNvGraphicFramePr>
            <a:graphicFrameLocks noChangeAspect="1"/>
          </p:cNvGraphicFramePr>
          <p:nvPr/>
        </p:nvGraphicFramePr>
        <p:xfrm>
          <a:off x="1763713" y="3000375"/>
          <a:ext cx="7246937" cy="1195388"/>
        </p:xfrm>
        <a:graphic>
          <a:graphicData uri="http://schemas.openxmlformats.org/presentationml/2006/ole">
            <p:oleObj spid="_x0000_s218116" name="Equation" r:id="rId6" imgW="3073320" imgH="507960" progId="Equation.DSMT4">
              <p:embed/>
            </p:oleObj>
          </a:graphicData>
        </a:graphic>
      </p:graphicFrame>
      <p:graphicFrame>
        <p:nvGraphicFramePr>
          <p:cNvPr id="175124" name="Object 20"/>
          <p:cNvGraphicFramePr>
            <a:graphicFrameLocks noChangeAspect="1"/>
          </p:cNvGraphicFramePr>
          <p:nvPr/>
        </p:nvGraphicFramePr>
        <p:xfrm>
          <a:off x="3786182" y="4000504"/>
          <a:ext cx="4881562" cy="1016000"/>
        </p:xfrm>
        <a:graphic>
          <a:graphicData uri="http://schemas.openxmlformats.org/presentationml/2006/ole">
            <p:oleObj spid="_x0000_s218117" name="Equation" r:id="rId7" imgW="2070000" imgH="431640" progId="Equation.DSMT4">
              <p:embed/>
            </p:oleObj>
          </a:graphicData>
        </a:graphic>
      </p:graphicFrame>
      <p:graphicFrame>
        <p:nvGraphicFramePr>
          <p:cNvPr id="175125" name="Object 21"/>
          <p:cNvGraphicFramePr>
            <a:graphicFrameLocks noChangeAspect="1"/>
          </p:cNvGraphicFramePr>
          <p:nvPr/>
        </p:nvGraphicFramePr>
        <p:xfrm>
          <a:off x="5373717" y="5127644"/>
          <a:ext cx="3413125" cy="1016000"/>
        </p:xfrm>
        <a:graphic>
          <a:graphicData uri="http://schemas.openxmlformats.org/presentationml/2006/ole">
            <p:oleObj spid="_x0000_s218118" name="Equation" r:id="rId8" imgW="1447560" imgH="431640" progId="Equation.DSMT4">
              <p:embed/>
            </p:oleObj>
          </a:graphicData>
        </a:graphic>
      </p:graphicFrame>
      <p:sp>
        <p:nvSpPr>
          <p:cNvPr id="25" name="مستطيل 24"/>
          <p:cNvSpPr/>
          <p:nvPr/>
        </p:nvSpPr>
        <p:spPr>
          <a:xfrm>
            <a:off x="285720" y="4972963"/>
            <a:ext cx="5000660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إذاً: يتعلق انخفاض الجهد الناتج عن عملية الإبدال بالممانعة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 L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ar-SY" sz="2800" b="1" i="1" dirty="0" smtClean="0">
                <a:cs typeface="Simplified Arabic" pitchFamily="2" charset="-78"/>
                <a:sym typeface="Symbol"/>
              </a:rPr>
              <a:t> 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وعدد الأطوار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q</a:t>
            </a:r>
            <a:r>
              <a:rPr lang="ar-SY" sz="2800" b="1" dirty="0" smtClean="0">
                <a:cs typeface="Simplified Arabic" pitchFamily="2" charset="-78"/>
                <a:sym typeface="Symbol"/>
              </a:rPr>
              <a:t> وتيار الحمولة الوسطي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800" b="1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LDC</a:t>
            </a:r>
            <a:endParaRPr lang="ar-SY" sz="28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مستطيل 16"/>
          <p:cNvSpPr/>
          <p:nvPr/>
        </p:nvSpPr>
        <p:spPr>
          <a:xfrm>
            <a:off x="2857488" y="1857364"/>
            <a:ext cx="5929354" cy="2286016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graphicFrame>
        <p:nvGraphicFramePr>
          <p:cNvPr id="175126" name="Object 22"/>
          <p:cNvGraphicFramePr>
            <a:graphicFrameLocks noChangeAspect="1"/>
          </p:cNvGraphicFramePr>
          <p:nvPr/>
        </p:nvGraphicFramePr>
        <p:xfrm>
          <a:off x="5586413" y="2286000"/>
          <a:ext cx="1847850" cy="1427163"/>
        </p:xfrm>
        <a:graphic>
          <a:graphicData uri="http://schemas.openxmlformats.org/presentationml/2006/ole">
            <p:oleObj spid="_x0000_s218119" name="Equation" r:id="rId9" imgW="787320" imgH="609480" progId="Equation.DSMT4">
              <p:embed/>
            </p:oleObj>
          </a:graphicData>
        </a:graphic>
      </p:graphicFrame>
      <p:sp>
        <p:nvSpPr>
          <p:cNvPr id="16" name="وسيلة شرح خطية 1 15"/>
          <p:cNvSpPr/>
          <p:nvPr/>
        </p:nvSpPr>
        <p:spPr>
          <a:xfrm>
            <a:off x="7118252" y="4214818"/>
            <a:ext cx="1525714" cy="500066"/>
          </a:xfrm>
          <a:prstGeom prst="borderCallout1">
            <a:avLst>
              <a:gd name="adj1" fmla="val 18750"/>
              <a:gd name="adj2" fmla="val -8333"/>
              <a:gd name="adj3" fmla="val -104625"/>
              <a:gd name="adj4" fmla="val -4095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0" name="عنصر نائب للتاريخ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21" name="عنصر نائب لرقم الشريحة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81</a:t>
            </a:fld>
            <a:endParaRPr lang="ar-SY" dirty="0"/>
          </a:p>
        </p:txBody>
      </p:sp>
      <p:sp>
        <p:nvSpPr>
          <p:cNvPr id="22" name="عنصر نائب للتذييل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7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7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7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75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17" grpId="1" animBg="1"/>
      <p:bldP spid="16" grpId="0" animBg="1"/>
      <p:bldP spid="16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مستطيل 18"/>
          <p:cNvSpPr/>
          <p:nvPr/>
        </p:nvSpPr>
        <p:spPr>
          <a:xfrm>
            <a:off x="4572000" y="2428868"/>
            <a:ext cx="3571900" cy="8572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4643438" y="785794"/>
          <a:ext cx="3173413" cy="566738"/>
        </p:xfrm>
        <a:graphic>
          <a:graphicData uri="http://schemas.openxmlformats.org/presentationml/2006/ole">
            <p:oleObj spid="_x0000_s219138" name="Equation" r:id="rId3" imgW="1346040" imgH="241200" progId="Equation.DSMT4">
              <p:embed/>
            </p:oleObj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4286248" y="1357298"/>
          <a:ext cx="4102100" cy="1014412"/>
        </p:xfrm>
        <a:graphic>
          <a:graphicData uri="http://schemas.openxmlformats.org/presentationml/2006/ole">
            <p:oleObj spid="_x0000_s219139" name="Equation" r:id="rId4" imgW="1739880" imgH="431640" progId="Equation.DSMT4">
              <p:embed/>
            </p:oleObj>
          </a:graphicData>
        </a:graphic>
      </p:graphicFrame>
      <p:sp>
        <p:nvSpPr>
          <p:cNvPr id="8" name="مستطيل 7"/>
          <p:cNvSpPr/>
          <p:nvPr/>
        </p:nvSpPr>
        <p:spPr>
          <a:xfrm>
            <a:off x="357158" y="285728"/>
            <a:ext cx="84296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i="1" u="sng" dirty="0" smtClean="0">
                <a:solidFill>
                  <a:srgbClr val="D60093"/>
                </a:solidFill>
                <a:cs typeface="Simplified Arabic" pitchFamily="2" charset="-78"/>
              </a:rPr>
              <a:t>القيمة الوسطية للجهد المقوم عند أخذ عملية الإبدال بعين الاعتبار:</a:t>
            </a:r>
            <a:endParaRPr lang="ar-SY" sz="2800" b="1" i="1" u="sng" dirty="0">
              <a:solidFill>
                <a:srgbClr val="D60093"/>
              </a:solidFill>
              <a:cs typeface="Simplified Arabic" pitchFamily="2" charset="-78"/>
            </a:endParaRPr>
          </a:p>
        </p:txBody>
      </p:sp>
      <p:graphicFrame>
        <p:nvGraphicFramePr>
          <p:cNvPr id="174091" name="Object 11"/>
          <p:cNvGraphicFramePr>
            <a:graphicFrameLocks noChangeAspect="1"/>
          </p:cNvGraphicFramePr>
          <p:nvPr/>
        </p:nvGraphicFramePr>
        <p:xfrm>
          <a:off x="4786314" y="2571744"/>
          <a:ext cx="3233737" cy="566738"/>
        </p:xfrm>
        <a:graphic>
          <a:graphicData uri="http://schemas.openxmlformats.org/presentationml/2006/ole">
            <p:oleObj spid="_x0000_s219140" name="Equation" r:id="rId5" imgW="1371600" imgH="241200" progId="Equation.DSMT4">
              <p:embed/>
            </p:oleObj>
          </a:graphicData>
        </a:graphic>
      </p:graphicFrame>
      <p:graphicFrame>
        <p:nvGraphicFramePr>
          <p:cNvPr id="174092" name="Object 7"/>
          <p:cNvGraphicFramePr>
            <a:graphicFrameLocks noChangeAspect="1"/>
          </p:cNvGraphicFramePr>
          <p:nvPr/>
        </p:nvGraphicFramePr>
        <p:xfrm>
          <a:off x="5214942" y="3286124"/>
          <a:ext cx="2155825" cy="1014412"/>
        </p:xfrm>
        <a:graphic>
          <a:graphicData uri="http://schemas.openxmlformats.org/presentationml/2006/ole">
            <p:oleObj spid="_x0000_s219141" name="Equation" r:id="rId6" imgW="914400" imgH="431640" progId="Equation.DSMT4">
              <p:embed/>
            </p:oleObj>
          </a:graphicData>
        </a:graphic>
      </p:graphicFrame>
      <p:sp>
        <p:nvSpPr>
          <p:cNvPr id="11" name="مستطيل 10"/>
          <p:cNvSpPr/>
          <p:nvPr/>
        </p:nvSpPr>
        <p:spPr>
          <a:xfrm>
            <a:off x="357158" y="4214818"/>
            <a:ext cx="84296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cs typeface="Simplified Arabic" pitchFamily="2" charset="-78"/>
              </a:rPr>
              <a:t>تسمى العلاقة بين القيمة الوسطية والتيار الوسطي </a:t>
            </a:r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بمميزة المبدلة المقومة </a:t>
            </a:r>
            <a:r>
              <a:rPr lang="ar-SY" sz="2800" b="1" dirty="0" smtClean="0">
                <a:cs typeface="Simplified Arabic" pitchFamily="2" charset="-78"/>
              </a:rPr>
              <a:t>وهي عبارة عن خط مستقيم ميله </a:t>
            </a:r>
            <a:r>
              <a:rPr lang="en-US" sz="2800" b="1" i="1" dirty="0" smtClean="0">
                <a:cs typeface="Simplified Arabic" pitchFamily="2" charset="-78"/>
              </a:rPr>
              <a:t>m</a:t>
            </a:r>
            <a:endParaRPr lang="ar-SY" sz="2800" b="1" i="1" dirty="0"/>
          </a:p>
        </p:txBody>
      </p:sp>
      <p:pic>
        <p:nvPicPr>
          <p:cNvPr id="17" name="صورة 16" descr="مميزة المقومة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8596" y="1857364"/>
            <a:ext cx="3526536" cy="1840992"/>
          </a:xfrm>
          <a:prstGeom prst="rect">
            <a:avLst/>
          </a:prstGeom>
        </p:spPr>
      </p:pic>
      <p:sp>
        <p:nvSpPr>
          <p:cNvPr id="18" name="مربع نص 17"/>
          <p:cNvSpPr txBox="1"/>
          <p:nvPr/>
        </p:nvSpPr>
        <p:spPr>
          <a:xfrm>
            <a:off x="1071538" y="3714752"/>
            <a:ext cx="207170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200" dirty="0" smtClean="0">
                <a:cs typeface="Simplified Arabic" pitchFamily="2" charset="-78"/>
              </a:rPr>
              <a:t>الشكل 2 – 34</a:t>
            </a:r>
            <a:endParaRPr lang="ar-SY" sz="2200" dirty="0">
              <a:cs typeface="Simplified Arabic" pitchFamily="2" charset="-78"/>
            </a:endParaRPr>
          </a:p>
        </p:txBody>
      </p:sp>
      <p:sp>
        <p:nvSpPr>
          <p:cNvPr id="12" name="مستطيل 11"/>
          <p:cNvSpPr/>
          <p:nvPr/>
        </p:nvSpPr>
        <p:spPr>
          <a:xfrm>
            <a:off x="357158" y="5143512"/>
            <a:ext cx="84296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990099"/>
                </a:solidFill>
                <a:cs typeface="Simplified Arabic" pitchFamily="2" charset="-78"/>
              </a:rPr>
              <a:t>تعمل المبدلة </a:t>
            </a:r>
            <a:r>
              <a:rPr lang="ar-SY" sz="2800" b="1" dirty="0" err="1" smtClean="0">
                <a:solidFill>
                  <a:srgbClr val="990099"/>
                </a:solidFill>
                <a:cs typeface="Simplified Arabic" pitchFamily="2" charset="-78"/>
              </a:rPr>
              <a:t>الديودية</a:t>
            </a:r>
            <a:r>
              <a:rPr lang="ar-SY" sz="2800" b="1" dirty="0" smtClean="0">
                <a:solidFill>
                  <a:srgbClr val="990099"/>
                </a:solidFill>
                <a:cs typeface="Simplified Arabic" pitchFamily="2" charset="-78"/>
              </a:rPr>
              <a:t> المقومة في الربع الأول (أو الثالث) وهي غير قابلة للقلب الاستطاعة دائماً موجبة (</a:t>
            </a:r>
            <a:r>
              <a:rPr lang="ar-SY" sz="2800" b="1" dirty="0" err="1" smtClean="0">
                <a:solidFill>
                  <a:srgbClr val="990099"/>
                </a:solidFill>
                <a:cs typeface="Simplified Arabic" pitchFamily="2" charset="-78"/>
              </a:rPr>
              <a:t>لايوجد</a:t>
            </a:r>
            <a:r>
              <a:rPr lang="ar-SY" sz="2800" b="1" dirty="0" smtClean="0">
                <a:solidFill>
                  <a:srgbClr val="990099"/>
                </a:solidFill>
                <a:cs typeface="Simplified Arabic" pitchFamily="2" charset="-78"/>
              </a:rPr>
              <a:t> سريان طاقة من الحمل إلى المنبع) </a:t>
            </a:r>
            <a:endParaRPr lang="ar-SY" sz="2800" b="1" i="1" dirty="0">
              <a:solidFill>
                <a:srgbClr val="990099"/>
              </a:solidFill>
            </a:endParaRPr>
          </a:p>
        </p:txBody>
      </p:sp>
      <p:sp>
        <p:nvSpPr>
          <p:cNvPr id="13" name="عنصر نائب للتاريخ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14" name="عنصر نائب لرقم الشريحة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82</a:t>
            </a:fld>
            <a:endParaRPr lang="ar-SY" dirty="0"/>
          </a:p>
        </p:txBody>
      </p:sp>
      <p:sp>
        <p:nvSpPr>
          <p:cNvPr id="20" name="عنصر نائب للتذييل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/>
      <p:bldP spid="18" grpId="0"/>
      <p:bldP spid="1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ربع نص 6"/>
          <p:cNvSpPr txBox="1"/>
          <p:nvPr/>
        </p:nvSpPr>
        <p:spPr>
          <a:xfrm>
            <a:off x="1785918" y="334012"/>
            <a:ext cx="700092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800" b="1" dirty="0" smtClean="0">
                <a:solidFill>
                  <a:srgbClr val="FF0000"/>
                </a:solidFill>
                <a:cs typeface="Simplified Arabic" pitchFamily="2" charset="-78"/>
              </a:rPr>
              <a:t>المساوئ الناتجة عن أثر عملية الإبدال</a:t>
            </a:r>
            <a:endParaRPr lang="ar-SY" sz="28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8" name="مستطيل 7"/>
          <p:cNvSpPr/>
          <p:nvPr/>
        </p:nvSpPr>
        <p:spPr>
          <a:xfrm>
            <a:off x="357158" y="1214422"/>
            <a:ext cx="8429684" cy="9541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ar-SY" sz="2800" b="1" dirty="0" smtClean="0">
                <a:cs typeface="Simplified Arabic" pitchFamily="2" charset="-78"/>
              </a:rPr>
              <a:t>تناقص القيمة الوسطية للجهد المقوم ويزداد هذا التناقص بزيادة تيار الحمولة</a:t>
            </a:r>
            <a:endParaRPr lang="ar-SY" sz="2800" b="1" dirty="0"/>
          </a:p>
        </p:txBody>
      </p:sp>
      <p:sp>
        <p:nvSpPr>
          <p:cNvPr id="5" name="مربع نص 4"/>
          <p:cNvSpPr txBox="1"/>
          <p:nvPr/>
        </p:nvSpPr>
        <p:spPr>
          <a:xfrm>
            <a:off x="1071538" y="4071942"/>
            <a:ext cx="7000924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4000" b="1" dirty="0" smtClean="0">
                <a:solidFill>
                  <a:srgbClr val="FF0000"/>
                </a:solidFill>
                <a:cs typeface="Simplified Arabic" pitchFamily="2" charset="-78"/>
              </a:rPr>
              <a:t>انتهى الفصل الأول</a:t>
            </a:r>
          </a:p>
          <a:p>
            <a:pPr algn="ctr"/>
            <a:r>
              <a:rPr lang="ar-SY" sz="4000" b="1" dirty="0" err="1" smtClean="0">
                <a:solidFill>
                  <a:srgbClr val="FF0000"/>
                </a:solidFill>
                <a:cs typeface="Simplified Arabic" pitchFamily="2" charset="-78"/>
              </a:rPr>
              <a:t>دارات</a:t>
            </a:r>
            <a:r>
              <a:rPr lang="ar-SY" sz="4000" b="1" dirty="0" smtClean="0">
                <a:solidFill>
                  <a:srgbClr val="FF0000"/>
                </a:solidFill>
                <a:cs typeface="Simplified Arabic" pitchFamily="2" charset="-78"/>
              </a:rPr>
              <a:t> التقويم </a:t>
            </a:r>
            <a:r>
              <a:rPr lang="ar-SY" sz="4000" b="1" dirty="0" err="1" smtClean="0">
                <a:solidFill>
                  <a:srgbClr val="FF0000"/>
                </a:solidFill>
                <a:cs typeface="Simplified Arabic" pitchFamily="2" charset="-78"/>
              </a:rPr>
              <a:t>الديودية</a:t>
            </a:r>
            <a:endParaRPr lang="ar-SY" sz="40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  <p:sp>
        <p:nvSpPr>
          <p:cNvPr id="6" name="عنصر نائب للتاريخ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10" name="عنصر نائب لرقم الشريحة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83</a:t>
            </a:fld>
            <a:endParaRPr lang="ar-SY" dirty="0"/>
          </a:p>
        </p:txBody>
      </p:sp>
      <p:sp>
        <p:nvSpPr>
          <p:cNvPr id="11" name="عنصر نائب للتذييل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57158" y="285728"/>
            <a:ext cx="8429684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700" b="1" dirty="0" smtClean="0">
                <a:solidFill>
                  <a:srgbClr val="FF0000"/>
                </a:solidFill>
                <a:cs typeface="Simplified Arabic" pitchFamily="2" charset="-78"/>
              </a:rPr>
              <a:t>مسألة 2-5: </a:t>
            </a:r>
            <a:r>
              <a:rPr lang="ar-SY" sz="2700" b="1" dirty="0" smtClean="0">
                <a:cs typeface="Simplified Arabic" pitchFamily="2" charset="-78"/>
              </a:rPr>
              <a:t>دارة تقويم </a:t>
            </a:r>
            <a:r>
              <a:rPr lang="ar-SY" sz="2700" b="1" dirty="0" err="1" smtClean="0">
                <a:cs typeface="Simplified Arabic" pitchFamily="2" charset="-78"/>
              </a:rPr>
              <a:t>ديودية</a:t>
            </a:r>
            <a:r>
              <a:rPr lang="ar-SY" sz="2700" b="1" dirty="0" smtClean="0">
                <a:cs typeface="Simplified Arabic" pitchFamily="2" charset="-78"/>
              </a:rPr>
              <a:t> أحادية الطور ذات النقطة المشتركة تغذي حمولة أومية تحريضية فإذا كان التيار المار في الحمولة مرشح بشكل مثالي وكانت قيمته الوسطية </a:t>
            </a:r>
            <a:r>
              <a:rPr lang="en-US" sz="27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700" b="1" i="1" baseline="-25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LDC</a:t>
            </a:r>
            <a:r>
              <a:rPr lang="en-US" sz="27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=1A</a:t>
            </a:r>
            <a:r>
              <a:rPr lang="ar-SY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Y" sz="2700" b="1" dirty="0" smtClean="0">
                <a:cs typeface="Simplified Arabic" pitchFamily="2" charset="-78"/>
              </a:rPr>
              <a:t>وكانت مقاومة الحمولة </a:t>
            </a:r>
            <a:r>
              <a:rPr lang="en-US" sz="27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R=10</a:t>
            </a:r>
            <a:r>
              <a:rPr lang="en-US" sz="27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</a:t>
            </a:r>
            <a:r>
              <a:rPr lang="ar-SY" sz="2700" b="1" dirty="0" smtClean="0">
                <a:cs typeface="Simplified Arabic" pitchFamily="2" charset="-78"/>
                <a:sym typeface="Symbol"/>
              </a:rPr>
              <a:t> المطلوب:</a:t>
            </a:r>
            <a:endParaRPr lang="ar-SY" sz="2700" b="1" dirty="0" smtClean="0">
              <a:cs typeface="Simplified Arabic" pitchFamily="2" charset="-78"/>
            </a:endParaRPr>
          </a:p>
        </p:txBody>
      </p:sp>
      <p:sp>
        <p:nvSpPr>
          <p:cNvPr id="3" name="مربع نص 2"/>
          <p:cNvSpPr txBox="1"/>
          <p:nvPr/>
        </p:nvSpPr>
        <p:spPr>
          <a:xfrm>
            <a:off x="357158" y="1928802"/>
            <a:ext cx="8501122" cy="48320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ar-SY" sz="2700" b="1" dirty="0" smtClean="0">
                <a:solidFill>
                  <a:srgbClr val="00B050"/>
                </a:solidFill>
                <a:cs typeface="Simplified Arabic" pitchFamily="2" charset="-78"/>
              </a:rPr>
              <a:t> حساب معامل تحويل المحولة </a:t>
            </a:r>
            <a:r>
              <a:rPr lang="en-US" sz="27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K=V</a:t>
            </a:r>
            <a:r>
              <a:rPr lang="en-US" sz="27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7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/V</a:t>
            </a:r>
            <a:r>
              <a:rPr lang="en-US" sz="27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ar-SY" sz="27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Y" sz="2700" b="1" dirty="0" smtClean="0">
                <a:solidFill>
                  <a:srgbClr val="00B050"/>
                </a:solidFill>
                <a:cs typeface="Simplified Arabic" pitchFamily="2" charset="-78"/>
              </a:rPr>
              <a:t>إذا علمت أن الجهد على أولي المحولة معطى بالعلاقة:</a:t>
            </a:r>
          </a:p>
          <a:p>
            <a:pPr algn="just">
              <a:buFont typeface="Arial" pitchFamily="34" charset="0"/>
              <a:buChar char="•"/>
            </a:pPr>
            <a:endParaRPr lang="ar-SY" sz="2700" b="1" dirty="0" smtClean="0">
              <a:solidFill>
                <a:srgbClr val="C00000"/>
              </a:solidFill>
              <a:cs typeface="Simplified Arabic" pitchFamily="2" charset="-78"/>
            </a:endParaRPr>
          </a:p>
          <a:p>
            <a:pPr algn="just">
              <a:buFont typeface="Arial" pitchFamily="34" charset="0"/>
              <a:buChar char="•"/>
            </a:pPr>
            <a:r>
              <a:rPr lang="ar-SY" sz="2700" b="1" dirty="0" smtClean="0">
                <a:solidFill>
                  <a:srgbClr val="0070C0"/>
                </a:solidFill>
                <a:cs typeface="Simplified Arabic" pitchFamily="2" charset="-78"/>
              </a:rPr>
              <a:t> حساب القيمة الفعالة لجهد وتيار الحمولة والقيمة الفعالة لتيار الديود.</a:t>
            </a:r>
          </a:p>
          <a:p>
            <a:pPr algn="just">
              <a:buFont typeface="Arial" pitchFamily="34" charset="0"/>
              <a:buChar char="•"/>
            </a:pPr>
            <a:r>
              <a:rPr lang="ar-SY" sz="2700" b="1" dirty="0" smtClean="0">
                <a:solidFill>
                  <a:srgbClr val="002060"/>
                </a:solidFill>
                <a:cs typeface="Simplified Arabic" pitchFamily="2" charset="-78"/>
              </a:rPr>
              <a:t> حساب الاستطاعة الظاهرية لأولي وثانوي المحولة والاستطاعة المبددة في الحمولة.</a:t>
            </a:r>
          </a:p>
          <a:p>
            <a:pPr algn="just">
              <a:buFont typeface="Arial" pitchFamily="34" charset="0"/>
              <a:buChar char="•"/>
            </a:pPr>
            <a:r>
              <a:rPr lang="ar-SY" sz="2700" b="1" dirty="0" smtClean="0">
                <a:solidFill>
                  <a:srgbClr val="C00000"/>
                </a:solidFill>
                <a:cs typeface="Simplified Arabic" pitchFamily="2" charset="-78"/>
              </a:rPr>
              <a:t> إذا أخذنا عملية الإبدال بعين الاعتبار وإذا علمت أن الجهد المقوم الوسطي ينقص بمقدار </a:t>
            </a:r>
            <a:r>
              <a:rPr lang="en-US" sz="27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0.2v</a:t>
            </a:r>
            <a:r>
              <a:rPr lang="ar-SY" sz="2700" b="1" i="1" dirty="0" smtClean="0">
                <a:solidFill>
                  <a:srgbClr val="C00000"/>
                </a:solidFill>
                <a:cs typeface="Simplified Arabic" pitchFamily="2" charset="-78"/>
              </a:rPr>
              <a:t> </a:t>
            </a:r>
            <a:r>
              <a:rPr lang="ar-SY" sz="2700" b="1" dirty="0" smtClean="0">
                <a:solidFill>
                  <a:srgbClr val="C00000"/>
                </a:solidFill>
                <a:cs typeface="Simplified Arabic" pitchFamily="2" charset="-78"/>
              </a:rPr>
              <a:t>لكل </a:t>
            </a:r>
            <a:r>
              <a:rPr lang="en-US" sz="27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1A</a:t>
            </a:r>
            <a:r>
              <a:rPr lang="ar-SY" sz="2700" b="1" i="1" dirty="0" smtClean="0">
                <a:solidFill>
                  <a:srgbClr val="C00000"/>
                </a:solidFill>
                <a:cs typeface="Simplified Arabic" pitchFamily="2" charset="-78"/>
              </a:rPr>
              <a:t> </a:t>
            </a:r>
            <a:r>
              <a:rPr lang="ar-SY" sz="2700" b="1" dirty="0" smtClean="0">
                <a:solidFill>
                  <a:srgbClr val="C00000"/>
                </a:solidFill>
                <a:cs typeface="Simplified Arabic" pitchFamily="2" charset="-78"/>
              </a:rPr>
              <a:t>أحسب قيم </a:t>
            </a:r>
            <a:r>
              <a:rPr lang="en-US" sz="27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700" b="1" i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ar-SY" sz="2700" b="1" dirty="0" smtClean="0">
                <a:solidFill>
                  <a:srgbClr val="C00000"/>
                </a:solidFill>
                <a:cs typeface="Simplified Arabic" pitchFamily="2" charset="-78"/>
              </a:rPr>
              <a:t> , </a:t>
            </a:r>
            <a:r>
              <a:rPr lang="en-US" sz="27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</a:t>
            </a:r>
            <a:r>
              <a:rPr lang="en-US" sz="27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700" b="1" i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LDC</a:t>
            </a:r>
            <a:r>
              <a:rPr lang="ar-SY" sz="27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ar-SY" sz="27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والقيمة الوسطية للجهد المقوم من أجل </a:t>
            </a:r>
            <a:r>
              <a:rPr lang="en-US" sz="27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700" b="1" i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LDC</a:t>
            </a:r>
            <a:r>
              <a:rPr lang="en-US" sz="27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1 A</a:t>
            </a:r>
            <a:r>
              <a:rPr lang="ar-SY" sz="27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ar-SY" sz="2700" b="1" dirty="0" smtClean="0">
                <a:solidFill>
                  <a:srgbClr val="C00000"/>
                </a:solidFill>
                <a:cs typeface="Simplified Arabic" pitchFamily="2" charset="-78"/>
                <a:sym typeface="Symbol"/>
              </a:rPr>
              <a:t>واحسب زاوية الإبدال.</a:t>
            </a:r>
          </a:p>
          <a:p>
            <a:pPr algn="just">
              <a:buFont typeface="Arial" pitchFamily="34" charset="0"/>
              <a:buChar char="•"/>
            </a:pPr>
            <a:r>
              <a:rPr lang="ar-SY" sz="2700" b="1" dirty="0" smtClean="0">
                <a:solidFill>
                  <a:srgbClr val="7030A0"/>
                </a:solidFill>
                <a:cs typeface="Simplified Arabic" pitchFamily="2" charset="-78"/>
                <a:sym typeface="Symbol"/>
              </a:rPr>
              <a:t> طلب إضافي: أرسم جهد الحمولة – تيار الحمولة – تيارات </a:t>
            </a:r>
            <a:r>
              <a:rPr lang="ar-SY" sz="2700" b="1" dirty="0" err="1" smtClean="0">
                <a:solidFill>
                  <a:srgbClr val="7030A0"/>
                </a:solidFill>
                <a:cs typeface="Simplified Arabic" pitchFamily="2" charset="-78"/>
                <a:sym typeface="Symbol"/>
              </a:rPr>
              <a:t>الديودات</a:t>
            </a:r>
            <a:r>
              <a:rPr lang="ar-SY" sz="2700" b="1" dirty="0" smtClean="0">
                <a:solidFill>
                  <a:srgbClr val="7030A0"/>
                </a:solidFill>
                <a:cs typeface="Simplified Arabic" pitchFamily="2" charset="-78"/>
                <a:sym typeface="Symbol"/>
              </a:rPr>
              <a:t> – الجهد على أحد </a:t>
            </a:r>
            <a:r>
              <a:rPr lang="ar-SY" sz="2700" b="1" dirty="0" err="1" smtClean="0">
                <a:solidFill>
                  <a:srgbClr val="7030A0"/>
                </a:solidFill>
                <a:cs typeface="Simplified Arabic" pitchFamily="2" charset="-78"/>
                <a:sym typeface="Symbol"/>
              </a:rPr>
              <a:t>الديودات</a:t>
            </a:r>
            <a:r>
              <a:rPr lang="ar-SY" sz="2700" b="1" dirty="0" smtClean="0">
                <a:solidFill>
                  <a:srgbClr val="7030A0"/>
                </a:solidFill>
                <a:cs typeface="Simplified Arabic" pitchFamily="2" charset="-78"/>
                <a:sym typeface="Symbol"/>
              </a:rPr>
              <a:t> (عند أخذ الإبدال بعين الاعتبار).</a:t>
            </a:r>
            <a:endParaRPr lang="ar-SY" sz="2700" b="1" dirty="0" smtClean="0">
              <a:solidFill>
                <a:srgbClr val="7030A0"/>
              </a:solidFill>
              <a:cs typeface="Simplified Arabic" pitchFamily="2" charset="-78"/>
            </a:endParaRPr>
          </a:p>
        </p:txBody>
      </p:sp>
      <p:graphicFrame>
        <p:nvGraphicFramePr>
          <p:cNvPr id="178178" name="Object 7"/>
          <p:cNvGraphicFramePr>
            <a:graphicFrameLocks noChangeAspect="1"/>
          </p:cNvGraphicFramePr>
          <p:nvPr/>
        </p:nvGraphicFramePr>
        <p:xfrm>
          <a:off x="1643042" y="2571744"/>
          <a:ext cx="3263900" cy="627063"/>
        </p:xfrm>
        <a:graphic>
          <a:graphicData uri="http://schemas.openxmlformats.org/presentationml/2006/ole">
            <p:oleObj spid="_x0000_s220162" name="Equation" r:id="rId3" imgW="1384200" imgH="266400" progId="Equation.DSMT4">
              <p:embed/>
            </p:oleObj>
          </a:graphicData>
        </a:graphic>
      </p:graphicFrame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84</a:t>
            </a:fld>
            <a:endParaRPr lang="ar-SY" dirty="0"/>
          </a:p>
        </p:txBody>
      </p:sp>
      <p:sp>
        <p:nvSpPr>
          <p:cNvPr id="7" name="عنصر نائب للتذييل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85</a:t>
            </a:fld>
            <a:endParaRPr lang="ar-SY" dirty="0"/>
          </a:p>
        </p:txBody>
      </p:sp>
      <p:graphicFrame>
        <p:nvGraphicFramePr>
          <p:cNvPr id="225282" name="Object 7"/>
          <p:cNvGraphicFramePr>
            <a:graphicFrameLocks noChangeAspect="1"/>
          </p:cNvGraphicFramePr>
          <p:nvPr/>
        </p:nvGraphicFramePr>
        <p:xfrm>
          <a:off x="690557" y="500042"/>
          <a:ext cx="4011612" cy="536575"/>
        </p:xfrm>
        <a:graphic>
          <a:graphicData uri="http://schemas.openxmlformats.org/presentationml/2006/ole">
            <p:oleObj spid="_x0000_s225282" name="Equation" r:id="rId3" imgW="1701720" imgH="228600" progId="Equation.DSMT4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690557" y="1290629"/>
          <a:ext cx="2246312" cy="923925"/>
        </p:xfrm>
        <a:graphic>
          <a:graphicData uri="http://schemas.openxmlformats.org/presentationml/2006/ole">
            <p:oleObj spid="_x0000_s225283" name="Equation" r:id="rId4" imgW="952200" imgH="39348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3232175" y="1290629"/>
          <a:ext cx="4911725" cy="923925"/>
        </p:xfrm>
        <a:graphic>
          <a:graphicData uri="http://schemas.openxmlformats.org/presentationml/2006/ole">
            <p:oleObj spid="_x0000_s225284" name="Equation" r:id="rId5" imgW="2082600" imgH="39348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31825" y="2320925"/>
          <a:ext cx="3683000" cy="1163638"/>
        </p:xfrm>
        <a:graphic>
          <a:graphicData uri="http://schemas.openxmlformats.org/presentationml/2006/ole">
            <p:oleObj spid="_x0000_s225285" name="Equation" r:id="rId6" imgW="1562040" imgH="495000" progId="Equation.DSMT4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690557" y="3583629"/>
          <a:ext cx="4102100" cy="984250"/>
        </p:xfrm>
        <a:graphic>
          <a:graphicData uri="http://schemas.openxmlformats.org/presentationml/2006/ole">
            <p:oleObj spid="_x0000_s225286" name="Equation" r:id="rId7" imgW="1739880" imgH="419040" progId="Equation.DSMT4">
              <p:embed/>
            </p:oleObj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690557" y="4667580"/>
          <a:ext cx="2484437" cy="536575"/>
        </p:xfrm>
        <a:graphic>
          <a:graphicData uri="http://schemas.openxmlformats.org/presentationml/2006/ole">
            <p:oleObj spid="_x0000_s225287" name="Equation" r:id="rId8" imgW="1054080" imgH="228600" progId="Equation.DSMT4">
              <p:embed/>
            </p:oleObj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690557" y="5303858"/>
          <a:ext cx="4249738" cy="982662"/>
        </p:xfrm>
        <a:graphic>
          <a:graphicData uri="http://schemas.openxmlformats.org/presentationml/2006/ole">
            <p:oleObj spid="_x0000_s225288" name="Equation" r:id="rId9" imgW="180324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86</a:t>
            </a:fld>
            <a:endParaRPr lang="ar-SY" dirty="0"/>
          </a:p>
        </p:txBody>
      </p:sp>
      <p:graphicFrame>
        <p:nvGraphicFramePr>
          <p:cNvPr id="225282" name="Object 7"/>
          <p:cNvGraphicFramePr>
            <a:graphicFrameLocks noChangeAspect="1"/>
          </p:cNvGraphicFramePr>
          <p:nvPr/>
        </p:nvGraphicFramePr>
        <p:xfrm>
          <a:off x="571472" y="500042"/>
          <a:ext cx="8081963" cy="536575"/>
        </p:xfrm>
        <a:graphic>
          <a:graphicData uri="http://schemas.openxmlformats.org/presentationml/2006/ole">
            <p:oleObj spid="_x0000_s226306" name="Equation" r:id="rId3" imgW="3429000" imgH="228600" progId="Equation.DSMT4">
              <p:embed/>
            </p:oleObj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571472" y="1610111"/>
          <a:ext cx="3892550" cy="923925"/>
        </p:xfrm>
        <a:graphic>
          <a:graphicData uri="http://schemas.openxmlformats.org/presentationml/2006/ole">
            <p:oleObj spid="_x0000_s226313" name="Equation" r:id="rId4" imgW="1650960" imgH="393480" progId="Equation.DSMT4">
              <p:embed/>
            </p:oleObj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571472" y="3107530"/>
          <a:ext cx="5327650" cy="536575"/>
        </p:xfrm>
        <a:graphic>
          <a:graphicData uri="http://schemas.openxmlformats.org/presentationml/2006/ole">
            <p:oleObj spid="_x0000_s226314" name="Equation" r:id="rId5" imgW="2260440" imgH="228600" progId="Equation.DSMT4">
              <p:embed/>
            </p:oleObj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571472" y="4217599"/>
          <a:ext cx="5057775" cy="923925"/>
        </p:xfrm>
        <a:graphic>
          <a:graphicData uri="http://schemas.openxmlformats.org/presentationml/2006/ole">
            <p:oleObj spid="_x0000_s226315" name="Equation" r:id="rId6" imgW="2145960" imgH="393480" progId="Equation.DSMT4">
              <p:embed/>
            </p:oleObj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571472" y="5715016"/>
          <a:ext cx="4459287" cy="536575"/>
        </p:xfrm>
        <a:graphic>
          <a:graphicData uri="http://schemas.openxmlformats.org/presentationml/2006/ole">
            <p:oleObj spid="_x0000_s226316" name="Equation" r:id="rId7" imgW="189216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58AA-0DC8-41C3-9AAC-BDC0C0954DCE}" type="slidenum">
              <a:rPr lang="ar-SY" smtClean="0"/>
              <a:pPr/>
              <a:t>87</a:t>
            </a:fld>
            <a:endParaRPr lang="ar-SY" dirty="0"/>
          </a:p>
        </p:txBody>
      </p:sp>
      <p:graphicFrame>
        <p:nvGraphicFramePr>
          <p:cNvPr id="227330" name="Object 7"/>
          <p:cNvGraphicFramePr>
            <a:graphicFrameLocks noChangeAspect="1"/>
          </p:cNvGraphicFramePr>
          <p:nvPr/>
        </p:nvGraphicFramePr>
        <p:xfrm>
          <a:off x="422304" y="520700"/>
          <a:ext cx="3322637" cy="923925"/>
        </p:xfrm>
        <a:graphic>
          <a:graphicData uri="http://schemas.openxmlformats.org/presentationml/2006/ole">
            <p:oleObj spid="_x0000_s227330" name="Equation" r:id="rId3" imgW="1409400" imgH="393480" progId="Equation.DSMT4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22304" y="1538288"/>
          <a:ext cx="7900988" cy="1012825"/>
        </p:xfrm>
        <a:graphic>
          <a:graphicData uri="http://schemas.openxmlformats.org/presentationml/2006/ole">
            <p:oleObj spid="_x0000_s227331" name="Equation" r:id="rId4" imgW="3352680" imgH="43164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422304" y="2644775"/>
          <a:ext cx="8293100" cy="1012825"/>
        </p:xfrm>
        <a:graphic>
          <a:graphicData uri="http://schemas.openxmlformats.org/presentationml/2006/ole">
            <p:oleObj spid="_x0000_s227332" name="Equation" r:id="rId5" imgW="3517560" imgH="43164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22304" y="3676650"/>
          <a:ext cx="6615113" cy="712788"/>
        </p:xfrm>
        <a:graphic>
          <a:graphicData uri="http://schemas.openxmlformats.org/presentationml/2006/ole">
            <p:oleObj spid="_x0000_s227333" name="Equation" r:id="rId6" imgW="2806560" imgH="304560" progId="Equation.DSMT4">
              <p:embed/>
            </p:oleObj>
          </a:graphicData>
        </a:graphic>
      </p:graphicFrame>
      <p:graphicFrame>
        <p:nvGraphicFramePr>
          <p:cNvPr id="227334" name="Object 6"/>
          <p:cNvGraphicFramePr>
            <a:graphicFrameLocks noChangeAspect="1"/>
          </p:cNvGraphicFramePr>
          <p:nvPr/>
        </p:nvGraphicFramePr>
        <p:xfrm>
          <a:off x="422304" y="4408821"/>
          <a:ext cx="7119938" cy="1427162"/>
        </p:xfrm>
        <a:graphic>
          <a:graphicData uri="http://schemas.openxmlformats.org/presentationml/2006/ole">
            <p:oleObj spid="_x0000_s227334" name="Equation" r:id="rId7" imgW="3035160" imgH="609480" progId="Equation.DSMT4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422304" y="5929330"/>
          <a:ext cx="3335338" cy="476250"/>
        </p:xfrm>
        <a:graphic>
          <a:graphicData uri="http://schemas.openxmlformats.org/presentationml/2006/ole">
            <p:oleObj spid="_x0000_s227335" name="Equation" r:id="rId8" imgW="1422360" imgH="203040" progId="Equation.DSMT4">
              <p:embed/>
            </p:oleObj>
          </a:graphicData>
        </a:graphic>
      </p:graphicFrame>
      <p:sp>
        <p:nvSpPr>
          <p:cNvPr id="11" name="مستطيل 10"/>
          <p:cNvSpPr/>
          <p:nvPr/>
        </p:nvSpPr>
        <p:spPr>
          <a:xfrm>
            <a:off x="6215074" y="5495054"/>
            <a:ext cx="2714644" cy="10772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ar-SY" sz="3200" b="1" dirty="0" smtClean="0">
                <a:solidFill>
                  <a:schemeClr val="bg1"/>
                </a:solidFill>
                <a:cs typeface="Simplified Arabic" pitchFamily="2" charset="-78"/>
              </a:rPr>
              <a:t>سؤال </a:t>
            </a:r>
            <a:r>
              <a:rPr lang="ar-SA" sz="3200" b="1" dirty="0" smtClean="0">
                <a:solidFill>
                  <a:schemeClr val="bg1"/>
                </a:solidFill>
                <a:cs typeface="Simplified Arabic" pitchFamily="2" charset="-78"/>
              </a:rPr>
              <a:t>إضافي</a:t>
            </a:r>
            <a:r>
              <a:rPr lang="ar-SY" sz="3200" b="1" dirty="0" smtClean="0">
                <a:solidFill>
                  <a:schemeClr val="bg1"/>
                </a:solidFill>
                <a:cs typeface="Simplified Arabic" pitchFamily="2" charset="-78"/>
              </a:rPr>
              <a:t>: </a:t>
            </a:r>
            <a:r>
              <a:rPr lang="ar-SA" sz="3200" b="1" dirty="0" smtClean="0">
                <a:solidFill>
                  <a:schemeClr val="bg1"/>
                </a:solidFill>
                <a:cs typeface="Simplified Arabic" pitchFamily="2" charset="-78"/>
              </a:rPr>
              <a:t>ارسم مميزة المبدلة</a:t>
            </a:r>
            <a:endParaRPr lang="ar-SY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inkTgt spid="_x0000_s22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/>
          <p:cNvSpPr txBox="1"/>
          <p:nvPr/>
        </p:nvSpPr>
        <p:spPr>
          <a:xfrm>
            <a:off x="928662" y="-24"/>
            <a:ext cx="792961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الجهد العكسي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الأعظمي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المطبق على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الديود</a:t>
            </a:r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 وتياره </a:t>
            </a:r>
            <a:r>
              <a:rPr lang="ar-SY" sz="2800" b="1" dirty="0" err="1" smtClean="0">
                <a:solidFill>
                  <a:srgbClr val="0070C0"/>
                </a:solidFill>
                <a:cs typeface="Simplified Arabic" pitchFamily="2" charset="-78"/>
              </a:rPr>
              <a:t>الأعظمي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6" name="كائن 5"/>
          <p:cNvGraphicFramePr>
            <a:graphicFrameLocks noChangeAspect="1"/>
          </p:cNvGraphicFramePr>
          <p:nvPr/>
        </p:nvGraphicFramePr>
        <p:xfrm>
          <a:off x="785786" y="857232"/>
          <a:ext cx="3698875" cy="4778375"/>
        </p:xfrm>
        <a:graphic>
          <a:graphicData uri="http://schemas.openxmlformats.org/presentationml/2006/ole">
            <p:oleObj spid="_x0000_s77826" name="Plot" r:id="rId3" imgW="3699000" imgH="4779000" progId="">
              <p:embed/>
            </p:oleObj>
          </a:graphicData>
        </a:graphic>
      </p:graphicFrame>
      <p:sp>
        <p:nvSpPr>
          <p:cNvPr id="7" name="مربع نص 6"/>
          <p:cNvSpPr txBox="1"/>
          <p:nvPr/>
        </p:nvSpPr>
        <p:spPr>
          <a:xfrm>
            <a:off x="2000232" y="5572140"/>
            <a:ext cx="4286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dirty="0" smtClean="0">
                <a:sym typeface="Symbol"/>
              </a:rPr>
              <a:t></a:t>
            </a:r>
            <a:endParaRPr lang="ar-SY" sz="2400" dirty="0"/>
          </a:p>
        </p:txBody>
      </p:sp>
      <p:sp>
        <p:nvSpPr>
          <p:cNvPr id="8" name="مربع نص 7"/>
          <p:cNvSpPr txBox="1"/>
          <p:nvPr/>
        </p:nvSpPr>
        <p:spPr>
          <a:xfrm>
            <a:off x="3357554" y="557214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smtClean="0">
                <a:sym typeface="Symbol"/>
              </a:rPr>
              <a:t>2</a:t>
            </a:r>
            <a:r>
              <a:rPr lang="ar-SY" sz="2400" dirty="0" smtClean="0">
                <a:sym typeface="Symbol"/>
              </a:rPr>
              <a:t></a:t>
            </a:r>
            <a:endParaRPr lang="ar-SY" sz="2400" dirty="0"/>
          </a:p>
        </p:txBody>
      </p:sp>
      <p:sp>
        <p:nvSpPr>
          <p:cNvPr id="9" name="مربع نص 8"/>
          <p:cNvSpPr txBox="1"/>
          <p:nvPr/>
        </p:nvSpPr>
        <p:spPr>
          <a:xfrm>
            <a:off x="4071934" y="128586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dirty="0" smtClean="0">
                <a:sym typeface="Symbol"/>
              </a:rPr>
              <a:t></a:t>
            </a:r>
            <a:endParaRPr lang="ar-SY" sz="2400" dirty="0"/>
          </a:p>
        </p:txBody>
      </p:sp>
      <p:sp>
        <p:nvSpPr>
          <p:cNvPr id="10" name="مربع نص 9"/>
          <p:cNvSpPr txBox="1"/>
          <p:nvPr/>
        </p:nvSpPr>
        <p:spPr>
          <a:xfrm>
            <a:off x="4000496" y="3286124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dirty="0" smtClean="0">
                <a:sym typeface="Symbol"/>
              </a:rPr>
              <a:t></a:t>
            </a:r>
            <a:endParaRPr lang="ar-SY" sz="2400" dirty="0"/>
          </a:p>
        </p:txBody>
      </p:sp>
      <p:sp>
        <p:nvSpPr>
          <p:cNvPr id="11" name="مربع نص 10"/>
          <p:cNvSpPr txBox="1"/>
          <p:nvPr/>
        </p:nvSpPr>
        <p:spPr>
          <a:xfrm>
            <a:off x="4000496" y="3929066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ar-SY" sz="2400" dirty="0" smtClean="0">
                <a:sym typeface="Symbol"/>
              </a:rPr>
              <a:t></a:t>
            </a:r>
            <a:endParaRPr lang="ar-SY" sz="2400" dirty="0"/>
          </a:p>
        </p:txBody>
      </p:sp>
      <p:sp>
        <p:nvSpPr>
          <p:cNvPr id="12" name="مربع نص 11"/>
          <p:cNvSpPr txBox="1"/>
          <p:nvPr/>
        </p:nvSpPr>
        <p:spPr>
          <a:xfrm>
            <a:off x="142844" y="571480"/>
            <a:ext cx="64294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aseline="-25000" dirty="0" err="1" smtClean="0">
                <a:solidFill>
                  <a:srgbClr val="FF0000"/>
                </a:solidFill>
                <a:sym typeface="Symbol"/>
              </a:rPr>
              <a:t>in</a:t>
            </a:r>
            <a:endParaRPr lang="en-US" sz="2400" baseline="-25000" dirty="0" smtClean="0">
              <a:solidFill>
                <a:srgbClr val="FF0000"/>
              </a:solidFill>
              <a:sym typeface="Symbol"/>
            </a:endParaRPr>
          </a:p>
          <a:p>
            <a:pPr algn="ctr" rtl="0"/>
            <a:r>
              <a:rPr lang="en-US" sz="2400" dirty="0" err="1" smtClean="0"/>
              <a:t>v</a:t>
            </a:r>
            <a:r>
              <a:rPr lang="en-US" sz="2400" baseline="-25000" dirty="0" err="1" smtClean="0"/>
              <a:t>L</a:t>
            </a:r>
            <a:endParaRPr lang="ar-SY" sz="2400" dirty="0"/>
          </a:p>
        </p:txBody>
      </p:sp>
      <p:sp>
        <p:nvSpPr>
          <p:cNvPr id="13" name="مربع نص 12"/>
          <p:cNvSpPr txBox="1"/>
          <p:nvPr/>
        </p:nvSpPr>
        <p:spPr>
          <a:xfrm>
            <a:off x="142844" y="2643182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2400" baseline="-25000" dirty="0" err="1" smtClean="0">
                <a:solidFill>
                  <a:srgbClr val="FF0000"/>
                </a:solidFill>
                <a:sym typeface="Symbol"/>
              </a:rPr>
              <a:t>L</a:t>
            </a:r>
            <a:endParaRPr lang="ar-SY" sz="2400" dirty="0"/>
          </a:p>
        </p:txBody>
      </p:sp>
      <p:sp>
        <p:nvSpPr>
          <p:cNvPr id="14" name="مربع نص 13"/>
          <p:cNvSpPr txBox="1"/>
          <p:nvPr/>
        </p:nvSpPr>
        <p:spPr>
          <a:xfrm>
            <a:off x="142844" y="378619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err="1" smtClean="0">
                <a:sym typeface="Symbol"/>
              </a:rPr>
              <a:t>v</a:t>
            </a:r>
            <a:r>
              <a:rPr lang="en-US" sz="2400" baseline="-25000" dirty="0" err="1" smtClean="0">
                <a:sym typeface="Symbol"/>
              </a:rPr>
              <a:t>D</a:t>
            </a:r>
            <a:endParaRPr lang="ar-SY" sz="2400" dirty="0"/>
          </a:p>
        </p:txBody>
      </p:sp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5365750" y="642938"/>
          <a:ext cx="2465388" cy="536575"/>
        </p:xfrm>
        <a:graphic>
          <a:graphicData uri="http://schemas.openxmlformats.org/presentationml/2006/ole">
            <p:oleObj spid="_x0000_s77832" name="Equation" r:id="rId4" imgW="1054080" imgH="228600" progId="Equation.DSMT4">
              <p:embed/>
            </p:oleObj>
          </a:graphicData>
        </a:graphic>
      </p:graphicFrame>
      <p:graphicFrame>
        <p:nvGraphicFramePr>
          <p:cNvPr id="77833" name="Object 6"/>
          <p:cNvGraphicFramePr>
            <a:graphicFrameLocks noChangeAspect="1"/>
          </p:cNvGraphicFramePr>
          <p:nvPr/>
        </p:nvGraphicFramePr>
        <p:xfrm>
          <a:off x="5445125" y="1357298"/>
          <a:ext cx="2051050" cy="923925"/>
        </p:xfrm>
        <a:graphic>
          <a:graphicData uri="http://schemas.openxmlformats.org/presentationml/2006/ole">
            <p:oleObj spid="_x0000_s77833" name="Equation" r:id="rId5" imgW="876240" imgH="393480" progId="Equation.DSMT4">
              <p:embed/>
            </p:oleObj>
          </a:graphicData>
        </a:graphic>
      </p:graphicFrame>
      <p:sp>
        <p:nvSpPr>
          <p:cNvPr id="20" name="مربع نص 19"/>
          <p:cNvSpPr txBox="1"/>
          <p:nvPr/>
        </p:nvSpPr>
        <p:spPr>
          <a:xfrm>
            <a:off x="3786182" y="2500306"/>
            <a:ext cx="50006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sz="2800" b="1" dirty="0" smtClean="0">
                <a:solidFill>
                  <a:srgbClr val="0070C0"/>
                </a:solidFill>
                <a:cs typeface="Simplified Arabic" pitchFamily="2" charset="-78"/>
              </a:rPr>
              <a:t>الاستطاعة الفعالة المستهلكة في الحمولة</a:t>
            </a:r>
            <a:endParaRPr lang="ar-SY" sz="2800" b="1" dirty="0">
              <a:solidFill>
                <a:srgbClr val="0070C0"/>
              </a:solidFill>
              <a:cs typeface="Simplified Arabic" pitchFamily="2" charset="-78"/>
            </a:endParaRPr>
          </a:p>
        </p:txBody>
      </p:sp>
      <p:graphicFrame>
        <p:nvGraphicFramePr>
          <p:cNvPr id="77834" name="Object 3"/>
          <p:cNvGraphicFramePr>
            <a:graphicFrameLocks noChangeAspect="1"/>
          </p:cNvGraphicFramePr>
          <p:nvPr/>
        </p:nvGraphicFramePr>
        <p:xfrm>
          <a:off x="4857752" y="3003554"/>
          <a:ext cx="2797175" cy="925512"/>
        </p:xfrm>
        <a:graphic>
          <a:graphicData uri="http://schemas.openxmlformats.org/presentationml/2006/ole">
            <p:oleObj spid="_x0000_s77834" name="Equation" r:id="rId6" imgW="1193760" imgH="393480" progId="Equation.DSMT4">
              <p:embed/>
            </p:oleObj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/>
        </p:nvGraphicFramePr>
        <p:xfrm>
          <a:off x="4857752" y="4000504"/>
          <a:ext cx="3957637" cy="984250"/>
        </p:xfrm>
        <a:graphic>
          <a:graphicData uri="http://schemas.openxmlformats.org/presentationml/2006/ole">
            <p:oleObj spid="_x0000_s77835" name="Equation" r:id="rId7" imgW="1688760" imgH="419040" progId="Equation.DSMT4">
              <p:embed/>
            </p:oleObj>
          </a:graphicData>
        </a:graphic>
      </p:graphicFrame>
      <p:graphicFrame>
        <p:nvGraphicFramePr>
          <p:cNvPr id="77837" name="Object 13"/>
          <p:cNvGraphicFramePr>
            <a:graphicFrameLocks noChangeAspect="1"/>
          </p:cNvGraphicFramePr>
          <p:nvPr/>
        </p:nvGraphicFramePr>
        <p:xfrm>
          <a:off x="4064030" y="5214950"/>
          <a:ext cx="4794250" cy="838200"/>
        </p:xfrm>
        <a:graphic>
          <a:graphicData uri="http://schemas.openxmlformats.org/presentationml/2006/ole">
            <p:oleObj spid="_x0000_s77837" name="Equation" r:id="rId8" imgW="2400120" imgH="419040" progId="Equation.DSMT4">
              <p:embed/>
            </p:oleObj>
          </a:graphicData>
        </a:graphic>
      </p:graphicFrame>
      <p:sp>
        <p:nvSpPr>
          <p:cNvPr id="26" name="مربع نص 25"/>
          <p:cNvSpPr txBox="1"/>
          <p:nvPr/>
        </p:nvSpPr>
        <p:spPr>
          <a:xfrm>
            <a:off x="1714480" y="6143644"/>
            <a:ext cx="150019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ar-SY" sz="2200" dirty="0" smtClean="0">
                <a:cs typeface="Simplified Arabic" pitchFamily="2" charset="-78"/>
              </a:rPr>
              <a:t>الشكل 2 - 3</a:t>
            </a:r>
            <a:endParaRPr lang="ar-SY" sz="2200" dirty="0">
              <a:cs typeface="Simplified Arabic" pitchFamily="2" charset="-78"/>
            </a:endParaRPr>
          </a:p>
        </p:txBody>
      </p:sp>
      <p:cxnSp>
        <p:nvCxnSpPr>
          <p:cNvPr id="21" name="رابط كسهم مستقيم 20"/>
          <p:cNvCxnSpPr/>
          <p:nvPr/>
        </p:nvCxnSpPr>
        <p:spPr>
          <a:xfrm rot="5400000">
            <a:off x="2492669" y="4841386"/>
            <a:ext cx="928694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مربع نص 22"/>
          <p:cNvSpPr txBox="1"/>
          <p:nvPr/>
        </p:nvSpPr>
        <p:spPr>
          <a:xfrm>
            <a:off x="2285984" y="3786190"/>
            <a:ext cx="121444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err="1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US" sz="2400" baseline="-25000" dirty="0" err="1" smtClean="0">
                <a:solidFill>
                  <a:srgbClr val="FF0000"/>
                </a:solidFill>
                <a:sym typeface="Symbol"/>
              </a:rPr>
              <a:t>RDmax</a:t>
            </a:r>
            <a:endParaRPr lang="ar-SY" sz="2400" dirty="0">
              <a:solidFill>
                <a:srgbClr val="FF0000"/>
              </a:solidFill>
            </a:endParaRPr>
          </a:p>
        </p:txBody>
      </p:sp>
      <p:cxnSp>
        <p:nvCxnSpPr>
          <p:cNvPr id="24" name="رابط كسهم مستقيم 23"/>
          <p:cNvCxnSpPr/>
          <p:nvPr/>
        </p:nvCxnSpPr>
        <p:spPr>
          <a:xfrm rot="5400000">
            <a:off x="1262642" y="3483892"/>
            <a:ext cx="540000" cy="158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مربع نص 24"/>
          <p:cNvSpPr txBox="1"/>
          <p:nvPr/>
        </p:nvSpPr>
        <p:spPr>
          <a:xfrm>
            <a:off x="861610" y="2623043"/>
            <a:ext cx="121444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err="1" smtClean="0">
                <a:solidFill>
                  <a:srgbClr val="0070C0"/>
                </a:solidFill>
                <a:sym typeface="Symbol"/>
              </a:rPr>
              <a:t>i</a:t>
            </a:r>
            <a:r>
              <a:rPr lang="en-US" sz="2400" baseline="-25000" dirty="0" err="1" smtClean="0">
                <a:solidFill>
                  <a:srgbClr val="0070C0"/>
                </a:solidFill>
                <a:sym typeface="Symbol"/>
              </a:rPr>
              <a:t>Dmax</a:t>
            </a:r>
            <a:endParaRPr lang="ar-SY" sz="2400" dirty="0">
              <a:solidFill>
                <a:srgbClr val="0070C0"/>
              </a:solidFill>
            </a:endParaRPr>
          </a:p>
        </p:txBody>
      </p:sp>
      <p:sp>
        <p:nvSpPr>
          <p:cNvPr id="27" name="عنصر نائب للتاريخ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Y" smtClean="0"/>
              <a:t>2018-2019</a:t>
            </a:r>
            <a:endParaRPr lang="ar-SY"/>
          </a:p>
        </p:txBody>
      </p:sp>
      <p:sp>
        <p:nvSpPr>
          <p:cNvPr id="28" name="عنصر نائب لرقم الشريحة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A8FC-BB9E-42E2-A4DE-D94B488C17FE}" type="slidenum">
              <a:rPr lang="ar-SY" smtClean="0"/>
              <a:pPr/>
              <a:t>9</a:t>
            </a:fld>
            <a:endParaRPr lang="ar-SY"/>
          </a:p>
        </p:txBody>
      </p:sp>
      <p:sp>
        <p:nvSpPr>
          <p:cNvPr id="29" name="عنصر نائب للتذييل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Y" smtClean="0"/>
              <a:t>د. عماد الروح - دارات التقويم الديودية</a:t>
            </a:r>
            <a:endParaRPr lang="ar-SY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" dur="10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5" dur="10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310&quot;/&gt;&lt;/object&gt;&lt;object type=&quot;3&quot; unique_id=&quot;10005&quot;&gt;&lt;property id=&quot;20148&quot; value=&quot;5&quot;/&gt;&lt;property id=&quot;20300&quot; value=&quot;Slide 2&quot;/&gt;&lt;property id=&quot;20307&quot; value=&quot;311&quot;/&gt;&lt;/object&gt;&lt;object type=&quot;3&quot; unique_id=&quot;10006&quot;&gt;&lt;property id=&quot;20148&quot; value=&quot;5&quot;/&gt;&lt;property id=&quot;20300&quot; value=&quot;Slide 3 - &amp;quot;دارات التقويم الديودية&amp;#x0D;&amp;#x0A;Diode Rectifiers&amp;quot;&quot;/&gt;&lt;property id=&quot;20307&quot; value=&quot;256&quot;/&gt;&lt;/object&gt;&lt;object type=&quot;3&quot; unique_id=&quot;10007&quot;&gt;&lt;property id=&quot;20148&quot; value=&quot;5&quot;/&gt;&lt;property id=&quot;20300&quot; value=&quot;Slide 4&quot;/&gt;&lt;property id=&quot;20307&quot; value=&quot;260&quot;/&gt;&lt;/object&gt;&lt;object type=&quot;3&quot; unique_id=&quot;10008&quot;&gt;&lt;property id=&quot;20148&quot; value=&quot;5&quot;/&gt;&lt;property id=&quot;20300&quot; value=&quot;Slide 5&quot;/&gt;&lt;property id=&quot;20307&quot; value=&quot;292&quot;/&gt;&lt;/object&gt;&lt;object type=&quot;3&quot; unique_id=&quot;10009&quot;&gt;&lt;property id=&quot;20148&quot; value=&quot;5&quot;/&gt;&lt;property id=&quot;20300&quot; value=&quot;Slide 6&quot;/&gt;&lt;property id=&quot;20307&quot; value=&quot;261&quot;/&gt;&lt;/object&gt;&lt;object type=&quot;3&quot; unique_id=&quot;10010&quot;&gt;&lt;property id=&quot;20148&quot; value=&quot;5&quot;/&gt;&lt;property id=&quot;20300&quot; value=&quot;Slide 7&quot;/&gt;&lt;property id=&quot;20307&quot; value=&quot;294&quot;/&gt;&lt;/object&gt;&lt;object type=&quot;3&quot; unique_id=&quot;10011&quot;&gt;&lt;property id=&quot;20148&quot; value=&quot;5&quot;/&gt;&lt;property id=&quot;20300&quot; value=&quot;Slide 8&quot;/&gt;&lt;property id=&quot;20307&quot; value=&quot;264&quot;/&gt;&lt;/object&gt;&lt;object type=&quot;3&quot; unique_id=&quot;10012&quot;&gt;&lt;property id=&quot;20148&quot; value=&quot;5&quot;/&gt;&lt;property id=&quot;20300&quot; value=&quot;Slide 9&quot;/&gt;&lt;property id=&quot;20307&quot; value=&quot;295&quot;/&gt;&lt;/object&gt;&lt;object type=&quot;3&quot; unique_id=&quot;10013&quot;&gt;&lt;property id=&quot;20148&quot; value=&quot;5&quot;/&gt;&lt;property id=&quot;20300&quot; value=&quot;Slide 10&quot;/&gt;&lt;property id=&quot;20307&quot; value=&quot;296&quot;/&gt;&lt;/object&gt;&lt;object type=&quot;3&quot; unique_id=&quot;10014&quot;&gt;&lt;property id=&quot;20148&quot; value=&quot;5&quot;/&gt;&lt;property id=&quot;20300&quot; value=&quot;Slide 11&quot;/&gt;&lt;property id=&quot;20307&quot; value=&quot;278&quot;/&gt;&lt;/object&gt;&lt;object type=&quot;3&quot; unique_id=&quot;10015&quot;&gt;&lt;property id=&quot;20148&quot; value=&quot;5&quot;/&gt;&lt;property id=&quot;20300&quot; value=&quot;Slide 12&quot;/&gt;&lt;property id=&quot;20307&quot; value=&quot;298&quot;/&gt;&lt;/object&gt;&lt;object type=&quot;3&quot; unique_id=&quot;10016&quot;&gt;&lt;property id=&quot;20148&quot; value=&quot;5&quot;/&gt;&lt;property id=&quot;20300&quot; value=&quot;Slide 13&quot;/&gt;&lt;property id=&quot;20307&quot; value=&quot;306&quot;/&gt;&lt;/object&gt;&lt;object type=&quot;3&quot; unique_id=&quot;10017&quot;&gt;&lt;property id=&quot;20148&quot; value=&quot;5&quot;/&gt;&lt;property id=&quot;20300&quot; value=&quot;Slide 14&quot;/&gt;&lt;property id=&quot;20307&quot; value=&quot;299&quot;/&gt;&lt;/object&gt;&lt;object type=&quot;3&quot; unique_id=&quot;10018&quot;&gt;&lt;property id=&quot;20148&quot; value=&quot;5&quot;/&gt;&lt;property id=&quot;20300&quot; value=&quot;Slide 15&quot;/&gt;&lt;property id=&quot;20307&quot; value=&quot;301&quot;/&gt;&lt;/object&gt;&lt;object type=&quot;3&quot; unique_id=&quot;10019&quot;&gt;&lt;property id=&quot;20148&quot; value=&quot;5&quot;/&gt;&lt;property id=&quot;20300&quot; value=&quot;Slide 16&quot;/&gt;&lt;property id=&quot;20307&quot; value=&quot;302&quot;/&gt;&lt;/object&gt;&lt;object type=&quot;3&quot; unique_id=&quot;10020&quot;&gt;&lt;property id=&quot;20148&quot; value=&quot;5&quot;/&gt;&lt;property id=&quot;20300&quot; value=&quot;Slide 17&quot;/&gt;&lt;property id=&quot;20307&quot; value=&quot;280&quot;/&gt;&lt;/object&gt;&lt;object type=&quot;3&quot; unique_id=&quot;10021&quot;&gt;&lt;property id=&quot;20148&quot; value=&quot;5&quot;/&gt;&lt;property id=&quot;20300&quot; value=&quot;Slide 18&quot;/&gt;&lt;property id=&quot;20307&quot; value=&quot;303&quot;/&gt;&lt;/object&gt;&lt;object type=&quot;3&quot; unique_id=&quot;10022&quot;&gt;&lt;property id=&quot;20148&quot; value=&quot;5&quot;/&gt;&lt;property id=&quot;20300&quot; value=&quot;Slide 19&quot;/&gt;&lt;property id=&quot;20307&quot; value=&quot;304&quot;/&gt;&lt;/object&gt;&lt;object type=&quot;3&quot; unique_id=&quot;10023&quot;&gt;&lt;property id=&quot;20148&quot; value=&quot;5&quot;/&gt;&lt;property id=&quot;20300&quot; value=&quot;Slide 20&quot;/&gt;&lt;property id=&quot;20307&quot; value=&quot;305&quot;/&gt;&lt;/object&gt;&lt;object type=&quot;3&quot; unique_id=&quot;10024&quot;&gt;&lt;property id=&quot;20148&quot; value=&quot;5&quot;/&gt;&lt;property id=&quot;20300&quot; value=&quot;Slide 21&quot;/&gt;&lt;property id=&quot;20307&quot; value=&quot;283&quot;/&gt;&lt;/object&gt;&lt;object type=&quot;3&quot; unique_id=&quot;10025&quot;&gt;&lt;property id=&quot;20148&quot; value=&quot;5&quot;/&gt;&lt;property id=&quot;20300&quot; value=&quot;Slide 22&quot;/&gt;&lt;property id=&quot;20307&quot; value=&quot;330&quot;/&gt;&lt;/object&gt;&lt;object type=&quot;3&quot; unique_id=&quot;10027&quot;&gt;&lt;property id=&quot;20148&quot; value=&quot;5&quot;/&gt;&lt;property id=&quot;20300&quot; value=&quot;Slide 23&quot;/&gt;&lt;property id=&quot;20307&quot; value=&quot;332&quot;/&gt;&lt;/object&gt;&lt;object type=&quot;3&quot; unique_id=&quot;10028&quot;&gt;&lt;property id=&quot;20148&quot; value=&quot;5&quot;/&gt;&lt;property id=&quot;20300&quot; value=&quot;Slide 24&quot;/&gt;&lt;property id=&quot;20307&quot; value=&quot;333&quot;/&gt;&lt;/object&gt;&lt;object type=&quot;3&quot; unique_id=&quot;10029&quot;&gt;&lt;property id=&quot;20148&quot; value=&quot;5&quot;/&gt;&lt;property id=&quot;20300&quot; value=&quot;Slide 25&quot;/&gt;&lt;property id=&quot;20307&quot; value=&quot;312&quot;/&gt;&lt;/object&gt;&lt;object type=&quot;3&quot; unique_id=&quot;10030&quot;&gt;&lt;property id=&quot;20148&quot; value=&quot;5&quot;/&gt;&lt;property id=&quot;20300&quot; value=&quot;Slide 26&quot;/&gt;&lt;property id=&quot;20307&quot; value=&quot;313&quot;/&gt;&lt;/object&gt;&lt;object type=&quot;3&quot; unique_id=&quot;10031&quot;&gt;&lt;property id=&quot;20148&quot; value=&quot;5&quot;/&gt;&lt;property id=&quot;20300&quot; value=&quot;Slide 27&quot;/&gt;&lt;property id=&quot;20307&quot; value=&quot;314&quot;/&gt;&lt;/object&gt;&lt;object type=&quot;3&quot; unique_id=&quot;10032&quot;&gt;&lt;property id=&quot;20148&quot; value=&quot;5&quot;/&gt;&lt;property id=&quot;20300&quot; value=&quot;Slide 28&quot;/&gt;&lt;property id=&quot;20307&quot; value=&quot;315&quot;/&gt;&lt;/object&gt;&lt;object type=&quot;3&quot; unique_id=&quot;10033&quot;&gt;&lt;property id=&quot;20148&quot; value=&quot;5&quot;/&gt;&lt;property id=&quot;20300&quot; value=&quot;Slide 29&quot;/&gt;&lt;property id=&quot;20307&quot; value=&quot;316&quot;/&gt;&lt;/object&gt;&lt;object type=&quot;3&quot; unique_id=&quot;10034&quot;&gt;&lt;property id=&quot;20148&quot; value=&quot;5&quot;/&gt;&lt;property id=&quot;20300&quot; value=&quot;Slide 30&quot;/&gt;&lt;property id=&quot;20307&quot; value=&quot;317&quot;/&gt;&lt;/object&gt;&lt;object type=&quot;3&quot; unique_id=&quot;10035&quot;&gt;&lt;property id=&quot;20148&quot; value=&quot;5&quot;/&gt;&lt;property id=&quot;20300&quot; value=&quot;Slide 31&quot;/&gt;&lt;property id=&quot;20307&quot; value=&quot;318&quot;/&gt;&lt;/object&gt;&lt;object type=&quot;3&quot; unique_id=&quot;10036&quot;&gt;&lt;property id=&quot;20148&quot; value=&quot;5&quot;/&gt;&lt;property id=&quot;20300&quot; value=&quot;Slide 32&quot;/&gt;&lt;property id=&quot;20307&quot; value=&quot;319&quot;/&gt;&lt;/object&gt;&lt;object type=&quot;3&quot; unique_id=&quot;10037&quot;&gt;&lt;property id=&quot;20148&quot; value=&quot;5&quot;/&gt;&lt;property id=&quot;20300&quot; value=&quot;Slide 33&quot;/&gt;&lt;property id=&quot;20307&quot; value=&quot;320&quot;/&gt;&lt;/object&gt;&lt;object type=&quot;3&quot; unique_id=&quot;10038&quot;&gt;&lt;property id=&quot;20148&quot; value=&quot;5&quot;/&gt;&lt;property id=&quot;20300&quot; value=&quot;Slide 34&quot;/&gt;&lt;property id=&quot;20307&quot; value=&quot;321&quot;/&gt;&lt;/object&gt;&lt;object type=&quot;3&quot; unique_id=&quot;10039&quot;&gt;&lt;property id=&quot;20148&quot; value=&quot;5&quot;/&gt;&lt;property id=&quot;20300&quot; value=&quot;Slide 35&quot;/&gt;&lt;property id=&quot;20307&quot; value=&quot;322&quot;/&gt;&lt;/object&gt;&lt;object type=&quot;3&quot; unique_id=&quot;10040&quot;&gt;&lt;property id=&quot;20148&quot; value=&quot;5&quot;/&gt;&lt;property id=&quot;20300&quot; value=&quot;Slide 36&quot;/&gt;&lt;property id=&quot;20307&quot; value=&quot;345&quot;/&gt;&lt;/object&gt;&lt;object type=&quot;3&quot; unique_id=&quot;10041&quot;&gt;&lt;property id=&quot;20148&quot; value=&quot;5&quot;/&gt;&lt;property id=&quot;20300&quot; value=&quot;Slide 37&quot;/&gt;&lt;property id=&quot;20307&quot; value=&quot;323&quot;/&gt;&lt;/object&gt;&lt;object type=&quot;3&quot; unique_id=&quot;10042&quot;&gt;&lt;property id=&quot;20148&quot; value=&quot;5&quot;/&gt;&lt;property id=&quot;20300&quot; value=&quot;Slide 38&quot;/&gt;&lt;property id=&quot;20307&quot; value=&quot;324&quot;/&gt;&lt;/object&gt;&lt;object type=&quot;3&quot; unique_id=&quot;10043&quot;&gt;&lt;property id=&quot;20148&quot; value=&quot;5&quot;/&gt;&lt;property id=&quot;20300&quot; value=&quot;Slide 39&quot;/&gt;&lt;property id=&quot;20307&quot; value=&quot;325&quot;/&gt;&lt;/object&gt;&lt;object type=&quot;3&quot; unique_id=&quot;10044&quot;&gt;&lt;property id=&quot;20148&quot; value=&quot;5&quot;/&gt;&lt;property id=&quot;20300&quot; value=&quot;Slide 40&quot;/&gt;&lt;property id=&quot;20307&quot; value=&quot;326&quot;/&gt;&lt;/object&gt;&lt;object type=&quot;3&quot; unique_id=&quot;10045&quot;&gt;&lt;property id=&quot;20148&quot; value=&quot;5&quot;/&gt;&lt;property id=&quot;20300&quot; value=&quot;Slide 41&quot;/&gt;&lt;property id=&quot;20307&quot; value=&quot;346&quot;/&gt;&lt;/object&gt;&lt;object type=&quot;3&quot; unique_id=&quot;10046&quot;&gt;&lt;property id=&quot;20148&quot; value=&quot;5&quot;/&gt;&lt;property id=&quot;20300&quot; value=&quot;Slide 42&quot;/&gt;&lt;property id=&quot;20307&quot; value=&quot;347&quot;/&gt;&lt;/object&gt;&lt;object type=&quot;3&quot; unique_id=&quot;10047&quot;&gt;&lt;property id=&quot;20148&quot; value=&quot;5&quot;/&gt;&lt;property id=&quot;20300&quot; value=&quot;Slide 43&quot;/&gt;&lt;property id=&quot;20307&quot; value=&quot;334&quot;/&gt;&lt;/object&gt;&lt;object type=&quot;3&quot; unique_id=&quot;10048&quot;&gt;&lt;property id=&quot;20148&quot; value=&quot;5&quot;/&gt;&lt;property id=&quot;20300&quot; value=&quot;Slide 44&quot;/&gt;&lt;property id=&quot;20307&quot; value=&quot;335&quot;/&gt;&lt;/object&gt;&lt;object type=&quot;3&quot; unique_id=&quot;10049&quot;&gt;&lt;property id=&quot;20148&quot; value=&quot;5&quot;/&gt;&lt;property id=&quot;20300&quot; value=&quot;Slide 45&quot;/&gt;&lt;property id=&quot;20307&quot; value=&quot;336&quot;/&gt;&lt;/object&gt;&lt;object type=&quot;3&quot; unique_id=&quot;10050&quot;&gt;&lt;property id=&quot;20148&quot; value=&quot;5&quot;/&gt;&lt;property id=&quot;20300&quot; value=&quot;Slide 46&quot;/&gt;&lt;property id=&quot;20307&quot; value=&quot;337&quot;/&gt;&lt;/object&gt;&lt;object type=&quot;3&quot; unique_id=&quot;10051&quot;&gt;&lt;property id=&quot;20148&quot; value=&quot;5&quot;/&gt;&lt;property id=&quot;20300&quot; value=&quot;Slide 47&quot;/&gt;&lt;property id=&quot;20307&quot; value=&quot;338&quot;/&gt;&lt;/object&gt;&lt;object type=&quot;3&quot; unique_id=&quot;10052&quot;&gt;&lt;property id=&quot;20148&quot; value=&quot;5&quot;/&gt;&lt;property id=&quot;20300&quot; value=&quot;Slide 48&quot;/&gt;&lt;property id=&quot;20307&quot; value=&quot;339&quot;/&gt;&lt;/object&gt;&lt;object type=&quot;3&quot; unique_id=&quot;10053&quot;&gt;&lt;property id=&quot;20148&quot; value=&quot;5&quot;/&gt;&lt;property id=&quot;20300&quot; value=&quot;Slide 49&quot;/&gt;&lt;property id=&quot;20307&quot; value=&quot;340&quot;/&gt;&lt;/object&gt;&lt;object type=&quot;3&quot; unique_id=&quot;10054&quot;&gt;&lt;property id=&quot;20148&quot; value=&quot;5&quot;/&gt;&lt;property id=&quot;20300&quot; value=&quot;Slide 50&quot;/&gt;&lt;property id=&quot;20307&quot; value=&quot;341&quot;/&gt;&lt;/object&gt;&lt;object type=&quot;3&quot; unique_id=&quot;10055&quot;&gt;&lt;property id=&quot;20148&quot; value=&quot;5&quot;/&gt;&lt;property id=&quot;20300&quot; value=&quot;Slide 51&quot;/&gt;&lt;property id=&quot;20307&quot; value=&quot;342&quot;/&gt;&lt;/object&gt;&lt;object type=&quot;3&quot; unique_id=&quot;10056&quot;&gt;&lt;property id=&quot;20148&quot; value=&quot;5&quot;/&gt;&lt;property id=&quot;20300&quot; value=&quot;Slide 52&quot;/&gt;&lt;property id=&quot;20307&quot; value=&quot;343&quot;/&gt;&lt;/object&gt;&lt;object type=&quot;3&quot; unique_id=&quot;10057&quot;&gt;&lt;property id=&quot;20148&quot; value=&quot;5&quot;/&gt;&lt;property id=&quot;20300&quot; value=&quot;Slide 53&quot;/&gt;&lt;property id=&quot;20307&quot; value=&quot;344&quot;/&gt;&lt;/object&gt;&lt;object type=&quot;3&quot; unique_id=&quot;10058&quot;&gt;&lt;property id=&quot;20148&quot; value=&quot;5&quot;/&gt;&lt;property id=&quot;20300&quot; value=&quot;Slide 54&quot;/&gt;&lt;property id=&quot;20307&quot; value=&quot;348&quot;/&gt;&lt;/object&gt;&lt;object type=&quot;3&quot; unique_id=&quot;10059&quot;&gt;&lt;property id=&quot;20148&quot; value=&quot;5&quot;/&gt;&lt;property id=&quot;20300&quot; value=&quot;Slide 55&quot;/&gt;&lt;property id=&quot;20307&quot; value=&quot;349&quot;/&gt;&lt;/object&gt;&lt;object type=&quot;3&quot; unique_id=&quot;10060&quot;&gt;&lt;property id=&quot;20148&quot; value=&quot;5&quot;/&gt;&lt;property id=&quot;20300&quot; value=&quot;Slide 56&quot;/&gt;&lt;property id=&quot;20307&quot; value=&quot;350&quot;/&gt;&lt;/object&gt;&lt;object type=&quot;3&quot; unique_id=&quot;10061&quot;&gt;&lt;property id=&quot;20148&quot; value=&quot;5&quot;/&gt;&lt;property id=&quot;20300&quot; value=&quot;Slide 57&quot;/&gt;&lt;property id=&quot;20307&quot; value=&quot;351&quot;/&gt;&lt;/object&gt;&lt;object type=&quot;3&quot; unique_id=&quot;10062&quot;&gt;&lt;property id=&quot;20148&quot; value=&quot;5&quot;/&gt;&lt;property id=&quot;20300&quot; value=&quot;Slide 58&quot;/&gt;&lt;property id=&quot;20307&quot; value=&quot;352&quot;/&gt;&lt;/object&gt;&lt;object type=&quot;3&quot; unique_id=&quot;10063&quot;&gt;&lt;property id=&quot;20148&quot; value=&quot;5&quot;/&gt;&lt;property id=&quot;20300&quot; value=&quot;Slide 59&quot;/&gt;&lt;property id=&quot;20307&quot; value=&quot;353&quot;/&gt;&lt;/object&gt;&lt;object type=&quot;3&quot; unique_id=&quot;10064&quot;&gt;&lt;property id=&quot;20148&quot; value=&quot;5&quot;/&gt;&lt;property id=&quot;20300&quot; value=&quot;Slide 60&quot;/&gt;&lt;property id=&quot;20307&quot; value=&quot;354&quot;/&gt;&lt;/object&gt;&lt;object type=&quot;3&quot; unique_id=&quot;10065&quot;&gt;&lt;property id=&quot;20148&quot; value=&quot;5&quot;/&gt;&lt;property id=&quot;20300&quot; value=&quot;Slide 61&quot;/&gt;&lt;property id=&quot;20307&quot; value=&quot;355&quot;/&gt;&lt;/object&gt;&lt;object type=&quot;3&quot; unique_id=&quot;10066&quot;&gt;&lt;property id=&quot;20148&quot; value=&quot;5&quot;/&gt;&lt;property id=&quot;20300&quot; value=&quot;Slide 62&quot;/&gt;&lt;property id=&quot;20307&quot; value=&quot;356&quot;/&gt;&lt;/object&gt;&lt;object type=&quot;3&quot; unique_id=&quot;10067&quot;&gt;&lt;property id=&quot;20148&quot; value=&quot;5&quot;/&gt;&lt;property id=&quot;20300&quot; value=&quot;Slide 63&quot;/&gt;&lt;property id=&quot;20307&quot; value=&quot;357&quot;/&gt;&lt;/object&gt;&lt;object type=&quot;3&quot; unique_id=&quot;10068&quot;&gt;&lt;property id=&quot;20148&quot; value=&quot;5&quot;/&gt;&lt;property id=&quot;20300&quot; value=&quot;Slide 64&quot;/&gt;&lt;property id=&quot;20307&quot; value=&quot;373&quot;/&gt;&lt;/object&gt;&lt;object type=&quot;3&quot; unique_id=&quot;10069&quot;&gt;&lt;property id=&quot;20148&quot; value=&quot;5&quot;/&gt;&lt;property id=&quot;20300&quot; value=&quot;Slide 65&quot;/&gt;&lt;property id=&quot;20307&quot; value=&quot;377&quot;/&gt;&lt;/object&gt;&lt;object type=&quot;3&quot; unique_id=&quot;10070&quot;&gt;&lt;property id=&quot;20148&quot; value=&quot;5&quot;/&gt;&lt;property id=&quot;20300&quot; value=&quot;Slide 66&quot;/&gt;&lt;property id=&quot;20307&quot; value=&quot;381&quot;/&gt;&lt;/object&gt;&lt;object type=&quot;3&quot; unique_id=&quot;10071&quot;&gt;&lt;property id=&quot;20148&quot; value=&quot;5&quot;/&gt;&lt;property id=&quot;20300&quot; value=&quot;Slide 67&quot;/&gt;&lt;property id=&quot;20307&quot; value=&quot;378&quot;/&gt;&lt;/object&gt;&lt;object type=&quot;3&quot; unique_id=&quot;10072&quot;&gt;&lt;property id=&quot;20148&quot; value=&quot;5&quot;/&gt;&lt;property id=&quot;20300&quot; value=&quot;Slide 68&quot;/&gt;&lt;property id=&quot;20307&quot; value=&quot;379&quot;/&gt;&lt;/object&gt;&lt;object type=&quot;3&quot; unique_id=&quot;10073&quot;&gt;&lt;property id=&quot;20148&quot; value=&quot;5&quot;/&gt;&lt;property id=&quot;20300&quot; value=&quot;Slide 69&quot;/&gt;&lt;property id=&quot;20307&quot; value=&quot;380&quot;/&gt;&lt;/object&gt;&lt;object type=&quot;3&quot; unique_id=&quot;10074&quot;&gt;&lt;property id=&quot;20148&quot; value=&quot;5&quot;/&gt;&lt;property id=&quot;20300&quot; value=&quot;Slide 70&quot;/&gt;&lt;property id=&quot;20307&quot; value=&quot;358&quot;/&gt;&lt;/object&gt;&lt;object type=&quot;3&quot; unique_id=&quot;10075&quot;&gt;&lt;property id=&quot;20148&quot; value=&quot;5&quot;/&gt;&lt;property id=&quot;20300&quot; value=&quot;Slide 71&quot;/&gt;&lt;property id=&quot;20307&quot; value=&quot;359&quot;/&gt;&lt;/object&gt;&lt;object type=&quot;3&quot; unique_id=&quot;10076&quot;&gt;&lt;property id=&quot;20148&quot; value=&quot;5&quot;/&gt;&lt;property id=&quot;20300&quot; value=&quot;Slide 72&quot;/&gt;&lt;property id=&quot;20307&quot; value=&quot;360&quot;/&gt;&lt;/object&gt;&lt;object type=&quot;3&quot; unique_id=&quot;10077&quot;&gt;&lt;property id=&quot;20148&quot; value=&quot;5&quot;/&gt;&lt;property id=&quot;20300&quot; value=&quot;Slide 73&quot;/&gt;&lt;property id=&quot;20307&quot; value=&quot;361&quot;/&gt;&lt;/object&gt;&lt;object type=&quot;3&quot; unique_id=&quot;10078&quot;&gt;&lt;property id=&quot;20148&quot; value=&quot;5&quot;/&gt;&lt;property id=&quot;20300&quot; value=&quot;Slide 74&quot;/&gt;&lt;property id=&quot;20307&quot; value=&quot;362&quot;/&gt;&lt;/object&gt;&lt;object type=&quot;3&quot; unique_id=&quot;10079&quot;&gt;&lt;property id=&quot;20148&quot; value=&quot;5&quot;/&gt;&lt;property id=&quot;20300&quot; value=&quot;Slide 75&quot;/&gt;&lt;property id=&quot;20307&quot; value=&quot;363&quot;/&gt;&lt;/object&gt;&lt;object type=&quot;3&quot; unique_id=&quot;10080&quot;&gt;&lt;property id=&quot;20148&quot; value=&quot;5&quot;/&gt;&lt;property id=&quot;20300&quot; value=&quot;Slide 76&quot;/&gt;&lt;property id=&quot;20307&quot; value=&quot;364&quot;/&gt;&lt;/object&gt;&lt;object type=&quot;3&quot; unique_id=&quot;10081&quot;&gt;&lt;property id=&quot;20148&quot; value=&quot;5&quot;/&gt;&lt;property id=&quot;20300&quot; value=&quot;Slide 77&quot;/&gt;&lt;property id=&quot;20307&quot; value=&quot;365&quot;/&gt;&lt;/object&gt;&lt;object type=&quot;3&quot; unique_id=&quot;10082&quot;&gt;&lt;property id=&quot;20148&quot; value=&quot;5&quot;/&gt;&lt;property id=&quot;20300&quot; value=&quot;Slide 78&quot;/&gt;&lt;property id=&quot;20307&quot; value=&quot;366&quot;/&gt;&lt;/object&gt;&lt;object type=&quot;3&quot; unique_id=&quot;10083&quot;&gt;&lt;property id=&quot;20148&quot; value=&quot;5&quot;/&gt;&lt;property id=&quot;20300&quot; value=&quot;Slide 79&quot;/&gt;&lt;property id=&quot;20307&quot; value=&quot;367&quot;/&gt;&lt;/object&gt;&lt;object type=&quot;3&quot; unique_id=&quot;10084&quot;&gt;&lt;property id=&quot;20148&quot; value=&quot;5&quot;/&gt;&lt;property id=&quot;20300&quot; value=&quot;Slide 80&quot;/&gt;&lt;property id=&quot;20307&quot; value=&quot;368&quot;/&gt;&lt;/object&gt;&lt;object type=&quot;3&quot; unique_id=&quot;10085&quot;&gt;&lt;property id=&quot;20148&quot; value=&quot;5&quot;/&gt;&lt;property id=&quot;20300&quot; value=&quot;Slide 81&quot;/&gt;&lt;property id=&quot;20307&quot; value=&quot;369&quot;/&gt;&lt;/object&gt;&lt;object type=&quot;3&quot; unique_id=&quot;10086&quot;&gt;&lt;property id=&quot;20148&quot; value=&quot;5&quot;/&gt;&lt;property id=&quot;20300&quot; value=&quot;Slide 82&quot;/&gt;&lt;property id=&quot;20307&quot; value=&quot;370&quot;/&gt;&lt;/object&gt;&lt;object type=&quot;3&quot; unique_id=&quot;10087&quot;&gt;&lt;property id=&quot;20148&quot; value=&quot;5&quot;/&gt;&lt;property id=&quot;20300&quot; value=&quot;Slide 83&quot;/&gt;&lt;property id=&quot;20307&quot; value=&quot;371&quot;/&gt;&lt;/object&gt;&lt;object type=&quot;3&quot; unique_id=&quot;10088&quot;&gt;&lt;property id=&quot;20148&quot; value=&quot;5&quot;/&gt;&lt;property id=&quot;20300&quot; value=&quot;Slide 84&quot;/&gt;&lt;property id=&quot;20307&quot; value=&quot;372&quot;/&gt;&lt;/object&gt;&lt;object type=&quot;3&quot; unique_id=&quot;10089&quot;&gt;&lt;property id=&quot;20148&quot; value=&quot;5&quot;/&gt;&lt;property id=&quot;20300&quot; value=&quot;Slide 85&quot;/&gt;&lt;property id=&quot;20307&quot; value=&quot;374&quot;/&gt;&lt;/object&gt;&lt;object type=&quot;3&quot; unique_id=&quot;10090&quot;&gt;&lt;property id=&quot;20148&quot; value=&quot;5&quot;/&gt;&lt;property id=&quot;20300&quot; value=&quot;Slide 86&quot;/&gt;&lt;property id=&quot;20307&quot; value=&quot;375&quot;/&gt;&lt;/object&gt;&lt;object type=&quot;3&quot; unique_id=&quot;10091&quot;&gt;&lt;property id=&quot;20148&quot; value=&quot;5&quot;/&gt;&lt;property id=&quot;20300&quot; value=&quot;Slide 87&quot;/&gt;&lt;property id=&quot;20307&quot; value=&quot;376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واجهة">
  <a:themeElements>
    <a:clrScheme name="واجهة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واجهة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واجهة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واجهة">
  <a:themeElements>
    <a:clrScheme name="واجهة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واجهة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واجهة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6933</TotalTime>
  <Words>5144</Words>
  <Application>Microsoft Office PowerPoint</Application>
  <PresentationFormat>عرض على الشاشة (3:4)‏</PresentationFormat>
  <Paragraphs>1306</Paragraphs>
  <Slides>87</Slides>
  <Notes>1</Notes>
  <HiddenSlides>0</HiddenSlides>
  <MMClips>0</MMClips>
  <ScaleCrop>false</ScaleCrop>
  <HeadingPairs>
    <vt:vector size="6" baseType="variant">
      <vt:variant>
        <vt:lpstr>سمة</vt:lpstr>
      </vt:variant>
      <vt:variant>
        <vt:i4>2</vt:i4>
      </vt:variant>
      <vt:variant>
        <vt:lpstr>خوادم OLE مضمنة</vt:lpstr>
      </vt:variant>
      <vt:variant>
        <vt:i4>3</vt:i4>
      </vt:variant>
      <vt:variant>
        <vt:lpstr>عناوين الشرائح</vt:lpstr>
      </vt:variant>
      <vt:variant>
        <vt:i4>87</vt:i4>
      </vt:variant>
    </vt:vector>
  </HeadingPairs>
  <TitlesOfParts>
    <vt:vector size="92" baseType="lpstr">
      <vt:lpstr>واجهة</vt:lpstr>
      <vt:lpstr>1_واجهة</vt:lpstr>
      <vt:lpstr>Equation</vt:lpstr>
      <vt:lpstr>Plot</vt:lpstr>
      <vt:lpstr>Picture</vt:lpstr>
      <vt:lpstr>دارات التقويم الديودية Diode Rectifiers</vt:lpstr>
      <vt:lpstr>الشريحة 2</vt:lpstr>
      <vt:lpstr>الشريحة 3</vt:lpstr>
      <vt:lpstr>الشريحة 4</vt:lpstr>
      <vt:lpstr>الشريحة 5</vt:lpstr>
      <vt:lpstr>الشريحة 6</vt:lpstr>
      <vt:lpstr>الشريحة 7</vt:lpstr>
      <vt:lpstr>الشريحة 8</vt:lpstr>
      <vt:lpstr>الشريحة 9</vt:lpstr>
      <vt:lpstr>الشريحة 10</vt:lpstr>
      <vt:lpstr>الشريحة 11</vt:lpstr>
      <vt:lpstr>الشريحة 12</vt:lpstr>
      <vt:lpstr>الشريحة 13</vt:lpstr>
      <vt:lpstr>الشريحة 14</vt:lpstr>
      <vt:lpstr>الشريحة 15</vt:lpstr>
      <vt:lpstr>الشريحة 16</vt:lpstr>
      <vt:lpstr>الشريحة 17</vt:lpstr>
      <vt:lpstr>الشريحة 18</vt:lpstr>
      <vt:lpstr>الشريحة 19</vt:lpstr>
      <vt:lpstr>الشريحة 20</vt:lpstr>
      <vt:lpstr>الشريحة 21</vt:lpstr>
      <vt:lpstr>الشريحة 22</vt:lpstr>
      <vt:lpstr>الشريحة 23</vt:lpstr>
      <vt:lpstr>الشريحة 24</vt:lpstr>
      <vt:lpstr>الشريحة 25</vt:lpstr>
      <vt:lpstr>الشريحة 26</vt:lpstr>
      <vt:lpstr>الشريحة 27</vt:lpstr>
      <vt:lpstr>الشريحة 28</vt:lpstr>
      <vt:lpstr>الشريحة 29</vt:lpstr>
      <vt:lpstr>الشريحة 30</vt:lpstr>
      <vt:lpstr>الشريحة 31</vt:lpstr>
      <vt:lpstr>الشريحة 32</vt:lpstr>
      <vt:lpstr>الشريحة 33</vt:lpstr>
      <vt:lpstr>الشريحة 34</vt:lpstr>
      <vt:lpstr>الشريحة 35</vt:lpstr>
      <vt:lpstr>الشريحة 36</vt:lpstr>
      <vt:lpstr>الشريحة 37</vt:lpstr>
      <vt:lpstr>الشريحة 38</vt:lpstr>
      <vt:lpstr>الشريحة 39</vt:lpstr>
      <vt:lpstr>الشريحة 40</vt:lpstr>
      <vt:lpstr>الشريحة 41</vt:lpstr>
      <vt:lpstr>الشريحة 42</vt:lpstr>
      <vt:lpstr>الشريحة 43</vt:lpstr>
      <vt:lpstr>الشريحة 44</vt:lpstr>
      <vt:lpstr>الشريحة 45</vt:lpstr>
      <vt:lpstr>الشريحة 46</vt:lpstr>
      <vt:lpstr>الشريحة 47</vt:lpstr>
      <vt:lpstr>الشريحة 48</vt:lpstr>
      <vt:lpstr>الشريحة 49</vt:lpstr>
      <vt:lpstr>الشريحة 50</vt:lpstr>
      <vt:lpstr>الشريحة 51</vt:lpstr>
      <vt:lpstr>الشريحة 52</vt:lpstr>
      <vt:lpstr>الشريحة 53</vt:lpstr>
      <vt:lpstr>الشريحة 54</vt:lpstr>
      <vt:lpstr>الشريحة 55</vt:lpstr>
      <vt:lpstr>الشريحة 56</vt:lpstr>
      <vt:lpstr>الشريحة 57</vt:lpstr>
      <vt:lpstr>الشريحة 58</vt:lpstr>
      <vt:lpstr>الشريحة 59</vt:lpstr>
      <vt:lpstr>الشريحة 60</vt:lpstr>
      <vt:lpstr>الشريحة 61</vt:lpstr>
      <vt:lpstr>الشريحة 62</vt:lpstr>
      <vt:lpstr>الشريحة 63</vt:lpstr>
      <vt:lpstr>الشريحة 64</vt:lpstr>
      <vt:lpstr>الشريحة 65</vt:lpstr>
      <vt:lpstr>الشريحة 66</vt:lpstr>
      <vt:lpstr>الشريحة 67</vt:lpstr>
      <vt:lpstr>الشريحة 68</vt:lpstr>
      <vt:lpstr>الشريحة 69</vt:lpstr>
      <vt:lpstr>الشريحة 70</vt:lpstr>
      <vt:lpstr>الشريحة 71</vt:lpstr>
      <vt:lpstr>الشريحة 72</vt:lpstr>
      <vt:lpstr>الشريحة 73</vt:lpstr>
      <vt:lpstr>الشريحة 74</vt:lpstr>
      <vt:lpstr>الشريحة 75</vt:lpstr>
      <vt:lpstr>الشريحة 76</vt:lpstr>
      <vt:lpstr>الشريحة 77</vt:lpstr>
      <vt:lpstr>الشريحة 78</vt:lpstr>
      <vt:lpstr>الشريحة 79</vt:lpstr>
      <vt:lpstr>الشريحة 80</vt:lpstr>
      <vt:lpstr>الشريحة 81</vt:lpstr>
      <vt:lpstr>الشريحة 82</vt:lpstr>
      <vt:lpstr>الشريحة 83</vt:lpstr>
      <vt:lpstr>الشريحة 84</vt:lpstr>
      <vt:lpstr>الشريحة 85</vt:lpstr>
      <vt:lpstr>الشريحة 86</vt:lpstr>
      <vt:lpstr>الشريحة 87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الالكترونيات الصناعية</dc:title>
  <dc:creator>ASUS</dc:creator>
  <cp:lastModifiedBy>imadalrouh</cp:lastModifiedBy>
  <cp:revision>384</cp:revision>
  <dcterms:created xsi:type="dcterms:W3CDTF">2007-07-19T15:41:10Z</dcterms:created>
  <dcterms:modified xsi:type="dcterms:W3CDTF">2019-03-24T17:29:59Z</dcterms:modified>
</cp:coreProperties>
</file>