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5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3E3976-6DA5-45C3-B7C1-59468200739B}" type="datetimeFigureOut">
              <a:rPr lang="ar-SY" smtClean="0"/>
              <a:t>11/09/1440</a:t>
            </a:fld>
            <a:endParaRPr lang="ar-SY"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Y"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9E53140-0437-4C4B-87C1-E6E4D3637A22}" type="slidenum">
              <a:rPr lang="ar-SY" smtClean="0"/>
              <a:t>‹#›</a:t>
            </a:fld>
            <a:endParaRPr lang="ar-SY"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nchor="ct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5" name="Footer Placeholder 4"/>
          <p:cNvSpPr>
            <a:spLocks noGrp="1"/>
          </p:cNvSpPr>
          <p:nvPr>
            <p:ph type="ftr" sz="quarter" idx="11"/>
          </p:nvPr>
        </p:nvSpPr>
        <p:spPr/>
        <p:txBody>
          <a:bodyPr/>
          <a:lstStyle/>
          <a:p>
            <a:endParaRPr lang="ar-SY" dirty="0"/>
          </a:p>
        </p:txBody>
      </p:sp>
      <p:sp>
        <p:nvSpPr>
          <p:cNvPr id="6" name="Slide Number Placeholder 5"/>
          <p:cNvSpPr>
            <a:spLocks noGrp="1"/>
          </p:cNvSpPr>
          <p:nvPr>
            <p:ph type="sldNum" sz="quarter" idx="12"/>
          </p:nvPr>
        </p:nvSpPr>
        <p:spPr/>
        <p:txBody>
          <a:bodyPr/>
          <a:lstStyle/>
          <a:p>
            <a:fld id="{D9E53140-0437-4C4B-87C1-E6E4D3637A22}" type="slidenum">
              <a:rPr lang="ar-SY" smtClean="0"/>
              <a:t>‹#›</a:t>
            </a:fld>
            <a:endParaRPr lang="ar-SY"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5" name="Footer Placeholder 4"/>
          <p:cNvSpPr>
            <a:spLocks noGrp="1"/>
          </p:cNvSpPr>
          <p:nvPr>
            <p:ph type="ftr" sz="quarter" idx="11"/>
          </p:nvPr>
        </p:nvSpPr>
        <p:spPr/>
        <p:txBody>
          <a:bodyPr/>
          <a:lstStyle/>
          <a:p>
            <a:endParaRPr lang="ar-SY" dirty="0"/>
          </a:p>
        </p:txBody>
      </p:sp>
      <p:sp>
        <p:nvSpPr>
          <p:cNvPr id="6" name="Slide Number Placeholder 5"/>
          <p:cNvSpPr>
            <a:spLocks noGrp="1"/>
          </p:cNvSpPr>
          <p:nvPr>
            <p:ph type="sldNum" sz="quarter" idx="12"/>
          </p:nvPr>
        </p:nvSpPr>
        <p:spPr/>
        <p:txBody>
          <a:bodyPr/>
          <a:lstStyle/>
          <a:p>
            <a:fld id="{D9E53140-0437-4C4B-87C1-E6E4D3637A22}" type="slidenum">
              <a:rPr lang="ar-SY" smtClean="0"/>
              <a:t>‹#›</a:t>
            </a:fld>
            <a:endParaRPr lang="ar-SY"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5" name="Footer Placeholder 4"/>
          <p:cNvSpPr>
            <a:spLocks noGrp="1"/>
          </p:cNvSpPr>
          <p:nvPr>
            <p:ph type="ftr" sz="quarter" idx="11"/>
          </p:nvPr>
        </p:nvSpPr>
        <p:spPr/>
        <p:txBody>
          <a:bodyPr/>
          <a:lstStyle/>
          <a:p>
            <a:endParaRPr lang="ar-SY" dirty="0"/>
          </a:p>
        </p:txBody>
      </p:sp>
      <p:sp>
        <p:nvSpPr>
          <p:cNvPr id="6" name="Slide Number Placeholder 5"/>
          <p:cNvSpPr>
            <a:spLocks noGrp="1"/>
          </p:cNvSpPr>
          <p:nvPr>
            <p:ph type="sldNum" sz="quarter" idx="12"/>
          </p:nvPr>
        </p:nvSpPr>
        <p:spPr/>
        <p:txBody>
          <a:bodyPr/>
          <a:lstStyle/>
          <a:p>
            <a:fld id="{D9E53140-0437-4C4B-87C1-E6E4D3637A22}" type="slidenum">
              <a:rPr lang="ar-SY" smtClean="0"/>
              <a:t>‹#›</a:t>
            </a:fld>
            <a:endParaRPr lang="ar-SY" dirty="0"/>
          </a:p>
        </p:txBody>
      </p:sp>
      <p:sp>
        <p:nvSpPr>
          <p:cNvPr id="11" name="Title 10"/>
          <p:cNvSpPr>
            <a:spLocks noGrp="1"/>
          </p:cNvSpPr>
          <p:nvPr>
            <p:ph type="title"/>
          </p:nvPr>
        </p:nvSpPr>
        <p:spPr/>
        <p:txBody>
          <a:bodyPr/>
          <a:lstStyle/>
          <a:p>
            <a:r>
              <a:rPr lang="ar-SA" smtClean="0"/>
              <a:t>انقر لتحرير نمط العنوان الرئيسي</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5" name="Footer Placeholder 4"/>
          <p:cNvSpPr>
            <a:spLocks noGrp="1"/>
          </p:cNvSpPr>
          <p:nvPr>
            <p:ph type="ftr" sz="quarter" idx="11"/>
          </p:nvPr>
        </p:nvSpPr>
        <p:spPr/>
        <p:txBody>
          <a:bodyPr/>
          <a:lstStyle/>
          <a:p>
            <a:endParaRPr lang="ar-SY" dirty="0"/>
          </a:p>
        </p:txBody>
      </p:sp>
      <p:sp>
        <p:nvSpPr>
          <p:cNvPr id="6" name="Slide Number Placeholder 5"/>
          <p:cNvSpPr>
            <a:spLocks noGrp="1"/>
          </p:cNvSpPr>
          <p:nvPr>
            <p:ph type="sldNum" sz="quarter" idx="12"/>
          </p:nvPr>
        </p:nvSpPr>
        <p:spPr/>
        <p:txBody>
          <a:bodyPr/>
          <a:lstStyle/>
          <a:p>
            <a:fld id="{D9E53140-0437-4C4B-87C1-E6E4D3637A22}" type="slidenum">
              <a:rPr lang="ar-SY" smtClean="0"/>
              <a:t>‹#›</a:t>
            </a:fld>
            <a:endParaRPr lang="ar-SY"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6" name="Footer Placeholder 5"/>
          <p:cNvSpPr>
            <a:spLocks noGrp="1"/>
          </p:cNvSpPr>
          <p:nvPr>
            <p:ph type="ftr" sz="quarter" idx="11"/>
          </p:nvPr>
        </p:nvSpPr>
        <p:spPr/>
        <p:txBody>
          <a:bodyPr/>
          <a:lstStyle/>
          <a:p>
            <a:endParaRPr lang="ar-SY" dirty="0"/>
          </a:p>
        </p:txBody>
      </p:sp>
      <p:sp>
        <p:nvSpPr>
          <p:cNvPr id="7" name="Slide Number Placeholder 6"/>
          <p:cNvSpPr>
            <a:spLocks noGrp="1"/>
          </p:cNvSpPr>
          <p:nvPr>
            <p:ph type="sldNum" sz="quarter" idx="12"/>
          </p:nvPr>
        </p:nvSpPr>
        <p:spPr/>
        <p:txBody>
          <a:bodyPr/>
          <a:lstStyle/>
          <a:p>
            <a:fld id="{D9E53140-0437-4C4B-87C1-E6E4D3637A22}" type="slidenum">
              <a:rPr lang="ar-SY" smtClean="0"/>
              <a:t>‹#›</a:t>
            </a:fld>
            <a:endParaRPr lang="ar-SY" dirty="0"/>
          </a:p>
        </p:txBody>
      </p:sp>
      <p:sp>
        <p:nvSpPr>
          <p:cNvPr id="12" name="Title 11"/>
          <p:cNvSpPr>
            <a:spLocks noGrp="1"/>
          </p:cNvSpPr>
          <p:nvPr>
            <p:ph type="title"/>
          </p:nvPr>
        </p:nvSpPr>
        <p:spPr/>
        <p:txBody>
          <a:bodyPr/>
          <a:lstStyle>
            <a:lvl1pPr>
              <a:defRPr>
                <a:solidFill>
                  <a:schemeClr val="tx2"/>
                </a:solidFill>
              </a:defRPr>
            </a:lvl1pPr>
          </a:lstStyle>
          <a:p>
            <a:r>
              <a:rPr lang="ar-SA" smtClean="0"/>
              <a:t>انقر لتحرير نمط العنوان الرئيسي</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8" name="Footer Placeholder 7"/>
          <p:cNvSpPr>
            <a:spLocks noGrp="1"/>
          </p:cNvSpPr>
          <p:nvPr>
            <p:ph type="ftr" sz="quarter" idx="11"/>
          </p:nvPr>
        </p:nvSpPr>
        <p:spPr/>
        <p:txBody>
          <a:bodyPr/>
          <a:lstStyle/>
          <a:p>
            <a:endParaRPr lang="ar-SY" dirty="0"/>
          </a:p>
        </p:txBody>
      </p:sp>
      <p:sp>
        <p:nvSpPr>
          <p:cNvPr id="9" name="Slide Number Placeholder 8"/>
          <p:cNvSpPr>
            <a:spLocks noGrp="1"/>
          </p:cNvSpPr>
          <p:nvPr>
            <p:ph type="sldNum" sz="quarter" idx="12"/>
          </p:nvPr>
        </p:nvSpPr>
        <p:spPr/>
        <p:txBody>
          <a:bodyPr/>
          <a:lstStyle/>
          <a:p>
            <a:fld id="{D9E53140-0437-4C4B-87C1-E6E4D3637A22}" type="slidenum">
              <a:rPr lang="ar-SY" smtClean="0"/>
              <a:t>‹#›</a:t>
            </a:fld>
            <a:endParaRPr lang="ar-SY"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4" name="Footer Placeholder 3"/>
          <p:cNvSpPr>
            <a:spLocks noGrp="1"/>
          </p:cNvSpPr>
          <p:nvPr>
            <p:ph type="ftr" sz="quarter" idx="11"/>
          </p:nvPr>
        </p:nvSpPr>
        <p:spPr/>
        <p:txBody>
          <a:bodyPr/>
          <a:lstStyle/>
          <a:p>
            <a:endParaRPr lang="ar-SY" dirty="0"/>
          </a:p>
        </p:txBody>
      </p:sp>
      <p:sp>
        <p:nvSpPr>
          <p:cNvPr id="5" name="Slide Number Placeholder 4"/>
          <p:cNvSpPr>
            <a:spLocks noGrp="1"/>
          </p:cNvSpPr>
          <p:nvPr>
            <p:ph type="sldNum" sz="quarter" idx="12"/>
          </p:nvPr>
        </p:nvSpPr>
        <p:spPr/>
        <p:txBody>
          <a:bodyPr/>
          <a:lstStyle/>
          <a:p>
            <a:fld id="{D9E53140-0437-4C4B-87C1-E6E4D3637A22}" type="slidenum">
              <a:rPr lang="ar-SY" smtClean="0"/>
              <a:t>‹#›</a:t>
            </a:fld>
            <a:endParaRPr lang="ar-SY"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3" name="Footer Placeholder 2"/>
          <p:cNvSpPr>
            <a:spLocks noGrp="1"/>
          </p:cNvSpPr>
          <p:nvPr>
            <p:ph type="ftr" sz="quarter" idx="11"/>
          </p:nvPr>
        </p:nvSpPr>
        <p:spPr/>
        <p:txBody>
          <a:bodyPr/>
          <a:lstStyle/>
          <a:p>
            <a:endParaRPr lang="ar-SY" dirty="0"/>
          </a:p>
        </p:txBody>
      </p:sp>
      <p:sp>
        <p:nvSpPr>
          <p:cNvPr id="4" name="Slide Number Placeholder 3"/>
          <p:cNvSpPr>
            <a:spLocks noGrp="1"/>
          </p:cNvSpPr>
          <p:nvPr>
            <p:ph type="sldNum" sz="quarter" idx="12"/>
          </p:nvPr>
        </p:nvSpPr>
        <p:spPr/>
        <p:txBody>
          <a:bodyPr/>
          <a:lstStyle/>
          <a:p>
            <a:fld id="{D9E53140-0437-4C4B-87C1-E6E4D3637A22}" type="slidenum">
              <a:rPr lang="ar-SY" smtClean="0"/>
              <a:t>‹#›</a:t>
            </a:fld>
            <a:endParaRPr lang="ar-SY" dirty="0"/>
          </a:p>
        </p:txBody>
      </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ar-SA" smtClean="0"/>
              <a:t>انقر لتحرير نمط العنوان الرئيسي</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6" name="Footer Placeholder 5"/>
          <p:cNvSpPr>
            <a:spLocks noGrp="1"/>
          </p:cNvSpPr>
          <p:nvPr>
            <p:ph type="ftr" sz="quarter" idx="11"/>
          </p:nvPr>
        </p:nvSpPr>
        <p:spPr/>
        <p:txBody>
          <a:bodyPr/>
          <a:lstStyle/>
          <a:p>
            <a:endParaRPr lang="ar-SY" dirty="0"/>
          </a:p>
        </p:txBody>
      </p:sp>
      <p:sp>
        <p:nvSpPr>
          <p:cNvPr id="7" name="Slide Number Placeholder 6"/>
          <p:cNvSpPr>
            <a:spLocks noGrp="1"/>
          </p:cNvSpPr>
          <p:nvPr>
            <p:ph type="sldNum" sz="quarter" idx="12"/>
          </p:nvPr>
        </p:nvSpPr>
        <p:spPr/>
        <p:txBody>
          <a:bodyPr/>
          <a:lstStyle/>
          <a:p>
            <a:fld id="{D9E53140-0437-4C4B-87C1-E6E4D3637A22}" type="slidenum">
              <a:rPr lang="ar-SY" smtClean="0"/>
              <a:t>‹#›</a:t>
            </a:fld>
            <a:endParaRPr lang="ar-SY" dirty="0"/>
          </a:p>
        </p:txBody>
      </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ar-SA" smtClean="0"/>
              <a:t>انقر لتحرير نمط العنوان الرئيسي</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smtClean="0"/>
              <a:t>انقر فوق الأيقونة لإضافة صورة</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D3E3976-6DA5-45C3-B7C1-59468200739B}" type="datetimeFigureOut">
              <a:rPr lang="ar-SY" smtClean="0"/>
              <a:t>11/09/1440</a:t>
            </a:fld>
            <a:endParaRPr lang="ar-SY" dirty="0"/>
          </a:p>
        </p:txBody>
      </p:sp>
      <p:sp>
        <p:nvSpPr>
          <p:cNvPr id="6" name="Footer Placeholder 5"/>
          <p:cNvSpPr>
            <a:spLocks noGrp="1"/>
          </p:cNvSpPr>
          <p:nvPr>
            <p:ph type="ftr" sz="quarter" idx="11"/>
          </p:nvPr>
        </p:nvSpPr>
        <p:spPr/>
        <p:txBody>
          <a:bodyPr/>
          <a:lstStyle/>
          <a:p>
            <a:endParaRPr lang="ar-SY" dirty="0"/>
          </a:p>
        </p:txBody>
      </p:sp>
      <p:sp>
        <p:nvSpPr>
          <p:cNvPr id="7" name="Slide Number Placeholder 6"/>
          <p:cNvSpPr>
            <a:spLocks noGrp="1"/>
          </p:cNvSpPr>
          <p:nvPr>
            <p:ph type="sldNum" sz="quarter" idx="12"/>
          </p:nvPr>
        </p:nvSpPr>
        <p:spPr/>
        <p:txBody>
          <a:bodyPr/>
          <a:lstStyle/>
          <a:p>
            <a:fld id="{D9E53140-0437-4C4B-87C1-E6E4D3637A22}" type="slidenum">
              <a:rPr lang="ar-SY" smtClean="0"/>
              <a:t>‹#›</a:t>
            </a:fld>
            <a:endParaRPr lang="ar-SY" dirty="0"/>
          </a:p>
        </p:txBody>
      </p:sp>
    </p:spTree>
  </p:cSld>
  <p:clrMapOvr>
    <a:masterClrMapping/>
  </p:clrMapOvr>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3E3976-6DA5-45C3-B7C1-59468200739B}" type="datetimeFigureOut">
              <a:rPr lang="ar-SY" smtClean="0"/>
              <a:t>11/09/1440</a:t>
            </a:fld>
            <a:endParaRPr lang="ar-SY"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ar-SY"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9E53140-0437-4C4B-87C1-E6E4D3637A22}" type="slidenum">
              <a:rPr lang="ar-SY" smtClean="0"/>
              <a:t>‹#›</a:t>
            </a:fld>
            <a:endParaRPr lang="ar-SY"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mc:Choice xmlns:p14="http://schemas.microsoft.com/office/powerpoint/2010/main" Requires="p14">
      <p:transition spd="slow" p14:dur="3900">
        <p14:glitter dir="r"/>
      </p:transition>
    </mc:Choice>
    <mc:Fallback>
      <p:transition spd="slow">
        <p:fade/>
      </p:transition>
    </mc:Fallback>
  </mc:AlternateContent>
  <p:txStyles>
    <p:titleStyle>
      <a:lvl1pPr algn="ctr" defTabSz="914400" rtl="1" eaLnBrk="1" latinLnBrk="0" hangingPunct="1">
        <a:spcBef>
          <a:spcPct val="0"/>
        </a:spcBef>
        <a:buNone/>
        <a:defRPr sz="540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65760" indent="-365760" algn="r" defTabSz="914400" rtl="1"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r" defTabSz="914400" rtl="1"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r" defTabSz="914400" rtl="1"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r" defTabSz="914400" rtl="1"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r" defTabSz="914400" rtl="1"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187624" y="980728"/>
            <a:ext cx="6777318" cy="1731982"/>
          </a:xfrm>
        </p:spPr>
        <p:txBody>
          <a:bodyPr/>
          <a:lstStyle/>
          <a:p>
            <a:r>
              <a:rPr lang="ar-SY" dirty="0" smtClean="0">
                <a:solidFill>
                  <a:schemeClr val="bg2">
                    <a:lumMod val="60000"/>
                    <a:lumOff val="40000"/>
                  </a:schemeClr>
                </a:solidFill>
              </a:rPr>
              <a:t>دارة شاحن بطارية الليثيوم الاتوماتيكي</a:t>
            </a:r>
            <a:endParaRPr lang="ar-SY" dirty="0">
              <a:solidFill>
                <a:schemeClr val="bg2">
                  <a:lumMod val="60000"/>
                  <a:lumOff val="40000"/>
                </a:schemeClr>
              </a:solidFill>
            </a:endParaRPr>
          </a:p>
        </p:txBody>
      </p:sp>
      <p:sp>
        <p:nvSpPr>
          <p:cNvPr id="3" name="عنوان فرعي 2"/>
          <p:cNvSpPr>
            <a:spLocks noGrp="1"/>
          </p:cNvSpPr>
          <p:nvPr>
            <p:ph type="subTitle" idx="1"/>
          </p:nvPr>
        </p:nvSpPr>
        <p:spPr>
          <a:xfrm>
            <a:off x="1371600" y="3767862"/>
            <a:ext cx="6584776" cy="2685474"/>
          </a:xfrm>
        </p:spPr>
        <p:txBody>
          <a:bodyPr>
            <a:noAutofit/>
          </a:bodyPr>
          <a:lstStyle/>
          <a:p>
            <a:pPr algn="r"/>
            <a:r>
              <a:rPr lang="ar-SY" sz="3600" dirty="0" smtClean="0"/>
              <a:t>بإشراف الدكتور : أسعد كعدان </a:t>
            </a:r>
          </a:p>
          <a:p>
            <a:pPr algn="r"/>
            <a:r>
              <a:rPr lang="ar-SY" sz="3600" dirty="0" smtClean="0">
                <a:solidFill>
                  <a:schemeClr val="bg1"/>
                </a:solidFill>
              </a:rPr>
              <a:t>إعداد الطلاب :</a:t>
            </a:r>
          </a:p>
          <a:p>
            <a:pPr algn="r"/>
            <a:r>
              <a:rPr lang="ar-SY" sz="3600" dirty="0" smtClean="0">
                <a:solidFill>
                  <a:schemeClr val="bg1"/>
                </a:solidFill>
              </a:rPr>
              <a:t>محمد شمو   2001</a:t>
            </a:r>
          </a:p>
          <a:p>
            <a:pPr algn="r"/>
            <a:r>
              <a:rPr lang="ar-SY" sz="3600" dirty="0" smtClean="0">
                <a:solidFill>
                  <a:schemeClr val="bg1"/>
                </a:solidFill>
              </a:rPr>
              <a:t>باسل العيسى 1509</a:t>
            </a:r>
            <a:endParaRPr lang="ar-SY" sz="3600" dirty="0">
              <a:solidFill>
                <a:schemeClr val="bg1"/>
              </a:solidFill>
            </a:endParaRPr>
          </a:p>
        </p:txBody>
      </p:sp>
    </p:spTree>
    <p:extLst>
      <p:ext uri="{BB962C8B-B14F-4D97-AF65-F5344CB8AC3E}">
        <p14:creationId xmlns:p14="http://schemas.microsoft.com/office/powerpoint/2010/main" val="3521499403"/>
      </p:ext>
    </p:extLst>
  </p:cSld>
  <p:clrMapOvr>
    <a:masterClrMapping/>
  </p:clrMapOvr>
  <mc:AlternateContent xmlns:mc="http://schemas.openxmlformats.org/markup-compatibility/2006">
    <mc:Choice xmlns:p14="http://schemas.microsoft.com/office/powerpoint/2010/main" Requires="p14">
      <p:transition spd="slow" p14:dur="4000">
        <p14:vortex/>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395537" y="2204863"/>
            <a:ext cx="8424936" cy="4464497"/>
          </a:xfrm>
        </p:spPr>
        <p:txBody>
          <a:bodyPr>
            <a:normAutofit/>
          </a:bodyPr>
          <a:lstStyle/>
          <a:p>
            <a:pPr marL="0" indent="0">
              <a:buNone/>
            </a:pPr>
            <a:r>
              <a:rPr lang="ar-SY" sz="3600" b="1" dirty="0" smtClean="0">
                <a:effectLst>
                  <a:outerShdw blurRad="38100" dist="38100" dir="2700000" algn="tl">
                    <a:srgbClr val="000000">
                      <a:alpha val="43137"/>
                    </a:srgbClr>
                  </a:outerShdw>
                </a:effectLst>
              </a:rPr>
              <a:t>  بطارية الليثيوم :</a:t>
            </a:r>
          </a:p>
          <a:p>
            <a:r>
              <a:rPr lang="ar-SY" sz="2800" dirty="0" smtClean="0"/>
              <a:t>هي نوع من البطاريات التي يمكن إعادة شحنها , ويتكون المهبط (القطب الموجب) من عنصر الليثيوم , ويتكون المصعد من الكربون المسامي , وتشمل بطاريات الليثيوم عدة أنواع من البطاريات تعتمد على نوع التفاعل الكيميائي  المميز لها وطريقة ادائها وسعرها ومدى سلامتها </a:t>
            </a:r>
          </a:p>
          <a:p>
            <a:r>
              <a:rPr lang="ar-SY" sz="2800" dirty="0"/>
              <a:t>أثناء عمل البطارية وتوصيلها بدارة خارجية يمر التيار الكهربائي داخل      البطارية من المصعد إلى المهبط مثلما يحدث في اي بطارية </a:t>
            </a:r>
            <a:r>
              <a:rPr lang="ar-SY" sz="2800" dirty="0" smtClean="0"/>
              <a:t>عادية تتحرك ايونات الليثيوم +</a:t>
            </a:r>
            <a:r>
              <a:rPr lang="en-US" sz="2800" dirty="0" smtClean="0"/>
              <a:t>Li</a:t>
            </a:r>
            <a:r>
              <a:rPr lang="ar-SY" sz="2800" dirty="0" smtClean="0"/>
              <a:t> في داخل البطارية  من المصعد الى المهبط خلال كهرل غير مائي وغشاء فاصل .</a:t>
            </a:r>
          </a:p>
        </p:txBody>
      </p:sp>
      <p:sp>
        <p:nvSpPr>
          <p:cNvPr id="3" name="عنوان 2"/>
          <p:cNvSpPr>
            <a:spLocks noGrp="1"/>
          </p:cNvSpPr>
          <p:nvPr>
            <p:ph type="title"/>
          </p:nvPr>
        </p:nvSpPr>
        <p:spPr>
          <a:xfrm>
            <a:off x="683568" y="836712"/>
            <a:ext cx="7756263" cy="1054250"/>
          </a:xfrm>
        </p:spPr>
        <p:txBody>
          <a:bodyPr/>
          <a:lstStyle/>
          <a:p>
            <a:pPr algn="r"/>
            <a:r>
              <a:rPr lang="ar-SY" dirty="0" smtClean="0"/>
              <a:t> </a:t>
            </a:r>
            <a:r>
              <a:rPr lang="ar-SY" dirty="0" smtClean="0">
                <a:solidFill>
                  <a:srgbClr val="FF0000"/>
                </a:solidFill>
              </a:rPr>
              <a:t>مقدمة :</a:t>
            </a:r>
            <a:endParaRPr lang="ar-SY" sz="4000" dirty="0">
              <a:solidFill>
                <a:srgbClr val="FF0000"/>
              </a:solidFill>
            </a:endParaRPr>
          </a:p>
        </p:txBody>
      </p:sp>
    </p:spTree>
    <p:extLst>
      <p:ext uri="{BB962C8B-B14F-4D97-AF65-F5344CB8AC3E}">
        <p14:creationId xmlns:p14="http://schemas.microsoft.com/office/powerpoint/2010/main" val="673382027"/>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a:bodyPr>
          <a:lstStyle/>
          <a:p>
            <a:r>
              <a:rPr lang="ar-SY" sz="2800" dirty="0" smtClean="0"/>
              <a:t> أثناء الشحن يعمل المصدر الخارجي على تمرير تيار كهربائي في الاتجاه العكسي ,حيث يوصل القطب الموجب للمصدر بمهبط البطارية ويوصل مصعد البطارية بالقطب السالب للمصدر ,عندئذ تتوجه أيونات الليثيوم (وهي موجبة الشحنة ) إلى المصعد وتستقر في مادته المسامية .</a:t>
            </a:r>
          </a:p>
          <a:p>
            <a:r>
              <a:rPr lang="ar-SY" sz="2800" dirty="0" smtClean="0"/>
              <a:t> ويستخدم مخلوط من الكربونات العضوية لتشكيل </a:t>
            </a:r>
            <a:r>
              <a:rPr lang="ar-SY" sz="2800" dirty="0" smtClean="0"/>
              <a:t>الكهرل</a:t>
            </a:r>
            <a:r>
              <a:rPr lang="ar-SY" sz="2800" dirty="0" smtClean="0"/>
              <a:t> (المنحل بالكهرباء ) ويحتوي ايضا على أيونات الليثيوم مثل </a:t>
            </a:r>
            <a:r>
              <a:rPr lang="en-US" sz="2800" dirty="0" smtClean="0"/>
              <a:t>LiPF6 ,LiAsF6,LiCIo4 </a:t>
            </a:r>
            <a:r>
              <a:rPr lang="ar-SY" sz="2800" dirty="0" smtClean="0"/>
              <a:t> .</a:t>
            </a:r>
            <a:endParaRPr lang="ar-SY" sz="2800" dirty="0"/>
          </a:p>
        </p:txBody>
      </p:sp>
      <p:sp>
        <p:nvSpPr>
          <p:cNvPr id="3" name="عنوان 2"/>
          <p:cNvSpPr>
            <a:spLocks noGrp="1"/>
          </p:cNvSpPr>
          <p:nvPr>
            <p:ph type="title"/>
          </p:nvPr>
        </p:nvSpPr>
        <p:spPr>
          <a:xfrm>
            <a:off x="755576" y="908720"/>
            <a:ext cx="7756263" cy="1054250"/>
          </a:xfrm>
        </p:spPr>
        <p:txBody>
          <a:bodyPr/>
          <a:lstStyle/>
          <a:p>
            <a:pPr algn="r"/>
            <a:r>
              <a:rPr lang="ar-SY" dirty="0" smtClean="0">
                <a:solidFill>
                  <a:srgbClr val="FF0000"/>
                </a:solidFill>
              </a:rPr>
              <a:t> مقدمة </a:t>
            </a:r>
            <a:r>
              <a:rPr lang="ar-SY" dirty="0">
                <a:solidFill>
                  <a:srgbClr val="FF0000"/>
                </a:solidFill>
              </a:rPr>
              <a:t>:</a:t>
            </a:r>
            <a:endParaRPr lang="ar-SY" dirty="0"/>
          </a:p>
        </p:txBody>
      </p:sp>
    </p:spTree>
    <p:extLst>
      <p:ext uri="{BB962C8B-B14F-4D97-AF65-F5344CB8AC3E}">
        <p14:creationId xmlns:p14="http://schemas.microsoft.com/office/powerpoint/2010/main" val="306106273"/>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699247" y="2248347"/>
            <a:ext cx="8121225" cy="4349005"/>
          </a:xfrm>
        </p:spPr>
        <p:txBody>
          <a:bodyPr>
            <a:normAutofit/>
          </a:bodyPr>
          <a:lstStyle/>
          <a:p>
            <a:r>
              <a:rPr lang="ar-SY" dirty="0" smtClean="0"/>
              <a:t>هذه الدارة مصممة لشحن ثلاث بطاريات كلا منها </a:t>
            </a:r>
            <a:r>
              <a:rPr lang="en-US" dirty="0" smtClean="0"/>
              <a:t>3.7v</a:t>
            </a:r>
            <a:r>
              <a:rPr lang="ar-SY" dirty="0" smtClean="0"/>
              <a:t> </a:t>
            </a:r>
          </a:p>
          <a:p>
            <a:r>
              <a:rPr lang="ar-SY" dirty="0" smtClean="0"/>
              <a:t>يجب ان يكون التيار والجهد ثابتين ويستحسن استخدام وحدة تغذية </a:t>
            </a:r>
            <a:r>
              <a:rPr lang="en-US" dirty="0" smtClean="0"/>
              <a:t>switching</a:t>
            </a:r>
            <a:r>
              <a:rPr lang="ar-SY" dirty="0" smtClean="0"/>
              <a:t> كتلك الخاصة بتشغيل </a:t>
            </a:r>
            <a:r>
              <a:rPr lang="ar-SY" dirty="0" smtClean="0"/>
              <a:t>الابتوب</a:t>
            </a:r>
            <a:r>
              <a:rPr lang="ar-SY" dirty="0" smtClean="0"/>
              <a:t> وليس المحولات السوداء التقليدية ففيها هبوط جهد وتضائل للتيار.</a:t>
            </a:r>
          </a:p>
          <a:p>
            <a:r>
              <a:rPr lang="ar-SY" b="1" u="sng" dirty="0" smtClean="0">
                <a:solidFill>
                  <a:schemeClr val="accent5">
                    <a:lumMod val="60000"/>
                    <a:lumOff val="40000"/>
                  </a:schemeClr>
                </a:solidFill>
                <a:effectLst>
                  <a:outerShdw blurRad="38100" dist="38100" dir="2700000" algn="tl">
                    <a:srgbClr val="000000">
                      <a:alpha val="43137"/>
                    </a:srgbClr>
                  </a:outerShdw>
                </a:effectLst>
              </a:rPr>
              <a:t>كيف تعمل دارة الشاحن:</a:t>
            </a:r>
          </a:p>
          <a:p>
            <a:pPr marL="0" indent="0">
              <a:buNone/>
            </a:pPr>
            <a:r>
              <a:rPr lang="ar-SY" dirty="0" smtClean="0">
                <a:solidFill>
                  <a:schemeClr val="tx1"/>
                </a:solidFill>
              </a:rPr>
              <a:t>     عندما يصل التيار </a:t>
            </a:r>
            <a:r>
              <a:rPr lang="en-US" dirty="0" smtClean="0">
                <a:solidFill>
                  <a:schemeClr val="tx1"/>
                </a:solidFill>
              </a:rPr>
              <a:t>B1</a:t>
            </a:r>
            <a:r>
              <a:rPr lang="ar-SY" dirty="0" smtClean="0">
                <a:solidFill>
                  <a:schemeClr val="tx1"/>
                </a:solidFill>
              </a:rPr>
              <a:t> الى الدارة الكلية فإن التالي سوف يحصل :</a:t>
            </a:r>
          </a:p>
          <a:p>
            <a:pPr>
              <a:buFont typeface="Arial" pitchFamily="34" charset="0"/>
              <a:buChar char="•"/>
            </a:pPr>
            <a:r>
              <a:rPr lang="ar-SY" dirty="0" smtClean="0">
                <a:solidFill>
                  <a:schemeClr val="tx1"/>
                </a:solidFill>
              </a:rPr>
              <a:t>يمر تيار عبر وصلات الريليه (النقاط الحمراء والزرقاء المتصلتان معا )</a:t>
            </a:r>
          </a:p>
          <a:p>
            <a:pPr marL="0" indent="0">
              <a:buNone/>
            </a:pPr>
            <a:r>
              <a:rPr lang="ar-SY" dirty="0">
                <a:solidFill>
                  <a:schemeClr val="tx1"/>
                </a:solidFill>
              </a:rPr>
              <a:t> </a:t>
            </a:r>
            <a:r>
              <a:rPr lang="ar-SY" dirty="0" smtClean="0">
                <a:solidFill>
                  <a:schemeClr val="tx1"/>
                </a:solidFill>
              </a:rPr>
              <a:t>   الى البطارية المراد شحنها </a:t>
            </a:r>
            <a:r>
              <a:rPr lang="en-US" dirty="0" smtClean="0">
                <a:solidFill>
                  <a:schemeClr val="tx1"/>
                </a:solidFill>
              </a:rPr>
              <a:t>B1 </a:t>
            </a:r>
            <a:r>
              <a:rPr lang="ar-SY" dirty="0" smtClean="0">
                <a:solidFill>
                  <a:schemeClr val="tx1"/>
                </a:solidFill>
              </a:rPr>
              <a:t> وعبر المقاومة التي تحدد تيار الشحن </a:t>
            </a:r>
            <a:r>
              <a:rPr lang="en-US" dirty="0" smtClean="0">
                <a:solidFill>
                  <a:schemeClr val="tx1"/>
                </a:solidFill>
              </a:rPr>
              <a:t>R1</a:t>
            </a:r>
            <a:r>
              <a:rPr lang="ar-SY" dirty="0">
                <a:solidFill>
                  <a:schemeClr val="tx1"/>
                </a:solidFill>
              </a:rPr>
              <a:t> </a:t>
            </a:r>
            <a:endParaRPr lang="ar-SY" dirty="0" smtClean="0">
              <a:solidFill>
                <a:schemeClr val="tx1"/>
              </a:solidFill>
            </a:endParaRPr>
          </a:p>
          <a:p>
            <a:pPr marL="0" indent="0">
              <a:buNone/>
            </a:pPr>
            <a:r>
              <a:rPr lang="ar-SY" dirty="0">
                <a:solidFill>
                  <a:schemeClr val="tx1"/>
                </a:solidFill>
              </a:rPr>
              <a:t> </a:t>
            </a:r>
            <a:r>
              <a:rPr lang="ar-SY" dirty="0" smtClean="0">
                <a:solidFill>
                  <a:schemeClr val="tx1"/>
                </a:solidFill>
              </a:rPr>
              <a:t>   والثنائي </a:t>
            </a:r>
            <a:r>
              <a:rPr lang="ar-SY" dirty="0" smtClean="0">
                <a:solidFill>
                  <a:schemeClr val="tx1"/>
                </a:solidFill>
              </a:rPr>
              <a:t>شوتكي</a:t>
            </a:r>
            <a:r>
              <a:rPr lang="ar-SY" dirty="0" smtClean="0">
                <a:solidFill>
                  <a:schemeClr val="tx1"/>
                </a:solidFill>
              </a:rPr>
              <a:t> </a:t>
            </a:r>
            <a:r>
              <a:rPr lang="en-US" dirty="0" smtClean="0">
                <a:solidFill>
                  <a:schemeClr val="tx1"/>
                </a:solidFill>
              </a:rPr>
              <a:t>D1</a:t>
            </a:r>
            <a:r>
              <a:rPr lang="ar-SY" dirty="0" smtClean="0">
                <a:solidFill>
                  <a:schemeClr val="tx1"/>
                </a:solidFill>
              </a:rPr>
              <a:t> الذي يسمح بشحن البطارية ولكن يمنع عودة ورجوع تيارا أو تفريغ كبير من شحنتها بعد ذلك في الدارة .</a:t>
            </a:r>
          </a:p>
        </p:txBody>
      </p:sp>
      <p:sp>
        <p:nvSpPr>
          <p:cNvPr id="3" name="عنوان 2"/>
          <p:cNvSpPr>
            <a:spLocks noGrp="1"/>
          </p:cNvSpPr>
          <p:nvPr>
            <p:ph type="title"/>
          </p:nvPr>
        </p:nvSpPr>
        <p:spPr/>
        <p:txBody>
          <a:bodyPr/>
          <a:lstStyle/>
          <a:p>
            <a:pPr algn="r"/>
            <a:r>
              <a:rPr lang="ar-SY" dirty="0" smtClean="0">
                <a:solidFill>
                  <a:srgbClr val="FF0000"/>
                </a:solidFill>
                <a:effectLst>
                  <a:outerShdw blurRad="38100" dist="38100" dir="2700000" algn="tl">
                    <a:srgbClr val="000000">
                      <a:alpha val="43137"/>
                    </a:srgbClr>
                  </a:outerShdw>
                </a:effectLst>
              </a:rPr>
              <a:t>الدارة العملية لشحن بطارية الليثيوم</a:t>
            </a:r>
            <a:endParaRPr lang="ar-SY"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576197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a:bodyPr>
          <a:lstStyle/>
          <a:p>
            <a:pPr>
              <a:buFont typeface="Arial" pitchFamily="34" charset="0"/>
              <a:buChar char="•"/>
            </a:pPr>
            <a:r>
              <a:rPr lang="ar-SY" dirty="0" smtClean="0"/>
              <a:t>سوف ينير الثنائي الاحمر كدلالة على ان البطارية تشجن اي في حالة شحن متواصل .</a:t>
            </a:r>
          </a:p>
          <a:p>
            <a:pPr>
              <a:buFont typeface="Arial" pitchFamily="34" charset="0"/>
              <a:buChar char="•"/>
            </a:pPr>
            <a:r>
              <a:rPr lang="ar-SY" dirty="0" smtClean="0"/>
              <a:t>المقاومات </a:t>
            </a:r>
            <a:r>
              <a:rPr lang="en-US" dirty="0" smtClean="0"/>
              <a:t>R6</a:t>
            </a:r>
            <a:r>
              <a:rPr lang="ar-SY" dirty="0" smtClean="0"/>
              <a:t> و</a:t>
            </a:r>
            <a:r>
              <a:rPr lang="en-US" dirty="0" smtClean="0"/>
              <a:t>R7 </a:t>
            </a:r>
            <a:r>
              <a:rPr lang="ar-SY" dirty="0" smtClean="0"/>
              <a:t> عبارة عن مجزئ جهد معني بإيصال التيار المناسب والجهد اللازم لتشغيل الترانزستور عندما تصل البطارية للشحنة التي نريدها </a:t>
            </a:r>
            <a:r>
              <a:rPr lang="en-US" dirty="0" smtClean="0"/>
              <a:t>4.2 v</a:t>
            </a:r>
            <a:r>
              <a:rPr lang="ar-SY" dirty="0" smtClean="0"/>
              <a:t> مثلاً وهذا الجهد يعني أنها ممتلئة تماما ويفضل أن تملأ ب </a:t>
            </a:r>
            <a:r>
              <a:rPr lang="en-US" dirty="0" smtClean="0"/>
              <a:t>4v </a:t>
            </a:r>
            <a:r>
              <a:rPr lang="ar-SY" dirty="0" smtClean="0"/>
              <a:t> أو </a:t>
            </a:r>
            <a:r>
              <a:rPr lang="en-US" dirty="0" smtClean="0"/>
              <a:t>4.1v </a:t>
            </a:r>
            <a:r>
              <a:rPr lang="ar-SY" dirty="0" smtClean="0"/>
              <a:t> تفاديا للخطر .</a:t>
            </a:r>
          </a:p>
          <a:p>
            <a:pPr>
              <a:buFont typeface="Arial" pitchFamily="34" charset="0"/>
              <a:buChar char="•"/>
            </a:pPr>
            <a:r>
              <a:rPr lang="ar-SY" dirty="0" smtClean="0"/>
              <a:t>المقاومة </a:t>
            </a:r>
            <a:r>
              <a:rPr lang="en-US" dirty="0" smtClean="0"/>
              <a:t>R5 </a:t>
            </a:r>
            <a:r>
              <a:rPr lang="ar-SY" dirty="0" smtClean="0"/>
              <a:t> للدقة وحساسية الترانزستور ولحصر نقطة التشغيل الخاصة بالترانزستور حتى يعمل ويقوم بدفع الريليه للعمل وقطع تيار الشحن عن البطارية.  </a:t>
            </a:r>
            <a:endParaRPr lang="ar-SY" dirty="0"/>
          </a:p>
        </p:txBody>
      </p:sp>
      <p:sp>
        <p:nvSpPr>
          <p:cNvPr id="3" name="عنوان 2"/>
          <p:cNvSpPr>
            <a:spLocks noGrp="1"/>
          </p:cNvSpPr>
          <p:nvPr>
            <p:ph type="title"/>
          </p:nvPr>
        </p:nvSpPr>
        <p:spPr/>
        <p:txBody>
          <a:bodyPr/>
          <a:lstStyle/>
          <a:p>
            <a:r>
              <a:rPr lang="ar-SY" dirty="0">
                <a:solidFill>
                  <a:srgbClr val="FF0000"/>
                </a:solidFill>
                <a:effectLst>
                  <a:outerShdw blurRad="38100" dist="38100" dir="2700000" algn="tl">
                    <a:srgbClr val="000000">
                      <a:alpha val="43137"/>
                    </a:srgbClr>
                  </a:outerShdw>
                </a:effectLst>
              </a:rPr>
              <a:t>الدارة العملية لشحن بطارية الليثيوم</a:t>
            </a:r>
            <a:endParaRPr lang="ar-SY" dirty="0"/>
          </a:p>
        </p:txBody>
      </p:sp>
    </p:spTree>
    <p:extLst>
      <p:ext uri="{BB962C8B-B14F-4D97-AF65-F5344CB8AC3E}">
        <p14:creationId xmlns:p14="http://schemas.microsoft.com/office/powerpoint/2010/main" val="39719648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lstStyle/>
          <a:p>
            <a:pPr>
              <a:buFont typeface="Arial" pitchFamily="34" charset="0"/>
              <a:buChar char="•"/>
            </a:pPr>
            <a:r>
              <a:rPr lang="ar-SY" dirty="0" smtClean="0"/>
              <a:t>عندما يصل الجهد في البطارية للجد الاقصى المطلوب فإن الترانزستور سوف يعمل ويدفع الريليه للعمل وجذب نقاط الوصل (الزرقاء والخضراء معاً) وبالتالي يفصل تيار الشحن عن البطارية ويصل تيار الى المقاومة </a:t>
            </a:r>
            <a:r>
              <a:rPr lang="en-US" dirty="0" smtClean="0"/>
              <a:t>R3 </a:t>
            </a:r>
            <a:r>
              <a:rPr lang="ar-SY" dirty="0" smtClean="0"/>
              <a:t> التي تحدد تيار الثنائي الضوئي الأخضر وبالتالي ينير الثنائي الاخضر معلنا انتهاء عملية الشحن .</a:t>
            </a:r>
          </a:p>
          <a:p>
            <a:pPr>
              <a:buFont typeface="Arial" pitchFamily="34" charset="0"/>
              <a:buChar char="•"/>
            </a:pPr>
            <a:r>
              <a:rPr lang="ar-SY" dirty="0" smtClean="0"/>
              <a:t>ولكن اذا ما اخذت شحنة البطارية بالتضاؤل فإن الترانزستور سوف يقطع ويمنع تشغيل الريليه اي يعود الى حالة الشحن .</a:t>
            </a:r>
          </a:p>
          <a:p>
            <a:pPr marL="0" indent="0">
              <a:buNone/>
            </a:pPr>
            <a:endParaRPr lang="ar-SY" dirty="0" smtClean="0"/>
          </a:p>
        </p:txBody>
      </p:sp>
      <p:sp>
        <p:nvSpPr>
          <p:cNvPr id="3" name="عنوان 2"/>
          <p:cNvSpPr>
            <a:spLocks noGrp="1"/>
          </p:cNvSpPr>
          <p:nvPr>
            <p:ph type="title"/>
          </p:nvPr>
        </p:nvSpPr>
        <p:spPr/>
        <p:txBody>
          <a:bodyPr/>
          <a:lstStyle/>
          <a:p>
            <a:r>
              <a:rPr lang="ar-SY" dirty="0">
                <a:solidFill>
                  <a:srgbClr val="FF0000"/>
                </a:solidFill>
                <a:effectLst>
                  <a:outerShdw blurRad="38100" dist="38100" dir="2700000" algn="tl">
                    <a:srgbClr val="000000">
                      <a:alpha val="43137"/>
                    </a:srgbClr>
                  </a:outerShdw>
                </a:effectLst>
              </a:rPr>
              <a:t>الدارة العملية لشحن بطارية الليثيوم</a:t>
            </a:r>
            <a:endParaRPr lang="ar-SY" dirty="0"/>
          </a:p>
        </p:txBody>
      </p:sp>
    </p:spTree>
    <p:extLst>
      <p:ext uri="{BB962C8B-B14F-4D97-AF65-F5344CB8AC3E}">
        <p14:creationId xmlns:p14="http://schemas.microsoft.com/office/powerpoint/2010/main" val="1914771986"/>
      </p:ext>
    </p:extLst>
  </p:cSld>
  <p:clrMapOvr>
    <a:masterClrMapping/>
  </p:clrMapOvr>
  <mc:AlternateContent xmlns:mc="http://schemas.openxmlformats.org/markup-compatibility/2006">
    <mc:Choice xmlns:p14="http://schemas.microsoft.com/office/powerpoint/2010/main" Requires="p14">
      <p:transition spd="slow" p14:dur="1600">
        <p14:prism dir="r"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lstStyle/>
          <a:p>
            <a:r>
              <a:rPr lang="ar-SY" dirty="0" smtClean="0"/>
              <a:t>وبالتالي سوف يفلت الريليه قبضته وسيطرته على الشرائح الزرقاء والخضراء ويعيد وصل الحمراء بالزرقاء ويعود الشحن مرة اخرى وهكذا كلما نقص حد الشحن أعشار من الفولت نصل إلى حالة التناوب وهذا سوف يؤدي إلى تذبذب شرائح الريليه هنا وهناك وربما اسرع .</a:t>
            </a:r>
          </a:p>
          <a:p>
            <a:r>
              <a:rPr lang="ar-SY" dirty="0" smtClean="0"/>
              <a:t>ولذلك فإن المقاومة </a:t>
            </a:r>
            <a:r>
              <a:rPr lang="en-US" dirty="0" smtClean="0"/>
              <a:t>R4 </a:t>
            </a:r>
            <a:r>
              <a:rPr lang="ar-SY" dirty="0" smtClean="0"/>
              <a:t> المتصلة بقاعدة الترانزستور والتي تغذيها عبر المجزئ تكفي الترانزستور ليبقى عاملا ودافعا </a:t>
            </a:r>
            <a:r>
              <a:rPr lang="ar-SY" dirty="0" smtClean="0"/>
              <a:t>للريليه</a:t>
            </a:r>
            <a:r>
              <a:rPr lang="ar-SY" dirty="0" smtClean="0"/>
              <a:t> ليبقى مشتعلا ومحكما إمساكه </a:t>
            </a:r>
            <a:r>
              <a:rPr lang="ar-SY" dirty="0" smtClean="0"/>
              <a:t>بالريله</a:t>
            </a:r>
            <a:r>
              <a:rPr lang="ar-SY" dirty="0" smtClean="0"/>
              <a:t> حتى نأتي ونفك الخصومة ونخرج البطارية من الشاحن .</a:t>
            </a:r>
            <a:endParaRPr lang="ar-SY" dirty="0"/>
          </a:p>
        </p:txBody>
      </p:sp>
      <p:sp>
        <p:nvSpPr>
          <p:cNvPr id="3" name="عنوان 2"/>
          <p:cNvSpPr>
            <a:spLocks noGrp="1"/>
          </p:cNvSpPr>
          <p:nvPr>
            <p:ph type="title"/>
          </p:nvPr>
        </p:nvSpPr>
        <p:spPr/>
        <p:txBody>
          <a:bodyPr/>
          <a:lstStyle/>
          <a:p>
            <a:r>
              <a:rPr lang="ar-SY" dirty="0">
                <a:solidFill>
                  <a:srgbClr val="FF0000"/>
                </a:solidFill>
                <a:effectLst>
                  <a:outerShdw blurRad="38100" dist="38100" dir="2700000" algn="tl">
                    <a:srgbClr val="000000">
                      <a:alpha val="43137"/>
                    </a:srgbClr>
                  </a:outerShdw>
                </a:effectLst>
              </a:rPr>
              <a:t>الدارة العملية لشحن بطارية الليثيوم</a:t>
            </a:r>
            <a:endParaRPr lang="ar-SY" dirty="0"/>
          </a:p>
        </p:txBody>
      </p:sp>
    </p:spTree>
    <p:extLst>
      <p:ext uri="{BB962C8B-B14F-4D97-AF65-F5344CB8AC3E}">
        <p14:creationId xmlns:p14="http://schemas.microsoft.com/office/powerpoint/2010/main" val="579412582"/>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26"/>
            <a:ext cx="9144000" cy="6836473"/>
          </a:xfrm>
        </p:spPr>
      </p:pic>
    </p:spTree>
    <p:extLst>
      <p:ext uri="{BB962C8B-B14F-4D97-AF65-F5344CB8AC3E}">
        <p14:creationId xmlns:p14="http://schemas.microsoft.com/office/powerpoint/2010/main" val="2126556306"/>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غلاف فني">
  <a:themeElements>
    <a:clrScheme name="غلاف فني">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غلاف فني">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غلاف فني">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101</TotalTime>
  <Words>519</Words>
  <Application>Microsoft Office PowerPoint</Application>
  <PresentationFormat>عرض على الشاشة (3:4)‏</PresentationFormat>
  <Paragraphs>30</Paragraphs>
  <Slides>8</Slides>
  <Notes>0</Notes>
  <HiddenSlides>0</HiddenSlides>
  <MMClips>0</MMClips>
  <ScaleCrop>false</ScaleCrop>
  <HeadingPairs>
    <vt:vector size="4" baseType="variant">
      <vt:variant>
        <vt:lpstr>نسق</vt:lpstr>
      </vt:variant>
      <vt:variant>
        <vt:i4>1</vt:i4>
      </vt:variant>
      <vt:variant>
        <vt:lpstr>عناوين الشرائح</vt:lpstr>
      </vt:variant>
      <vt:variant>
        <vt:i4>8</vt:i4>
      </vt:variant>
    </vt:vector>
  </HeadingPairs>
  <TitlesOfParts>
    <vt:vector size="9" baseType="lpstr">
      <vt:lpstr>غلاف فني</vt:lpstr>
      <vt:lpstr>دارة شاحن بطارية الليثيوم الاتوماتيكي</vt:lpstr>
      <vt:lpstr> مقدمة :</vt:lpstr>
      <vt:lpstr> مقدمة :</vt:lpstr>
      <vt:lpstr>الدارة العملية لشحن بطارية الليثيوم</vt:lpstr>
      <vt:lpstr>الدارة العملية لشحن بطارية الليثيوم</vt:lpstr>
      <vt:lpstr>الدارة العملية لشحن بطارية الليثيوم</vt:lpstr>
      <vt:lpstr>الدارة العملية لشحن بطارية الليثيوم</vt:lpstr>
      <vt:lpstr>عرض تقديمي في PowerPoint</vt:lpstr>
    </vt:vector>
  </TitlesOfParts>
  <Company>Microsoft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دارة شاحن بطارية الليثيوم الاتوماتيكي</dc:title>
  <dc:creator>mohammed</dc:creator>
  <cp:lastModifiedBy>mohammed</cp:lastModifiedBy>
  <cp:revision>26</cp:revision>
  <dcterms:created xsi:type="dcterms:W3CDTF">2019-05-15T14:20:23Z</dcterms:created>
  <dcterms:modified xsi:type="dcterms:W3CDTF">2019-05-15T18:27:30Z</dcterms:modified>
</cp:coreProperties>
</file>