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5" r:id="rId2"/>
    <p:sldId id="273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187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332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7079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31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573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348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978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615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967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201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366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187E-CA7F-46FA-8C9C-B34F069DC5A1}" type="datetimeFigureOut">
              <a:rPr lang="ar-SA" smtClean="0"/>
              <a:t>12/09/40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F5C0-5A55-48AC-84CB-84D369D3FD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15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5908261" y="476672"/>
            <a:ext cx="288091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b="1" dirty="0" smtClean="0"/>
              <a:t>جامعة حلب</a:t>
            </a:r>
          </a:p>
          <a:p>
            <a:r>
              <a:rPr lang="ar-SA" b="1" dirty="0" smtClean="0"/>
              <a:t>كلية الهندسة الكهربائية والالكترونية</a:t>
            </a:r>
          </a:p>
          <a:p>
            <a:r>
              <a:rPr lang="ar-SA" b="1" dirty="0" smtClean="0"/>
              <a:t>قسم نظم الكترونية : سنة رابعة</a:t>
            </a:r>
            <a:endParaRPr lang="ar-SA" b="1" dirty="0"/>
          </a:p>
        </p:txBody>
      </p:sp>
      <p:sp>
        <p:nvSpPr>
          <p:cNvPr id="6" name="مستطيل 5"/>
          <p:cNvSpPr/>
          <p:nvPr/>
        </p:nvSpPr>
        <p:spPr>
          <a:xfrm>
            <a:off x="704881" y="2128244"/>
            <a:ext cx="77396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مشروع شاحن الكتروني من نوع شور</a:t>
            </a:r>
          </a:p>
          <a:p>
            <a:pPr algn="ctr"/>
            <a:r>
              <a:rPr 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20A….40A</a:t>
            </a:r>
            <a:endParaRPr lang="ar-SA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"/>
            <a:ext cx="1656184" cy="1196752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016612" y="3773435"/>
            <a:ext cx="51273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ar-S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اشراف الدكتور </a:t>
            </a:r>
          </a:p>
          <a:p>
            <a:pPr algn="ctr"/>
            <a:r>
              <a:rPr lang="ar-S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اسعد كعدان</a:t>
            </a:r>
            <a:endParaRPr lang="ar-SA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611560" y="5615864"/>
            <a:ext cx="46073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تقديم الطالب: مهند العتر</a:t>
            </a:r>
            <a:endParaRPr lang="ar-SA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3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ar-SA" sz="2800" dirty="0"/>
              <a:t>١٠</a:t>
            </a:r>
            <a:r>
              <a:rPr lang="ar-SA" sz="2800" b="1" u="sng" dirty="0">
                <a:solidFill>
                  <a:srgbClr val="FF0000"/>
                </a:solidFill>
              </a:rPr>
              <a:t>- محوّل عزل </a:t>
            </a:r>
            <a:r>
              <a:rPr lang="ar-SA" sz="2800" dirty="0"/>
              <a:t>: مهمته نقل إشارة دارة مبدّل عرض النبضة إلى ترانزستورات جسر التقطيع.</a:t>
            </a:r>
            <a:br>
              <a:rPr lang="ar-SA" sz="2800" dirty="0"/>
            </a:br>
            <a:r>
              <a:rPr lang="ar-SA" sz="2800" b="1" u="sng" dirty="0">
                <a:solidFill>
                  <a:srgbClr val="FF0000"/>
                </a:solidFill>
              </a:rPr>
              <a:t>١١- دارة التحكم بالم</a:t>
            </a:r>
            <a:r>
              <a:rPr lang="ar-SA" sz="2800" b="1" dirty="0">
                <a:solidFill>
                  <a:srgbClr val="FF0000"/>
                </a:solidFill>
              </a:rPr>
              <a:t>راحل</a:t>
            </a:r>
            <a:r>
              <a:rPr lang="ar-SA" sz="2800" dirty="0"/>
              <a:t>: و هي عبارة عن </a:t>
            </a:r>
            <a:r>
              <a:rPr lang="en-US" sz="2800" b="1" u="sng" dirty="0" smtClean="0">
                <a:solidFill>
                  <a:srgbClr val="FF0000"/>
                </a:solidFill>
              </a:rPr>
              <a:t>IC</a:t>
            </a:r>
            <a:r>
              <a:rPr lang="ar-SA" sz="2800" b="1" u="sng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LM358</a:t>
            </a:r>
            <a:r>
              <a:rPr lang="ar-SA" sz="2800" dirty="0"/>
              <a:t> مكونة من مكبري عمليات و مهمتها ضبط الانتقال بين مراحل الشحن.</a:t>
            </a:r>
            <a:br>
              <a:rPr lang="ar-SA" sz="2800" dirty="0"/>
            </a:br>
            <a:r>
              <a:rPr lang="ar-SA" sz="2800" b="1" u="sng" dirty="0">
                <a:solidFill>
                  <a:srgbClr val="FF0000"/>
                </a:solidFill>
              </a:rPr>
              <a:t>١٢- دارة تغذية اللوحة </a:t>
            </a:r>
            <a:r>
              <a:rPr lang="ar-SA" sz="2800" dirty="0"/>
              <a:t>: و مهمة هذه الدارة هي إعطاء جهد ١٥ فولت لتغذية دارة تعديل عرض النبضة بشكل منفصل عن تيار شحن البطارية بسبب انفصال الدخل عن الخرج بواسطة محولات العزل.</a:t>
            </a:r>
            <a:br>
              <a:rPr lang="ar-SA" sz="2800" dirty="0"/>
            </a:br>
            <a:r>
              <a:rPr lang="ar-SA" sz="2800" dirty="0"/>
              <a:t>و تتكون هذه الدارة بشكل أساسي من </a:t>
            </a:r>
            <a:r>
              <a:rPr lang="en-US" sz="2800" dirty="0" smtClean="0"/>
              <a:t>IC</a:t>
            </a:r>
            <a:r>
              <a:rPr lang="ar-SA" sz="2800" dirty="0" smtClean="0"/>
              <a:t> </a:t>
            </a:r>
            <a:r>
              <a:rPr lang="en-US" sz="2800" dirty="0"/>
              <a:t>VIPer12A</a:t>
            </a:r>
            <a:r>
              <a:rPr lang="ar-SA" sz="2800" dirty="0"/>
              <a:t> و محوّل صغير تابع لها مع مرحلة تنعيم و مرحلة تنظيم لجهد التغذية تقوم بها </a:t>
            </a:r>
            <a:r>
              <a:rPr lang="ar-SA" sz="2800" dirty="0" err="1"/>
              <a:t>الآيسي</a:t>
            </a:r>
            <a:r>
              <a:rPr lang="ar-SA" sz="2800" dirty="0"/>
              <a:t> </a:t>
            </a:r>
            <a:r>
              <a:rPr lang="en-US" sz="2800" dirty="0"/>
              <a:t>TL431</a:t>
            </a:r>
            <a:r>
              <a:rPr lang="ar-SA" sz="2800" dirty="0"/>
              <a:t> مع العازل الضوئي( </a:t>
            </a:r>
            <a:r>
              <a:rPr lang="en-US" sz="2800" dirty="0" smtClean="0"/>
              <a:t>PHOTOCOUPLER</a:t>
            </a:r>
            <a:r>
              <a:rPr lang="ar-SA" sz="2800" dirty="0" smtClean="0"/>
              <a:t>) </a:t>
            </a:r>
            <a:r>
              <a:rPr lang="ar-SA" sz="2800" dirty="0"/>
              <a:t>العنصر </a:t>
            </a:r>
            <a:r>
              <a:rPr lang="en-US" sz="2800" dirty="0"/>
              <a:t>PC817</a:t>
            </a:r>
            <a:r>
              <a:rPr lang="ar-SA" sz="2800" dirty="0"/>
              <a:t> .</a:t>
            </a:r>
            <a:br>
              <a:rPr lang="ar-SA" sz="2800" dirty="0"/>
            </a:br>
            <a:r>
              <a:rPr lang="ar-SA" sz="2800" b="1" u="sng" dirty="0">
                <a:solidFill>
                  <a:srgbClr val="FF0000"/>
                </a:solidFill>
              </a:rPr>
              <a:t>١٣- مفتاح ضبط التيار</a:t>
            </a:r>
            <a:r>
              <a:rPr lang="ar-SA" sz="2800" dirty="0"/>
              <a:t>: و هو مقاومة متغيرة ذات ذراع موضوعة على جسم الجهاز من الخارج لضبط تيار الشحن الثابت المطلوب من الجهاز في مرحلة التيار الثابت (</a:t>
            </a:r>
            <a:r>
              <a:rPr lang="en-US" sz="2800" dirty="0"/>
              <a:t>CC</a:t>
            </a:r>
            <a:r>
              <a:rPr lang="ar-SA" sz="2800" dirty="0"/>
              <a:t>) أي (</a:t>
            </a:r>
            <a:r>
              <a:rPr lang="en-US" sz="2800" dirty="0"/>
              <a:t>Constant Current</a:t>
            </a:r>
            <a:r>
              <a:rPr lang="ar-SA" sz="2800" dirty="0"/>
              <a:t>).</a:t>
            </a:r>
            <a:br>
              <a:rPr lang="ar-SA" sz="2800" dirty="0"/>
            </a:br>
            <a:r>
              <a:rPr lang="ar-SA" sz="2800" dirty="0"/>
              <a:t>.</a:t>
            </a:r>
            <a:br>
              <a:rPr lang="ar-SA" sz="2800" dirty="0"/>
            </a:br>
            <a:r>
              <a:rPr lang="ar-SA" sz="2800" b="1" u="sng" dirty="0">
                <a:solidFill>
                  <a:srgbClr val="FF0000"/>
                </a:solidFill>
              </a:rPr>
              <a:t>١٤- ملحقات: </a:t>
            </a:r>
            <a:r>
              <a:rPr lang="ar-SA" sz="2800" dirty="0"/>
              <a:t>مروحة تبريد و لدات إشارة و كبسة تشغيل و </a:t>
            </a:r>
            <a:r>
              <a:rPr lang="ar-SA" sz="2800" dirty="0" err="1"/>
              <a:t>كبلات</a:t>
            </a:r>
            <a:r>
              <a:rPr lang="ar-SA" sz="2800" dirty="0"/>
              <a:t> بطارية .</a:t>
            </a:r>
            <a:br>
              <a:rPr lang="ar-SA" sz="2800" dirty="0"/>
            </a:br>
            <a:r>
              <a:rPr lang="ar-SA" sz="2800" dirty="0" smtClean="0"/>
              <a:t>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772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ar-SA" sz="1800" b="1" dirty="0"/>
              <a:t>((((*** دارة تغذية البورد لشاحن الشور, </a:t>
            </a:r>
            <a:r>
              <a:rPr lang="ar-SA" sz="1800" b="1" dirty="0" err="1"/>
              <a:t>الآيسي</a:t>
            </a:r>
            <a:r>
              <a:rPr lang="ar-SA" sz="1800" b="1" dirty="0"/>
              <a:t> </a:t>
            </a:r>
            <a:r>
              <a:rPr lang="en-US" sz="1800" b="1" dirty="0"/>
              <a:t>VIPer12</a:t>
            </a:r>
            <a:r>
              <a:rPr lang="ar-SA" sz="1800" b="1" dirty="0"/>
              <a:t> و توابعها ***))))</a:t>
            </a:r>
            <a:br>
              <a:rPr lang="ar-SA" sz="1800" b="1" dirty="0"/>
            </a:br>
            <a:r>
              <a:rPr lang="ar-SA" sz="1800" b="1" dirty="0"/>
              <a:t>. </a:t>
            </a:r>
            <a:br>
              <a:rPr lang="ar-SA" sz="1800" b="1" dirty="0"/>
            </a:br>
            <a:r>
              <a:rPr lang="ar-SA" sz="1800" b="1" dirty="0"/>
              <a:t>في شاحن الشور, يتم تغذية البورد بدارة تغذية مستقلة تتكون من </a:t>
            </a:r>
            <a:r>
              <a:rPr lang="ar-SA" sz="1800" b="1" dirty="0" err="1"/>
              <a:t>الآيسي</a:t>
            </a:r>
            <a:r>
              <a:rPr lang="ar-SA" sz="1800" b="1" dirty="0"/>
              <a:t> </a:t>
            </a:r>
            <a:r>
              <a:rPr lang="en-US" sz="1800" b="1" dirty="0"/>
              <a:t>VIPer12A</a:t>
            </a:r>
            <a:r>
              <a:rPr lang="ar-SA" sz="1800" b="1" dirty="0"/>
              <a:t> و توابعها تدخل التغذية من بعد جسر التقويم و مكثف الترشيح إلى دارة التغذية عن طريق المقاومة </a:t>
            </a:r>
            <a:r>
              <a:rPr lang="en-US" sz="1800" b="1" dirty="0"/>
              <a:t>R37</a:t>
            </a:r>
            <a:r>
              <a:rPr lang="ar-SA" sz="1800" b="1" dirty="0"/>
              <a:t> و قيمتها 100 أوم و التي تعمل </a:t>
            </a:r>
            <a:r>
              <a:rPr lang="ar-SA" sz="1800" b="1" dirty="0" err="1"/>
              <a:t>كفيوز</a:t>
            </a:r>
            <a:r>
              <a:rPr lang="ar-SA" sz="1800" b="1" dirty="0"/>
              <a:t> حماية للبورد عند تلف </a:t>
            </a:r>
            <a:r>
              <a:rPr lang="ar-SA" sz="1800" b="1" dirty="0" err="1"/>
              <a:t>الآيسي</a:t>
            </a:r>
            <a:r>
              <a:rPr lang="ar-SA" sz="1800" b="1" dirty="0"/>
              <a:t> </a:t>
            </a:r>
            <a:r>
              <a:rPr lang="en-US" sz="1800" b="1" dirty="0"/>
              <a:t>VIPer12A</a:t>
            </a:r>
            <a:r>
              <a:rPr lang="ar-SA" sz="1800" b="1" dirty="0"/>
              <a:t>, حيث يكون الجهد مساوياً ل 310</a:t>
            </a:r>
            <a:r>
              <a:rPr lang="en-US" sz="1800" b="1" dirty="0"/>
              <a:t>V</a:t>
            </a:r>
            <a:r>
              <a:rPr lang="ar-SA" sz="1800" b="1" dirty="0"/>
              <a:t> </a:t>
            </a:r>
            <a:r>
              <a:rPr lang="ar-SA" sz="1800" b="1" dirty="0" err="1"/>
              <a:t>مستمريمر</a:t>
            </a:r>
            <a:r>
              <a:rPr lang="ar-SA" sz="1800" b="1" dirty="0"/>
              <a:t> التيار عبر المحوّل </a:t>
            </a:r>
            <a:r>
              <a:rPr lang="en-US" sz="1800" b="1" dirty="0"/>
              <a:t>T4</a:t>
            </a:r>
            <a:r>
              <a:rPr lang="ar-SA" sz="1800" b="1" dirty="0"/>
              <a:t> إلى أرجل </a:t>
            </a:r>
            <a:r>
              <a:rPr lang="ar-SA" sz="1800" b="1" dirty="0" err="1"/>
              <a:t>الآيسي</a:t>
            </a:r>
            <a:r>
              <a:rPr lang="ar-SA" sz="1800" b="1" dirty="0"/>
              <a:t> </a:t>
            </a:r>
            <a:r>
              <a:rPr lang="en-US" sz="1800" b="1" dirty="0"/>
              <a:t>IC5 (D</a:t>
            </a:r>
            <a:r>
              <a:rPr lang="ar-SA" sz="1800" b="1" dirty="0"/>
              <a:t>) حيث يوجد داخل </a:t>
            </a:r>
            <a:r>
              <a:rPr lang="ar-SA" sz="1800" b="1" dirty="0" err="1"/>
              <a:t>الآيسي</a:t>
            </a:r>
            <a:r>
              <a:rPr lang="ar-SA" sz="1800" b="1" dirty="0"/>
              <a:t> ترانزستور الاستطاعة, و منه إلى أرجل </a:t>
            </a:r>
            <a:r>
              <a:rPr lang="ar-SA" sz="1800" b="1" dirty="0" err="1"/>
              <a:t>الآيسي</a:t>
            </a:r>
            <a:r>
              <a:rPr lang="ar-SA" sz="1800" b="1" dirty="0"/>
              <a:t>(</a:t>
            </a:r>
            <a:r>
              <a:rPr lang="en-US" sz="1800" b="1" dirty="0"/>
              <a:t>S</a:t>
            </a:r>
            <a:r>
              <a:rPr lang="ar-SA" sz="1800" b="1" dirty="0"/>
              <a:t>) الموصول مع جهد الصفر.</a:t>
            </a:r>
            <a:br>
              <a:rPr lang="ar-SA" sz="1800" b="1" dirty="0"/>
            </a:br>
            <a:r>
              <a:rPr lang="ar-SA" sz="1800" b="1" dirty="0"/>
              <a:t>تعمل </a:t>
            </a:r>
            <a:r>
              <a:rPr lang="ar-SA" sz="1800" b="1" dirty="0" err="1"/>
              <a:t>الآيسي</a:t>
            </a:r>
            <a:r>
              <a:rPr lang="ar-SA" sz="1800" b="1" dirty="0"/>
              <a:t> كمولد نبضات و معدّل لعرض النبضة </a:t>
            </a:r>
            <a:r>
              <a:rPr lang="en-US" sz="1800" b="1" dirty="0"/>
              <a:t>PWM</a:t>
            </a:r>
            <a:r>
              <a:rPr lang="ar-SA" sz="1800" b="1" dirty="0"/>
              <a:t> حيث أن ترانزستور الاستطاعة مدمجاً فيها لذلك فهي تقود محوّل التقطيع </a:t>
            </a:r>
            <a:r>
              <a:rPr lang="en-US" sz="1800" b="1" dirty="0"/>
              <a:t>T4</a:t>
            </a:r>
            <a:r>
              <a:rPr lang="ar-SA" sz="1800" b="1" dirty="0"/>
              <a:t> مباشرة.</a:t>
            </a:r>
            <a:br>
              <a:rPr lang="ar-SA" sz="1800" b="1" dirty="0"/>
            </a:br>
            <a:r>
              <a:rPr lang="ar-SA" sz="1800" b="1" dirty="0"/>
              <a:t>يتم تغذية </a:t>
            </a:r>
            <a:r>
              <a:rPr lang="ar-SA" sz="1800" b="1" dirty="0" err="1"/>
              <a:t>الآيسي</a:t>
            </a:r>
            <a:r>
              <a:rPr lang="ar-SA" sz="1800" b="1" dirty="0"/>
              <a:t> </a:t>
            </a:r>
            <a:r>
              <a:rPr lang="en-US" sz="1800" b="1" dirty="0"/>
              <a:t>IC5(VIPer12A</a:t>
            </a:r>
            <a:r>
              <a:rPr lang="ar-SA" sz="1800" b="1" dirty="0"/>
              <a:t>) عن طريق ملف ثانوي من المحوَل </a:t>
            </a:r>
            <a:r>
              <a:rPr lang="en-US" sz="1800" b="1" dirty="0"/>
              <a:t>T4</a:t>
            </a:r>
            <a:r>
              <a:rPr lang="ar-SA" sz="1800" b="1" dirty="0"/>
              <a:t> بواسطة ديود </a:t>
            </a:r>
            <a:r>
              <a:rPr lang="en-US" sz="1800" b="1" dirty="0"/>
              <a:t>D15</a:t>
            </a:r>
            <a:r>
              <a:rPr lang="ar-SA" sz="1800" b="1" dirty="0"/>
              <a:t> و مقاومة </a:t>
            </a:r>
            <a:r>
              <a:rPr lang="en-US" sz="1800" b="1" dirty="0"/>
              <a:t>R38</a:t>
            </a:r>
            <a:r>
              <a:rPr lang="ar-SA" sz="1800" b="1" dirty="0"/>
              <a:t> و مكثف تنعيم </a:t>
            </a:r>
            <a:r>
              <a:rPr lang="en-US" sz="1800" b="1" dirty="0"/>
              <a:t>C23</a:t>
            </a:r>
            <a:r>
              <a:rPr lang="ar-SA" sz="1800" b="1" dirty="0"/>
              <a:t>.</a:t>
            </a:r>
            <a:br>
              <a:rPr lang="ar-SA" sz="1800" b="1" dirty="0"/>
            </a:br>
            <a:r>
              <a:rPr lang="ar-SA" sz="1800" b="1" dirty="0"/>
              <a:t>يقوم </a:t>
            </a:r>
            <a:r>
              <a:rPr lang="ar-SA" sz="1800" b="1" dirty="0" err="1"/>
              <a:t>الديودان</a:t>
            </a:r>
            <a:r>
              <a:rPr lang="ar-SA" sz="1800" b="1" dirty="0"/>
              <a:t> </a:t>
            </a:r>
            <a:r>
              <a:rPr lang="en-US" sz="1800" b="1" dirty="0"/>
              <a:t>D14,D16</a:t>
            </a:r>
            <a:r>
              <a:rPr lang="ar-SA" sz="1800" b="1" dirty="0"/>
              <a:t> بحماية </a:t>
            </a:r>
            <a:r>
              <a:rPr lang="ar-SA" sz="1800" b="1" dirty="0" err="1"/>
              <a:t>الآيسي</a:t>
            </a:r>
            <a:r>
              <a:rPr lang="ar-SA" sz="1800" b="1" dirty="0"/>
              <a:t> من الجهود الابرية العالية للمحوّل حيث أن الديود </a:t>
            </a:r>
            <a:r>
              <a:rPr lang="en-US" sz="1800" b="1" dirty="0"/>
              <a:t>D16</a:t>
            </a:r>
            <a:r>
              <a:rPr lang="ar-SA" sz="1800" b="1" dirty="0"/>
              <a:t> هو ديود </a:t>
            </a:r>
            <a:r>
              <a:rPr lang="ar-SA" sz="1800" b="1" dirty="0" err="1"/>
              <a:t>زينر</a:t>
            </a:r>
            <a:r>
              <a:rPr lang="ar-SA" sz="1800" b="1" dirty="0"/>
              <a:t> قيمته 200</a:t>
            </a:r>
            <a:r>
              <a:rPr lang="en-US" sz="1800" b="1" dirty="0"/>
              <a:t>V</a:t>
            </a:r>
            <a:r>
              <a:rPr lang="ar-SA" sz="1800" b="1" dirty="0"/>
              <a:t> و استطاعته 5</a:t>
            </a:r>
            <a:r>
              <a:rPr lang="en-US" sz="1800" b="1" dirty="0"/>
              <a:t>W</a:t>
            </a:r>
            <a:r>
              <a:rPr lang="ar-SA" sz="1800" b="1" dirty="0"/>
              <a:t>.</a:t>
            </a:r>
            <a:br>
              <a:rPr lang="ar-SA" sz="1800" b="1" dirty="0"/>
            </a:br>
            <a:r>
              <a:rPr lang="ar-SA" sz="1800" b="1" dirty="0"/>
              <a:t>من الطرف الآخر للمحوَل يتم تقويم التيار المهتز بواسطة ديود </a:t>
            </a:r>
            <a:r>
              <a:rPr lang="en-US" sz="1800" b="1" dirty="0"/>
              <a:t>D13</a:t>
            </a:r>
            <a:r>
              <a:rPr lang="ar-SA" sz="1800" b="1" dirty="0"/>
              <a:t> و تنعيمه بواسطة مكثف </a:t>
            </a:r>
            <a:r>
              <a:rPr lang="en-US" sz="1800" b="1" dirty="0"/>
              <a:t>C20</a:t>
            </a:r>
            <a:r>
              <a:rPr lang="ar-SA" sz="1800" b="1" dirty="0"/>
              <a:t> لنحصل على جهد تغذية للبورد مساوٍ ل (15فولت ).</a:t>
            </a:r>
            <a:br>
              <a:rPr lang="ar-SA" sz="1800" b="1" dirty="0"/>
            </a:br>
            <a:r>
              <a:rPr lang="ar-SA" sz="1800" b="1" dirty="0"/>
              <a:t>لتنظيم جهد التغذية نحتاج لما يسمى جهد مرجعي نعتمد عليه كمقياس ثابت نقيس جهد التغذية على أساسه , يؤمن هذا الجهد المرجعي </a:t>
            </a:r>
            <a:r>
              <a:rPr lang="ar-SA" sz="1800" b="1" dirty="0" err="1"/>
              <a:t>الآيسي</a:t>
            </a:r>
            <a:r>
              <a:rPr lang="ar-SA" sz="1800" b="1" dirty="0"/>
              <a:t> </a:t>
            </a:r>
            <a:r>
              <a:rPr lang="en-US" sz="1800" b="1" dirty="0"/>
              <a:t>TL431</a:t>
            </a:r>
            <a:r>
              <a:rPr lang="ar-SA" sz="1800" b="1" dirty="0"/>
              <a:t> التي تشبه الترانزستورات الصغيرة و لكن نميزها على البورد من اسمها </a:t>
            </a:r>
            <a:r>
              <a:rPr lang="en-US" sz="1800" b="1" dirty="0"/>
              <a:t>IC3</a:t>
            </a:r>
            <a:r>
              <a:rPr lang="ar-SA" sz="1800" b="1" dirty="0"/>
              <a:t> . </a:t>
            </a:r>
            <a:br>
              <a:rPr lang="ar-SA" sz="1800" b="1" dirty="0"/>
            </a:br>
            <a:r>
              <a:rPr lang="ar-SA" sz="1800" b="1" dirty="0"/>
              <a:t>بعد تأمين جهد مرجعي, نحتاج لضبط نبضات </a:t>
            </a:r>
            <a:r>
              <a:rPr lang="ar-SA" sz="1800" b="1" dirty="0" err="1"/>
              <a:t>آيسي</a:t>
            </a:r>
            <a:r>
              <a:rPr lang="ar-SA" sz="1800" b="1" dirty="0"/>
              <a:t> التقطيع </a:t>
            </a:r>
            <a:r>
              <a:rPr lang="en-US" sz="1800" b="1" dirty="0"/>
              <a:t>VIPer12A</a:t>
            </a:r>
            <a:r>
              <a:rPr lang="ar-SA" sz="1800" b="1" dirty="0"/>
              <a:t> عن طريق التغذية الخلفية. و لكن يجب فصل جهد الدخل العالي عن جهد التغذية المنخفض لضرورات الأمان مع إمكانية نقل الإشارات بينهما. يقوم بهذه المهمة </a:t>
            </a:r>
            <a:r>
              <a:rPr lang="ar-SA" sz="1800" b="1" dirty="0" err="1"/>
              <a:t>آيسي</a:t>
            </a:r>
            <a:r>
              <a:rPr lang="ar-SA" sz="1800" b="1" dirty="0"/>
              <a:t> رابط ضوئي(</a:t>
            </a:r>
            <a:r>
              <a:rPr lang="ar-SA" sz="1800" b="1" dirty="0" err="1"/>
              <a:t>فوتوكوبلر</a:t>
            </a:r>
            <a:r>
              <a:rPr lang="ar-SA" sz="1800" b="1" dirty="0"/>
              <a:t> </a:t>
            </a:r>
            <a:r>
              <a:rPr lang="en-US" sz="1800" b="1" dirty="0"/>
              <a:t>PHOTOCOUPLER</a:t>
            </a:r>
            <a:r>
              <a:rPr lang="ar-SA" sz="1800" b="1" dirty="0"/>
              <a:t>) هي </a:t>
            </a:r>
            <a:r>
              <a:rPr lang="ar-SA" sz="1800" b="1" dirty="0" err="1"/>
              <a:t>الآيسي</a:t>
            </a:r>
            <a:r>
              <a:rPr lang="ar-SA" sz="1800" b="1" dirty="0"/>
              <a:t> 817 </a:t>
            </a:r>
            <a:r>
              <a:rPr lang="ar-SA" sz="1800" b="1" dirty="0" err="1"/>
              <a:t>المرمزة</a:t>
            </a:r>
            <a:r>
              <a:rPr lang="ar-SA" sz="1800" b="1" dirty="0"/>
              <a:t> على البورد ب </a:t>
            </a:r>
            <a:r>
              <a:rPr lang="en-US" sz="1800" b="1" dirty="0"/>
              <a:t>IC4</a:t>
            </a:r>
            <a:r>
              <a:rPr lang="ar-SA" sz="1800" b="1" dirty="0"/>
              <a:t>.</a:t>
            </a:r>
            <a:br>
              <a:rPr lang="ar-SA" sz="1800" b="1" dirty="0"/>
            </a:br>
            <a:r>
              <a:rPr lang="ar-SA" sz="1800" b="1" dirty="0"/>
              <a:t>تقوم </a:t>
            </a:r>
            <a:r>
              <a:rPr lang="ar-SA" sz="1800" b="1" dirty="0" err="1"/>
              <a:t>آيسي</a:t>
            </a:r>
            <a:r>
              <a:rPr lang="ar-SA" sz="1800" b="1" dirty="0"/>
              <a:t> الرابط الضوئي 817 بنقل تغيرات جهد التغذية إلى مدخل التغذية الخلفية </a:t>
            </a:r>
            <a:r>
              <a:rPr lang="en-US" sz="1800" b="1" dirty="0"/>
              <a:t>FB</a:t>
            </a:r>
            <a:r>
              <a:rPr lang="ar-SA" sz="1800" b="1" dirty="0"/>
              <a:t> في </a:t>
            </a:r>
            <a:r>
              <a:rPr lang="ar-SA" sz="1800" b="1" dirty="0" err="1"/>
              <a:t>الآيسي</a:t>
            </a:r>
            <a:r>
              <a:rPr lang="ar-SA" sz="1800" b="1" dirty="0"/>
              <a:t> </a:t>
            </a:r>
            <a:r>
              <a:rPr lang="en-US" sz="1800" b="1" dirty="0"/>
              <a:t>VIPer12A</a:t>
            </a:r>
            <a:r>
              <a:rPr lang="ar-SA" sz="1800" b="1" dirty="0"/>
              <a:t> و التي بدورها تقوم بتعديل عرض نبضات الخرج لتثبيت جهد التغذية على قيمة ثابتة </a:t>
            </a:r>
            <a:endParaRPr lang="en-US" sz="1800" b="1" dirty="0"/>
          </a:p>
          <a:p>
            <a:r>
              <a:rPr lang="en-US" sz="1800" b="1" dirty="0"/>
              <a:t> </a:t>
            </a:r>
          </a:p>
          <a:p>
            <a:endParaRPr lang="ar-SA" sz="1800" b="1" dirty="0"/>
          </a:p>
        </p:txBody>
      </p:sp>
    </p:spTree>
    <p:extLst>
      <p:ext uri="{BB962C8B-B14F-4D97-AF65-F5344CB8AC3E}">
        <p14:creationId xmlns:p14="http://schemas.microsoft.com/office/powerpoint/2010/main" val="1359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/>
          <p:cNvSpPr/>
          <p:nvPr/>
        </p:nvSpPr>
        <p:spPr>
          <a:xfrm>
            <a:off x="-638629" y="0"/>
            <a:ext cx="9782629" cy="67403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ar-SA" sz="1600" dirty="0"/>
              <a:t>(((**** </a:t>
            </a:r>
            <a:r>
              <a:rPr lang="ar-SA" sz="1600" dirty="0" err="1"/>
              <a:t>الآيسي</a:t>
            </a:r>
            <a:r>
              <a:rPr lang="ar-SA" sz="1600" dirty="0"/>
              <a:t> </a:t>
            </a:r>
            <a:r>
              <a:rPr lang="en-US" sz="1600" dirty="0"/>
              <a:t>TL494</a:t>
            </a:r>
            <a:r>
              <a:rPr lang="ar-SA" sz="1600" dirty="0"/>
              <a:t> و استخداماتها المتنوعة ****))). </a:t>
            </a:r>
            <a:br>
              <a:rPr lang="ar-SA" sz="1600" dirty="0"/>
            </a:br>
            <a:r>
              <a:rPr lang="ar-SA" sz="1600" dirty="0"/>
              <a:t>.</a:t>
            </a:r>
            <a:br>
              <a:rPr lang="ar-SA" sz="1600" dirty="0"/>
            </a:br>
            <a:r>
              <a:rPr lang="ar-SA" sz="1600" dirty="0"/>
              <a:t>تعتبر هذه </a:t>
            </a:r>
            <a:r>
              <a:rPr lang="ar-SA" sz="1600" dirty="0" err="1"/>
              <a:t>الآيسي</a:t>
            </a:r>
            <a:r>
              <a:rPr lang="ar-SA" sz="1600" dirty="0"/>
              <a:t> بمثابة القلب النابض لشواحن البطاريات الكبيرة (</a:t>
            </a:r>
            <a:r>
              <a:rPr lang="en-US" sz="1600" dirty="0"/>
              <a:t>PWM Chargers</a:t>
            </a:r>
            <a:r>
              <a:rPr lang="ar-SA" sz="1600" dirty="0"/>
              <a:t>) و </a:t>
            </a:r>
            <a:r>
              <a:rPr lang="ar-SA" sz="1600" dirty="0" err="1"/>
              <a:t>الانفرترات</a:t>
            </a:r>
            <a:r>
              <a:rPr lang="ar-SA" sz="1600" dirty="0"/>
              <a:t> (</a:t>
            </a:r>
            <a:r>
              <a:rPr lang="en-US" sz="1600" dirty="0"/>
              <a:t>Inverters</a:t>
            </a:r>
            <a:r>
              <a:rPr lang="ar-SA" sz="1600" dirty="0"/>
              <a:t>) ووحدات التغذية (</a:t>
            </a:r>
            <a:r>
              <a:rPr lang="en-US" sz="1600" dirty="0"/>
              <a:t>Power Supplies</a:t>
            </a:r>
            <a:r>
              <a:rPr lang="ar-SA" sz="1600" dirty="0"/>
              <a:t>) و بالأخص وحدات تغذية الكمبيوتر ، بالإضافة لدارات رفع الجهد و تخفيض الجهد .</a:t>
            </a:r>
            <a:br>
              <a:rPr lang="ar-SA" sz="1600" dirty="0"/>
            </a:br>
            <a:r>
              <a:rPr lang="ar-SA" sz="1600" dirty="0"/>
              <a:t>.</a:t>
            </a:r>
            <a:br>
              <a:rPr lang="ar-SA" sz="1600" dirty="0"/>
            </a:br>
            <a:r>
              <a:rPr lang="ar-SA" sz="1600" dirty="0"/>
              <a:t>((** تعريف </a:t>
            </a:r>
            <a:r>
              <a:rPr lang="ar-SA" sz="1600" dirty="0" err="1"/>
              <a:t>الآيسي</a:t>
            </a:r>
            <a:r>
              <a:rPr lang="ar-SA" sz="1600" dirty="0"/>
              <a:t> </a:t>
            </a:r>
            <a:r>
              <a:rPr lang="en-US" sz="1600" dirty="0"/>
              <a:t>TL494</a:t>
            </a:r>
            <a:r>
              <a:rPr lang="ar-SA" sz="1600" dirty="0"/>
              <a:t> **))</a:t>
            </a:r>
            <a:br>
              <a:rPr lang="ar-SA" sz="1600" dirty="0"/>
            </a:br>
            <a:r>
              <a:rPr lang="ar-SA" sz="1600" dirty="0"/>
              <a:t>هي دارة متكاملة (</a:t>
            </a:r>
            <a:r>
              <a:rPr lang="en-US" sz="1600" dirty="0"/>
              <a:t>IC</a:t>
            </a:r>
            <a:r>
              <a:rPr lang="ar-SA" sz="1600" dirty="0"/>
              <a:t>) مولدة للنبضات بتردد ثابت، مع ميزة التحكم بتعديل عرض النبضة </a:t>
            </a:r>
            <a:r>
              <a:rPr lang="en-US" sz="1600" dirty="0"/>
              <a:t>PWM</a:t>
            </a:r>
            <a:r>
              <a:rPr lang="ar-SA" sz="1600" dirty="0"/>
              <a:t> ، تستخدم في دارات التغذية بالتقطيع </a:t>
            </a:r>
            <a:r>
              <a:rPr lang="en-US" sz="1600" dirty="0"/>
              <a:t>Switch mode power supply</a:t>
            </a:r>
            <a:r>
              <a:rPr lang="ar-SA" sz="1600" dirty="0"/>
              <a:t> و التي تسمى اختصاراً (</a:t>
            </a:r>
            <a:r>
              <a:rPr lang="en-US" sz="1600" dirty="0"/>
              <a:t>SMPS</a:t>
            </a:r>
            <a:r>
              <a:rPr lang="ar-SA" sz="1600" dirty="0"/>
              <a:t>) ..</a:t>
            </a:r>
            <a:br>
              <a:rPr lang="ar-SA" sz="1600" dirty="0"/>
            </a:br>
            <a:r>
              <a:rPr lang="ar-SA" sz="1600" dirty="0"/>
              <a:t>.</a:t>
            </a:r>
            <a:br>
              <a:rPr lang="ar-SA" sz="1600" dirty="0"/>
            </a:br>
            <a:r>
              <a:rPr lang="ar-SA" sz="1600" dirty="0"/>
              <a:t>((** مميزات </a:t>
            </a:r>
            <a:r>
              <a:rPr lang="ar-SA" sz="1600" dirty="0" err="1"/>
              <a:t>الآيسي</a:t>
            </a:r>
            <a:r>
              <a:rPr lang="ar-SA" sz="1600" dirty="0"/>
              <a:t> </a:t>
            </a:r>
            <a:r>
              <a:rPr lang="en-US" sz="1600" dirty="0"/>
              <a:t>TL494</a:t>
            </a:r>
            <a:r>
              <a:rPr lang="ar-SA" sz="1600" dirty="0"/>
              <a:t>**))</a:t>
            </a:r>
            <a:br>
              <a:rPr lang="ar-SA" sz="1600" dirty="0"/>
            </a:br>
            <a:r>
              <a:rPr lang="ar-SA" sz="1600" dirty="0"/>
              <a:t>- تحتوي كل متطلبات تعديل عرض النبضة من مهتز و مكبرات خطأ و مقارن و مراحل خرج، و هذا ما نراه في مخططها التفصيلي في </a:t>
            </a:r>
            <a:r>
              <a:rPr lang="ar-SA" sz="1600" dirty="0" err="1"/>
              <a:t>الداتاشيت</a:t>
            </a:r>
            <a:r>
              <a:rPr lang="ar-SA" sz="1600" dirty="0"/>
              <a:t>. </a:t>
            </a:r>
            <a:br>
              <a:rPr lang="ar-SA" sz="1600" dirty="0"/>
            </a:br>
            <a:r>
              <a:rPr lang="ar-SA" sz="1600" dirty="0"/>
              <a:t>- تحتوي جهد مرجعي دقيق بقيمة 5</a:t>
            </a:r>
            <a:r>
              <a:rPr lang="en-US" sz="1600" dirty="0"/>
              <a:t>V</a:t>
            </a:r>
            <a:r>
              <a:rPr lang="ar-SA" sz="1600" dirty="0"/>
              <a:t>.</a:t>
            </a:r>
            <a:br>
              <a:rPr lang="ar-SA" sz="1600" dirty="0"/>
            </a:br>
            <a:r>
              <a:rPr lang="ar-SA" sz="1600" dirty="0"/>
              <a:t>- تحتوي ترانزستوري خرج يتحمل كل منهما تيار أعظمي 500</a:t>
            </a:r>
            <a:r>
              <a:rPr lang="en-US" sz="1600" dirty="0"/>
              <a:t>mA</a:t>
            </a:r>
            <a:r>
              <a:rPr lang="ar-SA" sz="1600" dirty="0"/>
              <a:t>. </a:t>
            </a:r>
            <a:br>
              <a:rPr lang="ar-SA" sz="1600" dirty="0"/>
            </a:br>
            <a:r>
              <a:rPr lang="ar-SA" sz="1600" dirty="0"/>
              <a:t>- تحتوي مدخل للتحكم بالزمن قبل العمل (</a:t>
            </a:r>
            <a:r>
              <a:rPr lang="en-US" sz="1600" dirty="0"/>
              <a:t>dead time control</a:t>
            </a:r>
            <a:r>
              <a:rPr lang="ar-SA" sz="1600" dirty="0"/>
              <a:t>) .</a:t>
            </a:r>
            <a:br>
              <a:rPr lang="ar-SA" sz="1600" dirty="0"/>
            </a:br>
            <a:r>
              <a:rPr lang="ar-SA" sz="1600" dirty="0"/>
              <a:t>- إمكانية التحكم بالخرج ليكون بنمط (الدفع- جذب) أي ترانزستورين متعاكسين بالنبضات ، أو بنمط الخرج الوحيد أي ترانزستورين يعطيان نفس النبضة. </a:t>
            </a:r>
            <a:br>
              <a:rPr lang="ar-SA" sz="1600" dirty="0"/>
            </a:br>
            <a:r>
              <a:rPr lang="ar-SA" sz="1600" dirty="0"/>
              <a:t>- جهد التغذية من 7-40 فولت، و يفضّل أن تكون التغذية 15 فولت. </a:t>
            </a:r>
            <a:br>
              <a:rPr lang="ar-SA" sz="1600" dirty="0"/>
            </a:br>
            <a:r>
              <a:rPr lang="ar-SA" sz="1600" dirty="0"/>
              <a:t>.</a:t>
            </a:r>
            <a:br>
              <a:rPr lang="ar-SA" sz="1600" dirty="0"/>
            </a:br>
            <a:r>
              <a:rPr lang="ar-SA" sz="1600" dirty="0"/>
              <a:t>((** كيفية العمل **))</a:t>
            </a:r>
            <a:br>
              <a:rPr lang="ar-SA" sz="1600" dirty="0"/>
            </a:br>
            <a:r>
              <a:rPr lang="ar-SA" sz="1600" dirty="0"/>
              <a:t>يوضح الشكل (٤) دارة نموذجية لعمل </a:t>
            </a:r>
            <a:r>
              <a:rPr lang="ar-SA" sz="1600" dirty="0" err="1"/>
              <a:t>الآيسي</a:t>
            </a:r>
            <a:r>
              <a:rPr lang="ar-SA" sz="1600" dirty="0"/>
              <a:t> </a:t>
            </a:r>
            <a:r>
              <a:rPr lang="en-US" sz="1600" dirty="0"/>
              <a:t>TL494</a:t>
            </a:r>
            <a:r>
              <a:rPr lang="ar-SA" sz="1600" dirty="0"/>
              <a:t>.</a:t>
            </a:r>
            <a:br>
              <a:rPr lang="ar-SA" sz="1600" dirty="0"/>
            </a:br>
            <a:r>
              <a:rPr lang="ar-SA" sz="1600" dirty="0"/>
              <a:t>- يتم التحكم بتردد المذبذب( المهتز) عن طريقة وصل مقاومة بالرجل رقم (6) و مكثف بالرجل رقم(5).</a:t>
            </a:r>
            <a:br>
              <a:rPr lang="ar-SA" sz="1600" dirty="0"/>
            </a:br>
            <a:r>
              <a:rPr lang="ar-SA" sz="1600" dirty="0"/>
              <a:t>و يُعطى تردد الاهتزاز بالمعادلة </a:t>
            </a:r>
            <a:br>
              <a:rPr lang="ar-SA" sz="1600" dirty="0"/>
            </a:br>
            <a:r>
              <a:rPr lang="en-US" sz="1600" dirty="0"/>
              <a:t>Fosc≈1.1/ RT. CT</a:t>
            </a:r>
            <a:r>
              <a:rPr lang="ar-SA" sz="1600" dirty="0"/>
              <a:t/>
            </a:r>
            <a:br>
              <a:rPr lang="ar-SA" sz="1600" dirty="0"/>
            </a:br>
            <a:r>
              <a:rPr lang="ar-SA" sz="1600" dirty="0"/>
              <a:t>و غالباً ما يستخدم التردد 40</a:t>
            </a:r>
            <a:r>
              <a:rPr lang="en-US" sz="1600" dirty="0"/>
              <a:t>KHz</a:t>
            </a:r>
            <a:r>
              <a:rPr lang="ar-SA" sz="1600" dirty="0"/>
              <a:t> لدارات التغذية بالتقطيع. </a:t>
            </a:r>
            <a:br>
              <a:rPr lang="ar-SA" sz="1600" dirty="0"/>
            </a:br>
            <a:r>
              <a:rPr lang="ar-SA" sz="1600" dirty="0" err="1" smtClean="0"/>
              <a:t>ومة</a:t>
            </a:r>
            <a:r>
              <a:rPr lang="ar-SA" sz="1600" dirty="0" smtClean="0"/>
              <a:t> </a:t>
            </a:r>
            <a:r>
              <a:rPr lang="ar-SA" sz="1600" dirty="0"/>
              <a:t>إلى الأرضي ، و يمكن أن يستخدم هذا المدخل للتحكم بتشغيل أو فصل </a:t>
            </a:r>
            <a:r>
              <a:rPr lang="ar-SA" sz="1600" dirty="0" err="1"/>
              <a:t>الآيسي</a:t>
            </a:r>
            <a:r>
              <a:rPr lang="ar-SA" sz="1600" dirty="0"/>
              <a:t> كما هو الحال في وحدات تغذية الكمبيوتر ، أو يستخدم لحماية الخرج من القصر (شورت </a:t>
            </a:r>
            <a:r>
              <a:rPr lang="ar-SA" sz="1600" dirty="0" err="1"/>
              <a:t>سيركت</a:t>
            </a:r>
            <a:r>
              <a:rPr lang="ar-SA" sz="1600" dirty="0"/>
              <a:t>) كما هو الحال في وحدات التغذية الصناعية. </a:t>
            </a:r>
            <a:br>
              <a:rPr lang="ar-SA" sz="1600" dirty="0"/>
            </a:br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101103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-139239" y="117693"/>
            <a:ext cx="9252520" cy="67403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ar-SA" dirty="0"/>
              <a:t>- يستخدم مكبر الخطأ الأول لضبط جهد الخرج على قيمة ثابتة مهما اختلف جهد الدخل أو حمولة الخرج.</a:t>
            </a:r>
            <a:br>
              <a:rPr lang="ar-SA" dirty="0"/>
            </a:br>
            <a:r>
              <a:rPr lang="ar-SA" dirty="0"/>
              <a:t>و يكون ذلك بإعطاء جهد ثابت هو 2.5</a:t>
            </a:r>
            <a:r>
              <a:rPr lang="en-US" dirty="0"/>
              <a:t>V</a:t>
            </a:r>
            <a:r>
              <a:rPr lang="ar-SA" dirty="0"/>
              <a:t> على المدخل العاكس للمكبر (المدخل (-))، الرجل ذات الرقم (2). و نحصل على </a:t>
            </a:r>
            <a:r>
              <a:rPr lang="ar-SA" dirty="0" err="1"/>
              <a:t>على</a:t>
            </a:r>
            <a:r>
              <a:rPr lang="ar-SA" dirty="0"/>
              <a:t> هذا الجهد الثابت من الجهد المرجعي الذي تولده </a:t>
            </a:r>
            <a:r>
              <a:rPr lang="ar-SA" dirty="0" err="1"/>
              <a:t>الآيسي</a:t>
            </a:r>
            <a:r>
              <a:rPr lang="ar-SA" dirty="0"/>
              <a:t> من الرجل رقم (14) ، حيث نوصل عليه مقاومتين متساويتين بالقيمة إلى الأرضي فيصبح لدينا مقسم جهد يعطينا بين المقاومتين قيمة 2.5</a:t>
            </a:r>
            <a:r>
              <a:rPr lang="en-US" dirty="0"/>
              <a:t>V</a:t>
            </a:r>
            <a:r>
              <a:rPr lang="ar-SA" dirty="0"/>
              <a:t> .فنوصله للمدخل العاكس كما في الشكل(٤).</a:t>
            </a:r>
            <a:br>
              <a:rPr lang="ar-SA" dirty="0"/>
            </a:br>
            <a:r>
              <a:rPr lang="ar-SA" dirty="0"/>
              <a:t>و يتم وصل جهد خرج الدارة المطلوب إلى المدخل الغير عاكس للمكبر (المدخل(+)) ، الرجل (1). حيث يتم ضبط جهد الخرج بواسطة مقسم جهد مكون من مقاومات بحيث نحصل على جهد بقيمة 2.5</a:t>
            </a:r>
            <a:r>
              <a:rPr lang="en-US" dirty="0"/>
              <a:t>V</a:t>
            </a:r>
            <a:r>
              <a:rPr lang="ar-SA" dirty="0"/>
              <a:t> على المدخل الغير عاكس للمكبر (+) عندما يكون جهد الخرج على القيمة المطلوبة. </a:t>
            </a:r>
            <a:br>
              <a:rPr lang="ar-SA" dirty="0"/>
            </a:br>
            <a:r>
              <a:rPr lang="ar-SA" dirty="0"/>
              <a:t>و كما في الشكل(٤) فإن قيمة المقاومات هي 22</a:t>
            </a:r>
            <a:r>
              <a:rPr lang="en-US" dirty="0"/>
              <a:t>K </a:t>
            </a:r>
            <a:r>
              <a:rPr lang="ar-SA" dirty="0"/>
              <a:t>و4.7</a:t>
            </a:r>
            <a:r>
              <a:rPr lang="en-US" dirty="0"/>
              <a:t>K</a:t>
            </a:r>
            <a:r>
              <a:rPr lang="ar-SA" dirty="0"/>
              <a:t> لتعطي خرج 28</a:t>
            </a:r>
            <a:r>
              <a:rPr lang="en-US" dirty="0"/>
              <a:t>V</a:t>
            </a:r>
            <a:r>
              <a:rPr lang="ar-SA" dirty="0"/>
              <a:t>.</a:t>
            </a:r>
            <a:br>
              <a:rPr lang="ar-SA" dirty="0"/>
            </a:br>
            <a:r>
              <a:rPr lang="ar-SA" dirty="0"/>
              <a:t>- يستخدم مكبر الخطأ الثاني لتحديد قيمة تيار الخرج كي لا يزيد عن قيمة معينة ، و هو ما </a:t>
            </a:r>
            <a:r>
              <a:rPr lang="ar-SA" dirty="0" err="1"/>
              <a:t>نسمية</a:t>
            </a:r>
            <a:r>
              <a:rPr lang="ar-SA" dirty="0"/>
              <a:t> الحماية من زيادة التيار حفاظاً على ترانزستورات التقطيع. </a:t>
            </a:r>
            <a:br>
              <a:rPr lang="ar-SA" dirty="0"/>
            </a:br>
            <a:r>
              <a:rPr lang="ar-SA" dirty="0"/>
              <a:t>يتم قياس تيار الخرج بواسطة مقاومة قيمتها صغيرة بحيث يكون هبوط الجهد عليها صغيراً ، و يؤخذ هذا الجهد الصغير إلى المدخل العاكس في مكبر الخطأ ، بينما يتم ضبط المدخل الغير عاكس على قيمة الفولت الذي سيهبط على المقاومة عند قيمة التيار الأعظمي. </a:t>
            </a:r>
            <a:br>
              <a:rPr lang="ar-SA" dirty="0"/>
            </a:br>
            <a:r>
              <a:rPr lang="ar-SA" dirty="0"/>
              <a:t>في الدارة التي في الشكل تم استخدام طريقة احترافية لمعالجة المسألة تعتمد على ما يسمى جهد الانحياز لمداخلي مكبر العمليات (</a:t>
            </a:r>
            <a:r>
              <a:rPr lang="en-US" dirty="0"/>
              <a:t>input offset voltage</a:t>
            </a:r>
            <a:r>
              <a:rPr lang="ar-SA" dirty="0"/>
              <a:t>) .</a:t>
            </a:r>
            <a:br>
              <a:rPr lang="ar-SA" dirty="0"/>
            </a:br>
            <a:r>
              <a:rPr lang="ar-SA" dirty="0"/>
              <a:t>- يتم استخدام مدخل المقارن ( الرجل رقم 3) من أجل ما يسمى استقرار حلقة التغذية الخلفية ، كما يمكن استخدامها لتوقيف عمل </a:t>
            </a:r>
            <a:r>
              <a:rPr lang="ar-SA" dirty="0" err="1"/>
              <a:t>الآيسي</a:t>
            </a:r>
            <a:r>
              <a:rPr lang="ar-SA" dirty="0"/>
              <a:t> مباشرة عند حدوث مشكلة ما. </a:t>
            </a:r>
            <a:br>
              <a:rPr lang="ar-SA" dirty="0"/>
            </a:br>
            <a:r>
              <a:rPr lang="ar-SA" dirty="0"/>
              <a:t>- تم وصل مدخل التحكم (رجل رقم 13) على الجهد المرجعي للحصول على خرج (دفع- جذب) .</a:t>
            </a:r>
            <a:br>
              <a:rPr lang="ar-SA" dirty="0"/>
            </a:br>
            <a:r>
              <a:rPr lang="ar-SA" dirty="0"/>
              <a:t>- بما أن ترانزستورات الاستطاعة من نوع </a:t>
            </a:r>
            <a:r>
              <a:rPr lang="en-US" dirty="0"/>
              <a:t>PNP</a:t>
            </a:r>
            <a:r>
              <a:rPr lang="ar-SA" dirty="0"/>
              <a:t> فقد تم قيادتها بترانزستورات </a:t>
            </a:r>
            <a:r>
              <a:rPr lang="ar-SA" dirty="0" err="1"/>
              <a:t>الآيسي</a:t>
            </a:r>
            <a:r>
              <a:rPr lang="ar-SA" dirty="0"/>
              <a:t> عن طريق المجمعات (</a:t>
            </a:r>
            <a:r>
              <a:rPr lang="en-US" dirty="0"/>
              <a:t>C1,C2</a:t>
            </a:r>
            <a:r>
              <a:rPr lang="ar-SA" dirty="0"/>
              <a:t>) ووصل البواعث (</a:t>
            </a:r>
            <a:r>
              <a:rPr lang="en-US" dirty="0"/>
              <a:t>E1,E2</a:t>
            </a:r>
            <a:r>
              <a:rPr lang="ar-SA" dirty="0"/>
              <a:t>) إلى الأرضي.</a:t>
            </a:r>
            <a:br>
              <a:rPr lang="ar-SA" dirty="0"/>
            </a:br>
            <a:r>
              <a:rPr lang="ar-SA" dirty="0"/>
              <a:t>يقوم ترانزستوري خرج </a:t>
            </a:r>
            <a:r>
              <a:rPr lang="ar-SA" dirty="0" err="1"/>
              <a:t>الآيسي</a:t>
            </a:r>
            <a:r>
              <a:rPr lang="ar-SA" dirty="0"/>
              <a:t> بالفتح و الإغلاق بالتناوب بينهما ، و لفترات زمنية تحددها دارة تحديد عرض النبضة. و حيث أن حصة كل ترانزستور من دور الاهتزاز هي 50% ، فإنه يفتح لزمن يتراوح بين0-45% فقط تلافياً لتداخل تيارات الترانزستورين. </a:t>
            </a:r>
            <a:br>
              <a:rPr lang="ar-SA" dirty="0"/>
            </a:br>
            <a:r>
              <a:rPr lang="ar-SA" dirty="0"/>
              <a:t>- يتم وصل مدخل التحكم بالزمن الميت بين الترانزستورين </a:t>
            </a:r>
            <a:r>
              <a:rPr lang="ar-SA" dirty="0" err="1"/>
              <a:t>بمقا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324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404664"/>
            <a:ext cx="675322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2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49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-99392"/>
            <a:ext cx="9242527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2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32" y="1268760"/>
            <a:ext cx="8991600" cy="4705350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5168946" y="692696"/>
            <a:ext cx="290015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400" b="1" u="sng" dirty="0" smtClean="0">
                <a:solidFill>
                  <a:srgbClr val="FF0000"/>
                </a:solidFill>
              </a:rPr>
              <a:t>مخطط دارة لبعض المراحل</a:t>
            </a:r>
            <a:endParaRPr lang="ar-SA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0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23354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6322853" y="620688"/>
            <a:ext cx="189026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b="1" u="sng" dirty="0" smtClean="0">
                <a:solidFill>
                  <a:srgbClr val="FF0000"/>
                </a:solidFill>
              </a:rPr>
              <a:t>بعض مراحل الشاحن</a:t>
            </a:r>
            <a:endParaRPr lang="ar-SA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611560" y="836712"/>
            <a:ext cx="1008112" cy="11521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667482" y="1052736"/>
            <a:ext cx="89626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مرحلة الدخل</a:t>
            </a:r>
            <a:endParaRPr lang="ar-SA" sz="2000" dirty="0">
              <a:solidFill>
                <a:srgbClr val="FF0000"/>
              </a:solidFill>
            </a:endParaRPr>
          </a:p>
        </p:txBody>
      </p:sp>
      <p:sp>
        <p:nvSpPr>
          <p:cNvPr id="6" name="سهم إلى اليمين 5"/>
          <p:cNvSpPr/>
          <p:nvPr/>
        </p:nvSpPr>
        <p:spPr>
          <a:xfrm>
            <a:off x="8635313" y="3913619"/>
            <a:ext cx="408656" cy="1525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-83723" y="836712"/>
            <a:ext cx="66723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220V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8" name="سهم مسنن إلى اليمين 7"/>
          <p:cNvSpPr/>
          <p:nvPr/>
        </p:nvSpPr>
        <p:spPr>
          <a:xfrm>
            <a:off x="1619672" y="1406680"/>
            <a:ext cx="360040" cy="16910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/>
          <p:cNvSpPr/>
          <p:nvPr/>
        </p:nvSpPr>
        <p:spPr>
          <a:xfrm>
            <a:off x="1979712" y="836712"/>
            <a:ext cx="1081043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/>
          <p:cNvSpPr txBox="1"/>
          <p:nvPr/>
        </p:nvSpPr>
        <p:spPr>
          <a:xfrm>
            <a:off x="2194812" y="975211"/>
            <a:ext cx="86594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400" dirty="0" smtClean="0">
                <a:solidFill>
                  <a:srgbClr val="FF0000"/>
                </a:solidFill>
              </a:rPr>
              <a:t>جسر</a:t>
            </a:r>
          </a:p>
          <a:p>
            <a:r>
              <a:rPr lang="ar-SA" sz="2400" dirty="0" smtClean="0">
                <a:solidFill>
                  <a:srgbClr val="FF0000"/>
                </a:solidFill>
              </a:rPr>
              <a:t> التقويم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12" name="سهم مسنن إلى اليمين 11"/>
          <p:cNvSpPr/>
          <p:nvPr/>
        </p:nvSpPr>
        <p:spPr>
          <a:xfrm>
            <a:off x="3060755" y="1406680"/>
            <a:ext cx="359117" cy="147036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ستطيل 12"/>
          <p:cNvSpPr/>
          <p:nvPr/>
        </p:nvSpPr>
        <p:spPr>
          <a:xfrm>
            <a:off x="3419872" y="858006"/>
            <a:ext cx="1081043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مربع نص 13"/>
          <p:cNvSpPr txBox="1"/>
          <p:nvPr/>
        </p:nvSpPr>
        <p:spPr>
          <a:xfrm>
            <a:off x="3554822" y="1083847"/>
            <a:ext cx="94609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400" dirty="0">
                <a:solidFill>
                  <a:srgbClr val="FF0000"/>
                </a:solidFill>
              </a:rPr>
              <a:t>ج</a:t>
            </a:r>
            <a:r>
              <a:rPr lang="ar-SA" sz="2400" dirty="0" smtClean="0">
                <a:solidFill>
                  <a:srgbClr val="FF0000"/>
                </a:solidFill>
              </a:rPr>
              <a:t>سر</a:t>
            </a:r>
          </a:p>
          <a:p>
            <a:r>
              <a:rPr lang="ar-SA" sz="2400" dirty="0" smtClean="0">
                <a:solidFill>
                  <a:srgbClr val="FF0000"/>
                </a:solidFill>
              </a:rPr>
              <a:t> التقطيع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15" name="سهم مسنن إلى اليمين 14"/>
          <p:cNvSpPr/>
          <p:nvPr/>
        </p:nvSpPr>
        <p:spPr>
          <a:xfrm>
            <a:off x="4467379" y="1367599"/>
            <a:ext cx="504056" cy="186117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 15"/>
          <p:cNvSpPr/>
          <p:nvPr/>
        </p:nvSpPr>
        <p:spPr>
          <a:xfrm>
            <a:off x="5007090" y="905258"/>
            <a:ext cx="1081043" cy="10835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ربع نص 16"/>
          <p:cNvSpPr txBox="1"/>
          <p:nvPr/>
        </p:nvSpPr>
        <p:spPr>
          <a:xfrm>
            <a:off x="5002579" y="1106715"/>
            <a:ext cx="108555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محولة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الاستطاعة</a:t>
            </a:r>
            <a:endParaRPr lang="ar-SA" sz="2000" dirty="0">
              <a:solidFill>
                <a:srgbClr val="FF0000"/>
              </a:solidFill>
            </a:endParaRPr>
          </a:p>
        </p:txBody>
      </p:sp>
      <p:sp>
        <p:nvSpPr>
          <p:cNvPr id="18" name="سهم مسنن إلى اليمين 17"/>
          <p:cNvSpPr/>
          <p:nvPr/>
        </p:nvSpPr>
        <p:spPr>
          <a:xfrm>
            <a:off x="6088133" y="1377578"/>
            <a:ext cx="504056" cy="186117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 18"/>
          <p:cNvSpPr/>
          <p:nvPr/>
        </p:nvSpPr>
        <p:spPr>
          <a:xfrm>
            <a:off x="6592189" y="975211"/>
            <a:ext cx="1081043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6749431" y="1080127"/>
            <a:ext cx="766557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تقويم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الخرج</a:t>
            </a:r>
            <a:endParaRPr lang="ar-SA" sz="2000" dirty="0">
              <a:solidFill>
                <a:srgbClr val="FF0000"/>
              </a:solidFill>
            </a:endParaRPr>
          </a:p>
        </p:txBody>
      </p:sp>
      <p:sp>
        <p:nvSpPr>
          <p:cNvPr id="21" name="سهم مسنن إلى اليمين 20"/>
          <p:cNvSpPr/>
          <p:nvPr/>
        </p:nvSpPr>
        <p:spPr>
          <a:xfrm>
            <a:off x="7696641" y="1412776"/>
            <a:ext cx="504056" cy="218011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مستطيل 21"/>
          <p:cNvSpPr/>
          <p:nvPr/>
        </p:nvSpPr>
        <p:spPr>
          <a:xfrm>
            <a:off x="8177335" y="937756"/>
            <a:ext cx="966712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8277414" y="1159877"/>
            <a:ext cx="76655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مرشح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الخرج</a:t>
            </a:r>
            <a:endParaRPr lang="ar-SA" sz="2000" dirty="0">
              <a:solidFill>
                <a:srgbClr val="FF0000"/>
              </a:solidFill>
            </a:endParaRPr>
          </a:p>
        </p:txBody>
      </p:sp>
      <p:cxnSp>
        <p:nvCxnSpPr>
          <p:cNvPr id="28" name="رابط بشكل مرفق 27"/>
          <p:cNvCxnSpPr>
            <a:stCxn id="22" idx="2"/>
            <a:endCxn id="31" idx="0"/>
          </p:cNvCxnSpPr>
          <p:nvPr/>
        </p:nvCxnSpPr>
        <p:spPr>
          <a:xfrm rot="5400000">
            <a:off x="7219051" y="2015026"/>
            <a:ext cx="1366782" cy="1516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مستطيل 30"/>
          <p:cNvSpPr/>
          <p:nvPr/>
        </p:nvSpPr>
        <p:spPr>
          <a:xfrm>
            <a:off x="6603670" y="3456666"/>
            <a:ext cx="1081043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2" name="مربع نص 31"/>
          <p:cNvSpPr txBox="1"/>
          <p:nvPr/>
        </p:nvSpPr>
        <p:spPr>
          <a:xfrm>
            <a:off x="6735862" y="3712223"/>
            <a:ext cx="92044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اداة قياس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التيار</a:t>
            </a:r>
            <a:endParaRPr lang="ar-SA" sz="2000" dirty="0">
              <a:solidFill>
                <a:srgbClr val="FF0000"/>
              </a:solidFill>
            </a:endParaRPr>
          </a:p>
        </p:txBody>
      </p:sp>
      <p:cxnSp>
        <p:nvCxnSpPr>
          <p:cNvPr id="34" name="رابط كسهم مستقيم 33"/>
          <p:cNvCxnSpPr>
            <a:stCxn id="31" idx="3"/>
          </p:cNvCxnSpPr>
          <p:nvPr/>
        </p:nvCxnSpPr>
        <p:spPr>
          <a:xfrm>
            <a:off x="7684713" y="4032730"/>
            <a:ext cx="3521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مستطيل 34"/>
          <p:cNvSpPr/>
          <p:nvPr/>
        </p:nvSpPr>
        <p:spPr>
          <a:xfrm>
            <a:off x="8036867" y="3424263"/>
            <a:ext cx="623825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7948669" y="3420829"/>
            <a:ext cx="71202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1600" b="1" dirty="0" smtClean="0">
                <a:solidFill>
                  <a:srgbClr val="FF0000"/>
                </a:solidFill>
              </a:rPr>
              <a:t>دارة</a:t>
            </a:r>
          </a:p>
          <a:p>
            <a:r>
              <a:rPr lang="ar-SA" sz="1600" b="1" dirty="0" smtClean="0">
                <a:solidFill>
                  <a:srgbClr val="FF0000"/>
                </a:solidFill>
              </a:rPr>
              <a:t> حماية</a:t>
            </a:r>
          </a:p>
          <a:p>
            <a:r>
              <a:rPr lang="ar-SA" sz="1600" b="1" dirty="0" smtClean="0">
                <a:solidFill>
                  <a:srgbClr val="FF0000"/>
                </a:solidFill>
              </a:rPr>
              <a:t> المخرج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39" name="سهم إلى اليمين 38"/>
          <p:cNvSpPr/>
          <p:nvPr/>
        </p:nvSpPr>
        <p:spPr>
          <a:xfrm>
            <a:off x="0" y="1412776"/>
            <a:ext cx="611560" cy="23883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ar-SA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8527646" y="3330944"/>
            <a:ext cx="714214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14.5V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DC</a:t>
            </a:r>
            <a:endParaRPr lang="ar-SA" dirty="0">
              <a:solidFill>
                <a:srgbClr val="FF0000"/>
              </a:solidFill>
            </a:endParaRPr>
          </a:p>
        </p:txBody>
      </p:sp>
      <p:cxnSp>
        <p:nvCxnSpPr>
          <p:cNvPr id="42" name="رابط كسهم مستقيم 41"/>
          <p:cNvCxnSpPr>
            <a:stCxn id="10" idx="2"/>
          </p:cNvCxnSpPr>
          <p:nvPr/>
        </p:nvCxnSpPr>
        <p:spPr>
          <a:xfrm flipH="1">
            <a:off x="2520233" y="1988840"/>
            <a:ext cx="1" cy="2952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مستطيل 42"/>
          <p:cNvSpPr/>
          <p:nvPr/>
        </p:nvSpPr>
        <p:spPr>
          <a:xfrm>
            <a:off x="1979712" y="4941168"/>
            <a:ext cx="1081043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مربع نص 43"/>
          <p:cNvSpPr txBox="1"/>
          <p:nvPr/>
        </p:nvSpPr>
        <p:spPr>
          <a:xfrm>
            <a:off x="1973772" y="5163289"/>
            <a:ext cx="100059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دارة تغذية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اللوحة</a:t>
            </a:r>
            <a:endParaRPr lang="ar-SA" sz="2000" dirty="0">
              <a:solidFill>
                <a:srgbClr val="FF0000"/>
              </a:solidFill>
            </a:endParaRPr>
          </a:p>
        </p:txBody>
      </p:sp>
      <p:cxnSp>
        <p:nvCxnSpPr>
          <p:cNvPr id="46" name="رابط كسهم مستقيم 45"/>
          <p:cNvCxnSpPr>
            <a:stCxn id="13" idx="2"/>
          </p:cNvCxnSpPr>
          <p:nvPr/>
        </p:nvCxnSpPr>
        <p:spPr>
          <a:xfrm>
            <a:off x="3960394" y="2010134"/>
            <a:ext cx="0" cy="432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مستطيل 46"/>
          <p:cNvSpPr/>
          <p:nvPr/>
        </p:nvSpPr>
        <p:spPr>
          <a:xfrm>
            <a:off x="3487345" y="2410354"/>
            <a:ext cx="1081043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مربع نص 47"/>
          <p:cNvSpPr txBox="1"/>
          <p:nvPr/>
        </p:nvSpPr>
        <p:spPr>
          <a:xfrm>
            <a:off x="3629213" y="2623058"/>
            <a:ext cx="66236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محول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عزل</a:t>
            </a:r>
            <a:endParaRPr lang="ar-SA" sz="2000" dirty="0">
              <a:solidFill>
                <a:srgbClr val="FF0000"/>
              </a:solidFill>
            </a:endParaRPr>
          </a:p>
        </p:txBody>
      </p:sp>
      <p:cxnSp>
        <p:nvCxnSpPr>
          <p:cNvPr id="52" name="رابط كسهم مستقيم 51"/>
          <p:cNvCxnSpPr/>
          <p:nvPr/>
        </p:nvCxnSpPr>
        <p:spPr>
          <a:xfrm flipH="1">
            <a:off x="3933157" y="3566001"/>
            <a:ext cx="1" cy="695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مستطيل 54"/>
          <p:cNvSpPr/>
          <p:nvPr/>
        </p:nvSpPr>
        <p:spPr>
          <a:xfrm>
            <a:off x="3487346" y="4245775"/>
            <a:ext cx="1081043" cy="8394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مربع نص 55"/>
          <p:cNvSpPr txBox="1"/>
          <p:nvPr/>
        </p:nvSpPr>
        <p:spPr>
          <a:xfrm>
            <a:off x="3439406" y="4311536"/>
            <a:ext cx="117692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مبدل عرض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النبضة</a:t>
            </a:r>
            <a:endParaRPr lang="ar-SA" sz="2000" dirty="0">
              <a:solidFill>
                <a:srgbClr val="FF0000"/>
              </a:solidFill>
            </a:endParaRPr>
          </a:p>
        </p:txBody>
      </p:sp>
      <p:cxnSp>
        <p:nvCxnSpPr>
          <p:cNvPr id="58" name="رابط بشكل مرفق 57"/>
          <p:cNvCxnSpPr>
            <a:stCxn id="55" idx="2"/>
          </p:cNvCxnSpPr>
          <p:nvPr/>
        </p:nvCxnSpPr>
        <p:spPr>
          <a:xfrm rot="5400000">
            <a:off x="3256279" y="4889661"/>
            <a:ext cx="576067" cy="967113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رابط بشكل مرفق 60"/>
          <p:cNvCxnSpPr>
            <a:stCxn id="55" idx="3"/>
          </p:cNvCxnSpPr>
          <p:nvPr/>
        </p:nvCxnSpPr>
        <p:spPr>
          <a:xfrm flipV="1">
            <a:off x="4568389" y="2875299"/>
            <a:ext cx="2575804" cy="1790181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رابط كسهم مستقيم 62"/>
          <p:cNvCxnSpPr/>
          <p:nvPr/>
        </p:nvCxnSpPr>
        <p:spPr>
          <a:xfrm>
            <a:off x="4041435" y="5661251"/>
            <a:ext cx="2707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مستطيل 63"/>
          <p:cNvSpPr/>
          <p:nvPr/>
        </p:nvSpPr>
        <p:spPr>
          <a:xfrm>
            <a:off x="6735861" y="5390710"/>
            <a:ext cx="1081043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5" name="مربع نص 64"/>
          <p:cNvSpPr txBox="1"/>
          <p:nvPr/>
        </p:nvSpPr>
        <p:spPr>
          <a:xfrm>
            <a:off x="6838752" y="5527951"/>
            <a:ext cx="97815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dirty="0" smtClean="0">
                <a:solidFill>
                  <a:srgbClr val="FF0000"/>
                </a:solidFill>
              </a:rPr>
              <a:t>دارة تحكم</a:t>
            </a:r>
          </a:p>
          <a:p>
            <a:r>
              <a:rPr lang="ar-SA" sz="2000" dirty="0" smtClean="0">
                <a:solidFill>
                  <a:srgbClr val="FF0000"/>
                </a:solidFill>
              </a:rPr>
              <a:t> بالمراحل</a:t>
            </a:r>
            <a:endParaRPr lang="ar-SA" sz="2000" dirty="0">
              <a:solidFill>
                <a:srgbClr val="FF0000"/>
              </a:solidFill>
            </a:endParaRPr>
          </a:p>
        </p:txBody>
      </p:sp>
      <p:cxnSp>
        <p:nvCxnSpPr>
          <p:cNvPr id="66" name="رابط كسهم مستقيم 65"/>
          <p:cNvCxnSpPr>
            <a:endCxn id="64" idx="0"/>
          </p:cNvCxnSpPr>
          <p:nvPr/>
        </p:nvCxnSpPr>
        <p:spPr>
          <a:xfrm>
            <a:off x="7276383" y="4586840"/>
            <a:ext cx="0" cy="803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مستطيل 68"/>
          <p:cNvSpPr/>
          <p:nvPr/>
        </p:nvSpPr>
        <p:spPr>
          <a:xfrm>
            <a:off x="5381864" y="4941168"/>
            <a:ext cx="1081043" cy="576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74" name="مربع نص 73"/>
          <p:cNvSpPr txBox="1"/>
          <p:nvPr/>
        </p:nvSpPr>
        <p:spPr>
          <a:xfrm>
            <a:off x="5612462" y="4906034"/>
            <a:ext cx="9124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b="1" dirty="0" smtClean="0">
                <a:solidFill>
                  <a:srgbClr val="FF0000"/>
                </a:solidFill>
              </a:rPr>
              <a:t>ضبط تيار</a:t>
            </a:r>
          </a:p>
          <a:p>
            <a:r>
              <a:rPr lang="ar-SA" b="1" dirty="0" smtClean="0">
                <a:solidFill>
                  <a:srgbClr val="FF0000"/>
                </a:solidFill>
              </a:rPr>
              <a:t> الخرج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84" name="رابط بشكل مرفق 83"/>
          <p:cNvCxnSpPr/>
          <p:nvPr/>
        </p:nvCxnSpPr>
        <p:spPr>
          <a:xfrm>
            <a:off x="6462907" y="4941168"/>
            <a:ext cx="557365" cy="4320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رابط بشكل مرفق 91"/>
          <p:cNvCxnSpPr>
            <a:endCxn id="69" idx="1"/>
          </p:cNvCxnSpPr>
          <p:nvPr/>
        </p:nvCxnSpPr>
        <p:spPr>
          <a:xfrm>
            <a:off x="4568388" y="4906034"/>
            <a:ext cx="813476" cy="323167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مربع نص 95"/>
          <p:cNvSpPr txBox="1"/>
          <p:nvPr/>
        </p:nvSpPr>
        <p:spPr>
          <a:xfrm>
            <a:off x="8558244" y="4112819"/>
            <a:ext cx="7364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VOUT</a:t>
            </a:r>
            <a:endParaRPr lang="ar-SA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7" name="موجة مزدوجة 96"/>
          <p:cNvSpPr/>
          <p:nvPr/>
        </p:nvSpPr>
        <p:spPr>
          <a:xfrm>
            <a:off x="1259632" y="188640"/>
            <a:ext cx="7089147" cy="432048"/>
          </a:xfrm>
          <a:prstGeom prst="double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8" name="مربع نص 97"/>
          <p:cNvSpPr txBox="1"/>
          <p:nvPr/>
        </p:nvSpPr>
        <p:spPr>
          <a:xfrm>
            <a:off x="2217359" y="204609"/>
            <a:ext cx="480612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2000" b="1" dirty="0" smtClean="0">
                <a:solidFill>
                  <a:srgbClr val="FF0000"/>
                </a:solidFill>
              </a:rPr>
              <a:t>مخطط صندوقي لشاحن الكتروني من 20 حتى 40 امبير</a:t>
            </a:r>
            <a:endParaRPr lang="ar-S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SA" b="1" dirty="0">
                <a:solidFill>
                  <a:srgbClr val="FF0000"/>
                </a:solidFill>
              </a:rPr>
              <a:t>**التعريف بالشاحن**:</a:t>
            </a:r>
            <a:r>
              <a:rPr lang="ar-SA" dirty="0"/>
              <a:t/>
            </a:r>
            <a:br>
              <a:rPr lang="ar-SA" dirty="0"/>
            </a:br>
            <a:r>
              <a:rPr lang="ar-SA" dirty="0"/>
              <a:t>الشاحن الالكتروني المقطّع </a:t>
            </a:r>
            <a:r>
              <a:rPr lang="en-US" dirty="0"/>
              <a:t>Switching charger</a:t>
            </a:r>
            <a:r>
              <a:rPr lang="ar-SA" dirty="0"/>
              <a:t> </a:t>
            </a:r>
            <a:endParaRPr lang="ar-SA" dirty="0" smtClean="0"/>
          </a:p>
          <a:p>
            <a:r>
              <a:rPr lang="ar-SA" dirty="0" smtClean="0"/>
              <a:t>هو </a:t>
            </a:r>
            <a:r>
              <a:rPr lang="ar-SA" dirty="0"/>
              <a:t>شاحن يعمل بطريقة </a:t>
            </a:r>
            <a:r>
              <a:rPr lang="ar-SA" dirty="0" smtClean="0"/>
              <a:t>تعتمد </a:t>
            </a:r>
            <a:r>
              <a:rPr lang="ar-SA" dirty="0"/>
              <a:t>على تغذية البطارية بتيار ثابت القيمة حسب نوعيتها، و عندما يصل جهد البطارية إلى قيمة ثابتة </a:t>
            </a:r>
            <a:r>
              <a:rPr lang="ar-SA" dirty="0" smtClean="0">
                <a:solidFill>
                  <a:srgbClr val="FF0000"/>
                </a:solidFill>
              </a:rPr>
              <a:t>(</a:t>
            </a:r>
            <a:r>
              <a:rPr lang="ar-SA" dirty="0">
                <a:solidFill>
                  <a:srgbClr val="FF0000"/>
                </a:solidFill>
              </a:rPr>
              <a:t>و هو في أغلب هذه الشواحن مساوٍ ل 14.5 فولت)</a:t>
            </a:r>
            <a:r>
              <a:rPr lang="ar-SA" dirty="0"/>
              <a:t> ، ننتقل إلى مرحلة الجهد الثابت حيث يتم تثبيت الجهد على هذه القيمة و يتحول لون اللمبة من </a:t>
            </a:r>
            <a:r>
              <a:rPr lang="ar-SA" b="1" u="sng" dirty="0">
                <a:solidFill>
                  <a:srgbClr val="FF0000"/>
                </a:solidFill>
              </a:rPr>
              <a:t>الأحمر</a:t>
            </a:r>
            <a:r>
              <a:rPr lang="ar-SA" dirty="0"/>
              <a:t> إلى </a:t>
            </a:r>
            <a:r>
              <a:rPr lang="ar-SA" b="1" u="sng" dirty="0">
                <a:solidFill>
                  <a:srgbClr val="00B050"/>
                </a:solidFill>
              </a:rPr>
              <a:t>الأخضر</a:t>
            </a:r>
            <a:r>
              <a:rPr lang="ar-SA" dirty="0"/>
              <a:t>، و يبدأ تيار الشحن بالتناقص ، تتم مراقبة تيار البطارية على مقياس الأمبير الموجود على واجهته و عندما تصل القيمة إلى </a:t>
            </a:r>
            <a:r>
              <a:rPr lang="ar-SA" b="1" u="sng" dirty="0" smtClean="0">
                <a:solidFill>
                  <a:srgbClr val="FF0000"/>
                </a:solidFill>
              </a:rPr>
              <a:t>5%</a:t>
            </a:r>
            <a:r>
              <a:rPr lang="ar-SA" dirty="0" smtClean="0"/>
              <a:t> </a:t>
            </a:r>
            <a:r>
              <a:rPr lang="ar-SA" dirty="0"/>
              <a:t>من قيمة أمبير الشحن أو عندما نجد أن القيمة ثابتة لمدة ساعة و لا تتناقص عندها نفصل الشحن عن البطارية بفصل زر العمل.</a:t>
            </a:r>
          </a:p>
        </p:txBody>
      </p:sp>
    </p:spTree>
    <p:extLst>
      <p:ext uri="{BB962C8B-B14F-4D97-AF65-F5344CB8AC3E}">
        <p14:creationId xmlns:p14="http://schemas.microsoft.com/office/powerpoint/2010/main" val="26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ar-SA" dirty="0"/>
              <a:t>**مكونات الشاحن**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54461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ar-SA" dirty="0">
                <a:solidFill>
                  <a:srgbClr val="FF0000"/>
                </a:solidFill>
              </a:rPr>
              <a:t>١- مرحلة الدخل </a:t>
            </a:r>
            <a:r>
              <a:rPr lang="ar-SA" dirty="0"/>
              <a:t>: و تتكون من فيوز حماية ، مقاومة حرارية عكسية </a:t>
            </a:r>
            <a:r>
              <a:rPr lang="en-US" dirty="0"/>
              <a:t>NTC</a:t>
            </a:r>
            <a:r>
              <a:rPr lang="ar-SA" dirty="0"/>
              <a:t> مهمتها كبح تيار شحن مكثف التنعيم ، دارة ترشيح الدخل و هي مكثفتين و ملف كتم الشرارات العابرة.</a:t>
            </a:r>
            <a:br>
              <a:rPr lang="ar-SA" dirty="0"/>
            </a:br>
            <a:r>
              <a:rPr lang="ar-SA" dirty="0"/>
              <a:t>و قد يوجد حماية من الجهود العالية عبارة عن </a:t>
            </a:r>
            <a:r>
              <a:rPr lang="ar-SA" dirty="0" err="1"/>
              <a:t>فايرستور</a:t>
            </a:r>
            <a:r>
              <a:rPr lang="ar-SA" dirty="0"/>
              <a:t> </a:t>
            </a:r>
            <a:r>
              <a:rPr lang="en-US" dirty="0"/>
              <a:t>VDR</a:t>
            </a:r>
            <a:r>
              <a:rPr lang="ar-SA" dirty="0"/>
              <a:t> .</a:t>
            </a:r>
            <a:br>
              <a:rPr lang="ar-SA" dirty="0"/>
            </a:br>
            <a:r>
              <a:rPr lang="ar-SA" dirty="0">
                <a:solidFill>
                  <a:srgbClr val="FF0000"/>
                </a:solidFill>
              </a:rPr>
              <a:t>٢-مرحلة التقويم</a:t>
            </a:r>
            <a:r>
              <a:rPr lang="ar-SA" dirty="0"/>
              <a:t>: و هي مرحلة تحويل التيار المتناوب 220</a:t>
            </a:r>
            <a:r>
              <a:rPr lang="en-US" dirty="0"/>
              <a:t>V AC</a:t>
            </a:r>
            <a:r>
              <a:rPr lang="ar-SA" dirty="0"/>
              <a:t> إلى تيار مستمر </a:t>
            </a:r>
            <a:r>
              <a:rPr lang="en-US" dirty="0"/>
              <a:t>DC</a:t>
            </a:r>
            <a:r>
              <a:rPr lang="ar-SA" dirty="0"/>
              <a:t> قيمته 310</a:t>
            </a:r>
            <a:r>
              <a:rPr lang="en-US" dirty="0"/>
              <a:t>V</a:t>
            </a:r>
            <a:r>
              <a:rPr lang="ar-SA" dirty="0"/>
              <a:t>، و تتكون من جسر التقويم المكون من ٤ </a:t>
            </a:r>
            <a:r>
              <a:rPr lang="ar-SA" dirty="0" err="1"/>
              <a:t>ديودات</a:t>
            </a:r>
            <a:r>
              <a:rPr lang="ar-SA" dirty="0"/>
              <a:t> كبيرة الحجم أو جسر تقويم قطعة واحدة، و مكثف تنعيم التيار المستمر .</a:t>
            </a:r>
            <a:br>
              <a:rPr lang="ar-SA" dirty="0"/>
            </a:br>
            <a:r>
              <a:rPr lang="ar-SA" dirty="0">
                <a:solidFill>
                  <a:srgbClr val="FF0000"/>
                </a:solidFill>
              </a:rPr>
              <a:t>٣- جسر التقطيع: </a:t>
            </a:r>
            <a:r>
              <a:rPr lang="ar-SA" dirty="0"/>
              <a:t>و يتكون من ترانزستوري </a:t>
            </a:r>
            <a:r>
              <a:rPr lang="en-US" dirty="0" smtClean="0"/>
              <a:t>MOSFET</a:t>
            </a:r>
            <a:r>
              <a:rPr lang="ar-SA" dirty="0" smtClean="0"/>
              <a:t> </a:t>
            </a:r>
            <a:r>
              <a:rPr lang="ar-SA" dirty="0"/>
              <a:t>استطاعتهما كبيرة مع عناصر قيادة البوابة، مهمتهما تقطيع التيار المستمر إلى تيار متناوب بتردد عالي 40</a:t>
            </a:r>
            <a:r>
              <a:rPr lang="en-US" dirty="0"/>
              <a:t>KHz</a:t>
            </a:r>
            <a:r>
              <a:rPr lang="ar-SA" dirty="0"/>
              <a:t> ليمر عبر </a:t>
            </a:r>
            <a:r>
              <a:rPr lang="ar-SA" dirty="0" smtClean="0"/>
              <a:t>المحوّل</a:t>
            </a:r>
            <a:r>
              <a:rPr lang="ar-SA" dirty="0"/>
              <a:t/>
            </a:r>
            <a:br>
              <a:rPr lang="ar-SA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910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SA" sz="2800" b="1" u="sng" dirty="0" smtClean="0">
                <a:solidFill>
                  <a:srgbClr val="FF0000"/>
                </a:solidFill>
              </a:rPr>
              <a:t>٤- </a:t>
            </a:r>
            <a:r>
              <a:rPr lang="ar-SA" sz="2800" b="1" u="sng" dirty="0">
                <a:solidFill>
                  <a:srgbClr val="FF0000"/>
                </a:solidFill>
              </a:rPr>
              <a:t>محوّل القدرة </a:t>
            </a:r>
            <a:r>
              <a:rPr lang="ar-SA" sz="2800" dirty="0"/>
              <a:t>: و هو المحوّل الأكبر في الدارة و مهمته تخفيض قيمة الجهد المتناوب المقطّع في الدارة من 310</a:t>
            </a:r>
            <a:r>
              <a:rPr lang="en-US" sz="2800" dirty="0"/>
              <a:t>V</a:t>
            </a:r>
            <a:r>
              <a:rPr lang="ar-SA" sz="2800" dirty="0"/>
              <a:t> إلى 14.5</a:t>
            </a:r>
            <a:r>
              <a:rPr lang="en-US" sz="2800" dirty="0"/>
              <a:t>V</a:t>
            </a:r>
            <a:r>
              <a:rPr lang="ar-SA" sz="2800" dirty="0"/>
              <a:t>.</a:t>
            </a:r>
            <a:br>
              <a:rPr lang="ar-SA" sz="2800" dirty="0"/>
            </a:br>
            <a:r>
              <a:rPr lang="ar-SA" sz="2800" b="1" u="sng" dirty="0">
                <a:solidFill>
                  <a:srgbClr val="FF0000"/>
                </a:solidFill>
              </a:rPr>
              <a:t>٥- تقويم الخرج</a:t>
            </a:r>
            <a:r>
              <a:rPr lang="ar-SA" sz="2800" b="1" dirty="0"/>
              <a:t>: </a:t>
            </a:r>
            <a:r>
              <a:rPr lang="ar-SA" sz="2800" dirty="0"/>
              <a:t>و مهمته تحويل التيار المتناوب الخارج من محوّل القدرة إلى تيار ذو اتجاه واحد ، و تتكون من عدة عناصر تسمى نصف جسر سريع ، و </a:t>
            </a:r>
            <a:r>
              <a:rPr lang="ar-SA" sz="2800" dirty="0" smtClean="0"/>
              <a:t>هو عنصر </a:t>
            </a:r>
            <a:r>
              <a:rPr lang="ar-SA" sz="2800" dirty="0"/>
              <a:t>الكتروني يشبه ترانزستور الاستطاعة يحتوي </a:t>
            </a:r>
            <a:r>
              <a:rPr lang="ar-SA" sz="2800" dirty="0" err="1"/>
              <a:t>ديودين</a:t>
            </a:r>
            <a:r>
              <a:rPr lang="ar-SA" sz="2800" dirty="0"/>
              <a:t> من </a:t>
            </a:r>
            <a:r>
              <a:rPr lang="ar-SA" sz="2800" dirty="0" smtClean="0"/>
              <a:t>النوع </a:t>
            </a:r>
            <a:r>
              <a:rPr lang="ar-SA" sz="2800" dirty="0" err="1" smtClean="0"/>
              <a:t>شوتكي</a:t>
            </a:r>
            <a:r>
              <a:rPr lang="ar-SA" sz="2800" dirty="0" smtClean="0"/>
              <a:t> </a:t>
            </a:r>
            <a:r>
              <a:rPr lang="ar-SA" sz="2800" dirty="0"/>
              <a:t>، متصلين برأسيهما في نقطة واحدة هي نقطة المنتصف.</a:t>
            </a:r>
            <a:br>
              <a:rPr lang="ar-SA" sz="2800" dirty="0"/>
            </a:br>
            <a:r>
              <a:rPr lang="ar-SA" sz="2800" b="1" u="sng" dirty="0">
                <a:solidFill>
                  <a:srgbClr val="FF0000"/>
                </a:solidFill>
              </a:rPr>
              <a:t>٦- مرحلة ترشيح الخرج</a:t>
            </a:r>
            <a:r>
              <a:rPr lang="ar-SA" sz="2800" dirty="0"/>
              <a:t>: مهمتها تحويل التيار ذو الاتجاه الواحد المقوّم عن التيار المتناوب ذو التردد 40</a:t>
            </a:r>
            <a:r>
              <a:rPr lang="en-US" sz="2800" dirty="0"/>
              <a:t>KHz</a:t>
            </a:r>
            <a:r>
              <a:rPr lang="ar-SA" sz="2800" dirty="0"/>
              <a:t> إلى تيار مستمر صافي. و تتكون هذه المرحلة من ملف و مكثفين على أطرافه بما يسمى جسر </a:t>
            </a:r>
            <a:r>
              <a:rPr lang="en-US" sz="2800" dirty="0"/>
              <a:t>π</a:t>
            </a:r>
            <a:r>
              <a:rPr lang="ar-SA" sz="2800" dirty="0"/>
              <a:t> للترشيح.</a:t>
            </a:r>
            <a:r>
              <a:rPr lang="ar-SA" dirty="0"/>
              <a:t/>
            </a:r>
            <a:br>
              <a:rPr lang="ar-SA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175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27293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ar-SA" b="1" u="sng" dirty="0">
                <a:solidFill>
                  <a:srgbClr val="FF0000"/>
                </a:solidFill>
              </a:rPr>
              <a:t>٧- أداة قياس التيار: </a:t>
            </a:r>
            <a:r>
              <a:rPr lang="ar-SA" dirty="0"/>
              <a:t>و هي قطعة من سلك ثخين ذو مقاومة </a:t>
            </a:r>
            <a:r>
              <a:rPr lang="ar-SA" dirty="0" err="1"/>
              <a:t>أومية</a:t>
            </a:r>
            <a:r>
              <a:rPr lang="ar-SA" dirty="0"/>
              <a:t> صغيرة مهمتها إعطاء جهد على أطرافها متناسب مع التيار المار فيها و هذا الجهد يؤخذ إلى اتجاهين، الأول هو مقياس الأمبير المثبت على واجهة الجهاز، و الثاني هو دارة تنظيم التيار.</a:t>
            </a:r>
            <a:br>
              <a:rPr lang="ar-SA" dirty="0"/>
            </a:br>
            <a:r>
              <a:rPr lang="ar-SA" dirty="0"/>
              <a:t>قد نجد عدة قطع من هذا العنصر بحسب الأمبير، حيث يوضع لكل ١٠ أمبير قطعة و يكون عدد القطع معبراً عن تيار خرج الشاحن.</a:t>
            </a:r>
            <a:br>
              <a:rPr lang="ar-SA" dirty="0"/>
            </a:br>
            <a:r>
              <a:rPr lang="ar-SA" b="1" u="sng" dirty="0">
                <a:solidFill>
                  <a:srgbClr val="FF0000"/>
                </a:solidFill>
              </a:rPr>
              <a:t>٨- دارة حماية الخرج</a:t>
            </a:r>
            <a:r>
              <a:rPr lang="ar-SA" dirty="0"/>
              <a:t>: و هي دارة مكونة من فيوز على البورد و فيوز على واجهة الجهاز، و ترانزستور </a:t>
            </a:r>
            <a:r>
              <a:rPr lang="en-US" dirty="0" smtClean="0"/>
              <a:t>MOSFET</a:t>
            </a:r>
            <a:r>
              <a:rPr lang="ar-SA" dirty="0" smtClean="0"/>
              <a:t> </a:t>
            </a:r>
            <a:r>
              <a:rPr lang="ar-SA" dirty="0"/>
              <a:t>عالي الأمبير مهمته حماية الخرج من عكس اتجاه البطارية.</a:t>
            </a:r>
            <a:br>
              <a:rPr lang="ar-SA" dirty="0"/>
            </a:br>
            <a:r>
              <a:rPr lang="ar-SA" b="1" u="sng" dirty="0">
                <a:solidFill>
                  <a:srgbClr val="FF0000"/>
                </a:solidFill>
              </a:rPr>
              <a:t>٩- دارة مبدّل عرض النبضة</a:t>
            </a:r>
            <a:r>
              <a:rPr lang="en-US" b="1" u="sng" dirty="0">
                <a:solidFill>
                  <a:srgbClr val="FF0000"/>
                </a:solidFill>
              </a:rPr>
              <a:t>PMW</a:t>
            </a:r>
            <a:r>
              <a:rPr lang="ar-SA" dirty="0"/>
              <a:t>: و هي عبارة عن </a:t>
            </a:r>
            <a:r>
              <a:rPr lang="en-US" dirty="0" smtClean="0"/>
              <a:t>IC</a:t>
            </a:r>
            <a:r>
              <a:rPr lang="ar-SA" dirty="0" smtClean="0"/>
              <a:t> </a:t>
            </a:r>
            <a:r>
              <a:rPr lang="ar-SA" dirty="0"/>
              <a:t>تعديل عرض النبضة رقمها </a:t>
            </a:r>
            <a:r>
              <a:rPr lang="en-US" dirty="0"/>
              <a:t>TL494 </a:t>
            </a:r>
            <a:r>
              <a:rPr lang="ar-SA" dirty="0"/>
              <a:t>مع ترانزستورين حجم صغير.</a:t>
            </a:r>
          </a:p>
        </p:txBody>
      </p:sp>
    </p:spTree>
    <p:extLst>
      <p:ext uri="{BB962C8B-B14F-4D97-AF65-F5344CB8AC3E}">
        <p14:creationId xmlns:p14="http://schemas.microsoft.com/office/powerpoint/2010/main" val="38936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265</Words>
  <Application>Microsoft Office PowerPoint</Application>
  <PresentationFormat>عرض على الشاشة (3:4)‏</PresentationFormat>
  <Paragraphs>53</Paragraphs>
  <Slides>15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6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**مكونات الشاحن**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abonmr</dc:creator>
  <cp:lastModifiedBy>abonmr</cp:lastModifiedBy>
  <cp:revision>15</cp:revision>
  <dcterms:created xsi:type="dcterms:W3CDTF">2019-05-11T21:56:05Z</dcterms:created>
  <dcterms:modified xsi:type="dcterms:W3CDTF">2019-05-16T09:44:14Z</dcterms:modified>
</cp:coreProperties>
</file>