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70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66" autoAdjust="0"/>
    <p:restoredTop sz="94684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Y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9E0DF2F-55AB-4450-A1D5-10AEA2BEF8D9}" type="datetimeFigureOut">
              <a:rPr lang="ar-SY" smtClean="0"/>
              <a:t>12/09/1440</a:t>
            </a:fld>
            <a:endParaRPr lang="ar-SY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Y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D772A24-850F-4D51-A6E1-B5EC053AE58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82898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C974-BAF9-406D-A0F8-556BDB3AE787}" type="datetime1">
              <a:rPr lang="ar-SA" smtClean="0"/>
              <a:t>12/09/1440</a:t>
            </a:fld>
            <a:endParaRPr lang="ar-S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شرح دارة عاكس من نوع شوور استطاعته 1500 واط</a:t>
            </a:r>
            <a:endParaRPr lang="ar-S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6E31-669B-497A-8AC4-08FC94B4A38D}" type="datetime1">
              <a:rPr lang="ar-SA" smtClean="0"/>
              <a:t>12/09/1440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شرح دارة عاكس من نوع شوور استطاعته 1500 واط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DDF6-EF37-4FB7-9D6C-5199BF60D262}" type="datetime1">
              <a:rPr lang="ar-SA" smtClean="0"/>
              <a:t>12/09/1440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شرح دارة عاكس من نوع شوور استطاعته 1500 واط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24A0-1030-4E48-B60D-3B9C28971078}" type="datetime1">
              <a:rPr lang="ar-SA" smtClean="0"/>
              <a:t>12/09/1440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شرح دارة عاكس من نوع شوور استطاعته 1500 واط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DD5D-C00F-45FD-97BC-30FC0E81A364}" type="datetime1">
              <a:rPr lang="ar-SA" smtClean="0"/>
              <a:t>12/09/1440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شرح دارة عاكس من نوع شوور استطاعته 1500 واط</a:t>
            </a: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D202-69FD-4727-81B8-D429F3387715}" type="datetime1">
              <a:rPr lang="ar-SA" smtClean="0"/>
              <a:t>12/09/1440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شرح دارة عاكس من نوع شوور استطاعته 1500 واط</a:t>
            </a:r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E0A8-A080-44DA-A44D-5BF40F053ABA}" type="datetime1">
              <a:rPr lang="ar-SA" smtClean="0"/>
              <a:t>12/09/1440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شرح دارة عاكس من نوع شوور استطاعته 1500 واط</a:t>
            </a:r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2705-67A7-45B0-AB4D-79A654B1E7E6}" type="datetime1">
              <a:rPr lang="ar-SA" smtClean="0"/>
              <a:t>12/09/1440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شرح دارة عاكس من نوع شوور استطاعته 1500 واط</a:t>
            </a:r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FA75-122F-4DEE-AEBE-B6C4D7CE8B32}" type="datetime1">
              <a:rPr lang="ar-SA" smtClean="0"/>
              <a:t>12/09/1440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شرح دارة عاكس من نوع شوور استطاعته 1500 واط</a:t>
            </a:r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2901-7C14-49B9-8D8A-F204BA616A61}" type="datetime1">
              <a:rPr lang="ar-SA" smtClean="0"/>
              <a:t>12/09/1440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شرح دارة عاكس من نوع شوور استطاعته 1500 واط</a:t>
            </a:r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4D9-3BBB-4C48-AF2B-CB5A5B0A280A}" type="datetime1">
              <a:rPr lang="ar-SA" smtClean="0"/>
              <a:t>12/09/1440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شرح دارة عاكس من نوع شوور استطاعته 1500 واط</a:t>
            </a:r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ar-SA" smtClean="0"/>
              <a:t>انقر فوق الأيقونة لإضافة صورة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  <a:p>
            <a:pPr lvl="1" eaLnBrk="1" latinLnBrk="0" hangingPunct="1"/>
            <a:r>
              <a:rPr kumimoji="0" lang="ar-SA" smtClean="0"/>
              <a:t>المستوى الثاني</a:t>
            </a:r>
          </a:p>
          <a:p>
            <a:pPr lvl="2" eaLnBrk="1" latinLnBrk="0" hangingPunct="1"/>
            <a:r>
              <a:rPr kumimoji="0" lang="ar-SA" smtClean="0"/>
              <a:t>المستوى الثالث</a:t>
            </a:r>
          </a:p>
          <a:p>
            <a:pPr lvl="3" eaLnBrk="1" latinLnBrk="0" hangingPunct="1"/>
            <a:r>
              <a:rPr kumimoji="0" lang="ar-SA" smtClean="0"/>
              <a:t>المستوى الرابع</a:t>
            </a:r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9B25FA4-7E0A-41CB-917D-CAD542ECAE86}" type="datetime1">
              <a:rPr lang="ar-SA" smtClean="0"/>
              <a:t>12/09/1440</a:t>
            </a:fld>
            <a:endParaRPr lang="ar-S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ar-SA" smtClean="0"/>
              <a:t>شرح دارة عاكس من نوع شوور استطاعته 1500 واط</a:t>
            </a:r>
            <a:endParaRPr lang="ar-S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tel:1500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539552" y="2204865"/>
            <a:ext cx="7680960" cy="1296144"/>
          </a:xfrm>
        </p:spPr>
        <p:txBody>
          <a:bodyPr>
            <a:noAutofit/>
          </a:bodyPr>
          <a:lstStyle/>
          <a:p>
            <a:pPr algn="ctr"/>
            <a:r>
              <a:rPr lang="en-US" sz="2800" b="0" i="1" dirty="0" smtClean="0">
                <a:latin typeface="Wide Latin" pitchFamily="18" charset="0"/>
                <a:cs typeface="Simple Bold Jut Out" pitchFamily="2" charset="-78"/>
              </a:rPr>
              <a:t>SUOER Inverter 1500w</a:t>
            </a:r>
            <a:endParaRPr lang="ar-SY" sz="2800" b="0" i="1" dirty="0">
              <a:latin typeface="Wide Latin" pitchFamily="18" charset="0"/>
              <a:cs typeface="Simple Bold Jut Out" pitchFamily="2" charset="-78"/>
            </a:endParaRP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907704" y="4941168"/>
            <a:ext cx="5292080" cy="1368798"/>
          </a:xfrm>
        </p:spPr>
        <p:txBody>
          <a:bodyPr>
            <a:noAutofit/>
          </a:bodyPr>
          <a:lstStyle/>
          <a:p>
            <a:pPr algn="r"/>
            <a:r>
              <a:rPr lang="ar-SY" sz="2400" dirty="0" smtClean="0">
                <a:solidFill>
                  <a:schemeClr val="tx2">
                    <a:lumMod val="10000"/>
                  </a:schemeClr>
                </a:solidFill>
                <a:cs typeface="Simple Indust Shaded" pitchFamily="2" charset="-78"/>
              </a:rPr>
              <a:t>إشراف الدكتور : أسعد كعدان</a:t>
            </a:r>
          </a:p>
          <a:p>
            <a:pPr algn="r"/>
            <a:r>
              <a:rPr lang="ar-SY" sz="2400" dirty="0" smtClean="0">
                <a:solidFill>
                  <a:schemeClr val="tx2">
                    <a:lumMod val="10000"/>
                  </a:schemeClr>
                </a:solidFill>
                <a:cs typeface="Simple Indust Shaded" pitchFamily="2" charset="-78"/>
              </a:rPr>
              <a:t>إعداد الطالبين : عمّار شربو</a:t>
            </a:r>
          </a:p>
          <a:p>
            <a:pPr algn="r"/>
            <a:r>
              <a:rPr lang="ar-SY" sz="2400" dirty="0">
                <a:solidFill>
                  <a:schemeClr val="tx2">
                    <a:lumMod val="10000"/>
                  </a:schemeClr>
                </a:solidFill>
                <a:cs typeface="Simple Indust Shaded" pitchFamily="2" charset="-78"/>
              </a:rPr>
              <a:t> </a:t>
            </a:r>
            <a:r>
              <a:rPr lang="ar-SY" sz="2400" dirty="0" smtClean="0">
                <a:solidFill>
                  <a:schemeClr val="tx2">
                    <a:lumMod val="10000"/>
                  </a:schemeClr>
                </a:solidFill>
                <a:cs typeface="Simple Indust Shaded" pitchFamily="2" charset="-78"/>
              </a:rPr>
              <a:t>                            أحمد حسّو</a:t>
            </a:r>
            <a:endParaRPr lang="ar-SY" sz="2400" dirty="0">
              <a:solidFill>
                <a:schemeClr val="tx2">
                  <a:lumMod val="10000"/>
                </a:schemeClr>
              </a:solidFill>
              <a:cs typeface="Simple Indust Shaded" pitchFamily="2" charset="-78"/>
            </a:endParaRPr>
          </a:p>
        </p:txBody>
      </p:sp>
      <p:sp>
        <p:nvSpPr>
          <p:cNvPr id="4" name="مربع نص 3"/>
          <p:cNvSpPr txBox="1"/>
          <p:nvPr/>
        </p:nvSpPr>
        <p:spPr>
          <a:xfrm>
            <a:off x="5076056" y="1010345"/>
            <a:ext cx="316835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i="1" dirty="0" smtClean="0">
                <a:latin typeface="Andalus" pitchFamily="18" charset="-78"/>
                <a:cs typeface="Andalus" pitchFamily="18" charset="-78"/>
              </a:rPr>
              <a:t>جامعة حلب</a:t>
            </a:r>
          </a:p>
          <a:p>
            <a:pPr algn="ctr"/>
            <a:r>
              <a:rPr lang="ar-SY" i="1" dirty="0" smtClean="0">
                <a:latin typeface="Andalus" pitchFamily="18" charset="-78"/>
                <a:cs typeface="Andalus" pitchFamily="18" charset="-78"/>
              </a:rPr>
              <a:t>كلية الهندسة الكهربائية و الالكترونية</a:t>
            </a:r>
          </a:p>
          <a:p>
            <a:pPr algn="ctr"/>
            <a:r>
              <a:rPr lang="ar-SY" i="1" dirty="0" smtClean="0">
                <a:latin typeface="Andalus" pitchFamily="18" charset="-78"/>
                <a:cs typeface="Andalus" pitchFamily="18" charset="-78"/>
              </a:rPr>
              <a:t>قسم هندسة النظم الالكترونية</a:t>
            </a:r>
            <a:endParaRPr lang="ar-SY" i="1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855663"/>
            <a:ext cx="1855093" cy="123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7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ذييل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شرح دارة عاكس من نوع شوور استطاعته 1500 واط</a:t>
            </a:r>
            <a:endParaRPr lang="ar-SA"/>
          </a:p>
        </p:txBody>
      </p:sp>
      <p:sp>
        <p:nvSpPr>
          <p:cNvPr id="3" name="عنصر نائب لرقم الشريحة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10</a:t>
            </a:fld>
            <a:endParaRPr lang="ar-SA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68760"/>
            <a:ext cx="3048000" cy="2286000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304148"/>
            <a:ext cx="3048000" cy="2286000"/>
          </a:xfrm>
          <a:prstGeom prst="rect">
            <a:avLst/>
          </a:prstGeom>
        </p:spPr>
      </p:pic>
      <p:pic>
        <p:nvPicPr>
          <p:cNvPr id="7" name="صورة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861048"/>
            <a:ext cx="3048000" cy="2286000"/>
          </a:xfrm>
          <a:prstGeom prst="rect">
            <a:avLst/>
          </a:prstGeom>
        </p:spPr>
      </p:pic>
      <p:pic>
        <p:nvPicPr>
          <p:cNvPr id="8" name="صورة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894686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8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ذييل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شرح دارة عاكس من نوع شوور استطاعته 1500 واط</a:t>
            </a:r>
            <a:endParaRPr lang="ar-SA"/>
          </a:p>
        </p:txBody>
      </p:sp>
      <p:sp>
        <p:nvSpPr>
          <p:cNvPr id="3" name="عنصر نائب لرقم الشريحة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11</a:t>
            </a:fld>
            <a:endParaRPr lang="ar-SA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43000"/>
            <a:ext cx="3048000" cy="2286000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340" y="980728"/>
            <a:ext cx="2286000" cy="2448272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31" y="3717032"/>
            <a:ext cx="3634154" cy="2232248"/>
          </a:xfrm>
          <a:prstGeom prst="rect">
            <a:avLst/>
          </a:prstGeom>
        </p:spPr>
      </p:pic>
      <p:pic>
        <p:nvPicPr>
          <p:cNvPr id="7" name="صورة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490131"/>
            <a:ext cx="30480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49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شرح دارة عاكس من نوع شوور استطاعته 1500 واط</a:t>
            </a:r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2</a:t>
            </a:fld>
            <a:endParaRPr lang="ar-SA"/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80728"/>
            <a:ext cx="6940200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7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شرح دارة عاكس من نوع شوور استطاعته 1500 واط</a:t>
            </a:r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3</a:t>
            </a:fld>
            <a:endParaRPr lang="ar-SA"/>
          </a:p>
        </p:txBody>
      </p:sp>
      <p:sp>
        <p:nvSpPr>
          <p:cNvPr id="6" name="مربع نص 5"/>
          <p:cNvSpPr txBox="1"/>
          <p:nvPr/>
        </p:nvSpPr>
        <p:spPr>
          <a:xfrm>
            <a:off x="1115616" y="1246436"/>
            <a:ext cx="7128792" cy="427809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dirty="0"/>
              <a:t>شرح عمل إنفرتر شور </a:t>
            </a:r>
            <a:r>
              <a:rPr lang="ar-SY" sz="2000" dirty="0">
                <a:hlinkClick r:id="rId2"/>
              </a:rPr>
              <a:t>1500</a:t>
            </a:r>
            <a:r>
              <a:rPr lang="ar-SY" sz="2000" dirty="0"/>
              <a:t> </a:t>
            </a:r>
            <a:r>
              <a:rPr lang="ar-SY" sz="2000" dirty="0" smtClean="0"/>
              <a:t>واط :</a:t>
            </a:r>
            <a:r>
              <a:rPr lang="ar-SY" sz="2000" dirty="0"/>
              <a:t/>
            </a:r>
            <a:br>
              <a:rPr lang="ar-SY" sz="2000" dirty="0"/>
            </a:br>
            <a:r>
              <a:rPr lang="ar-SY" dirty="0"/>
              <a:t/>
            </a:r>
            <a:br>
              <a:rPr lang="ar-SY" dirty="0"/>
            </a:br>
            <a:r>
              <a:rPr lang="ar-SY" dirty="0" smtClean="0"/>
              <a:t>الهدف </a:t>
            </a:r>
            <a:r>
              <a:rPr lang="ar-SY" dirty="0"/>
              <a:t>من الجهاز:</a:t>
            </a:r>
            <a:br>
              <a:rPr lang="ar-SY" dirty="0"/>
            </a:br>
            <a:r>
              <a:rPr lang="ar-SY" dirty="0"/>
              <a:t>يقوم جهاز </a:t>
            </a:r>
            <a:r>
              <a:rPr lang="ar-SY" dirty="0" err="1"/>
              <a:t>الإنفرتر</a:t>
            </a:r>
            <a:r>
              <a:rPr lang="ar-SY" dirty="0"/>
              <a:t> بتحويل جهد الدخل المستمر </a:t>
            </a:r>
            <a:r>
              <a:rPr lang="ar-SY" dirty="0" smtClean="0"/>
              <a:t>(</a:t>
            </a:r>
            <a:r>
              <a:rPr lang="en-US" dirty="0" smtClean="0"/>
              <a:t>12V</a:t>
            </a:r>
            <a:r>
              <a:rPr lang="ar-SY" dirty="0" smtClean="0"/>
              <a:t>) جهد البطارية إلى </a:t>
            </a:r>
            <a:r>
              <a:rPr lang="ar-SY" dirty="0"/>
              <a:t>جهد خرج متناوب </a:t>
            </a:r>
            <a:r>
              <a:rPr lang="ar-SY" dirty="0" smtClean="0"/>
              <a:t>   (</a:t>
            </a:r>
            <a:r>
              <a:rPr lang="en-US" dirty="0" smtClean="0"/>
              <a:t>220V/50HZ</a:t>
            </a:r>
            <a:r>
              <a:rPr lang="ar-SY" dirty="0" smtClean="0"/>
              <a:t>)  لتأمين التغذية </a:t>
            </a:r>
            <a:r>
              <a:rPr lang="ar-SY" dirty="0"/>
              <a:t>المناسبة لعمل الحمولات ( كمبيوتر – تلفاز </a:t>
            </a:r>
            <a:r>
              <a:rPr lang="ar-SY" dirty="0" smtClean="0"/>
              <a:t>– </a:t>
            </a:r>
            <a:r>
              <a:rPr lang="ar-SY" dirty="0"/>
              <a:t>إنارة - .. إلخ ) وبقدرة </a:t>
            </a:r>
            <a:r>
              <a:rPr lang="ar-SY" dirty="0" smtClean="0"/>
              <a:t>(</a:t>
            </a:r>
            <a:r>
              <a:rPr lang="en-US" dirty="0" smtClean="0"/>
              <a:t>W</a:t>
            </a:r>
            <a:r>
              <a:rPr lang="ar-SY" dirty="0" smtClean="0"/>
              <a:t>) كافية </a:t>
            </a:r>
            <a:r>
              <a:rPr lang="ar-SY" dirty="0"/>
              <a:t>لتشغيل هذا النوع من الحمولات.</a:t>
            </a:r>
            <a:br>
              <a:rPr lang="ar-SY" dirty="0"/>
            </a:br>
            <a:r>
              <a:rPr lang="ar-SY" dirty="0"/>
              <a:t/>
            </a:r>
            <a:br>
              <a:rPr lang="ar-SY" dirty="0"/>
            </a:br>
            <a:r>
              <a:rPr lang="ar-SY" dirty="0"/>
              <a:t>أقسام الجهاز:</a:t>
            </a:r>
            <a:br>
              <a:rPr lang="ar-SY" dirty="0"/>
            </a:br>
            <a:r>
              <a:rPr lang="ar-SY" dirty="0"/>
              <a:t>يمكننا أن نقسم جهاز </a:t>
            </a:r>
            <a:r>
              <a:rPr lang="ar-SY" dirty="0" err="1"/>
              <a:t>الإنفرتر</a:t>
            </a:r>
            <a:r>
              <a:rPr lang="ar-SY" dirty="0"/>
              <a:t> إلى الأقسام التالية وبغض النظر عن ترتيب العمل:</a:t>
            </a:r>
            <a:br>
              <a:rPr lang="ar-SY" dirty="0"/>
            </a:br>
            <a:r>
              <a:rPr lang="ar-SY" dirty="0"/>
              <a:t>1- قسم التردد العالي (الدخل</a:t>
            </a:r>
            <a:r>
              <a:rPr lang="ar-SY" dirty="0" smtClean="0"/>
              <a:t>).</a:t>
            </a:r>
            <a:br>
              <a:rPr lang="ar-SY" dirty="0" smtClean="0"/>
            </a:br>
            <a:r>
              <a:rPr lang="ar-SY" dirty="0" smtClean="0"/>
              <a:t>2- </a:t>
            </a:r>
            <a:r>
              <a:rPr lang="ar-SY" dirty="0"/>
              <a:t>محولات الفرايت.</a:t>
            </a:r>
            <a:br>
              <a:rPr lang="ar-SY" dirty="0"/>
            </a:br>
            <a:r>
              <a:rPr lang="ar-SY" dirty="0"/>
              <a:t>3- قسم التردد المنخفض (الخرج).</a:t>
            </a:r>
            <a:br>
              <a:rPr lang="ar-SY" dirty="0"/>
            </a:br>
            <a:r>
              <a:rPr lang="ar-SY" dirty="0"/>
              <a:t>4- التقويم.</a:t>
            </a:r>
            <a:br>
              <a:rPr lang="ar-SY" dirty="0"/>
            </a:br>
            <a:r>
              <a:rPr lang="ar-SY" dirty="0"/>
              <a:t>5- </a:t>
            </a:r>
            <a:r>
              <a:rPr lang="ar-SY" dirty="0" smtClean="0"/>
              <a:t>قسم الإظهار و الحماية</a:t>
            </a:r>
          </a:p>
          <a:p>
            <a:pPr algn="ctr"/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322556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شرح دارة عاكس من نوع شوور استطاعته 1500 واط</a:t>
            </a:r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4</a:t>
            </a:fld>
            <a:endParaRPr lang="ar-SA"/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1159010"/>
            <a:ext cx="6624735" cy="4934286"/>
          </a:xfrm>
          <a:prstGeom prst="rect">
            <a:avLst/>
          </a:prstGeom>
        </p:spPr>
      </p:pic>
      <p:sp>
        <p:nvSpPr>
          <p:cNvPr id="7" name="مستطيل 6"/>
          <p:cNvSpPr/>
          <p:nvPr/>
        </p:nvSpPr>
        <p:spPr>
          <a:xfrm>
            <a:off x="4388296" y="3244334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dirty="0"/>
              <a:t>Ω</a:t>
            </a:r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3277905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شرح دارة عاكس من نوع شوور استطاعته 1500 واط</a:t>
            </a:r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5</a:t>
            </a:fld>
            <a:endParaRPr lang="ar-SA"/>
          </a:p>
        </p:txBody>
      </p:sp>
      <p:sp>
        <p:nvSpPr>
          <p:cNvPr id="6" name="مربع نص 5"/>
          <p:cNvSpPr txBox="1"/>
          <p:nvPr/>
        </p:nvSpPr>
        <p:spPr>
          <a:xfrm>
            <a:off x="755576" y="1124744"/>
            <a:ext cx="7632848" cy="46166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400" dirty="0" smtClean="0">
                <a:solidFill>
                  <a:srgbClr val="FF0000"/>
                </a:solidFill>
                <a:latin typeface="Wide Latin" pitchFamily="18" charset="0"/>
              </a:rPr>
              <a:t>مبدأ عمل الجهاز :</a:t>
            </a:r>
          </a:p>
          <a:p>
            <a:pPr algn="ctr"/>
            <a:r>
              <a:rPr lang="ar-SY" dirty="0" smtClean="0"/>
              <a:t>بمجرد توصيل البطارية بالقطبية الصحيحة و الضغط على زر التشغيل يحدث الآتي : 1 – يتولى قسم الدخل المتمثل بالدارة المتكاملة </a:t>
            </a:r>
            <a:r>
              <a:rPr lang="en-US" dirty="0" smtClean="0"/>
              <a:t>TL494</a:t>
            </a:r>
            <a:r>
              <a:rPr lang="ar-SY" dirty="0" smtClean="0"/>
              <a:t>  بتوليد إشارتي تقطيع بتردد عالي يصل حتى (</a:t>
            </a:r>
            <a:r>
              <a:rPr lang="en-US" dirty="0" smtClean="0"/>
              <a:t>32KHZ</a:t>
            </a:r>
            <a:r>
              <a:rPr lang="ar-SY" dirty="0" smtClean="0"/>
              <a:t>) يناسب عمل محولات الفرايت المستخدمة .</a:t>
            </a:r>
          </a:p>
          <a:p>
            <a:pPr algn="ctr"/>
            <a:r>
              <a:rPr lang="ar-SY" dirty="0" smtClean="0"/>
              <a:t>هاتين الإشارتين متساويتين بالقيمة و متعاكستين بالعمل (عندما تكون إحداهما تعمل بمستوى </a:t>
            </a:r>
            <a:r>
              <a:rPr lang="en-US" dirty="0" smtClean="0"/>
              <a:t>High</a:t>
            </a:r>
            <a:r>
              <a:rPr lang="ar-SY" dirty="0" smtClean="0"/>
              <a:t> تكون الأخرى تعمل بمستوى </a:t>
            </a:r>
            <a:r>
              <a:rPr lang="en-US" dirty="0" smtClean="0"/>
              <a:t>LOW</a:t>
            </a:r>
            <a:r>
              <a:rPr lang="ar-SY" dirty="0" smtClean="0"/>
              <a:t> )يتم تقديم هاتين الإشارتين إلى قاعدتي ترانزستورين طباعيين </a:t>
            </a:r>
            <a:r>
              <a:rPr lang="en-US" dirty="0" smtClean="0"/>
              <a:t>SMD </a:t>
            </a:r>
            <a:r>
              <a:rPr lang="ar-SY" dirty="0" smtClean="0"/>
              <a:t> من النوع  </a:t>
            </a:r>
            <a:r>
              <a:rPr lang="en-US" dirty="0" smtClean="0"/>
              <a:t>PNP</a:t>
            </a:r>
            <a:r>
              <a:rPr lang="ar-SY" dirty="0" smtClean="0"/>
              <a:t> يعمل كل منهما لقيادة زوج من ترانزستورات </a:t>
            </a:r>
            <a:r>
              <a:rPr lang="en-US" dirty="0" smtClean="0"/>
              <a:t>MOSFET </a:t>
            </a:r>
            <a:r>
              <a:rPr lang="ar-SY" dirty="0" smtClean="0"/>
              <a:t> في قسم الدخل ( </a:t>
            </a:r>
            <a:r>
              <a:rPr lang="en-US" dirty="0" smtClean="0"/>
              <a:t>IRF 3205</a:t>
            </a:r>
            <a:r>
              <a:rPr lang="ar-SY" dirty="0" smtClean="0"/>
              <a:t>  أو </a:t>
            </a:r>
            <a:r>
              <a:rPr lang="en-US" dirty="0" smtClean="0"/>
              <a:t>RU 6099</a:t>
            </a:r>
            <a:r>
              <a:rPr lang="ar-SY" dirty="0" smtClean="0"/>
              <a:t> أو </a:t>
            </a:r>
            <a:r>
              <a:rPr lang="en-US" dirty="0" smtClean="0"/>
              <a:t>HY 1909</a:t>
            </a:r>
            <a:r>
              <a:rPr lang="ar-SY" dirty="0" smtClean="0"/>
              <a:t> و غيرها من الترانزستورات التي تتعامل مع التيارات العالية و الجهود المنخفضة ) عن طريق مقاومات فيوزية </a:t>
            </a:r>
            <a:r>
              <a:rPr lang="en-US" dirty="0" smtClean="0"/>
              <a:t>SMD</a:t>
            </a:r>
            <a:r>
              <a:rPr lang="ar-SY" dirty="0" smtClean="0"/>
              <a:t> قيمة كل منها </a:t>
            </a:r>
            <a:r>
              <a:rPr lang="en-US" dirty="0" smtClean="0"/>
              <a:t>10</a:t>
            </a:r>
            <a:r>
              <a:rPr lang="ar-SA" dirty="0" smtClean="0"/>
              <a:t>Ω</a:t>
            </a:r>
            <a:r>
              <a:rPr lang="en-US" dirty="0" smtClean="0"/>
              <a:t>  </a:t>
            </a:r>
            <a:r>
              <a:rPr lang="ar-SY" dirty="0" smtClean="0"/>
              <a:t>  تصل لبوابة كل موسفيت .</a:t>
            </a:r>
          </a:p>
          <a:p>
            <a:pPr algn="ctr"/>
            <a:r>
              <a:rPr lang="ar-SY" dirty="0" smtClean="0"/>
              <a:t>2 - يقوم كل زوج من هذه </a:t>
            </a:r>
            <a:r>
              <a:rPr lang="ar-SY" dirty="0" err="1" smtClean="0"/>
              <a:t>الموسفتات</a:t>
            </a:r>
            <a:r>
              <a:rPr lang="ar-SY" dirty="0" smtClean="0"/>
              <a:t> بتقطيع جهد البطارية  </a:t>
            </a:r>
            <a:r>
              <a:rPr lang="en-US" dirty="0" smtClean="0"/>
              <a:t>12V </a:t>
            </a:r>
            <a:r>
              <a:rPr lang="ar-SY" dirty="0" smtClean="0"/>
              <a:t>  و بتردد يساوي إلى تردد إشارة القدح </a:t>
            </a:r>
            <a:r>
              <a:rPr lang="en-US" dirty="0" smtClean="0"/>
              <a:t>32KHZ </a:t>
            </a:r>
            <a:r>
              <a:rPr lang="ar-SY" dirty="0" smtClean="0"/>
              <a:t>  و بشكل متعاكس ( اثنين في حالة </a:t>
            </a:r>
            <a:r>
              <a:rPr lang="en-US" dirty="0" smtClean="0"/>
              <a:t>on </a:t>
            </a:r>
            <a:r>
              <a:rPr lang="ar-SY" dirty="0" smtClean="0"/>
              <a:t>  و اثنين في حالة </a:t>
            </a:r>
            <a:r>
              <a:rPr lang="en-US" dirty="0" smtClean="0"/>
              <a:t>off </a:t>
            </a:r>
            <a:r>
              <a:rPr lang="ar-SY" dirty="0" smtClean="0"/>
              <a:t> )</a:t>
            </a:r>
          </a:p>
          <a:p>
            <a:pPr algn="ctr"/>
            <a:r>
              <a:rPr lang="ar-SY" dirty="0" smtClean="0"/>
              <a:t>و بالتالي يتشكل جهد متغير  (</a:t>
            </a:r>
            <a:r>
              <a:rPr lang="en-US" dirty="0" smtClean="0"/>
              <a:t>12V/32KHZ</a:t>
            </a:r>
            <a:r>
              <a:rPr lang="ar-SY" dirty="0" smtClean="0"/>
              <a:t>) على الملف الأولي لمحولي الفرايت .</a:t>
            </a:r>
          </a:p>
          <a:p>
            <a:pPr algn="ctr"/>
            <a:r>
              <a:rPr lang="ar-SY" dirty="0" smtClean="0"/>
              <a:t>3 - نتيجة لوجود جهد متناوب على الملف الأولي لمحول الفرايت يتشكل فيض مغناطيسي متناوب يؤدي إلى تشكل جهد متناوب على ثانوي المحولة من جهة الخرج و بنفس تردد الدخل العالي (</a:t>
            </a:r>
            <a:r>
              <a:rPr lang="en-US" dirty="0" smtClean="0"/>
              <a:t>32KHZ</a:t>
            </a:r>
            <a:r>
              <a:rPr lang="ar-SY" dirty="0" smtClean="0"/>
              <a:t>) و لكن هذه المرة بجهد يصل إلى </a:t>
            </a:r>
            <a:r>
              <a:rPr lang="ar-SY" dirty="0"/>
              <a:t> </a:t>
            </a:r>
            <a:r>
              <a:rPr lang="ar-SY" dirty="0" smtClean="0"/>
              <a:t>(</a:t>
            </a:r>
            <a:r>
              <a:rPr lang="en-US" dirty="0" smtClean="0"/>
              <a:t>150V/32KHZ</a:t>
            </a:r>
            <a:r>
              <a:rPr lang="ar-SY" dirty="0" smtClean="0"/>
              <a:t>) .</a:t>
            </a:r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226476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شرح دارة عاكس من نوع شوور استطاعته 1500 واط</a:t>
            </a:r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6</a:t>
            </a:fld>
            <a:endParaRPr lang="ar-SA"/>
          </a:p>
        </p:txBody>
      </p:sp>
      <p:sp>
        <p:nvSpPr>
          <p:cNvPr id="6" name="مربع نص 5"/>
          <p:cNvSpPr txBox="1"/>
          <p:nvPr/>
        </p:nvSpPr>
        <p:spPr>
          <a:xfrm>
            <a:off x="827584" y="1268760"/>
            <a:ext cx="7488832" cy="48013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dirty="0" smtClean="0"/>
              <a:t>4 – باعتبار أن الملف الثانوي للمحول الأول متصل بشكل تسلسلي مع ثانوي المحول الثاني </a:t>
            </a:r>
            <a:r>
              <a:rPr lang="en-US" dirty="0" smtClean="0"/>
              <a:t>,</a:t>
            </a:r>
            <a:r>
              <a:rPr lang="ar-SY" dirty="0" smtClean="0"/>
              <a:t> يكون الجهد الناتج في الخرج عبارة عن مجموع جهدي خرج المحولين معا و يصبح بحدود (</a:t>
            </a:r>
            <a:r>
              <a:rPr lang="en-US" dirty="0" smtClean="0"/>
              <a:t>300V/32KHZ</a:t>
            </a:r>
            <a:r>
              <a:rPr lang="ar-SY" dirty="0" smtClean="0"/>
              <a:t>) .</a:t>
            </a:r>
          </a:p>
          <a:p>
            <a:pPr algn="ctr"/>
            <a:r>
              <a:rPr lang="ar-SY" dirty="0" smtClean="0"/>
              <a:t>5 – يتم تقويم هذا الجهد عن طريق زوج من الديودات المتعاكسة (</a:t>
            </a:r>
            <a:r>
              <a:rPr lang="en-US" dirty="0" smtClean="0"/>
              <a:t>MUR1640CA</a:t>
            </a:r>
            <a:r>
              <a:rPr lang="ar-SY" dirty="0" smtClean="0"/>
              <a:t> مصعد مشترك و </a:t>
            </a:r>
            <a:r>
              <a:rPr lang="en-US" dirty="0" smtClean="0"/>
              <a:t>MUR1460CT </a:t>
            </a:r>
            <a:r>
              <a:rPr lang="ar-SY" dirty="0" smtClean="0"/>
              <a:t> مهبط مشترك) التي تشكل دارة جسريّة </a:t>
            </a:r>
            <a:r>
              <a:rPr lang="en-US" dirty="0" smtClean="0"/>
              <a:t>,</a:t>
            </a:r>
            <a:r>
              <a:rPr lang="ar-SY" dirty="0" smtClean="0"/>
              <a:t> و من ثم تنعيم الجهد المقوّم عبر مكثفين على التوازي قيمة كل منهما (</a:t>
            </a:r>
            <a:r>
              <a:rPr lang="en-US" dirty="0" smtClean="0"/>
              <a:t>400V/47uF</a:t>
            </a:r>
            <a:r>
              <a:rPr lang="ar-SY" dirty="0" smtClean="0"/>
              <a:t>) للحصول على جهد مستمر قيمته (</a:t>
            </a:r>
            <a:r>
              <a:rPr lang="en-US" dirty="0" smtClean="0"/>
              <a:t>300VDC</a:t>
            </a:r>
            <a:r>
              <a:rPr lang="ar-SY" dirty="0" smtClean="0"/>
              <a:t>).</a:t>
            </a:r>
          </a:p>
          <a:p>
            <a:pPr algn="ctr"/>
            <a:r>
              <a:rPr lang="ar-SY" dirty="0" smtClean="0"/>
              <a:t>6 – الآن يأتي دور قسم التردد المنخفض (الخرج) بقيادة الدارة المتكاملة (</a:t>
            </a:r>
            <a:r>
              <a:rPr lang="en-US" dirty="0" smtClean="0"/>
              <a:t>KA7500</a:t>
            </a:r>
            <a:r>
              <a:rPr lang="ar-SY" dirty="0" smtClean="0"/>
              <a:t>) والتي تتشابه مع الدارة المتكاملة (</a:t>
            </a:r>
            <a:r>
              <a:rPr lang="en-US" dirty="0" smtClean="0"/>
              <a:t>TL494</a:t>
            </a:r>
            <a:r>
              <a:rPr lang="ar-SY" dirty="0" smtClean="0"/>
              <a:t>)في الدخل  و لكن هذه المرّة يتم توليد إشارتي القدح بتردد منخفض قيمته (</a:t>
            </a:r>
            <a:r>
              <a:rPr lang="en-US" dirty="0" smtClean="0"/>
              <a:t>50HZ</a:t>
            </a:r>
            <a:r>
              <a:rPr lang="ar-SY" dirty="0" smtClean="0"/>
              <a:t>) يتم تقديم هاتين الإشارتين إلى قاعدتي ترانزستورين طباعيين (</a:t>
            </a:r>
            <a:r>
              <a:rPr lang="en-US" dirty="0" smtClean="0"/>
              <a:t>SMD</a:t>
            </a:r>
            <a:r>
              <a:rPr lang="ar-SY" dirty="0" smtClean="0"/>
              <a:t>) من النوع (</a:t>
            </a:r>
            <a:r>
              <a:rPr lang="en-US" dirty="0" smtClean="0"/>
              <a:t>NPN</a:t>
            </a:r>
            <a:r>
              <a:rPr lang="ar-SY" dirty="0" smtClean="0"/>
              <a:t>) أو (</a:t>
            </a:r>
            <a:r>
              <a:rPr lang="en-US" dirty="0" smtClean="0"/>
              <a:t>DEEP</a:t>
            </a:r>
            <a:r>
              <a:rPr lang="ar-SY" dirty="0" smtClean="0"/>
              <a:t>) يعملان كقيادة عبر مجموعة من المقاومات و الديودات التي تعمل كمقسم جهد لجسر على شكل حرف </a:t>
            </a:r>
            <a:r>
              <a:rPr lang="en-US" dirty="0" smtClean="0"/>
              <a:t>H </a:t>
            </a:r>
            <a:r>
              <a:rPr lang="ar-SY" dirty="0" smtClean="0"/>
              <a:t> مؤلف من أربع ترانزستورات موسفيت </a:t>
            </a:r>
            <a:r>
              <a:rPr lang="en-US" dirty="0" smtClean="0"/>
              <a:t>IRF740</a:t>
            </a:r>
            <a:r>
              <a:rPr lang="ar-SY" dirty="0" smtClean="0"/>
              <a:t> المخصص للجهود المرتفعة و التيارات المتوسطة ليتم الحصول على خرج هذا الجسر على الجهد المتناوب المقصود.</a:t>
            </a:r>
          </a:p>
          <a:p>
            <a:pPr algn="ctr"/>
            <a:r>
              <a:rPr lang="ar-SY" dirty="0" smtClean="0"/>
              <a:t>7 – قسم الإظهار و الحماية تقوده الدارة المتكاملة (</a:t>
            </a:r>
            <a:r>
              <a:rPr lang="en-US" dirty="0" smtClean="0"/>
              <a:t>LM324</a:t>
            </a:r>
            <a:r>
              <a:rPr lang="ar-SY" dirty="0" smtClean="0"/>
              <a:t>) و المقاومات و الترانزستورات المحيطة بها حيث تراقب هذه الدارة كل من جهد البطارية و كذلك استجرار القدرة الزائد في الخرج و بالتالي تعطي ضوء أحمر على واجهة الجهاز للدلالة على وجود خطأ و إعطاء أمر لقسم الدخل  فيتوقف عمل الدارة المتكاملة (</a:t>
            </a:r>
            <a:r>
              <a:rPr lang="en-US" dirty="0" smtClean="0"/>
              <a:t>TL494</a:t>
            </a:r>
            <a:r>
              <a:rPr lang="ar-SY" dirty="0" smtClean="0"/>
              <a:t>) حتى زوال الخطأ المسبب.</a:t>
            </a:r>
          </a:p>
          <a:p>
            <a:pPr algn="ctr"/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330126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ذييل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شرح دارة عاكس من نوع شوور استطاعته 1500 واط</a:t>
            </a:r>
            <a:endParaRPr lang="ar-SA"/>
          </a:p>
        </p:txBody>
      </p:sp>
      <p:sp>
        <p:nvSpPr>
          <p:cNvPr id="3" name="عنصر نائب لرقم الشريحة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7</a:t>
            </a:fld>
            <a:endParaRPr lang="ar-SA"/>
          </a:p>
        </p:txBody>
      </p:sp>
      <p:sp>
        <p:nvSpPr>
          <p:cNvPr id="4" name="مربع نص 3"/>
          <p:cNvSpPr txBox="1"/>
          <p:nvPr/>
        </p:nvSpPr>
        <p:spPr>
          <a:xfrm>
            <a:off x="971600" y="1412776"/>
            <a:ext cx="7416824" cy="18466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Y" sz="2000" dirty="0" smtClean="0">
                <a:solidFill>
                  <a:srgbClr val="00B050"/>
                </a:solidFill>
              </a:rPr>
              <a:t>ملاحظة : </a:t>
            </a:r>
          </a:p>
          <a:p>
            <a:pPr algn="ctr"/>
            <a:r>
              <a:rPr lang="ar-SY" sz="2000" dirty="0" smtClean="0"/>
              <a:t>1- الضوء الأخضر على واجهة الجهاز للدلالة على وصول جهد البطارية للجهاز .</a:t>
            </a:r>
          </a:p>
          <a:p>
            <a:pPr algn="ctr"/>
            <a:r>
              <a:rPr lang="ar-SY" sz="2000" dirty="0" smtClean="0"/>
              <a:t>2- إضاءة الليد </a:t>
            </a:r>
            <a:r>
              <a:rPr lang="ar-SY" sz="2000" dirty="0" smtClean="0">
                <a:solidFill>
                  <a:srgbClr val="FF0000"/>
                </a:solidFill>
              </a:rPr>
              <a:t>الأحمر</a:t>
            </a:r>
            <a:r>
              <a:rPr lang="ar-SY" sz="2000" dirty="0" smtClean="0"/>
              <a:t> و الليد </a:t>
            </a:r>
            <a:r>
              <a:rPr lang="ar-SY" sz="2000" dirty="0" smtClean="0">
                <a:solidFill>
                  <a:srgbClr val="00B050"/>
                </a:solidFill>
              </a:rPr>
              <a:t>الأخضر</a:t>
            </a:r>
            <a:r>
              <a:rPr lang="ar-SY" sz="2000" dirty="0" smtClean="0"/>
              <a:t> معا دليل على وجود مشكلة ما في الجهاز .</a:t>
            </a:r>
          </a:p>
          <a:p>
            <a:pPr algn="ctr"/>
            <a:endParaRPr lang="ar-SY" dirty="0" smtClean="0"/>
          </a:p>
          <a:p>
            <a:pPr algn="ctr"/>
            <a:r>
              <a:rPr lang="ar-SY" dirty="0" smtClean="0"/>
              <a:t>فيما يلي صور توضيحية للأقسام التي ذكرناها و صور للترانزستورات المستخدمة  في الجهاز:</a:t>
            </a:r>
          </a:p>
          <a:p>
            <a:pPr algn="ctr"/>
            <a:endParaRPr lang="ar-SY" dirty="0"/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068960"/>
            <a:ext cx="3312368" cy="3041438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9" y="3068960"/>
            <a:ext cx="4097042" cy="304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6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ذييل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شرح دارة عاكس من نوع شوور استطاعته 1500 واط</a:t>
            </a:r>
            <a:endParaRPr lang="ar-SA"/>
          </a:p>
        </p:txBody>
      </p:sp>
      <p:sp>
        <p:nvSpPr>
          <p:cNvPr id="3" name="عنصر نائب لرقم الشريحة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8</a:t>
            </a:fld>
            <a:endParaRPr lang="ar-SA"/>
          </a:p>
        </p:txBody>
      </p:sp>
      <p:pic>
        <p:nvPicPr>
          <p:cNvPr id="25" name="صورة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701006"/>
            <a:ext cx="3048000" cy="1152525"/>
          </a:xfrm>
          <a:prstGeom prst="rect">
            <a:avLst/>
          </a:prstGeom>
        </p:spPr>
      </p:pic>
      <p:pic>
        <p:nvPicPr>
          <p:cNvPr id="26" name="صورة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08720"/>
            <a:ext cx="3048000" cy="2286000"/>
          </a:xfrm>
          <a:prstGeom prst="rect">
            <a:avLst/>
          </a:prstGeom>
        </p:spPr>
      </p:pic>
      <p:pic>
        <p:nvPicPr>
          <p:cNvPr id="27" name="صورة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336878"/>
            <a:ext cx="3048000" cy="2743200"/>
          </a:xfrm>
          <a:prstGeom prst="rect">
            <a:avLst/>
          </a:prstGeom>
        </p:spPr>
      </p:pic>
      <p:pic>
        <p:nvPicPr>
          <p:cNvPr id="28" name="صورة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336878"/>
            <a:ext cx="3048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57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ذييل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شرح دارة عاكس من نوع شوور استطاعته 1500 واط</a:t>
            </a:r>
            <a:endParaRPr lang="ar-SA"/>
          </a:p>
        </p:txBody>
      </p:sp>
      <p:sp>
        <p:nvSpPr>
          <p:cNvPr id="3" name="عنصر نائب لرقم الشريحة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9</a:t>
            </a:fld>
            <a:endParaRPr lang="ar-SA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52" y="1052736"/>
            <a:ext cx="3048000" cy="2286000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278" y="1052736"/>
            <a:ext cx="3048000" cy="2286000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52" y="3789040"/>
            <a:ext cx="3048000" cy="2286000"/>
          </a:xfrm>
          <a:prstGeom prst="rect">
            <a:avLst/>
          </a:prstGeom>
        </p:spPr>
      </p:pic>
      <p:pic>
        <p:nvPicPr>
          <p:cNvPr id="7" name="صورة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411" y="3789040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22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تدفق">
  <a:themeElements>
    <a:clrScheme name="تدفق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تدفق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تدفق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98</TotalTime>
  <Words>642</Words>
  <Application>Microsoft Office PowerPoint</Application>
  <PresentationFormat>عرض على الشاشة (3:4)‏</PresentationFormat>
  <Paragraphs>44</Paragraphs>
  <Slides>11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11</vt:i4>
      </vt:variant>
    </vt:vector>
  </HeadingPairs>
  <TitlesOfParts>
    <vt:vector size="12" baseType="lpstr">
      <vt:lpstr>تدفق</vt:lpstr>
      <vt:lpstr>SUOER Inverter 1500w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SUOER Inverter 1500w</dc:title>
  <dc:creator>Ammar</dc:creator>
  <cp:lastModifiedBy>Ammar</cp:lastModifiedBy>
  <cp:revision>12</cp:revision>
  <dcterms:created xsi:type="dcterms:W3CDTF">2019-05-16T08:48:47Z</dcterms:created>
  <dcterms:modified xsi:type="dcterms:W3CDTF">2019-05-16T10:42:08Z</dcterms:modified>
</cp:coreProperties>
</file>