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50"/>
  </p:notesMasterIdLst>
  <p:sldIdLst>
    <p:sldId id="378" r:id="rId2"/>
    <p:sldId id="337" r:id="rId3"/>
    <p:sldId id="342" r:id="rId4"/>
    <p:sldId id="344" r:id="rId5"/>
    <p:sldId id="341" r:id="rId6"/>
    <p:sldId id="343" r:id="rId7"/>
    <p:sldId id="369" r:id="rId8"/>
    <p:sldId id="347" r:id="rId9"/>
    <p:sldId id="373" r:id="rId10"/>
    <p:sldId id="348" r:id="rId11"/>
    <p:sldId id="374" r:id="rId12"/>
    <p:sldId id="352" r:id="rId13"/>
    <p:sldId id="370" r:id="rId14"/>
    <p:sldId id="375" r:id="rId15"/>
    <p:sldId id="355" r:id="rId16"/>
    <p:sldId id="376" r:id="rId17"/>
    <p:sldId id="377" r:id="rId18"/>
    <p:sldId id="357" r:id="rId19"/>
    <p:sldId id="371" r:id="rId20"/>
    <p:sldId id="372" r:id="rId21"/>
    <p:sldId id="360" r:id="rId22"/>
    <p:sldId id="353" r:id="rId23"/>
    <p:sldId id="379" r:id="rId24"/>
    <p:sldId id="354" r:id="rId25"/>
    <p:sldId id="380" r:id="rId26"/>
    <p:sldId id="381" r:id="rId27"/>
    <p:sldId id="366" r:id="rId28"/>
    <p:sldId id="338" r:id="rId29"/>
    <p:sldId id="361" r:id="rId30"/>
    <p:sldId id="340" r:id="rId31"/>
    <p:sldId id="363" r:id="rId32"/>
    <p:sldId id="362" r:id="rId33"/>
    <p:sldId id="365" r:id="rId34"/>
    <p:sldId id="368" r:id="rId35"/>
    <p:sldId id="364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95" r:id="rId44"/>
    <p:sldId id="389" r:id="rId45"/>
    <p:sldId id="390" r:id="rId46"/>
    <p:sldId id="396" r:id="rId47"/>
    <p:sldId id="391" r:id="rId48"/>
    <p:sldId id="392" r:id="rId49"/>
  </p:sldIdLst>
  <p:sldSz cx="9144000" cy="6858000" type="screen4x3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6327" autoAdjust="0"/>
  </p:normalViewPr>
  <p:slideViewPr>
    <p:cSldViewPr>
      <p:cViewPr varScale="1">
        <p:scale>
          <a:sx n="72" d="100"/>
          <a:sy n="72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>
        <p:scale>
          <a:sx n="200" d="100"/>
          <a:sy n="200" d="100"/>
        </p:scale>
        <p:origin x="354" y="403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4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43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CBB6834-E850-4BBA-A7AB-879E2891BCF8}" type="datetimeFigureOut">
              <a:rPr lang="ar-SA" smtClean="0"/>
              <a:pPr/>
              <a:t>06/03/1440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824663-22BF-4FCF-B6F4-4528787EBC20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24663-22BF-4FCF-B6F4-4528787EBC20}" type="slidenum">
              <a:rPr lang="ar-SA" smtClean="0"/>
              <a:pPr/>
              <a:t>1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SY" dirty="0" smtClean="0"/>
              <a:t>استخدام مرحلتين بدلا من ثلاث مراحل بوجود تنظيم زاوي</a:t>
            </a:r>
          </a:p>
          <a:p>
            <a:endParaRPr lang="ar-SY" dirty="0" smtClean="0"/>
          </a:p>
          <a:p>
            <a:r>
              <a:rPr lang="ar-SY" dirty="0" smtClean="0"/>
              <a:t>يمكن إجراء دراسة لأفضل شكل بأقل توافقيات من أجل </a:t>
            </a:r>
            <a:r>
              <a:rPr lang="en-GB" dirty="0" err="1" smtClean="0"/>
              <a:t>Vlrms</a:t>
            </a:r>
            <a:r>
              <a:rPr lang="ar-SY" smtClean="0"/>
              <a:t> ثابتة</a:t>
            </a:r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24663-22BF-4FCF-B6F4-4528787EBC20}" type="slidenum">
              <a:rPr lang="ar-SA" smtClean="0"/>
              <a:pPr/>
              <a:t>30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وان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0" name="عنوان فرعي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>
          <a:xfrm>
            <a:off x="3429000" y="6492875"/>
            <a:ext cx="2286000" cy="365125"/>
          </a:xfrm>
        </p:spPr>
        <p:txBody>
          <a:bodyPr/>
          <a:lstStyle>
            <a:lvl1pPr algn="ctr">
              <a:defRPr/>
            </a:lvl1pPr>
            <a:extLst/>
          </a:lstStyle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>
            <a:off x="6858000" y="6492875"/>
            <a:ext cx="2286000" cy="365125"/>
          </a:xfrm>
        </p:spPr>
        <p:txBody>
          <a:bodyPr/>
          <a:lstStyle>
            <a:extLst/>
          </a:lstStyle>
          <a:p>
            <a:pPr algn="r"/>
            <a:r>
              <a:rPr lang="ar-SY" dirty="0" smtClean="0"/>
              <a:t>د. عماد الروح - منظمات التيار المتناوب</a:t>
            </a:r>
            <a:endParaRPr lang="ar-SY" dirty="0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572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مستدير الزوايا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ysClr val="windowText" lastClr="000000"/>
                </a:solidFill>
              </a:defRPr>
            </a:lvl1pPr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ذو زاوية واحدة مستديرة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ar-SA" smtClean="0"/>
              <a:t>انقر فوق الرمز لإضافة صورة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عنصر نائب للعنوان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2"/>
          </p:nvPr>
        </p:nvSpPr>
        <p:spPr>
          <a:xfrm>
            <a:off x="3429000" y="6492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3"/>
          </p:nvPr>
        </p:nvSpPr>
        <p:spPr>
          <a:xfrm>
            <a:off x="6858000" y="6492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ar-SY" smtClean="0"/>
              <a:t>د. عماد الروح - منظمات التيار المتناوب</a:t>
            </a:r>
            <a:endParaRPr lang="ar-SY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1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r" rtl="1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r" rtl="1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r" rtl="1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r" rtl="1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5.bin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64.png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70.png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74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87.png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png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7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106.png"/><Relationship Id="rId4" Type="http://schemas.openxmlformats.org/officeDocument/2006/relationships/image" Target="../media/image74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111.png"/><Relationship Id="rId4" Type="http://schemas.openxmlformats.org/officeDocument/2006/relationships/image" Target="../media/image74.jpeg"/><Relationship Id="rId9" Type="http://schemas.openxmlformats.org/officeDocument/2006/relationships/slide" Target="slide4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74.jpeg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Relationship Id="rId9" Type="http://schemas.openxmlformats.org/officeDocument/2006/relationships/slide" Target="slide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7" Type="http://schemas.openxmlformats.org/officeDocument/2006/relationships/slide" Target="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28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2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9.jpe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8.jpeg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9.jpe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26.jpeg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428596" y="571480"/>
            <a:ext cx="8356532" cy="2643206"/>
          </a:xfrm>
        </p:spPr>
        <p:txBody>
          <a:bodyPr>
            <a:normAutofit fontScale="90000"/>
          </a:bodyPr>
          <a:lstStyle/>
          <a:p>
            <a:pPr algn="ctr"/>
            <a:r>
              <a:rPr lang="ar-SY" b="1" dirty="0" smtClean="0">
                <a:solidFill>
                  <a:srgbClr val="FF0000"/>
                </a:solidFill>
              </a:rPr>
              <a:t>منظمات الجهد المتناوب </a:t>
            </a:r>
            <a:br>
              <a:rPr lang="ar-SY" b="1" dirty="0" smtClean="0">
                <a:solidFill>
                  <a:srgbClr val="FF0000"/>
                </a:solidFill>
              </a:rPr>
            </a:br>
            <a:r>
              <a:rPr lang="ar-SY" b="1" dirty="0" smtClean="0">
                <a:solidFill>
                  <a:srgbClr val="FF0000"/>
                </a:solidFill>
              </a:rPr>
              <a:t>مقطعات الجهد المتناوب</a:t>
            </a:r>
            <a:br>
              <a:rPr lang="ar-SY" b="1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AC Voltage Regulators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AC Choppers</a:t>
            </a:r>
            <a:endParaRPr lang="ar-SY" b="1" dirty="0">
              <a:solidFill>
                <a:srgbClr val="FF0000"/>
              </a:solidFill>
            </a:endParaRP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338" y="500042"/>
            <a:ext cx="36957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مستطيل 29"/>
          <p:cNvSpPr/>
          <p:nvPr/>
        </p:nvSpPr>
        <p:spPr>
          <a:xfrm>
            <a:off x="3286116" y="5929330"/>
            <a:ext cx="5572164" cy="64294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" name="مربع نص 1"/>
          <p:cNvSpPr txBox="1"/>
          <p:nvPr/>
        </p:nvSpPr>
        <p:spPr>
          <a:xfrm>
            <a:off x="4857752" y="285728"/>
            <a:ext cx="40005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الحمولة: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6286512" y="642918"/>
          <a:ext cx="1455737" cy="565150"/>
        </p:xfrm>
        <a:graphic>
          <a:graphicData uri="http://schemas.openxmlformats.org/presentationml/2006/ole">
            <p:oleObj spid="_x0000_s177154" name="Equation" r:id="rId4" imgW="622080" imgH="24120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5143504" y="1142984"/>
            <a:ext cx="371477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لجهد الحمولة: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4429124" y="1571612"/>
          <a:ext cx="4394200" cy="920750"/>
        </p:xfrm>
        <a:graphic>
          <a:graphicData uri="http://schemas.openxmlformats.org/presentationml/2006/ole">
            <p:oleObj spid="_x0000_s177155" name="Equation" r:id="rId5" imgW="1879560" imgH="393480" progId="Equation.DSMT4">
              <p:embed/>
            </p:oleObj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4143406" y="2428868"/>
          <a:ext cx="4786312" cy="1039812"/>
        </p:xfrm>
        <a:graphic>
          <a:graphicData uri="http://schemas.openxmlformats.org/presentationml/2006/ole">
            <p:oleObj spid="_x0000_s177156" name="Equation" r:id="rId6" imgW="2286000" imgH="495000" progId="Equation.DSMT4">
              <p:embed/>
            </p:oleObj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3357554" y="6000750"/>
          <a:ext cx="5422900" cy="568325"/>
        </p:xfrm>
        <a:graphic>
          <a:graphicData uri="http://schemas.openxmlformats.org/presentationml/2006/ole">
            <p:oleObj spid="_x0000_s177157" name="Equation" r:id="rId7" imgW="2298600" imgH="241200" progId="Equation.DSMT4">
              <p:embed/>
            </p:oleObj>
          </a:graphicData>
        </a:graphic>
      </p:graphicFrame>
      <p:sp>
        <p:nvSpPr>
          <p:cNvPr id="10" name="مربع نص 9"/>
          <p:cNvSpPr txBox="1"/>
          <p:nvPr/>
        </p:nvSpPr>
        <p:spPr>
          <a:xfrm>
            <a:off x="214282" y="1785926"/>
            <a:ext cx="4772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err="1" smtClean="0">
                <a:sym typeface="Symbol"/>
              </a:rPr>
              <a:t>v</a:t>
            </a:r>
            <a:r>
              <a:rPr lang="en-US" sz="2000" b="1" baseline="-25000" dirty="0" err="1" smtClean="0">
                <a:sym typeface="Symbol"/>
              </a:rPr>
              <a:t>L</a:t>
            </a:r>
            <a:endParaRPr lang="en-US" sz="2000" b="1" baseline="-25000" dirty="0" smtClean="0">
              <a:sym typeface="Symbol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4069077" y="906397"/>
            <a:ext cx="360047" cy="3214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2071670" y="5254961"/>
            <a:ext cx="308612" cy="32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ym typeface="Symbol"/>
              </a:rPr>
              <a:t></a:t>
            </a:r>
            <a:endParaRPr lang="ar-SY" sz="2000" b="1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612416" y="500042"/>
            <a:ext cx="4314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ym typeface="Symbol"/>
              </a:rPr>
              <a:t></a:t>
            </a:r>
            <a:endParaRPr lang="ar-SY" sz="20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142844" y="571480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err="1" smtClean="0">
                <a:sym typeface="Symbol"/>
              </a:rPr>
              <a:t>v</a:t>
            </a:r>
            <a:r>
              <a:rPr lang="en-US" sz="2000" b="1" baseline="-25000" dirty="0" err="1" smtClean="0">
                <a:sym typeface="Symbol"/>
              </a:rPr>
              <a:t>in</a:t>
            </a:r>
            <a:endParaRPr lang="en-US" sz="2000" b="1" baseline="-25000" dirty="0" smtClean="0">
              <a:sym typeface="Symbol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3571868" y="5214950"/>
            <a:ext cx="5715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ym typeface="Symbol"/>
              </a:rPr>
              <a:t>2</a:t>
            </a:r>
            <a:r>
              <a:rPr lang="ar-SY" sz="2000" b="1" dirty="0" smtClean="0">
                <a:sym typeface="Symbol"/>
              </a:rPr>
              <a:t></a:t>
            </a:r>
            <a:endParaRPr lang="ar-SY" sz="20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2202325" y="500042"/>
            <a:ext cx="4314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ym typeface="Symbol"/>
              </a:rPr>
              <a:t></a:t>
            </a:r>
            <a:endParaRPr lang="ar-SY" sz="20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4071934" y="1957320"/>
            <a:ext cx="3600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156492" y="3000372"/>
            <a:ext cx="5715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ym typeface="Symbol"/>
              </a:rPr>
              <a:t>i</a:t>
            </a:r>
            <a:r>
              <a:rPr lang="en-US" sz="2000" b="1" baseline="-25000" dirty="0" smtClean="0">
                <a:sym typeface="Symbol"/>
              </a:rPr>
              <a:t>T1</a:t>
            </a:r>
          </a:p>
        </p:txBody>
      </p:sp>
      <p:sp>
        <p:nvSpPr>
          <p:cNvPr id="19" name="مربع نص 18"/>
          <p:cNvSpPr txBox="1"/>
          <p:nvPr/>
        </p:nvSpPr>
        <p:spPr>
          <a:xfrm>
            <a:off x="142844" y="3857628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ym typeface="Symbol"/>
              </a:rPr>
              <a:t>v</a:t>
            </a:r>
            <a:r>
              <a:rPr lang="en-US" sz="2000" b="1" baseline="-25000" dirty="0" smtClean="0">
                <a:sym typeface="Symbol"/>
              </a:rPr>
              <a:t>T1</a:t>
            </a:r>
          </a:p>
        </p:txBody>
      </p:sp>
      <p:sp>
        <p:nvSpPr>
          <p:cNvPr id="20" name="مربع نص 19"/>
          <p:cNvSpPr txBox="1"/>
          <p:nvPr/>
        </p:nvSpPr>
        <p:spPr>
          <a:xfrm>
            <a:off x="3997639" y="3321843"/>
            <a:ext cx="360047" cy="3214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4000496" y="4143380"/>
            <a:ext cx="3600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22" name="مربع نص 21"/>
          <p:cNvSpPr txBox="1"/>
          <p:nvPr/>
        </p:nvSpPr>
        <p:spPr>
          <a:xfrm>
            <a:off x="1285852" y="5672096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4 - 2</a:t>
            </a:r>
          </a:p>
        </p:txBody>
      </p:sp>
      <p:sp>
        <p:nvSpPr>
          <p:cNvPr id="26" name="مربع نص 25"/>
          <p:cNvSpPr txBox="1"/>
          <p:nvPr/>
        </p:nvSpPr>
        <p:spPr>
          <a:xfrm>
            <a:off x="4357686" y="3429000"/>
            <a:ext cx="450059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النسبية للجهد: </a:t>
            </a:r>
            <a:r>
              <a:rPr lang="ar-SY" sz="2800" b="1" dirty="0" smtClean="0">
                <a:cs typeface="Simplified Arabic" pitchFamily="2" charset="-78"/>
              </a:rPr>
              <a:t>وهي نسبة 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القيمة الفعالة لجهد الخرج </a:t>
            </a:r>
            <a:r>
              <a:rPr lang="ar-SY" sz="2800" b="1" dirty="0" smtClean="0">
                <a:cs typeface="Simplified Arabic" pitchFamily="2" charset="-78"/>
              </a:rPr>
              <a:t>إلى 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القيمة الفعالة لجهد الدخل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7" name="Object 15"/>
          <p:cNvGraphicFramePr>
            <a:graphicFrameLocks noChangeAspect="1"/>
          </p:cNvGraphicFramePr>
          <p:nvPr/>
        </p:nvGraphicFramePr>
        <p:xfrm>
          <a:off x="4214810" y="4738705"/>
          <a:ext cx="4638675" cy="1190625"/>
        </p:xfrm>
        <a:graphic>
          <a:graphicData uri="http://schemas.openxmlformats.org/presentationml/2006/ole">
            <p:oleObj spid="_x0000_s177159" name="Equation" r:id="rId8" imgW="1981080" imgH="507960" progId="Equation.DSMT4">
              <p:embed/>
            </p:oleObj>
          </a:graphicData>
        </a:graphic>
      </p:graphicFrame>
      <p:sp>
        <p:nvSpPr>
          <p:cNvPr id="25" name="عنصر نائب للتاريخ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8" name="عنصر نائب لرقم الشريحة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10</a:t>
            </a:fld>
            <a:endParaRPr lang="ar-SY"/>
          </a:p>
        </p:txBody>
      </p:sp>
      <p:sp>
        <p:nvSpPr>
          <p:cNvPr id="29" name="عنصر نائب للتذييل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338" y="500042"/>
            <a:ext cx="36957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مربع نص 9"/>
          <p:cNvSpPr txBox="1"/>
          <p:nvPr/>
        </p:nvSpPr>
        <p:spPr>
          <a:xfrm>
            <a:off x="214282" y="1785926"/>
            <a:ext cx="4772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err="1" smtClean="0">
                <a:sym typeface="Symbol"/>
              </a:rPr>
              <a:t>v</a:t>
            </a:r>
            <a:r>
              <a:rPr lang="en-US" sz="2000" b="1" baseline="-25000" dirty="0" err="1" smtClean="0">
                <a:sym typeface="Symbol"/>
              </a:rPr>
              <a:t>L</a:t>
            </a:r>
            <a:endParaRPr lang="en-US" sz="2000" b="1" baseline="-25000" dirty="0" smtClean="0">
              <a:sym typeface="Symbol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4069077" y="906397"/>
            <a:ext cx="360047" cy="3214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2071670" y="5254961"/>
            <a:ext cx="308612" cy="32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ym typeface="Symbol"/>
              </a:rPr>
              <a:t></a:t>
            </a:r>
            <a:endParaRPr lang="ar-SY" sz="2000" b="1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612416" y="500042"/>
            <a:ext cx="4314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ym typeface="Symbol"/>
              </a:rPr>
              <a:t></a:t>
            </a:r>
            <a:endParaRPr lang="ar-SY" sz="20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142844" y="571480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err="1" smtClean="0">
                <a:sym typeface="Symbol"/>
              </a:rPr>
              <a:t>v</a:t>
            </a:r>
            <a:r>
              <a:rPr lang="en-US" sz="2000" b="1" baseline="-25000" dirty="0" err="1" smtClean="0">
                <a:sym typeface="Symbol"/>
              </a:rPr>
              <a:t>in</a:t>
            </a:r>
            <a:endParaRPr lang="en-US" sz="2000" b="1" baseline="-25000" dirty="0" smtClean="0">
              <a:sym typeface="Symbol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3571868" y="5214950"/>
            <a:ext cx="5715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ym typeface="Symbol"/>
              </a:rPr>
              <a:t>2</a:t>
            </a:r>
            <a:r>
              <a:rPr lang="ar-SY" sz="2000" b="1" dirty="0" smtClean="0">
                <a:sym typeface="Symbol"/>
              </a:rPr>
              <a:t></a:t>
            </a:r>
            <a:endParaRPr lang="ar-SY" sz="20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2202325" y="500042"/>
            <a:ext cx="4314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ym typeface="Symbol"/>
              </a:rPr>
              <a:t></a:t>
            </a:r>
            <a:endParaRPr lang="ar-SY" sz="20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4071934" y="1957320"/>
            <a:ext cx="3600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156492" y="3000372"/>
            <a:ext cx="5715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ym typeface="Symbol"/>
              </a:rPr>
              <a:t>i</a:t>
            </a:r>
            <a:r>
              <a:rPr lang="en-US" sz="2000" b="1" baseline="-25000" dirty="0" smtClean="0">
                <a:sym typeface="Symbol"/>
              </a:rPr>
              <a:t>T1</a:t>
            </a:r>
          </a:p>
        </p:txBody>
      </p:sp>
      <p:sp>
        <p:nvSpPr>
          <p:cNvPr id="19" name="مربع نص 18"/>
          <p:cNvSpPr txBox="1"/>
          <p:nvPr/>
        </p:nvSpPr>
        <p:spPr>
          <a:xfrm>
            <a:off x="142844" y="3857628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ym typeface="Symbol"/>
              </a:rPr>
              <a:t>v</a:t>
            </a:r>
            <a:r>
              <a:rPr lang="en-US" sz="2000" b="1" baseline="-25000" dirty="0" smtClean="0">
                <a:sym typeface="Symbol"/>
              </a:rPr>
              <a:t>T1</a:t>
            </a:r>
          </a:p>
        </p:txBody>
      </p:sp>
      <p:sp>
        <p:nvSpPr>
          <p:cNvPr id="20" name="مربع نص 19"/>
          <p:cNvSpPr txBox="1"/>
          <p:nvPr/>
        </p:nvSpPr>
        <p:spPr>
          <a:xfrm>
            <a:off x="3997639" y="3321843"/>
            <a:ext cx="360047" cy="3214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4000496" y="4143380"/>
            <a:ext cx="3600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22" name="مربع نص 21"/>
          <p:cNvSpPr txBox="1"/>
          <p:nvPr/>
        </p:nvSpPr>
        <p:spPr>
          <a:xfrm>
            <a:off x="1285852" y="5672096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4 - 2</a:t>
            </a:r>
          </a:p>
        </p:txBody>
      </p:sp>
      <p:sp>
        <p:nvSpPr>
          <p:cNvPr id="24" name="مربع نص 23"/>
          <p:cNvSpPr txBox="1"/>
          <p:nvPr/>
        </p:nvSpPr>
        <p:spPr>
          <a:xfrm>
            <a:off x="4500562" y="571480"/>
            <a:ext cx="428628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فترة عمل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  <a:cs typeface="Simplified Arabic" pitchFamily="2" charset="-78"/>
              </a:rPr>
              <a:t>1</a:t>
            </a:r>
            <a:r>
              <a:rPr lang="ar-SY" sz="2800" b="1" baseline="-25000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في نصف دور: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5" name="Object 15"/>
          <p:cNvGraphicFramePr>
            <a:graphicFrameLocks noChangeAspect="1"/>
          </p:cNvGraphicFramePr>
          <p:nvPr/>
        </p:nvGraphicFramePr>
        <p:xfrm>
          <a:off x="6286512" y="1643050"/>
          <a:ext cx="1465262" cy="417513"/>
        </p:xfrm>
        <a:graphic>
          <a:graphicData uri="http://schemas.openxmlformats.org/presentationml/2006/ole">
            <p:oleObj spid="_x0000_s240646" name="Equation" r:id="rId4" imgW="622080" imgH="177480" progId="Equation.DSMT4">
              <p:embed/>
            </p:oleObj>
          </a:graphicData>
        </a:graphic>
      </p:graphicFrame>
      <p:grpSp>
        <p:nvGrpSpPr>
          <p:cNvPr id="8" name="مجموعة 31"/>
          <p:cNvGrpSpPr/>
          <p:nvPr/>
        </p:nvGrpSpPr>
        <p:grpSpPr>
          <a:xfrm>
            <a:off x="1000100" y="4714884"/>
            <a:ext cx="1285884" cy="430216"/>
            <a:chOff x="1000100" y="4714884"/>
            <a:chExt cx="1285884" cy="430216"/>
          </a:xfrm>
        </p:grpSpPr>
        <p:cxnSp>
          <p:nvCxnSpPr>
            <p:cNvPr id="29" name="رابط كسهم مستقيم 28"/>
            <p:cNvCxnSpPr/>
            <p:nvPr/>
          </p:nvCxnSpPr>
          <p:spPr>
            <a:xfrm>
              <a:off x="1000100" y="5143512"/>
              <a:ext cx="1285884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مربع نص 30"/>
            <p:cNvSpPr txBox="1"/>
            <p:nvPr/>
          </p:nvSpPr>
          <p:spPr>
            <a:xfrm>
              <a:off x="1357290" y="4714884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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مربع نص 31"/>
          <p:cNvSpPr txBox="1"/>
          <p:nvPr/>
        </p:nvSpPr>
        <p:spPr>
          <a:xfrm>
            <a:off x="4071934" y="2643182"/>
            <a:ext cx="47149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فترة انعدام جهد الخرج في نصف دور: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3" name="Object 15"/>
          <p:cNvGraphicFramePr>
            <a:graphicFrameLocks noChangeAspect="1"/>
          </p:cNvGraphicFramePr>
          <p:nvPr/>
        </p:nvGraphicFramePr>
        <p:xfrm>
          <a:off x="7000892" y="3500438"/>
          <a:ext cx="358775" cy="327025"/>
        </p:xfrm>
        <a:graphic>
          <a:graphicData uri="http://schemas.openxmlformats.org/presentationml/2006/ole">
            <p:oleObj spid="_x0000_s240648" name="Equation" r:id="rId5" imgW="152280" imgH="139680" progId="Equation.DSMT4">
              <p:embed/>
            </p:oleObj>
          </a:graphicData>
        </a:graphic>
      </p:graphicFrame>
      <p:sp>
        <p:nvSpPr>
          <p:cNvPr id="34" name="شكل بيضاوي 33"/>
          <p:cNvSpPr/>
          <p:nvPr/>
        </p:nvSpPr>
        <p:spPr>
          <a:xfrm>
            <a:off x="571472" y="2214554"/>
            <a:ext cx="57150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6" name="عنصر نائب للتاريخ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11</a:t>
            </a:fld>
            <a:endParaRPr lang="ar-SY"/>
          </a:p>
        </p:txBody>
      </p:sp>
      <p:sp>
        <p:nvSpPr>
          <p:cNvPr id="28" name="عنصر نائب للتذييل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57158" y="467851"/>
            <a:ext cx="842968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عندما تكون الحمولة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أومية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تحريضية </a:t>
            </a:r>
            <a:r>
              <a:rPr lang="ar-SY" sz="2800" b="1" dirty="0" smtClean="0">
                <a:cs typeface="Simplified Arabic" pitchFamily="2" charset="-78"/>
              </a:rPr>
              <a:t>فإن التيار المخزن في الملف سيتابع مروره في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رغم مرور منحني جهد الحمولة بالصفر وتغيير إشارته. 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(التيار متأخر عن الجهد)</a:t>
            </a:r>
          </a:p>
          <a:p>
            <a:pPr algn="just"/>
            <a:r>
              <a:rPr lang="ar-SY" sz="2800" b="1" dirty="0" smtClean="0">
                <a:cs typeface="Simplified Arabic" pitchFamily="2" charset="-78"/>
              </a:rPr>
              <a:t>ستزيد فترة عمل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عن الحمل </a:t>
            </a:r>
            <a:r>
              <a:rPr lang="ar-SY" sz="2800" b="1" dirty="0" err="1" smtClean="0">
                <a:cs typeface="Simplified Arabic" pitchFamily="2" charset="-78"/>
              </a:rPr>
              <a:t>الأومي</a:t>
            </a:r>
            <a:r>
              <a:rPr lang="ar-SY" sz="2800" b="1" dirty="0" smtClean="0">
                <a:cs typeface="Simplified Arabic" pitchFamily="2" charset="-78"/>
              </a:rPr>
              <a:t> بمقدار 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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لتصبح:</a:t>
            </a:r>
          </a:p>
          <a:p>
            <a:pPr algn="ctr"/>
            <a:r>
              <a:rPr lang="en-US" sz="2800" b="1" i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 =  -  + </a:t>
            </a:r>
            <a:endParaRPr lang="ar-SY" sz="2800" b="1" i="1" dirty="0" smtClean="0">
              <a:solidFill>
                <a:srgbClr val="00B050"/>
              </a:solidFill>
              <a:cs typeface="Simplified Arabic" pitchFamily="2" charset="-78"/>
              <a:sym typeface="Symbol"/>
            </a:endParaRPr>
          </a:p>
          <a:p>
            <a:pPr algn="just"/>
            <a:r>
              <a:rPr lang="ar-SY" sz="2800" b="1" dirty="0" smtClean="0">
                <a:cs typeface="Simplified Arabic" pitchFamily="2" charset="-78"/>
              </a:rPr>
              <a:t>وستنقص فترة انعدام جهد الخرج بمقدار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</a:t>
            </a:r>
            <a:r>
              <a:rPr lang="ar-SY" sz="2800" b="1" dirty="0" smtClean="0">
                <a:cs typeface="Simplified Arabic" pitchFamily="2" charset="-78"/>
              </a:rPr>
              <a:t> لتصبح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: </a:t>
            </a:r>
            <a:r>
              <a:rPr lang="en-US" sz="2800" b="1" i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 - </a:t>
            </a:r>
            <a:endParaRPr lang="ar-SY" sz="2800" b="1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grpSp>
        <p:nvGrpSpPr>
          <p:cNvPr id="33" name="مجموعة 32"/>
          <p:cNvGrpSpPr/>
          <p:nvPr/>
        </p:nvGrpSpPr>
        <p:grpSpPr>
          <a:xfrm>
            <a:off x="4140515" y="3071810"/>
            <a:ext cx="4289137" cy="3500462"/>
            <a:chOff x="2428860" y="2786058"/>
            <a:chExt cx="4289137" cy="3500462"/>
          </a:xfrm>
        </p:grpSpPr>
        <p:pic>
          <p:nvPicPr>
            <p:cNvPr id="19968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48002" y="2957530"/>
              <a:ext cx="36957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مربع نص 4"/>
            <p:cNvSpPr txBox="1"/>
            <p:nvPr/>
          </p:nvSpPr>
          <p:spPr>
            <a:xfrm>
              <a:off x="2500298" y="3393281"/>
              <a:ext cx="4772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v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6355093" y="3470964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4406264" y="5857892"/>
              <a:ext cx="308612" cy="3200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3426135" y="4179099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2428860" y="2893215"/>
              <a:ext cx="64294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5857884" y="588641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ym typeface="Symbol"/>
                </a:rPr>
                <a:t>2</a:t>
              </a:r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2442508" y="4493369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i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6357950" y="4893479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13" name="رابط كسهم مستقيم 12"/>
            <p:cNvCxnSpPr/>
            <p:nvPr/>
          </p:nvCxnSpPr>
          <p:spPr>
            <a:xfrm>
              <a:off x="3027660" y="4250537"/>
              <a:ext cx="71438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رابط كسهم مستقيم 13"/>
            <p:cNvCxnSpPr/>
            <p:nvPr/>
          </p:nvCxnSpPr>
          <p:spPr>
            <a:xfrm>
              <a:off x="4616142" y="3284536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مربع نص 14"/>
            <p:cNvSpPr txBox="1"/>
            <p:nvPr/>
          </p:nvSpPr>
          <p:spPr>
            <a:xfrm>
              <a:off x="4613285" y="2857496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3000364" y="2786058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رابط كسهم مستقيم 19"/>
            <p:cNvCxnSpPr/>
            <p:nvPr/>
          </p:nvCxnSpPr>
          <p:spPr>
            <a:xfrm>
              <a:off x="3027660" y="3286124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رابط كسهم مستقيم 22"/>
            <p:cNvCxnSpPr/>
            <p:nvPr/>
          </p:nvCxnSpPr>
          <p:spPr>
            <a:xfrm rot="5400000" flipH="1" flipV="1">
              <a:off x="3536943" y="4321181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رابط كسهم مستقيم 23"/>
            <p:cNvCxnSpPr/>
            <p:nvPr/>
          </p:nvCxnSpPr>
          <p:spPr>
            <a:xfrm rot="5400000" flipH="1" flipV="1">
              <a:off x="5180017" y="4964123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مربع نص 24"/>
            <p:cNvSpPr txBox="1"/>
            <p:nvPr/>
          </p:nvSpPr>
          <p:spPr>
            <a:xfrm>
              <a:off x="3786182" y="4286256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5429256" y="485776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مربع نص 26"/>
          <p:cNvSpPr txBox="1"/>
          <p:nvPr/>
        </p:nvSpPr>
        <p:spPr>
          <a:xfrm>
            <a:off x="5212085" y="6529352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4 - 6</a:t>
            </a:r>
          </a:p>
        </p:txBody>
      </p:sp>
      <p:sp>
        <p:nvSpPr>
          <p:cNvPr id="30" name="مربع نص 29"/>
          <p:cNvSpPr txBox="1"/>
          <p:nvPr/>
        </p:nvSpPr>
        <p:spPr>
          <a:xfrm>
            <a:off x="214282" y="-71462"/>
            <a:ext cx="8715436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700" b="1" dirty="0" smtClean="0">
                <a:solidFill>
                  <a:srgbClr val="7030A0"/>
                </a:solidFill>
                <a:cs typeface="Simplified Arabic" pitchFamily="2" charset="-78"/>
              </a:rPr>
              <a:t>التنظيم الزاوي باستخدام زاوية تحكم متأخرة </a:t>
            </a:r>
            <a:r>
              <a:rPr lang="ar-SY" sz="2700" b="1" dirty="0" smtClean="0">
                <a:solidFill>
                  <a:srgbClr val="FF0000"/>
                </a:solidFill>
                <a:cs typeface="Simplified Arabic" pitchFamily="2" charset="-78"/>
              </a:rPr>
              <a:t>(الحمل </a:t>
            </a:r>
            <a:r>
              <a:rPr lang="ar-SY" sz="2700" b="1" dirty="0" err="1" smtClean="0">
                <a:solidFill>
                  <a:srgbClr val="FF0000"/>
                </a:solidFill>
                <a:cs typeface="Simplified Arabic" pitchFamily="2" charset="-78"/>
              </a:rPr>
              <a:t>الأومي</a:t>
            </a:r>
            <a:r>
              <a:rPr lang="ar-SY" sz="2700" b="1" dirty="0" smtClean="0">
                <a:solidFill>
                  <a:srgbClr val="FF0000"/>
                </a:solidFill>
                <a:cs typeface="Simplified Arabic" pitchFamily="2" charset="-78"/>
              </a:rPr>
              <a:t> - التحريضي)</a:t>
            </a:r>
            <a:endParaRPr lang="ar-SY" sz="2700" b="1" dirty="0" smtClean="0">
              <a:solidFill>
                <a:srgbClr val="7030A0"/>
              </a:solidFill>
              <a:cs typeface="Simplified Arabic" pitchFamily="2" charset="-78"/>
            </a:endParaRPr>
          </a:p>
        </p:txBody>
      </p:sp>
      <p:grpSp>
        <p:nvGrpSpPr>
          <p:cNvPr id="28" name="مجموعة 27"/>
          <p:cNvGrpSpPr/>
          <p:nvPr/>
        </p:nvGrpSpPr>
        <p:grpSpPr>
          <a:xfrm>
            <a:off x="5497837" y="5572140"/>
            <a:ext cx="1285884" cy="430216"/>
            <a:chOff x="1000100" y="4714884"/>
            <a:chExt cx="1285884" cy="430216"/>
          </a:xfrm>
        </p:grpSpPr>
        <p:cxnSp>
          <p:nvCxnSpPr>
            <p:cNvPr id="29" name="رابط كسهم مستقيم 28"/>
            <p:cNvCxnSpPr/>
            <p:nvPr/>
          </p:nvCxnSpPr>
          <p:spPr>
            <a:xfrm>
              <a:off x="1000100" y="5143512"/>
              <a:ext cx="1285884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مربع نص 30"/>
            <p:cNvSpPr txBox="1"/>
            <p:nvPr/>
          </p:nvSpPr>
          <p:spPr>
            <a:xfrm>
              <a:off x="1357290" y="4714884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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شكل بيضاوي 31"/>
          <p:cNvSpPr/>
          <p:nvPr/>
        </p:nvSpPr>
        <p:spPr>
          <a:xfrm>
            <a:off x="4997771" y="4000504"/>
            <a:ext cx="57150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pic>
        <p:nvPicPr>
          <p:cNvPr id="35" name="صورة 34" descr="power2_fig4_1_R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3357562"/>
            <a:ext cx="3151632" cy="2602992"/>
          </a:xfrm>
          <a:prstGeom prst="rect">
            <a:avLst/>
          </a:prstGeom>
        </p:spPr>
      </p:pic>
      <p:sp>
        <p:nvSpPr>
          <p:cNvPr id="36" name="مربع نص 35"/>
          <p:cNvSpPr txBox="1"/>
          <p:nvPr/>
        </p:nvSpPr>
        <p:spPr>
          <a:xfrm>
            <a:off x="1000100" y="6143644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– 1 - </a:t>
            </a:r>
            <a:r>
              <a:rPr lang="ar-SY" sz="2000" b="1" dirty="0" err="1" smtClean="0">
                <a:cs typeface="Simplified Arabic" pitchFamily="2" charset="-78"/>
              </a:rPr>
              <a:t>ب</a:t>
            </a:r>
            <a:endParaRPr lang="ar-SY" sz="2000" b="1" dirty="0" smtClean="0">
              <a:cs typeface="Simplified Arabic" pitchFamily="2" charset="-78"/>
            </a:endParaRPr>
          </a:p>
        </p:txBody>
      </p:sp>
      <p:sp>
        <p:nvSpPr>
          <p:cNvPr id="34" name="عنصر نائب للتاريخ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7" name="عنصر نائب لرقم الشريحة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12</a:t>
            </a:fld>
            <a:endParaRPr lang="ar-SY"/>
          </a:p>
        </p:txBody>
      </p:sp>
      <p:sp>
        <p:nvSpPr>
          <p:cNvPr id="38" name="عنصر نائب للتذييل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39" name="مستطيل 38"/>
          <p:cNvSpPr/>
          <p:nvPr/>
        </p:nvSpPr>
        <p:spPr>
          <a:xfrm>
            <a:off x="5643570" y="1785926"/>
            <a:ext cx="2357454" cy="4286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cxnSp>
        <p:nvCxnSpPr>
          <p:cNvPr id="41" name="رابط كسهم مستقيم 40"/>
          <p:cNvCxnSpPr>
            <a:stCxn id="39" idx="2"/>
          </p:cNvCxnSpPr>
          <p:nvPr/>
        </p:nvCxnSpPr>
        <p:spPr>
          <a:xfrm rot="5400000">
            <a:off x="6340091" y="2518166"/>
            <a:ext cx="785818" cy="17859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مستطيل 41"/>
          <p:cNvSpPr/>
          <p:nvPr/>
        </p:nvSpPr>
        <p:spPr>
          <a:xfrm>
            <a:off x="5000628" y="2643182"/>
            <a:ext cx="2643206" cy="4286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cxnSp>
        <p:nvCxnSpPr>
          <p:cNvPr id="43" name="رابط كسهم مستقيم 42"/>
          <p:cNvCxnSpPr/>
          <p:nvPr/>
        </p:nvCxnSpPr>
        <p:spPr>
          <a:xfrm rot="10800000" flipV="1">
            <a:off x="5357819" y="3071810"/>
            <a:ext cx="892975" cy="85725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 animBg="1"/>
      <p:bldP spid="39" grpId="0" animBg="1"/>
      <p:bldP spid="39" grpId="1" animBg="1"/>
      <p:bldP spid="42" grpId="0" animBg="1"/>
      <p:bldP spid="4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مجموعة 24"/>
          <p:cNvGrpSpPr/>
          <p:nvPr/>
        </p:nvGrpSpPr>
        <p:grpSpPr>
          <a:xfrm>
            <a:off x="428596" y="428604"/>
            <a:ext cx="4289137" cy="3500462"/>
            <a:chOff x="142844" y="2786058"/>
            <a:chExt cx="4289137" cy="3500462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1986" y="2957530"/>
              <a:ext cx="36957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مربع نص 2"/>
            <p:cNvSpPr txBox="1"/>
            <p:nvPr/>
          </p:nvSpPr>
          <p:spPr>
            <a:xfrm>
              <a:off x="214282" y="3393281"/>
              <a:ext cx="4772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v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4" name="مربع نص 3"/>
            <p:cNvSpPr txBox="1"/>
            <p:nvPr/>
          </p:nvSpPr>
          <p:spPr>
            <a:xfrm>
              <a:off x="4069077" y="3470964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5" name="مربع نص 4"/>
            <p:cNvSpPr txBox="1"/>
            <p:nvPr/>
          </p:nvSpPr>
          <p:spPr>
            <a:xfrm>
              <a:off x="2120248" y="5857892"/>
              <a:ext cx="308612" cy="3200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1140119" y="4179099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142844" y="2893215"/>
              <a:ext cx="64294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3571868" y="588641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ym typeface="Symbol"/>
                </a:rPr>
                <a:t>2</a:t>
              </a:r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156492" y="4493369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i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4071934" y="4893479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11" name="رابط كسهم مستقيم 10"/>
            <p:cNvCxnSpPr/>
            <p:nvPr/>
          </p:nvCxnSpPr>
          <p:spPr>
            <a:xfrm>
              <a:off x="741644" y="4250537"/>
              <a:ext cx="71438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رابط كسهم مستقيم 11"/>
            <p:cNvCxnSpPr/>
            <p:nvPr/>
          </p:nvCxnSpPr>
          <p:spPr>
            <a:xfrm>
              <a:off x="2330126" y="3284536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مربع نص 12"/>
            <p:cNvSpPr txBox="1"/>
            <p:nvPr/>
          </p:nvSpPr>
          <p:spPr>
            <a:xfrm>
              <a:off x="2327269" y="2857496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714348" y="2786058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رابط كسهم مستقيم 14"/>
            <p:cNvCxnSpPr/>
            <p:nvPr/>
          </p:nvCxnSpPr>
          <p:spPr>
            <a:xfrm>
              <a:off x="741644" y="3286124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رابط كسهم مستقيم 15"/>
            <p:cNvCxnSpPr/>
            <p:nvPr/>
          </p:nvCxnSpPr>
          <p:spPr>
            <a:xfrm rot="5400000" flipH="1" flipV="1">
              <a:off x="1250927" y="4321181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رابط كسهم مستقيم 16"/>
            <p:cNvCxnSpPr/>
            <p:nvPr/>
          </p:nvCxnSpPr>
          <p:spPr>
            <a:xfrm rot="5400000" flipH="1" flipV="1">
              <a:off x="2894001" y="4964123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مربع نص 17"/>
            <p:cNvSpPr txBox="1"/>
            <p:nvPr/>
          </p:nvSpPr>
          <p:spPr>
            <a:xfrm>
              <a:off x="1500166" y="4286256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3143240" y="485776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مربع نص 19"/>
          <p:cNvSpPr txBox="1"/>
          <p:nvPr/>
        </p:nvSpPr>
        <p:spPr>
          <a:xfrm>
            <a:off x="1714480" y="3814708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4 - 6</a:t>
            </a:r>
          </a:p>
        </p:txBody>
      </p:sp>
      <p:sp>
        <p:nvSpPr>
          <p:cNvPr id="21" name="مربع نص 20"/>
          <p:cNvSpPr txBox="1"/>
          <p:nvPr/>
        </p:nvSpPr>
        <p:spPr>
          <a:xfrm>
            <a:off x="5357818" y="3643314"/>
            <a:ext cx="342902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لجهد الحمولة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2561408" y="4357694"/>
          <a:ext cx="4779963" cy="920750"/>
        </p:xfrm>
        <a:graphic>
          <a:graphicData uri="http://schemas.openxmlformats.org/presentationml/2006/ole">
            <p:oleObj spid="_x0000_s223234" name="Equation" r:id="rId4" imgW="2044440" imgH="393480" progId="Equation.DSMT4">
              <p:embed/>
            </p:oleObj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1285852" y="5357826"/>
          <a:ext cx="7331075" cy="1166813"/>
        </p:xfrm>
        <a:graphic>
          <a:graphicData uri="http://schemas.openxmlformats.org/presentationml/2006/ole">
            <p:oleObj spid="_x0000_s223235" name="Equation" r:id="rId5" imgW="3111480" imgH="495000" progId="Equation.DSMT4">
              <p:embed/>
            </p:oleObj>
          </a:graphicData>
        </a:graphic>
      </p:graphicFrame>
      <p:sp>
        <p:nvSpPr>
          <p:cNvPr id="26" name="عنصر نائب للتاريخ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13</a:t>
            </a:fld>
            <a:endParaRPr lang="ar-SY"/>
          </a:p>
        </p:txBody>
      </p:sp>
      <p:sp>
        <p:nvSpPr>
          <p:cNvPr id="28" name="عنصر نائب للتذييل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مربع نص 23"/>
          <p:cNvSpPr txBox="1"/>
          <p:nvPr/>
        </p:nvSpPr>
        <p:spPr>
          <a:xfrm>
            <a:off x="5286380" y="3763036"/>
            <a:ext cx="342902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النسبية للجهد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2071670" y="4357694"/>
          <a:ext cx="6723062" cy="1195388"/>
        </p:xfrm>
        <a:graphic>
          <a:graphicData uri="http://schemas.openxmlformats.org/presentationml/2006/ole">
            <p:oleObj spid="_x0000_s241668" name="Equation" r:id="rId3" imgW="2857320" imgH="507960" progId="Equation.DSMT4">
              <p:embed/>
            </p:oleObj>
          </a:graphicData>
        </a:graphic>
      </p:graphicFrame>
      <p:grpSp>
        <p:nvGrpSpPr>
          <p:cNvPr id="27" name="مجموعة 26"/>
          <p:cNvGrpSpPr/>
          <p:nvPr/>
        </p:nvGrpSpPr>
        <p:grpSpPr>
          <a:xfrm>
            <a:off x="428596" y="428604"/>
            <a:ext cx="4289137" cy="3500462"/>
            <a:chOff x="142844" y="2786058"/>
            <a:chExt cx="4289137" cy="3500462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1986" y="2957530"/>
              <a:ext cx="36957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مربع نص 28"/>
            <p:cNvSpPr txBox="1"/>
            <p:nvPr/>
          </p:nvSpPr>
          <p:spPr>
            <a:xfrm>
              <a:off x="214282" y="3393281"/>
              <a:ext cx="4772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v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30" name="مربع نص 29"/>
            <p:cNvSpPr txBox="1"/>
            <p:nvPr/>
          </p:nvSpPr>
          <p:spPr>
            <a:xfrm>
              <a:off x="4069077" y="3470964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31" name="مربع نص 30"/>
            <p:cNvSpPr txBox="1"/>
            <p:nvPr/>
          </p:nvSpPr>
          <p:spPr>
            <a:xfrm>
              <a:off x="2120248" y="5857892"/>
              <a:ext cx="308612" cy="3200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32" name="مربع نص 31"/>
            <p:cNvSpPr txBox="1"/>
            <p:nvPr/>
          </p:nvSpPr>
          <p:spPr>
            <a:xfrm>
              <a:off x="1140119" y="4179099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مربع نص 32"/>
            <p:cNvSpPr txBox="1"/>
            <p:nvPr/>
          </p:nvSpPr>
          <p:spPr>
            <a:xfrm>
              <a:off x="142844" y="2893215"/>
              <a:ext cx="64294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34" name="مربع نص 33"/>
            <p:cNvSpPr txBox="1"/>
            <p:nvPr/>
          </p:nvSpPr>
          <p:spPr>
            <a:xfrm>
              <a:off x="3571868" y="588641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ym typeface="Symbol"/>
                </a:rPr>
                <a:t>2</a:t>
              </a:r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35" name="مربع نص 34"/>
            <p:cNvSpPr txBox="1"/>
            <p:nvPr/>
          </p:nvSpPr>
          <p:spPr>
            <a:xfrm>
              <a:off x="156492" y="4493369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i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4071934" y="4893479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37" name="رابط كسهم مستقيم 36"/>
            <p:cNvCxnSpPr/>
            <p:nvPr/>
          </p:nvCxnSpPr>
          <p:spPr>
            <a:xfrm>
              <a:off x="741644" y="4250537"/>
              <a:ext cx="71438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رابط كسهم مستقيم 37"/>
            <p:cNvCxnSpPr/>
            <p:nvPr/>
          </p:nvCxnSpPr>
          <p:spPr>
            <a:xfrm>
              <a:off x="2330126" y="3284536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مربع نص 38"/>
            <p:cNvSpPr txBox="1"/>
            <p:nvPr/>
          </p:nvSpPr>
          <p:spPr>
            <a:xfrm>
              <a:off x="2327269" y="2857496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مربع نص 39"/>
            <p:cNvSpPr txBox="1"/>
            <p:nvPr/>
          </p:nvSpPr>
          <p:spPr>
            <a:xfrm>
              <a:off x="714348" y="2786058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رابط كسهم مستقيم 40"/>
            <p:cNvCxnSpPr/>
            <p:nvPr/>
          </p:nvCxnSpPr>
          <p:spPr>
            <a:xfrm>
              <a:off x="741644" y="3286124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رابط كسهم مستقيم 41"/>
            <p:cNvCxnSpPr/>
            <p:nvPr/>
          </p:nvCxnSpPr>
          <p:spPr>
            <a:xfrm rot="5400000" flipH="1" flipV="1">
              <a:off x="1250927" y="4321181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رابط كسهم مستقيم 42"/>
            <p:cNvCxnSpPr/>
            <p:nvPr/>
          </p:nvCxnSpPr>
          <p:spPr>
            <a:xfrm rot="5400000" flipH="1" flipV="1">
              <a:off x="2894001" y="4964123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مربع نص 43"/>
            <p:cNvSpPr txBox="1"/>
            <p:nvPr/>
          </p:nvSpPr>
          <p:spPr>
            <a:xfrm>
              <a:off x="1500166" y="4286256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45" name="مربع نص 44"/>
            <p:cNvSpPr txBox="1"/>
            <p:nvPr/>
          </p:nvSpPr>
          <p:spPr>
            <a:xfrm>
              <a:off x="3143240" y="485776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مربع نص 45"/>
          <p:cNvSpPr txBox="1"/>
          <p:nvPr/>
        </p:nvSpPr>
        <p:spPr>
          <a:xfrm>
            <a:off x="1714480" y="3814708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4 - 6</a:t>
            </a:r>
          </a:p>
        </p:txBody>
      </p:sp>
      <p:sp>
        <p:nvSpPr>
          <p:cNvPr id="25" name="مربع نص 24"/>
          <p:cNvSpPr txBox="1"/>
          <p:nvPr/>
        </p:nvSpPr>
        <p:spPr>
          <a:xfrm>
            <a:off x="500034" y="5834738"/>
            <a:ext cx="8358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سندرس بالتفصيل تيار الحمولة ( </a:t>
            </a:r>
            <a:r>
              <a:rPr lang="ar-SY" sz="2800" b="1" i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     +  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)</a:t>
            </a:r>
            <a:endParaRPr lang="ar-SY" sz="2800" b="1" i="1" baseline="-25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47" name="مستطيل 46"/>
          <p:cNvSpPr/>
          <p:nvPr/>
        </p:nvSpPr>
        <p:spPr>
          <a:xfrm>
            <a:off x="1785918" y="2428868"/>
            <a:ext cx="1643074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8" name="عنصر نائب للتاريخ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9" name="عنصر نائب لرقم الشريحة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14</a:t>
            </a:fld>
            <a:endParaRPr lang="ar-SY"/>
          </a:p>
        </p:txBody>
      </p:sp>
      <p:sp>
        <p:nvSpPr>
          <p:cNvPr id="50" name="عنصر نائب للتذييل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مستطيل 15"/>
          <p:cNvSpPr/>
          <p:nvPr/>
        </p:nvSpPr>
        <p:spPr>
          <a:xfrm>
            <a:off x="3344172" y="4371990"/>
            <a:ext cx="2398724" cy="127158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" name="مربع نص 1"/>
          <p:cNvSpPr txBox="1"/>
          <p:nvPr/>
        </p:nvSpPr>
        <p:spPr>
          <a:xfrm>
            <a:off x="357158" y="357166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تيار الحمولة ( </a:t>
            </a:r>
            <a:r>
              <a:rPr lang="ar-SY" sz="2800" b="1" i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     +  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): </a:t>
            </a:r>
            <a:r>
              <a:rPr lang="ar-SY" sz="2800" b="1" dirty="0" smtClean="0">
                <a:cs typeface="Simplified Arabic" pitchFamily="2" charset="-78"/>
              </a:rPr>
              <a:t>يتألف من مركبتين مركبة حرة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ar-SY" sz="2800" b="1" dirty="0" smtClean="0">
                <a:cs typeface="Simplified Arabic" pitchFamily="2" charset="-78"/>
              </a:rPr>
              <a:t> ومركبة </a:t>
            </a:r>
            <a:r>
              <a:rPr lang="ar-SY" sz="2800" b="1" dirty="0" err="1" smtClean="0">
                <a:cs typeface="Simplified Arabic" pitchFamily="2" charset="-78"/>
              </a:rPr>
              <a:t>قسرية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ar-SY" sz="2800" b="1" i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3143240" y="1405582"/>
            <a:ext cx="56436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المركبة الحرة لتيار الحمولة </a:t>
            </a:r>
            <a:r>
              <a:rPr lang="en-US" sz="28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</a:p>
        </p:txBody>
      </p:sp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3339307" y="1846258"/>
          <a:ext cx="2465387" cy="1011238"/>
        </p:xfrm>
        <a:graphic>
          <a:graphicData uri="http://schemas.openxmlformats.org/presentationml/2006/ole">
            <p:oleObj spid="_x0000_s203778" name="Equation" r:id="rId3" imgW="1054080" imgH="43164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440113" y="3071810"/>
          <a:ext cx="2263775" cy="835025"/>
        </p:xfrm>
        <a:graphic>
          <a:graphicData uri="http://schemas.openxmlformats.org/presentationml/2006/ole">
            <p:oleObj spid="_x0000_s203779" name="Equation" r:id="rId4" imgW="965160" imgH="355320" progId="Equation.DSMT4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546475" y="4572008"/>
          <a:ext cx="2051050" cy="893763"/>
        </p:xfrm>
        <a:graphic>
          <a:graphicData uri="http://schemas.openxmlformats.org/presentationml/2006/ole">
            <p:oleObj spid="_x0000_s203780" name="Equation" r:id="rId5" imgW="876240" imgH="380880" progId="Equation.DSMT4">
              <p:embed/>
            </p:oleObj>
          </a:graphicData>
        </a:graphic>
      </p:graphicFrame>
      <p:sp>
        <p:nvSpPr>
          <p:cNvPr id="8" name="مربع نص 7"/>
          <p:cNvSpPr txBox="1"/>
          <p:nvPr/>
        </p:nvSpPr>
        <p:spPr>
          <a:xfrm>
            <a:off x="285720" y="5850127"/>
            <a:ext cx="8429684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700" b="1" dirty="0" smtClean="0">
                <a:cs typeface="Simplified Arabic" pitchFamily="2" charset="-78"/>
                <a:sym typeface="Symbol"/>
              </a:rPr>
              <a:t>(</a:t>
            </a:r>
            <a:r>
              <a:rPr lang="en-US" sz="27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 = L/R</a:t>
            </a:r>
            <a:r>
              <a:rPr lang="ar-SY" sz="27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700" b="1" dirty="0" smtClean="0">
                <a:cs typeface="Simplified Arabic" pitchFamily="2" charset="-78"/>
                <a:sym typeface="Symbol"/>
              </a:rPr>
              <a:t>الثابت الزمني للحمولة , </a:t>
            </a:r>
            <a:r>
              <a:rPr lang="en-US" sz="27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ar-SY" sz="2700" b="1" dirty="0" smtClean="0">
                <a:cs typeface="Simplified Arabic" pitchFamily="2" charset="-78"/>
                <a:sym typeface="Symbol"/>
              </a:rPr>
              <a:t> ثابت يحسب من الشروط البدائية)</a:t>
            </a:r>
            <a:endParaRPr lang="ar-SY" sz="2700" b="1" dirty="0" smtClean="0">
              <a:cs typeface="Simplified Arabic" pitchFamily="2" charset="-78"/>
            </a:endParaRPr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15</a:t>
            </a:fld>
            <a:endParaRPr lang="ar-SY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13" name="مربع نص 12"/>
          <p:cNvSpPr txBox="1"/>
          <p:nvPr/>
        </p:nvSpPr>
        <p:spPr>
          <a:xfrm>
            <a:off x="4857752" y="3335331"/>
            <a:ext cx="392909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700" b="1" dirty="0" smtClean="0">
                <a:cs typeface="Simplified Arabic" pitchFamily="2" charset="-78"/>
              </a:rPr>
              <a:t>حل المعادلة التفاضلية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inkTgt spid="_x0000_s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8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ستطيل 16"/>
          <p:cNvSpPr/>
          <p:nvPr/>
        </p:nvSpPr>
        <p:spPr>
          <a:xfrm>
            <a:off x="2964645" y="4857760"/>
            <a:ext cx="3214710" cy="85725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9" name="مربع نص 8"/>
          <p:cNvSpPr txBox="1"/>
          <p:nvPr/>
        </p:nvSpPr>
        <p:spPr>
          <a:xfrm>
            <a:off x="357158" y="571480"/>
            <a:ext cx="85011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المركبة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القسرية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en-US" sz="28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ar-SY" sz="2800" b="1" baseline="-25000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لتيار الحمولة: </a:t>
            </a:r>
            <a:r>
              <a:rPr lang="ar-SY" sz="2800" b="1" dirty="0" smtClean="0">
                <a:cs typeface="Simplified Arabic" pitchFamily="2" charset="-78"/>
              </a:rPr>
              <a:t>ناتجة عن تطبيق جهد التغذية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ar-SY" sz="2800" b="1" i="1" baseline="-25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1071538" y="2285992"/>
            <a:ext cx="77153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تعطى زاوية </a:t>
            </a:r>
            <a:r>
              <a:rPr lang="ar-SY" sz="2800" b="1" dirty="0" err="1" smtClean="0">
                <a:cs typeface="Simplified Arabic" pitchFamily="2" charset="-78"/>
              </a:rPr>
              <a:t>ومطال</a:t>
            </a:r>
            <a:r>
              <a:rPr lang="ar-SY" sz="2800" b="1" dirty="0" smtClean="0">
                <a:cs typeface="Simplified Arabic" pitchFamily="2" charset="-78"/>
              </a:rPr>
              <a:t> المركبة </a:t>
            </a:r>
            <a:r>
              <a:rPr lang="ar-SY" sz="2800" b="1" dirty="0" err="1" smtClean="0">
                <a:cs typeface="Simplified Arabic" pitchFamily="2" charset="-78"/>
              </a:rPr>
              <a:t>القسرية</a:t>
            </a:r>
            <a:r>
              <a:rPr lang="ar-SY" sz="2800" b="1" dirty="0" smtClean="0">
                <a:cs typeface="Simplified Arabic" pitchFamily="2" charset="-78"/>
              </a:rPr>
              <a:t> للتيار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بالعلاقتين التاليتين :</a:t>
            </a:r>
            <a:endParaRPr lang="ar-SY" sz="2800" b="1" dirty="0" smtClean="0">
              <a:cs typeface="Simplified Arabic" pitchFamily="2" charset="-78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364706" y="1357298"/>
          <a:ext cx="2414588" cy="536575"/>
        </p:xfrm>
        <a:graphic>
          <a:graphicData uri="http://schemas.openxmlformats.org/presentationml/2006/ole">
            <p:oleObj spid="_x0000_s242693" name="Equation" r:id="rId3" imgW="1028520" imgH="228600" progId="Equation.DSMT4">
              <p:embed/>
            </p:oleObj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1274233" y="3286125"/>
          <a:ext cx="3065463" cy="1162050"/>
        </p:xfrm>
        <a:graphic>
          <a:graphicData uri="http://schemas.openxmlformats.org/presentationml/2006/ole">
            <p:oleObj spid="_x0000_s242694" name="Equation" r:id="rId4" imgW="1307880" imgH="495000" progId="Equation.DSMT4">
              <p:embed/>
            </p:oleObj>
          </a:graphicData>
        </a:graphic>
      </p:graphicFrame>
      <p:graphicFrame>
        <p:nvGraphicFramePr>
          <p:cNvPr id="203783" name="Object 2"/>
          <p:cNvGraphicFramePr>
            <a:graphicFrameLocks noChangeAspect="1"/>
          </p:cNvGraphicFramePr>
          <p:nvPr/>
        </p:nvGraphicFramePr>
        <p:xfrm>
          <a:off x="5613929" y="3400425"/>
          <a:ext cx="2255838" cy="922338"/>
        </p:xfrm>
        <a:graphic>
          <a:graphicData uri="http://schemas.openxmlformats.org/presentationml/2006/ole">
            <p:oleObj spid="_x0000_s242695" name="Equation" r:id="rId5" imgW="965160" imgH="393480" progId="Equation.DSMT4">
              <p:embed/>
            </p:oleObj>
          </a:graphicData>
        </a:graphic>
      </p:graphicFrame>
      <p:graphicFrame>
        <p:nvGraphicFramePr>
          <p:cNvPr id="203784" name="Object 8"/>
          <p:cNvGraphicFramePr>
            <a:graphicFrameLocks noChangeAspect="1"/>
          </p:cNvGraphicFramePr>
          <p:nvPr/>
        </p:nvGraphicFramePr>
        <p:xfrm>
          <a:off x="3085306" y="5000636"/>
          <a:ext cx="2973388" cy="536575"/>
        </p:xfrm>
        <a:graphic>
          <a:graphicData uri="http://schemas.openxmlformats.org/presentationml/2006/ole">
            <p:oleObj spid="_x0000_s242696" name="Equation" r:id="rId6" imgW="1269720" imgH="228600" progId="Equation.DSMT4">
              <p:embed/>
            </p:oleObj>
          </a:graphicData>
        </a:graphic>
      </p:graphicFrame>
      <p:sp>
        <p:nvSpPr>
          <p:cNvPr id="12" name="عنصر نائب للتاريخ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3" name="عنصر نائب لرقم الشريحة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16</a:t>
            </a:fld>
            <a:endParaRPr lang="ar-SY"/>
          </a:p>
        </p:txBody>
      </p:sp>
      <p:sp>
        <p:nvSpPr>
          <p:cNvPr id="14" name="عنصر نائب للتذييل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مستطيل 17"/>
          <p:cNvSpPr/>
          <p:nvPr/>
        </p:nvSpPr>
        <p:spPr>
          <a:xfrm>
            <a:off x="2214546" y="571480"/>
            <a:ext cx="1928826" cy="57150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203785" name="Object 2"/>
          <p:cNvGraphicFramePr>
            <a:graphicFrameLocks noChangeAspect="1"/>
          </p:cNvGraphicFramePr>
          <p:nvPr/>
        </p:nvGraphicFramePr>
        <p:xfrm>
          <a:off x="2285984" y="571480"/>
          <a:ext cx="1727200" cy="536575"/>
        </p:xfrm>
        <a:graphic>
          <a:graphicData uri="http://schemas.openxmlformats.org/presentationml/2006/ole">
            <p:oleObj spid="_x0000_s243718" name="Equation" r:id="rId3" imgW="736560" imgH="228600" progId="Equation.DSMT4">
              <p:embed/>
            </p:oleObj>
          </a:graphicData>
        </a:graphic>
      </p:graphicFrame>
      <p:sp>
        <p:nvSpPr>
          <p:cNvPr id="19" name="مربع نص 18"/>
          <p:cNvSpPr txBox="1"/>
          <p:nvPr/>
        </p:nvSpPr>
        <p:spPr>
          <a:xfrm>
            <a:off x="2643174" y="571480"/>
            <a:ext cx="614366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تيار الحمولة يمثل مجموع المركبتين :</a:t>
            </a: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2214546" y="1285860"/>
          <a:ext cx="4586288" cy="863600"/>
        </p:xfrm>
        <a:graphic>
          <a:graphicData uri="http://schemas.openxmlformats.org/presentationml/2006/ole">
            <p:oleObj spid="_x0000_s243719" name="Equation" r:id="rId4" imgW="1955520" imgH="368280" progId="Equation.DSMT4">
              <p:embed/>
            </p:oleObj>
          </a:graphicData>
        </a:graphic>
      </p:graphicFrame>
      <p:sp>
        <p:nvSpPr>
          <p:cNvPr id="13" name="مربع نص 12"/>
          <p:cNvSpPr txBox="1"/>
          <p:nvPr/>
        </p:nvSpPr>
        <p:spPr>
          <a:xfrm>
            <a:off x="2643174" y="2214554"/>
            <a:ext cx="614366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حساب الثابت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</a:p>
        </p:txBody>
      </p:sp>
      <p:sp>
        <p:nvSpPr>
          <p:cNvPr id="14" name="مربع نص 13"/>
          <p:cNvSpPr txBox="1"/>
          <p:nvPr/>
        </p:nvSpPr>
        <p:spPr>
          <a:xfrm>
            <a:off x="357158" y="2786058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في لحظة قدح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cs typeface="Simplified Arabic" pitchFamily="2" charset="-78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 ( </a:t>
            </a:r>
            <a:r>
              <a:rPr lang="ar-SY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t = 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) يكون تيار الحمولة (الذي هو مجموع المركبتين الحرة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والقسرية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) مساوياً للصفر.</a:t>
            </a:r>
            <a:endParaRPr lang="ar-SY" sz="2800" b="1" dirty="0" smtClean="0">
              <a:cs typeface="Simplified Arabic" pitchFamily="2" charset="-78"/>
            </a:endParaRPr>
          </a:p>
        </p:txBody>
      </p:sp>
      <p:graphicFrame>
        <p:nvGraphicFramePr>
          <p:cNvPr id="243720" name="Object 4"/>
          <p:cNvGraphicFramePr>
            <a:graphicFrameLocks noChangeAspect="1"/>
          </p:cNvGraphicFramePr>
          <p:nvPr/>
        </p:nvGraphicFramePr>
        <p:xfrm>
          <a:off x="428596" y="3786190"/>
          <a:ext cx="4667250" cy="863600"/>
        </p:xfrm>
        <a:graphic>
          <a:graphicData uri="http://schemas.openxmlformats.org/presentationml/2006/ole">
            <p:oleObj spid="_x0000_s243720" name="Equation" r:id="rId5" imgW="1993680" imgH="368280" progId="Equation.DSMT4">
              <p:embed/>
            </p:oleObj>
          </a:graphicData>
        </a:graphic>
      </p:graphicFrame>
      <p:sp>
        <p:nvSpPr>
          <p:cNvPr id="20" name="مستطيل 19"/>
          <p:cNvSpPr/>
          <p:nvPr/>
        </p:nvSpPr>
        <p:spPr>
          <a:xfrm>
            <a:off x="5429256" y="3906844"/>
            <a:ext cx="3286148" cy="78581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5586413" y="4049720"/>
          <a:ext cx="3084512" cy="565150"/>
        </p:xfrm>
        <a:graphic>
          <a:graphicData uri="http://schemas.openxmlformats.org/presentationml/2006/ole">
            <p:oleObj spid="_x0000_s243721" name="Equation" r:id="rId6" imgW="1320480" imgH="241200" progId="Equation.DSMT4">
              <p:embed/>
            </p:oleObj>
          </a:graphicData>
        </a:graphic>
      </p:graphicFrame>
      <p:sp>
        <p:nvSpPr>
          <p:cNvPr id="22" name="مربع نص 21"/>
          <p:cNvSpPr txBox="1"/>
          <p:nvPr/>
        </p:nvSpPr>
        <p:spPr>
          <a:xfrm>
            <a:off x="4714876" y="4714884"/>
            <a:ext cx="40719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إذا تصبح معادلة تيار الحمولة :</a:t>
            </a:r>
          </a:p>
        </p:txBody>
      </p:sp>
      <p:sp>
        <p:nvSpPr>
          <p:cNvPr id="23" name="مستطيل 22"/>
          <p:cNvSpPr/>
          <p:nvPr/>
        </p:nvSpPr>
        <p:spPr>
          <a:xfrm>
            <a:off x="1285852" y="5214950"/>
            <a:ext cx="6572296" cy="135732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1357290" y="5286388"/>
          <a:ext cx="6480175" cy="1255712"/>
        </p:xfrm>
        <a:graphic>
          <a:graphicData uri="http://schemas.openxmlformats.org/presentationml/2006/ole">
            <p:oleObj spid="_x0000_s243722" name="Equation" r:id="rId7" imgW="2755800" imgH="533160" progId="Equation.DSMT4">
              <p:embed/>
            </p:oleObj>
          </a:graphicData>
        </a:graphic>
      </p:graphicFrame>
      <p:sp>
        <p:nvSpPr>
          <p:cNvPr id="15" name="عنصر نائب للتاريخ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17</a:t>
            </a:fld>
            <a:endParaRPr lang="ar-SY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grpSp>
        <p:nvGrpSpPr>
          <p:cNvPr id="32" name="مجموعة 31"/>
          <p:cNvGrpSpPr/>
          <p:nvPr/>
        </p:nvGrpSpPr>
        <p:grpSpPr>
          <a:xfrm>
            <a:off x="3607681" y="1309610"/>
            <a:ext cx="2535955" cy="1619324"/>
            <a:chOff x="3607681" y="1309610"/>
            <a:chExt cx="2535955" cy="1619324"/>
          </a:xfrm>
        </p:grpSpPr>
        <p:sp>
          <p:nvSpPr>
            <p:cNvPr id="25" name="شكل بيضاوي 24"/>
            <p:cNvSpPr/>
            <p:nvPr/>
          </p:nvSpPr>
          <p:spPr>
            <a:xfrm>
              <a:off x="3607681" y="1309610"/>
              <a:ext cx="285752" cy="2857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شكل بيضاوي 25"/>
            <p:cNvSpPr/>
            <p:nvPr/>
          </p:nvSpPr>
          <p:spPr>
            <a:xfrm>
              <a:off x="5643570" y="1714488"/>
              <a:ext cx="500066" cy="3571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28" name="رابط كسهم مستقيم 27"/>
            <p:cNvCxnSpPr/>
            <p:nvPr/>
          </p:nvCxnSpPr>
          <p:spPr>
            <a:xfrm rot="16200000" flipV="1">
              <a:off x="3536149" y="1893083"/>
              <a:ext cx="1285884" cy="78581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رابط كسهم مستقيم 28"/>
            <p:cNvCxnSpPr/>
            <p:nvPr/>
          </p:nvCxnSpPr>
          <p:spPr>
            <a:xfrm flipV="1">
              <a:off x="4572000" y="2071678"/>
              <a:ext cx="1071570" cy="85725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مربع نص 48">
            <a:hlinkClick r:id="rId8" action="ppaction://hlinksldjump"/>
          </p:cNvPr>
          <p:cNvSpPr txBox="1"/>
          <p:nvPr/>
        </p:nvSpPr>
        <p:spPr>
          <a:xfrm>
            <a:off x="323528" y="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dirty="0" smtClean="0"/>
              <a:t>المنحني</a:t>
            </a:r>
            <a:endParaRPr lang="en-US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inkTgt spid="_x0000_s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inkTgt spid="_x0000_s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inkTgt spid="_x0000_s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inkTgt spid="_x0000_s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 animBg="1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مستطيل 15"/>
          <p:cNvSpPr/>
          <p:nvPr/>
        </p:nvSpPr>
        <p:spPr>
          <a:xfrm>
            <a:off x="3143240" y="3000372"/>
            <a:ext cx="2857520" cy="114300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0" name="مربع نص 9"/>
          <p:cNvSpPr txBox="1"/>
          <p:nvPr/>
        </p:nvSpPr>
        <p:spPr>
          <a:xfrm>
            <a:off x="4286248" y="1571612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بالنسبة للحمولة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الأومية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الصرفة :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419225" y="1593850"/>
          <a:ext cx="2743200" cy="479425"/>
        </p:xfrm>
        <a:graphic>
          <a:graphicData uri="http://schemas.openxmlformats.org/presentationml/2006/ole">
            <p:oleObj spid="_x0000_s205832" name="Equation" r:id="rId3" imgW="1168200" imgH="203040" progId="Equation.DSMT4">
              <p:embed/>
            </p:oleObj>
          </a:graphicData>
        </a:graphic>
      </p:graphicFrame>
      <p:sp>
        <p:nvSpPr>
          <p:cNvPr id="12" name="مربع نص 11"/>
          <p:cNvSpPr txBox="1"/>
          <p:nvPr/>
        </p:nvSpPr>
        <p:spPr>
          <a:xfrm>
            <a:off x="5286380" y="2357430"/>
            <a:ext cx="35004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تصبح معادلة تيار الحمولة :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184525" y="3086105"/>
          <a:ext cx="2774950" cy="985837"/>
        </p:xfrm>
        <a:graphic>
          <a:graphicData uri="http://schemas.openxmlformats.org/presentationml/2006/ole">
            <p:oleObj spid="_x0000_s205833" name="Equation" r:id="rId4" imgW="1180800" imgH="419040" progId="Equation.DSMT4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128713" y="5413395"/>
          <a:ext cx="6886575" cy="944563"/>
        </p:xfrm>
        <a:graphic>
          <a:graphicData uri="http://schemas.openxmlformats.org/presentationml/2006/ole">
            <p:oleObj spid="_x0000_s205835" name="Equation" r:id="rId5" imgW="3060360" imgH="419040" progId="Equation.DSMT4">
              <p:embed/>
            </p:oleObj>
          </a:graphicData>
        </a:graphic>
      </p:graphicFrame>
      <p:sp>
        <p:nvSpPr>
          <p:cNvPr id="20" name="مربع نص 19"/>
          <p:cNvSpPr txBox="1"/>
          <p:nvPr/>
        </p:nvSpPr>
        <p:spPr>
          <a:xfrm>
            <a:off x="357158" y="4286256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بما أن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يقطع عند اللحظة </a:t>
            </a:r>
            <a:r>
              <a:rPr lang="ar-SY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=t =  + 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يمكن حساب الزاوية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sz="2800" b="1" i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</a:t>
            </a:r>
            <a:r>
              <a:rPr lang="ar-SY" sz="2800" b="1" i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من معادلة تيار الحمولة.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9" name="عنصر نائب للتاريخ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4" name="عنصر نائب لرقم الشريحة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18</a:t>
            </a:fld>
            <a:endParaRPr lang="ar-SY"/>
          </a:p>
        </p:txBody>
      </p:sp>
      <p:sp>
        <p:nvSpPr>
          <p:cNvPr id="15" name="عنصر نائب للتذييل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graphicFrame>
        <p:nvGraphicFramePr>
          <p:cNvPr id="205836" name="Object 12"/>
          <p:cNvGraphicFramePr>
            <a:graphicFrameLocks noChangeAspect="1"/>
          </p:cNvGraphicFramePr>
          <p:nvPr/>
        </p:nvGraphicFramePr>
        <p:xfrm>
          <a:off x="1331913" y="315899"/>
          <a:ext cx="6480175" cy="1255713"/>
        </p:xfrm>
        <a:graphic>
          <a:graphicData uri="http://schemas.openxmlformats.org/presentationml/2006/ole">
            <p:oleObj spid="_x0000_s205836" name="Equation" r:id="rId6" imgW="2755800" imgH="533160" progId="Equation.DSMT4">
              <p:embed/>
            </p:oleObj>
          </a:graphicData>
        </a:graphic>
      </p:graphicFrame>
      <p:sp>
        <p:nvSpPr>
          <p:cNvPr id="17" name="ضرب 16"/>
          <p:cNvSpPr/>
          <p:nvPr/>
        </p:nvSpPr>
        <p:spPr>
          <a:xfrm>
            <a:off x="4000496" y="464323"/>
            <a:ext cx="3929090" cy="1000132"/>
          </a:xfrm>
          <a:prstGeom prst="mathMultiply">
            <a:avLst>
              <a:gd name="adj1" fmla="val 87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ضرب 17"/>
          <p:cNvSpPr/>
          <p:nvPr/>
        </p:nvSpPr>
        <p:spPr>
          <a:xfrm>
            <a:off x="3929058" y="428604"/>
            <a:ext cx="642942" cy="1071570"/>
          </a:xfrm>
          <a:prstGeom prst="mathMultiply">
            <a:avLst>
              <a:gd name="adj1" fmla="val 87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1" name="مربع نص 20">
            <a:hlinkClick r:id="rId7" action="ppaction://hlinksldjump"/>
          </p:cNvPr>
          <p:cNvSpPr txBox="1"/>
          <p:nvPr/>
        </p:nvSpPr>
        <p:spPr>
          <a:xfrm>
            <a:off x="323528" y="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dirty="0" smtClean="0"/>
              <a:t>المنحني</a:t>
            </a:r>
            <a:endParaRPr lang="en-US" dirty="0"/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4286248" y="2380584"/>
          <a:ext cx="1044575" cy="388937"/>
        </p:xfrm>
        <a:graphic>
          <a:graphicData uri="http://schemas.openxmlformats.org/presentationml/2006/ole">
            <p:oleObj spid="_x0000_s205837" name="Equation" r:id="rId8" imgW="444240" imgH="164880" progId="Equation.DSMT4">
              <p:embed/>
            </p:oleObj>
          </a:graphicData>
        </a:graphic>
      </p:graphicFrame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2" grpId="0"/>
      <p:bldP spid="20" grpId="0"/>
      <p:bldP spid="17" grpId="0" animBg="1"/>
      <p:bldP spid="17" grpId="1" animBg="1"/>
      <p:bldP spid="18" grpId="0" animBg="1"/>
      <p:bldP spid="1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مجموعة 40"/>
          <p:cNvGrpSpPr/>
          <p:nvPr/>
        </p:nvGrpSpPr>
        <p:grpSpPr>
          <a:xfrm>
            <a:off x="4857751" y="571480"/>
            <a:ext cx="3857653" cy="3257630"/>
            <a:chOff x="4857751" y="571480"/>
            <a:chExt cx="3857653" cy="3257630"/>
          </a:xfrm>
        </p:grpSpPr>
        <p:grpSp>
          <p:nvGrpSpPr>
            <p:cNvPr id="22" name="مجموعة 21"/>
            <p:cNvGrpSpPr>
              <a:grpSpLocks noChangeAspect="1"/>
            </p:cNvGrpSpPr>
            <p:nvPr/>
          </p:nvGrpSpPr>
          <p:grpSpPr>
            <a:xfrm>
              <a:off x="4857751" y="571480"/>
              <a:ext cx="3857653" cy="3060455"/>
              <a:chOff x="285720" y="1928802"/>
              <a:chExt cx="4286281" cy="3400506"/>
            </a:xfrm>
          </p:grpSpPr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85786" y="2000240"/>
                <a:ext cx="3695700" cy="297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4" name="مربع نص 23"/>
              <p:cNvSpPr txBox="1"/>
              <p:nvPr/>
            </p:nvSpPr>
            <p:spPr>
              <a:xfrm>
                <a:off x="2285984" y="4929198"/>
                <a:ext cx="308612" cy="32008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ar-SY" sz="2000" b="1" dirty="0" smtClean="0">
                    <a:sym typeface="Symbol"/>
                  </a:rPr>
                  <a:t></a:t>
                </a:r>
                <a:endParaRPr lang="ar-SY" sz="2000" b="1" dirty="0"/>
              </a:p>
            </p:txBody>
          </p:sp>
          <p:sp>
            <p:nvSpPr>
              <p:cNvPr id="25" name="مربع نص 24"/>
              <p:cNvSpPr txBox="1"/>
              <p:nvPr/>
            </p:nvSpPr>
            <p:spPr>
              <a:xfrm>
                <a:off x="857224" y="3214686"/>
                <a:ext cx="431485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ar-SY" sz="2000" b="1" dirty="0" smtClean="0">
                    <a:solidFill>
                      <a:srgbClr val="FF0000"/>
                    </a:solidFill>
                    <a:sym typeface="Symbol"/>
                  </a:rPr>
                  <a:t></a:t>
                </a:r>
                <a:endParaRPr lang="ar-SY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مربع نص 25"/>
              <p:cNvSpPr txBox="1"/>
              <p:nvPr/>
            </p:nvSpPr>
            <p:spPr>
              <a:xfrm>
                <a:off x="285720" y="1928802"/>
                <a:ext cx="642942" cy="112851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000" b="1" dirty="0" err="1" smtClean="0">
                    <a:solidFill>
                      <a:srgbClr val="FF0000"/>
                    </a:solidFill>
                    <a:sym typeface="Symbol"/>
                  </a:rPr>
                  <a:t>v</a:t>
                </a:r>
                <a:r>
                  <a:rPr lang="en-US" sz="2000" b="1" baseline="-25000" dirty="0" err="1" smtClean="0">
                    <a:solidFill>
                      <a:srgbClr val="FF0000"/>
                    </a:solidFill>
                    <a:sym typeface="Symbol"/>
                  </a:rPr>
                  <a:t>in</a:t>
                </a:r>
                <a:r>
                  <a:rPr lang="en-US" sz="2000" b="1" dirty="0" smtClean="0">
                    <a:solidFill>
                      <a:srgbClr val="FF0000"/>
                    </a:solidFill>
                    <a:sym typeface="Symbol"/>
                  </a:rPr>
                  <a:t> = </a:t>
                </a:r>
                <a:r>
                  <a:rPr lang="en-US" sz="2000" b="1" dirty="0" err="1" smtClean="0">
                    <a:solidFill>
                      <a:srgbClr val="FF0000"/>
                    </a:solidFill>
                    <a:sym typeface="Symbol"/>
                  </a:rPr>
                  <a:t>v</a:t>
                </a:r>
                <a:r>
                  <a:rPr lang="en-US" sz="2000" b="1" baseline="-25000" dirty="0" err="1" smtClean="0">
                    <a:solidFill>
                      <a:srgbClr val="FF0000"/>
                    </a:solidFill>
                    <a:sym typeface="Symbol"/>
                  </a:rPr>
                  <a:t>L</a:t>
                </a:r>
                <a:endParaRPr lang="en-US" sz="2000" b="1" baseline="-25000" dirty="0" smtClean="0">
                  <a:solidFill>
                    <a:srgbClr val="FF0000"/>
                  </a:solidFill>
                  <a:sym typeface="Symbol"/>
                </a:endParaRPr>
              </a:p>
            </p:txBody>
          </p:sp>
          <p:sp>
            <p:nvSpPr>
              <p:cNvPr id="27" name="مربع نص 26"/>
              <p:cNvSpPr txBox="1"/>
              <p:nvPr/>
            </p:nvSpPr>
            <p:spPr>
              <a:xfrm>
                <a:off x="3714744" y="4929198"/>
                <a:ext cx="57150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 smtClean="0">
                    <a:sym typeface="Symbol"/>
                  </a:rPr>
                  <a:t>2</a:t>
                </a:r>
                <a:r>
                  <a:rPr lang="ar-SY" sz="2000" b="1" dirty="0" smtClean="0">
                    <a:sym typeface="Symbol"/>
                  </a:rPr>
                  <a:t></a:t>
                </a:r>
                <a:endParaRPr lang="ar-SY" sz="2000" b="1" dirty="0"/>
              </a:p>
            </p:txBody>
          </p:sp>
          <p:sp>
            <p:nvSpPr>
              <p:cNvPr id="28" name="مربع نص 27"/>
              <p:cNvSpPr txBox="1"/>
              <p:nvPr/>
            </p:nvSpPr>
            <p:spPr>
              <a:xfrm>
                <a:off x="285720" y="3571876"/>
                <a:ext cx="57150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000" b="1" dirty="0" err="1" smtClean="0">
                    <a:solidFill>
                      <a:srgbClr val="0070C0"/>
                    </a:solidFill>
                    <a:sym typeface="Symbol"/>
                  </a:rPr>
                  <a:t>i</a:t>
                </a:r>
                <a:r>
                  <a:rPr lang="en-US" sz="2000" b="1" baseline="-25000" dirty="0" err="1" smtClean="0">
                    <a:solidFill>
                      <a:srgbClr val="0070C0"/>
                    </a:solidFill>
                    <a:sym typeface="Symbol"/>
                  </a:rPr>
                  <a:t>L</a:t>
                </a:r>
                <a:endParaRPr lang="en-US" sz="2000" b="1" baseline="-25000" dirty="0" smtClean="0">
                  <a:solidFill>
                    <a:srgbClr val="0070C0"/>
                  </a:solidFill>
                  <a:sym typeface="Symbol"/>
                </a:endParaRPr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4214811" y="3857628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000" b="1" dirty="0" smtClean="0">
                    <a:sym typeface="Symbol"/>
                  </a:rPr>
                  <a:t></a:t>
                </a:r>
                <a:endParaRPr lang="ar-SY" sz="2000" b="1" dirty="0"/>
              </a:p>
            </p:txBody>
          </p:sp>
          <p:cxnSp>
            <p:nvCxnSpPr>
              <p:cNvPr id="30" name="رابط كسهم مستقيم 29"/>
              <p:cNvCxnSpPr/>
              <p:nvPr/>
            </p:nvCxnSpPr>
            <p:spPr>
              <a:xfrm>
                <a:off x="857224" y="3214686"/>
                <a:ext cx="428628" cy="158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مربع نص 30"/>
              <p:cNvSpPr txBox="1"/>
              <p:nvPr/>
            </p:nvSpPr>
            <p:spPr>
              <a:xfrm>
                <a:off x="857224" y="4292750"/>
                <a:ext cx="1928826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>
                  <a:buFont typeface="Symbol" pitchFamily="18" charset="2"/>
                  <a:buChar char="j"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Symbol"/>
                  </a:rPr>
                  <a:t>= =</a:t>
                </a:r>
              </a:p>
              <a:p>
                <a:pPr algn="ctr" rtl="0"/>
                <a:r>
                  <a:rPr lang="en-US" sz="2000" b="1" dirty="0" smtClean="0">
                    <a:solidFill>
                      <a:srgbClr val="0070C0"/>
                    </a:solidFill>
                    <a:sym typeface="Symbol"/>
                  </a:rPr>
                  <a:t></a:t>
                </a:r>
                <a:r>
                  <a:rPr lang="en-US" sz="2000" b="1" baseline="-25000" dirty="0" err="1" smtClean="0">
                    <a:solidFill>
                      <a:srgbClr val="0070C0"/>
                    </a:solidFill>
                    <a:sym typeface="Symbol"/>
                  </a:rPr>
                  <a:t>cr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Symbol"/>
                  </a:rPr>
                  <a:t>=</a:t>
                </a:r>
                <a:endParaRPr lang="ar-SY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مربع نص 31"/>
              <p:cNvSpPr txBox="1"/>
              <p:nvPr/>
            </p:nvSpPr>
            <p:spPr>
              <a:xfrm>
                <a:off x="4143372" y="2428868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000" b="1" dirty="0" smtClean="0">
                    <a:sym typeface="Symbol"/>
                  </a:rPr>
                  <a:t></a:t>
                </a:r>
                <a:endParaRPr lang="ar-SY" sz="2000" b="1" dirty="0"/>
              </a:p>
            </p:txBody>
          </p:sp>
        </p:grpSp>
        <p:cxnSp>
          <p:nvCxnSpPr>
            <p:cNvPr id="37" name="رابط كسهم مستقيم 36"/>
            <p:cNvCxnSpPr/>
            <p:nvPr/>
          </p:nvCxnSpPr>
          <p:spPr>
            <a:xfrm rot="5400000" flipH="1" flipV="1">
              <a:off x="5538357" y="3481418"/>
              <a:ext cx="450059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مربع نص 37"/>
            <p:cNvSpPr txBox="1"/>
            <p:nvPr/>
          </p:nvSpPr>
          <p:spPr>
            <a:xfrm>
              <a:off x="5762593" y="3450065"/>
              <a:ext cx="571504" cy="3600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رابط كسهم مستقيم 38"/>
            <p:cNvCxnSpPr/>
            <p:nvPr/>
          </p:nvCxnSpPr>
          <p:spPr>
            <a:xfrm rot="5400000" flipH="1" flipV="1">
              <a:off x="6998921" y="3488928"/>
              <a:ext cx="450059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مربع نص 39"/>
            <p:cNvSpPr txBox="1"/>
            <p:nvPr/>
          </p:nvSpPr>
          <p:spPr>
            <a:xfrm>
              <a:off x="7215206" y="342900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مربع نص 1"/>
          <p:cNvSpPr txBox="1"/>
          <p:nvPr/>
        </p:nvSpPr>
        <p:spPr>
          <a:xfrm>
            <a:off x="357158" y="3972831"/>
            <a:ext cx="842968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عندما تشغل فترة تمرير التيار </a:t>
            </a:r>
            <a:r>
              <a:rPr lang="ar-SY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 كامل مجال الزاوية </a:t>
            </a:r>
            <a:r>
              <a:rPr lang="ar-SY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 عندها تسمى</a:t>
            </a:r>
            <a:r>
              <a:rPr lang="en-US" sz="28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</a:b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8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cr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</a:t>
            </a:r>
            <a:r>
              <a:rPr lang="ar-SY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بزاوية التحكم الحرجة عندها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يصبح التيار مساوياً للصفر عندما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 =  + </a:t>
            </a:r>
            <a:r>
              <a:rPr lang="ar-SY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والتي تمثل لحظة قدح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الثايرستور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 التالي بالعمل.</a:t>
            </a:r>
            <a:endParaRPr lang="ar-SY" sz="2800" b="1" dirty="0" smtClean="0">
              <a:solidFill>
                <a:srgbClr val="7030A0"/>
              </a:solidFill>
              <a:cs typeface="Simplified Arabic" pitchFamily="2" charset="-78"/>
            </a:endParaRPr>
          </a:p>
        </p:txBody>
      </p:sp>
      <p:grpSp>
        <p:nvGrpSpPr>
          <p:cNvPr id="3" name="مجموعة 2"/>
          <p:cNvGrpSpPr/>
          <p:nvPr/>
        </p:nvGrpSpPr>
        <p:grpSpPr>
          <a:xfrm>
            <a:off x="428596" y="428604"/>
            <a:ext cx="4289137" cy="3150416"/>
            <a:chOff x="142844" y="2786058"/>
            <a:chExt cx="4289137" cy="350046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1986" y="2957530"/>
              <a:ext cx="36957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مربع نص 4"/>
            <p:cNvSpPr txBox="1"/>
            <p:nvPr/>
          </p:nvSpPr>
          <p:spPr>
            <a:xfrm>
              <a:off x="214282" y="3393281"/>
              <a:ext cx="4772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v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4069077" y="3470964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2120248" y="5857892"/>
              <a:ext cx="308612" cy="3200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1140119" y="4179099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142844" y="2893215"/>
              <a:ext cx="64294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3571868" y="588641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ym typeface="Symbol"/>
                </a:rPr>
                <a:t>2</a:t>
              </a:r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156492" y="4493369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i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4071934" y="4893479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13" name="رابط كسهم مستقيم 12"/>
            <p:cNvCxnSpPr/>
            <p:nvPr/>
          </p:nvCxnSpPr>
          <p:spPr>
            <a:xfrm>
              <a:off x="741644" y="4250537"/>
              <a:ext cx="71438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رابط كسهم مستقيم 13"/>
            <p:cNvCxnSpPr/>
            <p:nvPr/>
          </p:nvCxnSpPr>
          <p:spPr>
            <a:xfrm>
              <a:off x="2330126" y="3284536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مربع نص 14"/>
            <p:cNvSpPr txBox="1"/>
            <p:nvPr/>
          </p:nvSpPr>
          <p:spPr>
            <a:xfrm>
              <a:off x="2327269" y="2857496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714348" y="2786058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رابط كسهم مستقيم 16"/>
            <p:cNvCxnSpPr/>
            <p:nvPr/>
          </p:nvCxnSpPr>
          <p:spPr>
            <a:xfrm>
              <a:off x="741644" y="3286124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رابط كسهم مستقيم 17"/>
            <p:cNvCxnSpPr/>
            <p:nvPr/>
          </p:nvCxnSpPr>
          <p:spPr>
            <a:xfrm rot="5400000" flipH="1" flipV="1">
              <a:off x="1250927" y="4321181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رابط كسهم مستقيم 18"/>
            <p:cNvCxnSpPr/>
            <p:nvPr/>
          </p:nvCxnSpPr>
          <p:spPr>
            <a:xfrm rot="5400000" flipH="1" flipV="1">
              <a:off x="2894001" y="4964123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مربع نص 19"/>
            <p:cNvSpPr txBox="1"/>
            <p:nvPr/>
          </p:nvSpPr>
          <p:spPr>
            <a:xfrm>
              <a:off x="1500166" y="4286256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3143240" y="485776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3" name="مربع نص 32"/>
          <p:cNvSpPr txBox="1"/>
          <p:nvPr/>
        </p:nvSpPr>
        <p:spPr>
          <a:xfrm>
            <a:off x="357158" y="5546727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أي أن لحظة قطع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cs typeface="Simplified Arabic" pitchFamily="2" charset="-78"/>
              </a:rPr>
              <a:t>1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تتوافق مع لحظة تمرير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cs typeface="Simplified Arabic" pitchFamily="2" charset="-78"/>
              </a:rPr>
              <a:t>2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وتصبح فترة عمل كل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ثايرستور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 = 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rad</a:t>
            </a:r>
            <a:r>
              <a:rPr lang="ar-SY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endParaRPr lang="ar-SY" sz="28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مجموعة 33"/>
          <p:cNvGrpSpPr/>
          <p:nvPr/>
        </p:nvGrpSpPr>
        <p:grpSpPr>
          <a:xfrm>
            <a:off x="5786446" y="284140"/>
            <a:ext cx="1428760" cy="430216"/>
            <a:chOff x="1000100" y="4714884"/>
            <a:chExt cx="1285884" cy="430216"/>
          </a:xfrm>
        </p:grpSpPr>
        <p:cxnSp>
          <p:nvCxnSpPr>
            <p:cNvPr id="35" name="رابط كسهم مستقيم 34"/>
            <p:cNvCxnSpPr/>
            <p:nvPr/>
          </p:nvCxnSpPr>
          <p:spPr>
            <a:xfrm>
              <a:off x="1000100" y="5143512"/>
              <a:ext cx="1285884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مربع نص 35"/>
            <p:cNvSpPr txBox="1"/>
            <p:nvPr/>
          </p:nvSpPr>
          <p:spPr>
            <a:xfrm>
              <a:off x="1357290" y="4714884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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عنصر نائب للتاريخ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3" name="عنصر نائب لرقم الشريحة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19</a:t>
            </a:fld>
            <a:endParaRPr lang="ar-SY"/>
          </a:p>
        </p:txBody>
      </p:sp>
      <p:sp>
        <p:nvSpPr>
          <p:cNvPr id="44" name="عنصر نائب للتذييل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357158" y="642918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تعريف:</a:t>
            </a:r>
            <a:r>
              <a:rPr lang="ar-SY" sz="2800" b="1" dirty="0" smtClean="0">
                <a:cs typeface="Simplified Arabic" pitchFamily="2" charset="-78"/>
              </a:rPr>
              <a:t> هي عبارة عن مبدلات </a:t>
            </a:r>
            <a:r>
              <a:rPr lang="en-US" sz="2800" b="1" dirty="0" smtClean="0">
                <a:cs typeface="Simplified Arabic" pitchFamily="2" charset="-78"/>
              </a:rPr>
              <a:t>AC </a:t>
            </a:r>
            <a:r>
              <a:rPr lang="en-US" sz="2800" b="1" dirty="0" smtClean="0">
                <a:cs typeface="Simplified Arabic" pitchFamily="2" charset="-78"/>
                <a:sym typeface="Symbol"/>
              </a:rPr>
              <a:t> AC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تقوم بتحويل جهد متناوب ذو قيمة فعالة ثابتة إلى جهد متناوب ذو قيمة فعالة متغيرة.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357158" y="1928802"/>
            <a:ext cx="842968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تعتمد هذه المبدلات في عملها على أنصاف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النواقل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التي تعمل في الاتجاهين حيث يستخدم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الترياك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أو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ثايرستورين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موصولين على التفرع والتضاد.</a:t>
            </a:r>
          </a:p>
        </p:txBody>
      </p:sp>
      <p:pic>
        <p:nvPicPr>
          <p:cNvPr id="6" name="صورة 5" descr="power2_triac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918" y="3643314"/>
            <a:ext cx="1796796" cy="2080260"/>
          </a:xfrm>
          <a:prstGeom prst="rect">
            <a:avLst/>
          </a:prstGeom>
        </p:spPr>
      </p:pic>
      <p:pic>
        <p:nvPicPr>
          <p:cNvPr id="7" name="صورة 6" descr="power2_scr_antiparallel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876" y="3357562"/>
            <a:ext cx="2551176" cy="2779776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4286248" y="0"/>
            <a:ext cx="45720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1. مقدمة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9" name="عنصر نائب للتاريخ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</a:t>
            </a:fld>
            <a:endParaRPr lang="ar-SY"/>
          </a:p>
        </p:txBody>
      </p:sp>
      <p:sp>
        <p:nvSpPr>
          <p:cNvPr id="11" name="عنصر نائب للتذييل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مجموعة 2"/>
          <p:cNvGrpSpPr/>
          <p:nvPr/>
        </p:nvGrpSpPr>
        <p:grpSpPr>
          <a:xfrm>
            <a:off x="428596" y="428604"/>
            <a:ext cx="4289137" cy="3150416"/>
            <a:chOff x="142844" y="2786058"/>
            <a:chExt cx="4289137" cy="350046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1986" y="2957530"/>
              <a:ext cx="36957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مربع نص 4"/>
            <p:cNvSpPr txBox="1"/>
            <p:nvPr/>
          </p:nvSpPr>
          <p:spPr>
            <a:xfrm>
              <a:off x="214282" y="3393281"/>
              <a:ext cx="4772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v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4069077" y="3470964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2120248" y="5857892"/>
              <a:ext cx="308612" cy="3200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1140119" y="4179099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142844" y="2893215"/>
              <a:ext cx="64294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3571868" y="588641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ym typeface="Symbol"/>
                </a:rPr>
                <a:t>2</a:t>
              </a:r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156492" y="4493369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i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4071934" y="4893479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13" name="رابط كسهم مستقيم 12"/>
            <p:cNvCxnSpPr/>
            <p:nvPr/>
          </p:nvCxnSpPr>
          <p:spPr>
            <a:xfrm>
              <a:off x="741644" y="4250537"/>
              <a:ext cx="71438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رابط كسهم مستقيم 13"/>
            <p:cNvCxnSpPr/>
            <p:nvPr/>
          </p:nvCxnSpPr>
          <p:spPr>
            <a:xfrm>
              <a:off x="2330126" y="3284536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مربع نص 14"/>
            <p:cNvSpPr txBox="1"/>
            <p:nvPr/>
          </p:nvSpPr>
          <p:spPr>
            <a:xfrm>
              <a:off x="2327269" y="2857496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714348" y="2786058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رابط كسهم مستقيم 16"/>
            <p:cNvCxnSpPr/>
            <p:nvPr/>
          </p:nvCxnSpPr>
          <p:spPr>
            <a:xfrm>
              <a:off x="741644" y="3286124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رابط كسهم مستقيم 17"/>
            <p:cNvCxnSpPr/>
            <p:nvPr/>
          </p:nvCxnSpPr>
          <p:spPr>
            <a:xfrm rot="5400000" flipH="1" flipV="1">
              <a:off x="1250927" y="4321181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رابط كسهم مستقيم 18"/>
            <p:cNvCxnSpPr/>
            <p:nvPr/>
          </p:nvCxnSpPr>
          <p:spPr>
            <a:xfrm rot="5400000" flipH="1" flipV="1">
              <a:off x="2894001" y="4964123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مربع نص 19"/>
            <p:cNvSpPr txBox="1"/>
            <p:nvPr/>
          </p:nvSpPr>
          <p:spPr>
            <a:xfrm>
              <a:off x="1500166" y="4286256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3143240" y="485776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مجموعة 21"/>
          <p:cNvGrpSpPr>
            <a:grpSpLocks noChangeAspect="1"/>
          </p:cNvGrpSpPr>
          <p:nvPr/>
        </p:nvGrpSpPr>
        <p:grpSpPr>
          <a:xfrm>
            <a:off x="4850608" y="571480"/>
            <a:ext cx="3864796" cy="3060455"/>
            <a:chOff x="277784" y="1928802"/>
            <a:chExt cx="4294217" cy="3400506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5786" y="2000240"/>
              <a:ext cx="36957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مربع نص 23"/>
            <p:cNvSpPr txBox="1"/>
            <p:nvPr/>
          </p:nvSpPr>
          <p:spPr>
            <a:xfrm>
              <a:off x="2285984" y="4929198"/>
              <a:ext cx="308612" cy="3200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25" name="مربع نص 24"/>
            <p:cNvSpPr txBox="1"/>
            <p:nvPr/>
          </p:nvSpPr>
          <p:spPr>
            <a:xfrm>
              <a:off x="857224" y="3214686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277784" y="1928802"/>
              <a:ext cx="642942" cy="112851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r>
                <a:rPr lang="en-US" sz="2000" b="1" baseline="-25000" dirty="0" smtClean="0">
                  <a:solidFill>
                    <a:srgbClr val="FF0000"/>
                  </a:solidFill>
                  <a:sym typeface="Symbol"/>
                </a:rPr>
                <a:t>  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= </a:t>
              </a:r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L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27" name="مربع نص 26"/>
            <p:cNvSpPr txBox="1"/>
            <p:nvPr/>
          </p:nvSpPr>
          <p:spPr>
            <a:xfrm>
              <a:off x="3714744" y="492919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ym typeface="Symbol"/>
                </a:rPr>
                <a:t>2</a:t>
              </a:r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285720" y="3571876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000" b="1" baseline="-25000" dirty="0" err="1" smtClean="0">
                  <a:solidFill>
                    <a:srgbClr val="0070C0"/>
                  </a:solidFill>
                  <a:sym typeface="Symbol"/>
                </a:rPr>
                <a:t>L</a:t>
              </a:r>
              <a:endParaRPr lang="en-US" sz="2000" b="1" baseline="-25000" dirty="0" smtClean="0">
                <a:solidFill>
                  <a:srgbClr val="0070C0"/>
                </a:solidFill>
                <a:sym typeface="Symbol"/>
              </a:endParaRPr>
            </a:p>
          </p:txBody>
        </p:sp>
        <p:sp>
          <p:nvSpPr>
            <p:cNvPr id="29" name="مربع نص 28"/>
            <p:cNvSpPr txBox="1"/>
            <p:nvPr/>
          </p:nvSpPr>
          <p:spPr>
            <a:xfrm>
              <a:off x="4214811" y="3857628"/>
              <a:ext cx="35719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30" name="رابط كسهم مستقيم 29"/>
            <p:cNvCxnSpPr/>
            <p:nvPr/>
          </p:nvCxnSpPr>
          <p:spPr>
            <a:xfrm>
              <a:off x="857224" y="3214686"/>
              <a:ext cx="428628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مربع نص 30"/>
            <p:cNvSpPr txBox="1"/>
            <p:nvPr/>
          </p:nvSpPr>
          <p:spPr>
            <a:xfrm>
              <a:off x="857224" y="4292750"/>
              <a:ext cx="1928826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buFont typeface="Symbol" pitchFamily="18" charset="2"/>
                <a:buChar char="j"/>
              </a:pPr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= =</a:t>
              </a:r>
            </a:p>
            <a:p>
              <a:pPr algn="ctr" rtl="0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</a:t>
              </a:r>
              <a:r>
                <a:rPr lang="en-US" sz="2000" b="1" baseline="-25000" dirty="0" err="1" smtClean="0">
                  <a:solidFill>
                    <a:srgbClr val="0070C0"/>
                  </a:solidFill>
                  <a:sym typeface="Symbol"/>
                </a:rPr>
                <a:t>cr</a:t>
              </a:r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=</a:t>
              </a:r>
              <a:endParaRPr lang="ar-SY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مربع نص 31"/>
            <p:cNvSpPr txBox="1"/>
            <p:nvPr/>
          </p:nvSpPr>
          <p:spPr>
            <a:xfrm>
              <a:off x="4143372" y="2428868"/>
              <a:ext cx="35719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</p:grpSp>
      <p:sp>
        <p:nvSpPr>
          <p:cNvPr id="34" name="مستطيل 33"/>
          <p:cNvSpPr/>
          <p:nvPr/>
        </p:nvSpPr>
        <p:spPr>
          <a:xfrm>
            <a:off x="2786050" y="4286256"/>
            <a:ext cx="4071966" cy="10001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017838" y="4357688"/>
          <a:ext cx="3736975" cy="920750"/>
        </p:xfrm>
        <a:graphic>
          <a:graphicData uri="http://schemas.openxmlformats.org/presentationml/2006/ole">
            <p:oleObj spid="_x0000_s232450" name="Equation" r:id="rId5" imgW="1600200" imgH="393480" progId="Equation.DSMT4">
              <p:embed/>
            </p:oleObj>
          </a:graphicData>
        </a:graphic>
      </p:graphicFrame>
      <p:grpSp>
        <p:nvGrpSpPr>
          <p:cNvPr id="36" name="مجموعة 35"/>
          <p:cNvGrpSpPr/>
          <p:nvPr/>
        </p:nvGrpSpPr>
        <p:grpSpPr>
          <a:xfrm>
            <a:off x="5786446" y="284140"/>
            <a:ext cx="1428760" cy="430216"/>
            <a:chOff x="1000100" y="4714884"/>
            <a:chExt cx="1285884" cy="430216"/>
          </a:xfrm>
        </p:grpSpPr>
        <p:cxnSp>
          <p:nvCxnSpPr>
            <p:cNvPr id="37" name="رابط كسهم مستقيم 36"/>
            <p:cNvCxnSpPr/>
            <p:nvPr/>
          </p:nvCxnSpPr>
          <p:spPr>
            <a:xfrm>
              <a:off x="1000100" y="5143512"/>
              <a:ext cx="1285884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مربع نص 37"/>
            <p:cNvSpPr txBox="1"/>
            <p:nvPr/>
          </p:nvSpPr>
          <p:spPr>
            <a:xfrm>
              <a:off x="1357290" y="4714884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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9" name="رابط كسهم مستقيم 38"/>
          <p:cNvCxnSpPr/>
          <p:nvPr/>
        </p:nvCxnSpPr>
        <p:spPr>
          <a:xfrm rot="5400000" flipH="1" flipV="1">
            <a:off x="5538357" y="3481418"/>
            <a:ext cx="450059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/>
          <p:cNvSpPr txBox="1"/>
          <p:nvPr/>
        </p:nvSpPr>
        <p:spPr>
          <a:xfrm>
            <a:off x="5762593" y="3450065"/>
            <a:ext cx="571504" cy="36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70C0"/>
                </a:solidFill>
                <a:sym typeface="Symbol"/>
              </a:rPr>
              <a:t>1</a:t>
            </a:r>
            <a:endParaRPr lang="ar-SY" sz="2000" b="1" baseline="-25000" dirty="0">
              <a:solidFill>
                <a:srgbClr val="0070C0"/>
              </a:solidFill>
            </a:endParaRPr>
          </a:p>
        </p:txBody>
      </p:sp>
      <p:cxnSp>
        <p:nvCxnSpPr>
          <p:cNvPr id="41" name="رابط كسهم مستقيم 40"/>
          <p:cNvCxnSpPr/>
          <p:nvPr/>
        </p:nvCxnSpPr>
        <p:spPr>
          <a:xfrm rot="5400000" flipH="1" flipV="1">
            <a:off x="6998921" y="3488928"/>
            <a:ext cx="450059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مربع نص 41"/>
          <p:cNvSpPr txBox="1"/>
          <p:nvPr/>
        </p:nvSpPr>
        <p:spPr>
          <a:xfrm>
            <a:off x="7215206" y="3429000"/>
            <a:ext cx="5715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70C0"/>
                </a:solidFill>
                <a:sym typeface="Symbol"/>
              </a:rPr>
              <a:t>2</a:t>
            </a:r>
            <a:endParaRPr lang="ar-SY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43" name="عنصر نائب للتاريخ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4" name="عنصر نائب لرقم الشريحة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20</a:t>
            </a:fld>
            <a:endParaRPr lang="ar-SY"/>
          </a:p>
        </p:txBody>
      </p:sp>
      <p:sp>
        <p:nvSpPr>
          <p:cNvPr id="45" name="عنصر نائب للتذييل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مستطيل 15"/>
          <p:cNvSpPr/>
          <p:nvPr/>
        </p:nvSpPr>
        <p:spPr>
          <a:xfrm>
            <a:off x="5214942" y="1857364"/>
            <a:ext cx="3214710" cy="71438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5" name="مستطيل 14"/>
          <p:cNvSpPr/>
          <p:nvPr/>
        </p:nvSpPr>
        <p:spPr>
          <a:xfrm>
            <a:off x="571472" y="6000768"/>
            <a:ext cx="8001056" cy="50006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" name="مربع نص 1"/>
          <p:cNvSpPr txBox="1"/>
          <p:nvPr/>
        </p:nvSpPr>
        <p:spPr>
          <a:xfrm>
            <a:off x="387652" y="428604"/>
            <a:ext cx="835824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في هذه الحالة تصبح القيمة النسبية لجهد الحمولة مساوية للواحد ويصبح منحني التيار متواصل وذو شكل جيبي ويعطى بالعلاقة :</a:t>
            </a:r>
          </a:p>
        </p:txBody>
      </p:sp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5414963" y="1956098"/>
          <a:ext cx="2979737" cy="536575"/>
        </p:xfrm>
        <a:graphic>
          <a:graphicData uri="http://schemas.openxmlformats.org/presentationml/2006/ole">
            <p:oleObj spid="_x0000_s208898" name="Equation" r:id="rId3" imgW="1269720" imgH="22860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500034" y="5977614"/>
            <a:ext cx="81439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2060"/>
                </a:solidFill>
                <a:cs typeface="Simplified Arabic" pitchFamily="2" charset="-78"/>
              </a:rPr>
              <a:t>تسمى المنطقة </a:t>
            </a:r>
            <a:r>
              <a:rPr lang="en-US" sz="2800" b="1" i="1" dirty="0" smtClean="0">
                <a:solidFill>
                  <a:srgbClr val="002060"/>
                </a:solidFill>
                <a:cs typeface="Simplified Arabic" pitchFamily="2" charset="-78"/>
              </a:rPr>
              <a:t>0&lt;</a:t>
            </a:r>
            <a:r>
              <a:rPr lang="en-US" sz="2800" b="1" i="1" dirty="0" smtClean="0">
                <a:solidFill>
                  <a:srgbClr val="002060"/>
                </a:solidFill>
                <a:cs typeface="Simplified Arabic" pitchFamily="2" charset="-78"/>
                <a:sym typeface="Symbol"/>
              </a:rPr>
              <a:t>&lt;</a:t>
            </a:r>
            <a:r>
              <a:rPr lang="en-US" sz="2800" b="1" i="1" baseline="-25000" dirty="0" err="1" smtClean="0">
                <a:solidFill>
                  <a:srgbClr val="002060"/>
                </a:solidFill>
                <a:cs typeface="Simplified Arabic" pitchFamily="2" charset="-78"/>
                <a:sym typeface="Symbol"/>
              </a:rPr>
              <a:t>cr</a:t>
            </a:r>
            <a:r>
              <a:rPr lang="ar-SY" sz="2800" b="1" i="1" dirty="0" smtClean="0">
                <a:solidFill>
                  <a:srgbClr val="002060"/>
                </a:solidFill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solidFill>
                  <a:srgbClr val="002060"/>
                </a:solidFill>
                <a:cs typeface="Simplified Arabic" pitchFamily="2" charset="-78"/>
                <a:sym typeface="Symbol"/>
              </a:rPr>
              <a:t>بمنطقة انعدام التحكم بالمنظم</a:t>
            </a:r>
            <a:endParaRPr lang="ar-SY" sz="2800" b="1" dirty="0" smtClean="0">
              <a:solidFill>
                <a:srgbClr val="002060"/>
              </a:solidFill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1313148" y="5500702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4 - 7</a:t>
            </a:r>
          </a:p>
        </p:txBody>
      </p:sp>
      <p:grpSp>
        <p:nvGrpSpPr>
          <p:cNvPr id="18" name="مجموعة 17"/>
          <p:cNvGrpSpPr/>
          <p:nvPr/>
        </p:nvGrpSpPr>
        <p:grpSpPr>
          <a:xfrm>
            <a:off x="285720" y="1928802"/>
            <a:ext cx="4286281" cy="3400506"/>
            <a:chOff x="285720" y="1928802"/>
            <a:chExt cx="4286281" cy="3400506"/>
          </a:xfrm>
        </p:grpSpPr>
        <p:pic>
          <p:nvPicPr>
            <p:cNvPr id="2088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5786" y="2000240"/>
              <a:ext cx="36957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مربع نص 6"/>
            <p:cNvSpPr txBox="1"/>
            <p:nvPr/>
          </p:nvSpPr>
          <p:spPr>
            <a:xfrm>
              <a:off x="2285984" y="4929198"/>
              <a:ext cx="308612" cy="3200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857224" y="3214686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285720" y="1928802"/>
              <a:ext cx="642942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 = </a:t>
              </a:r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L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3714744" y="492919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ym typeface="Symbol"/>
                </a:rPr>
                <a:t>2</a:t>
              </a:r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285720" y="3571876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000" b="1" baseline="-25000" dirty="0" err="1" smtClean="0">
                  <a:solidFill>
                    <a:srgbClr val="0070C0"/>
                  </a:solidFill>
                  <a:sym typeface="Symbol"/>
                </a:rPr>
                <a:t>L</a:t>
              </a:r>
              <a:endParaRPr lang="en-US" sz="2000" b="1" baseline="-25000" dirty="0" smtClean="0">
                <a:solidFill>
                  <a:srgbClr val="0070C0"/>
                </a:solidFill>
                <a:sym typeface="Symbol"/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4214811" y="3857628"/>
              <a:ext cx="35719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13" name="رابط كسهم مستقيم 12"/>
            <p:cNvCxnSpPr/>
            <p:nvPr/>
          </p:nvCxnSpPr>
          <p:spPr>
            <a:xfrm>
              <a:off x="857224" y="3214686"/>
              <a:ext cx="428628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مربع نص 13"/>
            <p:cNvSpPr txBox="1"/>
            <p:nvPr/>
          </p:nvSpPr>
          <p:spPr>
            <a:xfrm>
              <a:off x="857224" y="4292750"/>
              <a:ext cx="1928826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buFont typeface="Symbol" pitchFamily="18" charset="2"/>
                <a:buChar char="j"/>
              </a:pPr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= =</a:t>
              </a:r>
            </a:p>
            <a:p>
              <a:pPr algn="ctr" rtl="0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</a:t>
              </a:r>
              <a:r>
                <a:rPr lang="en-US" sz="2000" b="1" baseline="-25000" dirty="0" err="1" smtClean="0">
                  <a:solidFill>
                    <a:srgbClr val="0070C0"/>
                  </a:solidFill>
                  <a:sym typeface="Symbol"/>
                </a:rPr>
                <a:t>cr</a:t>
              </a:r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=</a:t>
              </a:r>
              <a:endParaRPr lang="ar-SY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4143372" y="2428868"/>
              <a:ext cx="35719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</p:grpSp>
      <p:sp>
        <p:nvSpPr>
          <p:cNvPr id="19" name="مستطيل 18"/>
          <p:cNvSpPr/>
          <p:nvPr/>
        </p:nvSpPr>
        <p:spPr>
          <a:xfrm>
            <a:off x="214282" y="1785926"/>
            <a:ext cx="785818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0" name="مستطيل 19"/>
          <p:cNvSpPr/>
          <p:nvPr/>
        </p:nvSpPr>
        <p:spPr>
          <a:xfrm>
            <a:off x="357158" y="428604"/>
            <a:ext cx="378621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cxnSp>
        <p:nvCxnSpPr>
          <p:cNvPr id="22" name="رابط مستقيم 21"/>
          <p:cNvCxnSpPr/>
          <p:nvPr/>
        </p:nvCxnSpPr>
        <p:spPr>
          <a:xfrm rot="5400000">
            <a:off x="392877" y="1250141"/>
            <a:ext cx="857256" cy="2143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عنصر نائب للتاريخ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4" name="عنصر نائب لرقم الشريحة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21</a:t>
            </a:fld>
            <a:endParaRPr lang="ar-SY"/>
          </a:p>
        </p:txBody>
      </p:sp>
      <p:sp>
        <p:nvSpPr>
          <p:cNvPr id="25" name="عنصر نائب للتذييل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214942" y="2786058"/>
          <a:ext cx="3065462" cy="1162050"/>
        </p:xfrm>
        <a:graphic>
          <a:graphicData uri="http://schemas.openxmlformats.org/presentationml/2006/ole">
            <p:oleObj spid="_x0000_s208899" name="Equation" r:id="rId5" imgW="1307880" imgH="495000" progId="Equation.DSMT4">
              <p:embed/>
            </p:oleObj>
          </a:graphicData>
        </a:graphic>
      </p:graphicFrame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5286380" y="4214818"/>
          <a:ext cx="1957388" cy="920750"/>
        </p:xfrm>
        <a:graphic>
          <a:graphicData uri="http://schemas.openxmlformats.org/presentationml/2006/ole">
            <p:oleObj spid="_x0000_s208900" name="Equation" r:id="rId6" imgW="838080" imgH="393480" progId="Equation.DSMT4">
              <p:embed/>
            </p:oleObj>
          </a:graphicData>
        </a:graphic>
      </p:graphicFrame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4" grpId="0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مربع نص 21"/>
          <p:cNvSpPr txBox="1"/>
          <p:nvPr/>
        </p:nvSpPr>
        <p:spPr>
          <a:xfrm>
            <a:off x="1857356" y="-71462"/>
            <a:ext cx="52864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دراسة تفصيلية للحمل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الأومي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التحريضي</a:t>
            </a:r>
          </a:p>
        </p:txBody>
      </p:sp>
      <p:sp>
        <p:nvSpPr>
          <p:cNvPr id="26" name="مربع نص 25"/>
          <p:cNvSpPr txBox="1"/>
          <p:nvPr/>
        </p:nvSpPr>
        <p:spPr>
          <a:xfrm>
            <a:off x="5643570" y="428604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الحالة الأولى : (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&gt;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)</a:t>
            </a:r>
          </a:p>
        </p:txBody>
      </p:sp>
      <p:grpSp>
        <p:nvGrpSpPr>
          <p:cNvPr id="34" name="مجموعة 33"/>
          <p:cNvGrpSpPr>
            <a:grpSpLocks noChangeAspect="1"/>
          </p:cNvGrpSpPr>
          <p:nvPr/>
        </p:nvGrpSpPr>
        <p:grpSpPr>
          <a:xfrm>
            <a:off x="214282" y="428604"/>
            <a:ext cx="4357718" cy="5980138"/>
            <a:chOff x="285720" y="821513"/>
            <a:chExt cx="4357718" cy="5436489"/>
          </a:xfrm>
        </p:grpSpPr>
        <p:pic>
          <p:nvPicPr>
            <p:cNvPr id="2017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5343" y="1042988"/>
              <a:ext cx="3695700" cy="4772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مربع نص 2"/>
            <p:cNvSpPr txBox="1"/>
            <p:nvPr/>
          </p:nvSpPr>
          <p:spPr>
            <a:xfrm>
              <a:off x="425739" y="1428736"/>
              <a:ext cx="4772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v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4" name="مربع نص 3"/>
            <p:cNvSpPr txBox="1"/>
            <p:nvPr/>
          </p:nvSpPr>
          <p:spPr>
            <a:xfrm>
              <a:off x="4280534" y="1506419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5" name="مربع نص 4"/>
            <p:cNvSpPr txBox="1"/>
            <p:nvPr/>
          </p:nvSpPr>
          <p:spPr>
            <a:xfrm>
              <a:off x="2211689" y="5786454"/>
              <a:ext cx="308612" cy="3200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1280138" y="2214554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354301" y="928670"/>
              <a:ext cx="64294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3497573" y="5814972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ym typeface="Symbol"/>
                </a:rPr>
                <a:t>2</a:t>
              </a:r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367949" y="2528824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i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285720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smtClean="0">
                  <a:sym typeface="Symbol"/>
                </a:rPr>
                <a:t>v</a:t>
              </a:r>
              <a:r>
                <a:rPr lang="en-US" sz="2000" b="1" baseline="-25000" dirty="0" smtClean="0">
                  <a:sym typeface="Symbol"/>
                </a:rPr>
                <a:t>T1</a:t>
              </a: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1783061" y="235743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000" b="1" baseline="-25000" dirty="0" err="1" smtClean="0">
                  <a:solidFill>
                    <a:srgbClr val="0070C0"/>
                  </a:solidFill>
                  <a:sym typeface="Symbol"/>
                </a:rPr>
                <a:t>F</a:t>
              </a:r>
              <a:endParaRPr lang="en-US" sz="2000" b="1" baseline="-25000" dirty="0" smtClean="0">
                <a:solidFill>
                  <a:srgbClr val="0070C0"/>
                </a:solidFill>
                <a:sym typeface="Symbol"/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3283259" y="278605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P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4283391" y="2928934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4283391" y="4429132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16" name="رابط كسهم مستقيم 15"/>
            <p:cNvCxnSpPr/>
            <p:nvPr/>
          </p:nvCxnSpPr>
          <p:spPr>
            <a:xfrm>
              <a:off x="997243" y="2285992"/>
              <a:ext cx="71438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مربع نص 17"/>
            <p:cNvSpPr txBox="1"/>
            <p:nvPr/>
          </p:nvSpPr>
          <p:spPr>
            <a:xfrm>
              <a:off x="1354433" y="3643314"/>
              <a:ext cx="36004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olidFill>
                    <a:srgbClr val="0070C0"/>
                  </a:solidFill>
                  <a:sym typeface="Symbol"/>
                </a:rPr>
                <a:t></a:t>
              </a:r>
              <a:endParaRPr lang="ar-SY" sz="2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رابط كسهم مستقيم 19"/>
            <p:cNvCxnSpPr/>
            <p:nvPr/>
          </p:nvCxnSpPr>
          <p:spPr>
            <a:xfrm rot="16200000" flipV="1">
              <a:off x="1318714" y="3607595"/>
              <a:ext cx="285752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رابط كسهم مستقيم 20"/>
            <p:cNvCxnSpPr/>
            <p:nvPr/>
          </p:nvCxnSpPr>
          <p:spPr>
            <a:xfrm>
              <a:off x="2426003" y="1250141"/>
              <a:ext cx="285752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مربع نص 22"/>
            <p:cNvSpPr txBox="1"/>
            <p:nvPr/>
          </p:nvSpPr>
          <p:spPr>
            <a:xfrm>
              <a:off x="2354565" y="821513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مربع نص 23"/>
            <p:cNvSpPr txBox="1"/>
            <p:nvPr/>
          </p:nvSpPr>
          <p:spPr>
            <a:xfrm>
              <a:off x="953101" y="821513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رابط كسهم مستقيم 24"/>
            <p:cNvCxnSpPr/>
            <p:nvPr/>
          </p:nvCxnSpPr>
          <p:spPr>
            <a:xfrm>
              <a:off x="1041385" y="1250141"/>
              <a:ext cx="285752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رابط كسهم مستقيم 29"/>
            <p:cNvCxnSpPr/>
            <p:nvPr/>
          </p:nvCxnSpPr>
          <p:spPr>
            <a:xfrm rot="5400000" flipH="1" flipV="1">
              <a:off x="1425702" y="5978514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رابط كسهم مستقيم 30"/>
            <p:cNvCxnSpPr/>
            <p:nvPr/>
          </p:nvCxnSpPr>
          <p:spPr>
            <a:xfrm rot="5400000" flipH="1" flipV="1">
              <a:off x="2875728" y="5978514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ربع نص 31"/>
            <p:cNvSpPr txBox="1"/>
            <p:nvPr/>
          </p:nvSpPr>
          <p:spPr>
            <a:xfrm>
              <a:off x="1643042" y="5857892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33" name="مربع نص 32"/>
            <p:cNvSpPr txBox="1"/>
            <p:nvPr/>
          </p:nvSpPr>
          <p:spPr>
            <a:xfrm>
              <a:off x="3071802" y="5857892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5" name="مربع نص 34"/>
          <p:cNvSpPr txBox="1"/>
          <p:nvPr/>
        </p:nvSpPr>
        <p:spPr>
          <a:xfrm>
            <a:off x="1285852" y="6500834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4 - 8</a:t>
            </a:r>
          </a:p>
        </p:txBody>
      </p:sp>
      <p:graphicFrame>
        <p:nvGraphicFramePr>
          <p:cNvPr id="231425" name="Object 1"/>
          <p:cNvGraphicFramePr>
            <a:graphicFrameLocks noChangeAspect="1"/>
          </p:cNvGraphicFramePr>
          <p:nvPr/>
        </p:nvGraphicFramePr>
        <p:xfrm>
          <a:off x="4668867" y="1643050"/>
          <a:ext cx="4189413" cy="892175"/>
        </p:xfrm>
        <a:graphic>
          <a:graphicData uri="http://schemas.openxmlformats.org/presentationml/2006/ole">
            <p:oleObj spid="_x0000_s231425" name="Equation" r:id="rId4" imgW="1790640" imgH="380880" progId="Equation.DSMT4">
              <p:embed/>
            </p:oleObj>
          </a:graphicData>
        </a:graphic>
      </p:graphicFrame>
      <p:graphicFrame>
        <p:nvGraphicFramePr>
          <p:cNvPr id="36" name="Object 1"/>
          <p:cNvGraphicFramePr>
            <a:graphicFrameLocks noChangeAspect="1"/>
          </p:cNvGraphicFramePr>
          <p:nvPr/>
        </p:nvGraphicFramePr>
        <p:xfrm>
          <a:off x="4668867" y="2774950"/>
          <a:ext cx="3055938" cy="565150"/>
        </p:xfrm>
        <a:graphic>
          <a:graphicData uri="http://schemas.openxmlformats.org/presentationml/2006/ole">
            <p:oleObj spid="_x0000_s231426" name="Equation" r:id="rId5" imgW="1307880" imgH="241200" progId="Equation.DSMT4">
              <p:embed/>
            </p:oleObj>
          </a:graphicData>
        </a:graphic>
      </p:graphicFrame>
      <p:sp>
        <p:nvSpPr>
          <p:cNvPr id="37" name="مربع نص 36"/>
          <p:cNvSpPr txBox="1"/>
          <p:nvPr/>
        </p:nvSpPr>
        <p:spPr>
          <a:xfrm>
            <a:off x="4857752" y="3515518"/>
            <a:ext cx="39290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في لحظة قدح 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(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 t =  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):</a:t>
            </a:r>
            <a:endParaRPr lang="ar-SY" sz="2800" b="1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graphicFrame>
        <p:nvGraphicFramePr>
          <p:cNvPr id="38" name="Object 1"/>
          <p:cNvGraphicFramePr>
            <a:graphicFrameLocks noChangeAspect="1"/>
          </p:cNvGraphicFramePr>
          <p:nvPr/>
        </p:nvGraphicFramePr>
        <p:xfrm>
          <a:off x="4668867" y="4235450"/>
          <a:ext cx="3590925" cy="568325"/>
        </p:xfrm>
        <a:graphic>
          <a:graphicData uri="http://schemas.openxmlformats.org/presentationml/2006/ole">
            <p:oleObj spid="_x0000_s231427" name="Equation" r:id="rId6" imgW="1523880" imgH="241200" progId="Equation.DSMT4">
              <p:embed/>
            </p:oleObj>
          </a:graphicData>
        </a:graphic>
      </p:graphicFrame>
      <p:graphicFrame>
        <p:nvGraphicFramePr>
          <p:cNvPr id="39" name="Object 1"/>
          <p:cNvGraphicFramePr>
            <a:graphicFrameLocks noChangeAspect="1"/>
          </p:cNvGraphicFramePr>
          <p:nvPr/>
        </p:nvGraphicFramePr>
        <p:xfrm>
          <a:off x="4668867" y="4973638"/>
          <a:ext cx="3379788" cy="565150"/>
        </p:xfrm>
        <a:graphic>
          <a:graphicData uri="http://schemas.openxmlformats.org/presentationml/2006/ole">
            <p:oleObj spid="_x0000_s231428" name="Equation" r:id="rId7" imgW="1447560" imgH="241200" progId="Equation.DSMT4">
              <p:embed/>
            </p:oleObj>
          </a:graphicData>
        </a:graphic>
      </p:graphicFrame>
      <p:sp>
        <p:nvSpPr>
          <p:cNvPr id="40" name="مربع نص 39"/>
          <p:cNvSpPr txBox="1"/>
          <p:nvPr/>
        </p:nvSpPr>
        <p:spPr>
          <a:xfrm>
            <a:off x="4857752" y="1000108"/>
            <a:ext cx="39290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cs typeface="Simplified Arabic" pitchFamily="2" charset="-78"/>
              </a:rPr>
              <a:t>المركبتين العابرة </a:t>
            </a:r>
            <a:r>
              <a:rPr lang="ar-SY" sz="2800" b="1" dirty="0" err="1" smtClean="0">
                <a:cs typeface="Simplified Arabic" pitchFamily="2" charset="-78"/>
              </a:rPr>
              <a:t>والقسرية</a:t>
            </a:r>
            <a:r>
              <a:rPr lang="ar-SY" sz="2800" b="1" dirty="0" smtClean="0">
                <a:cs typeface="Simplified Arabic" pitchFamily="2" charset="-78"/>
              </a:rPr>
              <a:t>:</a:t>
            </a:r>
          </a:p>
        </p:txBody>
      </p:sp>
      <p:graphicFrame>
        <p:nvGraphicFramePr>
          <p:cNvPr id="41" name="Object 1"/>
          <p:cNvGraphicFramePr>
            <a:graphicFrameLocks noChangeAspect="1"/>
          </p:cNvGraphicFramePr>
          <p:nvPr/>
        </p:nvGraphicFramePr>
        <p:xfrm>
          <a:off x="4668867" y="5715000"/>
          <a:ext cx="2130425" cy="563563"/>
        </p:xfrm>
        <a:graphic>
          <a:graphicData uri="http://schemas.openxmlformats.org/presentationml/2006/ole">
            <p:oleObj spid="_x0000_s231429" name="Equation" r:id="rId8" imgW="914400" imgH="241200" progId="Equation.DSMT4">
              <p:embed/>
            </p:oleObj>
          </a:graphicData>
        </a:graphic>
      </p:graphicFrame>
      <p:sp>
        <p:nvSpPr>
          <p:cNvPr id="42" name="عنصر نائب للتاريخ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3" name="عنصر نائب لرقم الشريحة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22</a:t>
            </a:fld>
            <a:endParaRPr lang="ar-SY"/>
          </a:p>
        </p:txBody>
      </p:sp>
      <p:sp>
        <p:nvSpPr>
          <p:cNvPr id="44" name="عنصر نائب للتذييل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45" name="شكل بيضاوي 44"/>
          <p:cNvSpPr/>
          <p:nvPr/>
        </p:nvSpPr>
        <p:spPr>
          <a:xfrm>
            <a:off x="1581129" y="282892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شكل بيضاوي 45"/>
          <p:cNvSpPr/>
          <p:nvPr/>
        </p:nvSpPr>
        <p:spPr>
          <a:xfrm>
            <a:off x="1571604" y="360045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48" name="رابط كسهم مستقيم 47"/>
          <p:cNvCxnSpPr/>
          <p:nvPr/>
        </p:nvCxnSpPr>
        <p:spPr>
          <a:xfrm rot="10800000">
            <a:off x="1714480" y="3286124"/>
            <a:ext cx="428628" cy="35719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5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مربع نص 21"/>
          <p:cNvSpPr txBox="1"/>
          <p:nvPr/>
        </p:nvSpPr>
        <p:spPr>
          <a:xfrm>
            <a:off x="1857356" y="-71462"/>
            <a:ext cx="52864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دراسة تفصيلية للحمل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الأومي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التحريضي</a:t>
            </a:r>
          </a:p>
        </p:txBody>
      </p:sp>
      <p:sp>
        <p:nvSpPr>
          <p:cNvPr id="26" name="مربع نص 25"/>
          <p:cNvSpPr txBox="1"/>
          <p:nvPr/>
        </p:nvSpPr>
        <p:spPr>
          <a:xfrm>
            <a:off x="5643570" y="428604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الحالة الأولى : (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&gt;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)</a:t>
            </a:r>
          </a:p>
        </p:txBody>
      </p:sp>
      <p:grpSp>
        <p:nvGrpSpPr>
          <p:cNvPr id="2" name="مجموعة 33"/>
          <p:cNvGrpSpPr>
            <a:grpSpLocks noChangeAspect="1"/>
          </p:cNvGrpSpPr>
          <p:nvPr/>
        </p:nvGrpSpPr>
        <p:grpSpPr>
          <a:xfrm>
            <a:off x="214282" y="428604"/>
            <a:ext cx="4357718" cy="5980138"/>
            <a:chOff x="285720" y="821513"/>
            <a:chExt cx="4357718" cy="5436489"/>
          </a:xfrm>
        </p:grpSpPr>
        <p:pic>
          <p:nvPicPr>
            <p:cNvPr id="2017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5343" y="1042988"/>
              <a:ext cx="3695700" cy="4772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مربع نص 2"/>
            <p:cNvSpPr txBox="1"/>
            <p:nvPr/>
          </p:nvSpPr>
          <p:spPr>
            <a:xfrm>
              <a:off x="425739" y="1428736"/>
              <a:ext cx="4772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v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4" name="مربع نص 3"/>
            <p:cNvSpPr txBox="1"/>
            <p:nvPr/>
          </p:nvSpPr>
          <p:spPr>
            <a:xfrm>
              <a:off x="4280534" y="1506419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5" name="مربع نص 4"/>
            <p:cNvSpPr txBox="1"/>
            <p:nvPr/>
          </p:nvSpPr>
          <p:spPr>
            <a:xfrm>
              <a:off x="2211689" y="5786454"/>
              <a:ext cx="308612" cy="3200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1280138" y="2214554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354301" y="928670"/>
              <a:ext cx="64294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3497573" y="5814972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ym typeface="Symbol"/>
                </a:rPr>
                <a:t>2</a:t>
              </a:r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367949" y="2528824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i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285720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smtClean="0">
                  <a:sym typeface="Symbol"/>
                </a:rPr>
                <a:t>v</a:t>
              </a:r>
              <a:r>
                <a:rPr lang="en-US" sz="2000" b="1" baseline="-25000" dirty="0" smtClean="0">
                  <a:sym typeface="Symbol"/>
                </a:rPr>
                <a:t>T1</a:t>
              </a: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1783061" y="2357430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000" b="1" baseline="-25000" dirty="0" err="1" smtClean="0">
                  <a:solidFill>
                    <a:srgbClr val="0070C0"/>
                  </a:solidFill>
                  <a:sym typeface="Symbol"/>
                </a:rPr>
                <a:t>F</a:t>
              </a:r>
              <a:endParaRPr lang="en-US" sz="2000" b="1" baseline="-25000" dirty="0" smtClean="0">
                <a:solidFill>
                  <a:srgbClr val="0070C0"/>
                </a:solidFill>
                <a:sym typeface="Symbol"/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3283259" y="278605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P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4283391" y="2928934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4283391" y="4429132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16" name="رابط كسهم مستقيم 15"/>
            <p:cNvCxnSpPr/>
            <p:nvPr/>
          </p:nvCxnSpPr>
          <p:spPr>
            <a:xfrm>
              <a:off x="997243" y="2285992"/>
              <a:ext cx="71438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مربع نص 17"/>
            <p:cNvSpPr txBox="1"/>
            <p:nvPr/>
          </p:nvSpPr>
          <p:spPr>
            <a:xfrm>
              <a:off x="1354433" y="3643314"/>
              <a:ext cx="36004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olidFill>
                    <a:srgbClr val="0070C0"/>
                  </a:solidFill>
                  <a:sym typeface="Symbol"/>
                </a:rPr>
                <a:t></a:t>
              </a:r>
              <a:endParaRPr lang="ar-SY" sz="2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رابط كسهم مستقيم 19"/>
            <p:cNvCxnSpPr/>
            <p:nvPr/>
          </p:nvCxnSpPr>
          <p:spPr>
            <a:xfrm rot="16200000" flipV="1">
              <a:off x="1318714" y="3607595"/>
              <a:ext cx="285752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رابط كسهم مستقيم 20"/>
            <p:cNvCxnSpPr/>
            <p:nvPr/>
          </p:nvCxnSpPr>
          <p:spPr>
            <a:xfrm>
              <a:off x="2426003" y="1250141"/>
              <a:ext cx="285752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مربع نص 22"/>
            <p:cNvSpPr txBox="1"/>
            <p:nvPr/>
          </p:nvSpPr>
          <p:spPr>
            <a:xfrm>
              <a:off x="2354565" y="821513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مربع نص 23"/>
            <p:cNvSpPr txBox="1"/>
            <p:nvPr/>
          </p:nvSpPr>
          <p:spPr>
            <a:xfrm>
              <a:off x="953101" y="821513"/>
              <a:ext cx="43148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رابط كسهم مستقيم 24"/>
            <p:cNvCxnSpPr/>
            <p:nvPr/>
          </p:nvCxnSpPr>
          <p:spPr>
            <a:xfrm>
              <a:off x="1041385" y="1250141"/>
              <a:ext cx="285752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رابط كسهم مستقيم 29"/>
            <p:cNvCxnSpPr/>
            <p:nvPr/>
          </p:nvCxnSpPr>
          <p:spPr>
            <a:xfrm rot="5400000" flipH="1" flipV="1">
              <a:off x="1425702" y="5978514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رابط كسهم مستقيم 30"/>
            <p:cNvCxnSpPr/>
            <p:nvPr/>
          </p:nvCxnSpPr>
          <p:spPr>
            <a:xfrm rot="5400000" flipH="1" flipV="1">
              <a:off x="2875728" y="5978514"/>
              <a:ext cx="500066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ربع نص 31"/>
            <p:cNvSpPr txBox="1"/>
            <p:nvPr/>
          </p:nvSpPr>
          <p:spPr>
            <a:xfrm>
              <a:off x="1643042" y="5857892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33" name="مربع نص 32"/>
            <p:cNvSpPr txBox="1"/>
            <p:nvPr/>
          </p:nvSpPr>
          <p:spPr>
            <a:xfrm>
              <a:off x="3071802" y="5857892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5" name="مربع نص 34"/>
          <p:cNvSpPr txBox="1"/>
          <p:nvPr/>
        </p:nvSpPr>
        <p:spPr>
          <a:xfrm>
            <a:off x="1285852" y="6500834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4 - 8</a:t>
            </a:r>
          </a:p>
        </p:txBody>
      </p:sp>
      <p:sp>
        <p:nvSpPr>
          <p:cNvPr id="42" name="عنصر نائب للتاريخ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3" name="عنصر نائب لرقم الشريحة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23</a:t>
            </a:fld>
            <a:endParaRPr lang="ar-SY"/>
          </a:p>
        </p:txBody>
      </p:sp>
      <p:sp>
        <p:nvSpPr>
          <p:cNvPr id="44" name="عنصر نائب للتذييل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47" name="مربع نص 46"/>
          <p:cNvSpPr txBox="1"/>
          <p:nvPr/>
        </p:nvSpPr>
        <p:spPr>
          <a:xfrm>
            <a:off x="4572000" y="972435"/>
            <a:ext cx="428628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يبدأ بعدها تيار الحمل بالتزايد كمحصلة لتزايد  المركبتين العابرة </a:t>
            </a:r>
            <a:r>
              <a:rPr lang="ar-SY" sz="2800" b="1" dirty="0" err="1" smtClean="0">
                <a:cs typeface="Simplified Arabic" pitchFamily="2" charset="-78"/>
              </a:rPr>
              <a:t>والقسرية</a:t>
            </a:r>
            <a:r>
              <a:rPr lang="ar-SY" sz="2800" b="1" dirty="0" smtClean="0">
                <a:cs typeface="Simplified Arabic" pitchFamily="2" charset="-78"/>
              </a:rPr>
              <a:t> ليصل إلى القمة.</a:t>
            </a:r>
          </a:p>
        </p:txBody>
      </p:sp>
      <p:sp>
        <p:nvSpPr>
          <p:cNvPr id="49" name="مربع نص 48"/>
          <p:cNvSpPr txBox="1"/>
          <p:nvPr/>
        </p:nvSpPr>
        <p:spPr>
          <a:xfrm>
            <a:off x="4572000" y="2428868"/>
            <a:ext cx="428628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بعد ذلك تبدأ المركبة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القسرية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بالتناقص (بالتزامن مع تزايد المركبة العابرة) مما يؤدي لتناقص تيار الحمل.</a:t>
            </a:r>
          </a:p>
        </p:txBody>
      </p:sp>
      <p:sp>
        <p:nvSpPr>
          <p:cNvPr id="50" name="مربع نص 49"/>
          <p:cNvSpPr txBox="1"/>
          <p:nvPr/>
        </p:nvSpPr>
        <p:spPr>
          <a:xfrm>
            <a:off x="4572000" y="4214818"/>
            <a:ext cx="428628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في لحظة ما تتساوى المركبتان العابرة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والقسرية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بالمطال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وتكونان متعاكستين بالإشارة مما يؤدي إلى انعدام تيار الحمل مجدداً ويقطع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. وتتكرر العملية ...</a:t>
            </a:r>
          </a:p>
        </p:txBody>
      </p:sp>
      <p:sp>
        <p:nvSpPr>
          <p:cNvPr id="51" name="قوس كبير أيمن 50"/>
          <p:cNvSpPr/>
          <p:nvPr/>
        </p:nvSpPr>
        <p:spPr>
          <a:xfrm rot="2940000">
            <a:off x="1884656" y="2844018"/>
            <a:ext cx="214314" cy="54864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قوس كبير أيمن 51"/>
          <p:cNvSpPr/>
          <p:nvPr/>
        </p:nvSpPr>
        <p:spPr>
          <a:xfrm rot="-2760000">
            <a:off x="2488281" y="2562412"/>
            <a:ext cx="182880" cy="64008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شكل بيضاوي 52"/>
          <p:cNvSpPr/>
          <p:nvPr/>
        </p:nvSpPr>
        <p:spPr>
          <a:xfrm>
            <a:off x="2500298" y="2857496"/>
            <a:ext cx="357190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51" grpId="0" animBg="1"/>
      <p:bldP spid="51" grpId="1" animBg="1"/>
      <p:bldP spid="52" grpId="0" animBg="1"/>
      <p:bldP spid="52" grpId="1" animBg="1"/>
      <p:bldP spid="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مجموعة 30"/>
          <p:cNvGrpSpPr/>
          <p:nvPr/>
        </p:nvGrpSpPr>
        <p:grpSpPr>
          <a:xfrm>
            <a:off x="211425" y="357166"/>
            <a:ext cx="4649169" cy="5857916"/>
            <a:chOff x="2140251" y="857232"/>
            <a:chExt cx="4649169" cy="5857916"/>
          </a:xfrm>
        </p:grpSpPr>
        <p:pic>
          <p:nvPicPr>
            <p:cNvPr id="2027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24150" y="1042987"/>
              <a:ext cx="4065270" cy="5249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مربع نص 2"/>
            <p:cNvSpPr txBox="1"/>
            <p:nvPr/>
          </p:nvSpPr>
          <p:spPr>
            <a:xfrm>
              <a:off x="2211689" y="1488681"/>
              <a:ext cx="477202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v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4" name="مربع نص 3"/>
            <p:cNvSpPr txBox="1"/>
            <p:nvPr/>
          </p:nvSpPr>
          <p:spPr>
            <a:xfrm>
              <a:off x="6286512" y="1571612"/>
              <a:ext cx="360047" cy="3536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5" name="مربع نص 4"/>
            <p:cNvSpPr txBox="1"/>
            <p:nvPr/>
          </p:nvSpPr>
          <p:spPr>
            <a:xfrm>
              <a:off x="4191950" y="6220175"/>
              <a:ext cx="308612" cy="3520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2670811" y="2247203"/>
              <a:ext cx="431485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2140251" y="938609"/>
              <a:ext cx="642942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5572132" y="6275027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ym typeface="Symbol"/>
                </a:rPr>
                <a:t>2</a:t>
              </a:r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2153899" y="2631689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i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2143108" y="4286256"/>
              <a:ext cx="642942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smtClean="0">
                  <a:sym typeface="Symbol"/>
                </a:rPr>
                <a:t>v</a:t>
              </a:r>
              <a:r>
                <a:rPr lang="en-US" sz="2000" b="1" baseline="-25000" dirty="0" smtClean="0">
                  <a:sym typeface="Symbol"/>
                </a:rPr>
                <a:t>T1</a:t>
              </a: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5143504" y="3714752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000" b="1" baseline="-25000" dirty="0" err="1" smtClean="0">
                  <a:solidFill>
                    <a:srgbClr val="0070C0"/>
                  </a:solidFill>
                  <a:sym typeface="Symbol"/>
                </a:rPr>
                <a:t>F</a:t>
              </a:r>
              <a:endParaRPr lang="en-US" sz="2000" b="1" baseline="-25000" dirty="0" smtClean="0">
                <a:solidFill>
                  <a:srgbClr val="0070C0"/>
                </a:solidFill>
                <a:sym typeface="Symbol"/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3643306" y="3143248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P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6286512" y="3143248"/>
              <a:ext cx="360047" cy="3536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6286512" y="4857760"/>
              <a:ext cx="360047" cy="3536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15" name="رابط كسهم مستقيم 14"/>
            <p:cNvCxnSpPr/>
            <p:nvPr/>
          </p:nvCxnSpPr>
          <p:spPr>
            <a:xfrm>
              <a:off x="2786050" y="2214554"/>
              <a:ext cx="214314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مربع نص 15"/>
            <p:cNvSpPr txBox="1"/>
            <p:nvPr/>
          </p:nvSpPr>
          <p:spPr>
            <a:xfrm>
              <a:off x="3357554" y="4000504"/>
              <a:ext cx="360047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olidFill>
                    <a:srgbClr val="0070C0"/>
                  </a:solidFill>
                  <a:sym typeface="Symbol"/>
                </a:rPr>
                <a:t></a:t>
              </a:r>
              <a:endParaRPr lang="ar-SY" sz="2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رابط كسهم مستقيم 16"/>
            <p:cNvCxnSpPr/>
            <p:nvPr/>
          </p:nvCxnSpPr>
          <p:spPr>
            <a:xfrm rot="16200000" flipV="1">
              <a:off x="3164671" y="3807621"/>
              <a:ext cx="314327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رابط كسهم مستقيم 17"/>
            <p:cNvCxnSpPr/>
            <p:nvPr/>
          </p:nvCxnSpPr>
          <p:spPr>
            <a:xfrm>
              <a:off x="4371334" y="1285860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مربع نص 18"/>
            <p:cNvSpPr txBox="1"/>
            <p:nvPr/>
          </p:nvSpPr>
          <p:spPr>
            <a:xfrm>
              <a:off x="4357686" y="857232"/>
              <a:ext cx="431485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رابط كسهم مستقيم 21"/>
            <p:cNvCxnSpPr/>
            <p:nvPr/>
          </p:nvCxnSpPr>
          <p:spPr>
            <a:xfrm rot="5400000" flipH="1" flipV="1">
              <a:off x="2770264" y="6239291"/>
              <a:ext cx="550073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رابط كسهم مستقيم 22"/>
            <p:cNvCxnSpPr/>
            <p:nvPr/>
          </p:nvCxnSpPr>
          <p:spPr>
            <a:xfrm rot="5400000" flipH="1" flipV="1">
              <a:off x="4297758" y="6239291"/>
              <a:ext cx="550073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مربع نص 23"/>
            <p:cNvSpPr txBox="1"/>
            <p:nvPr/>
          </p:nvSpPr>
          <p:spPr>
            <a:xfrm>
              <a:off x="3044506" y="6132151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30" name="مربع نص 29"/>
            <p:cNvSpPr txBox="1"/>
            <p:nvPr/>
          </p:nvSpPr>
          <p:spPr>
            <a:xfrm>
              <a:off x="4572000" y="6143644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2" name="مربع نص 31"/>
          <p:cNvSpPr txBox="1"/>
          <p:nvPr/>
        </p:nvSpPr>
        <p:spPr>
          <a:xfrm>
            <a:off x="1928794" y="-71462"/>
            <a:ext cx="52864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دراسة تفصيلية للحمل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الأومي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التحريضي</a:t>
            </a:r>
          </a:p>
        </p:txBody>
      </p:sp>
      <p:sp>
        <p:nvSpPr>
          <p:cNvPr id="33" name="مربع نص 32"/>
          <p:cNvSpPr txBox="1"/>
          <p:nvPr/>
        </p:nvSpPr>
        <p:spPr>
          <a:xfrm>
            <a:off x="5643570" y="357166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الحالة الثانية: (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&lt;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)</a:t>
            </a:r>
          </a:p>
        </p:txBody>
      </p:sp>
      <p:sp>
        <p:nvSpPr>
          <p:cNvPr id="34" name="مربع نص 33"/>
          <p:cNvSpPr txBox="1"/>
          <p:nvPr/>
        </p:nvSpPr>
        <p:spPr>
          <a:xfrm>
            <a:off x="1285852" y="6172162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4 - 9</a:t>
            </a:r>
          </a:p>
        </p:txBody>
      </p:sp>
      <p:graphicFrame>
        <p:nvGraphicFramePr>
          <p:cNvPr id="28" name="Object 1"/>
          <p:cNvGraphicFramePr>
            <a:graphicFrameLocks noChangeAspect="1"/>
          </p:cNvGraphicFramePr>
          <p:nvPr/>
        </p:nvGraphicFramePr>
        <p:xfrm>
          <a:off x="4865717" y="1357313"/>
          <a:ext cx="3921125" cy="812800"/>
        </p:xfrm>
        <a:graphic>
          <a:graphicData uri="http://schemas.openxmlformats.org/presentationml/2006/ole">
            <p:oleObj spid="_x0000_s230401" name="Equation" r:id="rId4" imgW="1841400" imgH="380880" progId="Equation.DSMT4">
              <p:embed/>
            </p:oleObj>
          </a:graphicData>
        </a:graphic>
      </p:graphicFrame>
      <p:graphicFrame>
        <p:nvGraphicFramePr>
          <p:cNvPr id="29" name="Object 1"/>
          <p:cNvGraphicFramePr>
            <a:graphicFrameLocks noChangeAspect="1"/>
          </p:cNvGraphicFramePr>
          <p:nvPr/>
        </p:nvGraphicFramePr>
        <p:xfrm>
          <a:off x="4865748" y="2428868"/>
          <a:ext cx="3113087" cy="565150"/>
        </p:xfrm>
        <a:graphic>
          <a:graphicData uri="http://schemas.openxmlformats.org/presentationml/2006/ole">
            <p:oleObj spid="_x0000_s230402" name="Equation" r:id="rId5" imgW="1333440" imgH="241200" progId="Equation.DSMT4">
              <p:embed/>
            </p:oleObj>
          </a:graphicData>
        </a:graphic>
      </p:graphicFrame>
      <p:sp>
        <p:nvSpPr>
          <p:cNvPr id="35" name="مربع نص 34"/>
          <p:cNvSpPr txBox="1"/>
          <p:nvPr/>
        </p:nvSpPr>
        <p:spPr>
          <a:xfrm>
            <a:off x="4572000" y="3214686"/>
            <a:ext cx="42148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في لحظة قدح 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( 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 t = </a:t>
            </a:r>
            <a:r>
              <a:rPr lang="ar-SY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ar-SY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Object 1"/>
          <p:cNvGraphicFramePr>
            <a:graphicFrameLocks noChangeAspect="1"/>
          </p:cNvGraphicFramePr>
          <p:nvPr/>
        </p:nvGraphicFramePr>
        <p:xfrm>
          <a:off x="5022878" y="4000504"/>
          <a:ext cx="3621088" cy="568325"/>
        </p:xfrm>
        <a:graphic>
          <a:graphicData uri="http://schemas.openxmlformats.org/presentationml/2006/ole">
            <p:oleObj spid="_x0000_s230403" name="Equation" r:id="rId6" imgW="1536480" imgH="241200" progId="Equation.DSMT4">
              <p:embed/>
            </p:oleObj>
          </a:graphicData>
        </a:graphic>
      </p:graphicFrame>
      <p:graphicFrame>
        <p:nvGraphicFramePr>
          <p:cNvPr id="37" name="Object 1"/>
          <p:cNvGraphicFramePr>
            <a:graphicFrameLocks noChangeAspect="1"/>
          </p:cNvGraphicFramePr>
          <p:nvPr/>
        </p:nvGraphicFramePr>
        <p:xfrm>
          <a:off x="5022878" y="4756154"/>
          <a:ext cx="3379787" cy="565150"/>
        </p:xfrm>
        <a:graphic>
          <a:graphicData uri="http://schemas.openxmlformats.org/presentationml/2006/ole">
            <p:oleObj spid="_x0000_s230404" name="Equation" r:id="rId7" imgW="1447560" imgH="241200" progId="Equation.DSMT4">
              <p:embed/>
            </p:oleObj>
          </a:graphicData>
        </a:graphic>
      </p:graphicFrame>
      <p:sp>
        <p:nvSpPr>
          <p:cNvPr id="38" name="مربع نص 37"/>
          <p:cNvSpPr txBox="1"/>
          <p:nvPr/>
        </p:nvSpPr>
        <p:spPr>
          <a:xfrm>
            <a:off x="4643438" y="857232"/>
            <a:ext cx="40719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cs typeface="Simplified Arabic" pitchFamily="2" charset="-78"/>
              </a:rPr>
              <a:t>المركبتين العابرة </a:t>
            </a:r>
            <a:r>
              <a:rPr lang="ar-SY" sz="2800" b="1" dirty="0" err="1" smtClean="0">
                <a:cs typeface="Simplified Arabic" pitchFamily="2" charset="-78"/>
              </a:rPr>
              <a:t>والقسرية</a:t>
            </a:r>
            <a:r>
              <a:rPr lang="ar-SY" sz="2800" b="1" dirty="0" smtClean="0">
                <a:cs typeface="Simplified Arabic" pitchFamily="2" charset="-78"/>
              </a:rPr>
              <a:t>:</a:t>
            </a:r>
          </a:p>
        </p:txBody>
      </p:sp>
      <p:graphicFrame>
        <p:nvGraphicFramePr>
          <p:cNvPr id="230405" name="Object 4"/>
          <p:cNvGraphicFramePr>
            <a:graphicFrameLocks noChangeAspect="1"/>
          </p:cNvGraphicFramePr>
          <p:nvPr/>
        </p:nvGraphicFramePr>
        <p:xfrm>
          <a:off x="5022878" y="5511800"/>
          <a:ext cx="2190750" cy="563563"/>
        </p:xfrm>
        <a:graphic>
          <a:graphicData uri="http://schemas.openxmlformats.org/presentationml/2006/ole">
            <p:oleObj spid="_x0000_s230405" name="Equation" r:id="rId8" imgW="939600" imgH="241200" progId="Equation.DSMT4">
              <p:embed/>
            </p:oleObj>
          </a:graphicData>
        </a:graphic>
      </p:graphicFrame>
      <p:sp>
        <p:nvSpPr>
          <p:cNvPr id="39" name="عنصر نائب للتاريخ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0" name="عنصر نائب لرقم الشريحة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24</a:t>
            </a:fld>
            <a:endParaRPr lang="ar-SY"/>
          </a:p>
        </p:txBody>
      </p:sp>
      <p:sp>
        <p:nvSpPr>
          <p:cNvPr id="41" name="عنصر نائب للتذييل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42" name="شكل بيضاوي 41"/>
          <p:cNvSpPr/>
          <p:nvPr/>
        </p:nvSpPr>
        <p:spPr>
          <a:xfrm>
            <a:off x="1071538" y="285749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شكل بيضاوي 42"/>
          <p:cNvSpPr/>
          <p:nvPr/>
        </p:nvSpPr>
        <p:spPr>
          <a:xfrm>
            <a:off x="1071538" y="330075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44" name="رابط كسهم مستقيم 43"/>
          <p:cNvCxnSpPr/>
          <p:nvPr/>
        </p:nvCxnSpPr>
        <p:spPr>
          <a:xfrm rot="10800000" flipH="1">
            <a:off x="608047" y="3207371"/>
            <a:ext cx="428628" cy="35719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30"/>
          <p:cNvGrpSpPr/>
          <p:nvPr/>
        </p:nvGrpSpPr>
        <p:grpSpPr>
          <a:xfrm>
            <a:off x="211425" y="357166"/>
            <a:ext cx="4649169" cy="5857916"/>
            <a:chOff x="2140251" y="857232"/>
            <a:chExt cx="4649169" cy="5857916"/>
          </a:xfrm>
        </p:grpSpPr>
        <p:pic>
          <p:nvPicPr>
            <p:cNvPr id="20275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24150" y="1042987"/>
              <a:ext cx="4065270" cy="5249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مربع نص 2"/>
            <p:cNvSpPr txBox="1"/>
            <p:nvPr/>
          </p:nvSpPr>
          <p:spPr>
            <a:xfrm>
              <a:off x="2211689" y="1488681"/>
              <a:ext cx="477202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v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4" name="مربع نص 3"/>
            <p:cNvSpPr txBox="1"/>
            <p:nvPr/>
          </p:nvSpPr>
          <p:spPr>
            <a:xfrm>
              <a:off x="6286512" y="1571612"/>
              <a:ext cx="360047" cy="3536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5" name="مربع نص 4"/>
            <p:cNvSpPr txBox="1"/>
            <p:nvPr/>
          </p:nvSpPr>
          <p:spPr>
            <a:xfrm>
              <a:off x="4191950" y="6220175"/>
              <a:ext cx="308612" cy="3520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2670811" y="2247203"/>
              <a:ext cx="431485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2140251" y="938609"/>
              <a:ext cx="642942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5572132" y="6275027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ym typeface="Symbol"/>
                </a:rPr>
                <a:t>2</a:t>
              </a:r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2153899" y="2631689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i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2143108" y="4286256"/>
              <a:ext cx="642942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smtClean="0">
                  <a:sym typeface="Symbol"/>
                </a:rPr>
                <a:t>v</a:t>
              </a:r>
              <a:r>
                <a:rPr lang="en-US" sz="2000" b="1" baseline="-25000" dirty="0" smtClean="0">
                  <a:sym typeface="Symbol"/>
                </a:rPr>
                <a:t>T1</a:t>
              </a: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5143504" y="3714752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000" b="1" baseline="-25000" dirty="0" err="1" smtClean="0">
                  <a:solidFill>
                    <a:srgbClr val="0070C0"/>
                  </a:solidFill>
                  <a:sym typeface="Symbol"/>
                </a:rPr>
                <a:t>F</a:t>
              </a:r>
              <a:endParaRPr lang="en-US" sz="2000" b="1" baseline="-25000" dirty="0" smtClean="0">
                <a:solidFill>
                  <a:srgbClr val="0070C0"/>
                </a:solidFill>
                <a:sym typeface="Symbol"/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3643306" y="3143248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P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6286512" y="3143248"/>
              <a:ext cx="360047" cy="3536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6286512" y="4857760"/>
              <a:ext cx="360047" cy="3536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15" name="رابط كسهم مستقيم 14"/>
            <p:cNvCxnSpPr/>
            <p:nvPr/>
          </p:nvCxnSpPr>
          <p:spPr>
            <a:xfrm>
              <a:off x="2786050" y="2214554"/>
              <a:ext cx="214314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مربع نص 15"/>
            <p:cNvSpPr txBox="1"/>
            <p:nvPr/>
          </p:nvSpPr>
          <p:spPr>
            <a:xfrm>
              <a:off x="3357554" y="4000504"/>
              <a:ext cx="360047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olidFill>
                    <a:srgbClr val="0070C0"/>
                  </a:solidFill>
                  <a:sym typeface="Symbol"/>
                </a:rPr>
                <a:t></a:t>
              </a:r>
              <a:endParaRPr lang="ar-SY" sz="2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رابط كسهم مستقيم 16"/>
            <p:cNvCxnSpPr/>
            <p:nvPr/>
          </p:nvCxnSpPr>
          <p:spPr>
            <a:xfrm rot="16200000" flipV="1">
              <a:off x="3164671" y="3807621"/>
              <a:ext cx="314327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رابط كسهم مستقيم 17"/>
            <p:cNvCxnSpPr/>
            <p:nvPr/>
          </p:nvCxnSpPr>
          <p:spPr>
            <a:xfrm>
              <a:off x="4371334" y="1285860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مربع نص 18"/>
            <p:cNvSpPr txBox="1"/>
            <p:nvPr/>
          </p:nvSpPr>
          <p:spPr>
            <a:xfrm>
              <a:off x="4357686" y="857232"/>
              <a:ext cx="431485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رابط كسهم مستقيم 21"/>
            <p:cNvCxnSpPr/>
            <p:nvPr/>
          </p:nvCxnSpPr>
          <p:spPr>
            <a:xfrm rot="5400000" flipH="1" flipV="1">
              <a:off x="2770264" y="6239291"/>
              <a:ext cx="550073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رابط كسهم مستقيم 22"/>
            <p:cNvCxnSpPr/>
            <p:nvPr/>
          </p:nvCxnSpPr>
          <p:spPr>
            <a:xfrm rot="5400000" flipH="1" flipV="1">
              <a:off x="4297758" y="6239291"/>
              <a:ext cx="550073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مربع نص 23"/>
            <p:cNvSpPr txBox="1"/>
            <p:nvPr/>
          </p:nvSpPr>
          <p:spPr>
            <a:xfrm>
              <a:off x="3044506" y="6132151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30" name="مربع نص 29"/>
            <p:cNvSpPr txBox="1"/>
            <p:nvPr/>
          </p:nvSpPr>
          <p:spPr>
            <a:xfrm>
              <a:off x="4572000" y="6143644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2" name="مربع نص 31"/>
          <p:cNvSpPr txBox="1"/>
          <p:nvPr/>
        </p:nvSpPr>
        <p:spPr>
          <a:xfrm>
            <a:off x="1928794" y="-71462"/>
            <a:ext cx="52864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دراسة تفصيلية للحمل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الأومي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التحريضي</a:t>
            </a:r>
          </a:p>
        </p:txBody>
      </p:sp>
      <p:sp>
        <p:nvSpPr>
          <p:cNvPr id="33" name="مربع نص 32"/>
          <p:cNvSpPr txBox="1"/>
          <p:nvPr/>
        </p:nvSpPr>
        <p:spPr>
          <a:xfrm>
            <a:off x="5643570" y="357166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الحالة الثانية: (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&lt;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)</a:t>
            </a:r>
          </a:p>
        </p:txBody>
      </p:sp>
      <p:sp>
        <p:nvSpPr>
          <p:cNvPr id="34" name="مربع نص 33"/>
          <p:cNvSpPr txBox="1"/>
          <p:nvPr/>
        </p:nvSpPr>
        <p:spPr>
          <a:xfrm>
            <a:off x="1285852" y="6172162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4 - 9</a:t>
            </a:r>
          </a:p>
        </p:txBody>
      </p:sp>
      <p:sp>
        <p:nvSpPr>
          <p:cNvPr id="39" name="عنصر نائب للتاريخ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0" name="عنصر نائب لرقم الشريحة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25</a:t>
            </a:fld>
            <a:endParaRPr lang="ar-SY"/>
          </a:p>
        </p:txBody>
      </p:sp>
      <p:sp>
        <p:nvSpPr>
          <p:cNvPr id="41" name="عنصر نائب للتذييل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45" name="مربع نص 44"/>
          <p:cNvSpPr txBox="1"/>
          <p:nvPr/>
        </p:nvSpPr>
        <p:spPr>
          <a:xfrm>
            <a:off x="4857752" y="928670"/>
            <a:ext cx="4000528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تبدأ المركبة </a:t>
            </a:r>
            <a:r>
              <a:rPr lang="ar-SY" sz="2800" b="1" dirty="0" err="1" smtClean="0">
                <a:cs typeface="Simplified Arabic" pitchFamily="2" charset="-78"/>
              </a:rPr>
              <a:t>القسرية</a:t>
            </a:r>
            <a:r>
              <a:rPr lang="ar-SY" sz="2800" b="1" dirty="0" smtClean="0">
                <a:cs typeface="Simplified Arabic" pitchFamily="2" charset="-78"/>
              </a:rPr>
              <a:t> بالتزايد السريع وتبدأ المركبة العابرة بالتناقص البطيء وكمحصلة يتزايد تيار الحمولة.</a:t>
            </a:r>
          </a:p>
        </p:txBody>
      </p:sp>
      <p:sp>
        <p:nvSpPr>
          <p:cNvPr id="46" name="مربع نص 45"/>
          <p:cNvSpPr txBox="1"/>
          <p:nvPr/>
        </p:nvSpPr>
        <p:spPr>
          <a:xfrm>
            <a:off x="4857752" y="3107529"/>
            <a:ext cx="4000528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في اللحظة </a:t>
            </a:r>
            <a:r>
              <a:rPr lang="en-US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تصبح المركبتين العابرة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والقسرية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موجبتين ويستمر تزايد تيار الحمولة حتى الوصول إلى القمة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.</a:t>
            </a:r>
          </a:p>
        </p:txBody>
      </p:sp>
      <p:sp>
        <p:nvSpPr>
          <p:cNvPr id="47" name="مربع نص 46"/>
          <p:cNvSpPr txBox="1"/>
          <p:nvPr/>
        </p:nvSpPr>
        <p:spPr>
          <a:xfrm>
            <a:off x="4857752" y="5286388"/>
            <a:ext cx="400052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كنتيجة لتناقص المركبة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القسرية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يبدأ تيار الحمولة بالتناقص.</a:t>
            </a:r>
          </a:p>
        </p:txBody>
      </p:sp>
      <p:sp>
        <p:nvSpPr>
          <p:cNvPr id="50" name="قوس كبير أيمن 49"/>
          <p:cNvSpPr/>
          <p:nvPr/>
        </p:nvSpPr>
        <p:spPr>
          <a:xfrm rot="16200000" flipV="1">
            <a:off x="1086469" y="2367184"/>
            <a:ext cx="214314" cy="2743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قوس كبير أيمن 50"/>
          <p:cNvSpPr/>
          <p:nvPr/>
        </p:nvSpPr>
        <p:spPr>
          <a:xfrm rot="13800000" flipV="1">
            <a:off x="1419911" y="2032103"/>
            <a:ext cx="214314" cy="8229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قوس كبير أيمن 51"/>
          <p:cNvSpPr/>
          <p:nvPr/>
        </p:nvSpPr>
        <p:spPr>
          <a:xfrm rot="18900000" flipV="1">
            <a:off x="2545559" y="2169806"/>
            <a:ext cx="214314" cy="8229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0" grpId="0" animBg="1"/>
      <p:bldP spid="50" grpId="1" animBg="1"/>
      <p:bldP spid="51" grpId="0" animBg="1"/>
      <p:bldP spid="51" grpId="1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30"/>
          <p:cNvGrpSpPr/>
          <p:nvPr/>
        </p:nvGrpSpPr>
        <p:grpSpPr>
          <a:xfrm>
            <a:off x="211425" y="357166"/>
            <a:ext cx="4649169" cy="5857916"/>
            <a:chOff x="2140251" y="857232"/>
            <a:chExt cx="4649169" cy="5857916"/>
          </a:xfrm>
        </p:grpSpPr>
        <p:pic>
          <p:nvPicPr>
            <p:cNvPr id="20275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24150" y="1042987"/>
              <a:ext cx="4065270" cy="5249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مربع نص 2"/>
            <p:cNvSpPr txBox="1"/>
            <p:nvPr/>
          </p:nvSpPr>
          <p:spPr>
            <a:xfrm>
              <a:off x="2211689" y="1488681"/>
              <a:ext cx="477202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v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4" name="مربع نص 3"/>
            <p:cNvSpPr txBox="1"/>
            <p:nvPr/>
          </p:nvSpPr>
          <p:spPr>
            <a:xfrm>
              <a:off x="6286512" y="1571612"/>
              <a:ext cx="360047" cy="3536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5" name="مربع نص 4"/>
            <p:cNvSpPr txBox="1"/>
            <p:nvPr/>
          </p:nvSpPr>
          <p:spPr>
            <a:xfrm>
              <a:off x="4191950" y="6220175"/>
              <a:ext cx="308612" cy="3520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2670811" y="2247203"/>
              <a:ext cx="431485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2140251" y="938609"/>
              <a:ext cx="642942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5572132" y="6275027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ym typeface="Symbol"/>
                </a:rPr>
                <a:t>2</a:t>
              </a:r>
              <a:r>
                <a:rPr lang="ar-SY" sz="2000" b="1" dirty="0" smtClean="0">
                  <a:sym typeface="Symbol"/>
                </a:rPr>
                <a:t></a:t>
              </a:r>
              <a:endParaRPr lang="ar-SY" sz="2000" b="1" dirty="0"/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2153899" y="2631689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i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en-US" sz="2000" b="1" baseline="-25000" dirty="0" smtClean="0"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2143108" y="4286256"/>
              <a:ext cx="642942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smtClean="0">
                  <a:sym typeface="Symbol"/>
                </a:rPr>
                <a:t>v</a:t>
              </a:r>
              <a:r>
                <a:rPr lang="en-US" sz="2000" b="1" baseline="-25000" dirty="0" smtClean="0">
                  <a:sym typeface="Symbol"/>
                </a:rPr>
                <a:t>T1</a:t>
              </a: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5143504" y="3714752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000" b="1" baseline="-25000" dirty="0" err="1" smtClean="0">
                  <a:solidFill>
                    <a:srgbClr val="0070C0"/>
                  </a:solidFill>
                  <a:sym typeface="Symbol"/>
                </a:rPr>
                <a:t>F</a:t>
              </a:r>
              <a:endParaRPr lang="en-US" sz="2000" b="1" baseline="-25000" dirty="0" smtClean="0">
                <a:solidFill>
                  <a:srgbClr val="0070C0"/>
                </a:solidFill>
                <a:sym typeface="Symbol"/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3643306" y="3143248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P</a:t>
              </a:r>
              <a:endParaRPr lang="en-US" sz="20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6286512" y="3143248"/>
              <a:ext cx="360047" cy="3536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6286512" y="4857760"/>
              <a:ext cx="360047" cy="3536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15" name="رابط كسهم مستقيم 14"/>
            <p:cNvCxnSpPr/>
            <p:nvPr/>
          </p:nvCxnSpPr>
          <p:spPr>
            <a:xfrm>
              <a:off x="2786050" y="2214554"/>
              <a:ext cx="214314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مربع نص 15"/>
            <p:cNvSpPr txBox="1"/>
            <p:nvPr/>
          </p:nvSpPr>
          <p:spPr>
            <a:xfrm>
              <a:off x="3357554" y="4000504"/>
              <a:ext cx="360047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olidFill>
                    <a:srgbClr val="0070C0"/>
                  </a:solidFill>
                  <a:sym typeface="Symbol"/>
                </a:rPr>
                <a:t></a:t>
              </a:r>
              <a:endParaRPr lang="ar-SY" sz="2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رابط كسهم مستقيم 16"/>
            <p:cNvCxnSpPr/>
            <p:nvPr/>
          </p:nvCxnSpPr>
          <p:spPr>
            <a:xfrm rot="16200000" flipV="1">
              <a:off x="3164671" y="3807621"/>
              <a:ext cx="314327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رابط كسهم مستقيم 17"/>
            <p:cNvCxnSpPr/>
            <p:nvPr/>
          </p:nvCxnSpPr>
          <p:spPr>
            <a:xfrm>
              <a:off x="4371334" y="1285860"/>
              <a:ext cx="35719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مربع نص 18"/>
            <p:cNvSpPr txBox="1"/>
            <p:nvPr/>
          </p:nvSpPr>
          <p:spPr>
            <a:xfrm>
              <a:off x="4357686" y="857232"/>
              <a:ext cx="431485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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رابط كسهم مستقيم 21"/>
            <p:cNvCxnSpPr/>
            <p:nvPr/>
          </p:nvCxnSpPr>
          <p:spPr>
            <a:xfrm rot="5400000" flipH="1" flipV="1">
              <a:off x="2770264" y="6239291"/>
              <a:ext cx="550073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رابط كسهم مستقيم 22"/>
            <p:cNvCxnSpPr/>
            <p:nvPr/>
          </p:nvCxnSpPr>
          <p:spPr>
            <a:xfrm rot="5400000" flipH="1" flipV="1">
              <a:off x="4297758" y="6239291"/>
              <a:ext cx="550073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مربع نص 23"/>
            <p:cNvSpPr txBox="1"/>
            <p:nvPr/>
          </p:nvSpPr>
          <p:spPr>
            <a:xfrm>
              <a:off x="3044506" y="6132151"/>
              <a:ext cx="571504" cy="4401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30" name="مربع نص 29"/>
            <p:cNvSpPr txBox="1"/>
            <p:nvPr/>
          </p:nvSpPr>
          <p:spPr>
            <a:xfrm>
              <a:off x="4572000" y="6143644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2" name="مربع نص 31"/>
          <p:cNvSpPr txBox="1"/>
          <p:nvPr/>
        </p:nvSpPr>
        <p:spPr>
          <a:xfrm>
            <a:off x="1928794" y="-71462"/>
            <a:ext cx="52864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دراسة تفصيلية للحمل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الأومي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التحريضي</a:t>
            </a:r>
          </a:p>
        </p:txBody>
      </p:sp>
      <p:sp>
        <p:nvSpPr>
          <p:cNvPr id="33" name="مربع نص 32"/>
          <p:cNvSpPr txBox="1"/>
          <p:nvPr/>
        </p:nvSpPr>
        <p:spPr>
          <a:xfrm>
            <a:off x="5643570" y="357166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الحالة الثانية: (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&lt;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)</a:t>
            </a:r>
          </a:p>
        </p:txBody>
      </p:sp>
      <p:sp>
        <p:nvSpPr>
          <p:cNvPr id="34" name="مربع نص 33"/>
          <p:cNvSpPr txBox="1"/>
          <p:nvPr/>
        </p:nvSpPr>
        <p:spPr>
          <a:xfrm>
            <a:off x="1285852" y="6172162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4 - 9</a:t>
            </a:r>
          </a:p>
        </p:txBody>
      </p:sp>
      <p:sp>
        <p:nvSpPr>
          <p:cNvPr id="39" name="عنصر نائب للتاريخ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0" name="عنصر نائب لرقم الشريحة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26</a:t>
            </a:fld>
            <a:endParaRPr lang="ar-SY"/>
          </a:p>
        </p:txBody>
      </p:sp>
      <p:sp>
        <p:nvSpPr>
          <p:cNvPr id="41" name="عنصر نائب للتذييل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48" name="مربع نص 47"/>
          <p:cNvSpPr txBox="1"/>
          <p:nvPr/>
        </p:nvSpPr>
        <p:spPr>
          <a:xfrm>
            <a:off x="4857752" y="714356"/>
            <a:ext cx="400052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في اللحظة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+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تصبح قطبية المركبة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القسرية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عكس قطبية المركبة العابرة وعند تساوي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المطالات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ينعدم تيار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</a:p>
        </p:txBody>
      </p:sp>
      <p:sp>
        <p:nvSpPr>
          <p:cNvPr id="49" name="مربع نص 48"/>
          <p:cNvSpPr txBox="1"/>
          <p:nvPr/>
        </p:nvSpPr>
        <p:spPr>
          <a:xfrm>
            <a:off x="4857752" y="2822906"/>
            <a:ext cx="4000528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في اللحظة </a:t>
            </a:r>
            <a:r>
              <a:rPr lang="ar-SY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+&gt;+ 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يتم قدح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الثايرستور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قبل قطع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مما يؤدي إلى عدم تمريره بسبب اتجاه تيار الحمولة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.</a:t>
            </a:r>
          </a:p>
        </p:txBody>
      </p:sp>
      <p:sp>
        <p:nvSpPr>
          <p:cNvPr id="36" name="مربع نص 35"/>
          <p:cNvSpPr txBox="1"/>
          <p:nvPr/>
        </p:nvSpPr>
        <p:spPr>
          <a:xfrm>
            <a:off x="4857752" y="4500570"/>
            <a:ext cx="400052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إذاً سيكون اتجاه تيار الحمولة دائماً باتجاه تيار أحد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الثايرستورات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مما يؤدي إلى تحويل منظم الجهد المتناوب إلى دارة تقويم.</a:t>
            </a:r>
          </a:p>
        </p:txBody>
      </p:sp>
      <p:sp>
        <p:nvSpPr>
          <p:cNvPr id="37" name="شكل بيضاوي 36"/>
          <p:cNvSpPr/>
          <p:nvPr/>
        </p:nvSpPr>
        <p:spPr>
          <a:xfrm>
            <a:off x="2714612" y="2928934"/>
            <a:ext cx="21431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شكل بيضاوي 37"/>
          <p:cNvSpPr/>
          <p:nvPr/>
        </p:nvSpPr>
        <p:spPr>
          <a:xfrm>
            <a:off x="2500298" y="5143512"/>
            <a:ext cx="285752" cy="114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36" grpId="0"/>
      <p:bldP spid="37" grpId="0" animBg="1"/>
      <p:bldP spid="37" grpId="1" animBg="1"/>
      <p:bldP spid="38" grpId="0" animBg="1"/>
      <p:bldP spid="3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power2_fig4_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2697695"/>
            <a:ext cx="4398264" cy="2783526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785786" y="-71462"/>
            <a:ext cx="75009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منظمات الجهد المتناوب ثلاثية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3428992" y="5814972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4 - 10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285720" y="642918"/>
            <a:ext cx="850112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يمكن تشكيل منظم جهد متناوب ثلاثي الطور باستخدام ثلاثة منظمات أحادية الطور حيث توصل الحمولة على التسلسل مع مجموعات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الثايرستورات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الثلاث.</a:t>
            </a:r>
            <a:endParaRPr lang="ar-SY" sz="2800" b="1" dirty="0">
              <a:solidFill>
                <a:srgbClr val="7030A0"/>
              </a:solidFill>
              <a:cs typeface="Simplified Arabic" pitchFamily="2" charset="-78"/>
            </a:endParaRPr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27</a:t>
            </a:fld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صورة 48" descr="power2_fig4_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5" y="2857496"/>
            <a:ext cx="3182112" cy="3273552"/>
          </a:xfrm>
          <a:prstGeom prst="rect">
            <a:avLst/>
          </a:prstGeom>
        </p:spPr>
      </p:pic>
      <p:grpSp>
        <p:nvGrpSpPr>
          <p:cNvPr id="58" name="مجموعة 57"/>
          <p:cNvGrpSpPr>
            <a:grpSpLocks noChangeAspect="1"/>
          </p:cNvGrpSpPr>
          <p:nvPr/>
        </p:nvGrpSpPr>
        <p:grpSpPr>
          <a:xfrm>
            <a:off x="4643438" y="2966641"/>
            <a:ext cx="3837307" cy="3105565"/>
            <a:chOff x="4286248" y="928670"/>
            <a:chExt cx="4360576" cy="3529052"/>
          </a:xfrm>
        </p:grpSpPr>
        <p:pic>
          <p:nvPicPr>
            <p:cNvPr id="152594" name="Picture 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57752" y="1071546"/>
              <a:ext cx="3695700" cy="312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مربع نص 41"/>
            <p:cNvSpPr txBox="1"/>
            <p:nvPr/>
          </p:nvSpPr>
          <p:spPr>
            <a:xfrm>
              <a:off x="4286248" y="928670"/>
              <a:ext cx="617221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smtClean="0">
                  <a:sym typeface="Symbol"/>
                </a:rPr>
                <a:t>u</a:t>
              </a:r>
              <a:r>
                <a:rPr lang="en-US" sz="2000" b="1" baseline="-25000" dirty="0" smtClean="0">
                  <a:sym typeface="Symbol"/>
                </a:rPr>
                <a:t>1</a:t>
              </a:r>
            </a:p>
          </p:txBody>
        </p:sp>
        <p:sp>
          <p:nvSpPr>
            <p:cNvPr id="43" name="مربع نص 42"/>
            <p:cNvSpPr txBox="1"/>
            <p:nvPr/>
          </p:nvSpPr>
          <p:spPr>
            <a:xfrm>
              <a:off x="8286776" y="2801588"/>
              <a:ext cx="36004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44" name="مربع نص 43"/>
            <p:cNvSpPr txBox="1"/>
            <p:nvPr/>
          </p:nvSpPr>
          <p:spPr>
            <a:xfrm>
              <a:off x="4286248" y="2428868"/>
              <a:ext cx="6172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ym typeface="Symbol"/>
                </a:rPr>
                <a:t>v</a:t>
              </a:r>
              <a:r>
                <a:rPr lang="en-US" sz="2000" b="1" baseline="-25000" dirty="0" err="1" smtClean="0">
                  <a:sym typeface="Symbol"/>
                </a:rPr>
                <a:t>L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مربع نص 44"/>
            <p:cNvSpPr txBox="1"/>
            <p:nvPr/>
          </p:nvSpPr>
          <p:spPr>
            <a:xfrm>
              <a:off x="4643438" y="3957584"/>
              <a:ext cx="625083" cy="5001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r>
                <a:rPr lang="en-US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6" name="مربع نص 45"/>
            <p:cNvSpPr txBox="1"/>
            <p:nvPr/>
          </p:nvSpPr>
          <p:spPr>
            <a:xfrm>
              <a:off x="8215338" y="1340355"/>
              <a:ext cx="36004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51" name="رابط كسهم مستقيم 50"/>
            <p:cNvCxnSpPr/>
            <p:nvPr/>
          </p:nvCxnSpPr>
          <p:spPr>
            <a:xfrm rot="5400000" flipH="1" flipV="1">
              <a:off x="4754316" y="3857958"/>
              <a:ext cx="288000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رابط كسهم مستقيم 51"/>
            <p:cNvCxnSpPr/>
            <p:nvPr/>
          </p:nvCxnSpPr>
          <p:spPr>
            <a:xfrm rot="5400000" flipH="1" flipV="1">
              <a:off x="5573687" y="3857958"/>
              <a:ext cx="288000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رابط كسهم مستقيم 52"/>
            <p:cNvCxnSpPr/>
            <p:nvPr/>
          </p:nvCxnSpPr>
          <p:spPr>
            <a:xfrm rot="5400000" flipH="1" flipV="1">
              <a:off x="6379970" y="3857958"/>
              <a:ext cx="288000" cy="158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رابط كسهم مستقيم 53"/>
            <p:cNvCxnSpPr/>
            <p:nvPr/>
          </p:nvCxnSpPr>
          <p:spPr>
            <a:xfrm rot="5400000" flipH="1" flipV="1">
              <a:off x="7179735" y="3857958"/>
              <a:ext cx="288000" cy="158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مربع نص 54"/>
            <p:cNvSpPr txBox="1"/>
            <p:nvPr/>
          </p:nvSpPr>
          <p:spPr>
            <a:xfrm>
              <a:off x="5429256" y="3957584"/>
              <a:ext cx="732240" cy="5001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’</a:t>
              </a:r>
              <a:r>
                <a:rPr lang="en-US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6" name="مربع نص 55"/>
            <p:cNvSpPr txBox="1"/>
            <p:nvPr/>
          </p:nvSpPr>
          <p:spPr>
            <a:xfrm>
              <a:off x="6215074" y="3952816"/>
              <a:ext cx="660801" cy="5001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002060"/>
                  </a:solidFill>
                  <a:sym typeface="Symbol"/>
                </a:rPr>
                <a:t></a:t>
              </a:r>
              <a:r>
                <a:rPr lang="en-US" sz="2000" b="1" baseline="-25000" dirty="0" smtClean="0">
                  <a:solidFill>
                    <a:srgbClr val="00206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57" name="مربع نص 56"/>
            <p:cNvSpPr txBox="1"/>
            <p:nvPr/>
          </p:nvSpPr>
          <p:spPr>
            <a:xfrm>
              <a:off x="7000892" y="3952816"/>
              <a:ext cx="767959" cy="5001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002060"/>
                  </a:solidFill>
                  <a:sym typeface="Symbol"/>
                </a:rPr>
                <a:t></a:t>
              </a:r>
              <a:r>
                <a:rPr lang="en-US" sz="2000" b="1" dirty="0" smtClean="0">
                  <a:solidFill>
                    <a:srgbClr val="002060"/>
                  </a:solidFill>
                  <a:sym typeface="Symbol"/>
                </a:rPr>
                <a:t>’</a:t>
              </a:r>
              <a:r>
                <a:rPr lang="en-US" sz="2000" b="1" baseline="-25000" dirty="0" smtClean="0">
                  <a:solidFill>
                    <a:srgbClr val="00206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62" name="مربع نص 61"/>
          <p:cNvSpPr txBox="1"/>
          <p:nvPr/>
        </p:nvSpPr>
        <p:spPr>
          <a:xfrm>
            <a:off x="857224" y="474629"/>
            <a:ext cx="735811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cs typeface="Simplified Arabic" pitchFamily="2" charset="-78"/>
              </a:rPr>
              <a:t>تطبق نبضات التحكم على واحدة من مجموعات </a:t>
            </a:r>
            <a:r>
              <a:rPr lang="ar-SY" sz="2800" b="1" dirty="0" err="1" smtClean="0">
                <a:cs typeface="Simplified Arabic" pitchFamily="2" charset="-78"/>
              </a:rPr>
              <a:t>الثايرستورات</a:t>
            </a:r>
            <a:r>
              <a:rPr lang="ar-SY" sz="2800" b="1" dirty="0" smtClean="0">
                <a:cs typeface="Simplified Arabic" pitchFamily="2" charset="-78"/>
              </a:rPr>
              <a:t> من </a:t>
            </a:r>
            <a:r>
              <a:rPr lang="en-US" sz="2800" b="1" dirty="0" smtClean="0">
                <a:cs typeface="Simplified Arabic" pitchFamily="2" charset="-78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 حتى </a:t>
            </a:r>
            <a:r>
              <a:rPr lang="en-US" sz="2800" b="1" dirty="0" smtClean="0">
                <a:cs typeface="Simplified Arabic" pitchFamily="2" charset="-78"/>
              </a:rPr>
              <a:t>n</a:t>
            </a:r>
            <a:r>
              <a:rPr lang="ar-SY" sz="2800" b="1" dirty="0" smtClean="0">
                <a:cs typeface="Simplified Arabic" pitchFamily="2" charset="-78"/>
              </a:rPr>
              <a:t> عند مرور منحني الجهد بالصفر</a:t>
            </a:r>
          </a:p>
        </p:txBody>
      </p:sp>
      <p:sp>
        <p:nvSpPr>
          <p:cNvPr id="26" name="مربع نص 25"/>
          <p:cNvSpPr txBox="1"/>
          <p:nvPr/>
        </p:nvSpPr>
        <p:spPr>
          <a:xfrm>
            <a:off x="4500562" y="-71462"/>
            <a:ext cx="43577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3. التنظيم المتدرج للجهد المتناوب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5715008" y="6243600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4 - 11</a:t>
            </a:r>
          </a:p>
        </p:txBody>
      </p:sp>
      <p:sp>
        <p:nvSpPr>
          <p:cNvPr id="28" name="مربع نص 27"/>
          <p:cNvSpPr txBox="1"/>
          <p:nvPr/>
        </p:nvSpPr>
        <p:spPr>
          <a:xfrm>
            <a:off x="1500166" y="6215082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4 - 12</a:t>
            </a:r>
          </a:p>
        </p:txBody>
      </p:sp>
      <p:sp>
        <p:nvSpPr>
          <p:cNvPr id="29" name="مربع نص 28"/>
          <p:cNvSpPr txBox="1"/>
          <p:nvPr/>
        </p:nvSpPr>
        <p:spPr>
          <a:xfrm>
            <a:off x="2735878" y="2191400"/>
            <a:ext cx="3643338" cy="5232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cs typeface="Simplified Arabic" pitchFamily="2" charset="-78"/>
              </a:rPr>
              <a:t>تغيير نسبة تحويل المحولة</a:t>
            </a:r>
          </a:p>
        </p:txBody>
      </p:sp>
      <p:sp>
        <p:nvSpPr>
          <p:cNvPr id="30" name="سهم للأسفل 29"/>
          <p:cNvSpPr/>
          <p:nvPr/>
        </p:nvSpPr>
        <p:spPr>
          <a:xfrm>
            <a:off x="4357686" y="1500174"/>
            <a:ext cx="428628" cy="50006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3" name="عنصر نائب للتاريخ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4" name="عنصر نائب لرقم الشريحة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28</a:t>
            </a:fld>
            <a:endParaRPr lang="ar-SY"/>
          </a:p>
        </p:txBody>
      </p:sp>
      <p:sp>
        <p:nvSpPr>
          <p:cNvPr id="25" name="عنصر نائب للتذييل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مستطيل 10"/>
          <p:cNvSpPr/>
          <p:nvPr/>
        </p:nvSpPr>
        <p:spPr>
          <a:xfrm>
            <a:off x="2143108" y="3214686"/>
            <a:ext cx="6357982" cy="200026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0" name="مستطيل 9"/>
          <p:cNvSpPr/>
          <p:nvPr/>
        </p:nvSpPr>
        <p:spPr>
          <a:xfrm>
            <a:off x="2143108" y="1071546"/>
            <a:ext cx="6357982" cy="128588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2" name="مربع نص 1"/>
          <p:cNvSpPr txBox="1"/>
          <p:nvPr/>
        </p:nvSpPr>
        <p:spPr>
          <a:xfrm>
            <a:off x="4214810" y="1142984"/>
            <a:ext cx="42862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1. عدم تشوه منحنى جهد الحمل.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5000628" y="571480"/>
            <a:ext cx="371477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المميزات: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1500166" y="1857364"/>
            <a:ext cx="700092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2. سهولة دارة القدح فهو يتم دائماً في نفس اللحظة.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4500562" y="3357562"/>
            <a:ext cx="40005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1. تصميم مكلف للمحولة.</a:t>
            </a:r>
          </a:p>
        </p:txBody>
      </p:sp>
      <p:sp>
        <p:nvSpPr>
          <p:cNvPr id="6" name="مربع نص 5"/>
          <p:cNvSpPr txBox="1"/>
          <p:nvPr/>
        </p:nvSpPr>
        <p:spPr>
          <a:xfrm>
            <a:off x="5000628" y="2714620"/>
            <a:ext cx="371477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المساوئ: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1643042" y="4000504"/>
            <a:ext cx="68580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2. عدد كبير من </a:t>
            </a:r>
            <a:r>
              <a:rPr lang="ar-SY" sz="2800" b="1" dirty="0" err="1" smtClean="0">
                <a:cs typeface="Simplified Arabic" pitchFamily="2" charset="-78"/>
              </a:rPr>
              <a:t>الثايرستورات</a:t>
            </a:r>
            <a:r>
              <a:rPr lang="ar-SY" sz="2800" b="1" dirty="0" smtClean="0">
                <a:cs typeface="Simplified Arabic" pitchFamily="2" charset="-78"/>
              </a:rPr>
              <a:t> (حسب عدد المراحل).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5000628" y="4643446"/>
            <a:ext cx="35004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3. تنظيم غير سلس للجهد.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785786" y="-71462"/>
            <a:ext cx="75009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التنظيم المتدرج للجهد المتناوب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2" name="عنصر نائب للتاريخ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3" name="عنصر نائب لرقم الشريحة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29</a:t>
            </a:fld>
            <a:endParaRPr lang="ar-SY"/>
          </a:p>
        </p:txBody>
      </p:sp>
      <p:sp>
        <p:nvSpPr>
          <p:cNvPr id="14" name="عنصر نائب للتذييل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2" grpId="0"/>
      <p:bldP spid="4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triac_pho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461344"/>
            <a:ext cx="6960870" cy="5325110"/>
          </a:xfrm>
          <a:prstGeom prst="rect">
            <a:avLst/>
          </a:prstGeom>
        </p:spPr>
      </p:pic>
      <p:sp>
        <p:nvSpPr>
          <p:cNvPr id="3" name="زر إجراء: الصفحة الرئيسية 2">
            <a:hlinkClick r:id="" action="ppaction://hlinkshowjump?jump=lastslideviewed" highlightClick="1"/>
          </p:cNvPr>
          <p:cNvSpPr/>
          <p:nvPr/>
        </p:nvSpPr>
        <p:spPr>
          <a:xfrm>
            <a:off x="8429652" y="0"/>
            <a:ext cx="714348" cy="642918"/>
          </a:xfrm>
          <a:prstGeom prst="actionButtonHom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5" name="مربع نص 4"/>
          <p:cNvSpPr txBox="1"/>
          <p:nvPr/>
        </p:nvSpPr>
        <p:spPr>
          <a:xfrm>
            <a:off x="3071802" y="5929330"/>
            <a:ext cx="32147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cs typeface="Simplified Arabic" pitchFamily="2" charset="-78"/>
              </a:rPr>
              <a:t>بعض أشكال </a:t>
            </a:r>
            <a:r>
              <a:rPr lang="ar-SY" sz="2800" b="1" dirty="0" err="1" smtClean="0">
                <a:cs typeface="Simplified Arabic" pitchFamily="2" charset="-78"/>
              </a:rPr>
              <a:t>الترياك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</a:t>
            </a:fld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857224" y="-71462"/>
            <a:ext cx="80010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4. التنظيم المتدرج مع الإزاحة الزاوية للجهد المتناوب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20" name="مربع نص 19"/>
          <p:cNvSpPr txBox="1"/>
          <p:nvPr/>
        </p:nvSpPr>
        <p:spPr>
          <a:xfrm>
            <a:off x="357158" y="4643446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تطبق نبضات التحكم على المرحلة الأولى (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  <a:cs typeface="Simplified Arabic" pitchFamily="2" charset="-78"/>
              </a:rPr>
              <a:t>1 ,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</a:rPr>
              <a:t> T</a:t>
            </a:r>
            <a:r>
              <a:rPr lang="en-US" sz="2800" b="1" baseline="-25000" dirty="0" smtClean="0">
                <a:solidFill>
                  <a:srgbClr val="0070C0"/>
                </a:solidFill>
                <a:cs typeface="Simplified Arabic" pitchFamily="2" charset="-78"/>
              </a:rPr>
              <a:t>2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)</a:t>
            </a:r>
            <a:r>
              <a:rPr lang="ar-SY" sz="2800" b="1" baseline="-25000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عند مرور منحني الجهد بالصفر</a:t>
            </a:r>
          </a:p>
        </p:txBody>
      </p:sp>
      <p:sp>
        <p:nvSpPr>
          <p:cNvPr id="36" name="مربع نص 35"/>
          <p:cNvSpPr txBox="1"/>
          <p:nvPr/>
        </p:nvSpPr>
        <p:spPr>
          <a:xfrm>
            <a:off x="1857356" y="3929066"/>
            <a:ext cx="54292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استخدام مشترك للطريقتين السابقتين</a:t>
            </a:r>
          </a:p>
        </p:txBody>
      </p:sp>
      <p:sp>
        <p:nvSpPr>
          <p:cNvPr id="37" name="مربع نص 36"/>
          <p:cNvSpPr txBox="1"/>
          <p:nvPr/>
        </p:nvSpPr>
        <p:spPr>
          <a:xfrm>
            <a:off x="285720" y="5786454"/>
            <a:ext cx="85011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تطبق نبضات التحكم على المرحلة الثانية (</a:t>
            </a:r>
            <a:r>
              <a:rPr lang="en-US" sz="2800" b="1" dirty="0" smtClean="0">
                <a:solidFill>
                  <a:srgbClr val="00B05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cs typeface="Simplified Arabic" pitchFamily="2" charset="-78"/>
              </a:rPr>
              <a:t>3 ,</a:t>
            </a:r>
            <a:r>
              <a:rPr lang="en-US" sz="2800" b="1" dirty="0" smtClean="0">
                <a:solidFill>
                  <a:srgbClr val="00B050"/>
                </a:solidFill>
                <a:cs typeface="Simplified Arabic" pitchFamily="2" charset="-78"/>
              </a:rPr>
              <a:t> T</a:t>
            </a:r>
            <a:r>
              <a:rPr lang="en-US" sz="2800" b="1" baseline="-25000" dirty="0" smtClean="0">
                <a:solidFill>
                  <a:srgbClr val="00B050"/>
                </a:solidFill>
                <a:cs typeface="Simplified Arabic" pitchFamily="2" charset="-78"/>
              </a:rPr>
              <a:t>4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)</a:t>
            </a:r>
            <a:r>
              <a:rPr lang="ar-SY" sz="2800" b="1" baseline="-25000" dirty="0" smtClean="0">
                <a:solidFill>
                  <a:srgbClr val="00B05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بتأخير زاوي </a:t>
            </a:r>
            <a:r>
              <a:rPr lang="en-US" sz="2800" b="1" i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</a:t>
            </a:r>
            <a:r>
              <a:rPr lang="en-US" sz="2800" b="1" i="1" baseline="-25000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2</a:t>
            </a:r>
            <a:endParaRPr lang="ar-SY" sz="2800" b="1" i="1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pic>
        <p:nvPicPr>
          <p:cNvPr id="8" name="صورة 7" descr="power2_fig4_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2962" y="357166"/>
            <a:ext cx="3182112" cy="2875788"/>
          </a:xfrm>
          <a:prstGeom prst="rect">
            <a:avLst/>
          </a:prstGeom>
        </p:spPr>
      </p:pic>
      <p:sp>
        <p:nvSpPr>
          <p:cNvPr id="9" name="مربع نص 8"/>
          <p:cNvSpPr txBox="1"/>
          <p:nvPr/>
        </p:nvSpPr>
        <p:spPr>
          <a:xfrm>
            <a:off x="3714744" y="3243204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4 - 13</a:t>
            </a:r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30</a:t>
            </a:fld>
            <a:endParaRPr lang="ar-SY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grpSp>
        <p:nvGrpSpPr>
          <p:cNvPr id="23" name="مجموعة 22"/>
          <p:cNvGrpSpPr/>
          <p:nvPr/>
        </p:nvGrpSpPr>
        <p:grpSpPr>
          <a:xfrm>
            <a:off x="4786314" y="1785926"/>
            <a:ext cx="2786082" cy="400110"/>
            <a:chOff x="4786314" y="1785926"/>
            <a:chExt cx="2786082" cy="400110"/>
          </a:xfrm>
        </p:grpSpPr>
        <p:sp>
          <p:nvSpPr>
            <p:cNvPr id="13" name="مربع نص 12"/>
            <p:cNvSpPr txBox="1"/>
            <p:nvPr/>
          </p:nvSpPr>
          <p:spPr>
            <a:xfrm>
              <a:off x="6715140" y="1785926"/>
              <a:ext cx="8572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000" b="1" i="1" baseline="-25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1</a:t>
              </a:r>
              <a:r>
                <a:rPr lang="en-US" sz="20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=0</a:t>
              </a:r>
              <a:endParaRPr lang="ar-SY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رابط كسهم مستقيم 14"/>
            <p:cNvCxnSpPr>
              <a:stCxn id="13" idx="1"/>
            </p:cNvCxnSpPr>
            <p:nvPr/>
          </p:nvCxnSpPr>
          <p:spPr>
            <a:xfrm rot="10800000" flipV="1">
              <a:off x="4786314" y="1985981"/>
              <a:ext cx="1928826" cy="14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مجموعة 21"/>
          <p:cNvGrpSpPr/>
          <p:nvPr/>
        </p:nvGrpSpPr>
        <p:grpSpPr>
          <a:xfrm>
            <a:off x="4714876" y="714356"/>
            <a:ext cx="2500330" cy="400110"/>
            <a:chOff x="4714876" y="714356"/>
            <a:chExt cx="2500330" cy="400110"/>
          </a:xfrm>
        </p:grpSpPr>
        <p:sp>
          <p:nvSpPr>
            <p:cNvPr id="16" name="مربع نص 15"/>
            <p:cNvSpPr txBox="1"/>
            <p:nvPr/>
          </p:nvSpPr>
          <p:spPr>
            <a:xfrm>
              <a:off x="6643702" y="714356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000" b="1" i="1" baseline="-25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2</a:t>
              </a:r>
              <a:endParaRPr lang="ar-SY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رابط كسهم مستقيم 16"/>
            <p:cNvCxnSpPr>
              <a:stCxn id="16" idx="1"/>
            </p:cNvCxnSpPr>
            <p:nvPr/>
          </p:nvCxnSpPr>
          <p:spPr>
            <a:xfrm rot="10800000" flipV="1">
              <a:off x="4714876" y="914411"/>
              <a:ext cx="1928826" cy="14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6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مربع نص 19"/>
          <p:cNvSpPr txBox="1"/>
          <p:nvPr/>
        </p:nvSpPr>
        <p:spPr>
          <a:xfrm>
            <a:off x="7000892" y="500042"/>
            <a:ext cx="17859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6215074" y="1142984"/>
            <a:ext cx="257176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</a:t>
            </a:r>
            <a:r>
              <a:rPr lang="en-US" sz="2800" b="1" i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2</a:t>
            </a:r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= 0</a:t>
            </a:r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357158" y="3617901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في 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نصف الدور الموجب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يقدح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الثايرستورين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FF0000"/>
                </a:solidFill>
                <a:cs typeface="Simplified Arabic" pitchFamily="2" charset="-78"/>
              </a:rPr>
              <a:t>1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و </a:t>
            </a:r>
            <a:r>
              <a:rPr lang="en-US" sz="2800" b="1" dirty="0" smtClean="0">
                <a:solidFill>
                  <a:srgbClr val="FF000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FF0000"/>
                </a:solidFill>
                <a:cs typeface="Simplified Arabic" pitchFamily="2" charset="-78"/>
              </a:rPr>
              <a:t>3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وفي </a:t>
            </a:r>
            <a:r>
              <a:rPr lang="ar-SY" sz="2800" b="1" dirty="0" smtClean="0">
                <a:solidFill>
                  <a:schemeClr val="accent6">
                    <a:lumMod val="75000"/>
                  </a:schemeClr>
                </a:solidFill>
                <a:cs typeface="Simplified Arabic" pitchFamily="2" charset="-78"/>
              </a:rPr>
              <a:t>نصف الدور السالب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يقدح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الثايرستورين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chemeClr val="accent6">
                    <a:lumMod val="75000"/>
                  </a:schemeClr>
                </a:solidFill>
                <a:cs typeface="Simplified Arabic" pitchFamily="2" charset="-78"/>
              </a:rPr>
              <a:t>2</a:t>
            </a:r>
            <a:r>
              <a:rPr lang="ar-SY" sz="2800" b="1" dirty="0" smtClean="0">
                <a:solidFill>
                  <a:schemeClr val="accent6">
                    <a:lumMod val="75000"/>
                  </a:schemeClr>
                </a:solidFill>
                <a:cs typeface="Simplified Arabic" pitchFamily="2" charset="-78"/>
              </a:rPr>
              <a:t> و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chemeClr val="accent6">
                    <a:lumMod val="75000"/>
                  </a:schemeClr>
                </a:solidFill>
                <a:cs typeface="Simplified Arabic" pitchFamily="2" charset="-78"/>
              </a:rPr>
              <a:t>4</a:t>
            </a:r>
            <a:r>
              <a:rPr lang="ar-SY" sz="2800" b="1" dirty="0" smtClean="0">
                <a:solidFill>
                  <a:schemeClr val="accent6">
                    <a:lumMod val="75000"/>
                  </a:schemeClr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بشكل متزامن.</a:t>
            </a:r>
            <a:endParaRPr lang="ar-SY" sz="2800" b="1" dirty="0">
              <a:solidFill>
                <a:srgbClr val="7030A0"/>
              </a:solidFill>
              <a:cs typeface="Simplified Arabic" pitchFamily="2" charset="-78"/>
            </a:endParaRPr>
          </a:p>
        </p:txBody>
      </p:sp>
      <p:sp>
        <p:nvSpPr>
          <p:cNvPr id="23" name="مربع نص 22"/>
          <p:cNvSpPr txBox="1"/>
          <p:nvPr/>
        </p:nvSpPr>
        <p:spPr>
          <a:xfrm>
            <a:off x="285720" y="4572008"/>
            <a:ext cx="850112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بما أن الجهود على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الثايرستورين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cs typeface="Simplified Arabic" pitchFamily="2" charset="-78"/>
              </a:rPr>
              <a:t>3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و </a:t>
            </a:r>
            <a:r>
              <a:rPr lang="en-US" sz="2800" b="1" dirty="0" smtClean="0">
                <a:solidFill>
                  <a:srgbClr val="00B05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cs typeface="Simplified Arabic" pitchFamily="2" charset="-78"/>
              </a:rPr>
              <a:t>4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أكبر بالقيمة المطلقة من الجهود على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الثايرستورين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cs typeface="Simplified Arabic" pitchFamily="2" charset="-78"/>
              </a:rPr>
              <a:t>1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و</a:t>
            </a:r>
            <a:r>
              <a:rPr lang="en-US" sz="2800" b="1" dirty="0" smtClean="0">
                <a:solidFill>
                  <a:srgbClr val="00B05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cs typeface="Simplified Arabic" pitchFamily="2" charset="-78"/>
              </a:rPr>
              <a:t>2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فإن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الثايرستوريين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cs typeface="Simplified Arabic" pitchFamily="2" charset="-78"/>
              </a:rPr>
              <a:t>1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و </a:t>
            </a:r>
            <a:r>
              <a:rPr lang="en-US" sz="2800" b="1" dirty="0" smtClean="0">
                <a:solidFill>
                  <a:srgbClr val="00B050"/>
                </a:solidFill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cs typeface="Simplified Arabic" pitchFamily="2" charset="-78"/>
              </a:rPr>
              <a:t>2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سيبقيان في حالة قطع تحت تأثير فرق الجهد (</a:t>
            </a:r>
            <a:r>
              <a:rPr lang="en-US" sz="2800" b="1" i="1" dirty="0" smtClean="0">
                <a:solidFill>
                  <a:srgbClr val="00B050"/>
                </a:solidFill>
                <a:cs typeface="Simplified Arabic" pitchFamily="2" charset="-78"/>
              </a:rPr>
              <a:t>u</a:t>
            </a:r>
            <a:r>
              <a:rPr lang="en-US" sz="2800" b="1" i="1" baseline="-25000" dirty="0" smtClean="0">
                <a:solidFill>
                  <a:srgbClr val="00B050"/>
                </a:solidFill>
                <a:cs typeface="Simplified Arabic" pitchFamily="2" charset="-78"/>
              </a:rPr>
              <a:t>2-2</a:t>
            </a:r>
            <a:r>
              <a:rPr lang="en-US" sz="2800" b="1" i="1" dirty="0" smtClean="0">
                <a:solidFill>
                  <a:srgbClr val="00B050"/>
                </a:solidFill>
                <a:cs typeface="Simplified Arabic" pitchFamily="2" charset="-78"/>
              </a:rPr>
              <a:t>-u</a:t>
            </a:r>
            <a:r>
              <a:rPr lang="en-US" sz="2800" b="1" i="1" baseline="-25000" dirty="0" smtClean="0">
                <a:solidFill>
                  <a:srgbClr val="00B050"/>
                </a:solidFill>
                <a:cs typeface="Simplified Arabic" pitchFamily="2" charset="-78"/>
              </a:rPr>
              <a:t>2-1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)</a:t>
            </a:r>
          </a:p>
        </p:txBody>
      </p:sp>
      <p:pic>
        <p:nvPicPr>
          <p:cNvPr id="7" name="صورة 6" descr="power2_fig4_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2962" y="357166"/>
            <a:ext cx="3182112" cy="2875788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3714744" y="3243204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4 - 13</a:t>
            </a:r>
          </a:p>
        </p:txBody>
      </p:sp>
      <p:sp>
        <p:nvSpPr>
          <p:cNvPr id="9" name="مربع نص 8"/>
          <p:cNvSpPr txBox="1"/>
          <p:nvPr/>
        </p:nvSpPr>
        <p:spPr>
          <a:xfrm flipH="1">
            <a:off x="3428992" y="5977614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i="1" dirty="0" err="1" smtClean="0">
                <a:cs typeface="Simplified Arabic" pitchFamily="2" charset="-78"/>
              </a:rPr>
              <a:t>v</a:t>
            </a:r>
            <a:r>
              <a:rPr lang="en-US" sz="2800" b="1" i="1" baseline="-25000" dirty="0" err="1" smtClean="0">
                <a:cs typeface="Simplified Arabic" pitchFamily="2" charset="-78"/>
              </a:rPr>
              <a:t>L</a:t>
            </a:r>
            <a:r>
              <a:rPr lang="en-US" sz="2800" b="1" i="1" dirty="0" smtClean="0">
                <a:cs typeface="Simplified Arabic" pitchFamily="2" charset="-78"/>
              </a:rPr>
              <a:t> = u</a:t>
            </a:r>
            <a:r>
              <a:rPr lang="en-US" sz="2800" b="1" i="1" baseline="-25000" dirty="0" smtClean="0">
                <a:cs typeface="Simplified Arabic" pitchFamily="2" charset="-78"/>
              </a:rPr>
              <a:t>2-2</a:t>
            </a:r>
            <a:r>
              <a:rPr lang="ar-SY" sz="2800" b="1" i="1" dirty="0" smtClean="0">
                <a:cs typeface="Simplified Arabic" pitchFamily="2" charset="-78"/>
              </a:rPr>
              <a:t> </a:t>
            </a:r>
            <a:endParaRPr lang="ar-SY" sz="2800" b="1" i="1" dirty="0">
              <a:cs typeface="Simplified Arabic" pitchFamily="2" charset="-78"/>
            </a:endParaRPr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31</a:t>
            </a:fld>
            <a:endParaRPr lang="ar-SY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072198" y="1416050"/>
          <a:ext cx="1198562" cy="568325"/>
        </p:xfrm>
        <a:graphic>
          <a:graphicData uri="http://schemas.openxmlformats.org/presentationml/2006/ole">
            <p:oleObj spid="_x0000_s212994" name="Equation" r:id="rId3" imgW="507960" imgH="2412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375535" y="1416050"/>
          <a:ext cx="1431925" cy="568325"/>
        </p:xfrm>
        <a:graphic>
          <a:graphicData uri="http://schemas.openxmlformats.org/presentationml/2006/ole">
            <p:oleObj spid="_x0000_s212995" name="Equation" r:id="rId4" imgW="609480" imgH="2412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000760" y="2701925"/>
          <a:ext cx="1249363" cy="565150"/>
        </p:xfrm>
        <a:graphic>
          <a:graphicData uri="http://schemas.openxmlformats.org/presentationml/2006/ole">
            <p:oleObj spid="_x0000_s212996" name="Equation" r:id="rId5" imgW="533160" imgH="24120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256473" y="2701925"/>
          <a:ext cx="1525587" cy="568325"/>
        </p:xfrm>
        <a:graphic>
          <a:graphicData uri="http://schemas.openxmlformats.org/presentationml/2006/ole">
            <p:oleObj spid="_x0000_s212997" name="Equation" r:id="rId6" imgW="647640" imgH="24120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6757994" y="3987800"/>
          <a:ext cx="2036763" cy="569913"/>
        </p:xfrm>
        <a:graphic>
          <a:graphicData uri="http://schemas.openxmlformats.org/presentationml/2006/ole">
            <p:oleObj spid="_x0000_s212998" name="Equation" r:id="rId7" imgW="863280" imgH="241200" progId="Equation.DSMT4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500694" y="3987800"/>
          <a:ext cx="1284288" cy="568325"/>
        </p:xfrm>
        <a:graphic>
          <a:graphicData uri="http://schemas.openxmlformats.org/presentationml/2006/ole">
            <p:oleObj spid="_x0000_s212999" name="Equation" r:id="rId8" imgW="545760" imgH="24120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410230" y="5273675"/>
          <a:ext cx="1198562" cy="568325"/>
        </p:xfrm>
        <a:graphic>
          <a:graphicData uri="http://schemas.openxmlformats.org/presentationml/2006/ole">
            <p:oleObj spid="_x0000_s213000" name="Equation" r:id="rId9" imgW="507960" imgH="24120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583392" y="5273675"/>
          <a:ext cx="2274888" cy="569913"/>
        </p:xfrm>
        <a:graphic>
          <a:graphicData uri="http://schemas.openxmlformats.org/presentationml/2006/ole">
            <p:oleObj spid="_x0000_s213001" name="Equation" r:id="rId10" imgW="965160" imgH="241200" progId="Equation.DSMT4">
              <p:embed/>
            </p:oleObj>
          </a:graphicData>
        </a:graphic>
      </p:graphicFrame>
      <p:grpSp>
        <p:nvGrpSpPr>
          <p:cNvPr id="34" name="مجموعة 33"/>
          <p:cNvGrpSpPr/>
          <p:nvPr/>
        </p:nvGrpSpPr>
        <p:grpSpPr>
          <a:xfrm>
            <a:off x="200281" y="3929064"/>
            <a:ext cx="3800215" cy="2714646"/>
            <a:chOff x="200281" y="3929064"/>
            <a:chExt cx="3800215" cy="2714646"/>
          </a:xfrm>
        </p:grpSpPr>
        <p:grpSp>
          <p:nvGrpSpPr>
            <p:cNvPr id="13" name="مجموعة 12"/>
            <p:cNvGrpSpPr>
              <a:grpSpLocks noChangeAspect="1"/>
            </p:cNvGrpSpPr>
            <p:nvPr/>
          </p:nvGrpSpPr>
          <p:grpSpPr>
            <a:xfrm>
              <a:off x="200281" y="3929064"/>
              <a:ext cx="3800215" cy="2273667"/>
              <a:chOff x="124984" y="3714752"/>
              <a:chExt cx="4318427" cy="2583712"/>
            </a:xfrm>
          </p:grpSpPr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714348" y="3714752"/>
                <a:ext cx="3695700" cy="2257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مربع نص 14"/>
              <p:cNvSpPr txBox="1"/>
              <p:nvPr/>
            </p:nvSpPr>
            <p:spPr>
              <a:xfrm>
                <a:off x="1181711" y="4369522"/>
                <a:ext cx="964413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b="1" dirty="0" smtClean="0">
                    <a:sym typeface="Symbol"/>
                  </a:rPr>
                  <a:t>U</a:t>
                </a:r>
                <a:r>
                  <a:rPr lang="en-US" b="1" baseline="-25000" dirty="0" smtClean="0">
                    <a:sym typeface="Symbol"/>
                  </a:rPr>
                  <a:t>2-1</a:t>
                </a:r>
              </a:p>
            </p:txBody>
          </p:sp>
          <p:sp>
            <p:nvSpPr>
              <p:cNvPr id="16" name="مربع نص 15"/>
              <p:cNvSpPr txBox="1"/>
              <p:nvPr/>
            </p:nvSpPr>
            <p:spPr>
              <a:xfrm>
                <a:off x="4000496" y="4357694"/>
                <a:ext cx="442915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000" b="1" dirty="0" smtClean="0">
                    <a:sym typeface="Symbol"/>
                  </a:rPr>
                  <a:t></a:t>
                </a:r>
                <a:endParaRPr lang="ar-SY" sz="2000" b="1" dirty="0"/>
              </a:p>
            </p:txBody>
          </p:sp>
          <p:sp>
            <p:nvSpPr>
              <p:cNvPr id="17" name="مربع نص 16"/>
              <p:cNvSpPr txBox="1"/>
              <p:nvPr/>
            </p:nvSpPr>
            <p:spPr>
              <a:xfrm>
                <a:off x="124984" y="3714752"/>
                <a:ext cx="625083" cy="50013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000" b="1" dirty="0" err="1" smtClean="0">
                    <a:solidFill>
                      <a:srgbClr val="FF0000"/>
                    </a:solidFill>
                    <a:sym typeface="Symbol"/>
                  </a:rPr>
                  <a:t>v</a:t>
                </a:r>
                <a:r>
                  <a:rPr lang="en-US" sz="2000" b="1" baseline="-25000" dirty="0" err="1" smtClean="0">
                    <a:solidFill>
                      <a:srgbClr val="FF0000"/>
                    </a:solidFill>
                    <a:sym typeface="Symbol"/>
                  </a:rPr>
                  <a:t>L</a:t>
                </a:r>
                <a:endParaRPr lang="ar-SY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مربع نص 17"/>
              <p:cNvSpPr txBox="1"/>
              <p:nvPr/>
            </p:nvSpPr>
            <p:spPr>
              <a:xfrm>
                <a:off x="428596" y="5786452"/>
                <a:ext cx="589364" cy="50013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ar-SY" sz="2000" b="1" dirty="0" smtClean="0">
                    <a:solidFill>
                      <a:srgbClr val="FF0000"/>
                    </a:solidFill>
                    <a:sym typeface="Symbol"/>
                  </a:rPr>
                  <a:t></a:t>
                </a:r>
                <a:r>
                  <a:rPr lang="en-US" sz="2000" b="1" baseline="-25000" dirty="0" smtClean="0">
                    <a:solidFill>
                      <a:srgbClr val="FF0000"/>
                    </a:solidFill>
                    <a:sym typeface="Symbol"/>
                  </a:rPr>
                  <a:t>1</a:t>
                </a:r>
                <a:endParaRPr lang="ar-SY" sz="2000" b="1" baseline="-25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رابط كسهم مستقيم 18"/>
              <p:cNvCxnSpPr/>
              <p:nvPr/>
            </p:nvCxnSpPr>
            <p:spPr>
              <a:xfrm rot="5400000" flipH="1" flipV="1">
                <a:off x="648522" y="5742057"/>
                <a:ext cx="230400" cy="127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رابط كسهم مستقيم 19"/>
              <p:cNvCxnSpPr/>
              <p:nvPr/>
            </p:nvCxnSpPr>
            <p:spPr>
              <a:xfrm rot="5400000" flipH="1" flipV="1">
                <a:off x="2265556" y="5742057"/>
                <a:ext cx="230400" cy="127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رابط كسهم مستقيم 20"/>
              <p:cNvCxnSpPr/>
              <p:nvPr/>
            </p:nvCxnSpPr>
            <p:spPr>
              <a:xfrm rot="5400000" flipH="1" flipV="1">
                <a:off x="910336" y="5758143"/>
                <a:ext cx="230400" cy="127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مربع نص 21"/>
              <p:cNvSpPr txBox="1"/>
              <p:nvPr/>
            </p:nvSpPr>
            <p:spPr>
              <a:xfrm>
                <a:off x="875083" y="5798327"/>
                <a:ext cx="589364" cy="50013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ar-SY" sz="2000" b="1" dirty="0" smtClean="0">
                    <a:solidFill>
                      <a:srgbClr val="002060"/>
                    </a:solidFill>
                    <a:sym typeface="Symbol"/>
                  </a:rPr>
                  <a:t></a:t>
                </a:r>
                <a:r>
                  <a:rPr lang="en-US" sz="2000" b="1" baseline="-25000" dirty="0" smtClean="0">
                    <a:solidFill>
                      <a:srgbClr val="002060"/>
                    </a:solidFill>
                    <a:sym typeface="Symbol"/>
                  </a:rPr>
                  <a:t>2</a:t>
                </a:r>
                <a:endParaRPr lang="ar-SY" sz="2000" b="1" baseline="-25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23" name="رابط كسهم مستقيم 22"/>
              <p:cNvCxnSpPr/>
              <p:nvPr/>
            </p:nvCxnSpPr>
            <p:spPr>
              <a:xfrm rot="5400000" flipH="1" flipV="1">
                <a:off x="2517786" y="5758143"/>
                <a:ext cx="230400" cy="127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مربع نص 23"/>
              <p:cNvSpPr txBox="1"/>
              <p:nvPr/>
            </p:nvSpPr>
            <p:spPr>
              <a:xfrm>
                <a:off x="1714480" y="3714752"/>
                <a:ext cx="91083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b="1" dirty="0" smtClean="0">
                    <a:sym typeface="Symbol"/>
                  </a:rPr>
                  <a:t>U</a:t>
                </a:r>
                <a:r>
                  <a:rPr lang="en-US" b="1" baseline="-25000" dirty="0" smtClean="0">
                    <a:sym typeface="Symbol"/>
                  </a:rPr>
                  <a:t>2-2</a:t>
                </a:r>
              </a:p>
            </p:txBody>
          </p:sp>
          <p:sp>
            <p:nvSpPr>
              <p:cNvPr id="25" name="مربع نص 24"/>
              <p:cNvSpPr txBox="1"/>
              <p:nvPr/>
            </p:nvSpPr>
            <p:spPr>
              <a:xfrm>
                <a:off x="1845665" y="5825421"/>
                <a:ext cx="730616" cy="45467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ar-SY" sz="2000" b="1" dirty="0" smtClean="0">
                    <a:solidFill>
                      <a:srgbClr val="FF0000"/>
                    </a:solidFill>
                    <a:sym typeface="Symbol"/>
                  </a:rPr>
                  <a:t></a:t>
                </a:r>
                <a:r>
                  <a:rPr lang="en-US" sz="2000" b="1" dirty="0" smtClean="0">
                    <a:solidFill>
                      <a:srgbClr val="FF0000"/>
                    </a:solidFill>
                    <a:sym typeface="Symbol"/>
                  </a:rPr>
                  <a:t>’</a:t>
                </a:r>
                <a:r>
                  <a:rPr lang="en-US" sz="2000" b="1" baseline="-25000" dirty="0" smtClean="0">
                    <a:solidFill>
                      <a:srgbClr val="FF0000"/>
                    </a:solidFill>
                    <a:sym typeface="Symbol"/>
                  </a:rPr>
                  <a:t>1</a:t>
                </a:r>
                <a:endParaRPr lang="ar-SY" sz="20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مربع نص 25"/>
              <p:cNvSpPr txBox="1"/>
              <p:nvPr/>
            </p:nvSpPr>
            <p:spPr>
              <a:xfrm>
                <a:off x="2413922" y="5825422"/>
                <a:ext cx="649436" cy="45467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ar-SY" sz="2000" b="1" dirty="0" smtClean="0">
                    <a:solidFill>
                      <a:srgbClr val="002060"/>
                    </a:solidFill>
                    <a:sym typeface="Symbol"/>
                  </a:rPr>
                  <a:t></a:t>
                </a:r>
                <a:r>
                  <a:rPr lang="en-US" sz="2000" b="1" dirty="0" smtClean="0">
                    <a:solidFill>
                      <a:srgbClr val="002060"/>
                    </a:solidFill>
                    <a:sym typeface="Symbol"/>
                  </a:rPr>
                  <a:t>’</a:t>
                </a:r>
                <a:r>
                  <a:rPr lang="en-US" sz="2000" b="1" baseline="-25000" dirty="0" smtClean="0">
                    <a:solidFill>
                      <a:srgbClr val="002060"/>
                    </a:solidFill>
                    <a:sym typeface="Symbol"/>
                  </a:rPr>
                  <a:t>2</a:t>
                </a:r>
                <a:endParaRPr lang="ar-SY" sz="2000" b="1" baseline="-25000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7" name="مربع نص 26"/>
            <p:cNvSpPr txBox="1"/>
            <p:nvPr/>
          </p:nvSpPr>
          <p:spPr>
            <a:xfrm>
              <a:off x="1000100" y="6243600"/>
              <a:ext cx="221457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cs typeface="Simplified Arabic" pitchFamily="2" charset="-78"/>
                </a:rPr>
                <a:t>الشكل 4 - 14</a:t>
              </a:r>
            </a:p>
          </p:txBody>
        </p:sp>
      </p:grpSp>
      <p:pic>
        <p:nvPicPr>
          <p:cNvPr id="28" name="صورة 27" descr="power2_fig4_13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8318" y="357166"/>
            <a:ext cx="3182112" cy="2875788"/>
          </a:xfrm>
          <a:prstGeom prst="rect">
            <a:avLst/>
          </a:prstGeom>
        </p:spPr>
      </p:pic>
      <p:sp>
        <p:nvSpPr>
          <p:cNvPr id="29" name="مربع نص 28"/>
          <p:cNvSpPr txBox="1"/>
          <p:nvPr/>
        </p:nvSpPr>
        <p:spPr>
          <a:xfrm>
            <a:off x="1000100" y="3243204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4 - 13</a:t>
            </a:r>
          </a:p>
        </p:txBody>
      </p:sp>
      <p:sp>
        <p:nvSpPr>
          <p:cNvPr id="30" name="مربع نص 29"/>
          <p:cNvSpPr txBox="1"/>
          <p:nvPr/>
        </p:nvSpPr>
        <p:spPr>
          <a:xfrm>
            <a:off x="7000892" y="357166"/>
            <a:ext cx="17859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31" name="مربع نص 30"/>
          <p:cNvSpPr txBox="1"/>
          <p:nvPr/>
        </p:nvSpPr>
        <p:spPr>
          <a:xfrm>
            <a:off x="4643438" y="857232"/>
            <a:ext cx="41434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 </a:t>
            </a:r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</a:rPr>
              <a:t>&gt; </a:t>
            </a:r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</a:t>
            </a:r>
            <a:r>
              <a:rPr lang="en-US" sz="2800" b="1" i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2</a:t>
            </a:r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&gt; 0</a:t>
            </a:r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:</a:t>
            </a:r>
            <a:endParaRPr lang="ar-SY" sz="28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3900482" y="1987550"/>
          <a:ext cx="4819650" cy="568325"/>
        </p:xfrm>
        <a:graphic>
          <a:graphicData uri="http://schemas.openxmlformats.org/presentationml/2006/ole">
            <p:oleObj spid="_x0000_s213004" name="Equation" r:id="rId13" imgW="2044440" imgH="241200" progId="Equation.DSMT4">
              <p:embed/>
            </p:oleObj>
          </a:graphicData>
        </a:graphic>
      </p:graphicFrame>
      <p:graphicFrame>
        <p:nvGraphicFramePr>
          <p:cNvPr id="33" name="Object 3"/>
          <p:cNvGraphicFramePr>
            <a:graphicFrameLocks noChangeAspect="1"/>
          </p:cNvGraphicFramePr>
          <p:nvPr/>
        </p:nvGraphicFramePr>
        <p:xfrm>
          <a:off x="3857620" y="3273425"/>
          <a:ext cx="4905375" cy="568325"/>
        </p:xfrm>
        <a:graphic>
          <a:graphicData uri="http://schemas.openxmlformats.org/presentationml/2006/ole">
            <p:oleObj spid="_x0000_s213005" name="Equation" r:id="rId14" imgW="2082600" imgH="241200" progId="Equation.DSMT4">
              <p:embed/>
            </p:oleObj>
          </a:graphicData>
        </a:graphic>
      </p:graphicFrame>
      <p:graphicFrame>
        <p:nvGraphicFramePr>
          <p:cNvPr id="213007" name="Object 2"/>
          <p:cNvGraphicFramePr>
            <a:graphicFrameLocks noChangeAspect="1"/>
          </p:cNvGraphicFramePr>
          <p:nvPr/>
        </p:nvGraphicFramePr>
        <p:xfrm>
          <a:off x="3900482" y="4602163"/>
          <a:ext cx="4819650" cy="568325"/>
        </p:xfrm>
        <a:graphic>
          <a:graphicData uri="http://schemas.openxmlformats.org/presentationml/2006/ole">
            <p:oleObj spid="_x0000_s213007" name="Equation" r:id="rId15" imgW="2044440" imgH="241200" progId="Equation.DSMT4">
              <p:embed/>
            </p:oleObj>
          </a:graphicData>
        </a:graphic>
      </p:graphicFrame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3857620" y="5845175"/>
          <a:ext cx="4905375" cy="568325"/>
        </p:xfrm>
        <a:graphic>
          <a:graphicData uri="http://schemas.openxmlformats.org/presentationml/2006/ole">
            <p:oleObj spid="_x0000_s213009" name="Equation" r:id="rId16" imgW="2082600" imgH="241200" progId="Equation.DSMT4">
              <p:embed/>
            </p:oleObj>
          </a:graphicData>
        </a:graphic>
      </p:graphicFrame>
      <p:sp>
        <p:nvSpPr>
          <p:cNvPr id="35" name="عنصر نائب للتاريخ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6" name="عنصر نائب لرقم الشريحة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32</a:t>
            </a:fld>
            <a:endParaRPr lang="ar-SY"/>
          </a:p>
        </p:txBody>
      </p:sp>
      <p:sp>
        <p:nvSpPr>
          <p:cNvPr id="38" name="عنصر نائب للتذييل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مستطيل 27"/>
          <p:cNvSpPr/>
          <p:nvPr/>
        </p:nvSpPr>
        <p:spPr>
          <a:xfrm>
            <a:off x="214282" y="5429264"/>
            <a:ext cx="8715436" cy="10001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pSp>
        <p:nvGrpSpPr>
          <p:cNvPr id="2" name="مجموعة 12"/>
          <p:cNvGrpSpPr>
            <a:grpSpLocks noChangeAspect="1"/>
          </p:cNvGrpSpPr>
          <p:nvPr/>
        </p:nvGrpSpPr>
        <p:grpSpPr>
          <a:xfrm>
            <a:off x="2714612" y="1357298"/>
            <a:ext cx="3800215" cy="2273667"/>
            <a:chOff x="124984" y="3714752"/>
            <a:chExt cx="4318427" cy="2583712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3714752"/>
              <a:ext cx="3695700" cy="225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مربع نص 14"/>
            <p:cNvSpPr txBox="1"/>
            <p:nvPr/>
          </p:nvSpPr>
          <p:spPr>
            <a:xfrm>
              <a:off x="1181711" y="4369522"/>
              <a:ext cx="96441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>
                  <a:sym typeface="Symbol"/>
                </a:rPr>
                <a:t>U</a:t>
              </a:r>
              <a:r>
                <a:rPr lang="en-US" b="1" baseline="-25000" dirty="0" smtClean="0">
                  <a:sym typeface="Symbol"/>
                </a:rPr>
                <a:t>2-1</a:t>
              </a: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4000496" y="4357694"/>
              <a:ext cx="44291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124984" y="3714752"/>
              <a:ext cx="625083" cy="5001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L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428596" y="5786452"/>
              <a:ext cx="589364" cy="5001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r>
                <a:rPr lang="en-US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رابط كسهم مستقيم 18"/>
            <p:cNvCxnSpPr/>
            <p:nvPr/>
          </p:nvCxnSpPr>
          <p:spPr>
            <a:xfrm rot="5400000" flipH="1" flipV="1">
              <a:off x="648522" y="5742057"/>
              <a:ext cx="230400" cy="12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رابط كسهم مستقيم 19"/>
            <p:cNvCxnSpPr/>
            <p:nvPr/>
          </p:nvCxnSpPr>
          <p:spPr>
            <a:xfrm rot="5400000" flipH="1" flipV="1">
              <a:off x="2265556" y="5742057"/>
              <a:ext cx="230400" cy="12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رابط كسهم مستقيم 20"/>
            <p:cNvCxnSpPr/>
            <p:nvPr/>
          </p:nvCxnSpPr>
          <p:spPr>
            <a:xfrm rot="5400000" flipH="1" flipV="1">
              <a:off x="910336" y="5758143"/>
              <a:ext cx="230400" cy="127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ربع نص 21"/>
            <p:cNvSpPr txBox="1"/>
            <p:nvPr/>
          </p:nvSpPr>
          <p:spPr>
            <a:xfrm>
              <a:off x="875083" y="5798327"/>
              <a:ext cx="589364" cy="5001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002060"/>
                  </a:solidFill>
                  <a:sym typeface="Symbol"/>
                </a:rPr>
                <a:t></a:t>
              </a:r>
              <a:r>
                <a:rPr lang="en-US" sz="2000" b="1" baseline="-25000" dirty="0" smtClean="0">
                  <a:solidFill>
                    <a:srgbClr val="00206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2060"/>
                </a:solidFill>
              </a:endParaRPr>
            </a:p>
          </p:txBody>
        </p:sp>
        <p:cxnSp>
          <p:nvCxnSpPr>
            <p:cNvPr id="23" name="رابط كسهم مستقيم 22"/>
            <p:cNvCxnSpPr/>
            <p:nvPr/>
          </p:nvCxnSpPr>
          <p:spPr>
            <a:xfrm rot="5400000" flipH="1" flipV="1">
              <a:off x="2517786" y="5758143"/>
              <a:ext cx="230400" cy="127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مربع نص 23"/>
            <p:cNvSpPr txBox="1"/>
            <p:nvPr/>
          </p:nvSpPr>
          <p:spPr>
            <a:xfrm>
              <a:off x="1714480" y="3714752"/>
              <a:ext cx="91083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>
                  <a:sym typeface="Symbol"/>
                </a:rPr>
                <a:t>U</a:t>
              </a:r>
              <a:r>
                <a:rPr lang="en-US" b="1" baseline="-25000" dirty="0" smtClean="0">
                  <a:sym typeface="Symbol"/>
                </a:rPr>
                <a:t>2-2</a:t>
              </a:r>
            </a:p>
          </p:txBody>
        </p:sp>
        <p:sp>
          <p:nvSpPr>
            <p:cNvPr id="25" name="مربع نص 24"/>
            <p:cNvSpPr txBox="1"/>
            <p:nvPr/>
          </p:nvSpPr>
          <p:spPr>
            <a:xfrm>
              <a:off x="1845665" y="5825421"/>
              <a:ext cx="730616" cy="45467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FF0000"/>
                  </a:solidFill>
                  <a:sym typeface="Symbol"/>
                </a:rPr>
                <a:t>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’</a:t>
              </a:r>
              <a:r>
                <a:rPr lang="en-US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2413922" y="5825422"/>
              <a:ext cx="649436" cy="45467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000" b="1" dirty="0" smtClean="0">
                  <a:solidFill>
                    <a:srgbClr val="002060"/>
                  </a:solidFill>
                  <a:sym typeface="Symbol"/>
                </a:rPr>
                <a:t></a:t>
              </a:r>
              <a:r>
                <a:rPr lang="en-US" sz="2000" b="1" dirty="0" smtClean="0">
                  <a:solidFill>
                    <a:srgbClr val="002060"/>
                  </a:solidFill>
                  <a:sym typeface="Symbol"/>
                </a:rPr>
                <a:t>’</a:t>
              </a:r>
              <a:r>
                <a:rPr lang="en-US" sz="2000" b="1" baseline="-25000" dirty="0" smtClean="0">
                  <a:solidFill>
                    <a:srgbClr val="00206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7" name="مربع نص 26"/>
          <p:cNvSpPr txBox="1"/>
          <p:nvPr/>
        </p:nvSpPr>
        <p:spPr>
          <a:xfrm>
            <a:off x="3514431" y="3671834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4 - 14</a:t>
            </a:r>
          </a:p>
        </p:txBody>
      </p:sp>
      <p:sp>
        <p:nvSpPr>
          <p:cNvPr id="30" name="مربع نص 29"/>
          <p:cNvSpPr txBox="1"/>
          <p:nvPr/>
        </p:nvSpPr>
        <p:spPr>
          <a:xfrm>
            <a:off x="5000628" y="500042"/>
            <a:ext cx="37862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لجهد الحمولة 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21198" name="Object 15"/>
          <p:cNvGraphicFramePr>
            <a:graphicFrameLocks noChangeAspect="1"/>
          </p:cNvGraphicFramePr>
          <p:nvPr/>
        </p:nvGraphicFramePr>
        <p:xfrm>
          <a:off x="322291" y="4286250"/>
          <a:ext cx="8393113" cy="971550"/>
        </p:xfrm>
        <a:graphic>
          <a:graphicData uri="http://schemas.openxmlformats.org/presentationml/2006/ole">
            <p:oleObj spid="_x0000_s221198" name="Equation" r:id="rId4" imgW="3733560" imgH="431640" progId="Equation.DSMT4">
              <p:embed/>
            </p:oleObj>
          </a:graphicData>
        </a:graphic>
      </p:graphicFrame>
      <p:graphicFrame>
        <p:nvGraphicFramePr>
          <p:cNvPr id="221199" name="Object 15"/>
          <p:cNvGraphicFramePr>
            <a:graphicFrameLocks noChangeAspect="1"/>
          </p:cNvGraphicFramePr>
          <p:nvPr/>
        </p:nvGraphicFramePr>
        <p:xfrm>
          <a:off x="314326" y="5534025"/>
          <a:ext cx="8588375" cy="865188"/>
        </p:xfrm>
        <a:graphic>
          <a:graphicData uri="http://schemas.openxmlformats.org/presentationml/2006/ole">
            <p:oleObj spid="_x0000_s221199" name="Equation" r:id="rId5" imgW="4292280" imgH="431640" progId="Equation.DSMT4">
              <p:embed/>
            </p:oleObj>
          </a:graphicData>
        </a:graphic>
      </p:graphicFrame>
      <p:sp>
        <p:nvSpPr>
          <p:cNvPr id="29" name="عنصر نائب للتاريخ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1" name="عنصر نائب لرقم الشريحة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33</a:t>
            </a:fld>
            <a:endParaRPr lang="ar-SY"/>
          </a:p>
        </p:txBody>
      </p:sp>
      <p:sp>
        <p:nvSpPr>
          <p:cNvPr id="32" name="عنصر نائب للتذييل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مستطيل 24"/>
          <p:cNvSpPr/>
          <p:nvPr/>
        </p:nvSpPr>
        <p:spPr>
          <a:xfrm>
            <a:off x="5724128" y="5715016"/>
            <a:ext cx="1785950" cy="85725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0" name="مستطيل 19"/>
          <p:cNvSpPr/>
          <p:nvPr/>
        </p:nvSpPr>
        <p:spPr>
          <a:xfrm>
            <a:off x="5214942" y="4857760"/>
            <a:ext cx="2857520" cy="78581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" name="مربع نص 1"/>
          <p:cNvSpPr txBox="1"/>
          <p:nvPr/>
        </p:nvSpPr>
        <p:spPr>
          <a:xfrm>
            <a:off x="1571604" y="-71462"/>
            <a:ext cx="73581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التنظيم بطريقة </a:t>
            </a:r>
            <a:r>
              <a:rPr lang="en-US" sz="2800" b="1" dirty="0" smtClean="0">
                <a:solidFill>
                  <a:srgbClr val="FF0000"/>
                </a:solidFill>
                <a:cs typeface="Simplified Arabic" pitchFamily="2" charset="-78"/>
              </a:rPr>
              <a:t>ON/OFF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285720" y="428604"/>
            <a:ext cx="857256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تستخدم هذه الطريقة بشكل عام في السخانات بحيث يمرر القاطع الالكتروني خلال </a:t>
            </a:r>
            <a:r>
              <a:rPr lang="en-US" sz="2800" b="1" i="1" dirty="0" smtClean="0">
                <a:solidFill>
                  <a:srgbClr val="7030A0"/>
                </a:solidFill>
                <a:cs typeface="Simplified Arabic" pitchFamily="2" charset="-78"/>
              </a:rPr>
              <a:t>n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دورة كاملة</a:t>
            </a:r>
            <a:r>
              <a:rPr lang="en-US" sz="2800" b="1" dirty="0" smtClean="0">
                <a:solidFill>
                  <a:srgbClr val="7030A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ويقطع خلال </a:t>
            </a:r>
            <a:r>
              <a:rPr lang="en-US" sz="2800" b="1" i="1" dirty="0" smtClean="0">
                <a:solidFill>
                  <a:srgbClr val="7030A0"/>
                </a:solidFill>
                <a:cs typeface="Simplified Arabic" pitchFamily="2" charset="-78"/>
              </a:rPr>
              <a:t>m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دورة كاملة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428596" y="1428736"/>
            <a:ext cx="82868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يكون التمرير والقطع خلال مرور منحني الجهد بالصفر.</a:t>
            </a:r>
          </a:p>
        </p:txBody>
      </p:sp>
      <p:sp>
        <p:nvSpPr>
          <p:cNvPr id="18" name="مربع نص 17"/>
          <p:cNvSpPr txBox="1"/>
          <p:nvPr/>
        </p:nvSpPr>
        <p:spPr>
          <a:xfrm>
            <a:off x="1357290" y="5743510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4 - 15</a:t>
            </a:r>
          </a:p>
        </p:txBody>
      </p:sp>
      <p:sp>
        <p:nvSpPr>
          <p:cNvPr id="19" name="مربع نص 18"/>
          <p:cNvSpPr txBox="1"/>
          <p:nvPr/>
        </p:nvSpPr>
        <p:spPr>
          <a:xfrm>
            <a:off x="4929190" y="2143116"/>
            <a:ext cx="37862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لجهد الحمولة: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5343525" y="3714752"/>
          <a:ext cx="2500313" cy="1103313"/>
        </p:xfrm>
        <a:graphic>
          <a:graphicData uri="http://schemas.openxmlformats.org/presentationml/2006/ole">
            <p:oleObj spid="_x0000_s222212" name="Equation" r:id="rId3" imgW="1066680" imgH="469800" progId="Equation.DSMT4">
              <p:embed/>
            </p:oleObj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5400675" y="4929187"/>
          <a:ext cx="2620963" cy="627063"/>
        </p:xfrm>
        <a:graphic>
          <a:graphicData uri="http://schemas.openxmlformats.org/presentationml/2006/ole">
            <p:oleObj spid="_x0000_s222213" name="Equation" r:id="rId4" imgW="1117440" imgH="266400" progId="Equation.DSMT4">
              <p:embed/>
            </p:oleObj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5868144" y="5670550"/>
          <a:ext cx="1517650" cy="1016000"/>
        </p:xfrm>
        <a:graphic>
          <a:graphicData uri="http://schemas.openxmlformats.org/presentationml/2006/ole">
            <p:oleObj spid="_x0000_s222214" name="Equation" r:id="rId5" imgW="647640" imgH="431640" progId="Equation.DSMT4">
              <p:embed/>
            </p:oleObj>
          </a:graphicData>
        </a:graphic>
      </p:graphicFrame>
      <p:grpSp>
        <p:nvGrpSpPr>
          <p:cNvPr id="30" name="مجموعة 29"/>
          <p:cNvGrpSpPr/>
          <p:nvPr/>
        </p:nvGrpSpPr>
        <p:grpSpPr>
          <a:xfrm>
            <a:off x="92837" y="1928802"/>
            <a:ext cx="4440300" cy="3686258"/>
            <a:chOff x="92837" y="1928802"/>
            <a:chExt cx="4440300" cy="3686258"/>
          </a:xfrm>
        </p:grpSpPr>
        <p:pic>
          <p:nvPicPr>
            <p:cNvPr id="22221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1472" y="2071678"/>
              <a:ext cx="36957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مربع نص 5"/>
            <p:cNvSpPr txBox="1"/>
            <p:nvPr/>
          </p:nvSpPr>
          <p:spPr>
            <a:xfrm>
              <a:off x="4124798" y="2637467"/>
              <a:ext cx="389765" cy="3520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92837" y="1928802"/>
              <a:ext cx="55007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FF0000"/>
                  </a:solidFill>
                  <a:sym typeface="Symbol"/>
                </a:rPr>
                <a:t>in</a:t>
              </a:r>
              <a:endParaRPr lang="ar-SY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92837" y="3429000"/>
              <a:ext cx="55007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err="1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000" b="1" baseline="-25000" dirty="0" err="1" smtClean="0">
                  <a:solidFill>
                    <a:srgbClr val="0070C0"/>
                  </a:solidFill>
                  <a:sym typeface="Symbol"/>
                </a:rPr>
                <a:t>L</a:t>
              </a:r>
              <a:endParaRPr lang="ar-SY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4143372" y="3857628"/>
              <a:ext cx="389765" cy="3520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12" name="رابط كسهم مستقيم 11"/>
            <p:cNvCxnSpPr/>
            <p:nvPr/>
          </p:nvCxnSpPr>
          <p:spPr>
            <a:xfrm>
              <a:off x="628396" y="5143512"/>
              <a:ext cx="228601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رابط كسهم مستقيم 13"/>
            <p:cNvCxnSpPr/>
            <p:nvPr/>
          </p:nvCxnSpPr>
          <p:spPr>
            <a:xfrm>
              <a:off x="2928926" y="5143512"/>
              <a:ext cx="107157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مربع نص 15"/>
            <p:cNvSpPr txBox="1"/>
            <p:nvPr/>
          </p:nvSpPr>
          <p:spPr>
            <a:xfrm>
              <a:off x="1285852" y="5214950"/>
              <a:ext cx="92869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i="1" dirty="0" smtClean="0">
                  <a:sym typeface="Symbol"/>
                </a:rPr>
                <a:t>2  n</a:t>
              </a:r>
              <a:endParaRPr lang="ar-SY" sz="2000" b="1" i="1" dirty="0"/>
            </a:p>
          </p:txBody>
        </p:sp>
        <p:sp>
          <p:nvSpPr>
            <p:cNvPr id="24" name="مربع نص 23"/>
            <p:cNvSpPr txBox="1"/>
            <p:nvPr/>
          </p:nvSpPr>
          <p:spPr>
            <a:xfrm>
              <a:off x="2857488" y="5214950"/>
              <a:ext cx="10001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i="1" dirty="0" smtClean="0">
                  <a:sym typeface="Symbol"/>
                </a:rPr>
                <a:t>2  m</a:t>
              </a:r>
              <a:endParaRPr lang="ar-SY" sz="2000" b="1" i="1" dirty="0"/>
            </a:p>
          </p:txBody>
        </p:sp>
      </p:grpSp>
      <p:sp>
        <p:nvSpPr>
          <p:cNvPr id="26" name="عنصر نائب للتاريخ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34</a:t>
            </a:fld>
            <a:endParaRPr lang="ar-SY"/>
          </a:p>
        </p:txBody>
      </p:sp>
      <p:sp>
        <p:nvSpPr>
          <p:cNvPr id="28" name="عنصر نائب للتذييل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29" name="مربع نص 28"/>
          <p:cNvSpPr txBox="1"/>
          <p:nvPr/>
        </p:nvSpPr>
        <p:spPr>
          <a:xfrm>
            <a:off x="7786710" y="5906176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حيث:</a:t>
            </a:r>
          </a:p>
        </p:txBody>
      </p:sp>
      <p:graphicFrame>
        <p:nvGraphicFramePr>
          <p:cNvPr id="222211" name="Object 15"/>
          <p:cNvGraphicFramePr>
            <a:graphicFrameLocks noChangeAspect="1"/>
          </p:cNvGraphicFramePr>
          <p:nvPr/>
        </p:nvGraphicFramePr>
        <p:xfrm>
          <a:off x="4130675" y="2917825"/>
          <a:ext cx="4692650" cy="819150"/>
        </p:xfrm>
        <a:graphic>
          <a:graphicData uri="http://schemas.openxmlformats.org/presentationml/2006/ole">
            <p:oleObj spid="_x0000_s222211" name="Equation" r:id="rId7" imgW="24764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0" grpId="0" animBg="1"/>
      <p:bldP spid="4" grpId="0"/>
      <p:bldP spid="19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857224" y="2588711"/>
            <a:ext cx="7429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7200" b="1" dirty="0" smtClean="0">
                <a:solidFill>
                  <a:srgbClr val="FF0000"/>
                </a:solidFill>
                <a:cs typeface="Simplified Arabic" pitchFamily="2" charset="-78"/>
              </a:rPr>
              <a:t>نهاية الفصل الثالث</a:t>
            </a:r>
            <a:endParaRPr lang="ar-SY" sz="72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35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3929058" y="323945"/>
            <a:ext cx="12858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3200" b="1" dirty="0" smtClean="0">
                <a:solidFill>
                  <a:srgbClr val="FF0000"/>
                </a:solidFill>
                <a:cs typeface="Simplified Arabic" pitchFamily="2" charset="-78"/>
              </a:rPr>
              <a:t>مسألة</a:t>
            </a:r>
            <a:endParaRPr lang="ar-SY" sz="32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467544" y="1000108"/>
            <a:ext cx="8208912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منظم جهد متناوب يستخدم لتغذية حمولة </a:t>
            </a:r>
            <a:r>
              <a:rPr lang="ar-SY" sz="2800" b="1" dirty="0" err="1" smtClean="0">
                <a:cs typeface="Simplified Arabic" pitchFamily="2" charset="-78"/>
              </a:rPr>
              <a:t>أومية</a:t>
            </a:r>
            <a:r>
              <a:rPr lang="ar-SY" sz="2800" b="1" dirty="0" smtClean="0">
                <a:cs typeface="Simplified Arabic" pitchFamily="2" charset="-78"/>
              </a:rPr>
              <a:t> صرفة مقدارها 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</a:rPr>
              <a:t>R=1000 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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فإذا كانت القيمة الفعالة لجهد الشبكة 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</a:rPr>
              <a:t>220 v</a:t>
            </a:r>
            <a:r>
              <a:rPr lang="ar-SY" sz="2800" b="1" dirty="0" smtClean="0">
                <a:cs typeface="Simplified Arabic" pitchFamily="2" charset="-78"/>
              </a:rPr>
              <a:t> بتردد 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</a:rPr>
              <a:t>50 Hz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وكانت زاوية قدح </a:t>
            </a:r>
            <a:r>
              <a:rPr lang="ar-SY" sz="2800" b="1" dirty="0" err="1" smtClean="0">
                <a:cs typeface="Simplified Arabic" pitchFamily="2" charset="-78"/>
              </a:rPr>
              <a:t>الثايرستورات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 = 90 </a:t>
            </a:r>
            <a:r>
              <a:rPr lang="en-US" sz="2800" b="1" baseline="30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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  <a:endParaRPr lang="en-US" sz="2800" b="1" dirty="0" smtClean="0">
              <a:solidFill>
                <a:srgbClr val="0070C0"/>
              </a:solidFill>
              <a:cs typeface="Simplified Arabic" pitchFamily="2" charset="-78"/>
              <a:sym typeface="Symbol"/>
            </a:endParaRPr>
          </a:p>
          <a:p>
            <a:pPr algn="just"/>
            <a:r>
              <a:rPr lang="ar-SY" sz="2800" b="1" dirty="0" smtClean="0">
                <a:cs typeface="Simplified Arabic" pitchFamily="2" charset="-78"/>
                <a:sym typeface="Symbol"/>
              </a:rPr>
              <a:t>المطلوب :</a:t>
            </a:r>
          </a:p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  <a:sym typeface="Symbol"/>
              </a:rPr>
              <a:t> أوجد قيمة الجهد الفعال على الحمولة وقيمة الجهد النسبي.</a:t>
            </a:r>
          </a:p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  <a:sym typeface="Symbol"/>
              </a:rPr>
              <a:t> أوجد قيمة تيار الحمولة الفعال وقيمة تيار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الأعظمي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  <a:sym typeface="Symbol"/>
              </a:rPr>
              <a:t> أرسم منحنيات جهد وتيار الحمولة وتيار أحد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الثايرستورات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والجهد العكسي عليه.</a:t>
            </a:r>
          </a:p>
          <a:p>
            <a:pPr algn="just">
              <a:buFont typeface="Arial" pitchFamily="34" charset="0"/>
              <a:buChar char="•"/>
            </a:pPr>
            <a:r>
              <a:rPr lang="ar-SY" sz="2800" b="1" dirty="0"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تم استبدال الحمولة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الأومية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بأخرى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أومية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تحريضية</a:t>
            </a:r>
            <a:br>
              <a:rPr lang="ar-SY" sz="2800" b="1" dirty="0" smtClean="0">
                <a:cs typeface="Simplified Arabic" pitchFamily="2" charset="-78"/>
                <a:sym typeface="Symbol"/>
              </a:rPr>
            </a:b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z = 1000 + j 5.51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حدد الزاوية الحرجة للتحكم بالمنظم وحدد فيما إذا كان العمل ضمن منطقة التحكم بالمنظم أم لا.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E79D89E0-247A-4CA1-987A-774EA45695FD}" type="slidenum">
              <a:rPr lang="ar-SY" smtClean="0">
                <a:solidFill>
                  <a:schemeClr val="tx1"/>
                </a:solidFill>
              </a:rPr>
              <a:pPr/>
              <a:t>36</a:t>
            </a:fld>
            <a:endParaRPr lang="ar-SY" dirty="0">
              <a:solidFill>
                <a:schemeClr val="tx1"/>
              </a:solidFill>
            </a:endParaRPr>
          </a:p>
        </p:txBody>
      </p:sp>
      <p:sp>
        <p:nvSpPr>
          <p:cNvPr id="7" name="عنصر نائب للتذييل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20"/>
          <p:cNvGrpSpPr/>
          <p:nvPr/>
        </p:nvGrpSpPr>
        <p:grpSpPr>
          <a:xfrm>
            <a:off x="4214810" y="785794"/>
            <a:ext cx="4289137" cy="4700840"/>
            <a:chOff x="3997639" y="714356"/>
            <a:chExt cx="4289137" cy="4700840"/>
          </a:xfrm>
        </p:grpSpPr>
        <p:grpSp>
          <p:nvGrpSpPr>
            <p:cNvPr id="11" name="مجموعة 12"/>
            <p:cNvGrpSpPr/>
            <p:nvPr/>
          </p:nvGrpSpPr>
          <p:grpSpPr>
            <a:xfrm>
              <a:off x="3997639" y="714356"/>
              <a:ext cx="4289137" cy="4171965"/>
              <a:chOff x="2143108" y="1285860"/>
              <a:chExt cx="4289137" cy="4171965"/>
            </a:xfrm>
          </p:grpSpPr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24150" y="1400175"/>
                <a:ext cx="3695700" cy="405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" name="مربع نص 2"/>
              <p:cNvSpPr txBox="1"/>
              <p:nvPr/>
            </p:nvSpPr>
            <p:spPr>
              <a:xfrm>
                <a:off x="2214546" y="2500306"/>
                <a:ext cx="477202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000" b="1" dirty="0" err="1" smtClean="0">
                    <a:solidFill>
                      <a:srgbClr val="0070C0"/>
                    </a:solidFill>
                    <a:sym typeface="Symbol"/>
                  </a:rPr>
                  <a:t>i</a:t>
                </a:r>
                <a:r>
                  <a:rPr lang="en-US" sz="2000" b="1" baseline="-25000" dirty="0" err="1" smtClean="0">
                    <a:solidFill>
                      <a:srgbClr val="0070C0"/>
                    </a:solidFill>
                    <a:sym typeface="Symbol"/>
                  </a:rPr>
                  <a:t>L</a:t>
                </a:r>
                <a:endParaRPr lang="en-US" sz="2000" b="1" baseline="-25000" dirty="0" smtClean="0">
                  <a:solidFill>
                    <a:srgbClr val="0070C0"/>
                  </a:solidFill>
                  <a:sym typeface="Symbol"/>
                </a:endParaRPr>
              </a:p>
            </p:txBody>
          </p:sp>
          <p:sp>
            <p:nvSpPr>
              <p:cNvPr id="4" name="مربع نص 3"/>
              <p:cNvSpPr txBox="1"/>
              <p:nvPr/>
            </p:nvSpPr>
            <p:spPr>
              <a:xfrm>
                <a:off x="6072198" y="2857496"/>
                <a:ext cx="360047" cy="3214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000" b="1" dirty="0" smtClean="0">
                    <a:sym typeface="Symbol"/>
                  </a:rPr>
                  <a:t></a:t>
                </a:r>
                <a:endParaRPr lang="ar-SY" sz="2000" b="1" dirty="0"/>
              </a:p>
            </p:txBody>
          </p:sp>
          <p:sp>
            <p:nvSpPr>
              <p:cNvPr id="5" name="مربع نص 4"/>
              <p:cNvSpPr txBox="1"/>
              <p:nvPr/>
            </p:nvSpPr>
            <p:spPr>
              <a:xfrm>
                <a:off x="2143108" y="1285860"/>
                <a:ext cx="642942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000" b="1" dirty="0" err="1" smtClean="0">
                    <a:sym typeface="Symbol"/>
                  </a:rPr>
                  <a:t>v</a:t>
                </a:r>
                <a:r>
                  <a:rPr lang="en-US" sz="2000" b="1" baseline="-25000" dirty="0" err="1" smtClean="0">
                    <a:sym typeface="Symbol"/>
                  </a:rPr>
                  <a:t>L</a:t>
                </a:r>
                <a:endParaRPr lang="en-US" sz="2000" b="1" baseline="-25000" dirty="0" smtClean="0">
                  <a:sym typeface="Symbol"/>
                </a:endParaRPr>
              </a:p>
            </p:txBody>
          </p:sp>
          <p:sp>
            <p:nvSpPr>
              <p:cNvPr id="6" name="مربع نص 5"/>
              <p:cNvSpPr txBox="1"/>
              <p:nvPr/>
            </p:nvSpPr>
            <p:spPr>
              <a:xfrm>
                <a:off x="2972228" y="2214554"/>
                <a:ext cx="431485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ar-SY" sz="2000" b="1" dirty="0" smtClean="0">
                    <a:solidFill>
                      <a:srgbClr val="FF0000"/>
                    </a:solidFill>
                    <a:sym typeface="Symbol"/>
                  </a:rPr>
                  <a:t></a:t>
                </a:r>
                <a:endParaRPr lang="ar-SY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مربع نص 6"/>
              <p:cNvSpPr txBox="1"/>
              <p:nvPr/>
            </p:nvSpPr>
            <p:spPr>
              <a:xfrm>
                <a:off x="6072198" y="3528956"/>
                <a:ext cx="360047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000" b="1" dirty="0" smtClean="0">
                    <a:sym typeface="Symbol"/>
                  </a:rPr>
                  <a:t></a:t>
                </a:r>
                <a:endParaRPr lang="ar-SY" sz="2000" b="1" dirty="0"/>
              </a:p>
            </p:txBody>
          </p:sp>
          <p:sp>
            <p:nvSpPr>
              <p:cNvPr id="8" name="مربع نص 7"/>
              <p:cNvSpPr txBox="1"/>
              <p:nvPr/>
            </p:nvSpPr>
            <p:spPr>
              <a:xfrm>
                <a:off x="2156756" y="3286124"/>
                <a:ext cx="571504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000" b="1" dirty="0" smtClean="0">
                    <a:solidFill>
                      <a:srgbClr val="FF0000"/>
                    </a:solidFill>
                    <a:sym typeface="Symbol"/>
                  </a:rPr>
                  <a:t>i</a:t>
                </a:r>
                <a:r>
                  <a:rPr lang="en-US" sz="2000" b="1" baseline="-25000" dirty="0" smtClean="0">
                    <a:solidFill>
                      <a:srgbClr val="FF0000"/>
                    </a:solidFill>
                    <a:sym typeface="Symbol"/>
                  </a:rPr>
                  <a:t>T1</a:t>
                </a:r>
              </a:p>
            </p:txBody>
          </p:sp>
          <p:sp>
            <p:nvSpPr>
              <p:cNvPr id="9" name="مربع نص 8"/>
              <p:cNvSpPr txBox="1"/>
              <p:nvPr/>
            </p:nvSpPr>
            <p:spPr>
              <a:xfrm>
                <a:off x="2143108" y="4071942"/>
                <a:ext cx="642942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000" b="1" dirty="0" smtClean="0">
                    <a:sym typeface="Symbol"/>
                  </a:rPr>
                  <a:t>v</a:t>
                </a:r>
                <a:r>
                  <a:rPr lang="en-US" sz="2000" b="1" baseline="-25000" dirty="0" smtClean="0">
                    <a:sym typeface="Symbol"/>
                  </a:rPr>
                  <a:t>T1</a:t>
                </a:r>
              </a:p>
            </p:txBody>
          </p:sp>
          <p:sp>
            <p:nvSpPr>
              <p:cNvPr id="10" name="مربع نص 9"/>
              <p:cNvSpPr txBox="1"/>
              <p:nvPr/>
            </p:nvSpPr>
            <p:spPr>
              <a:xfrm>
                <a:off x="6069341" y="4250537"/>
                <a:ext cx="360047" cy="3214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000" b="1" dirty="0" smtClean="0">
                    <a:sym typeface="Symbol"/>
                  </a:rPr>
                  <a:t></a:t>
                </a:r>
                <a:endParaRPr lang="ar-SY" sz="2000" b="1" dirty="0"/>
              </a:p>
            </p:txBody>
          </p:sp>
          <p:sp>
            <p:nvSpPr>
              <p:cNvPr id="12" name="مربع نص 11"/>
              <p:cNvSpPr txBox="1"/>
              <p:nvPr/>
            </p:nvSpPr>
            <p:spPr>
              <a:xfrm>
                <a:off x="6072198" y="1714488"/>
                <a:ext cx="360047" cy="3214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000" b="1" dirty="0" smtClean="0">
                    <a:sym typeface="Symbol"/>
                  </a:rPr>
                  <a:t></a:t>
                </a:r>
                <a:endParaRPr lang="ar-SY" sz="2000" b="1" dirty="0"/>
              </a:p>
            </p:txBody>
          </p:sp>
        </p:grpSp>
        <p:cxnSp>
          <p:nvCxnSpPr>
            <p:cNvPr id="14" name="رابط كسهم مستقيم 13"/>
            <p:cNvCxnSpPr/>
            <p:nvPr/>
          </p:nvCxnSpPr>
          <p:spPr>
            <a:xfrm rot="5400000" flipH="1" flipV="1">
              <a:off x="5219089" y="5010558"/>
              <a:ext cx="450059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مربع نص 14"/>
            <p:cNvSpPr txBox="1"/>
            <p:nvPr/>
          </p:nvSpPr>
          <p:spPr>
            <a:xfrm>
              <a:off x="5443325" y="4979205"/>
              <a:ext cx="571504" cy="3600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رابط كسهم مستقيم 15"/>
            <p:cNvCxnSpPr/>
            <p:nvPr/>
          </p:nvCxnSpPr>
          <p:spPr>
            <a:xfrm rot="5400000" flipH="1" flipV="1">
              <a:off x="6808461" y="5075014"/>
              <a:ext cx="450059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مربع نص 16"/>
            <p:cNvSpPr txBox="1"/>
            <p:nvPr/>
          </p:nvSpPr>
          <p:spPr>
            <a:xfrm>
              <a:off x="7024746" y="5015086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8" name="رابط كسهم مستقيم 17"/>
            <p:cNvCxnSpPr/>
            <p:nvPr/>
          </p:nvCxnSpPr>
          <p:spPr>
            <a:xfrm>
              <a:off x="4643438" y="1714488"/>
              <a:ext cx="785818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صورة 21" descr="power2_ac_chopper_typ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2214554"/>
            <a:ext cx="3294888" cy="1810512"/>
          </a:xfrm>
          <a:prstGeom prst="rect">
            <a:avLst/>
          </a:prstGeom>
        </p:spPr>
      </p:pic>
      <p:sp>
        <p:nvSpPr>
          <p:cNvPr id="20" name="عنصر نائب للتاريخ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9E0-247A-4CA1-987A-774EA45695FD}" type="slidenum">
              <a:rPr lang="ar-SY" smtClean="0"/>
              <a:pPr/>
              <a:t>37</a:t>
            </a:fld>
            <a:endParaRPr lang="ar-SY"/>
          </a:p>
        </p:txBody>
      </p:sp>
      <p:sp>
        <p:nvSpPr>
          <p:cNvPr id="24" name="عنصر نائب للتذييل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214282" y="357166"/>
            <a:ext cx="871543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cs typeface="Simplified Arabic" pitchFamily="2" charset="-78"/>
              </a:rPr>
              <a:t>R = 1000 </a:t>
            </a:r>
            <a:r>
              <a:rPr lang="en-US" sz="24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 </a:t>
            </a:r>
            <a:r>
              <a:rPr lang="ar-SY" sz="24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,</a:t>
            </a:r>
            <a:r>
              <a:rPr lang="ar-SY" sz="24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f=50 Hz</a:t>
            </a:r>
            <a:r>
              <a:rPr lang="ar-SY" sz="24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 = 90 </a:t>
            </a:r>
            <a:r>
              <a:rPr lang="en-US" sz="2400" b="1" baseline="30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</a:t>
            </a:r>
            <a:r>
              <a:rPr lang="en-US" sz="24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, v</a:t>
            </a:r>
            <a:r>
              <a:rPr lang="en-US" sz="24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1rms</a:t>
            </a:r>
            <a:r>
              <a:rPr lang="en-US" sz="24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</a:t>
            </a:r>
            <a:r>
              <a:rPr lang="en-US" sz="2400" b="1" dirty="0" smtClean="0">
                <a:solidFill>
                  <a:srgbClr val="0070C0"/>
                </a:solidFill>
                <a:cs typeface="Simplified Arabic" pitchFamily="2" charset="-78"/>
              </a:rPr>
              <a:t>220 v ,</a:t>
            </a:r>
            <a:endParaRPr lang="ar-SY" sz="2400" b="1" dirty="0" smtClean="0">
              <a:cs typeface="Simplified Arabic" pitchFamily="2" charset="-78"/>
              <a:sym typeface="Symbol"/>
            </a:endParaRPr>
          </a:p>
          <a:p>
            <a:pPr algn="ctr"/>
            <a:r>
              <a:rPr lang="ar-SY" sz="24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قيمة الجهد الفعال على الحمولة وقيمة الجهد النسبي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4357686" y="-71462"/>
            <a:ext cx="12858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3200" b="1" dirty="0" smtClean="0">
                <a:solidFill>
                  <a:srgbClr val="FF0000"/>
                </a:solidFill>
                <a:cs typeface="Simplified Arabic" pitchFamily="2" charset="-78"/>
              </a:rPr>
              <a:t>الحل</a:t>
            </a:r>
            <a:endParaRPr lang="ar-SY" sz="32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00298" y="1196752"/>
          <a:ext cx="4445000" cy="965200"/>
        </p:xfrm>
        <a:graphic>
          <a:graphicData uri="http://schemas.openxmlformats.org/presentationml/2006/ole">
            <p:oleObj spid="_x0000_s256002" name="Equation" r:id="rId3" imgW="2222280" imgH="4824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238375" y="2204864"/>
          <a:ext cx="4826000" cy="965200"/>
        </p:xfrm>
        <a:graphic>
          <a:graphicData uri="http://schemas.openxmlformats.org/presentationml/2006/ole">
            <p:oleObj spid="_x0000_s256003" name="Equation" r:id="rId4" imgW="2412720" imgH="48240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290763" y="3212976"/>
          <a:ext cx="4673600" cy="889000"/>
        </p:xfrm>
        <a:graphic>
          <a:graphicData uri="http://schemas.openxmlformats.org/presentationml/2006/ole">
            <p:oleObj spid="_x0000_s256004" name="Equation" r:id="rId5" imgW="2336760" imgH="44424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027363" y="4221088"/>
          <a:ext cx="3048000" cy="889000"/>
        </p:xfrm>
        <a:graphic>
          <a:graphicData uri="http://schemas.openxmlformats.org/presentationml/2006/ole">
            <p:oleObj spid="_x0000_s256005" name="Equation" r:id="rId6" imgW="1523880" imgH="444240" progId="Equation.DSMT4">
              <p:embed/>
            </p:oleObj>
          </a:graphicData>
        </a:graphic>
      </p:graphicFrame>
      <p:sp>
        <p:nvSpPr>
          <p:cNvPr id="8" name="مربع نص 7"/>
          <p:cNvSpPr txBox="1"/>
          <p:nvPr/>
        </p:nvSpPr>
        <p:spPr>
          <a:xfrm>
            <a:off x="214282" y="5229200"/>
            <a:ext cx="87154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تيار الحمولة الفعال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430463" y="5733256"/>
          <a:ext cx="3962400" cy="787400"/>
        </p:xfrm>
        <a:graphic>
          <a:graphicData uri="http://schemas.openxmlformats.org/presentationml/2006/ole">
            <p:oleObj spid="_x0000_s256006" name="Equation" r:id="rId7" imgW="1981080" imgH="393480" progId="Equation.DSMT4">
              <p:embed/>
            </p:oleObj>
          </a:graphicData>
        </a:graphic>
      </p:graphicFrame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9E0-247A-4CA1-987A-774EA45695FD}" type="slidenum">
              <a:rPr lang="ar-SY" smtClean="0"/>
              <a:pPr/>
              <a:t>38</a:t>
            </a:fld>
            <a:endParaRPr lang="ar-SY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214282" y="71414"/>
            <a:ext cx="8715436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R = 1000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 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,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f=50 Hz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 = 90 </a:t>
            </a:r>
            <a:r>
              <a:rPr lang="en-US" sz="2600" b="1" baseline="30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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, v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1rms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220 v ,</a:t>
            </a:r>
            <a:endParaRPr lang="ar-SY" sz="2600" b="1" dirty="0" smtClean="0">
              <a:solidFill>
                <a:srgbClr val="0070C0"/>
              </a:solidFill>
              <a:cs typeface="Simplified Arabic" pitchFamily="2" charset="-78"/>
            </a:endParaRPr>
          </a:p>
          <a:p>
            <a:pPr algn="ctr"/>
            <a:r>
              <a:rPr lang="en-US" sz="2600" b="1" dirty="0" err="1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v</a:t>
            </a:r>
            <a:r>
              <a:rPr lang="en-US" sz="2600" b="1" baseline="-25000" dirty="0" err="1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Lrms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=155.56 v , </a:t>
            </a:r>
            <a:r>
              <a:rPr lang="en-US" sz="2600" b="1" dirty="0" err="1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i</a:t>
            </a:r>
            <a:r>
              <a:rPr lang="en-US" sz="2600" b="1" baseline="-25000" dirty="0" err="1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Lrms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= 0.16 A</a:t>
            </a:r>
            <a:endParaRPr lang="ar-SY" sz="2600" b="1" dirty="0" smtClean="0">
              <a:solidFill>
                <a:srgbClr val="0070C0"/>
              </a:solidFill>
              <a:cs typeface="Simplified Arabic" pitchFamily="2" charset="-78"/>
              <a:sym typeface="Symbol"/>
            </a:endParaRPr>
          </a:p>
          <a:p>
            <a:pPr algn="ctr"/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حساب قيمة تيار </a:t>
            </a:r>
            <a:r>
              <a:rPr lang="ar-SY" sz="2600" b="1" dirty="0" err="1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الثايرستور</a:t>
            </a:r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 </a:t>
            </a:r>
            <a:r>
              <a:rPr lang="ar-SY" sz="2600" b="1" dirty="0" err="1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الأعظمي</a:t>
            </a:r>
            <a:endParaRPr lang="en-US" sz="2600" b="1" dirty="0" smtClean="0">
              <a:solidFill>
                <a:srgbClr val="00B050"/>
              </a:solidFill>
              <a:cs typeface="Simplified Arabic" pitchFamily="2" charset="-78"/>
              <a:sym typeface="Symbol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552700" y="1493838"/>
          <a:ext cx="4038600" cy="863600"/>
        </p:xfrm>
        <a:graphic>
          <a:graphicData uri="http://schemas.openxmlformats.org/presentationml/2006/ole">
            <p:oleObj spid="_x0000_s257026" name="Equation" r:id="rId3" imgW="2019240" imgH="431640" progId="Equation.DSMT4">
              <p:embed/>
            </p:oleObj>
          </a:graphicData>
        </a:graphic>
      </p:graphicFrame>
      <p:sp>
        <p:nvSpPr>
          <p:cNvPr id="6" name="مربع نص 5"/>
          <p:cNvSpPr txBox="1"/>
          <p:nvPr/>
        </p:nvSpPr>
        <p:spPr>
          <a:xfrm>
            <a:off x="214282" y="2564904"/>
            <a:ext cx="8715436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z = 1000 + j 5.51</a:t>
            </a:r>
            <a:endParaRPr lang="ar-SY" sz="2600" b="1" dirty="0" smtClean="0">
              <a:solidFill>
                <a:srgbClr val="0070C0"/>
              </a:solidFill>
              <a:cs typeface="Simplified Arabic" pitchFamily="2" charset="-78"/>
              <a:sym typeface="Symbol"/>
            </a:endParaRPr>
          </a:p>
          <a:p>
            <a:pPr algn="ctr"/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حدد الزاوية الحرجة للتحكم بالمنظم وحدد فيما إذا كان العمل ضمن منطقة التحكم بالمنظم أم لا</a:t>
            </a:r>
            <a:endParaRPr lang="en-US" sz="2600" b="1" dirty="0" smtClean="0">
              <a:solidFill>
                <a:srgbClr val="00B050"/>
              </a:solidFill>
              <a:cs typeface="Simplified Arabic" pitchFamily="2" charset="-78"/>
              <a:sym typeface="Symbol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84200" y="4077072"/>
          <a:ext cx="7975600" cy="863600"/>
        </p:xfrm>
        <a:graphic>
          <a:graphicData uri="http://schemas.openxmlformats.org/presentationml/2006/ole">
            <p:oleObj spid="_x0000_s257027" name="Equation" r:id="rId4" imgW="3987720" imgH="431640" progId="Equation.DSMT4">
              <p:embed/>
            </p:oleObj>
          </a:graphicData>
        </a:graphic>
      </p:graphicFrame>
      <p:sp>
        <p:nvSpPr>
          <p:cNvPr id="9" name="مربع نص 8"/>
          <p:cNvSpPr txBox="1"/>
          <p:nvPr/>
        </p:nvSpPr>
        <p:spPr>
          <a:xfrm>
            <a:off x="2071670" y="5286388"/>
            <a:ext cx="48577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ضمن منطقة التحكم بالمنظم المتناوب</a:t>
            </a:r>
            <a:endParaRPr lang="en-US" sz="2800" b="1" dirty="0" smtClean="0">
              <a:solidFill>
                <a:srgbClr val="7030A0"/>
              </a:solidFill>
              <a:cs typeface="Simplified Arabic" pitchFamily="2" charset="-78"/>
              <a:sym typeface="Symbol"/>
            </a:endParaRPr>
          </a:p>
        </p:txBody>
      </p:sp>
      <p:sp>
        <p:nvSpPr>
          <p:cNvPr id="8" name="عنصر نائب للتاريخ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9E0-247A-4CA1-987A-774EA45695FD}" type="slidenum">
              <a:rPr lang="ar-SY" smtClean="0"/>
              <a:pPr/>
              <a:t>39</a:t>
            </a:fld>
            <a:endParaRPr lang="ar-SY"/>
          </a:p>
        </p:txBody>
      </p:sp>
      <p:sp>
        <p:nvSpPr>
          <p:cNvPr id="11" name="عنصر نائب للتذييل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thyristor_photo_100A_1200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642918"/>
            <a:ext cx="4599432" cy="5486400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5572132" y="2643182"/>
            <a:ext cx="321471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err="1" smtClean="0">
                <a:cs typeface="Simplified Arabic" pitchFamily="2" charset="-78"/>
              </a:rPr>
              <a:t>ثايرستور</a:t>
            </a:r>
            <a:endParaRPr lang="ar-SY" sz="2800" b="1" dirty="0" smtClean="0">
              <a:cs typeface="Simplified Arabic" pitchFamily="2" charset="-78"/>
            </a:endParaRPr>
          </a:p>
          <a:p>
            <a:pPr algn="ctr"/>
            <a:r>
              <a:rPr lang="en-US" sz="2800" b="1" dirty="0" smtClean="0">
                <a:cs typeface="Simplified Arabic" pitchFamily="2" charset="-78"/>
              </a:rPr>
              <a:t>100A – 1200 V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5" name="زر إجراء: الصفحة الرئيسية 4">
            <a:hlinkClick r:id="" action="ppaction://hlinkshowjump?jump=lastslideviewed" highlightClick="1"/>
          </p:cNvPr>
          <p:cNvSpPr/>
          <p:nvPr/>
        </p:nvSpPr>
        <p:spPr>
          <a:xfrm>
            <a:off x="8429652" y="0"/>
            <a:ext cx="714348" cy="642918"/>
          </a:xfrm>
          <a:prstGeom prst="actionButtonHom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</a:t>
            </a:fld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323528" y="329743"/>
            <a:ext cx="8496944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700" b="1" dirty="0" smtClean="0">
                <a:solidFill>
                  <a:srgbClr val="FF0000"/>
                </a:solidFill>
                <a:cs typeface="Simplified Arabic" pitchFamily="2" charset="-78"/>
              </a:rPr>
              <a:t>مسألة :</a:t>
            </a:r>
            <a:r>
              <a:rPr lang="ar-SY" sz="2700" b="1" dirty="0" smtClean="0">
                <a:cs typeface="Simplified Arabic" pitchFamily="2" charset="-78"/>
              </a:rPr>
              <a:t> منظم جهد متناوب يعمل بطريقة التنظيم المتدرج للجهد بمرحلتين مع إزاحة الزاوية وموصول عن طريق محولة خافضة إلى شبكة الجهد المتناوب 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</a:rPr>
              <a:t>220 v</a:t>
            </a:r>
            <a:r>
              <a:rPr lang="ar-SY" sz="2700" b="1" dirty="0" smtClean="0">
                <a:cs typeface="Simplified Arabic" pitchFamily="2" charset="-78"/>
              </a:rPr>
              <a:t> بتردد 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</a:rPr>
              <a:t>50 Hz</a:t>
            </a:r>
            <a:r>
              <a:rPr lang="ar-SY" sz="2700" b="1" dirty="0" smtClean="0">
                <a:cs typeface="Simplified Arabic" pitchFamily="2" charset="-78"/>
              </a:rPr>
              <a:t> . يغذي هذا المنظم حمولة </a:t>
            </a:r>
            <a:r>
              <a:rPr lang="ar-SY" sz="2700" b="1" dirty="0" err="1" smtClean="0">
                <a:cs typeface="Simplified Arabic" pitchFamily="2" charset="-78"/>
              </a:rPr>
              <a:t>أومية</a:t>
            </a:r>
            <a:r>
              <a:rPr lang="ar-SY" sz="2700" b="1" dirty="0" smtClean="0">
                <a:cs typeface="Simplified Arabic" pitchFamily="2" charset="-78"/>
              </a:rPr>
              <a:t> صرفة مقدارها</a:t>
            </a:r>
            <a:r>
              <a:rPr lang="ar-SY" sz="27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</a:rPr>
              <a:t>R = 100 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</a:t>
            </a:r>
            <a:r>
              <a:rPr lang="ar-SY" sz="2700" b="1" dirty="0" smtClean="0">
                <a:cs typeface="Simplified Arabic" pitchFamily="2" charset="-78"/>
                <a:sym typeface="Symbol"/>
              </a:rPr>
              <a:t> فإذا كانت نسبة تحويل المحولة 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K</a:t>
            </a:r>
            <a:r>
              <a:rPr lang="en-US" sz="27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T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= 5</a:t>
            </a:r>
            <a:r>
              <a:rPr lang="ar-SY" sz="2700" b="1" dirty="0" smtClean="0">
                <a:cs typeface="Simplified Arabic" pitchFamily="2" charset="-78"/>
                <a:sym typeface="Symbol"/>
              </a:rPr>
              <a:t> وكانت القيمة الفعالة لثانوي المرحلة الأولى تساوي ربع القيمة الفعالة لثانوي المحولة الكلي , المطلوب :</a:t>
            </a:r>
          </a:p>
          <a:p>
            <a:pPr algn="just">
              <a:buFont typeface="Arial" pitchFamily="34" charset="0"/>
              <a:buChar char="•"/>
            </a:pPr>
            <a:r>
              <a:rPr lang="ar-SY" sz="2700" b="1" dirty="0" smtClean="0">
                <a:cs typeface="Simplified Arabic" pitchFamily="2" charset="-78"/>
                <a:sym typeface="Symbol"/>
              </a:rPr>
              <a:t> أوجد القيمة الفعالة للجهد على الحمولة إذا كانت 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</a:t>
            </a:r>
            <a:r>
              <a:rPr lang="en-US" sz="27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1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= </a:t>
            </a:r>
            <a:r>
              <a:rPr lang="en-US" sz="27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2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= 0</a:t>
            </a:r>
            <a:r>
              <a:rPr lang="en-US" sz="2700" b="1" baseline="30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</a:t>
            </a:r>
            <a:r>
              <a:rPr lang="ar-SY" sz="2700" b="1" dirty="0" smtClean="0">
                <a:cs typeface="Simplified Arabic" pitchFamily="2" charset="-78"/>
                <a:sym typeface="Symbol"/>
              </a:rPr>
              <a:t> مع الرسم.</a:t>
            </a:r>
          </a:p>
          <a:p>
            <a:pPr algn="just">
              <a:buFont typeface="Arial" pitchFamily="34" charset="0"/>
              <a:buChar char="•"/>
            </a:pPr>
            <a:r>
              <a:rPr lang="ar-SY" sz="2700" b="1" dirty="0" smtClean="0">
                <a:cs typeface="Simplified Arabic" pitchFamily="2" charset="-78"/>
                <a:sym typeface="Symbol"/>
              </a:rPr>
              <a:t> أوجد القيمة الفعالة للجهد على الحمولة إذا كانت 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</a:t>
            </a:r>
            <a:r>
              <a:rPr lang="en-US" sz="27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1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= 0</a:t>
            </a:r>
            <a:r>
              <a:rPr lang="en-US" sz="2700" b="1" baseline="30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</a:t>
            </a:r>
            <a:r>
              <a:rPr lang="ar-SY" sz="2700" b="1" dirty="0" smtClean="0">
                <a:cs typeface="Simplified Arabic" pitchFamily="2" charset="-78"/>
                <a:sym typeface="Symbol"/>
              </a:rPr>
              <a:t> و </a:t>
            </a:r>
            <a:br>
              <a:rPr lang="ar-SY" sz="2700" b="1" dirty="0" smtClean="0">
                <a:cs typeface="Simplified Arabic" pitchFamily="2" charset="-78"/>
                <a:sym typeface="Symbol"/>
              </a:rPr>
            </a:b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</a:t>
            </a:r>
            <a:r>
              <a:rPr lang="en-US" sz="27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2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= 60 </a:t>
            </a:r>
            <a:r>
              <a:rPr lang="en-US" sz="2700" b="1" baseline="30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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ar-SY" sz="2700" b="1" dirty="0" smtClean="0">
                <a:cs typeface="Simplified Arabic" pitchFamily="2" charset="-78"/>
                <a:sym typeface="Symbol"/>
              </a:rPr>
              <a:t>مع الرسم.</a:t>
            </a:r>
          </a:p>
          <a:p>
            <a:pPr algn="just">
              <a:buFont typeface="Arial" pitchFamily="34" charset="0"/>
              <a:buChar char="•"/>
            </a:pPr>
            <a:r>
              <a:rPr lang="ar-SY" sz="2700" b="1" dirty="0" smtClean="0">
                <a:cs typeface="Simplified Arabic" pitchFamily="2" charset="-78"/>
                <a:sym typeface="Symbol"/>
              </a:rPr>
              <a:t> لو أردنا الحصول على نفس القيمة الفعالة لجهد الخرج باستخدام التنظيم بطريقة </a:t>
            </a:r>
            <a:r>
              <a:rPr lang="en-US" sz="2700" b="1" dirty="0" smtClean="0">
                <a:cs typeface="Simplified Arabic" pitchFamily="2" charset="-78"/>
                <a:sym typeface="Symbol"/>
              </a:rPr>
              <a:t>ON/OFF</a:t>
            </a:r>
            <a:r>
              <a:rPr lang="ar-SY" sz="2700" b="1" dirty="0" smtClean="0">
                <a:cs typeface="Simplified Arabic" pitchFamily="2" charset="-78"/>
                <a:sym typeface="Symbol"/>
              </a:rPr>
              <a:t> باستخدام مرحلة واحدة على ثانوي المحولة بأكمله اقترح عدد مرات الفصل والوصل.</a:t>
            </a:r>
          </a:p>
          <a:p>
            <a:pPr algn="just">
              <a:buFont typeface="Arial" pitchFamily="34" charset="0"/>
              <a:buChar char="•"/>
            </a:pPr>
            <a:r>
              <a:rPr lang="ar-SY" sz="2700" b="1" dirty="0">
                <a:cs typeface="Simplified Arabic" pitchFamily="2" charset="-78"/>
                <a:sym typeface="Symbol"/>
              </a:rPr>
              <a:t> </a:t>
            </a:r>
            <a:r>
              <a:rPr lang="ar-SY" sz="2700" b="1" dirty="0" smtClean="0">
                <a:cs typeface="Simplified Arabic" pitchFamily="2" charset="-78"/>
                <a:sym typeface="Symbol"/>
              </a:rPr>
              <a:t>أعد الطلب السابق إذا علمت أن تردد إشارة الخرج</a:t>
            </a:r>
            <a:br>
              <a:rPr lang="ar-SY" sz="2700" b="1" dirty="0" smtClean="0">
                <a:cs typeface="Simplified Arabic" pitchFamily="2" charset="-78"/>
                <a:sym typeface="Symbol"/>
              </a:rPr>
            </a:br>
            <a:r>
              <a:rPr lang="ar-SY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700" b="1" dirty="0" err="1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F</a:t>
            </a:r>
            <a:r>
              <a:rPr lang="en-US" sz="2700" b="1" baseline="-25000" dirty="0" err="1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out</a:t>
            </a:r>
            <a:r>
              <a:rPr lang="en-US" sz="27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= 0.05 Hz</a:t>
            </a:r>
            <a:r>
              <a:rPr lang="ar-SY" sz="2700" b="1" dirty="0" smtClean="0">
                <a:cs typeface="Simplified Arabic" pitchFamily="2" charset="-78"/>
                <a:sym typeface="Symbol"/>
              </a:rPr>
              <a:t>.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9E0-247A-4CA1-987A-774EA45695FD}" type="slidenum">
              <a:rPr lang="ar-SY" smtClean="0"/>
              <a:pPr/>
              <a:t>40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214282" y="357166"/>
            <a:ext cx="8715436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K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</a:rPr>
              <a:t>T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 = 5 , R = 100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 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,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f=50 Hz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1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 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2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 0 </a:t>
            </a:r>
            <a:r>
              <a:rPr lang="en-US" sz="2600" b="1" baseline="30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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, v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1rms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220 v ,</a:t>
            </a:r>
            <a:endParaRPr lang="ar-SY" sz="2600" b="1" dirty="0" smtClean="0">
              <a:cs typeface="Simplified Arabic" pitchFamily="2" charset="-78"/>
              <a:sym typeface="Symbol"/>
            </a:endParaRPr>
          </a:p>
          <a:p>
            <a:pPr algn="ctr"/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قيمة الجهد الفعال على الحمولة مع الرسم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4357686" y="-71462"/>
            <a:ext cx="12858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3200" b="1" dirty="0" smtClean="0">
                <a:solidFill>
                  <a:srgbClr val="FF0000"/>
                </a:solidFill>
                <a:cs typeface="Simplified Arabic" pitchFamily="2" charset="-78"/>
              </a:rPr>
              <a:t>الحل</a:t>
            </a:r>
            <a:endParaRPr lang="ar-SY" sz="32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57158" y="4800252"/>
          <a:ext cx="2490787" cy="788988"/>
        </p:xfrm>
        <a:graphic>
          <a:graphicData uri="http://schemas.openxmlformats.org/presentationml/2006/ole">
            <p:oleObj spid="_x0000_s258050" name="Equation" r:id="rId3" imgW="1244520" imgH="393480" progId="Equation.DSMT4">
              <p:embed/>
            </p:oleObj>
          </a:graphicData>
        </a:graphic>
      </p:graphicFrame>
      <p:pic>
        <p:nvPicPr>
          <p:cNvPr id="14" name="صورة 13" descr="power2_fig4_13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596" y="1952028"/>
            <a:ext cx="2919268" cy="2638247"/>
          </a:xfrm>
          <a:prstGeom prst="rect">
            <a:avLst/>
          </a:prstGeom>
        </p:spPr>
      </p:pic>
      <p:grpSp>
        <p:nvGrpSpPr>
          <p:cNvPr id="3" name="مجموعة 16"/>
          <p:cNvGrpSpPr/>
          <p:nvPr/>
        </p:nvGrpSpPr>
        <p:grpSpPr>
          <a:xfrm>
            <a:off x="4071934" y="2204864"/>
            <a:ext cx="4619584" cy="2900440"/>
            <a:chOff x="4167258" y="2886014"/>
            <a:chExt cx="4619584" cy="2900440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26333" y="3028890"/>
              <a:ext cx="3695700" cy="225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مربع نص 7"/>
            <p:cNvSpPr txBox="1"/>
            <p:nvPr/>
          </p:nvSpPr>
          <p:spPr>
            <a:xfrm>
              <a:off x="4167258" y="3028890"/>
              <a:ext cx="64294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8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800" b="1" baseline="-25000" dirty="0" err="1" smtClean="0">
                  <a:solidFill>
                    <a:srgbClr val="FF0000"/>
                  </a:solidFill>
                  <a:sym typeface="Symbol"/>
                </a:rPr>
                <a:t>L</a:t>
              </a:r>
              <a:endParaRPr lang="en-US" sz="2800" b="1" baseline="-25000" dirty="0" smtClean="0">
                <a:solidFill>
                  <a:srgbClr val="FF0000"/>
                </a:solidFill>
                <a:sym typeface="Symbol"/>
              </a:endParaRPr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8426795" y="3743270"/>
              <a:ext cx="360047" cy="321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000" b="1" dirty="0" smtClean="0">
                  <a:sym typeface="Symbol"/>
                </a:rPr>
                <a:t></a:t>
              </a:r>
              <a:endParaRPr lang="ar-SY" sz="2000" b="1" dirty="0"/>
            </a:p>
          </p:txBody>
        </p:sp>
        <p:cxnSp>
          <p:nvCxnSpPr>
            <p:cNvPr id="10" name="رابط كسهم مستقيم 9"/>
            <p:cNvCxnSpPr/>
            <p:nvPr/>
          </p:nvCxnSpPr>
          <p:spPr>
            <a:xfrm rot="5400000" flipH="1" flipV="1">
              <a:off x="4740716" y="5110513"/>
              <a:ext cx="450059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مربع نص 10"/>
            <p:cNvSpPr txBox="1"/>
            <p:nvPr/>
          </p:nvSpPr>
          <p:spPr>
            <a:xfrm>
              <a:off x="4379292" y="5386344"/>
              <a:ext cx="117530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 , 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3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رابط كسهم مستقيم 11"/>
            <p:cNvCxnSpPr/>
            <p:nvPr/>
          </p:nvCxnSpPr>
          <p:spPr>
            <a:xfrm rot="5400000" flipH="1" flipV="1">
              <a:off x="6357047" y="5110513"/>
              <a:ext cx="450059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مربع نص 14"/>
            <p:cNvSpPr txBox="1"/>
            <p:nvPr/>
          </p:nvSpPr>
          <p:spPr>
            <a:xfrm>
              <a:off x="6035476" y="5386344"/>
              <a:ext cx="114034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2</a:t>
              </a:r>
              <a:r>
                <a:rPr lang="en-US" sz="2000" b="1" dirty="0" smtClean="0">
                  <a:solidFill>
                    <a:srgbClr val="0070C0"/>
                  </a:solidFill>
                  <a:sym typeface="Symbol"/>
                </a:rPr>
                <a:t> , T</a:t>
              </a:r>
              <a:r>
                <a:rPr lang="en-US" sz="2000" b="1" baseline="-25000" dirty="0" smtClean="0">
                  <a:solidFill>
                    <a:srgbClr val="0070C0"/>
                  </a:solidFill>
                  <a:sym typeface="Symbol"/>
                </a:rPr>
                <a:t>4</a:t>
              </a:r>
              <a:endParaRPr lang="ar-SY" sz="20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5310266" y="2886014"/>
              <a:ext cx="801535" cy="4062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>
                  <a:sym typeface="Symbol"/>
                </a:rPr>
                <a:t>U</a:t>
              </a:r>
              <a:r>
                <a:rPr lang="en-US" b="1" baseline="-25000" dirty="0" smtClean="0">
                  <a:sym typeface="Symbol"/>
                </a:rPr>
                <a:t>2-2</a:t>
              </a:r>
            </a:p>
          </p:txBody>
        </p:sp>
      </p:grp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5114925" y="5732463"/>
          <a:ext cx="2921000" cy="460375"/>
        </p:xfrm>
        <a:graphic>
          <a:graphicData uri="http://schemas.openxmlformats.org/presentationml/2006/ole">
            <p:oleObj spid="_x0000_s258051" name="Equation" r:id="rId6" imgW="1460160" imgH="228600" progId="Equation.DSMT4">
              <p:embed/>
            </p:oleObj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357158" y="5592340"/>
          <a:ext cx="3559175" cy="788988"/>
        </p:xfrm>
        <a:graphic>
          <a:graphicData uri="http://schemas.openxmlformats.org/presentationml/2006/ole">
            <p:oleObj spid="_x0000_s258052" name="Equation" r:id="rId7" imgW="1777680" imgH="393480" progId="Equation.DSMT4">
              <p:embed/>
            </p:oleObj>
          </a:graphicData>
        </a:graphic>
      </p:graphicFrame>
      <p:sp>
        <p:nvSpPr>
          <p:cNvPr id="20" name="عنصر نائب للتاريخ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1" name="عنصر نائب لرقم الشريحة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9E0-247A-4CA1-987A-774EA45695FD}" type="slidenum">
              <a:rPr lang="ar-SY" smtClean="0"/>
              <a:pPr/>
              <a:t>41</a:t>
            </a:fld>
            <a:endParaRPr lang="ar-SY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23" name="مربع نص 22">
            <a:hlinkClick r:id="rId8" action="ppaction://hlinksldjump" tooltip="العودة إلى نص المسألة"/>
          </p:cNvPr>
          <p:cNvSpPr txBox="1"/>
          <p:nvPr/>
        </p:nvSpPr>
        <p:spPr>
          <a:xfrm>
            <a:off x="7858116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chemeClr val="bg2"/>
                </a:solidFill>
                <a:cs typeface="Simplified Arabic" pitchFamily="2" charset="-78"/>
              </a:rPr>
              <a:t>النص</a:t>
            </a:r>
            <a:endParaRPr lang="ar-SY" sz="2000" b="1" dirty="0">
              <a:solidFill>
                <a:schemeClr val="bg2"/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079" name="Object 7"/>
          <p:cNvGraphicFramePr>
            <a:graphicFrameLocks noChangeAspect="1"/>
          </p:cNvGraphicFramePr>
          <p:nvPr/>
        </p:nvGraphicFramePr>
        <p:xfrm>
          <a:off x="337121" y="5620902"/>
          <a:ext cx="8555359" cy="904442"/>
        </p:xfrm>
        <a:graphic>
          <a:graphicData uri="http://schemas.openxmlformats.org/presentationml/2006/ole">
            <p:oleObj spid="_x0000_s259079" name="Equation" r:id="rId3" imgW="4330440" imgH="457200" progId="Equation.DSMT4">
              <p:embed/>
            </p:oleObj>
          </a:graphicData>
        </a:graphic>
      </p:graphicFrame>
      <p:sp>
        <p:nvSpPr>
          <p:cNvPr id="2" name="مربع نص 1"/>
          <p:cNvSpPr txBox="1"/>
          <p:nvPr/>
        </p:nvSpPr>
        <p:spPr>
          <a:xfrm>
            <a:off x="0" y="260648"/>
            <a:ext cx="914400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K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</a:rPr>
              <a:t>T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 = 5 , R = 100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 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,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f=50 Hz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1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 0 </a:t>
            </a:r>
            <a:r>
              <a:rPr lang="en-US" sz="2600" b="1" baseline="30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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, 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2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 60 </a:t>
            </a:r>
            <a:r>
              <a:rPr lang="en-US" sz="2600" b="1" baseline="30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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, v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1rms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220 v ,</a:t>
            </a:r>
            <a:endParaRPr lang="ar-SY" sz="2600" b="1" dirty="0" smtClean="0">
              <a:cs typeface="Simplified Arabic" pitchFamily="2" charset="-78"/>
              <a:sym typeface="Symbol"/>
            </a:endParaRPr>
          </a:p>
          <a:p>
            <a:pPr algn="ctr"/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قيمة الجهد الفعال على الحمولة مع الرسم</a:t>
            </a:r>
          </a:p>
        </p:txBody>
      </p:sp>
      <p:pic>
        <p:nvPicPr>
          <p:cNvPr id="4" name="صورة 3" descr="power2_fig4_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756" y="2056582"/>
            <a:ext cx="3182112" cy="2875788"/>
          </a:xfrm>
          <a:prstGeom prst="rect">
            <a:avLst/>
          </a:prstGeom>
        </p:spPr>
      </p:pic>
      <p:grpSp>
        <p:nvGrpSpPr>
          <p:cNvPr id="3" name="مجموعة 27"/>
          <p:cNvGrpSpPr/>
          <p:nvPr/>
        </p:nvGrpSpPr>
        <p:grpSpPr>
          <a:xfrm>
            <a:off x="4167258" y="1525643"/>
            <a:ext cx="4551003" cy="3434689"/>
            <a:chOff x="4167258" y="2106621"/>
            <a:chExt cx="4551003" cy="3434689"/>
          </a:xfrm>
        </p:grpSpPr>
        <p:grpSp>
          <p:nvGrpSpPr>
            <p:cNvPr id="17" name="مجموعة 24"/>
            <p:cNvGrpSpPr/>
            <p:nvPr/>
          </p:nvGrpSpPr>
          <p:grpSpPr>
            <a:xfrm>
              <a:off x="4167258" y="2500306"/>
              <a:ext cx="4551003" cy="3041004"/>
              <a:chOff x="4167258" y="2500306"/>
              <a:chExt cx="4551003" cy="3041004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29190" y="2571744"/>
                <a:ext cx="3695700" cy="2257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" name="مربع نص 4"/>
              <p:cNvSpPr txBox="1"/>
              <p:nvPr/>
            </p:nvSpPr>
            <p:spPr>
              <a:xfrm>
                <a:off x="4167258" y="2571744"/>
                <a:ext cx="64294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800" b="1" dirty="0" err="1" smtClean="0">
                    <a:solidFill>
                      <a:srgbClr val="FF0000"/>
                    </a:solidFill>
                    <a:sym typeface="Symbol"/>
                  </a:rPr>
                  <a:t>v</a:t>
                </a:r>
                <a:r>
                  <a:rPr lang="en-US" sz="2800" b="1" baseline="-25000" dirty="0" err="1" smtClean="0">
                    <a:solidFill>
                      <a:srgbClr val="FF0000"/>
                    </a:solidFill>
                    <a:sym typeface="Symbol"/>
                  </a:rPr>
                  <a:t>L</a:t>
                </a:r>
                <a:endParaRPr lang="en-US" sz="2800" b="1" baseline="-25000" dirty="0" smtClean="0">
                  <a:solidFill>
                    <a:srgbClr val="FF0000"/>
                  </a:solidFill>
                  <a:sym typeface="Symbol"/>
                </a:endParaRPr>
              </a:p>
            </p:txBody>
          </p:sp>
          <p:sp>
            <p:nvSpPr>
              <p:cNvPr id="6" name="مربع نص 5"/>
              <p:cNvSpPr txBox="1"/>
              <p:nvPr/>
            </p:nvSpPr>
            <p:spPr>
              <a:xfrm>
                <a:off x="8358214" y="3143248"/>
                <a:ext cx="36004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800" b="1" dirty="0" smtClean="0">
                    <a:sym typeface="Symbol"/>
                  </a:rPr>
                  <a:t></a:t>
                </a:r>
                <a:endParaRPr lang="ar-SY" sz="2800" b="1" dirty="0"/>
              </a:p>
            </p:txBody>
          </p:sp>
          <p:cxnSp>
            <p:nvCxnSpPr>
              <p:cNvPr id="7" name="رابط كسهم مستقيم 6"/>
              <p:cNvCxnSpPr/>
              <p:nvPr/>
            </p:nvCxnSpPr>
            <p:spPr>
              <a:xfrm rot="5400000" flipH="1" flipV="1">
                <a:off x="4740716" y="4846250"/>
                <a:ext cx="450059" cy="1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مربع نص 7"/>
              <p:cNvSpPr txBox="1"/>
              <p:nvPr/>
            </p:nvSpPr>
            <p:spPr>
              <a:xfrm>
                <a:off x="4572136" y="5018090"/>
                <a:ext cx="785818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  <a:sym typeface="Symbol"/>
                  </a:rPr>
                  <a:t>T</a:t>
                </a:r>
                <a:r>
                  <a:rPr lang="en-US" sz="2800" b="1" baseline="-25000" dirty="0" smtClean="0">
                    <a:solidFill>
                      <a:srgbClr val="0070C0"/>
                    </a:solidFill>
                    <a:sym typeface="Symbol"/>
                  </a:rPr>
                  <a:t>1</a:t>
                </a:r>
                <a:endParaRPr lang="ar-SY" sz="2800" b="1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9" name="رابط كسهم مستقيم 8"/>
              <p:cNvCxnSpPr/>
              <p:nvPr/>
            </p:nvCxnSpPr>
            <p:spPr>
              <a:xfrm rot="5400000" flipH="1" flipV="1">
                <a:off x="6357047" y="4846250"/>
                <a:ext cx="450059" cy="1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مربع نص 9"/>
              <p:cNvSpPr txBox="1"/>
              <p:nvPr/>
            </p:nvSpPr>
            <p:spPr>
              <a:xfrm>
                <a:off x="6191272" y="5018090"/>
                <a:ext cx="785818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  <a:sym typeface="Symbol"/>
                  </a:rPr>
                  <a:t>T</a:t>
                </a:r>
                <a:r>
                  <a:rPr lang="en-US" sz="2800" b="1" baseline="-25000" dirty="0" smtClean="0">
                    <a:solidFill>
                      <a:srgbClr val="0070C0"/>
                    </a:solidFill>
                    <a:sym typeface="Symbol"/>
                  </a:rPr>
                  <a:t>2</a:t>
                </a:r>
                <a:endParaRPr lang="ar-SY" sz="28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" name="مربع نص 10"/>
              <p:cNvSpPr txBox="1"/>
              <p:nvPr/>
            </p:nvSpPr>
            <p:spPr>
              <a:xfrm>
                <a:off x="5857884" y="2548590"/>
                <a:ext cx="1090380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200" b="1" dirty="0" smtClean="0">
                    <a:sym typeface="Symbol"/>
                  </a:rPr>
                  <a:t>U</a:t>
                </a:r>
                <a:r>
                  <a:rPr lang="en-US" sz="2200" b="1" baseline="-25000" dirty="0" smtClean="0">
                    <a:sym typeface="Symbol"/>
                  </a:rPr>
                  <a:t>2-2</a:t>
                </a:r>
              </a:p>
            </p:txBody>
          </p:sp>
          <p:cxnSp>
            <p:nvCxnSpPr>
              <p:cNvPr id="12" name="رابط كسهم مستقيم 11"/>
              <p:cNvCxnSpPr/>
              <p:nvPr/>
            </p:nvCxnSpPr>
            <p:spPr>
              <a:xfrm rot="5400000" flipH="1" flipV="1">
                <a:off x="5276459" y="4846250"/>
                <a:ext cx="450059" cy="1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رابط كسهم مستقيم 12"/>
              <p:cNvCxnSpPr/>
              <p:nvPr/>
            </p:nvCxnSpPr>
            <p:spPr>
              <a:xfrm rot="5400000" flipH="1" flipV="1">
                <a:off x="6919533" y="4846250"/>
                <a:ext cx="450059" cy="1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مربع نص 13"/>
              <p:cNvSpPr txBox="1"/>
              <p:nvPr/>
            </p:nvSpPr>
            <p:spPr>
              <a:xfrm>
                <a:off x="5107879" y="5018090"/>
                <a:ext cx="785818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  <a:sym typeface="Symbol"/>
                  </a:rPr>
                  <a:t>T</a:t>
                </a:r>
                <a:r>
                  <a:rPr lang="en-US" sz="2800" b="1" baseline="-25000" dirty="0" smtClean="0">
                    <a:solidFill>
                      <a:srgbClr val="0070C0"/>
                    </a:solidFill>
                    <a:sym typeface="Symbol"/>
                  </a:rPr>
                  <a:t>3</a:t>
                </a:r>
                <a:endParaRPr lang="ar-SY" sz="28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" name="مربع نص 14"/>
              <p:cNvSpPr txBox="1"/>
              <p:nvPr/>
            </p:nvSpPr>
            <p:spPr>
              <a:xfrm>
                <a:off x="6762828" y="5018090"/>
                <a:ext cx="785818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  <a:sym typeface="Symbol"/>
                  </a:rPr>
                  <a:t>T</a:t>
                </a:r>
                <a:r>
                  <a:rPr lang="en-US" sz="2800" b="1" baseline="-25000" dirty="0" smtClean="0">
                    <a:solidFill>
                      <a:srgbClr val="0070C0"/>
                    </a:solidFill>
                    <a:sym typeface="Symbol"/>
                  </a:rPr>
                  <a:t>4</a:t>
                </a:r>
                <a:endParaRPr lang="ar-SY" sz="28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" name="مربع نص 15"/>
              <p:cNvSpPr txBox="1"/>
              <p:nvPr/>
            </p:nvSpPr>
            <p:spPr>
              <a:xfrm>
                <a:off x="7056613" y="3634215"/>
                <a:ext cx="1043779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200" b="1" dirty="0" smtClean="0">
                    <a:sym typeface="Symbol"/>
                  </a:rPr>
                  <a:t>U</a:t>
                </a:r>
                <a:r>
                  <a:rPr lang="en-US" sz="2200" b="1" baseline="-25000" dirty="0" smtClean="0">
                    <a:sym typeface="Symbol"/>
                  </a:rPr>
                  <a:t>2-1</a:t>
                </a:r>
              </a:p>
            </p:txBody>
          </p:sp>
          <p:cxnSp>
            <p:nvCxnSpPr>
              <p:cNvPr id="21" name="رابط كسهم مستقيم 20"/>
              <p:cNvCxnSpPr/>
              <p:nvPr/>
            </p:nvCxnSpPr>
            <p:spPr>
              <a:xfrm rot="5400000">
                <a:off x="5536413" y="2536025"/>
                <a:ext cx="357190" cy="285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رابط كسهم مستقيم 22"/>
              <p:cNvCxnSpPr/>
              <p:nvPr/>
            </p:nvCxnSpPr>
            <p:spPr>
              <a:xfrm rot="16200000" flipV="1">
                <a:off x="5429256" y="3571876"/>
                <a:ext cx="428628" cy="1428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221" name="Object 3"/>
            <p:cNvGraphicFramePr>
              <a:graphicFrameLocks noChangeAspect="1"/>
            </p:cNvGraphicFramePr>
            <p:nvPr/>
          </p:nvGraphicFramePr>
          <p:xfrm>
            <a:off x="5870575" y="2106621"/>
            <a:ext cx="762000" cy="355600"/>
          </p:xfrm>
          <a:graphic>
            <a:graphicData uri="http://schemas.openxmlformats.org/presentationml/2006/ole">
              <p:oleObj spid="_x0000_s259074" name="Equation" r:id="rId6" imgW="380880" imgH="177480" progId="Equation.DSMT4">
                <p:embed/>
              </p:oleObj>
            </a:graphicData>
          </a:graphic>
        </p:graphicFrame>
        <p:graphicFrame>
          <p:nvGraphicFramePr>
            <p:cNvPr id="27" name="Object 3"/>
            <p:cNvGraphicFramePr>
              <a:graphicFrameLocks noChangeAspect="1"/>
            </p:cNvGraphicFramePr>
            <p:nvPr/>
          </p:nvGraphicFramePr>
          <p:xfrm>
            <a:off x="5702300" y="3895733"/>
            <a:ext cx="762000" cy="355600"/>
          </p:xfrm>
          <a:graphic>
            <a:graphicData uri="http://schemas.openxmlformats.org/presentationml/2006/ole">
              <p:oleObj spid="_x0000_s259075" name="Equation" r:id="rId7" imgW="380880" imgH="177480" progId="Equation.DSMT4">
                <p:embed/>
              </p:oleObj>
            </a:graphicData>
          </a:graphic>
        </p:graphicFrame>
      </p:grp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57158" y="4869160"/>
          <a:ext cx="8359775" cy="788988"/>
        </p:xfrm>
        <a:graphic>
          <a:graphicData uri="http://schemas.openxmlformats.org/presentationml/2006/ole">
            <p:oleObj spid="_x0000_s259076" name="Equation" r:id="rId8" imgW="4178160" imgH="393480" progId="Equation.DSMT4">
              <p:embed/>
            </p:oleObj>
          </a:graphicData>
        </a:graphic>
      </p:graphicFrame>
      <p:sp>
        <p:nvSpPr>
          <p:cNvPr id="26" name="عنصر نائب للتاريخ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9E0-247A-4CA1-987A-774EA45695FD}" type="slidenum">
              <a:rPr lang="ar-SY" smtClean="0"/>
              <a:pPr/>
              <a:t>42</a:t>
            </a:fld>
            <a:endParaRPr lang="ar-SY"/>
          </a:p>
        </p:txBody>
      </p:sp>
      <p:sp>
        <p:nvSpPr>
          <p:cNvPr id="32" name="عنصر نائب للتذييل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33" name="مربع نص 32">
            <a:hlinkClick r:id="rId9" action="ppaction://hlinksldjump" tooltip="العودة إلى نص المسألة"/>
          </p:cNvPr>
          <p:cNvSpPr txBox="1"/>
          <p:nvPr/>
        </p:nvSpPr>
        <p:spPr>
          <a:xfrm>
            <a:off x="7858116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chemeClr val="bg2"/>
                </a:solidFill>
                <a:cs typeface="Simplified Arabic" pitchFamily="2" charset="-78"/>
              </a:rPr>
              <a:t>النص</a:t>
            </a:r>
            <a:endParaRPr lang="ar-SY" sz="2000" b="1" dirty="0">
              <a:solidFill>
                <a:schemeClr val="bg2"/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عنصر نائب للتاريخ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9E0-247A-4CA1-987A-774EA45695FD}" type="slidenum">
              <a:rPr lang="ar-SY" smtClean="0"/>
              <a:pPr/>
              <a:t>43</a:t>
            </a:fld>
            <a:endParaRPr lang="ar-SY"/>
          </a:p>
        </p:txBody>
      </p:sp>
      <p:sp>
        <p:nvSpPr>
          <p:cNvPr id="32" name="عنصر نائب للتذييل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33" name="مربع نص 32"/>
          <p:cNvSpPr txBox="1"/>
          <p:nvPr/>
        </p:nvSpPr>
        <p:spPr>
          <a:xfrm>
            <a:off x="0" y="260648"/>
            <a:ext cx="914400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K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</a:rPr>
              <a:t>T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 = 5 , R = 100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 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,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f=50 Hz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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1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 0 </a:t>
            </a:r>
            <a:r>
              <a:rPr lang="en-US" sz="2600" b="1" baseline="30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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, 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2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 60 </a:t>
            </a:r>
            <a:r>
              <a:rPr lang="en-US" sz="2600" b="1" baseline="30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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, v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1rms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220 v ,</a:t>
            </a:r>
            <a:endParaRPr lang="ar-SY" sz="2600" b="1" dirty="0" smtClean="0">
              <a:cs typeface="Simplified Arabic" pitchFamily="2" charset="-78"/>
              <a:sym typeface="Symbol"/>
            </a:endParaRPr>
          </a:p>
          <a:p>
            <a:pPr algn="ctr"/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قيمة الجهد الفعال على الحمولة مع الرسم</a:t>
            </a:r>
          </a:p>
        </p:txBody>
      </p:sp>
      <p:pic>
        <p:nvPicPr>
          <p:cNvPr id="34" name="صورة 33" descr="power2_fig4_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756" y="2056582"/>
            <a:ext cx="3182112" cy="2875788"/>
          </a:xfrm>
          <a:prstGeom prst="rect">
            <a:avLst/>
          </a:prstGeom>
        </p:spPr>
      </p:pic>
      <p:grpSp>
        <p:nvGrpSpPr>
          <p:cNvPr id="35" name="مجموعة 27"/>
          <p:cNvGrpSpPr/>
          <p:nvPr/>
        </p:nvGrpSpPr>
        <p:grpSpPr>
          <a:xfrm>
            <a:off x="4167258" y="1525643"/>
            <a:ext cx="4551003" cy="3434689"/>
            <a:chOff x="4167258" y="2106621"/>
            <a:chExt cx="4551003" cy="3434689"/>
          </a:xfrm>
        </p:grpSpPr>
        <p:grpSp>
          <p:nvGrpSpPr>
            <p:cNvPr id="36" name="مجموعة 24"/>
            <p:cNvGrpSpPr/>
            <p:nvPr/>
          </p:nvGrpSpPr>
          <p:grpSpPr>
            <a:xfrm>
              <a:off x="4167258" y="2500306"/>
              <a:ext cx="4551003" cy="3041004"/>
              <a:chOff x="4167258" y="2500306"/>
              <a:chExt cx="4551003" cy="3041004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29190" y="2571744"/>
                <a:ext cx="3695700" cy="2257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0" name="مربع نص 4"/>
              <p:cNvSpPr txBox="1"/>
              <p:nvPr/>
            </p:nvSpPr>
            <p:spPr>
              <a:xfrm>
                <a:off x="4167258" y="2571744"/>
                <a:ext cx="64294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800" b="1" dirty="0" err="1" smtClean="0">
                    <a:solidFill>
                      <a:srgbClr val="FF0000"/>
                    </a:solidFill>
                    <a:sym typeface="Symbol"/>
                  </a:rPr>
                  <a:t>v</a:t>
                </a:r>
                <a:r>
                  <a:rPr lang="en-US" sz="2800" b="1" baseline="-25000" dirty="0" err="1" smtClean="0">
                    <a:solidFill>
                      <a:srgbClr val="FF0000"/>
                    </a:solidFill>
                    <a:sym typeface="Symbol"/>
                  </a:rPr>
                  <a:t>L</a:t>
                </a:r>
                <a:endParaRPr lang="en-US" sz="2800" b="1" baseline="-25000" dirty="0" smtClean="0">
                  <a:solidFill>
                    <a:srgbClr val="FF0000"/>
                  </a:solidFill>
                  <a:sym typeface="Symbol"/>
                </a:endParaRPr>
              </a:p>
            </p:txBody>
          </p:sp>
          <p:sp>
            <p:nvSpPr>
              <p:cNvPr id="41" name="مربع نص 5"/>
              <p:cNvSpPr txBox="1"/>
              <p:nvPr/>
            </p:nvSpPr>
            <p:spPr>
              <a:xfrm>
                <a:off x="8358214" y="3143248"/>
                <a:ext cx="36004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800" b="1" dirty="0" smtClean="0">
                    <a:sym typeface="Symbol"/>
                  </a:rPr>
                  <a:t></a:t>
                </a:r>
                <a:endParaRPr lang="ar-SY" sz="2800" b="1" dirty="0"/>
              </a:p>
            </p:txBody>
          </p:sp>
          <p:cxnSp>
            <p:nvCxnSpPr>
              <p:cNvPr id="42" name="رابط كسهم مستقيم 6"/>
              <p:cNvCxnSpPr/>
              <p:nvPr/>
            </p:nvCxnSpPr>
            <p:spPr>
              <a:xfrm rot="5400000" flipH="1" flipV="1">
                <a:off x="4740716" y="4846250"/>
                <a:ext cx="450059" cy="1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مربع نص 7"/>
              <p:cNvSpPr txBox="1"/>
              <p:nvPr/>
            </p:nvSpPr>
            <p:spPr>
              <a:xfrm>
                <a:off x="4572136" y="5018090"/>
                <a:ext cx="785818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  <a:sym typeface="Symbol"/>
                  </a:rPr>
                  <a:t>T</a:t>
                </a:r>
                <a:r>
                  <a:rPr lang="en-US" sz="2800" b="1" baseline="-25000" dirty="0" smtClean="0">
                    <a:solidFill>
                      <a:srgbClr val="0070C0"/>
                    </a:solidFill>
                    <a:sym typeface="Symbol"/>
                  </a:rPr>
                  <a:t>1</a:t>
                </a:r>
                <a:endParaRPr lang="ar-SY" sz="2800" b="1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44" name="رابط كسهم مستقيم 8"/>
              <p:cNvCxnSpPr/>
              <p:nvPr/>
            </p:nvCxnSpPr>
            <p:spPr>
              <a:xfrm rot="5400000" flipH="1" flipV="1">
                <a:off x="6357047" y="4846250"/>
                <a:ext cx="450059" cy="1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مربع نص 9"/>
              <p:cNvSpPr txBox="1"/>
              <p:nvPr/>
            </p:nvSpPr>
            <p:spPr>
              <a:xfrm>
                <a:off x="6191272" y="5018090"/>
                <a:ext cx="785818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  <a:sym typeface="Symbol"/>
                  </a:rPr>
                  <a:t>T</a:t>
                </a:r>
                <a:r>
                  <a:rPr lang="en-US" sz="2800" b="1" baseline="-25000" dirty="0" smtClean="0">
                    <a:solidFill>
                      <a:srgbClr val="0070C0"/>
                    </a:solidFill>
                    <a:sym typeface="Symbol"/>
                  </a:rPr>
                  <a:t>2</a:t>
                </a:r>
                <a:endParaRPr lang="ar-SY" sz="28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مربع نص 10"/>
              <p:cNvSpPr txBox="1"/>
              <p:nvPr/>
            </p:nvSpPr>
            <p:spPr>
              <a:xfrm>
                <a:off x="5857884" y="2548590"/>
                <a:ext cx="1090380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200" b="1" dirty="0" smtClean="0">
                    <a:sym typeface="Symbol"/>
                  </a:rPr>
                  <a:t>U</a:t>
                </a:r>
                <a:r>
                  <a:rPr lang="en-US" sz="2200" b="1" baseline="-25000" dirty="0" smtClean="0">
                    <a:sym typeface="Symbol"/>
                  </a:rPr>
                  <a:t>2-2</a:t>
                </a:r>
              </a:p>
            </p:txBody>
          </p:sp>
          <p:cxnSp>
            <p:nvCxnSpPr>
              <p:cNvPr id="47" name="رابط كسهم مستقيم 11"/>
              <p:cNvCxnSpPr/>
              <p:nvPr/>
            </p:nvCxnSpPr>
            <p:spPr>
              <a:xfrm rot="5400000" flipH="1" flipV="1">
                <a:off x="5276459" y="4846250"/>
                <a:ext cx="450059" cy="1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رابط كسهم مستقيم 12"/>
              <p:cNvCxnSpPr/>
              <p:nvPr/>
            </p:nvCxnSpPr>
            <p:spPr>
              <a:xfrm rot="5400000" flipH="1" flipV="1">
                <a:off x="6919533" y="4846250"/>
                <a:ext cx="450059" cy="1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مربع نص 13"/>
              <p:cNvSpPr txBox="1"/>
              <p:nvPr/>
            </p:nvSpPr>
            <p:spPr>
              <a:xfrm>
                <a:off x="5107879" y="5018090"/>
                <a:ext cx="785818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  <a:sym typeface="Symbol"/>
                  </a:rPr>
                  <a:t>T</a:t>
                </a:r>
                <a:r>
                  <a:rPr lang="en-US" sz="2800" b="1" baseline="-25000" dirty="0" smtClean="0">
                    <a:solidFill>
                      <a:srgbClr val="0070C0"/>
                    </a:solidFill>
                    <a:sym typeface="Symbol"/>
                  </a:rPr>
                  <a:t>3</a:t>
                </a:r>
                <a:endParaRPr lang="ar-SY" sz="28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مربع نص 14"/>
              <p:cNvSpPr txBox="1"/>
              <p:nvPr/>
            </p:nvSpPr>
            <p:spPr>
              <a:xfrm>
                <a:off x="6762828" y="5018090"/>
                <a:ext cx="785818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  <a:sym typeface="Symbol"/>
                  </a:rPr>
                  <a:t>T</a:t>
                </a:r>
                <a:r>
                  <a:rPr lang="en-US" sz="2800" b="1" baseline="-25000" dirty="0" smtClean="0">
                    <a:solidFill>
                      <a:srgbClr val="0070C0"/>
                    </a:solidFill>
                    <a:sym typeface="Symbol"/>
                  </a:rPr>
                  <a:t>4</a:t>
                </a:r>
                <a:endParaRPr lang="ar-SY" sz="28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مربع نص 15"/>
              <p:cNvSpPr txBox="1"/>
              <p:nvPr/>
            </p:nvSpPr>
            <p:spPr>
              <a:xfrm>
                <a:off x="7056613" y="3634215"/>
                <a:ext cx="1043779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200" b="1" dirty="0" smtClean="0">
                    <a:sym typeface="Symbol"/>
                  </a:rPr>
                  <a:t>U</a:t>
                </a:r>
                <a:r>
                  <a:rPr lang="en-US" sz="2200" b="1" baseline="-25000" dirty="0" smtClean="0">
                    <a:sym typeface="Symbol"/>
                  </a:rPr>
                  <a:t>2-1</a:t>
                </a:r>
              </a:p>
            </p:txBody>
          </p:sp>
          <p:cxnSp>
            <p:nvCxnSpPr>
              <p:cNvPr id="52" name="رابط كسهم مستقيم 51"/>
              <p:cNvCxnSpPr/>
              <p:nvPr/>
            </p:nvCxnSpPr>
            <p:spPr>
              <a:xfrm rot="5400000">
                <a:off x="5536413" y="2536025"/>
                <a:ext cx="357190" cy="285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رابط كسهم مستقيم 52"/>
              <p:cNvCxnSpPr/>
              <p:nvPr/>
            </p:nvCxnSpPr>
            <p:spPr>
              <a:xfrm rot="16200000" flipV="1">
                <a:off x="5429256" y="3571876"/>
                <a:ext cx="428628" cy="1428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7" name="Object 3"/>
            <p:cNvGraphicFramePr>
              <a:graphicFrameLocks noChangeAspect="1"/>
            </p:cNvGraphicFramePr>
            <p:nvPr/>
          </p:nvGraphicFramePr>
          <p:xfrm>
            <a:off x="5870575" y="2106621"/>
            <a:ext cx="762000" cy="355600"/>
          </p:xfrm>
          <a:graphic>
            <a:graphicData uri="http://schemas.openxmlformats.org/presentationml/2006/ole">
              <p:oleObj spid="_x0000_s266247" name="Equation" r:id="rId5" imgW="380880" imgH="177480" progId="Equation.DSMT4">
                <p:embed/>
              </p:oleObj>
            </a:graphicData>
          </a:graphic>
        </p:graphicFrame>
        <p:graphicFrame>
          <p:nvGraphicFramePr>
            <p:cNvPr id="38" name="Object 3"/>
            <p:cNvGraphicFramePr>
              <a:graphicFrameLocks noChangeAspect="1"/>
            </p:cNvGraphicFramePr>
            <p:nvPr/>
          </p:nvGraphicFramePr>
          <p:xfrm>
            <a:off x="5702300" y="3895733"/>
            <a:ext cx="762000" cy="355600"/>
          </p:xfrm>
          <a:graphic>
            <a:graphicData uri="http://schemas.openxmlformats.org/presentationml/2006/ole">
              <p:oleObj spid="_x0000_s266248" name="Equation" r:id="rId6" imgW="380880" imgH="177480" progId="Equation.DSMT4">
                <p:embed/>
              </p:oleObj>
            </a:graphicData>
          </a:graphic>
        </p:graphicFrame>
      </p:grpSp>
      <p:graphicFrame>
        <p:nvGraphicFramePr>
          <p:cNvPr id="266249" name="Object 9"/>
          <p:cNvGraphicFramePr>
            <a:graphicFrameLocks noChangeAspect="1"/>
          </p:cNvGraphicFramePr>
          <p:nvPr/>
        </p:nvGraphicFramePr>
        <p:xfrm>
          <a:off x="2339752" y="5589240"/>
          <a:ext cx="3811587" cy="484187"/>
        </p:xfrm>
        <a:graphic>
          <a:graphicData uri="http://schemas.openxmlformats.org/presentationml/2006/ole">
            <p:oleObj spid="_x0000_s266249" name="Equation" r:id="rId7" imgW="1904760" imgH="241200" progId="Equation.DSMT4">
              <p:embed/>
            </p:oleObj>
          </a:graphicData>
        </a:graphic>
      </p:graphicFrame>
      <p:sp>
        <p:nvSpPr>
          <p:cNvPr id="54" name="مربع نص 53">
            <a:hlinkClick r:id="rId8" action="ppaction://hlinksldjump" tooltip="العودة إلى نص المسألة"/>
          </p:cNvPr>
          <p:cNvSpPr txBox="1"/>
          <p:nvPr/>
        </p:nvSpPr>
        <p:spPr>
          <a:xfrm>
            <a:off x="7858116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chemeClr val="bg2"/>
                </a:solidFill>
                <a:cs typeface="Simplified Arabic" pitchFamily="2" charset="-78"/>
              </a:rPr>
              <a:t>النص</a:t>
            </a:r>
            <a:endParaRPr lang="ar-SY" sz="2000" b="1" dirty="0">
              <a:solidFill>
                <a:schemeClr val="bg2"/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0" y="264130"/>
            <a:ext cx="914400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R = 100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 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,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f=50 Hz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v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2rms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44 v ,</a:t>
            </a:r>
            <a:endParaRPr lang="ar-SY" sz="2600" b="1" dirty="0" smtClean="0">
              <a:cs typeface="Simplified Arabic" pitchFamily="2" charset="-78"/>
              <a:sym typeface="Symbol"/>
            </a:endParaRPr>
          </a:p>
          <a:p>
            <a:pPr algn="ctr"/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التنظيم بطريقة </a:t>
            </a:r>
            <a:r>
              <a:rPr lang="en-US" sz="26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ON/OFF</a:t>
            </a:r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 مرحلة واحدة على ثانوي المحولة بأكمله</a:t>
            </a:r>
          </a:p>
          <a:p>
            <a:pPr algn="ctr"/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اقترح عدد مرات الفصل والوصل</a:t>
            </a:r>
            <a:endParaRPr lang="ar-SY" sz="2600" b="1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966102" y="1643050"/>
          <a:ext cx="4600575" cy="890588"/>
        </p:xfrm>
        <a:graphic>
          <a:graphicData uri="http://schemas.openxmlformats.org/presentationml/2006/ole">
            <p:oleObj spid="_x0000_s260098" name="Equation" r:id="rId3" imgW="2298600" imgH="444240" progId="Equation.DSMT4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966102" y="2786058"/>
          <a:ext cx="2236787" cy="941388"/>
        </p:xfrm>
        <a:graphic>
          <a:graphicData uri="http://schemas.openxmlformats.org/presentationml/2006/ole">
            <p:oleObj spid="_x0000_s260099" name="Equation" r:id="rId4" imgW="1117440" imgH="469800" progId="Equation.DSMT4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966102" y="4130678"/>
          <a:ext cx="2667000" cy="787400"/>
        </p:xfrm>
        <a:graphic>
          <a:graphicData uri="http://schemas.openxmlformats.org/presentationml/2006/ole">
            <p:oleObj spid="_x0000_s260100" name="Equation" r:id="rId5" imgW="1333440" imgH="39348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966102" y="5245904"/>
          <a:ext cx="1016000" cy="355600"/>
        </p:xfrm>
        <a:graphic>
          <a:graphicData uri="http://schemas.openxmlformats.org/presentationml/2006/ole">
            <p:oleObj spid="_x0000_s260101" name="Equation" r:id="rId6" imgW="507960" imgH="177480" progId="Equation.DSMT4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966102" y="5929330"/>
          <a:ext cx="4318000" cy="355600"/>
        </p:xfrm>
        <a:graphic>
          <a:graphicData uri="http://schemas.openxmlformats.org/presentationml/2006/ole">
            <p:oleObj spid="_x0000_s260102" name="Equation" r:id="rId7" imgW="2158920" imgH="177480" progId="Equation.DSMT4">
              <p:embed/>
            </p:oleObj>
          </a:graphicData>
        </a:graphic>
      </p:graphicFrame>
      <p:sp>
        <p:nvSpPr>
          <p:cNvPr id="8" name="عنصر نائب للتاريخ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9E0-247A-4CA1-987A-774EA45695FD}" type="slidenum">
              <a:rPr lang="ar-SY" smtClean="0"/>
              <a:pPr/>
              <a:t>44</a:t>
            </a:fld>
            <a:endParaRPr lang="ar-SY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11" name="مربع نص 10">
            <a:hlinkClick r:id="rId8" action="ppaction://hlinksldjump" tooltip="العودة إلى نص المسألة"/>
          </p:cNvPr>
          <p:cNvSpPr txBox="1"/>
          <p:nvPr/>
        </p:nvSpPr>
        <p:spPr>
          <a:xfrm>
            <a:off x="7858116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chemeClr val="bg2"/>
                </a:solidFill>
                <a:cs typeface="Simplified Arabic" pitchFamily="2" charset="-78"/>
              </a:rPr>
              <a:t>النص</a:t>
            </a:r>
            <a:endParaRPr lang="ar-SY" sz="2000" b="1" dirty="0">
              <a:solidFill>
                <a:schemeClr val="bg2"/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0" y="376208"/>
            <a:ext cx="9144000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R = 100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 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,</a:t>
            </a:r>
            <a:r>
              <a:rPr lang="ar-SY" sz="2600" b="1" dirty="0" smtClean="0"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f=50 Hz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v</a:t>
            </a:r>
            <a:r>
              <a:rPr lang="en-US" sz="2600" b="1" baseline="-25000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2rms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=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</a:rPr>
              <a:t>44 v ,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en-US" sz="2600" b="1" dirty="0" err="1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F</a:t>
            </a:r>
            <a:r>
              <a:rPr lang="en-US" sz="2600" b="1" baseline="-25000" dirty="0" err="1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out</a:t>
            </a:r>
            <a:r>
              <a:rPr lang="en-US" sz="2600" b="1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 = 0.05 Hz ,</a:t>
            </a:r>
            <a:endParaRPr lang="ar-SY" sz="2600" b="1" dirty="0" smtClean="0">
              <a:cs typeface="Simplified Arabic" pitchFamily="2" charset="-78"/>
              <a:sym typeface="Symbol"/>
            </a:endParaRPr>
          </a:p>
          <a:p>
            <a:pPr algn="ctr"/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احسب عدد مرات الفصل والوصل</a:t>
            </a:r>
            <a:endParaRPr lang="ar-SY" sz="2600" b="1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5318968" y="1428750"/>
          <a:ext cx="2565400" cy="788988"/>
        </p:xfrm>
        <a:graphic>
          <a:graphicData uri="http://schemas.openxmlformats.org/presentationml/2006/ole">
            <p:oleObj spid="_x0000_s261122" name="Equation" r:id="rId3" imgW="1282680" imgH="393480" progId="Equation.DSMT4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286380" y="3618701"/>
          <a:ext cx="1524000" cy="787400"/>
        </p:xfrm>
        <a:graphic>
          <a:graphicData uri="http://schemas.openxmlformats.org/presentationml/2006/ole">
            <p:oleObj spid="_x0000_s261123" name="Equation" r:id="rId4" imgW="761760" imgH="39348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286380" y="5002226"/>
          <a:ext cx="2311400" cy="355600"/>
        </p:xfrm>
        <a:graphic>
          <a:graphicData uri="http://schemas.openxmlformats.org/presentationml/2006/ole">
            <p:oleObj spid="_x0000_s261124" name="Equation" r:id="rId5" imgW="1155600" imgH="177480" progId="Equation.DSMT4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246960" y="2497584"/>
          <a:ext cx="2565400" cy="787400"/>
        </p:xfrm>
        <a:graphic>
          <a:graphicData uri="http://schemas.openxmlformats.org/presentationml/2006/ole">
            <p:oleObj spid="_x0000_s261125" name="Equation" r:id="rId6" imgW="1282680" imgH="393480" progId="Equation.DSMT4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5286380" y="5807079"/>
          <a:ext cx="2667000" cy="355600"/>
        </p:xfrm>
        <a:graphic>
          <a:graphicData uri="http://schemas.openxmlformats.org/presentationml/2006/ole">
            <p:oleObj spid="_x0000_s261126" name="Equation" r:id="rId7" imgW="1333440" imgH="177480" progId="Equation.DSMT4">
              <p:embed/>
            </p:oleObj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3211" y="1714512"/>
            <a:ext cx="36957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مربع نص 10"/>
          <p:cNvSpPr txBox="1"/>
          <p:nvPr/>
        </p:nvSpPr>
        <p:spPr>
          <a:xfrm>
            <a:off x="4306537" y="2280301"/>
            <a:ext cx="389765" cy="3520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181739" y="2428892"/>
            <a:ext cx="55007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err="1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000" b="1" baseline="-25000" dirty="0" err="1" smtClean="0">
                <a:solidFill>
                  <a:srgbClr val="FF0000"/>
                </a:solidFill>
                <a:sym typeface="Symbol"/>
              </a:rPr>
              <a:t>in</a:t>
            </a:r>
            <a:endParaRPr lang="ar-SY" sz="2000" b="1" dirty="0">
              <a:solidFill>
                <a:srgbClr val="FF0000"/>
              </a:solidFill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181739" y="3929090"/>
            <a:ext cx="55007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err="1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000" b="1" baseline="-25000" dirty="0" err="1" smtClean="0">
                <a:solidFill>
                  <a:srgbClr val="0070C0"/>
                </a:solidFill>
                <a:sym typeface="Symbol"/>
              </a:rPr>
              <a:t>L</a:t>
            </a:r>
            <a:endParaRPr lang="ar-SY" sz="2000" b="1" dirty="0">
              <a:solidFill>
                <a:srgbClr val="0070C0"/>
              </a:solidFill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4325111" y="3500462"/>
            <a:ext cx="389765" cy="3520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cxnSp>
        <p:nvCxnSpPr>
          <p:cNvPr id="15" name="رابط كسهم مستقيم 14"/>
          <p:cNvCxnSpPr/>
          <p:nvPr/>
        </p:nvCxnSpPr>
        <p:spPr>
          <a:xfrm>
            <a:off x="824649" y="4786346"/>
            <a:ext cx="2286016" cy="158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كسهم مستقيم 15"/>
          <p:cNvCxnSpPr/>
          <p:nvPr/>
        </p:nvCxnSpPr>
        <p:spPr>
          <a:xfrm>
            <a:off x="3110665" y="4786346"/>
            <a:ext cx="107157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/>
          <p:cNvSpPr txBox="1"/>
          <p:nvPr/>
        </p:nvSpPr>
        <p:spPr>
          <a:xfrm>
            <a:off x="1324715" y="4857784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ym typeface="Symbol"/>
              </a:rPr>
              <a:t>2n</a:t>
            </a:r>
            <a:endParaRPr lang="ar-SY" sz="2000" b="1" dirty="0"/>
          </a:p>
        </p:txBody>
      </p:sp>
      <p:sp>
        <p:nvSpPr>
          <p:cNvPr id="19" name="مربع نص 18"/>
          <p:cNvSpPr txBox="1"/>
          <p:nvPr/>
        </p:nvSpPr>
        <p:spPr>
          <a:xfrm>
            <a:off x="3253541" y="4857784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ym typeface="Symbol"/>
              </a:rPr>
              <a:t>2m</a:t>
            </a:r>
            <a:endParaRPr lang="ar-SY" sz="2000" b="1" dirty="0"/>
          </a:p>
        </p:txBody>
      </p:sp>
      <p:sp>
        <p:nvSpPr>
          <p:cNvPr id="18" name="عنصر نائب للتاريخ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20" name="عنصر نائب لرقم الشريحة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9E0-247A-4CA1-987A-774EA45695FD}" type="slidenum">
              <a:rPr lang="ar-SY" smtClean="0"/>
              <a:pPr/>
              <a:t>45</a:t>
            </a:fld>
            <a:endParaRPr lang="ar-SY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22" name="مربع نص 21">
            <a:hlinkClick r:id="rId9" action="ppaction://hlinksldjump" tooltip="العودة إلى نص المسألة"/>
          </p:cNvPr>
          <p:cNvSpPr txBox="1"/>
          <p:nvPr/>
        </p:nvSpPr>
        <p:spPr>
          <a:xfrm>
            <a:off x="7858116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chemeClr val="bg2"/>
                </a:solidFill>
                <a:cs typeface="Simplified Arabic" pitchFamily="2" charset="-78"/>
              </a:rPr>
              <a:t>النص</a:t>
            </a:r>
            <a:endParaRPr lang="ar-SY" sz="2000" b="1" dirty="0">
              <a:solidFill>
                <a:schemeClr val="bg2"/>
              </a:solidFill>
              <a:cs typeface="Simplified Arabic" pitchFamily="2" charset="-78"/>
            </a:endParaRPr>
          </a:p>
        </p:txBody>
      </p:sp>
      <p:cxnSp>
        <p:nvCxnSpPr>
          <p:cNvPr id="23" name="رابط كسهم مستقيم 22"/>
          <p:cNvCxnSpPr/>
          <p:nvPr/>
        </p:nvCxnSpPr>
        <p:spPr>
          <a:xfrm>
            <a:off x="755576" y="5589240"/>
            <a:ext cx="345638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مربع نص 24"/>
          <p:cNvSpPr txBox="1"/>
          <p:nvPr/>
        </p:nvSpPr>
        <p:spPr>
          <a:xfrm>
            <a:off x="2123728" y="551723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ym typeface="Symbol"/>
              </a:rPr>
              <a:t>20S</a:t>
            </a:r>
            <a:endParaRPr lang="ar-SY" sz="2000" b="1" dirty="0"/>
          </a:p>
        </p:txBody>
      </p:sp>
      <p:cxnSp>
        <p:nvCxnSpPr>
          <p:cNvPr id="26" name="رابط كسهم مستقيم 25"/>
          <p:cNvCxnSpPr/>
          <p:nvPr/>
        </p:nvCxnSpPr>
        <p:spPr>
          <a:xfrm>
            <a:off x="755576" y="5589240"/>
            <a:ext cx="1152128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مربع نص 27"/>
          <p:cNvSpPr txBox="1"/>
          <p:nvPr/>
        </p:nvSpPr>
        <p:spPr>
          <a:xfrm>
            <a:off x="755576" y="5589240"/>
            <a:ext cx="1080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ym typeface="Symbol"/>
              </a:rPr>
              <a:t>0.02S</a:t>
            </a:r>
            <a:endParaRPr lang="ar-SY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46</a:t>
            </a:fld>
            <a:endParaRPr lang="ar-SY"/>
          </a:p>
        </p:txBody>
      </p:sp>
      <p:pic>
        <p:nvPicPr>
          <p:cNvPr id="267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128713"/>
            <a:ext cx="79533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مربع نص 7"/>
          <p:cNvSpPr txBox="1"/>
          <p:nvPr/>
        </p:nvSpPr>
        <p:spPr>
          <a:xfrm>
            <a:off x="357158" y="404664"/>
            <a:ext cx="84296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latin typeface="Simplified Arabic" pitchFamily="18" charset="-78"/>
                <a:cs typeface="Simplified Arabic" pitchFamily="18" charset="-78"/>
              </a:rPr>
              <a:t>دورة الفصل </a:t>
            </a:r>
            <a:r>
              <a:rPr lang="ar-SY" sz="2800" b="1" dirty="0" err="1" smtClean="0">
                <a:solidFill>
                  <a:srgbClr val="FF0000"/>
                </a:solidFill>
                <a:latin typeface="Simplified Arabic" pitchFamily="18" charset="-78"/>
                <a:cs typeface="Simplified Arabic" pitchFamily="18" charset="-78"/>
              </a:rPr>
              <a:t>الأول </a:t>
            </a:r>
            <a:r>
              <a:rPr lang="ar-SY" sz="2800" b="1" dirty="0" smtClean="0">
                <a:solidFill>
                  <a:srgbClr val="FF0000"/>
                </a:solidFill>
                <a:latin typeface="Simplified Arabic" pitchFamily="18" charset="-78"/>
                <a:cs typeface="Simplified Arabic" pitchFamily="18" charset="-78"/>
              </a:rPr>
              <a:t>– العام الدراسي 2012/2013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47</a:t>
            </a:fld>
            <a:endParaRPr lang="ar-SY"/>
          </a:p>
        </p:txBody>
      </p:sp>
      <p:pic>
        <p:nvPicPr>
          <p:cNvPr id="5" name="صورة 4" descr="power2_fig4_13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404664"/>
            <a:ext cx="31683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صورة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280724"/>
            <a:ext cx="5760640" cy="357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4355976" y="1172741"/>
          <a:ext cx="1557337" cy="566738"/>
        </p:xfrm>
        <a:graphic>
          <a:graphicData uri="http://schemas.openxmlformats.org/presentationml/2006/ole">
            <p:oleObj spid="_x0000_s262149" name="Equation" r:id="rId5" imgW="660240" imgH="241200" progId="Equation.DSMT4">
              <p:embed/>
            </p:oleObj>
          </a:graphicData>
        </a:graphic>
      </p:graphicFrame>
      <p:graphicFrame>
        <p:nvGraphicFramePr>
          <p:cNvPr id="262150" name="Object 2"/>
          <p:cNvGraphicFramePr>
            <a:graphicFrameLocks noChangeAspect="1"/>
          </p:cNvGraphicFramePr>
          <p:nvPr/>
        </p:nvGraphicFramePr>
        <p:xfrm>
          <a:off x="4355976" y="1772816"/>
          <a:ext cx="3114675" cy="566738"/>
        </p:xfrm>
        <a:graphic>
          <a:graphicData uri="http://schemas.openxmlformats.org/presentationml/2006/ole">
            <p:oleObj spid="_x0000_s262150" name="Equation" r:id="rId6" imgW="1320480" imgH="241200" progId="Equation.DSMT4">
              <p:embed/>
            </p:oleObj>
          </a:graphicData>
        </a:graphic>
      </p:graphicFrame>
      <p:sp>
        <p:nvSpPr>
          <p:cNvPr id="13" name="مربع نص 12"/>
          <p:cNvSpPr txBox="1"/>
          <p:nvPr/>
        </p:nvSpPr>
        <p:spPr>
          <a:xfrm>
            <a:off x="5292080" y="376208"/>
            <a:ext cx="341987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dirty="0" err="1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أولاً-</a:t>
            </a:r>
            <a:endParaRPr lang="ar-SY" sz="2600" b="1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5364088" y="2780928"/>
            <a:ext cx="341987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dirty="0" err="1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ثانياً-</a:t>
            </a:r>
            <a:endParaRPr lang="ar-SY" sz="2600" b="1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5" name="مربع نص 14">
            <a:hlinkClick r:id="rId7" action="ppaction://hlinksldjump" tooltip="العودة إلى نص المسألة"/>
          </p:cNvPr>
          <p:cNvSpPr txBox="1"/>
          <p:nvPr/>
        </p:nvSpPr>
        <p:spPr>
          <a:xfrm>
            <a:off x="7858116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chemeClr val="bg2"/>
                </a:solidFill>
                <a:cs typeface="Simplified Arabic" pitchFamily="2" charset="-78"/>
              </a:rPr>
              <a:t>النص</a:t>
            </a:r>
            <a:endParaRPr lang="ar-SY" sz="2000" b="1" dirty="0">
              <a:solidFill>
                <a:schemeClr val="bg2"/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48</a:t>
            </a:fld>
            <a:endParaRPr lang="ar-SY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09563" y="1779117"/>
          <a:ext cx="5272087" cy="536575"/>
        </p:xfrm>
        <a:graphic>
          <a:graphicData uri="http://schemas.openxmlformats.org/presentationml/2006/ole">
            <p:oleObj spid="_x0000_s263171" name="Equation" r:id="rId3" imgW="2234880" imgH="228600" progId="Equation.DSMT4">
              <p:embed/>
            </p:oleObj>
          </a:graphicData>
        </a:graphic>
      </p:graphicFrame>
      <p:graphicFrame>
        <p:nvGraphicFramePr>
          <p:cNvPr id="263172" name="Object 2"/>
          <p:cNvGraphicFramePr>
            <a:graphicFrameLocks noChangeAspect="1"/>
          </p:cNvGraphicFramePr>
          <p:nvPr/>
        </p:nvGraphicFramePr>
        <p:xfrm>
          <a:off x="309563" y="2631282"/>
          <a:ext cx="8415337" cy="1103312"/>
        </p:xfrm>
        <a:graphic>
          <a:graphicData uri="http://schemas.openxmlformats.org/presentationml/2006/ole">
            <p:oleObj spid="_x0000_s263172" name="Equation" r:id="rId4" imgW="3568680" imgH="469800" progId="Equation.DSMT4">
              <p:embed/>
            </p:oleObj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323502" y="4049713"/>
          <a:ext cx="6408738" cy="1103312"/>
        </p:xfrm>
        <a:graphic>
          <a:graphicData uri="http://schemas.openxmlformats.org/presentationml/2006/ole">
            <p:oleObj spid="_x0000_s263173" name="Equation" r:id="rId5" imgW="2717640" imgH="469800" progId="Equation.DSMT4">
              <p:embed/>
            </p:oleObj>
          </a:graphicData>
        </a:graphic>
      </p:graphicFrame>
      <p:graphicFrame>
        <p:nvGraphicFramePr>
          <p:cNvPr id="263174" name="Object 2"/>
          <p:cNvGraphicFramePr>
            <a:graphicFrameLocks noChangeAspect="1"/>
          </p:cNvGraphicFramePr>
          <p:nvPr/>
        </p:nvGraphicFramePr>
        <p:xfrm>
          <a:off x="309563" y="5469086"/>
          <a:ext cx="4551362" cy="984250"/>
        </p:xfrm>
        <a:graphic>
          <a:graphicData uri="http://schemas.openxmlformats.org/presentationml/2006/ole">
            <p:oleObj spid="_x0000_s263174" name="Equation" r:id="rId6" imgW="1930320" imgH="419040" progId="Equation.DSMT4">
              <p:embed/>
            </p:oleObj>
          </a:graphicData>
        </a:graphic>
      </p:graphicFrame>
      <p:graphicFrame>
        <p:nvGraphicFramePr>
          <p:cNvPr id="263177" name="Object 2"/>
          <p:cNvGraphicFramePr>
            <a:graphicFrameLocks noChangeAspect="1"/>
          </p:cNvGraphicFramePr>
          <p:nvPr/>
        </p:nvGraphicFramePr>
        <p:xfrm>
          <a:off x="309563" y="404664"/>
          <a:ext cx="5599112" cy="1058863"/>
        </p:xfrm>
        <a:graphic>
          <a:graphicData uri="http://schemas.openxmlformats.org/presentationml/2006/ole">
            <p:oleObj spid="_x0000_s263177" name="Equation" r:id="rId7" imgW="2539800" imgH="482400" progId="Equation.DSMT4">
              <p:embed/>
            </p:oleObj>
          </a:graphicData>
        </a:graphic>
      </p:graphicFrame>
      <p:sp>
        <p:nvSpPr>
          <p:cNvPr id="15" name="مربع نص 14">
            <a:hlinkClick r:id="rId8" action="ppaction://hlinksldjump" tooltip="العودة إلى نص المسألة"/>
          </p:cNvPr>
          <p:cNvSpPr txBox="1"/>
          <p:nvPr/>
        </p:nvSpPr>
        <p:spPr>
          <a:xfrm>
            <a:off x="7858116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chemeClr val="bg2"/>
                </a:solidFill>
                <a:cs typeface="Simplified Arabic" pitchFamily="2" charset="-78"/>
              </a:rPr>
              <a:t>النص</a:t>
            </a:r>
            <a:endParaRPr lang="ar-SY" sz="2000" b="1" dirty="0">
              <a:solidFill>
                <a:schemeClr val="bg2"/>
              </a:solidFill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5842369" y="332656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400" b="1" dirty="0" smtClean="0">
                <a:solidFill>
                  <a:srgbClr val="FF0000"/>
                </a:solidFill>
                <a:latin typeface="Simplified Arabic" pitchFamily="18" charset="-78"/>
                <a:cs typeface="Simplified Arabic" pitchFamily="18" charset="-78"/>
              </a:rPr>
              <a:t>القيمة الفعالة لجهد الحمولة:</a:t>
            </a:r>
            <a:endParaRPr lang="en-US" sz="2400" b="1" dirty="0">
              <a:solidFill>
                <a:srgbClr val="FF0000"/>
              </a:solidFill>
              <a:latin typeface="Simplified Arabic" pitchFamily="18" charset="-78"/>
              <a:cs typeface="Simplified Arabic" pitchFamily="18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6839437" y="1340768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400" b="1" dirty="0" smtClean="0">
                <a:solidFill>
                  <a:srgbClr val="FF0000"/>
                </a:solidFill>
                <a:latin typeface="Simplified Arabic" pitchFamily="18" charset="-78"/>
                <a:cs typeface="Simplified Arabic" pitchFamily="18" charset="-78"/>
              </a:rPr>
              <a:t>دور جهد الحمولة:</a:t>
            </a:r>
            <a:endParaRPr lang="en-US" sz="2400" b="1" dirty="0">
              <a:solidFill>
                <a:srgbClr val="FF0000"/>
              </a:solidFill>
              <a:latin typeface="Simplified Arabic" pitchFamily="18" charset="-78"/>
              <a:cs typeface="Simplified Arabic" pitchFamily="18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5431950" y="2247255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400" b="1" dirty="0" smtClean="0">
                <a:solidFill>
                  <a:srgbClr val="FF0000"/>
                </a:solidFill>
                <a:latin typeface="Simplified Arabic" pitchFamily="18" charset="-78"/>
                <a:cs typeface="Simplified Arabic" pitchFamily="18" charset="-78"/>
              </a:rPr>
              <a:t>القيمة الوسطية لتيار </a:t>
            </a:r>
            <a:r>
              <a:rPr lang="ar-SY" sz="2400" b="1" dirty="0" err="1" smtClean="0">
                <a:solidFill>
                  <a:srgbClr val="FF0000"/>
                </a:solidFill>
                <a:latin typeface="Simplified Arabic" pitchFamily="18" charset="-78"/>
                <a:cs typeface="Simplified Arabic" pitchFamily="18" charset="-78"/>
              </a:rPr>
              <a:t>الثايرستور:</a:t>
            </a:r>
            <a:endParaRPr lang="en-US" sz="2400" b="1" dirty="0">
              <a:solidFill>
                <a:srgbClr val="FF0000"/>
              </a:solidFill>
              <a:latin typeface="Simplified Arabic" pitchFamily="18" charset="-78"/>
              <a:cs typeface="Simplified Arabic" pitchFamily="18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4468010" y="5157192"/>
            <a:ext cx="432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400" b="1" dirty="0" smtClean="0">
                <a:solidFill>
                  <a:srgbClr val="FF0000"/>
                </a:solidFill>
                <a:latin typeface="Simplified Arabic" pitchFamily="18" charset="-78"/>
                <a:cs typeface="Simplified Arabic" pitchFamily="18" charset="-78"/>
              </a:rPr>
              <a:t>الاستطاعة الفعالة المستهلكة في الحمولة:</a:t>
            </a:r>
            <a:endParaRPr lang="en-US" sz="2400" b="1" dirty="0">
              <a:solidFill>
                <a:srgbClr val="FF0000"/>
              </a:solidFill>
              <a:latin typeface="Simplified Arabic" pitchFamily="18" charset="-78"/>
              <a:cs typeface="Simplified Arabic" pitchFamily="18" charset="-78"/>
            </a:endParaRPr>
          </a:p>
        </p:txBody>
      </p:sp>
      <p:pic>
        <p:nvPicPr>
          <p:cNvPr id="16" name="صورة 15"/>
          <p:cNvPicPr/>
          <p:nvPr/>
        </p:nvPicPr>
        <p:blipFill>
          <a:blip r:embed="rId9" cstate="print"/>
          <a:srcRect t="52336"/>
          <a:stretch>
            <a:fillRect/>
          </a:stretch>
        </p:blipFill>
        <p:spPr bwMode="auto">
          <a:xfrm>
            <a:off x="1835696" y="2852936"/>
            <a:ext cx="5760640" cy="1705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6143636" y="357166"/>
            <a:ext cx="26432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مجالات الاستخدام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285720" y="1142984"/>
            <a:ext cx="821537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التحكم بسرعة محركات التيار المتناوب</a:t>
            </a:r>
          </a:p>
          <a:p>
            <a:pPr algn="just"/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</a:rPr>
              <a:t>Electric motors speed controller</a:t>
            </a:r>
            <a:endParaRPr lang="ar-SY" sz="2800" b="1" dirty="0" smtClean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214678" y="5143512"/>
            <a:ext cx="528641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chemeClr val="accent1">
                    <a:lumMod val="75000"/>
                  </a:schemeClr>
                </a:solidFill>
                <a:cs typeface="Simplified Arabic" pitchFamily="2" charset="-78"/>
              </a:rPr>
              <a:t>السخانات</a:t>
            </a:r>
          </a:p>
          <a:p>
            <a:pPr algn="just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cs typeface="Simplified Arabic" pitchFamily="2" charset="-78"/>
              </a:rPr>
              <a:t>Heating loads</a:t>
            </a:r>
            <a:endParaRPr lang="ar-SY" sz="2800" b="1" dirty="0" smtClean="0">
              <a:solidFill>
                <a:schemeClr val="accent1">
                  <a:lumMod val="75000"/>
                </a:schemeClr>
              </a:solidFill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1357290" y="2476493"/>
            <a:ext cx="7143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التحكم بشدة الإضاءة</a:t>
            </a:r>
          </a:p>
          <a:p>
            <a:pPr algn="just"/>
            <a:r>
              <a:rPr lang="en-US" sz="2800" b="1" dirty="0" smtClean="0">
                <a:solidFill>
                  <a:srgbClr val="C00000"/>
                </a:solidFill>
                <a:cs typeface="Simplified Arabic" pitchFamily="2" charset="-78"/>
              </a:rPr>
              <a:t>Light dimmers</a:t>
            </a:r>
            <a:endParaRPr lang="ar-SY" sz="2800" b="1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285720" y="3810002"/>
            <a:ext cx="821537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التحكم بسرعة المراوح الكهربائية</a:t>
            </a:r>
          </a:p>
          <a:p>
            <a:pPr algn="just"/>
            <a:r>
              <a:rPr lang="en-US" sz="2800" b="1" dirty="0" smtClean="0">
                <a:solidFill>
                  <a:srgbClr val="00B050"/>
                </a:solidFill>
                <a:cs typeface="Simplified Arabic" pitchFamily="2" charset="-78"/>
              </a:rPr>
              <a:t>Electric fans speed controller</a:t>
            </a:r>
            <a:endParaRPr lang="ar-SY" sz="2800" b="1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</a:t>
            </a:fld>
            <a:endParaRPr lang="ar-SY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مستطيل 12"/>
          <p:cNvSpPr/>
          <p:nvPr/>
        </p:nvSpPr>
        <p:spPr>
          <a:xfrm>
            <a:off x="285720" y="357166"/>
            <a:ext cx="3429024" cy="414340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" name="مربع نص 6"/>
          <p:cNvSpPr txBox="1"/>
          <p:nvPr/>
        </p:nvSpPr>
        <p:spPr>
          <a:xfrm>
            <a:off x="4143372" y="357166"/>
            <a:ext cx="464347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بعض أشكال منظمات التيار المتناوب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8" name="صورة 7" descr="power2_ac_chopper_typ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418" y="500042"/>
            <a:ext cx="3294888" cy="1810512"/>
          </a:xfrm>
          <a:prstGeom prst="rect">
            <a:avLst/>
          </a:prstGeom>
        </p:spPr>
      </p:pic>
      <p:pic>
        <p:nvPicPr>
          <p:cNvPr id="9" name="صورة 8" descr="power2_ac_chopper_typ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418" y="2541175"/>
            <a:ext cx="3294888" cy="1847088"/>
          </a:xfrm>
          <a:prstGeom prst="rect">
            <a:avLst/>
          </a:prstGeom>
        </p:spPr>
      </p:pic>
      <p:pic>
        <p:nvPicPr>
          <p:cNvPr id="10" name="صورة 9" descr="power2_ac_chopper_type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418" y="4618884"/>
            <a:ext cx="3294888" cy="1810512"/>
          </a:xfrm>
          <a:prstGeom prst="rect">
            <a:avLst/>
          </a:prstGeom>
        </p:spPr>
      </p:pic>
      <p:pic>
        <p:nvPicPr>
          <p:cNvPr id="11" name="صورة 10" descr="power2_ac_chopper_type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07519" y="1285860"/>
            <a:ext cx="4300728" cy="1795272"/>
          </a:xfrm>
          <a:prstGeom prst="rect">
            <a:avLst/>
          </a:prstGeom>
        </p:spPr>
      </p:pic>
      <p:pic>
        <p:nvPicPr>
          <p:cNvPr id="12" name="صورة 11" descr="power2_ac_chopper_type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07519" y="3714752"/>
            <a:ext cx="4300728" cy="1953768"/>
          </a:xfrm>
          <a:prstGeom prst="rect">
            <a:avLst/>
          </a:prstGeom>
        </p:spPr>
      </p:pic>
      <p:sp>
        <p:nvSpPr>
          <p:cNvPr id="14" name="عنصر نائب للتاريخ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5" name="عنصر نائب لرقم الشريحة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</a:t>
            </a:fld>
            <a:endParaRPr lang="ar-SY"/>
          </a:p>
        </p:txBody>
      </p:sp>
      <p:sp>
        <p:nvSpPr>
          <p:cNvPr id="16" name="عنصر نائب للتذييل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6286512" y="500042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طرق التنظيم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5857884" y="1214422"/>
            <a:ext cx="257176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1. التنظيم الزاوي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5857884" y="1881177"/>
            <a:ext cx="257176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2. التنظيم المتدرج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3643306" y="2547932"/>
            <a:ext cx="47863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3. التنظيم المتدرج مع الإزاحة الزاوية</a:t>
            </a:r>
          </a:p>
        </p:txBody>
      </p:sp>
      <p:sp>
        <p:nvSpPr>
          <p:cNvPr id="6" name="مربع نص 5"/>
          <p:cNvSpPr txBox="1"/>
          <p:nvPr/>
        </p:nvSpPr>
        <p:spPr>
          <a:xfrm>
            <a:off x="3643306" y="3214686"/>
            <a:ext cx="47863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4. التنظيم بطريقة </a:t>
            </a:r>
            <a:r>
              <a:rPr lang="en-US" sz="2800" b="1" dirty="0" smtClean="0">
                <a:cs typeface="Simplified Arabic" pitchFamily="2" charset="-78"/>
              </a:rPr>
              <a:t>ON/OFF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1000100" y="3929066"/>
            <a:ext cx="7143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التنظيم الزاوي للجهد المتناوب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428596" y="4572008"/>
            <a:ext cx="835824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تعتمد هذه الطريقة على تغيير القيمة الفعالة للجهد المطبق على الحمولة بواسطة تغيير فترة عمل القاطع الالكتروني (</a:t>
            </a:r>
            <a:r>
              <a:rPr lang="en-US" sz="2800" b="1" dirty="0" smtClean="0"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cs typeface="Simplified Arabic" pitchFamily="2" charset="-78"/>
              </a:rPr>
              <a:t>1</a:t>
            </a:r>
            <a:r>
              <a:rPr lang="en-US" sz="2800" b="1" dirty="0" smtClean="0">
                <a:cs typeface="Simplified Arabic" pitchFamily="2" charset="-78"/>
              </a:rPr>
              <a:t> , T</a:t>
            </a:r>
            <a:r>
              <a:rPr lang="en-US" sz="2800" b="1" baseline="-25000" dirty="0" smtClean="0">
                <a:cs typeface="Simplified Arabic" pitchFamily="2" charset="-78"/>
              </a:rPr>
              <a:t>2</a:t>
            </a:r>
            <a:r>
              <a:rPr lang="ar-SY" sz="2800" b="1" dirty="0" smtClean="0">
                <a:cs typeface="Simplified Arabic" pitchFamily="2" charset="-78"/>
              </a:rPr>
              <a:t>).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428596" y="5643578"/>
            <a:ext cx="835824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يمكن أن يتم هذا التنظيم باستخدام زاوية تحكم متقدمة أو متأخرة أو زاوية تحكم في كلا الاتجاهين.</a:t>
            </a:r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</a:t>
            </a:fld>
            <a:endParaRPr lang="ar-SY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  <p:sp>
        <p:nvSpPr>
          <p:cNvPr id="13" name="مستطيل 12"/>
          <p:cNvSpPr/>
          <p:nvPr/>
        </p:nvSpPr>
        <p:spPr>
          <a:xfrm>
            <a:off x="857224" y="5572140"/>
            <a:ext cx="92869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4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042988"/>
            <a:ext cx="36957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مربع نص 2"/>
          <p:cNvSpPr txBox="1"/>
          <p:nvPr/>
        </p:nvSpPr>
        <p:spPr>
          <a:xfrm>
            <a:off x="285720" y="2285992"/>
            <a:ext cx="4772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err="1" smtClean="0">
                <a:sym typeface="Symbol"/>
              </a:rPr>
              <a:t>v</a:t>
            </a:r>
            <a:r>
              <a:rPr lang="en-US" sz="2000" b="1" baseline="-25000" dirty="0" err="1" smtClean="0">
                <a:sym typeface="Symbol"/>
              </a:rPr>
              <a:t>L</a:t>
            </a:r>
            <a:endParaRPr lang="en-US" sz="2000" b="1" baseline="-25000" dirty="0" smtClean="0">
              <a:sym typeface="Symbol"/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4140515" y="1406463"/>
            <a:ext cx="360047" cy="3214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5" name="مربع نص 4"/>
          <p:cNvSpPr txBox="1"/>
          <p:nvPr/>
        </p:nvSpPr>
        <p:spPr>
          <a:xfrm>
            <a:off x="2143108" y="5755027"/>
            <a:ext cx="308612" cy="32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ym typeface="Symbol"/>
              </a:rPr>
              <a:t></a:t>
            </a:r>
            <a:endParaRPr lang="ar-SY" sz="2000" b="1" dirty="0"/>
          </a:p>
        </p:txBody>
      </p:sp>
      <p:sp>
        <p:nvSpPr>
          <p:cNvPr id="6" name="مربع نص 5"/>
          <p:cNvSpPr txBox="1"/>
          <p:nvPr/>
        </p:nvSpPr>
        <p:spPr>
          <a:xfrm>
            <a:off x="683854" y="1000108"/>
            <a:ext cx="4314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ym typeface="Symbol"/>
              </a:rPr>
              <a:t></a:t>
            </a:r>
            <a:endParaRPr lang="ar-SY" sz="2000" b="1" dirty="0"/>
          </a:p>
        </p:txBody>
      </p:sp>
      <p:sp>
        <p:nvSpPr>
          <p:cNvPr id="7" name="مربع نص 6"/>
          <p:cNvSpPr txBox="1"/>
          <p:nvPr/>
        </p:nvSpPr>
        <p:spPr>
          <a:xfrm>
            <a:off x="214282" y="1071546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err="1" smtClean="0">
                <a:sym typeface="Symbol"/>
              </a:rPr>
              <a:t>v</a:t>
            </a:r>
            <a:r>
              <a:rPr lang="en-US" sz="2000" b="1" baseline="-25000" dirty="0" err="1" smtClean="0">
                <a:sym typeface="Symbol"/>
              </a:rPr>
              <a:t>in</a:t>
            </a:r>
            <a:endParaRPr lang="en-US" sz="2000" b="1" baseline="-25000" dirty="0" smtClean="0">
              <a:sym typeface="Symbol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643306" y="5715016"/>
            <a:ext cx="5715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ym typeface="Symbol"/>
              </a:rPr>
              <a:t>2</a:t>
            </a:r>
            <a:r>
              <a:rPr lang="ar-SY" sz="2000" b="1" dirty="0" smtClean="0">
                <a:sym typeface="Symbol"/>
              </a:rPr>
              <a:t></a:t>
            </a:r>
            <a:endParaRPr lang="ar-SY" sz="2000" b="1" dirty="0"/>
          </a:p>
        </p:txBody>
      </p:sp>
      <p:sp>
        <p:nvSpPr>
          <p:cNvPr id="9" name="مربع نص 8"/>
          <p:cNvSpPr txBox="1"/>
          <p:nvPr/>
        </p:nvSpPr>
        <p:spPr>
          <a:xfrm>
            <a:off x="2273763" y="1000108"/>
            <a:ext cx="4314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ym typeface="Symbol"/>
              </a:rPr>
              <a:t></a:t>
            </a:r>
            <a:endParaRPr lang="ar-SY" sz="2000" b="1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4143372" y="2457386"/>
            <a:ext cx="3600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227930" y="3500438"/>
            <a:ext cx="5715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ym typeface="Symbol"/>
              </a:rPr>
              <a:t>i</a:t>
            </a:r>
            <a:r>
              <a:rPr lang="en-US" sz="2000" b="1" baseline="-25000" dirty="0" smtClean="0">
                <a:sym typeface="Symbol"/>
              </a:rPr>
              <a:t>T1</a:t>
            </a:r>
          </a:p>
        </p:txBody>
      </p:sp>
      <p:sp>
        <p:nvSpPr>
          <p:cNvPr id="12" name="مربع نص 11"/>
          <p:cNvSpPr txBox="1"/>
          <p:nvPr/>
        </p:nvSpPr>
        <p:spPr>
          <a:xfrm>
            <a:off x="214282" y="4357694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ym typeface="Symbol"/>
              </a:rPr>
              <a:t>v</a:t>
            </a:r>
            <a:r>
              <a:rPr lang="en-US" sz="2000" b="1" baseline="-25000" dirty="0" smtClean="0">
                <a:sym typeface="Symbol"/>
              </a:rPr>
              <a:t>T1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4069077" y="3821909"/>
            <a:ext cx="360047" cy="3214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4071934" y="4643446"/>
            <a:ext cx="3600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pic>
        <p:nvPicPr>
          <p:cNvPr id="15" name="صورة 14" descr="power2_fig4_1T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7818" y="357166"/>
            <a:ext cx="3151632" cy="2279904"/>
          </a:xfrm>
          <a:prstGeom prst="rect">
            <a:avLst/>
          </a:prstGeom>
        </p:spPr>
      </p:pic>
      <p:pic>
        <p:nvPicPr>
          <p:cNvPr id="16" name="صورة 15" descr="power2_fig4_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57818" y="357166"/>
            <a:ext cx="3151632" cy="2279904"/>
          </a:xfrm>
          <a:prstGeom prst="rect">
            <a:avLst/>
          </a:prstGeom>
        </p:spPr>
      </p:pic>
      <p:sp>
        <p:nvSpPr>
          <p:cNvPr id="17" name="مربع نص 16"/>
          <p:cNvSpPr txBox="1"/>
          <p:nvPr/>
        </p:nvSpPr>
        <p:spPr>
          <a:xfrm>
            <a:off x="5786446" y="2714620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– 1 - </a:t>
            </a:r>
            <a:r>
              <a:rPr lang="ar-SY" sz="2000" b="1" dirty="0" err="1" smtClean="0">
                <a:cs typeface="Simplified Arabic" pitchFamily="2" charset="-78"/>
              </a:rPr>
              <a:t>أ</a:t>
            </a:r>
            <a:endParaRPr lang="ar-SY" sz="2000" b="1" dirty="0" smtClean="0">
              <a:cs typeface="Simplified Arabic" pitchFamily="2" charset="-78"/>
            </a:endParaRPr>
          </a:p>
        </p:txBody>
      </p:sp>
      <p:sp>
        <p:nvSpPr>
          <p:cNvPr id="21" name="سهم للأسفل 20"/>
          <p:cNvSpPr/>
          <p:nvPr/>
        </p:nvSpPr>
        <p:spPr>
          <a:xfrm>
            <a:off x="785786" y="285728"/>
            <a:ext cx="214314" cy="7143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2" name="سهم للأسفل 21"/>
          <p:cNvSpPr/>
          <p:nvPr/>
        </p:nvSpPr>
        <p:spPr>
          <a:xfrm>
            <a:off x="1500166" y="285728"/>
            <a:ext cx="214314" cy="7143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5" name="مربع نص 24"/>
          <p:cNvSpPr txBox="1"/>
          <p:nvPr/>
        </p:nvSpPr>
        <p:spPr>
          <a:xfrm>
            <a:off x="1285852" y="6172162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4 - 2</a:t>
            </a:r>
          </a:p>
        </p:txBody>
      </p:sp>
      <p:sp>
        <p:nvSpPr>
          <p:cNvPr id="26" name="مربع نص 25"/>
          <p:cNvSpPr txBox="1"/>
          <p:nvPr/>
        </p:nvSpPr>
        <p:spPr>
          <a:xfrm>
            <a:off x="285720" y="-71462"/>
            <a:ext cx="86439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2. التنظيم الزاوي باستخدام زاوية تحكم متأخرة 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(الحمل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الأومي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)</a:t>
            </a:r>
            <a:endParaRPr lang="ar-SY" sz="2800" b="1" dirty="0" smtClean="0">
              <a:solidFill>
                <a:srgbClr val="7030A0"/>
              </a:solidFill>
              <a:cs typeface="Simplified Arabic" pitchFamily="2" charset="-78"/>
            </a:endParaRPr>
          </a:p>
        </p:txBody>
      </p:sp>
      <p:grpSp>
        <p:nvGrpSpPr>
          <p:cNvPr id="37" name="مجموعة 36"/>
          <p:cNvGrpSpPr/>
          <p:nvPr/>
        </p:nvGrpSpPr>
        <p:grpSpPr>
          <a:xfrm>
            <a:off x="4670425" y="3271838"/>
            <a:ext cx="4041775" cy="566737"/>
            <a:chOff x="4884739" y="2951160"/>
            <a:chExt cx="4041775" cy="566737"/>
          </a:xfrm>
        </p:grpSpPr>
        <p:graphicFrame>
          <p:nvGraphicFramePr>
            <p:cNvPr id="176131" name="Object 3"/>
            <p:cNvGraphicFramePr>
              <a:graphicFrameLocks noChangeAspect="1"/>
            </p:cNvGraphicFramePr>
            <p:nvPr/>
          </p:nvGraphicFramePr>
          <p:xfrm>
            <a:off x="4884739" y="2951160"/>
            <a:ext cx="2500313" cy="566737"/>
          </p:xfrm>
          <a:graphic>
            <a:graphicData uri="http://schemas.openxmlformats.org/presentationml/2006/ole">
              <p:oleObj spid="_x0000_s176131" name="Equation" r:id="rId6" imgW="1066680" imgH="241200" progId="Equation.DSMT4">
                <p:embed/>
              </p:oleObj>
            </a:graphicData>
          </a:graphic>
        </p:graphicFrame>
        <p:graphicFrame>
          <p:nvGraphicFramePr>
            <p:cNvPr id="176132" name="Object 3"/>
            <p:cNvGraphicFramePr>
              <a:graphicFrameLocks noChangeAspect="1"/>
            </p:cNvGraphicFramePr>
            <p:nvPr/>
          </p:nvGraphicFramePr>
          <p:xfrm>
            <a:off x="7650164" y="2986085"/>
            <a:ext cx="1276350" cy="477837"/>
          </p:xfrm>
          <a:graphic>
            <a:graphicData uri="http://schemas.openxmlformats.org/presentationml/2006/ole">
              <p:oleObj spid="_x0000_s176132" name="Equation" r:id="rId7" imgW="545760" imgH="203040" progId="Equation.DSMT4">
                <p:embed/>
              </p:oleObj>
            </a:graphicData>
          </a:graphic>
        </p:graphicFrame>
      </p:grp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5199063" y="3949700"/>
          <a:ext cx="3268662" cy="566738"/>
        </p:xfrm>
        <a:graphic>
          <a:graphicData uri="http://schemas.openxmlformats.org/presentationml/2006/ole">
            <p:oleObj spid="_x0000_s176133" name="Equation" r:id="rId8" imgW="1396800" imgH="241200" progId="Equation.DSMT4">
              <p:embed/>
            </p:oleObj>
          </a:graphicData>
        </a:graphic>
      </p:graphicFrame>
      <p:grpSp>
        <p:nvGrpSpPr>
          <p:cNvPr id="39" name="مجموعة 38"/>
          <p:cNvGrpSpPr/>
          <p:nvPr/>
        </p:nvGrpSpPr>
        <p:grpSpPr>
          <a:xfrm>
            <a:off x="4756150" y="4772025"/>
            <a:ext cx="3827463" cy="565150"/>
            <a:chOff x="5113340" y="3986657"/>
            <a:chExt cx="3827463" cy="565150"/>
          </a:xfrm>
        </p:grpSpPr>
        <p:graphicFrame>
          <p:nvGraphicFramePr>
            <p:cNvPr id="176134" name="Object 6"/>
            <p:cNvGraphicFramePr>
              <a:graphicFrameLocks noChangeAspect="1"/>
            </p:cNvGraphicFramePr>
            <p:nvPr/>
          </p:nvGraphicFramePr>
          <p:xfrm>
            <a:off x="7602540" y="4023170"/>
            <a:ext cx="1338263" cy="477837"/>
          </p:xfrm>
          <a:graphic>
            <a:graphicData uri="http://schemas.openxmlformats.org/presentationml/2006/ole">
              <p:oleObj spid="_x0000_s176134" name="Equation" r:id="rId9" imgW="571320" imgH="203040" progId="Equation.DSMT4">
                <p:embed/>
              </p:oleObj>
            </a:graphicData>
          </a:graphic>
        </p:graphicFrame>
        <p:graphicFrame>
          <p:nvGraphicFramePr>
            <p:cNvPr id="176135" name="Object 7"/>
            <p:cNvGraphicFramePr>
              <a:graphicFrameLocks noChangeAspect="1"/>
            </p:cNvGraphicFramePr>
            <p:nvPr/>
          </p:nvGraphicFramePr>
          <p:xfrm>
            <a:off x="5113340" y="3986657"/>
            <a:ext cx="2324100" cy="565150"/>
          </p:xfrm>
          <a:graphic>
            <a:graphicData uri="http://schemas.openxmlformats.org/presentationml/2006/ole">
              <p:oleObj spid="_x0000_s176135" name="Equation" r:id="rId10" imgW="990360" imgH="241200" progId="Equation.DSMT4">
                <p:embed/>
              </p:oleObj>
            </a:graphicData>
          </a:graphic>
        </p:graphicFrame>
      </p:grpSp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5003800" y="5486400"/>
          <a:ext cx="3475038" cy="565150"/>
        </p:xfrm>
        <a:graphic>
          <a:graphicData uri="http://schemas.openxmlformats.org/presentationml/2006/ole">
            <p:oleObj spid="_x0000_s176136" name="Equation" r:id="rId11" imgW="1485720" imgH="241200" progId="Equation.DSMT4">
              <p:embed/>
            </p:oleObj>
          </a:graphicData>
        </a:graphic>
      </p:graphicFrame>
      <p:cxnSp>
        <p:nvCxnSpPr>
          <p:cNvPr id="42" name="رابط كسهم مستقيم 41"/>
          <p:cNvCxnSpPr/>
          <p:nvPr/>
        </p:nvCxnSpPr>
        <p:spPr>
          <a:xfrm rot="5400000" flipH="1" flipV="1">
            <a:off x="757757" y="5693411"/>
            <a:ext cx="550073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/>
          <p:cNvCxnSpPr/>
          <p:nvPr/>
        </p:nvCxnSpPr>
        <p:spPr>
          <a:xfrm rot="5400000" flipH="1" flipV="1">
            <a:off x="2350659" y="5693411"/>
            <a:ext cx="550073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مربع نص 43"/>
          <p:cNvSpPr txBox="1"/>
          <p:nvPr/>
        </p:nvSpPr>
        <p:spPr>
          <a:xfrm>
            <a:off x="1000100" y="5560647"/>
            <a:ext cx="571504" cy="4401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70C0"/>
                </a:solidFill>
                <a:sym typeface="Symbol"/>
              </a:rPr>
              <a:t>1</a:t>
            </a:r>
            <a:endParaRPr lang="ar-SY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45" name="مربع نص 44"/>
          <p:cNvSpPr txBox="1"/>
          <p:nvPr/>
        </p:nvSpPr>
        <p:spPr>
          <a:xfrm>
            <a:off x="2571736" y="5560647"/>
            <a:ext cx="571504" cy="4401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70C0"/>
                </a:solidFill>
                <a:sym typeface="Symbol"/>
              </a:rPr>
              <a:t>2</a:t>
            </a:r>
            <a:endParaRPr lang="ar-SY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34" name="عنصر نائب للتاريخ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5" name="عنصر نائب لرقم الشريحة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8</a:t>
            </a:fld>
            <a:endParaRPr lang="ar-SY"/>
          </a:p>
        </p:txBody>
      </p:sp>
      <p:sp>
        <p:nvSpPr>
          <p:cNvPr id="36" name="عنصر نائب للتذييل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صورة 15" descr="power2_fig4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357166"/>
            <a:ext cx="3151632" cy="2279904"/>
          </a:xfrm>
          <a:prstGeom prst="rect">
            <a:avLst/>
          </a:prstGeom>
        </p:spPr>
      </p:pic>
      <p:pic>
        <p:nvPicPr>
          <p:cNvPr id="19" name="صورة 18" descr="power2_fig4_1T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7818" y="357166"/>
            <a:ext cx="3151632" cy="2279904"/>
          </a:xfrm>
          <a:prstGeom prst="rect">
            <a:avLst/>
          </a:prstGeom>
        </p:spPr>
      </p:pic>
      <p:pic>
        <p:nvPicPr>
          <p:cNvPr id="176144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1042988"/>
            <a:ext cx="36957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مربع نص 2"/>
          <p:cNvSpPr txBox="1"/>
          <p:nvPr/>
        </p:nvSpPr>
        <p:spPr>
          <a:xfrm>
            <a:off x="285720" y="2285992"/>
            <a:ext cx="4772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err="1" smtClean="0">
                <a:sym typeface="Symbol"/>
              </a:rPr>
              <a:t>v</a:t>
            </a:r>
            <a:r>
              <a:rPr lang="en-US" sz="2000" b="1" baseline="-25000" dirty="0" err="1" smtClean="0">
                <a:sym typeface="Symbol"/>
              </a:rPr>
              <a:t>L</a:t>
            </a:r>
            <a:endParaRPr lang="en-US" sz="2000" b="1" baseline="-25000" dirty="0" smtClean="0">
              <a:sym typeface="Symbol"/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4140515" y="1406463"/>
            <a:ext cx="360047" cy="3214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5" name="مربع نص 4"/>
          <p:cNvSpPr txBox="1"/>
          <p:nvPr/>
        </p:nvSpPr>
        <p:spPr>
          <a:xfrm>
            <a:off x="2143108" y="5755027"/>
            <a:ext cx="308612" cy="32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ym typeface="Symbol"/>
              </a:rPr>
              <a:t></a:t>
            </a:r>
            <a:endParaRPr lang="ar-SY" sz="2000" b="1" dirty="0"/>
          </a:p>
        </p:txBody>
      </p:sp>
      <p:sp>
        <p:nvSpPr>
          <p:cNvPr id="6" name="مربع نص 5"/>
          <p:cNvSpPr txBox="1"/>
          <p:nvPr/>
        </p:nvSpPr>
        <p:spPr>
          <a:xfrm>
            <a:off x="683854" y="1000108"/>
            <a:ext cx="4314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ym typeface="Symbol"/>
              </a:rPr>
              <a:t></a:t>
            </a:r>
            <a:endParaRPr lang="ar-SY" sz="2000" b="1" dirty="0"/>
          </a:p>
        </p:txBody>
      </p:sp>
      <p:sp>
        <p:nvSpPr>
          <p:cNvPr id="7" name="مربع نص 6"/>
          <p:cNvSpPr txBox="1"/>
          <p:nvPr/>
        </p:nvSpPr>
        <p:spPr>
          <a:xfrm>
            <a:off x="214282" y="1071546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err="1" smtClean="0">
                <a:sym typeface="Symbol"/>
              </a:rPr>
              <a:t>v</a:t>
            </a:r>
            <a:r>
              <a:rPr lang="en-US" sz="2000" b="1" baseline="-25000" dirty="0" err="1" smtClean="0">
                <a:sym typeface="Symbol"/>
              </a:rPr>
              <a:t>in</a:t>
            </a:r>
            <a:endParaRPr lang="en-US" sz="2000" b="1" baseline="-25000" dirty="0" smtClean="0">
              <a:sym typeface="Symbol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643306" y="5715016"/>
            <a:ext cx="5715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ym typeface="Symbol"/>
              </a:rPr>
              <a:t>2</a:t>
            </a:r>
            <a:r>
              <a:rPr lang="ar-SY" sz="2000" b="1" dirty="0" smtClean="0">
                <a:sym typeface="Symbol"/>
              </a:rPr>
              <a:t></a:t>
            </a:r>
            <a:endParaRPr lang="ar-SY" sz="2000" b="1" dirty="0"/>
          </a:p>
        </p:txBody>
      </p:sp>
      <p:sp>
        <p:nvSpPr>
          <p:cNvPr id="9" name="مربع نص 8"/>
          <p:cNvSpPr txBox="1"/>
          <p:nvPr/>
        </p:nvSpPr>
        <p:spPr>
          <a:xfrm>
            <a:off x="2273763" y="1000108"/>
            <a:ext cx="4314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ym typeface="Symbol"/>
              </a:rPr>
              <a:t></a:t>
            </a:r>
            <a:endParaRPr lang="ar-SY" sz="2000" b="1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4143372" y="2457386"/>
            <a:ext cx="3600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227930" y="3500438"/>
            <a:ext cx="5715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ym typeface="Symbol"/>
              </a:rPr>
              <a:t>i</a:t>
            </a:r>
            <a:r>
              <a:rPr lang="en-US" sz="2000" b="1" baseline="-25000" dirty="0" smtClean="0">
                <a:sym typeface="Symbol"/>
              </a:rPr>
              <a:t>T1</a:t>
            </a:r>
          </a:p>
        </p:txBody>
      </p:sp>
      <p:sp>
        <p:nvSpPr>
          <p:cNvPr id="12" name="مربع نص 11"/>
          <p:cNvSpPr txBox="1"/>
          <p:nvPr/>
        </p:nvSpPr>
        <p:spPr>
          <a:xfrm>
            <a:off x="214282" y="4357694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ym typeface="Symbol"/>
              </a:rPr>
              <a:t>v</a:t>
            </a:r>
            <a:r>
              <a:rPr lang="en-US" sz="2000" b="1" baseline="-25000" dirty="0" smtClean="0">
                <a:sym typeface="Symbol"/>
              </a:rPr>
              <a:t>T1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4069077" y="3821909"/>
            <a:ext cx="360047" cy="3214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4071934" y="4643446"/>
            <a:ext cx="3600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000" b="1" dirty="0" smtClean="0">
                <a:sym typeface="Symbol"/>
              </a:rPr>
              <a:t></a:t>
            </a:r>
            <a:endParaRPr lang="ar-SY" sz="2000" b="1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5786446" y="2714620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– 1 - </a:t>
            </a:r>
            <a:r>
              <a:rPr lang="ar-SY" sz="2000" b="1" dirty="0" err="1" smtClean="0">
                <a:cs typeface="Simplified Arabic" pitchFamily="2" charset="-78"/>
              </a:rPr>
              <a:t>أ</a:t>
            </a:r>
            <a:endParaRPr lang="ar-SY" sz="2000" b="1" dirty="0" smtClean="0">
              <a:cs typeface="Simplified Arabic" pitchFamily="2" charset="-78"/>
            </a:endParaRPr>
          </a:p>
        </p:txBody>
      </p:sp>
      <p:sp>
        <p:nvSpPr>
          <p:cNvPr id="22" name="سهم للأسفل 21"/>
          <p:cNvSpPr/>
          <p:nvPr/>
        </p:nvSpPr>
        <p:spPr>
          <a:xfrm>
            <a:off x="1500166" y="285728"/>
            <a:ext cx="214314" cy="7143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3" name="سهم للأسفل 22"/>
          <p:cNvSpPr/>
          <p:nvPr/>
        </p:nvSpPr>
        <p:spPr>
          <a:xfrm>
            <a:off x="2428860" y="285728"/>
            <a:ext cx="214314" cy="7143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4" name="سهم للأسفل 23"/>
          <p:cNvSpPr/>
          <p:nvPr/>
        </p:nvSpPr>
        <p:spPr>
          <a:xfrm>
            <a:off x="3143240" y="285728"/>
            <a:ext cx="214314" cy="7143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5" name="مربع نص 24"/>
          <p:cNvSpPr txBox="1"/>
          <p:nvPr/>
        </p:nvSpPr>
        <p:spPr>
          <a:xfrm>
            <a:off x="1285852" y="6172162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4 - 2</a:t>
            </a:r>
          </a:p>
        </p:txBody>
      </p:sp>
      <p:sp>
        <p:nvSpPr>
          <p:cNvPr id="26" name="مربع نص 25"/>
          <p:cNvSpPr txBox="1"/>
          <p:nvPr/>
        </p:nvSpPr>
        <p:spPr>
          <a:xfrm>
            <a:off x="1571604" y="-71462"/>
            <a:ext cx="73581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التنظيم الزاوي باستخدام زاوية تحكم متأخرة 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(الحمل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الأومي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)</a:t>
            </a:r>
            <a:endParaRPr lang="ar-SY" sz="2800" b="1" dirty="0" smtClean="0">
              <a:solidFill>
                <a:srgbClr val="7030A0"/>
              </a:solidFill>
              <a:cs typeface="Simplified Arabic" pitchFamily="2" charset="-78"/>
            </a:endParaRPr>
          </a:p>
        </p:txBody>
      </p:sp>
      <p:graphicFrame>
        <p:nvGraphicFramePr>
          <p:cNvPr id="176138" name="Object 10"/>
          <p:cNvGraphicFramePr>
            <a:graphicFrameLocks noChangeAspect="1"/>
          </p:cNvGraphicFramePr>
          <p:nvPr/>
        </p:nvGraphicFramePr>
        <p:xfrm>
          <a:off x="4929190" y="4144972"/>
          <a:ext cx="3414713" cy="569912"/>
        </p:xfrm>
        <a:graphic>
          <a:graphicData uri="http://schemas.openxmlformats.org/presentationml/2006/ole">
            <p:oleObj spid="_x0000_s239625" name="Equation" r:id="rId6" imgW="1447560" imgH="241200" progId="Equation.DSMT4">
              <p:embed/>
            </p:oleObj>
          </a:graphicData>
        </a:graphic>
      </p:graphicFrame>
      <p:grpSp>
        <p:nvGrpSpPr>
          <p:cNvPr id="20" name="مجموعة 39"/>
          <p:cNvGrpSpPr/>
          <p:nvPr/>
        </p:nvGrpSpPr>
        <p:grpSpPr>
          <a:xfrm>
            <a:off x="4362480" y="3343275"/>
            <a:ext cx="4495800" cy="568325"/>
            <a:chOff x="4598987" y="4890420"/>
            <a:chExt cx="4495800" cy="568325"/>
          </a:xfrm>
        </p:grpSpPr>
        <p:graphicFrame>
          <p:nvGraphicFramePr>
            <p:cNvPr id="176137" name="Object 9"/>
            <p:cNvGraphicFramePr>
              <a:graphicFrameLocks noChangeAspect="1"/>
            </p:cNvGraphicFramePr>
            <p:nvPr/>
          </p:nvGraphicFramePr>
          <p:xfrm>
            <a:off x="7216774" y="4915820"/>
            <a:ext cx="1878013" cy="476250"/>
          </p:xfrm>
          <a:graphic>
            <a:graphicData uri="http://schemas.openxmlformats.org/presentationml/2006/ole">
              <p:oleObj spid="_x0000_s239624" name="Equation" r:id="rId7" imgW="799920" imgH="203040" progId="Equation.DSMT4">
                <p:embed/>
              </p:oleObj>
            </a:graphicData>
          </a:graphic>
        </p:graphicFrame>
        <p:graphicFrame>
          <p:nvGraphicFramePr>
            <p:cNvPr id="35" name="Object 10"/>
            <p:cNvGraphicFramePr>
              <a:graphicFrameLocks noChangeAspect="1"/>
            </p:cNvGraphicFramePr>
            <p:nvPr/>
          </p:nvGraphicFramePr>
          <p:xfrm>
            <a:off x="4598987" y="4890420"/>
            <a:ext cx="2514600" cy="568325"/>
          </p:xfrm>
          <a:graphic>
            <a:graphicData uri="http://schemas.openxmlformats.org/presentationml/2006/ole">
              <p:oleObj spid="_x0000_s239626" name="Equation" r:id="rId8" imgW="1066680" imgH="241200" progId="Equation.DSMT4">
                <p:embed/>
              </p:oleObj>
            </a:graphicData>
          </a:graphic>
        </p:graphicFrame>
      </p:grpSp>
      <p:graphicFrame>
        <p:nvGraphicFramePr>
          <p:cNvPr id="176141" name="Object 13"/>
          <p:cNvGraphicFramePr>
            <a:graphicFrameLocks noChangeAspect="1"/>
          </p:cNvGraphicFramePr>
          <p:nvPr/>
        </p:nvGraphicFramePr>
        <p:xfrm>
          <a:off x="5000628" y="5843588"/>
          <a:ext cx="3382963" cy="569912"/>
        </p:xfrm>
        <a:graphic>
          <a:graphicData uri="http://schemas.openxmlformats.org/presentationml/2006/ole">
            <p:oleObj spid="_x0000_s239628" name="Equation" r:id="rId9" imgW="1434960" imgH="241200" progId="Equation.DSMT4">
              <p:embed/>
            </p:oleObj>
          </a:graphicData>
        </a:graphic>
      </p:graphicFrame>
      <p:grpSp>
        <p:nvGrpSpPr>
          <p:cNvPr id="27" name="مجموعة 40"/>
          <p:cNvGrpSpPr/>
          <p:nvPr/>
        </p:nvGrpSpPr>
        <p:grpSpPr>
          <a:xfrm>
            <a:off x="4430740" y="5057775"/>
            <a:ext cx="4427540" cy="568325"/>
            <a:chOff x="4643435" y="5731204"/>
            <a:chExt cx="4427540" cy="568325"/>
          </a:xfrm>
        </p:grpSpPr>
        <p:graphicFrame>
          <p:nvGraphicFramePr>
            <p:cNvPr id="176140" name="Object 12"/>
            <p:cNvGraphicFramePr>
              <a:graphicFrameLocks noChangeAspect="1"/>
            </p:cNvGraphicFramePr>
            <p:nvPr/>
          </p:nvGraphicFramePr>
          <p:xfrm>
            <a:off x="6988175" y="5747079"/>
            <a:ext cx="2082800" cy="477838"/>
          </p:xfrm>
          <a:graphic>
            <a:graphicData uri="http://schemas.openxmlformats.org/presentationml/2006/ole">
              <p:oleObj spid="_x0000_s239627" name="Equation" r:id="rId10" imgW="888840" imgH="203040" progId="Equation.DSMT4">
                <p:embed/>
              </p:oleObj>
            </a:graphicData>
          </a:graphic>
        </p:graphicFrame>
        <p:graphicFrame>
          <p:nvGraphicFramePr>
            <p:cNvPr id="38" name="Object 13"/>
            <p:cNvGraphicFramePr>
              <a:graphicFrameLocks noChangeAspect="1"/>
            </p:cNvGraphicFramePr>
            <p:nvPr/>
          </p:nvGraphicFramePr>
          <p:xfrm>
            <a:off x="4643435" y="5731204"/>
            <a:ext cx="2335213" cy="568325"/>
          </p:xfrm>
          <a:graphic>
            <a:graphicData uri="http://schemas.openxmlformats.org/presentationml/2006/ole">
              <p:oleObj spid="_x0000_s239629" name="Equation" r:id="rId11" imgW="990360" imgH="241200" progId="Equation.DSMT4">
                <p:embed/>
              </p:oleObj>
            </a:graphicData>
          </a:graphic>
        </p:graphicFrame>
      </p:grpSp>
      <p:cxnSp>
        <p:nvCxnSpPr>
          <p:cNvPr id="42" name="رابط كسهم مستقيم 41"/>
          <p:cNvCxnSpPr/>
          <p:nvPr/>
        </p:nvCxnSpPr>
        <p:spPr>
          <a:xfrm rot="5400000" flipH="1" flipV="1">
            <a:off x="757757" y="5693411"/>
            <a:ext cx="550073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/>
          <p:cNvCxnSpPr/>
          <p:nvPr/>
        </p:nvCxnSpPr>
        <p:spPr>
          <a:xfrm rot="5400000" flipH="1" flipV="1">
            <a:off x="2350659" y="5693411"/>
            <a:ext cx="550073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مربع نص 43"/>
          <p:cNvSpPr txBox="1"/>
          <p:nvPr/>
        </p:nvSpPr>
        <p:spPr>
          <a:xfrm>
            <a:off x="1000100" y="5560647"/>
            <a:ext cx="571504" cy="4401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70C0"/>
                </a:solidFill>
                <a:sym typeface="Symbol"/>
              </a:rPr>
              <a:t>1</a:t>
            </a:r>
            <a:endParaRPr lang="ar-SY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45" name="مربع نص 44"/>
          <p:cNvSpPr txBox="1"/>
          <p:nvPr/>
        </p:nvSpPr>
        <p:spPr>
          <a:xfrm>
            <a:off x="2571736" y="5560647"/>
            <a:ext cx="571504" cy="4401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sym typeface="Symbol"/>
              </a:rPr>
              <a:t>T</a:t>
            </a:r>
            <a:r>
              <a:rPr lang="en-US" sz="2000" b="1" baseline="-25000" dirty="0" smtClean="0">
                <a:solidFill>
                  <a:srgbClr val="0070C0"/>
                </a:solidFill>
                <a:sym typeface="Symbol"/>
              </a:rPr>
              <a:t>2</a:t>
            </a:r>
            <a:endParaRPr lang="ar-SY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36" name="عنصر نائب للتاريخ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7" name="عنصر نائب لرقم الشريحة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9</a:t>
            </a:fld>
            <a:endParaRPr lang="ar-SY"/>
          </a:p>
        </p:txBody>
      </p:sp>
      <p:sp>
        <p:nvSpPr>
          <p:cNvPr id="39" name="عنصر نائب للتذييل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منظمات التيار المتناوب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  <p:bldP spid="23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واجهة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10595</TotalTime>
  <Words>2466</Words>
  <Application>Microsoft Office PowerPoint</Application>
  <PresentationFormat>عرض على الشاشة (3:4)‏</PresentationFormat>
  <Paragraphs>636</Paragraphs>
  <Slides>48</Slides>
  <Notes>2</Notes>
  <HiddenSlides>7</HiddenSlides>
  <MMClips>0</MMClips>
  <ScaleCrop>false</ScaleCrop>
  <HeadingPairs>
    <vt:vector size="6" baseType="variant">
      <vt:variant>
        <vt:lpstr>سمة</vt:lpstr>
      </vt:variant>
      <vt:variant>
        <vt:i4>1</vt:i4>
      </vt:variant>
      <vt:variant>
        <vt:lpstr>خوادم OLE مضمنة</vt:lpstr>
      </vt:variant>
      <vt:variant>
        <vt:i4>2</vt:i4>
      </vt:variant>
      <vt:variant>
        <vt:lpstr>عناوين الشرائح</vt:lpstr>
      </vt:variant>
      <vt:variant>
        <vt:i4>48</vt:i4>
      </vt:variant>
    </vt:vector>
  </HeadingPairs>
  <TitlesOfParts>
    <vt:vector size="51" baseType="lpstr">
      <vt:lpstr>واجهة</vt:lpstr>
      <vt:lpstr>Equation</vt:lpstr>
      <vt:lpstr>MathType 6.0 Equation</vt:lpstr>
      <vt:lpstr>منظمات الجهد المتناوب  مقطعات الجهد المتناوب AC Voltage Regulators AC Choppers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  <vt:lpstr>الشريحة 16</vt:lpstr>
      <vt:lpstr>الشريحة 17</vt:lpstr>
      <vt:lpstr>الشريحة 18</vt:lpstr>
      <vt:lpstr>الشريحة 19</vt:lpstr>
      <vt:lpstr>الشريحة 20</vt:lpstr>
      <vt:lpstr>الشريحة 21</vt:lpstr>
      <vt:lpstr>الشريحة 22</vt:lpstr>
      <vt:lpstr>الشريحة 23</vt:lpstr>
      <vt:lpstr>الشريحة 24</vt:lpstr>
      <vt:lpstr>الشريحة 25</vt:lpstr>
      <vt:lpstr>الشريحة 26</vt:lpstr>
      <vt:lpstr>الشريحة 27</vt:lpstr>
      <vt:lpstr>الشريحة 28</vt:lpstr>
      <vt:lpstr>الشريحة 29</vt:lpstr>
      <vt:lpstr>الشريحة 30</vt:lpstr>
      <vt:lpstr>الشريحة 31</vt:lpstr>
      <vt:lpstr>الشريحة 32</vt:lpstr>
      <vt:lpstr>الشريحة 33</vt:lpstr>
      <vt:lpstr>الشريحة 34</vt:lpstr>
      <vt:lpstr>الشريحة 35</vt:lpstr>
      <vt:lpstr>الشريحة 36</vt:lpstr>
      <vt:lpstr>الشريحة 37</vt:lpstr>
      <vt:lpstr>الشريحة 38</vt:lpstr>
      <vt:lpstr>الشريحة 39</vt:lpstr>
      <vt:lpstr>الشريحة 40</vt:lpstr>
      <vt:lpstr>الشريحة 41</vt:lpstr>
      <vt:lpstr>الشريحة 42</vt:lpstr>
      <vt:lpstr>الشريحة 43</vt:lpstr>
      <vt:lpstr>الشريحة 44</vt:lpstr>
      <vt:lpstr>الشريحة 45</vt:lpstr>
      <vt:lpstr>الشريحة 46</vt:lpstr>
      <vt:lpstr>الشريحة 47</vt:lpstr>
      <vt:lpstr>الشريحة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الالكترونيات الصناعية</dc:title>
  <dc:creator>ASUS</dc:creator>
  <cp:lastModifiedBy>imadalrouh</cp:lastModifiedBy>
  <cp:revision>498</cp:revision>
  <dcterms:created xsi:type="dcterms:W3CDTF">2007-07-19T15:41:10Z</dcterms:created>
  <dcterms:modified xsi:type="dcterms:W3CDTF">2018-11-14T11:21:28Z</dcterms:modified>
</cp:coreProperties>
</file>