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5"/>
  </p:notesMasterIdLst>
  <p:sldIdLst>
    <p:sldId id="431" r:id="rId2"/>
    <p:sldId id="430" r:id="rId3"/>
    <p:sldId id="260" r:id="rId4"/>
    <p:sldId id="437" r:id="rId5"/>
    <p:sldId id="429" r:id="rId6"/>
    <p:sldId id="433" r:id="rId7"/>
    <p:sldId id="370" r:id="rId8"/>
    <p:sldId id="415" r:id="rId9"/>
    <p:sldId id="416" r:id="rId10"/>
    <p:sldId id="434" r:id="rId11"/>
    <p:sldId id="422" r:id="rId12"/>
    <p:sldId id="417" r:id="rId13"/>
    <p:sldId id="419" r:id="rId14"/>
    <p:sldId id="423" r:id="rId15"/>
    <p:sldId id="435" r:id="rId16"/>
    <p:sldId id="424" r:id="rId17"/>
    <p:sldId id="421" r:id="rId18"/>
    <p:sldId id="425" r:id="rId19"/>
    <p:sldId id="439" r:id="rId20"/>
    <p:sldId id="426" r:id="rId21"/>
    <p:sldId id="427" r:id="rId22"/>
    <p:sldId id="428" r:id="rId23"/>
    <p:sldId id="436" r:id="rId24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CCFFCC"/>
    <a:srgbClr val="FFCCFF"/>
    <a:srgbClr val="FFFFCC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نمط فاتح 3 - تميي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6327" autoAdjust="0"/>
  </p:normalViewPr>
  <p:slideViewPr>
    <p:cSldViewPr>
      <p:cViewPr varScale="1">
        <p:scale>
          <a:sx n="72" d="100"/>
          <a:sy n="72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notesViewPr>
    <p:cSldViewPr>
      <p:cViewPr>
        <p:scale>
          <a:sx n="100" d="100"/>
          <a:sy n="100" d="100"/>
        </p:scale>
        <p:origin x="-1794" y="109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75A2F3-6EC6-409C-91C6-C9E892DDCE60}" type="datetimeFigureOut">
              <a:rPr lang="ar-SA" smtClean="0"/>
              <a:pPr/>
              <a:t>24/03/1440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0DCC232-9DE5-4671-BCA2-1E18BD86ECD0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Y" dirty="0" smtClean="0"/>
              <a:t>نخرج </a:t>
            </a:r>
            <a:r>
              <a:rPr lang="en-US" dirty="0" smtClean="0"/>
              <a:t>exp(-2z)</a:t>
            </a:r>
            <a:r>
              <a:rPr lang="ar-SY" dirty="0" smtClean="0"/>
              <a:t> عامل مشترك</a:t>
            </a:r>
          </a:p>
          <a:p>
            <a:r>
              <a:rPr lang="ar-SY" dirty="0" smtClean="0"/>
              <a:t>حيث </a:t>
            </a:r>
            <a:r>
              <a:rPr lang="en-US" dirty="0" smtClean="0"/>
              <a:t>Z=alpha*pi/</a:t>
            </a:r>
            <a:r>
              <a:rPr lang="en-US" dirty="0" err="1" smtClean="0"/>
              <a:t>wr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C232-9DE5-4671-BCA2-1E18BD86ECD0}" type="slidenum">
              <a:rPr lang="ar-SA" smtClean="0"/>
              <a:pPr/>
              <a:t>18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Y" dirty="0" smtClean="0"/>
              <a:t>نخرج </a:t>
            </a:r>
            <a:r>
              <a:rPr lang="en-US" dirty="0" smtClean="0"/>
              <a:t>exp(-2z)</a:t>
            </a:r>
            <a:r>
              <a:rPr lang="ar-SY" dirty="0" smtClean="0"/>
              <a:t> عامل مشترك</a:t>
            </a:r>
          </a:p>
          <a:p>
            <a:r>
              <a:rPr lang="ar-SY" dirty="0" smtClean="0"/>
              <a:t>حيث </a:t>
            </a:r>
            <a:r>
              <a:rPr lang="en-US" dirty="0" smtClean="0"/>
              <a:t>Z=alpha*pi/</a:t>
            </a:r>
            <a:r>
              <a:rPr lang="en-US" dirty="0" err="1" smtClean="0"/>
              <a:t>wr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C232-9DE5-4671-BCA2-1E18BD86ECD0}" type="slidenum">
              <a:rPr lang="ar-SA" smtClean="0"/>
              <a:pPr/>
              <a:t>19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>
            <a:off x="3429000" y="6492875"/>
            <a:ext cx="2286000" cy="365125"/>
          </a:xfrm>
        </p:spPr>
        <p:txBody>
          <a:bodyPr/>
          <a:lstStyle>
            <a:lvl1pPr algn="ctr">
              <a:defRPr/>
            </a:lvl1pPr>
            <a:extLst/>
          </a:lstStyle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6858000" y="6492875"/>
            <a:ext cx="2286000" cy="365125"/>
          </a:xfrm>
        </p:spPr>
        <p:txBody>
          <a:bodyPr anchor="b"/>
          <a:lstStyle>
            <a:lvl1pPr algn="r">
              <a:defRPr/>
            </a:lvl1pPr>
            <a:extLst/>
          </a:lstStyle>
          <a:p>
            <a:r>
              <a:rPr lang="ar-SY" dirty="0" smtClean="0"/>
              <a:t>د. عماد الروح – القالبة </a:t>
            </a:r>
            <a:r>
              <a:rPr lang="ar-SY" dirty="0" err="1" smtClean="0"/>
              <a:t>الطنينية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572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fld id="{964086EE-531D-4AB4-BC11-00817D0AFFDF}" type="slidenum">
              <a:rPr lang="ar-SY" smtClean="0"/>
              <a:pPr/>
              <a:t>‹#›</a:t>
            </a:fld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1.bin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slide" Target="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9.jpeg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slide" Target="slide22.xml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slide" Target="slide22.xml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slide" Target="slide22.xml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1.bin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slide" Target="slide22.xml"/><Relationship Id="rId9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jpeg"/><Relationship Id="rId5" Type="http://schemas.openxmlformats.org/officeDocument/2006/relationships/slide" Target="slide22.xml"/><Relationship Id="rId4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10" Type="http://schemas.openxmlformats.org/officeDocument/2006/relationships/slide" Target="slide22.xml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slide" Target="slide22.x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slide" Target="slide22.xml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285984" y="-71462"/>
            <a:ext cx="45720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المبدلات القالبة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الطنينية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57158" y="500042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القالبة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الطنينية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هي دارة تتغذى من منبع مستمر وتعطي على خرجها إشارة متناوبة اعتماداً على ظاهرة التذبذب </a:t>
            </a:r>
            <a:r>
              <a:rPr lang="ar-SY" sz="2800" b="1" dirty="0" err="1" smtClean="0">
                <a:cs typeface="Simplified Arabic" pitchFamily="2" charset="-78"/>
              </a:rPr>
              <a:t>الطنيني</a:t>
            </a:r>
            <a:r>
              <a:rPr lang="ar-SY" sz="2800" b="1" dirty="0" smtClean="0">
                <a:cs typeface="Simplified Arabic" pitchFamily="2" charset="-78"/>
              </a:rPr>
              <a:t> للتيار حيث تشكل فيها الحمولة دارة </a:t>
            </a:r>
            <a:r>
              <a:rPr lang="ar-SY" sz="2800" b="1" dirty="0" err="1" smtClean="0">
                <a:cs typeface="Simplified Arabic" pitchFamily="2" charset="-78"/>
              </a:rPr>
              <a:t>إهتزازية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RLC</a:t>
            </a:r>
            <a:r>
              <a:rPr lang="ar-SY" sz="2800" b="1" dirty="0" smtClean="0">
                <a:cs typeface="Simplified Arabic" pitchFamily="2" charset="-78"/>
              </a:rPr>
              <a:t> تسلسلية أو </a:t>
            </a:r>
            <a:r>
              <a:rPr lang="ar-SY" sz="2800" b="1" dirty="0" err="1" smtClean="0">
                <a:cs typeface="Simplified Arabic" pitchFamily="2" charset="-78"/>
              </a:rPr>
              <a:t>تفرعية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6357950" y="2214554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مجالات الاستخدام 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1" name="عنصر نائب للتاريخ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2" name="عنصر نائب لرقم الشريحة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</a:t>
            </a:fld>
            <a:endParaRPr lang="ar-SY" dirty="0"/>
          </a:p>
        </p:txBody>
      </p:sp>
      <p:sp>
        <p:nvSpPr>
          <p:cNvPr id="13" name="عنصر نائب للتذييل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2357422" y="3071810"/>
            <a:ext cx="44291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Sonar Transmitters</a:t>
            </a:r>
            <a:endParaRPr lang="ar-SY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صورة 16" descr="LFA_SONAR-092807.gi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1" y="3714752"/>
            <a:ext cx="4114800" cy="2743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8" name="صورة 17" descr="SURTASS-LFA-Sonar4mar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582" y="3750469"/>
            <a:ext cx="4000528" cy="26717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10</a:t>
            </a:fld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357158" y="357166"/>
            <a:ext cx="850112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لحساب لحظة وصول التيار للقيمة العظمى نشتق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المعادلة (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 ونساويها بالصفر: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5486" y="985816"/>
          <a:ext cx="4175125" cy="1028700"/>
        </p:xfrm>
        <a:graphic>
          <a:graphicData uri="http://schemas.openxmlformats.org/presentationml/2006/ole">
            <p:oleObj spid="_x0000_s322562" name="Equation" r:id="rId3" imgW="1854000" imgH="457200" progId="Equation.DSMT4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3929058" y="2691466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المكثف يعطى بالعلاقة التالية: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311298" y="3171830"/>
          <a:ext cx="6546850" cy="971550"/>
        </p:xfrm>
        <a:graphic>
          <a:graphicData uri="http://schemas.openxmlformats.org/presentationml/2006/ole">
            <p:oleObj spid="_x0000_s322563" name="Equation" r:id="rId4" imgW="2908080" imgH="431640" progId="Equation.DSMT4">
              <p:embed/>
            </p:oleObj>
          </a:graphicData>
        </a:graphic>
      </p:graphicFrame>
      <p:sp>
        <p:nvSpPr>
          <p:cNvPr id="9" name="مستطيل 8"/>
          <p:cNvSpPr/>
          <p:nvPr/>
        </p:nvSpPr>
        <p:spPr>
          <a:xfrm>
            <a:off x="4143372" y="1000108"/>
            <a:ext cx="2643206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311298" y="4114812"/>
          <a:ext cx="7005637" cy="1028700"/>
        </p:xfrm>
        <a:graphic>
          <a:graphicData uri="http://schemas.openxmlformats.org/presentationml/2006/ole">
            <p:oleObj spid="_x0000_s322564" name="Equation" r:id="rId5" imgW="3111480" imgH="457200" progId="Equation.DSMT4">
              <p:embed/>
            </p:oleObj>
          </a:graphicData>
        </a:graphic>
      </p:graphicFrame>
      <p:sp>
        <p:nvSpPr>
          <p:cNvPr id="11" name="مربع نص 10"/>
          <p:cNvSpPr txBox="1"/>
          <p:nvPr/>
        </p:nvSpPr>
        <p:spPr>
          <a:xfrm>
            <a:off x="3000364" y="5120358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تحسب قيمة الثابت </a:t>
            </a:r>
            <a:r>
              <a:rPr lang="en-US" sz="28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cte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من الشروط البدائية: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384300" y="5835677"/>
          <a:ext cx="4889500" cy="628650"/>
        </p:xfrm>
        <a:graphic>
          <a:graphicData uri="http://schemas.openxmlformats.org/presentationml/2006/ole">
            <p:oleObj spid="_x0000_s322565" name="Equation" r:id="rId6" imgW="2171520" imgH="279360" progId="Equation.DSMT4">
              <p:embed/>
            </p:oleObj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627813" y="5892827"/>
          <a:ext cx="1201737" cy="514350"/>
        </p:xfrm>
        <a:graphic>
          <a:graphicData uri="http://schemas.openxmlformats.org/presentationml/2006/ole">
            <p:oleObj spid="_x0000_s322566" name="Equation" r:id="rId7" imgW="533160" imgH="228600" progId="Equation.DSMT4">
              <p:embed/>
            </p:oleObj>
          </a:graphicData>
        </a:graphic>
      </p:graphicFrame>
      <p:sp>
        <p:nvSpPr>
          <p:cNvPr id="14" name="مستطيل 13"/>
          <p:cNvSpPr/>
          <p:nvPr/>
        </p:nvSpPr>
        <p:spPr>
          <a:xfrm>
            <a:off x="6572264" y="5786454"/>
            <a:ext cx="1285884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5" name="مربع نص 14">
            <a:hlinkClick r:id="rId8" action="ppaction://hlinksldjump"/>
          </p:cNvPr>
          <p:cNvSpPr txBox="1"/>
          <p:nvPr/>
        </p:nvSpPr>
        <p:spPr>
          <a:xfrm>
            <a:off x="285720" y="28494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214282" y="2119962"/>
            <a:ext cx="86439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تحسب القيمة العظمى لتيار الحمولة بتعويض الزمن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ar-SY" sz="2800" b="1" dirty="0" smtClean="0">
                <a:cs typeface="Simplified Arabic" pitchFamily="2" charset="-78"/>
              </a:rPr>
              <a:t> في </a:t>
            </a:r>
            <a:r>
              <a:rPr lang="ar-SY" sz="2800" b="1" dirty="0" err="1" smtClean="0">
                <a:cs typeface="Simplified Arabic" pitchFamily="2" charset="-78"/>
              </a:rPr>
              <a:t>المعادلة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err="1" smtClean="0">
                <a:cs typeface="Simplified Arabic" pitchFamily="2" charset="-78"/>
              </a:rPr>
              <a:t>)</a:t>
            </a:r>
            <a:endParaRPr lang="ar-SY" sz="2800" b="1" dirty="0"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ربع نص 9"/>
          <p:cNvSpPr txBox="1"/>
          <p:nvPr/>
        </p:nvSpPr>
        <p:spPr>
          <a:xfrm>
            <a:off x="500034" y="2000240"/>
            <a:ext cx="82868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تعطى قيم تيار الحمولة والجهد في نهاية المرحلة الأولى كما يلي: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628650" y="2828245"/>
          <a:ext cx="5461000" cy="1430338"/>
        </p:xfrm>
        <a:graphic>
          <a:graphicData uri="http://schemas.openxmlformats.org/presentationml/2006/ole">
            <p:oleObj spid="_x0000_s315399" name="Equation" r:id="rId3" imgW="2425680" imgH="634680" progId="Equation.DSMT4">
              <p:embed/>
            </p:oleObj>
          </a:graphicData>
        </a:graphic>
      </p:graphicFrame>
      <p:sp>
        <p:nvSpPr>
          <p:cNvPr id="14" name="مربع نص 13"/>
          <p:cNvSpPr txBox="1"/>
          <p:nvPr/>
        </p:nvSpPr>
        <p:spPr>
          <a:xfrm>
            <a:off x="6286512" y="4163991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ar-SY" sz="2800" b="1" dirty="0" smtClean="0">
                <a:cs typeface="Simplified Arabic" pitchFamily="2" charset="-78"/>
              </a:rPr>
              <a:t> عدد موجب.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5" name="مربع نص 14">
            <a:hlinkClick r:id="rId4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7" name="عنصر نائب لرقم الشريحة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11</a:t>
            </a:fld>
            <a:endParaRPr lang="ar-SY" dirty="0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19" name="مربع نص 18"/>
          <p:cNvSpPr txBox="1"/>
          <p:nvPr/>
        </p:nvSpPr>
        <p:spPr>
          <a:xfrm>
            <a:off x="392877" y="4972963"/>
            <a:ext cx="8358246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تمثل هذه القيم الشروط البدائية للمرحلة الثانية.</a:t>
            </a:r>
          </a:p>
          <a:p>
            <a:pPr algn="just"/>
            <a:r>
              <a:rPr lang="ar-SY" sz="2800" b="1" dirty="0" smtClean="0">
                <a:cs typeface="Simplified Arabic" pitchFamily="2" charset="-78"/>
              </a:rPr>
              <a:t>لسهولة الدراسة سنقوم بسحب محور العينات إلى بداية المرحلة الثانية حيث تمثل هذه اللحظة بداية الزمن ويكون عندها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t=0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315400" name="Object 8"/>
          <p:cNvGraphicFramePr>
            <a:graphicFrameLocks noChangeAspect="1"/>
          </p:cNvGraphicFramePr>
          <p:nvPr/>
        </p:nvGraphicFramePr>
        <p:xfrm>
          <a:off x="1285852" y="857232"/>
          <a:ext cx="6977062" cy="1028700"/>
        </p:xfrm>
        <a:graphic>
          <a:graphicData uri="http://schemas.openxmlformats.org/presentationml/2006/ole">
            <p:oleObj spid="_x0000_s315400" name="Equation" r:id="rId5" imgW="3098520" imgH="457200" progId="Equation.DSMT4">
              <p:embed/>
            </p:oleObj>
          </a:graphicData>
        </a:graphic>
      </p:graphicFrame>
      <p:sp>
        <p:nvSpPr>
          <p:cNvPr id="12" name="مربع نص 11"/>
          <p:cNvSpPr txBox="1"/>
          <p:nvPr/>
        </p:nvSpPr>
        <p:spPr>
          <a:xfrm>
            <a:off x="428596" y="357166"/>
            <a:ext cx="84296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إذاً تصبح معادلة جهد المكثف في المرحلة الأولى من عمل الدارة: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1214414" y="857232"/>
            <a:ext cx="7072362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/>
          <p:cNvSpPr txBox="1"/>
          <p:nvPr/>
        </p:nvSpPr>
        <p:spPr>
          <a:xfrm>
            <a:off x="4857752" y="357166"/>
            <a:ext cx="3929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المرحلة الثانية من عمل الدارة :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5715008" y="2000240"/>
            <a:ext cx="307183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 أيضاً في حالة قطع.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4071934" y="2643182"/>
          <a:ext cx="2201862" cy="1087437"/>
        </p:xfrm>
        <a:graphic>
          <a:graphicData uri="http://schemas.openxmlformats.org/presentationml/2006/ole">
            <p:oleObj spid="_x0000_s307210" name="Equation" r:id="rId3" imgW="977760" imgH="482400" progId="Equation.DSMT4">
              <p:embed/>
            </p:oleObj>
          </a:graphicData>
        </a:graphic>
      </p:graphicFrame>
      <p:sp>
        <p:nvSpPr>
          <p:cNvPr id="16" name="مربع نص 15"/>
          <p:cNvSpPr txBox="1"/>
          <p:nvPr/>
        </p:nvSpPr>
        <p:spPr>
          <a:xfrm>
            <a:off x="6286512" y="2643182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في بداية المرحلة: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500034" y="3857628"/>
            <a:ext cx="82153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في نهاية المرحلة (بما أنه لا يوجد طريق لتفريغ المكثف):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4071934" y="4357694"/>
          <a:ext cx="3459163" cy="1087438"/>
        </p:xfrm>
        <a:graphic>
          <a:graphicData uri="http://schemas.openxmlformats.org/presentationml/2006/ole">
            <p:oleObj spid="_x0000_s307211" name="Equation" r:id="rId4" imgW="1536480" imgH="482400" progId="Equation.DSMT4">
              <p:embed/>
            </p:oleObj>
          </a:graphicData>
        </a:graphic>
      </p:graphicFrame>
      <p:pic>
        <p:nvPicPr>
          <p:cNvPr id="11" name="صورة 10" descr="power2_fig2_1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357166"/>
            <a:ext cx="3755136" cy="2048255"/>
          </a:xfrm>
          <a:prstGeom prst="rect">
            <a:avLst/>
          </a:prstGeom>
        </p:spPr>
      </p:pic>
      <p:sp>
        <p:nvSpPr>
          <p:cNvPr id="12" name="مربع نص 11"/>
          <p:cNvSpPr txBox="1"/>
          <p:nvPr/>
        </p:nvSpPr>
        <p:spPr>
          <a:xfrm>
            <a:off x="785786" y="260026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2 - 19</a:t>
            </a:r>
          </a:p>
        </p:txBody>
      </p:sp>
      <p:sp>
        <p:nvSpPr>
          <p:cNvPr id="18" name="مربع نص 17"/>
          <p:cNvSpPr txBox="1"/>
          <p:nvPr/>
        </p:nvSpPr>
        <p:spPr>
          <a:xfrm>
            <a:off x="4286248" y="928670"/>
            <a:ext cx="450059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يصبح التيار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مساوياً للصفر مما يؤدي إلى قطع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ar-SY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3513138" y="271463"/>
          <a:ext cx="1373187" cy="544512"/>
        </p:xfrm>
        <a:graphic>
          <a:graphicData uri="http://schemas.openxmlformats.org/presentationml/2006/ole">
            <p:oleObj spid="_x0000_s307209" name="Equation" r:id="rId6" imgW="609480" imgH="241200" progId="Equation.DSMT4">
              <p:embed/>
            </p:oleObj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714348" y="4643446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ar-SY" sz="2800" b="1" dirty="0" smtClean="0">
                <a:cs typeface="Simplified Arabic" pitchFamily="2" charset="-78"/>
              </a:rPr>
              <a:t> عدد موجب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20" name="مربع نص 19">
            <a:hlinkClick r:id="rId7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12</a:t>
            </a:fld>
            <a:endParaRPr lang="ar-SY" dirty="0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285720" y="5546727"/>
            <a:ext cx="8572560" cy="954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تمثل هذه القيم الشروط البدائية للمرحلة الثالثة. وأيضاً سنقوم هنا بسحب محور العينات إلى بداية المرحلة ونعتبرها لحظة بدأ الزمن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t=0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dirty="0">
              <a:cs typeface="Simplified Arabic" pitchFamily="2" charset="-78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4314825" y="2184400"/>
          <a:ext cx="3860800" cy="1030288"/>
        </p:xfrm>
        <a:graphic>
          <a:graphicData uri="http://schemas.openxmlformats.org/presentationml/2006/ole">
            <p:oleObj spid="_x0000_s312322" name="Equation" r:id="rId3" imgW="1714320" imgH="457200" progId="Equation.DSMT4">
              <p:embed/>
            </p:oleObj>
          </a:graphicData>
        </a:graphic>
      </p:graphicFrame>
      <p:sp>
        <p:nvSpPr>
          <p:cNvPr id="15" name="مربع نص 14"/>
          <p:cNvSpPr txBox="1"/>
          <p:nvPr/>
        </p:nvSpPr>
        <p:spPr>
          <a:xfrm>
            <a:off x="4857752" y="357166"/>
            <a:ext cx="3929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المرحلة الثالثة من عمل الدارة :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357158" y="857232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تطبق نبضة على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 فيمرر ويمر التيار </a:t>
            </a:r>
            <a:r>
              <a:rPr lang="ar-SY" sz="2800" b="1" dirty="0" err="1" smtClean="0">
                <a:cs typeface="Simplified Arabic" pitchFamily="2" charset="-78"/>
              </a:rPr>
              <a:t>الطنيني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cs typeface="Simplified Arabic" pitchFamily="2" charset="-78"/>
              </a:rPr>
              <a:t> في الحمولة بعكس اتجاه التيار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ar-SY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4429124" y="1785926"/>
            <a:ext cx="43577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تعطى معادلة الدارة بالشكل التالي: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3571868" y="4929198"/>
          <a:ext cx="3117850" cy="1144588"/>
        </p:xfrm>
        <a:graphic>
          <a:graphicData uri="http://schemas.openxmlformats.org/presentationml/2006/ole">
            <p:oleObj spid="_x0000_s312325" name="Equation" r:id="rId4" imgW="1384200" imgH="507960" progId="Equation.DSMT4">
              <p:embed/>
            </p:oleObj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4471988" y="3727450"/>
          <a:ext cx="3603625" cy="573088"/>
        </p:xfrm>
        <a:graphic>
          <a:graphicData uri="http://schemas.openxmlformats.org/presentationml/2006/ole">
            <p:oleObj spid="_x0000_s312326" name="Equation" r:id="rId5" imgW="1600200" imgH="253800" progId="Equation.DSMT4">
              <p:embed/>
            </p:oleObj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3643306" y="3191532"/>
            <a:ext cx="51435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عندها تعطى معادلة التيار بالشكل التالي: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12328" name="Object 6"/>
          <p:cNvGraphicFramePr>
            <a:graphicFrameLocks noChangeAspect="1"/>
          </p:cNvGraphicFramePr>
          <p:nvPr/>
        </p:nvGraphicFramePr>
        <p:xfrm>
          <a:off x="6715140" y="4943475"/>
          <a:ext cx="2085975" cy="1144588"/>
        </p:xfrm>
        <a:graphic>
          <a:graphicData uri="http://schemas.openxmlformats.org/presentationml/2006/ole">
            <p:oleObj spid="_x0000_s312328" name="Equation" r:id="rId6" imgW="927000" imgH="507960" progId="Equation.DSMT4">
              <p:embed/>
            </p:oleObj>
          </a:graphicData>
        </a:graphic>
      </p:graphicFrame>
      <p:pic>
        <p:nvPicPr>
          <p:cNvPr id="10" name="صورة 9" descr="power2_fig2_2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158" y="1500174"/>
            <a:ext cx="3480816" cy="2462784"/>
          </a:xfrm>
          <a:prstGeom prst="rect">
            <a:avLst/>
          </a:prstGeom>
        </p:spPr>
      </p:pic>
      <p:sp>
        <p:nvSpPr>
          <p:cNvPr id="14" name="مربع نص 13"/>
          <p:cNvSpPr txBox="1"/>
          <p:nvPr/>
        </p:nvSpPr>
        <p:spPr>
          <a:xfrm>
            <a:off x="785786" y="4029022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2 - 20</a:t>
            </a:r>
          </a:p>
        </p:txBody>
      </p:sp>
      <p:graphicFrame>
        <p:nvGraphicFramePr>
          <p:cNvPr id="312329" name="Object 9"/>
          <p:cNvGraphicFramePr>
            <a:graphicFrameLocks noChangeAspect="1"/>
          </p:cNvGraphicFramePr>
          <p:nvPr/>
        </p:nvGraphicFramePr>
        <p:xfrm>
          <a:off x="3513138" y="271463"/>
          <a:ext cx="1373187" cy="544512"/>
        </p:xfrm>
        <a:graphic>
          <a:graphicData uri="http://schemas.openxmlformats.org/presentationml/2006/ole">
            <p:oleObj spid="_x0000_s312329" name="Equation" r:id="rId8" imgW="609480" imgH="241200" progId="Equation.DSMT4">
              <p:embed/>
            </p:oleObj>
          </a:graphicData>
        </a:graphic>
      </p:graphicFrame>
      <p:sp>
        <p:nvSpPr>
          <p:cNvPr id="16" name="مربع نص 15"/>
          <p:cNvSpPr txBox="1"/>
          <p:nvPr/>
        </p:nvSpPr>
        <p:spPr>
          <a:xfrm>
            <a:off x="3000364" y="4334540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تحسب قيمة الثابت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من الشروط البدائية: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12330" name="Object 2"/>
          <p:cNvGraphicFramePr>
            <a:graphicFrameLocks noChangeAspect="1"/>
          </p:cNvGraphicFramePr>
          <p:nvPr/>
        </p:nvGraphicFramePr>
        <p:xfrm>
          <a:off x="357158" y="4900613"/>
          <a:ext cx="3175000" cy="1144587"/>
        </p:xfrm>
        <a:graphic>
          <a:graphicData uri="http://schemas.openxmlformats.org/presentationml/2006/ole">
            <p:oleObj spid="_x0000_s312330" name="Equation" r:id="rId9" imgW="1409400" imgH="507960" progId="Equation.DSMT4">
              <p:embed/>
            </p:oleObj>
          </a:graphicData>
        </a:graphic>
      </p:graphicFrame>
      <p:sp>
        <p:nvSpPr>
          <p:cNvPr id="17" name="مربع نص 16">
            <a:hlinkClick r:id="rId10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0" name="عنصر نائب للتاريخ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21" name="عنصر نائب لرقم الشريحة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13</a:t>
            </a:fld>
            <a:endParaRPr lang="ar-SY" dirty="0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23" name="قوس 22"/>
          <p:cNvSpPr/>
          <p:nvPr/>
        </p:nvSpPr>
        <p:spPr>
          <a:xfrm>
            <a:off x="1259632" y="2276872"/>
            <a:ext cx="1008112" cy="936104"/>
          </a:xfrm>
          <a:prstGeom prst="arc">
            <a:avLst>
              <a:gd name="adj1" fmla="val 16200000"/>
              <a:gd name="adj2" fmla="val 128621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628900" y="857250"/>
          <a:ext cx="3975100" cy="1144588"/>
        </p:xfrm>
        <a:graphic>
          <a:graphicData uri="http://schemas.openxmlformats.org/presentationml/2006/ole">
            <p:oleObj spid="_x0000_s316418" name="Equation" r:id="rId3" imgW="1765080" imgH="507960" progId="Equation.DSMT4">
              <p:embed/>
            </p:oleObj>
          </a:graphicData>
        </a:graphic>
      </p:graphicFrame>
      <p:sp>
        <p:nvSpPr>
          <p:cNvPr id="3" name="مربع نص 2"/>
          <p:cNvSpPr txBox="1"/>
          <p:nvPr/>
        </p:nvSpPr>
        <p:spPr>
          <a:xfrm>
            <a:off x="3786182" y="357166"/>
            <a:ext cx="50720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باشتقاق المعادلة (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 وتعويض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t=0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700338" y="2570163"/>
          <a:ext cx="3633787" cy="1030287"/>
        </p:xfrm>
        <a:graphic>
          <a:graphicData uri="http://schemas.openxmlformats.org/presentationml/2006/ole">
            <p:oleObj spid="_x0000_s316419" name="Equation" r:id="rId4" imgW="1612800" imgH="457200" progId="Equation.DSMT4">
              <p:embed/>
            </p:oleObj>
          </a:graphicData>
        </a:graphic>
      </p:graphicFrame>
      <p:sp>
        <p:nvSpPr>
          <p:cNvPr id="9" name="مربع نص 8"/>
          <p:cNvSpPr txBox="1"/>
          <p:nvPr/>
        </p:nvSpPr>
        <p:spPr>
          <a:xfrm>
            <a:off x="1357290" y="2071678"/>
            <a:ext cx="75009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إذاً تصبح معادلة التيار في المرحلة الثالثة من عمل الدارة: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5131629" y="928670"/>
            <a:ext cx="1500198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3" name="مربع نص 12">
            <a:hlinkClick r:id="rId5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2643174" y="2500306"/>
            <a:ext cx="307183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5" name="عنصر نائب للتاريخ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14</a:t>
            </a:fld>
            <a:endParaRPr lang="ar-SY" dirty="0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642910" y="3858224"/>
            <a:ext cx="81439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ينعدم 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عند اللحظة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3m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التي تحسب كما يلي: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2611438" y="4381446"/>
          <a:ext cx="3603625" cy="971550"/>
        </p:xfrm>
        <a:graphic>
          <a:graphicData uri="http://schemas.openxmlformats.org/presentationml/2006/ole">
            <p:oleObj spid="_x0000_s316422" name="Equation" r:id="rId6" imgW="1600200" imgH="431640" progId="Equation.DSMT4">
              <p:embed/>
            </p:oleObj>
          </a:graphicData>
        </a:graphic>
      </p:graphicFrame>
      <p:sp>
        <p:nvSpPr>
          <p:cNvPr id="20" name="مربع نص 19"/>
          <p:cNvSpPr txBox="1"/>
          <p:nvPr/>
        </p:nvSpPr>
        <p:spPr>
          <a:xfrm>
            <a:off x="2428860" y="5310138"/>
            <a:ext cx="63579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إذاً المرحلة الثالثة من عمل الدارة تقع ضمن المجال: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997710" y="5095821"/>
          <a:ext cx="1371600" cy="971550"/>
        </p:xfrm>
        <a:graphic>
          <a:graphicData uri="http://schemas.openxmlformats.org/presentationml/2006/ole">
            <p:oleObj spid="_x0000_s316423" name="Equation" r:id="rId7" imgW="609480" imgH="431640" progId="Equation.DSMT4">
              <p:embed/>
            </p:oleObj>
          </a:graphicData>
        </a:graphic>
      </p:graphicFrame>
      <p:sp>
        <p:nvSpPr>
          <p:cNvPr id="22" name="مستطيل 21"/>
          <p:cNvSpPr/>
          <p:nvPr/>
        </p:nvSpPr>
        <p:spPr>
          <a:xfrm>
            <a:off x="928662" y="5143512"/>
            <a:ext cx="1500198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8" grpId="0"/>
      <p:bldP spid="20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15</a:t>
            </a:fld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357158" y="357166"/>
            <a:ext cx="850112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لحساب لحظة وصول التيار للقيمة العظمى نشتق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المعادلة (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 ونساويها بالصفر: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71763" y="1042978"/>
          <a:ext cx="4203700" cy="1028700"/>
        </p:xfrm>
        <a:graphic>
          <a:graphicData uri="http://schemas.openxmlformats.org/presentationml/2006/ole">
            <p:oleObj spid="_x0000_s323586" name="Equation" r:id="rId3" imgW="1866600" imgH="457200" progId="Equation.DSMT4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3929058" y="2714620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جهد المكثف يعطى بالعلاقة التالية: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454173" y="3200393"/>
          <a:ext cx="6175375" cy="1028700"/>
        </p:xfrm>
        <a:graphic>
          <a:graphicData uri="http://schemas.openxmlformats.org/presentationml/2006/ole">
            <p:oleObj spid="_x0000_s323587" name="Equation" r:id="rId4" imgW="2743200" imgH="457200" progId="Equation.DSMT4">
              <p:embed/>
            </p:oleObj>
          </a:graphicData>
        </a:graphic>
      </p:graphicFrame>
      <p:sp>
        <p:nvSpPr>
          <p:cNvPr id="9" name="مستطيل 8"/>
          <p:cNvSpPr/>
          <p:nvPr/>
        </p:nvSpPr>
        <p:spPr>
          <a:xfrm>
            <a:off x="4214810" y="985832"/>
            <a:ext cx="271464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مربع نص 9">
            <a:hlinkClick r:id="rId5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14282" y="2119962"/>
            <a:ext cx="86439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تحسب القيمة العظمى لتيار الحمولة بتعويض الزمن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ar-SY" sz="2800" b="1" dirty="0" smtClean="0">
                <a:cs typeface="Simplified Arabic" pitchFamily="2" charset="-78"/>
              </a:rPr>
              <a:t> في المعادلة (4):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454173" y="4086237"/>
          <a:ext cx="6403975" cy="1057275"/>
        </p:xfrm>
        <a:graphic>
          <a:graphicData uri="http://schemas.openxmlformats.org/presentationml/2006/ole">
            <p:oleObj spid="_x0000_s323588" name="Equation" r:id="rId6" imgW="2844720" imgH="469800" progId="Equation.DSMT4">
              <p:embed/>
            </p:oleObj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3071802" y="5134639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تحسب قيمة الثابت </a:t>
            </a:r>
            <a:r>
              <a:rPr lang="en-US" sz="28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cte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من الشروط البدائية: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500166" y="5672158"/>
          <a:ext cx="4403725" cy="685800"/>
        </p:xfrm>
        <a:graphic>
          <a:graphicData uri="http://schemas.openxmlformats.org/presentationml/2006/ole">
            <p:oleObj spid="_x0000_s323589" name="Equation" r:id="rId7" imgW="1955520" imgH="304560" progId="Equation.DSMT4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286479" y="5786458"/>
          <a:ext cx="971550" cy="457200"/>
        </p:xfrm>
        <a:graphic>
          <a:graphicData uri="http://schemas.openxmlformats.org/presentationml/2006/ole">
            <p:oleObj spid="_x0000_s323590" name="Equation" r:id="rId8" imgW="431640" imgH="203040" progId="Equation.DSMT4">
              <p:embed/>
            </p:oleObj>
          </a:graphicData>
        </a:graphic>
      </p:graphicFrame>
      <p:sp>
        <p:nvSpPr>
          <p:cNvPr id="16" name="مستطيل 15"/>
          <p:cNvSpPr/>
          <p:nvPr/>
        </p:nvSpPr>
        <p:spPr>
          <a:xfrm>
            <a:off x="6200764" y="5729297"/>
            <a:ext cx="1214446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3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ربع نص 9"/>
          <p:cNvSpPr txBox="1"/>
          <p:nvPr/>
        </p:nvSpPr>
        <p:spPr>
          <a:xfrm>
            <a:off x="357158" y="2285992"/>
            <a:ext cx="84296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تعطى قيم تيار الحمولة وجهد المكثف في نهاية المرحلة الثالثة كما يلي: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300163" y="2975640"/>
          <a:ext cx="4948237" cy="1430338"/>
        </p:xfrm>
        <a:graphic>
          <a:graphicData uri="http://schemas.openxmlformats.org/presentationml/2006/ole">
            <p:oleObj spid="_x0000_s317447" name="Equation" r:id="rId3" imgW="2197080" imgH="634680" progId="Equation.DSMT4">
              <p:embed/>
            </p:oleObj>
          </a:graphicData>
        </a:graphic>
      </p:graphicFrame>
      <p:sp>
        <p:nvSpPr>
          <p:cNvPr id="14" name="مربع نص 13"/>
          <p:cNvSpPr txBox="1"/>
          <p:nvPr/>
        </p:nvSpPr>
        <p:spPr>
          <a:xfrm>
            <a:off x="3214678" y="4834606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C3</a:t>
            </a:r>
            <a:r>
              <a:rPr lang="ar-SY" sz="2800" b="1" dirty="0" smtClean="0">
                <a:cs typeface="Simplified Arabic" pitchFamily="2" charset="-78"/>
              </a:rPr>
              <a:t> عدد موجب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5" name="مربع نص 14">
            <a:hlinkClick r:id="rId4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7" name="عنصر نائب لرقم الشريحة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16</a:t>
            </a:fld>
            <a:endParaRPr lang="ar-SY" dirty="0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9" name="مربع نص 8"/>
          <p:cNvSpPr txBox="1"/>
          <p:nvPr/>
        </p:nvSpPr>
        <p:spPr>
          <a:xfrm>
            <a:off x="428596" y="357166"/>
            <a:ext cx="84296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إذاً تصبح معادلة جهد المكثف في المرحلة الثالثة من عمل الدارة: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1643042" y="857232"/>
            <a:ext cx="592935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17448" name="Object 8"/>
          <p:cNvGraphicFramePr>
            <a:graphicFrameLocks noChangeAspect="1"/>
          </p:cNvGraphicFramePr>
          <p:nvPr/>
        </p:nvGraphicFramePr>
        <p:xfrm>
          <a:off x="1811338" y="847725"/>
          <a:ext cx="5689600" cy="1057275"/>
        </p:xfrm>
        <a:graphic>
          <a:graphicData uri="http://schemas.openxmlformats.org/presentationml/2006/ole">
            <p:oleObj spid="_x0000_s317448" name="Equation" r:id="rId5" imgW="2527200" imgH="469800" progId="Equation.DSMT4">
              <p:embed/>
            </p:oleObj>
          </a:graphicData>
        </a:graphic>
      </p:graphicFrame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ربع نص 16"/>
          <p:cNvSpPr txBox="1"/>
          <p:nvPr/>
        </p:nvSpPr>
        <p:spPr>
          <a:xfrm>
            <a:off x="500034" y="785794"/>
            <a:ext cx="8215370" cy="52629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 w="38100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يجب الانتباه أننا من أجل سهولة الدراسة حللنا عمل الدارة في كل مرحلة على حدا ومن أجل ذلك قمنا بما يلي :</a:t>
            </a:r>
          </a:p>
          <a:p>
            <a:pPr algn="just"/>
            <a:endParaRPr lang="ar-SY" sz="2800" b="1" dirty="0" smtClean="0">
              <a:cs typeface="Simplified Arabic" pitchFamily="2" charset="-7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لأن عمل الدارة هو مجموعة من الحالات العابرة افترضنا في كل مرحلة أن الزمن يبدأ من الصفر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ومايسبق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ذلك هو شروط بدائية.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افترضنا في المرحلة الثالثة مرجعيات التيار وجهد المكثف تابعة لتيار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وهو بعكس تيار الحمولة (معاكس للمرحلة الأولى).</a:t>
            </a:r>
          </a:p>
          <a:p>
            <a:pPr algn="just"/>
            <a:endParaRPr lang="ar-SY" sz="2800" b="1" dirty="0" smtClean="0">
              <a:cs typeface="Simplified Arabic" pitchFamily="2" charset="-78"/>
            </a:endParaRPr>
          </a:p>
          <a:p>
            <a:pPr algn="just"/>
            <a:r>
              <a:rPr lang="ar-SY" sz="2800" b="1" dirty="0" smtClean="0">
                <a:cs typeface="Simplified Arabic" pitchFamily="2" charset="-78"/>
              </a:rPr>
              <a:t>لذلك لكي نرسم الجهد على المكثف وتيار الحمولة يجب عكس معادلات الجهد والتيار في المرحلة الثالثة كما يجب الأخذ بعين الاعتبار التأخير الزمني لكل مرحلة. 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3" name="مربع نص 2">
            <a:hlinkClick r:id="rId2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17</a:t>
            </a:fld>
            <a:endParaRPr lang="ar-SY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مستدير الزوايا 8"/>
          <p:cNvSpPr/>
          <p:nvPr/>
        </p:nvSpPr>
        <p:spPr>
          <a:xfrm>
            <a:off x="928662" y="1000108"/>
            <a:ext cx="7143800" cy="1785950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" name="مربع نص 1"/>
          <p:cNvSpPr txBox="1"/>
          <p:nvPr/>
        </p:nvSpPr>
        <p:spPr>
          <a:xfrm>
            <a:off x="214314" y="349401"/>
            <a:ext cx="8715404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نحسب حدود جهد المكثف من علاقات الجهود في نهاية المرحلة الأولى والثالثة:</a:t>
            </a:r>
            <a:endParaRPr lang="ar-SY" sz="2600" b="1" dirty="0">
              <a:cs typeface="Simplified Arabic" pitchFamily="2" charset="-78"/>
            </a:endParaRPr>
          </a:p>
        </p:txBody>
      </p:sp>
      <p:graphicFrame>
        <p:nvGraphicFramePr>
          <p:cNvPr id="318466" name="Object 2"/>
          <p:cNvGraphicFramePr>
            <a:graphicFrameLocks noChangeAspect="1"/>
          </p:cNvGraphicFramePr>
          <p:nvPr/>
        </p:nvGraphicFramePr>
        <p:xfrm>
          <a:off x="1285852" y="914400"/>
          <a:ext cx="6605588" cy="857250"/>
        </p:xfrm>
        <a:graphic>
          <a:graphicData uri="http://schemas.openxmlformats.org/presentationml/2006/ole">
            <p:oleObj spid="_x0000_s318466" name="Equation" r:id="rId4" imgW="2933640" imgH="380880" progId="Equation.DSMT4">
              <p:embed/>
            </p:oleObj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1309697" y="1814513"/>
          <a:ext cx="4548187" cy="857250"/>
        </p:xfrm>
        <a:graphic>
          <a:graphicData uri="http://schemas.openxmlformats.org/presentationml/2006/ole">
            <p:oleObj spid="_x0000_s318467" name="Equation" r:id="rId5" imgW="2019240" imgH="3808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27263" y="2871788"/>
          <a:ext cx="4689475" cy="1200150"/>
        </p:xfrm>
        <a:graphic>
          <a:graphicData uri="http://schemas.openxmlformats.org/presentationml/2006/ole">
            <p:oleObj spid="_x0000_s318468" name="Equation" r:id="rId6" imgW="2082600" imgH="53316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97130" y="4071938"/>
          <a:ext cx="4775200" cy="828675"/>
        </p:xfrm>
        <a:graphic>
          <a:graphicData uri="http://schemas.openxmlformats.org/presentationml/2006/ole">
            <p:oleObj spid="_x0000_s318469" name="Equation" r:id="rId7" imgW="2120760" imgH="368280" progId="Equation.DSMT4">
              <p:embed/>
            </p:oleObj>
          </a:graphicData>
        </a:graphic>
      </p:graphicFrame>
      <p:sp>
        <p:nvSpPr>
          <p:cNvPr id="12" name="مربع نص 11">
            <a:hlinkClick r:id="rId8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3" name="عنصر نائب للتاريخ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18</a:t>
            </a:fld>
            <a:endParaRPr lang="ar-SY" dirty="0"/>
          </a:p>
        </p:txBody>
      </p:sp>
      <p:sp>
        <p:nvSpPr>
          <p:cNvPr id="15" name="عنصر نائب للتذييل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5929322" y="2143116"/>
            <a:ext cx="2714612" cy="4924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chemeClr val="bg1"/>
                </a:solidFill>
                <a:cs typeface="Simplified Arabic" pitchFamily="2" charset="-78"/>
              </a:rPr>
              <a:t>انتبه لعكس </a:t>
            </a:r>
            <a:r>
              <a:rPr lang="ar-SY" sz="2600" b="1" dirty="0" err="1" smtClean="0">
                <a:solidFill>
                  <a:schemeClr val="bg1"/>
                </a:solidFill>
                <a:cs typeface="Simplified Arabic" pitchFamily="2" charset="-78"/>
              </a:rPr>
              <a:t>الاشارة</a:t>
            </a:r>
            <a:r>
              <a:rPr lang="ar-SY" sz="2600" b="1" dirty="0" smtClean="0">
                <a:solidFill>
                  <a:schemeClr val="bg1"/>
                </a:solidFill>
                <a:cs typeface="Simplified Arabic" pitchFamily="2" charset="-78"/>
              </a:rPr>
              <a:t> </a:t>
            </a:r>
            <a:r>
              <a:rPr lang="ar-SY" sz="2600" b="1" dirty="0" smtClean="0">
                <a:solidFill>
                  <a:schemeClr val="bg1"/>
                </a:solidFill>
                <a:cs typeface="Simplified Arabic" pitchFamily="2" charset="-78"/>
                <a:sym typeface="Symbol"/>
              </a:rPr>
              <a:t></a:t>
            </a:r>
            <a:endParaRPr lang="ar-SY" sz="2600" b="1" dirty="0">
              <a:solidFill>
                <a:schemeClr val="bg1"/>
              </a:solidFill>
              <a:cs typeface="Simplified Arabic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3286116" y="1000108"/>
            <a:ext cx="2928958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مستطيل 17"/>
          <p:cNvSpPr/>
          <p:nvPr/>
        </p:nvSpPr>
        <p:spPr>
          <a:xfrm>
            <a:off x="3500430" y="2143116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مربع نص 20"/>
          <p:cNvSpPr txBox="1"/>
          <p:nvPr/>
        </p:nvSpPr>
        <p:spPr>
          <a:xfrm>
            <a:off x="928662" y="5064309"/>
            <a:ext cx="7858148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بفرض:</a:t>
            </a:r>
            <a:endParaRPr lang="ar-SY" sz="2600" b="1" dirty="0">
              <a:cs typeface="Simplified Arabic" pitchFamily="2" charset="-78"/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6143636" y="4857760"/>
          <a:ext cx="1630362" cy="971550"/>
        </p:xfrm>
        <a:graphic>
          <a:graphicData uri="http://schemas.openxmlformats.org/presentationml/2006/ole">
            <p:oleObj spid="_x0000_s318472" name="Equation" r:id="rId9" imgW="723600" imgH="431640" progId="Equation.DSMT4">
              <p:embed/>
            </p:oleObj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400050" y="5072063"/>
          <a:ext cx="4144963" cy="542925"/>
        </p:xfrm>
        <a:graphic>
          <a:graphicData uri="http://schemas.openxmlformats.org/presentationml/2006/ole">
            <p:oleObj spid="_x0000_s318474" name="Equation" r:id="rId10" imgW="1841400" imgH="241200" progId="Equation.DSMT4">
              <p:embed/>
            </p:oleObj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428597" y="5857893"/>
          <a:ext cx="4143404" cy="491858"/>
        </p:xfrm>
        <a:graphic>
          <a:graphicData uri="http://schemas.openxmlformats.org/presentationml/2006/ole">
            <p:oleObj spid="_x0000_s318476" name="Equation" r:id="rId11" imgW="2031840" imgH="241200" progId="Equation.DSMT4">
              <p:embed/>
            </p:oleObj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4643438" y="5883295"/>
          <a:ext cx="4179887" cy="474663"/>
        </p:xfrm>
        <a:graphic>
          <a:graphicData uri="http://schemas.openxmlformats.org/presentationml/2006/ole">
            <p:oleObj spid="_x0000_s318477" name="Equation" r:id="rId12" imgW="2120760" imgH="241200" progId="Equation.DSMT4">
              <p:embed/>
            </p:oleObj>
          </a:graphicData>
        </a:graphic>
      </p:graphicFrame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مستطيل مستدير الزوايا 29"/>
          <p:cNvSpPr/>
          <p:nvPr/>
        </p:nvSpPr>
        <p:spPr>
          <a:xfrm>
            <a:off x="6286512" y="4857760"/>
            <a:ext cx="2286016" cy="785818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2" name="مربع نص 11">
            <a:hlinkClick r:id="rId4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3" name="عنصر نائب للتاريخ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19</a:t>
            </a:fld>
            <a:endParaRPr lang="ar-SY" dirty="0"/>
          </a:p>
        </p:txBody>
      </p:sp>
      <p:sp>
        <p:nvSpPr>
          <p:cNvPr id="15" name="عنصر نائب للتذييل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500034" y="500042"/>
          <a:ext cx="4268788" cy="528638"/>
        </p:xfrm>
        <a:graphic>
          <a:graphicData uri="http://schemas.openxmlformats.org/presentationml/2006/ole">
            <p:oleObj spid="_x0000_s327689" name="Equation" r:id="rId5" imgW="1942920" imgH="241200" progId="Equation.DSMT4">
              <p:embed/>
            </p:oleObj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500034" y="1214422"/>
          <a:ext cx="2344738" cy="528637"/>
        </p:xfrm>
        <a:graphic>
          <a:graphicData uri="http://schemas.openxmlformats.org/presentationml/2006/ole">
            <p:oleObj spid="_x0000_s327690" name="Equation" r:id="rId6" imgW="1066680" imgH="241200" progId="Equation.DSMT4">
              <p:embed/>
            </p:oleObj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500034" y="1911346"/>
          <a:ext cx="2147888" cy="946150"/>
        </p:xfrm>
        <a:graphic>
          <a:graphicData uri="http://schemas.openxmlformats.org/presentationml/2006/ole">
            <p:oleObj spid="_x0000_s327691" name="Equation" r:id="rId7" imgW="977760" imgH="431640" progId="Equation.DSMT4">
              <p:embed/>
            </p:oleObj>
          </a:graphicData>
        </a:graphic>
      </p:graphicFrame>
      <p:sp>
        <p:nvSpPr>
          <p:cNvPr id="24" name="مستطيل مستدير الزوايا 23"/>
          <p:cNvSpPr/>
          <p:nvPr/>
        </p:nvSpPr>
        <p:spPr>
          <a:xfrm>
            <a:off x="3071802" y="1643050"/>
            <a:ext cx="2500330" cy="1571636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3084524" y="1914523"/>
          <a:ext cx="2373313" cy="1228725"/>
        </p:xfrm>
        <a:graphic>
          <a:graphicData uri="http://schemas.openxmlformats.org/presentationml/2006/ole">
            <p:oleObj spid="_x0000_s327692" name="Equation" r:id="rId8" imgW="1054080" imgH="545760" progId="Equation.DSMT4">
              <p:embed/>
            </p:oleObj>
          </a:graphicData>
        </a:graphic>
      </p:graphicFrame>
      <p:graphicFrame>
        <p:nvGraphicFramePr>
          <p:cNvPr id="327693" name="Object 3"/>
          <p:cNvGraphicFramePr>
            <a:graphicFrameLocks noChangeAspect="1"/>
          </p:cNvGraphicFramePr>
          <p:nvPr/>
        </p:nvGraphicFramePr>
        <p:xfrm>
          <a:off x="500034" y="3571876"/>
          <a:ext cx="4548187" cy="857250"/>
        </p:xfrm>
        <a:graphic>
          <a:graphicData uri="http://schemas.openxmlformats.org/presentationml/2006/ole">
            <p:oleObj spid="_x0000_s327693" name="Equation" r:id="rId9" imgW="2019240" imgH="380880" progId="Equation.DSMT4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642910" y="4500570"/>
          <a:ext cx="5035550" cy="1571625"/>
        </p:xfrm>
        <a:graphic>
          <a:graphicData uri="http://schemas.openxmlformats.org/presentationml/2006/ole">
            <p:oleObj spid="_x0000_s327694" name="Equation" r:id="rId10" imgW="2234880" imgH="698400" progId="Equation.DSMT4">
              <p:embed/>
            </p:oleObj>
          </a:graphicData>
        </a:graphic>
      </p:graphicFrame>
      <p:sp>
        <p:nvSpPr>
          <p:cNvPr id="31" name="مربع نص 30"/>
          <p:cNvSpPr txBox="1"/>
          <p:nvPr/>
        </p:nvSpPr>
        <p:spPr>
          <a:xfrm>
            <a:off x="1857388" y="3227938"/>
            <a:ext cx="700089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وهو جهد المكثف في بداية المرحلة الأولى ونهاية الثالثة</a:t>
            </a:r>
            <a:endParaRPr lang="ar-SY" sz="2600" b="1" dirty="0">
              <a:cs typeface="Simplified Arabic" pitchFamily="2" charset="-78"/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1857356" y="6079829"/>
            <a:ext cx="700089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وهو جهد المكثف في نهاية المرحلة الأولى ونهاية الثانية</a:t>
            </a:r>
            <a:endParaRPr lang="ar-SY" sz="2600" b="1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5143504" y="3857628"/>
            <a:ext cx="3643306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cs typeface="Simplified Arabic" pitchFamily="2" charset="-78"/>
              </a:rPr>
              <a:t>نعوض في معادلة نهاية الثالثة:</a:t>
            </a:r>
            <a:endParaRPr lang="ar-SY" sz="2600" b="1" dirty="0">
              <a:cs typeface="Simplified Arabic" pitchFamily="2" charset="-78"/>
            </a:endParaRPr>
          </a:p>
        </p:txBody>
      </p:sp>
      <p:cxnSp>
        <p:nvCxnSpPr>
          <p:cNvPr id="36" name="رابط كسهم مستقيم 35"/>
          <p:cNvCxnSpPr/>
          <p:nvPr/>
        </p:nvCxnSpPr>
        <p:spPr>
          <a:xfrm rot="16200000" flipH="1">
            <a:off x="3036083" y="2893215"/>
            <a:ext cx="128588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5929322" y="5000636"/>
          <a:ext cx="2517775" cy="542925"/>
        </p:xfrm>
        <a:graphic>
          <a:graphicData uri="http://schemas.openxmlformats.org/presentationml/2006/ole">
            <p:oleObj spid="_x0000_s327695" name="Equation" r:id="rId11" imgW="1117440" imgH="241200" progId="Equation.DSMT4">
              <p:embed/>
            </p:oleObj>
          </a:graphicData>
        </a:graphic>
      </p:graphicFrame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صر نائب للتاريخ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2" name="عنصر نائب لرقم الشريحة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2</a:t>
            </a:fld>
            <a:endParaRPr lang="ar-SY" dirty="0"/>
          </a:p>
        </p:txBody>
      </p:sp>
      <p:sp>
        <p:nvSpPr>
          <p:cNvPr id="13" name="عنصر نائب للتذييل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1928794" y="3071810"/>
            <a:ext cx="52864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ballasts for fluorescent</a:t>
            </a:r>
            <a:endParaRPr lang="ar-SY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صورة 17" descr="ballast1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302" y="3643314"/>
            <a:ext cx="4114800" cy="2743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صورة 19" descr="ballas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5404" y="3643314"/>
            <a:ext cx="4158295" cy="2743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مربع نص 14"/>
          <p:cNvSpPr txBox="1"/>
          <p:nvPr/>
        </p:nvSpPr>
        <p:spPr>
          <a:xfrm>
            <a:off x="2285984" y="-71462"/>
            <a:ext cx="45720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المبدلات القالبة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الطنينية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357158" y="500042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القالبة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الطنينية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هي دارة تتغذى من منبع مستمر وتعطي على خرجها إشارة متناوبة اعتماداً على ظاهرة التذبذب </a:t>
            </a:r>
            <a:r>
              <a:rPr lang="ar-SY" sz="2800" b="1" dirty="0" err="1" smtClean="0">
                <a:cs typeface="Simplified Arabic" pitchFamily="2" charset="-78"/>
              </a:rPr>
              <a:t>الطنيني</a:t>
            </a:r>
            <a:r>
              <a:rPr lang="ar-SY" sz="2800" b="1" dirty="0" smtClean="0">
                <a:cs typeface="Simplified Arabic" pitchFamily="2" charset="-78"/>
              </a:rPr>
              <a:t> للتيار حيث تشكل فيها الحمولة دارة </a:t>
            </a:r>
            <a:r>
              <a:rPr lang="ar-SY" sz="2800" b="1" dirty="0" err="1" smtClean="0">
                <a:cs typeface="Simplified Arabic" pitchFamily="2" charset="-78"/>
              </a:rPr>
              <a:t>إهتزازية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RLC</a:t>
            </a:r>
            <a:r>
              <a:rPr lang="ar-SY" sz="2800" b="1" dirty="0" smtClean="0">
                <a:cs typeface="Simplified Arabic" pitchFamily="2" charset="-78"/>
              </a:rPr>
              <a:t> تسلسلية أو </a:t>
            </a:r>
            <a:r>
              <a:rPr lang="ar-SY" sz="2800" b="1" dirty="0" err="1" smtClean="0">
                <a:cs typeface="Simplified Arabic" pitchFamily="2" charset="-78"/>
              </a:rPr>
              <a:t>تفرعية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6357950" y="2214554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مجالات الاستخدام </a:t>
            </a:r>
            <a:endParaRPr lang="ar-SY" sz="2800" b="1" dirty="0">
              <a:cs typeface="Simplified Arabic" pitchFamily="2" charset="-7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214678" y="357166"/>
            <a:ext cx="56436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من العلاقتين السابقتين يمكننا ملاحظة ما يلي: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319490" name="Object 3"/>
          <p:cNvGraphicFramePr>
            <a:graphicFrameLocks noChangeAspect="1"/>
          </p:cNvGraphicFramePr>
          <p:nvPr/>
        </p:nvGraphicFramePr>
        <p:xfrm>
          <a:off x="2755900" y="757238"/>
          <a:ext cx="3630613" cy="1028700"/>
        </p:xfrm>
        <a:graphic>
          <a:graphicData uri="http://schemas.openxmlformats.org/presentationml/2006/ole">
            <p:oleObj spid="_x0000_s319490" name="Equation" r:id="rId3" imgW="1612800" imgH="457200" progId="Equation.DSMT4">
              <p:embed/>
            </p:oleObj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428596" y="1700808"/>
            <a:ext cx="8429684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</a:rPr>
              <a:t>أي أن معادلتي التيار في الطور الأول والثالث متطابقتين بالقيمة المطلقة وبالتالي القيمة </a:t>
            </a:r>
            <a:r>
              <a:rPr lang="ar-SY" sz="26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الأعظمية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</a:rPr>
              <a:t> للتيار الموجب هي نفسها القيمة </a:t>
            </a:r>
            <a:r>
              <a:rPr lang="ar-SY" sz="26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الأعظمية</a:t>
            </a:r>
            <a:r>
              <a:rPr lang="ar-SY" sz="2600" b="1" dirty="0" smtClean="0">
                <a:solidFill>
                  <a:srgbClr val="0070C0"/>
                </a:solidFill>
                <a:cs typeface="Simplified Arabic" pitchFamily="2" charset="-78"/>
              </a:rPr>
              <a:t> للتيار السالب</a:t>
            </a:r>
            <a:endParaRPr lang="ar-SY" sz="26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3347864" y="2850718"/>
            <a:ext cx="5510416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نلاحظ أيضاً أنه يجب أن يصبح تيار الحمولة </a:t>
            </a:r>
            <a:r>
              <a:rPr lang="en-US" sz="2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 مساوياً للصفر وأن يقطع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 قبل تطبيق نبضة على 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ar-SY" sz="26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071934" y="5072074"/>
          <a:ext cx="3887788" cy="971550"/>
        </p:xfrm>
        <a:graphic>
          <a:graphicData uri="http://schemas.openxmlformats.org/presentationml/2006/ole">
            <p:oleObj spid="_x0000_s319491" name="Equation" r:id="rId4" imgW="1726920" imgH="431640" progId="Equation.DSMT4">
              <p:embed/>
            </p:oleObj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2357422" y="6002124"/>
            <a:ext cx="63910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i="1" dirty="0" smtClean="0">
                <a:cs typeface="Simplified Arabic" pitchFamily="2" charset="-78"/>
                <a:sym typeface="Symbol"/>
              </a:rPr>
              <a:t></a:t>
            </a:r>
            <a:r>
              <a:rPr lang="en-US" sz="2800" b="1" i="1" baseline="-25000" dirty="0" smtClean="0">
                <a:cs typeface="Simplified Arabic" pitchFamily="2" charset="-78"/>
                <a:sym typeface="Symbol"/>
              </a:rPr>
              <a:t>out</a:t>
            </a:r>
            <a:r>
              <a:rPr lang="ar-SY" sz="2800" b="1" i="1" baseline="-25000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تردد جهد الخرج ويقاس بالـ </a:t>
            </a:r>
            <a:r>
              <a:rPr lang="en-US" sz="2800" b="1" i="1" dirty="0" err="1" smtClean="0">
                <a:latin typeface="Courier New" pitchFamily="49" charset="0"/>
                <a:cs typeface="Courier New" pitchFamily="49" charset="0"/>
                <a:sym typeface="Symbol"/>
              </a:rPr>
              <a:t>rad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/sec</a:t>
            </a:r>
            <a:endParaRPr lang="ar-SY" sz="28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مربع نص 8">
            <a:hlinkClick r:id="rId5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20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pic>
        <p:nvPicPr>
          <p:cNvPr id="13" name="صورة 12" descr="power2_fig2_17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82" y="2720617"/>
            <a:ext cx="2934393" cy="32087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مربع نص 5"/>
          <p:cNvSpPr txBox="1"/>
          <p:nvPr/>
        </p:nvSpPr>
        <p:spPr>
          <a:xfrm>
            <a:off x="3000364" y="4117967"/>
            <a:ext cx="582010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زمن القطع </a:t>
            </a:r>
            <a:r>
              <a:rPr lang="en-US" sz="28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i="1" baseline="-25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2800" b="1" i="1" baseline="-25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t</a:t>
            </a:r>
            <a:r>
              <a:rPr lang="en-US" sz="2800" b="1" i="1" baseline="-25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2m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(المنطقة الميتة) يجب أن يكون أكبر من زمن قطع 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baseline="-25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endParaRPr lang="ar-SY" sz="2800" b="1" baseline="-25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مستدير الزوايا 10"/>
          <p:cNvSpPr/>
          <p:nvPr/>
        </p:nvSpPr>
        <p:spPr>
          <a:xfrm>
            <a:off x="3321835" y="3000372"/>
            <a:ext cx="2500330" cy="1571636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20514" name="Object 2"/>
          <p:cNvGraphicFramePr>
            <a:graphicFrameLocks noChangeAspect="1"/>
          </p:cNvGraphicFramePr>
          <p:nvPr/>
        </p:nvGraphicFramePr>
        <p:xfrm>
          <a:off x="3649663" y="500063"/>
          <a:ext cx="2344737" cy="1028700"/>
        </p:xfrm>
        <a:graphic>
          <a:graphicData uri="http://schemas.openxmlformats.org/presentationml/2006/ole">
            <p:oleObj spid="_x0000_s320514" name="Equation" r:id="rId3" imgW="1041120" imgH="457200" progId="Equation.DSMT4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229350" y="471488"/>
          <a:ext cx="2030413" cy="1085850"/>
        </p:xfrm>
        <a:graphic>
          <a:graphicData uri="http://schemas.openxmlformats.org/presentationml/2006/ole">
            <p:oleObj spid="_x0000_s320516" name="Equation" r:id="rId4" imgW="901440" imgH="482400" progId="Equation.DSMT4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42963" y="1800225"/>
          <a:ext cx="2830512" cy="1085850"/>
        </p:xfrm>
        <a:graphic>
          <a:graphicData uri="http://schemas.openxmlformats.org/presentationml/2006/ole">
            <p:oleObj spid="_x0000_s320517" name="Equation" r:id="rId5" imgW="1257120" imgH="48240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714750" y="1900234"/>
          <a:ext cx="2573338" cy="1028700"/>
        </p:xfrm>
        <a:graphic>
          <a:graphicData uri="http://schemas.openxmlformats.org/presentationml/2006/ole">
            <p:oleObj spid="_x0000_s320518" name="Equation" r:id="rId6" imgW="1143000" imgH="457200" progId="Equation.DSMT4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400800" y="1814513"/>
          <a:ext cx="2201863" cy="1400175"/>
        </p:xfrm>
        <a:graphic>
          <a:graphicData uri="http://schemas.openxmlformats.org/presentationml/2006/ole">
            <p:oleObj spid="_x0000_s320519" name="Equation" r:id="rId7" imgW="977760" imgH="622080" progId="Equation.DSMT4">
              <p:embed/>
            </p:oleObj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357158" y="471488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وهي القيمة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الأعظمية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لتردد جهد خرج المبدلة وتتعلق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بالثايرستور</a:t>
            </a:r>
            <a:r>
              <a:rPr lang="ar-SY" sz="2800" b="1" smtClean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والحمولة.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428596" y="5618165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من مساوئ هذه القالبة تأثر جهد وتيار الخرج فيها بتغير الحمولة لذلك فهي تحسب من أجل حمولة محددة يجب عدم تغييرها</a:t>
            </a:r>
            <a:endParaRPr lang="ar-SY" sz="2800" b="1" dirty="0">
              <a:solidFill>
                <a:srgbClr val="7030A0"/>
              </a:solidFill>
              <a:cs typeface="Simplified Arabic" pitchFamily="2" charset="-78"/>
            </a:endParaRPr>
          </a:p>
        </p:txBody>
      </p:sp>
      <p:graphicFrame>
        <p:nvGraphicFramePr>
          <p:cNvPr id="320520" name="Object 8"/>
          <p:cNvGraphicFramePr>
            <a:graphicFrameLocks noChangeAspect="1"/>
          </p:cNvGraphicFramePr>
          <p:nvPr/>
        </p:nvGraphicFramePr>
        <p:xfrm>
          <a:off x="1027113" y="500063"/>
          <a:ext cx="2401887" cy="1028700"/>
        </p:xfrm>
        <a:graphic>
          <a:graphicData uri="http://schemas.openxmlformats.org/presentationml/2006/ole">
            <p:oleObj spid="_x0000_s320520" name="Equation" r:id="rId8" imgW="1066680" imgH="457200" progId="Equation.DSMT4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400425" y="3143250"/>
          <a:ext cx="2289175" cy="1400175"/>
        </p:xfrm>
        <a:graphic>
          <a:graphicData uri="http://schemas.openxmlformats.org/presentationml/2006/ole">
            <p:oleObj spid="_x0000_s320521" name="Equation" r:id="rId9" imgW="1015920" imgH="622080" progId="Equation.DSMT4">
              <p:embed/>
            </p:oleObj>
          </a:graphicData>
        </a:graphic>
      </p:graphicFrame>
      <p:sp>
        <p:nvSpPr>
          <p:cNvPr id="12" name="مربع نص 11">
            <a:hlinkClick r:id="rId10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3" name="عنصر نائب للتاريخ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21</a:t>
            </a:fld>
            <a:endParaRPr lang="ar-SY" dirty="0"/>
          </a:p>
        </p:txBody>
      </p:sp>
      <p:sp>
        <p:nvSpPr>
          <p:cNvPr id="15" name="عنصر نائب للتذييل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000108"/>
            <a:ext cx="715232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مربع نص 2"/>
          <p:cNvSpPr txBox="1"/>
          <p:nvPr/>
        </p:nvSpPr>
        <p:spPr>
          <a:xfrm>
            <a:off x="1643042" y="785794"/>
            <a:ext cx="5000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ym typeface="Symbol"/>
              </a:rPr>
              <a:t>i</a:t>
            </a:r>
            <a:r>
              <a:rPr lang="en-US" sz="2800" baseline="-25000" dirty="0" smtClean="0">
                <a:sym typeface="Symbol"/>
              </a:rPr>
              <a:t>1</a:t>
            </a:r>
            <a:endParaRPr lang="ar-SY" sz="2800" dirty="0"/>
          </a:p>
        </p:txBody>
      </p:sp>
      <p:sp>
        <p:nvSpPr>
          <p:cNvPr id="4" name="مربع نص 3"/>
          <p:cNvSpPr txBox="1"/>
          <p:nvPr/>
        </p:nvSpPr>
        <p:spPr>
          <a:xfrm>
            <a:off x="5500694" y="2928934"/>
            <a:ext cx="5000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ym typeface="Symbol"/>
              </a:rPr>
              <a:t>i</a:t>
            </a:r>
            <a:r>
              <a:rPr lang="en-US" sz="2800" baseline="-25000" dirty="0" smtClean="0">
                <a:sym typeface="Symbol"/>
              </a:rPr>
              <a:t>3</a:t>
            </a:r>
            <a:endParaRPr lang="ar-SY" sz="2800" dirty="0"/>
          </a:p>
        </p:txBody>
      </p:sp>
      <p:sp>
        <p:nvSpPr>
          <p:cNvPr id="5" name="مربع نص 4"/>
          <p:cNvSpPr txBox="1"/>
          <p:nvPr/>
        </p:nvSpPr>
        <p:spPr>
          <a:xfrm>
            <a:off x="7858148" y="1548458"/>
            <a:ext cx="5000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ym typeface="Symbol"/>
              </a:rPr>
              <a:t>t</a:t>
            </a:r>
            <a:endParaRPr lang="ar-SY" sz="2800" dirty="0"/>
          </a:p>
        </p:txBody>
      </p:sp>
      <p:sp>
        <p:nvSpPr>
          <p:cNvPr id="6" name="مربع نص 5"/>
          <p:cNvSpPr txBox="1"/>
          <p:nvPr/>
        </p:nvSpPr>
        <p:spPr>
          <a:xfrm>
            <a:off x="7858148" y="4429132"/>
            <a:ext cx="5000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ym typeface="Symbol"/>
              </a:rPr>
              <a:t>t</a:t>
            </a:r>
            <a:endParaRPr lang="ar-SY" sz="2800" dirty="0"/>
          </a:p>
        </p:txBody>
      </p:sp>
      <p:sp>
        <p:nvSpPr>
          <p:cNvPr id="7" name="مربع نص 6"/>
          <p:cNvSpPr txBox="1"/>
          <p:nvPr/>
        </p:nvSpPr>
        <p:spPr>
          <a:xfrm>
            <a:off x="428596" y="714356"/>
            <a:ext cx="5000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 smtClean="0">
                <a:sym typeface="Symbol"/>
              </a:rPr>
              <a:t>i</a:t>
            </a:r>
            <a:r>
              <a:rPr lang="en-US" sz="2800" baseline="-25000" dirty="0" err="1" smtClean="0">
                <a:sym typeface="Symbol"/>
              </a:rPr>
              <a:t>L</a:t>
            </a:r>
            <a:endParaRPr lang="ar-SY" sz="28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285720" y="3143248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sym typeface="Symbol"/>
              </a:rPr>
              <a:t>v</a:t>
            </a:r>
            <a:r>
              <a:rPr lang="en-US" sz="2800" baseline="-25000" dirty="0" err="1" smtClean="0">
                <a:solidFill>
                  <a:srgbClr val="0070C0"/>
                </a:solidFill>
                <a:sym typeface="Symbol"/>
              </a:rPr>
              <a:t>c</a:t>
            </a:r>
            <a:endParaRPr lang="ar-SY" sz="2800" dirty="0">
              <a:solidFill>
                <a:srgbClr val="0070C0"/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85720" y="5357826"/>
            <a:ext cx="7858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ym typeface="Symbol"/>
              </a:rPr>
              <a:t>-</a:t>
            </a:r>
            <a:r>
              <a:rPr lang="en-US" sz="2800" dirty="0" err="1" smtClean="0">
                <a:sym typeface="Symbol"/>
              </a:rPr>
              <a:t>U</a:t>
            </a:r>
            <a:r>
              <a:rPr lang="en-US" sz="2800" baseline="-25000" dirty="0" err="1" smtClean="0">
                <a:sym typeface="Symbol"/>
              </a:rPr>
              <a:t>c</a:t>
            </a:r>
            <a:endParaRPr lang="ar-SY" sz="2800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285720" y="3714752"/>
            <a:ext cx="7858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U</a:t>
            </a:r>
            <a:r>
              <a:rPr lang="en-US" sz="2800" baseline="-25000" dirty="0" smtClean="0"/>
              <a:t>c1</a:t>
            </a:r>
            <a:endParaRPr lang="ar-SY" sz="2800" dirty="0"/>
          </a:p>
        </p:txBody>
      </p:sp>
      <p:sp>
        <p:nvSpPr>
          <p:cNvPr id="11" name="قوس كبير أيمن 10"/>
          <p:cNvSpPr/>
          <p:nvPr/>
        </p:nvSpPr>
        <p:spPr>
          <a:xfrm rot="5400000">
            <a:off x="1893075" y="5250669"/>
            <a:ext cx="214314" cy="1571636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Y" dirty="0">
              <a:solidFill>
                <a:srgbClr val="00B050"/>
              </a:solidFill>
            </a:endParaRPr>
          </a:p>
        </p:txBody>
      </p:sp>
      <p:sp>
        <p:nvSpPr>
          <p:cNvPr id="12" name="قوس كبير أيمن 11"/>
          <p:cNvSpPr/>
          <p:nvPr/>
        </p:nvSpPr>
        <p:spPr>
          <a:xfrm rot="5400000">
            <a:off x="3571868" y="5250669"/>
            <a:ext cx="214314" cy="1571636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Y" dirty="0">
              <a:solidFill>
                <a:srgbClr val="00B050"/>
              </a:solidFill>
            </a:endParaRPr>
          </a:p>
        </p:txBody>
      </p:sp>
      <p:sp>
        <p:nvSpPr>
          <p:cNvPr id="13" name="قوس كبير أيمن 12"/>
          <p:cNvSpPr/>
          <p:nvPr/>
        </p:nvSpPr>
        <p:spPr>
          <a:xfrm rot="5400000">
            <a:off x="5250661" y="5250669"/>
            <a:ext cx="214314" cy="1571636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Y" dirty="0">
              <a:solidFill>
                <a:srgbClr val="00B050"/>
              </a:solidFill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643042" y="6072206"/>
            <a:ext cx="7143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800" baseline="-25000" dirty="0" smtClean="0">
                <a:solidFill>
                  <a:srgbClr val="00B050"/>
                </a:solidFill>
                <a:sym typeface="Symbol"/>
              </a:rPr>
              <a:t>1m</a:t>
            </a:r>
            <a:endParaRPr lang="ar-SY" sz="2800" dirty="0">
              <a:solidFill>
                <a:srgbClr val="00B050"/>
              </a:solidFill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357554" y="6072206"/>
            <a:ext cx="7143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800" baseline="-25000" dirty="0" smtClean="0">
                <a:solidFill>
                  <a:srgbClr val="00B050"/>
                </a:solidFill>
                <a:sym typeface="Symbol"/>
              </a:rPr>
              <a:t>2m</a:t>
            </a:r>
            <a:endParaRPr lang="ar-SY" sz="2800" dirty="0">
              <a:solidFill>
                <a:srgbClr val="00B050"/>
              </a:solidFill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5072066" y="6072206"/>
            <a:ext cx="7143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800" baseline="-25000" dirty="0" smtClean="0">
                <a:solidFill>
                  <a:srgbClr val="00B050"/>
                </a:solidFill>
                <a:sym typeface="Symbol"/>
              </a:rPr>
              <a:t>3m</a:t>
            </a:r>
            <a:endParaRPr lang="ar-SY" sz="2800" dirty="0">
              <a:solidFill>
                <a:srgbClr val="00B050"/>
              </a:solidFill>
            </a:endParaRPr>
          </a:p>
        </p:txBody>
      </p:sp>
      <p:sp>
        <p:nvSpPr>
          <p:cNvPr id="17" name="مربع نص 16"/>
          <p:cNvSpPr txBox="1"/>
          <p:nvPr/>
        </p:nvSpPr>
        <p:spPr>
          <a:xfrm>
            <a:off x="1571604" y="2357430"/>
            <a:ext cx="7143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ym typeface="Symbol"/>
              </a:rPr>
              <a:t>t</a:t>
            </a:r>
            <a:r>
              <a:rPr lang="en-US" sz="2800" baseline="-25000" dirty="0" smtClean="0">
                <a:sym typeface="Symbol"/>
              </a:rPr>
              <a:t>m</a:t>
            </a:r>
            <a:endParaRPr lang="ar-SY" sz="2800" dirty="0"/>
          </a:p>
        </p:txBody>
      </p:sp>
      <p:cxnSp>
        <p:nvCxnSpPr>
          <p:cNvPr id="19" name="رابط مستقيم 18"/>
          <p:cNvCxnSpPr/>
          <p:nvPr/>
        </p:nvCxnSpPr>
        <p:spPr>
          <a:xfrm rot="5400000">
            <a:off x="1535885" y="1821645"/>
            <a:ext cx="785818" cy="158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/>
          <p:cNvSpPr txBox="1"/>
          <p:nvPr/>
        </p:nvSpPr>
        <p:spPr>
          <a:xfrm>
            <a:off x="3643306" y="4214818"/>
            <a:ext cx="7858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U</a:t>
            </a:r>
            <a:r>
              <a:rPr lang="en-US" sz="2800" baseline="-25000" dirty="0" smtClean="0"/>
              <a:t>c2</a:t>
            </a:r>
            <a:endParaRPr lang="ar-SY" sz="2800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6286512" y="5143512"/>
            <a:ext cx="7858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U</a:t>
            </a:r>
            <a:r>
              <a:rPr lang="en-US" sz="2800" baseline="-25000" dirty="0" smtClean="0"/>
              <a:t>c3</a:t>
            </a:r>
            <a:endParaRPr lang="ar-SY" sz="2800" dirty="0"/>
          </a:p>
        </p:txBody>
      </p:sp>
      <p:cxnSp>
        <p:nvCxnSpPr>
          <p:cNvPr id="23" name="رابط كسهم مستقيم 22"/>
          <p:cNvCxnSpPr/>
          <p:nvPr/>
        </p:nvCxnSpPr>
        <p:spPr>
          <a:xfrm rot="5400000" flipH="1" flipV="1">
            <a:off x="4143372" y="4071942"/>
            <a:ext cx="357190" cy="21431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/>
          <p:cNvCxnSpPr/>
          <p:nvPr/>
        </p:nvCxnSpPr>
        <p:spPr>
          <a:xfrm rot="5400000">
            <a:off x="6215074" y="5429264"/>
            <a:ext cx="214314" cy="21431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كسهم مستقيم 26"/>
          <p:cNvCxnSpPr/>
          <p:nvPr/>
        </p:nvCxnSpPr>
        <p:spPr>
          <a:xfrm rot="5400000" flipH="1" flipV="1">
            <a:off x="4168010" y="2820983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/>
          <p:cNvCxnSpPr/>
          <p:nvPr/>
        </p:nvCxnSpPr>
        <p:spPr>
          <a:xfrm rot="5400000" flipH="1" flipV="1">
            <a:off x="846049" y="2820983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/>
          <p:cNvSpPr txBox="1"/>
          <p:nvPr/>
        </p:nvSpPr>
        <p:spPr>
          <a:xfrm>
            <a:off x="1071538" y="2631605"/>
            <a:ext cx="7143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Symbol"/>
              </a:rPr>
              <a:t>T</a:t>
            </a:r>
            <a:r>
              <a:rPr lang="en-US" sz="2800" baseline="-25000" dirty="0" smtClean="0">
                <a:solidFill>
                  <a:srgbClr val="FF0000"/>
                </a:solidFill>
                <a:sym typeface="Symbol"/>
              </a:rPr>
              <a:t>1</a:t>
            </a:r>
            <a:endParaRPr lang="ar-SY" sz="2800" dirty="0">
              <a:solidFill>
                <a:srgbClr val="FF0000"/>
              </a:solidFill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3786182" y="2631605"/>
            <a:ext cx="7143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sym typeface="Symbol"/>
              </a:rPr>
              <a:t>T</a:t>
            </a:r>
            <a:r>
              <a:rPr lang="en-US" sz="2800" baseline="-25000" dirty="0" smtClean="0">
                <a:solidFill>
                  <a:srgbClr val="FF0000"/>
                </a:solidFill>
                <a:sym typeface="Symbol"/>
              </a:rPr>
              <a:t>2</a:t>
            </a:r>
            <a:endParaRPr lang="ar-SY" sz="2800" dirty="0">
              <a:solidFill>
                <a:srgbClr val="FF0000"/>
              </a:solidFill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4071934" y="571480"/>
            <a:ext cx="8572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ym typeface="Symbol"/>
              </a:rPr>
              <a:t>T/2</a:t>
            </a:r>
            <a:endParaRPr lang="ar-SY" sz="2800" dirty="0"/>
          </a:p>
        </p:txBody>
      </p:sp>
      <p:sp>
        <p:nvSpPr>
          <p:cNvPr id="32" name="مربع نص 31"/>
          <p:cNvSpPr txBox="1"/>
          <p:nvPr/>
        </p:nvSpPr>
        <p:spPr>
          <a:xfrm>
            <a:off x="7500958" y="571480"/>
            <a:ext cx="5000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ym typeface="Symbol"/>
              </a:rPr>
              <a:t>T</a:t>
            </a:r>
            <a:endParaRPr lang="ar-SY" sz="2800" dirty="0"/>
          </a:p>
        </p:txBody>
      </p:sp>
      <p:sp>
        <p:nvSpPr>
          <p:cNvPr id="33" name="مربع نص 32"/>
          <p:cNvSpPr txBox="1"/>
          <p:nvPr/>
        </p:nvSpPr>
        <p:spPr>
          <a:xfrm>
            <a:off x="3357554" y="1405582"/>
            <a:ext cx="7143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800" baseline="-25000" dirty="0" err="1" smtClean="0">
                <a:solidFill>
                  <a:srgbClr val="00B050"/>
                </a:solidFill>
                <a:sym typeface="Symbol"/>
              </a:rPr>
              <a:t>off</a:t>
            </a:r>
            <a:endParaRPr lang="ar-SY" sz="2800" dirty="0">
              <a:solidFill>
                <a:srgbClr val="00B050"/>
              </a:solidFill>
            </a:endParaRPr>
          </a:p>
        </p:txBody>
      </p:sp>
      <p:cxnSp>
        <p:nvCxnSpPr>
          <p:cNvPr id="34" name="رابط كسهم مستقيم 33"/>
          <p:cNvCxnSpPr/>
          <p:nvPr/>
        </p:nvCxnSpPr>
        <p:spPr>
          <a:xfrm>
            <a:off x="2857488" y="2000240"/>
            <a:ext cx="1643074" cy="1588"/>
          </a:xfrm>
          <a:prstGeom prst="straightConnector1">
            <a:avLst/>
          </a:prstGeom>
          <a:ln w="25400">
            <a:solidFill>
              <a:srgbClr val="00B050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/>
          <p:cNvSpPr txBox="1"/>
          <p:nvPr/>
        </p:nvSpPr>
        <p:spPr>
          <a:xfrm>
            <a:off x="6215074" y="614364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2 - 21</a:t>
            </a:r>
          </a:p>
        </p:txBody>
      </p:sp>
      <p:sp>
        <p:nvSpPr>
          <p:cNvPr id="35" name="زر إجراء: الصفحة الرئيسية 34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357190" cy="428604"/>
          </a:xfrm>
          <a:prstGeom prst="actionButtonHome">
            <a:avLst/>
          </a:prstGeom>
          <a:solidFill>
            <a:schemeClr val="accent1">
              <a:alpha val="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cxnSp>
        <p:nvCxnSpPr>
          <p:cNvPr id="36" name="رابط كسهم مستقيم 35"/>
          <p:cNvCxnSpPr/>
          <p:nvPr/>
        </p:nvCxnSpPr>
        <p:spPr>
          <a:xfrm rot="5400000" flipH="1" flipV="1">
            <a:off x="7466033" y="2820983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مربع نص 36"/>
          <p:cNvSpPr txBox="1"/>
          <p:nvPr/>
        </p:nvSpPr>
        <p:spPr>
          <a:xfrm>
            <a:off x="7072330" y="2631605"/>
            <a:ext cx="7143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Symbol"/>
              </a:rPr>
              <a:t>T</a:t>
            </a:r>
            <a:r>
              <a:rPr lang="en-US" sz="2800" baseline="-25000" dirty="0" smtClean="0">
                <a:solidFill>
                  <a:srgbClr val="FF0000"/>
                </a:solidFill>
                <a:sym typeface="Symbol"/>
              </a:rPr>
              <a:t>1</a:t>
            </a:r>
            <a:endParaRPr lang="ar-SY" sz="2800" dirty="0">
              <a:solidFill>
                <a:srgbClr val="FF0000"/>
              </a:solidFill>
            </a:endParaRPr>
          </a:p>
        </p:txBody>
      </p:sp>
      <p:sp>
        <p:nvSpPr>
          <p:cNvPr id="39" name="عنصر نائب للتاريخ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40" name="عنصر نائب لرقم الشريحة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22</a:t>
            </a:fld>
            <a:endParaRPr lang="ar-SY" dirty="0"/>
          </a:p>
        </p:txBody>
      </p:sp>
      <p:sp>
        <p:nvSpPr>
          <p:cNvPr id="41" name="عنصر نائب للتذييل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23</a:t>
            </a:fld>
            <a:endParaRPr lang="ar-SY"/>
          </a:p>
        </p:txBody>
      </p:sp>
      <p:sp>
        <p:nvSpPr>
          <p:cNvPr id="5" name="مربع نص 4"/>
          <p:cNvSpPr txBox="1"/>
          <p:nvPr/>
        </p:nvSpPr>
        <p:spPr>
          <a:xfrm>
            <a:off x="1071538" y="2643182"/>
            <a:ext cx="700092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4000" b="1" dirty="0" smtClean="0">
                <a:solidFill>
                  <a:srgbClr val="FF0000"/>
                </a:solidFill>
                <a:cs typeface="Simplified Arabic" pitchFamily="2" charset="-78"/>
              </a:rPr>
              <a:t>انتهى الفصل الثاني</a:t>
            </a:r>
          </a:p>
          <a:p>
            <a:pPr algn="ctr"/>
            <a:r>
              <a:rPr lang="ar-SY" sz="4000" b="1" dirty="0" smtClean="0">
                <a:solidFill>
                  <a:srgbClr val="FF0000"/>
                </a:solidFill>
                <a:cs typeface="Simplified Arabic" pitchFamily="2" charset="-78"/>
              </a:rPr>
              <a:t>القالبات المستقلة</a:t>
            </a:r>
            <a:endParaRPr lang="ar-SY" sz="4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50"/>
                            </p:stCondLst>
                            <p:childTnLst>
                              <p:par>
                                <p:cTn id="12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صر نائب للتاريخ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2" name="عنصر نائب لرقم الشريحة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3</a:t>
            </a:fld>
            <a:endParaRPr lang="ar-SY" dirty="0"/>
          </a:p>
        </p:txBody>
      </p:sp>
      <p:sp>
        <p:nvSpPr>
          <p:cNvPr id="13" name="عنصر نائب للتذييل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2500298" y="3071810"/>
            <a:ext cx="41434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Induction heating</a:t>
            </a:r>
            <a:endParaRPr lang="ar-SY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صورة 14" descr="_induction_heating_demonstration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682691"/>
            <a:ext cx="3657600" cy="27358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صورة 15" descr="_induction_heating_demonstration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679033"/>
            <a:ext cx="3657600" cy="2743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مربع نص 16"/>
          <p:cNvSpPr txBox="1"/>
          <p:nvPr/>
        </p:nvSpPr>
        <p:spPr>
          <a:xfrm>
            <a:off x="2285984" y="-71462"/>
            <a:ext cx="45720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المبدلات القالبة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الطنينية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357158" y="500042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القالبة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الطنينية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هي دارة تتغذى من منبع مستمر وتعطي على خرجها إشارة متناوبة اعتماداً على ظاهرة التذبذب </a:t>
            </a:r>
            <a:r>
              <a:rPr lang="ar-SY" sz="2800" b="1" dirty="0" err="1" smtClean="0">
                <a:cs typeface="Simplified Arabic" pitchFamily="2" charset="-78"/>
              </a:rPr>
              <a:t>الطنيني</a:t>
            </a:r>
            <a:r>
              <a:rPr lang="ar-SY" sz="2800" b="1" dirty="0" smtClean="0">
                <a:cs typeface="Simplified Arabic" pitchFamily="2" charset="-78"/>
              </a:rPr>
              <a:t> للتيار حيث تشكل فيها الحمولة دارة </a:t>
            </a:r>
            <a:r>
              <a:rPr lang="ar-SY" sz="2800" b="1" dirty="0" err="1" smtClean="0">
                <a:cs typeface="Simplified Arabic" pitchFamily="2" charset="-78"/>
              </a:rPr>
              <a:t>إهتزازية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RLC</a:t>
            </a:r>
            <a:r>
              <a:rPr lang="ar-SY" sz="2800" b="1" dirty="0" smtClean="0">
                <a:cs typeface="Simplified Arabic" pitchFamily="2" charset="-78"/>
              </a:rPr>
              <a:t> تسلسلية أو </a:t>
            </a:r>
            <a:r>
              <a:rPr lang="ar-SY" sz="2800" b="1" dirty="0" err="1" smtClean="0">
                <a:cs typeface="Simplified Arabic" pitchFamily="2" charset="-78"/>
              </a:rPr>
              <a:t>تفرعية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>
            <a:off x="6357950" y="2214554"/>
            <a:ext cx="24288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مجالات الاستخدام </a:t>
            </a:r>
            <a:endParaRPr lang="ar-SY" sz="2800" b="1" dirty="0">
              <a:cs typeface="Simplified Arabic" pitchFamily="2" charset="-7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4</a:t>
            </a:fld>
            <a:endParaRPr lang="ar-SY" dirty="0"/>
          </a:p>
        </p:txBody>
      </p:sp>
      <p:grpSp>
        <p:nvGrpSpPr>
          <p:cNvPr id="5" name="مجموعة 4"/>
          <p:cNvGrpSpPr/>
          <p:nvPr/>
        </p:nvGrpSpPr>
        <p:grpSpPr>
          <a:xfrm>
            <a:off x="0" y="4929198"/>
            <a:ext cx="9144032" cy="1928802"/>
            <a:chOff x="0" y="2571744"/>
            <a:chExt cx="9144032" cy="3223675"/>
          </a:xfrm>
        </p:grpSpPr>
        <p:pic>
          <p:nvPicPr>
            <p:cNvPr id="6" name="Picture 2" descr="D:\desktop1\IH\read\My Thesis\PHOTO\64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2571745"/>
              <a:ext cx="4572032" cy="322367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3" descr="D:\desktop1\IH\read\My Thesis\PHOTO\10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571744"/>
              <a:ext cx="4572000" cy="32194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8" name="مربع نص 7"/>
          <p:cNvSpPr txBox="1"/>
          <p:nvPr/>
        </p:nvSpPr>
        <p:spPr>
          <a:xfrm>
            <a:off x="613238" y="476672"/>
            <a:ext cx="770317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تصميم و تنفيذ قالبة طنينية لنظام تسخين تحريضي مزود بنظام تحكم و مراقبة </a:t>
            </a:r>
            <a:endParaRPr lang="ar-S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443606" y="1556792"/>
            <a:ext cx="823285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esign &amp;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mplement a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igh-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requency-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esonant-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nverter for Using in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nduction-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eating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ystems</a:t>
            </a:r>
            <a:endParaRPr lang="ar-SA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611560" y="2564904"/>
            <a:ext cx="79208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مشروع أعد لنيل درجة البكالوريوس في هندسة التحكم والأتمتة</a:t>
            </a:r>
            <a:endParaRPr lang="ar-S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646054" y="3143248"/>
            <a:ext cx="788638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دراسـة </a:t>
            </a:r>
            <a:r>
              <a:rPr lang="ar-SY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و</a:t>
            </a:r>
            <a:r>
              <a:rPr lang="ar-SY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 تنفيـذ</a:t>
            </a:r>
            <a:endParaRPr lang="ar-SY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implified Arabic" pitchFamily="2" charset="-78"/>
            </a:endParaRPr>
          </a:p>
          <a:p>
            <a:r>
              <a:rPr lang="ar-SY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  يحيى </a:t>
            </a:r>
            <a:r>
              <a:rPr lang="ar-SY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شولك</a:t>
            </a:r>
            <a:r>
              <a:rPr lang="ar-SY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 الصباغ                                     عبد اللطيف </a:t>
            </a:r>
            <a:r>
              <a:rPr lang="ar-SY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بابلّلي</a:t>
            </a:r>
            <a:endParaRPr lang="ar-SY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1475656" y="3945250"/>
            <a:ext cx="607223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إشــراف</a:t>
            </a:r>
          </a:p>
          <a:p>
            <a:pPr algn="ctr"/>
            <a:r>
              <a:rPr lang="ar-SY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د.عماد الروح                  </a:t>
            </a:r>
            <a:r>
              <a:rPr lang="ar-SY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د</a:t>
            </a:r>
            <a:r>
              <a:rPr lang="ar-SY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implified Arabic" pitchFamily="2" charset="-78"/>
              </a:rPr>
              <a:t>.صلاح نادر</a:t>
            </a:r>
          </a:p>
        </p:txBody>
      </p:sp>
      <p:sp>
        <p:nvSpPr>
          <p:cNvPr id="15" name="مربع نص 14"/>
          <p:cNvSpPr txBox="1"/>
          <p:nvPr/>
        </p:nvSpPr>
        <p:spPr>
          <a:xfrm>
            <a:off x="3836698" y="4643446"/>
            <a:ext cx="1465704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2010 – 2011</a:t>
            </a:r>
            <a:endParaRPr lang="ar-SA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7" descr="IR_17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9504" y="1268760"/>
            <a:ext cx="4752528" cy="4752528"/>
          </a:xfrm>
          <a:prstGeom prst="rect">
            <a:avLst/>
          </a:prstGeo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صورة 52" descr="power2_fig2_17_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454" y="1428736"/>
            <a:ext cx="2935224" cy="3630168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2285984" y="-71462"/>
            <a:ext cx="45720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المبدلات القالبة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الطنينية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التسلسلية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57158" y="357166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مبدأ العمل </a:t>
            </a:r>
            <a:r>
              <a:rPr lang="ar-SY" sz="2800" b="1" dirty="0" smtClean="0">
                <a:cs typeface="Simplified Arabic" pitchFamily="2" charset="-78"/>
              </a:rPr>
              <a:t>الشكل التالي يبين أحد أشكال هذه القالبة حيث تتألف من العناصر التالية: منبع مستمر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ar-SY" sz="2800" b="1" dirty="0" smtClean="0">
                <a:cs typeface="Simplified Arabic" pitchFamily="2" charset="-78"/>
              </a:rPr>
              <a:t> - </a:t>
            </a:r>
            <a:r>
              <a:rPr lang="ar-SY" sz="2800" b="1" dirty="0" err="1" smtClean="0">
                <a:cs typeface="Simplified Arabic" pitchFamily="2" charset="-78"/>
              </a:rPr>
              <a:t>مفتاحيين</a:t>
            </a:r>
            <a:r>
              <a:rPr lang="ar-SY" sz="2800" b="1" dirty="0" smtClean="0">
                <a:cs typeface="Simplified Arabic" pitchFamily="2" charset="-78"/>
              </a:rPr>
              <a:t> الكترونيين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) – حمولة على شكل دارة </a:t>
            </a:r>
            <a:r>
              <a:rPr lang="ar-SY" sz="2800" b="1" dirty="0" err="1" smtClean="0">
                <a:cs typeface="Simplified Arabic" pitchFamily="2" charset="-78"/>
              </a:rPr>
              <a:t>طنينية</a:t>
            </a:r>
            <a:r>
              <a:rPr lang="ar-SY" sz="2800" b="1" dirty="0" smtClean="0">
                <a:cs typeface="Simplified Arabic" pitchFamily="2" charset="-78"/>
              </a:rPr>
              <a:t> (اهتزازية).</a:t>
            </a:r>
            <a:endParaRPr lang="ar-SY" sz="2800" b="1" dirty="0">
              <a:cs typeface="Simplified Arabic" pitchFamily="2" charset="-78"/>
            </a:endParaRPr>
          </a:p>
        </p:txBody>
      </p:sp>
      <p:pic>
        <p:nvPicPr>
          <p:cNvPr id="26" name="صورة 25" descr="power2_fig2_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454" y="1857364"/>
            <a:ext cx="2935224" cy="3209544"/>
          </a:xfrm>
          <a:prstGeom prst="rect">
            <a:avLst/>
          </a:prstGeom>
        </p:spPr>
      </p:pic>
      <p:sp>
        <p:nvSpPr>
          <p:cNvPr id="38" name="مربع نص 37"/>
          <p:cNvSpPr txBox="1"/>
          <p:nvPr/>
        </p:nvSpPr>
        <p:spPr>
          <a:xfrm>
            <a:off x="712274" y="538634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2 - 17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3214678" y="2756126"/>
            <a:ext cx="557216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أولاً)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(on)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سيمر تيار طنيني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من الصفر إلى القمة إلى الصفر ضمن الحمل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خلال زمن يساوي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1m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(يقطع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بعد ذلك بسبب انعدام تياره المباشر). ويشحن المكثف باتجاه التيار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ar-SY" sz="28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5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6929454" y="1977086"/>
            <a:ext cx="18573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مراحل العمل :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3214678" y="5118099"/>
            <a:ext cx="557216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ثانياً)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(off)</a:t>
            </a:r>
            <a:r>
              <a:rPr lang="ar-SY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تيار الحمولة يساوي الصفر خلال زمن يساوي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2m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(بانتظار قدح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). وتبقى شحنة المكثف ثابتة.</a:t>
            </a:r>
            <a:endParaRPr lang="ar-SY" sz="2800" b="1" dirty="0">
              <a:solidFill>
                <a:srgbClr val="7030A0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285984" y="-71462"/>
            <a:ext cx="45720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المبدلات القالبة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الطنينية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التسلسلية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357158" y="357166"/>
            <a:ext cx="842968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مبدأ العمل </a:t>
            </a:r>
            <a:r>
              <a:rPr lang="ar-SY" sz="2800" b="1" dirty="0" smtClean="0">
                <a:cs typeface="Simplified Arabic" pitchFamily="2" charset="-78"/>
              </a:rPr>
              <a:t>الشكل التالي يبين أحد أشكال هذه القالبة حيث تتألف من العناصر التالية: منبع مستمر - </a:t>
            </a:r>
            <a:r>
              <a:rPr lang="ar-SY" sz="2800" b="1" dirty="0" err="1" smtClean="0">
                <a:cs typeface="Simplified Arabic" pitchFamily="2" charset="-78"/>
              </a:rPr>
              <a:t>مفتاحيين</a:t>
            </a:r>
            <a:r>
              <a:rPr lang="ar-SY" sz="2800" b="1" dirty="0" smtClean="0">
                <a:cs typeface="Simplified Arabic" pitchFamily="2" charset="-78"/>
              </a:rPr>
              <a:t> الكترونيين (</a:t>
            </a:r>
            <a:r>
              <a:rPr lang="en-US" sz="2800" b="1" dirty="0" smtClean="0"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cs typeface="Simplified Arabic" pitchFamily="2" charset="-78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, </a:t>
            </a:r>
            <a:r>
              <a:rPr lang="en-US" sz="2800" b="1" dirty="0" smtClean="0">
                <a:cs typeface="Simplified Arabic" pitchFamily="2" charset="-78"/>
              </a:rPr>
              <a:t>T</a:t>
            </a:r>
            <a:r>
              <a:rPr lang="en-US" sz="2800" b="1" baseline="-25000" dirty="0" smtClean="0">
                <a:cs typeface="Simplified Arabic" pitchFamily="2" charset="-78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) – حمولة على شكل دارة </a:t>
            </a:r>
            <a:r>
              <a:rPr lang="ar-SY" sz="2800" b="1" dirty="0" err="1" smtClean="0">
                <a:cs typeface="Simplified Arabic" pitchFamily="2" charset="-78"/>
              </a:rPr>
              <a:t>طنينية</a:t>
            </a:r>
            <a:r>
              <a:rPr lang="ar-SY" sz="2800" b="1" dirty="0" smtClean="0">
                <a:cs typeface="Simplified Arabic" pitchFamily="2" charset="-78"/>
              </a:rPr>
              <a:t> (اهتزازية).</a:t>
            </a:r>
            <a:endParaRPr lang="ar-SY" sz="2800" b="1" dirty="0">
              <a:cs typeface="Simplified Arabic" pitchFamily="2" charset="-78"/>
            </a:endParaRPr>
          </a:p>
        </p:txBody>
      </p:sp>
      <p:pic>
        <p:nvPicPr>
          <p:cNvPr id="26" name="صورة 25" descr="power2_fig2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454" y="1857364"/>
            <a:ext cx="2935224" cy="3209544"/>
          </a:xfrm>
          <a:prstGeom prst="rect">
            <a:avLst/>
          </a:prstGeom>
        </p:spPr>
      </p:pic>
      <p:sp>
        <p:nvSpPr>
          <p:cNvPr id="38" name="مربع نص 37"/>
          <p:cNvSpPr txBox="1"/>
          <p:nvPr/>
        </p:nvSpPr>
        <p:spPr>
          <a:xfrm>
            <a:off x="712274" y="538634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2 - 17</a:t>
            </a:r>
          </a:p>
        </p:txBody>
      </p:sp>
      <p:sp>
        <p:nvSpPr>
          <p:cNvPr id="49" name="مربع نص 48"/>
          <p:cNvSpPr txBox="1"/>
          <p:nvPr/>
        </p:nvSpPr>
        <p:spPr>
          <a:xfrm>
            <a:off x="3286116" y="2756126"/>
            <a:ext cx="550072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ثالثاً)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(on)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سوف يمر تيار طنيني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معاكس للتيار الأول ضمن الحمل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خلال زمن يساوي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3m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(يقطع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بعد ذلك بسبب انعدام تياره المباشر). ويشحن المكثف باتجاه التيار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(عكس الجهة السابقة).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54" name="صورة 53" descr="power2_fig2_17_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380" y="1845489"/>
            <a:ext cx="2935224" cy="3209544"/>
          </a:xfrm>
          <a:prstGeom prst="rect">
            <a:avLst/>
          </a:prstGeom>
        </p:spPr>
      </p:pic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6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214678" y="5118099"/>
            <a:ext cx="557216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رابعاً)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(off)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تيار الحمولة يساوي الصفر خلال باقي الدور وشحنة المكثف ثابتة (بانتظار قدح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). وتتكرر العملية في كل دور ...</a:t>
            </a:r>
            <a:endParaRPr lang="ar-SY" sz="2800" b="1" dirty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6929454" y="1977086"/>
            <a:ext cx="18573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مراحل العمل :</a:t>
            </a:r>
            <a:endParaRPr lang="ar-SY" sz="2800" b="1" dirty="0">
              <a:cs typeface="Simplified Arabic" pitchFamily="2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مستطيل مستدير الزوايا 23"/>
          <p:cNvSpPr/>
          <p:nvPr/>
        </p:nvSpPr>
        <p:spPr>
          <a:xfrm>
            <a:off x="3786182" y="5429264"/>
            <a:ext cx="2000264" cy="1071570"/>
          </a:xfrm>
          <a:prstGeom prst="round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4595841" y="2000250"/>
          <a:ext cx="4119563" cy="1031875"/>
        </p:xfrm>
        <a:graphic>
          <a:graphicData uri="http://schemas.openxmlformats.org/presentationml/2006/ole">
            <p:oleObj spid="_x0000_s187394" name="Equation" r:id="rId3" imgW="1828800" imgH="457200" progId="Equation.DSMT4">
              <p:embed/>
            </p:oleObj>
          </a:graphicData>
        </a:graphic>
      </p:graphicFrame>
      <p:sp>
        <p:nvSpPr>
          <p:cNvPr id="15" name="مربع نص 14"/>
          <p:cNvSpPr txBox="1"/>
          <p:nvPr/>
        </p:nvSpPr>
        <p:spPr>
          <a:xfrm>
            <a:off x="4857752" y="357166"/>
            <a:ext cx="3929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المرحلة الأولى من عمل الدارة :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3929058" y="928670"/>
            <a:ext cx="48577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نطبق نبضة على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فيمر التيار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ar-SY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4286248" y="154845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وتعطى معادلة الدارة بالشكل التالي: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>
            <a:off x="4071934" y="2857496"/>
            <a:ext cx="47149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نوجد معادلة التيار في مجال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لابلاس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1" name="Object 1"/>
          <p:cNvGraphicFramePr>
            <a:graphicFrameLocks noChangeAspect="1"/>
          </p:cNvGraphicFramePr>
          <p:nvPr/>
        </p:nvGraphicFramePr>
        <p:xfrm>
          <a:off x="4900613" y="3171825"/>
          <a:ext cx="3603625" cy="1803400"/>
        </p:xfrm>
        <a:graphic>
          <a:graphicData uri="http://schemas.openxmlformats.org/presentationml/2006/ole">
            <p:oleObj spid="_x0000_s187395" name="Equation" r:id="rId4" imgW="1600200" imgH="799920" progId="Equation.DSMT4">
              <p:embed/>
            </p:oleObj>
          </a:graphicData>
        </a:graphic>
      </p:graphicFrame>
      <p:graphicFrame>
        <p:nvGraphicFramePr>
          <p:cNvPr id="22" name="Object 1"/>
          <p:cNvGraphicFramePr>
            <a:graphicFrameLocks noChangeAspect="1"/>
          </p:cNvGraphicFramePr>
          <p:nvPr/>
        </p:nvGraphicFramePr>
        <p:xfrm>
          <a:off x="4086225" y="5429250"/>
          <a:ext cx="1430338" cy="1003300"/>
        </p:xfrm>
        <a:graphic>
          <a:graphicData uri="http://schemas.openxmlformats.org/presentationml/2006/ole">
            <p:oleObj spid="_x0000_s187396" name="Equation" r:id="rId5" imgW="634680" imgH="444240" progId="Equation.DSMT4">
              <p:embed/>
            </p:oleObj>
          </a:graphicData>
        </a:graphic>
      </p:graphicFrame>
      <p:sp>
        <p:nvSpPr>
          <p:cNvPr id="23" name="مربع نص 22"/>
          <p:cNvSpPr txBox="1"/>
          <p:nvPr/>
        </p:nvSpPr>
        <p:spPr>
          <a:xfrm>
            <a:off x="285720" y="4857760"/>
            <a:ext cx="85011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حتى تكون هذه الدارة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طنينية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يجب أن تكون جذور معادلة المقام عقدية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12" name="صورة 11" descr="power2_fig2_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571480"/>
            <a:ext cx="3645408" cy="2048256"/>
          </a:xfrm>
          <a:prstGeom prst="rect">
            <a:avLst/>
          </a:prstGeom>
        </p:spPr>
      </p:pic>
      <p:sp>
        <p:nvSpPr>
          <p:cNvPr id="13" name="مربع نص 12"/>
          <p:cNvSpPr txBox="1"/>
          <p:nvPr/>
        </p:nvSpPr>
        <p:spPr>
          <a:xfrm>
            <a:off x="1000100" y="2886014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2 - 18</a:t>
            </a:r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3484563" y="285750"/>
          <a:ext cx="1430337" cy="515938"/>
        </p:xfrm>
        <a:graphic>
          <a:graphicData uri="http://schemas.openxmlformats.org/presentationml/2006/ole">
            <p:oleObj spid="_x0000_s187397" name="Equation" r:id="rId7" imgW="634680" imgH="228600" progId="Equation.DSMT4">
              <p:embed/>
            </p:oleObj>
          </a:graphicData>
        </a:graphic>
      </p:graphicFrame>
      <p:sp>
        <p:nvSpPr>
          <p:cNvPr id="14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7</a:t>
            </a:fld>
            <a:endParaRPr lang="ar-SY" dirty="0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4768850" y="941388"/>
          <a:ext cx="3575050" cy="573087"/>
        </p:xfrm>
        <a:graphic>
          <a:graphicData uri="http://schemas.openxmlformats.org/presentationml/2006/ole">
            <p:oleObj spid="_x0000_s305154" name="Equation" r:id="rId3" imgW="1587240" imgH="253800" progId="Equation.DSMT4">
              <p:embed/>
            </p:oleObj>
          </a:graphicData>
        </a:graphic>
      </p:graphicFrame>
      <p:sp>
        <p:nvSpPr>
          <p:cNvPr id="19" name="مربع نص 18"/>
          <p:cNvSpPr txBox="1"/>
          <p:nvPr/>
        </p:nvSpPr>
        <p:spPr>
          <a:xfrm>
            <a:off x="3643306" y="357166"/>
            <a:ext cx="51435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عندها تعطى معادلة التيار بالشكل التالي 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>
            <a:off x="3000364" y="2857496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تحسب قيمة الثابت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من الشروط البدائية 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2254250" y="3675063"/>
          <a:ext cx="2917825" cy="1144587"/>
        </p:xfrm>
        <a:graphic>
          <a:graphicData uri="http://schemas.openxmlformats.org/presentationml/2006/ole">
            <p:oleObj spid="_x0000_s305157" name="Equation" r:id="rId4" imgW="1295280" imgH="507960" progId="Equation.DSMT4">
              <p:embed/>
            </p:oleObj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/>
        </p:nvGraphicFramePr>
        <p:xfrm>
          <a:off x="5400675" y="3703638"/>
          <a:ext cx="2771775" cy="1087437"/>
        </p:xfrm>
        <a:graphic>
          <a:graphicData uri="http://schemas.openxmlformats.org/presentationml/2006/ole">
            <p:oleObj spid="_x0000_s305158" name="Equation" r:id="rId5" imgW="1231560" imgH="482400" progId="Equation.DSMT4">
              <p:embed/>
            </p:oleObj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/>
        </p:nvGraphicFramePr>
        <p:xfrm>
          <a:off x="5783291" y="1643063"/>
          <a:ext cx="2860675" cy="1174750"/>
        </p:xfrm>
        <a:graphic>
          <a:graphicData uri="http://schemas.openxmlformats.org/presentationml/2006/ole">
            <p:oleObj spid="_x0000_s305161" name="Equation" r:id="rId6" imgW="1269720" imgH="520560" progId="Equation.DSMT4">
              <p:embed/>
            </p:oleObj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4157663" y="1743075"/>
          <a:ext cx="1116012" cy="973138"/>
        </p:xfrm>
        <a:graphic>
          <a:graphicData uri="http://schemas.openxmlformats.org/presentationml/2006/ole">
            <p:oleObj spid="_x0000_s305162" name="Equation" r:id="rId7" imgW="495000" imgH="431640" progId="Equation.DSMT4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3814763" y="4927600"/>
          <a:ext cx="2600325" cy="1144588"/>
        </p:xfrm>
        <a:graphic>
          <a:graphicData uri="http://schemas.openxmlformats.org/presentationml/2006/ole">
            <p:oleObj spid="_x0000_s305163" name="Equation" r:id="rId8" imgW="1155600" imgH="507960" progId="Equation.DSMT4">
              <p:embed/>
            </p:oleObj>
          </a:graphicData>
        </a:graphic>
      </p:graphicFrame>
      <p:pic>
        <p:nvPicPr>
          <p:cNvPr id="14" name="صورة 13" descr="power2_fig2_18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720" y="714356"/>
            <a:ext cx="3645408" cy="2048256"/>
          </a:xfrm>
          <a:prstGeom prst="rect">
            <a:avLst/>
          </a:prstGeom>
        </p:spPr>
      </p:pic>
      <p:sp>
        <p:nvSpPr>
          <p:cNvPr id="15" name="مربع نص 14"/>
          <p:cNvSpPr txBox="1"/>
          <p:nvPr/>
        </p:nvSpPr>
        <p:spPr>
          <a:xfrm>
            <a:off x="785786" y="3028890"/>
            <a:ext cx="22145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cs typeface="Simplified Arabic" pitchFamily="2" charset="-78"/>
              </a:rPr>
              <a:t>الشكل 2 - 18</a:t>
            </a:r>
          </a:p>
        </p:txBody>
      </p:sp>
      <p:sp>
        <p:nvSpPr>
          <p:cNvPr id="17" name="مستطيل 16"/>
          <p:cNvSpPr/>
          <p:nvPr/>
        </p:nvSpPr>
        <p:spPr>
          <a:xfrm>
            <a:off x="5715008" y="1571612"/>
            <a:ext cx="3000396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8" name="مستطيل 17"/>
          <p:cNvSpPr/>
          <p:nvPr/>
        </p:nvSpPr>
        <p:spPr>
          <a:xfrm>
            <a:off x="4071934" y="1714488"/>
            <a:ext cx="128588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1" name="مربع نص 20"/>
          <p:cNvSpPr txBox="1"/>
          <p:nvPr/>
        </p:nvSpPr>
        <p:spPr>
          <a:xfrm>
            <a:off x="6357950" y="5906176"/>
            <a:ext cx="23574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ar-SY" sz="2800" b="1" dirty="0" smtClean="0">
                <a:cs typeface="Simplified Arabic" pitchFamily="2" charset="-78"/>
              </a:rPr>
              <a:t> عدد موجب.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22" name="مربع نص 21">
            <a:hlinkClick r:id="rId10" action="ppaction://hlinksldjump"/>
          </p:cNvPr>
          <p:cNvSpPr txBox="1"/>
          <p:nvPr/>
        </p:nvSpPr>
        <p:spPr>
          <a:xfrm>
            <a:off x="285720" y="0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3" name="عنصر نائب للتاريخ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8</a:t>
            </a:fld>
            <a:endParaRPr lang="ar-SY" dirty="0"/>
          </a:p>
        </p:txBody>
      </p:sp>
      <p:sp>
        <p:nvSpPr>
          <p:cNvPr id="25" name="عنصر نائب للتذييل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26" name="قوس 25"/>
          <p:cNvSpPr/>
          <p:nvPr/>
        </p:nvSpPr>
        <p:spPr>
          <a:xfrm>
            <a:off x="1259632" y="1556792"/>
            <a:ext cx="1008112" cy="936104"/>
          </a:xfrm>
          <a:prstGeom prst="arc">
            <a:avLst>
              <a:gd name="adj1" fmla="val 16200000"/>
              <a:gd name="adj2" fmla="val 12862123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  <p:bldP spid="18" grpId="0" animBg="1"/>
      <p:bldP spid="21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178" name="Object 2"/>
          <p:cNvGraphicFramePr>
            <a:graphicFrameLocks noChangeAspect="1"/>
          </p:cNvGraphicFramePr>
          <p:nvPr/>
        </p:nvGraphicFramePr>
        <p:xfrm>
          <a:off x="2357422" y="857250"/>
          <a:ext cx="4602163" cy="1144588"/>
        </p:xfrm>
        <a:graphic>
          <a:graphicData uri="http://schemas.openxmlformats.org/presentationml/2006/ole">
            <p:oleObj spid="_x0000_s306178" name="Equation" r:id="rId3" imgW="2044440" imgH="507960" progId="Equation.DSMT4">
              <p:embed/>
            </p:oleObj>
          </a:graphicData>
        </a:graphic>
      </p:graphicFrame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2714612" y="2500306"/>
          <a:ext cx="4662487" cy="973138"/>
        </p:xfrm>
        <a:graphic>
          <a:graphicData uri="http://schemas.openxmlformats.org/presentationml/2006/ole">
            <p:oleObj spid="_x0000_s306181" name="Equation" r:id="rId4" imgW="2070000" imgH="431640" progId="Equation.DSMT4">
              <p:embed/>
            </p:oleObj>
          </a:graphicData>
        </a:graphic>
      </p:graphicFrame>
      <p:sp>
        <p:nvSpPr>
          <p:cNvPr id="11" name="مربع نص 10"/>
          <p:cNvSpPr txBox="1"/>
          <p:nvPr/>
        </p:nvSpPr>
        <p:spPr>
          <a:xfrm>
            <a:off x="3786182" y="357166"/>
            <a:ext cx="50720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باشتقاق المعادلة (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) وتعويض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t=0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1357290" y="1928802"/>
            <a:ext cx="75009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إذاً تصبح معادلة التيار في المرحلة الأولى من عمل الدارة: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5000628" y="928670"/>
            <a:ext cx="200026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4" name="مستطيل 13"/>
          <p:cNvSpPr/>
          <p:nvPr/>
        </p:nvSpPr>
        <p:spPr>
          <a:xfrm>
            <a:off x="2643174" y="2428868"/>
            <a:ext cx="3571900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6" name="مربع نص 15">
            <a:hlinkClick r:id="rId5" action="ppaction://hlinksldjump"/>
          </p:cNvPr>
          <p:cNvSpPr txBox="1"/>
          <p:nvPr/>
        </p:nvSpPr>
        <p:spPr>
          <a:xfrm>
            <a:off x="285720" y="28494"/>
            <a:ext cx="1285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b="1" dirty="0" smtClean="0">
                <a:solidFill>
                  <a:srgbClr val="FF0000"/>
                </a:solidFill>
                <a:cs typeface="Simplified Arabic" pitchFamily="2" charset="-78"/>
              </a:rPr>
              <a:t>المنحنيات</a:t>
            </a:r>
            <a:endParaRPr lang="ar-SY" sz="2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2017-2018</a:t>
            </a:r>
            <a:endParaRPr lang="ar-SY" dirty="0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86EE-531D-4AB4-BC11-00817D0AFFDF}" type="slidenum">
              <a:rPr lang="ar-SY" smtClean="0"/>
              <a:pPr/>
              <a:t>9</a:t>
            </a:fld>
            <a:endParaRPr lang="ar-SY" dirty="0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– القالبة الطنينية</a:t>
            </a:r>
            <a:endParaRPr lang="ar-SY" dirty="0"/>
          </a:p>
        </p:txBody>
      </p:sp>
      <p:sp>
        <p:nvSpPr>
          <p:cNvPr id="20" name="مربع نص 19"/>
          <p:cNvSpPr txBox="1"/>
          <p:nvPr/>
        </p:nvSpPr>
        <p:spPr>
          <a:xfrm>
            <a:off x="1714480" y="3743334"/>
            <a:ext cx="70723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ينعدم تيار الحمولة عند اللحظة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1m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التي تحسب كما يلي: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2928938" y="4243388"/>
          <a:ext cx="3432175" cy="971550"/>
        </p:xfrm>
        <a:graphic>
          <a:graphicData uri="http://schemas.openxmlformats.org/presentationml/2006/ole">
            <p:oleObj spid="_x0000_s306185" name="Equation" r:id="rId6" imgW="1523880" imgH="431640" progId="Equation.DSMT4">
              <p:embed/>
            </p:oleObj>
          </a:graphicData>
        </a:graphic>
      </p:graphicFrame>
      <p:sp>
        <p:nvSpPr>
          <p:cNvPr id="22" name="مربع نص 21"/>
          <p:cNvSpPr txBox="1"/>
          <p:nvPr/>
        </p:nvSpPr>
        <p:spPr>
          <a:xfrm>
            <a:off x="2214546" y="5214950"/>
            <a:ext cx="65722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إذاً المرحلة الأولى من عمل الدارة تقع ضمن المجال: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928681" y="5029214"/>
          <a:ext cx="1371600" cy="971550"/>
        </p:xfrm>
        <a:graphic>
          <a:graphicData uri="http://schemas.openxmlformats.org/presentationml/2006/ole">
            <p:oleObj spid="_x0000_s306186" name="Equation" r:id="rId7" imgW="609480" imgH="431640" progId="Equation.DSMT4">
              <p:embed/>
            </p:oleObj>
          </a:graphicData>
        </a:graphic>
      </p:graphicFrame>
      <p:sp>
        <p:nvSpPr>
          <p:cNvPr id="24" name="مستطيل 23"/>
          <p:cNvSpPr/>
          <p:nvPr/>
        </p:nvSpPr>
        <p:spPr>
          <a:xfrm>
            <a:off x="857224" y="5072074"/>
            <a:ext cx="1500198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5" name="مستطيل 24"/>
          <p:cNvSpPr/>
          <p:nvPr/>
        </p:nvSpPr>
        <p:spPr>
          <a:xfrm>
            <a:off x="5143504" y="4274193"/>
            <a:ext cx="121444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0" grpId="0"/>
      <p:bldP spid="22" grpId="0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13902</TotalTime>
  <Words>1317</Words>
  <Application>Microsoft Office PowerPoint</Application>
  <PresentationFormat>عرض على الشاشة (3:4)‏</PresentationFormat>
  <Paragraphs>211</Paragraphs>
  <Slides>23</Slides>
  <Notes>2</Notes>
  <HiddenSlides>1</HiddenSlides>
  <MMClips>0</MMClips>
  <ScaleCrop>false</ScaleCrop>
  <HeadingPairs>
    <vt:vector size="6" baseType="variant">
      <vt:variant>
        <vt:lpstr>سمة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23</vt:i4>
      </vt:variant>
    </vt:vector>
  </HeadingPairs>
  <TitlesOfParts>
    <vt:vector size="25" baseType="lpstr">
      <vt:lpstr>واجهة</vt:lpstr>
      <vt:lpstr>Equation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الشريحة 22</vt:lpstr>
      <vt:lpstr>الشريحة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الالكترونيات الصناعية</dc:title>
  <dc:creator>ASUS</dc:creator>
  <cp:lastModifiedBy>imadalrouh</cp:lastModifiedBy>
  <cp:revision>691</cp:revision>
  <dcterms:created xsi:type="dcterms:W3CDTF">2007-07-19T15:41:10Z</dcterms:created>
  <dcterms:modified xsi:type="dcterms:W3CDTF">2018-12-02T06:31:41Z</dcterms:modified>
</cp:coreProperties>
</file>