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00"/>
    <a:srgbClr val="0069B8"/>
    <a:srgbClr val="64F4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84380"/>
    <p:restoredTop sz="96327" autoAdjust="0"/>
  </p:normalViewPr>
  <p:slideViewPr>
    <p:cSldViewPr>
      <p:cViewPr varScale="1">
        <p:scale>
          <a:sx n="72" d="100"/>
          <a:sy n="72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120" y="0"/>
    </p:cViewPr>
  </p:sorterViewPr>
  <p:notesViewPr>
    <p:cSldViewPr>
      <p:cViewPr>
        <p:scale>
          <a:sx n="200" d="100"/>
          <a:sy n="200" d="100"/>
        </p:scale>
        <p:origin x="35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25E516-ED47-44D2-B813-030E7862A30E}" type="datetime8">
              <a:rPr lang="ar-SY" smtClean="0"/>
              <a:pPr/>
              <a:t>22 كانون الأول، 16</a:t>
            </a:fld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2189E29-4F02-4E95-A6FA-27F1E1E6BEAD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02B0A5-3F2D-4794-A888-7C3A8BD15CC6}" type="datetime8">
              <a:rPr lang="ar-SY" smtClean="0"/>
              <a:pPr/>
              <a:t>22 كانون الأول، 16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7958B96-960E-4CCD-9654-E2B8A970B1F3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 smtClean="0"/>
              <a:t>T1 T2</a:t>
            </a:r>
          </a:p>
          <a:p>
            <a:pPr algn="just" rtl="0"/>
            <a:r>
              <a:rPr lang="en-US" dirty="0" smtClean="0"/>
              <a:t>T1 T3 T4 T2</a:t>
            </a:r>
          </a:p>
          <a:p>
            <a:pPr algn="just" rtl="0"/>
            <a:r>
              <a:rPr lang="en-US" dirty="0" smtClean="0"/>
              <a:t>T1 T3 T1 T2 T4 T2</a:t>
            </a:r>
          </a:p>
          <a:p>
            <a:pPr algn="just" rtl="0"/>
            <a:r>
              <a:rPr lang="en-US" dirty="0" smtClean="0"/>
              <a:t>T1 T3 T1 T3 T4 T2 T4 T2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99FE4-0C40-41F6-8FBB-8B84DD146C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91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5868144" y="6492875"/>
            <a:ext cx="3275856" cy="365125"/>
          </a:xfrm>
        </p:spPr>
        <p:txBody>
          <a:bodyPr/>
          <a:lstStyle>
            <a:extLst/>
          </a:lstStyle>
          <a:p>
            <a:r>
              <a:rPr lang="ar-SY" dirty="0" err="1" smtClean="0"/>
              <a:t>د.</a:t>
            </a:r>
            <a:r>
              <a:rPr lang="ar-SY" dirty="0" smtClean="0"/>
              <a:t> عماد </a:t>
            </a:r>
            <a:r>
              <a:rPr lang="ar-SY" dirty="0" err="1" smtClean="0"/>
              <a:t>الروح </a:t>
            </a:r>
            <a:r>
              <a:rPr lang="ar-SY" dirty="0" smtClean="0"/>
              <a:t>- المبدلات المزدوجة ومبدلات التردد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المبدلات المزدوجة ومبدلات التردد</a:t>
            </a:r>
            <a:endParaRPr lang="ar-SY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500430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 b="1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منهاج 2015-2016</a:t>
            </a:r>
            <a:endParaRPr lang="ar-SY" dirty="0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12160" y="6492875"/>
            <a:ext cx="31318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1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dirty="0" err="1" smtClean="0"/>
              <a:t>د.</a:t>
            </a:r>
            <a:r>
              <a:rPr lang="ar-SY" dirty="0" smtClean="0"/>
              <a:t> عماد </a:t>
            </a:r>
            <a:r>
              <a:rPr lang="ar-SY" dirty="0" err="1" smtClean="0"/>
              <a:t>الروح </a:t>
            </a:r>
            <a:r>
              <a:rPr lang="ar-SY" dirty="0" smtClean="0"/>
              <a:t>- المبدلات المزدوجة ومبدلات التردد</a:t>
            </a:r>
            <a:endParaRPr lang="ar-SY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0003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1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22376" y="116632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ar-SY" b="1" dirty="0" smtClean="0">
                <a:solidFill>
                  <a:srgbClr val="FF0000"/>
                </a:solidFill>
              </a:rPr>
              <a:t/>
            </a:r>
            <a:br>
              <a:rPr lang="ar-SY" b="1" dirty="0" smtClean="0">
                <a:solidFill>
                  <a:srgbClr val="FF0000"/>
                </a:solidFill>
              </a:rPr>
            </a:br>
            <a:r>
              <a:rPr lang="ar-SY" b="1" dirty="0" smtClean="0">
                <a:solidFill>
                  <a:srgbClr val="FF0000"/>
                </a:solidFill>
              </a:rPr>
              <a:t>مبدلات التردد المباشرة</a:t>
            </a:r>
            <a:endParaRPr lang="ar-SY" b="1" dirty="0">
              <a:solidFill>
                <a:srgbClr val="FF0000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</a:t>
            </a:fld>
            <a:endParaRPr lang="ar-SY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7" name="مربع نص 6"/>
          <p:cNvSpPr txBox="1"/>
          <p:nvPr/>
        </p:nvSpPr>
        <p:spPr>
          <a:xfrm>
            <a:off x="1785918" y="2259772"/>
            <a:ext cx="557216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ctr"/>
            <a:r>
              <a:rPr lang="en-US" sz="4000" b="1" dirty="0" err="1" smtClean="0">
                <a:solidFill>
                  <a:srgbClr val="FF0000"/>
                </a:solidFill>
                <a:cs typeface="Simplified Arabic" pitchFamily="2" charset="-78"/>
              </a:rPr>
              <a:t>Cycloconverters</a:t>
            </a:r>
            <a:endParaRPr lang="ar-SY" sz="4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10</a:t>
            </a:fld>
            <a:endParaRPr lang="ar-SY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1090" y="927590"/>
            <a:ext cx="5721821" cy="552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مربع نص 5"/>
          <p:cNvSpPr txBox="1"/>
          <p:nvPr/>
        </p:nvSpPr>
        <p:spPr>
          <a:xfrm>
            <a:off x="2680888" y="385500"/>
            <a:ext cx="378222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ثلاثي الطور/ثلاثي الطور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5580112" y="5373216"/>
            <a:ext cx="259228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err="1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الجسرية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11</a:t>
            </a:fld>
            <a:endParaRPr lang="ar-SY"/>
          </a:p>
        </p:txBody>
      </p:sp>
      <p:pic>
        <p:nvPicPr>
          <p:cNvPr id="5" name="صورة 4" descr="single_phase2single_phase_cycl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255777"/>
            <a:ext cx="3313183" cy="3316231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251520" y="404664"/>
            <a:ext cx="849694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مثال:</a:t>
            </a:r>
            <a:r>
              <a:rPr lang="ar-SY" sz="2800" b="1" dirty="0" smtClean="0">
                <a:cs typeface="Simplified Arabic" pitchFamily="2" charset="-78"/>
              </a:rPr>
              <a:t> نبين على الشكل إحدى هذه </a:t>
            </a:r>
            <a:r>
              <a:rPr lang="ar-SY" sz="2800" b="1" dirty="0" err="1" smtClean="0">
                <a:cs typeface="Simplified Arabic" pitchFamily="2" charset="-78"/>
              </a:rPr>
              <a:t>الدارات</a:t>
            </a:r>
            <a:r>
              <a:rPr lang="ar-SY" sz="2800" b="1" dirty="0" smtClean="0">
                <a:cs typeface="Simplified Arabic" pitchFamily="2" charset="-78"/>
              </a:rPr>
              <a:t> وهي أحادي الطور/أحادي الطور تغذي حمل </a:t>
            </a:r>
            <a:r>
              <a:rPr lang="ar-SY" sz="2800" b="1" dirty="0" err="1" smtClean="0">
                <a:cs typeface="Simplified Arabic" pitchFamily="2" charset="-78"/>
              </a:rPr>
              <a:t>أومي.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285720" y="4901525"/>
            <a:ext cx="849694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بفرض تعمل المبدلة الموجبة </a:t>
            </a:r>
            <a:r>
              <a:rPr lang="en-US" sz="2800" b="1" dirty="0" smtClean="0">
                <a:cs typeface="Simplified Arabic" pitchFamily="2" charset="-78"/>
              </a:rPr>
              <a:t>1.5</a:t>
            </a:r>
            <a:r>
              <a:rPr lang="ar-SY" sz="2800" b="1" dirty="0" smtClean="0">
                <a:cs typeface="Simplified Arabic" pitchFamily="2" charset="-78"/>
              </a:rPr>
              <a:t> دور وتعمل المبدلة السالبة </a:t>
            </a:r>
            <a:r>
              <a:rPr lang="en-US" sz="2800" b="1" dirty="0" smtClean="0">
                <a:cs typeface="Simplified Arabic" pitchFamily="2" charset="-78"/>
              </a:rPr>
              <a:t>1.5</a:t>
            </a:r>
            <a:r>
              <a:rPr lang="ar-SY" sz="2800" b="1" dirty="0" smtClean="0">
                <a:cs typeface="Simplified Arabic" pitchFamily="2" charset="-78"/>
              </a:rPr>
              <a:t> دور نحصل على الإشارة التالية حيث يمثل تردد الخرج ثلث تردد الدخل</a:t>
            </a:r>
            <a:r>
              <a:rPr lang="ar-AE" sz="2800" b="1" dirty="0" smtClean="0">
                <a:cs typeface="Simplified Arabic" pitchFamily="2" charset="-78"/>
              </a:rPr>
              <a:t> يبين ا</a:t>
            </a:r>
            <a:r>
              <a:rPr lang="ar-SY" sz="2800" b="1" dirty="0" smtClean="0">
                <a:cs typeface="Simplified Arabic" pitchFamily="2" charset="-78"/>
              </a:rPr>
              <a:t>لشكل جهد الخرج في حالة الأومي عند القدح بزاوية</a:t>
            </a:r>
            <a:r>
              <a:rPr lang="ar-AE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cs typeface="Simplified Arabic" pitchFamily="2" charset="-78"/>
              </a:rPr>
              <a:t>60</a:t>
            </a:r>
            <a:r>
              <a:rPr lang="en-US" sz="2800" b="1" baseline="30000" dirty="0" smtClean="0">
                <a:cs typeface="Simplified Arabic" pitchFamily="2" charset="-78"/>
                <a:sym typeface="Symbol"/>
              </a:rPr>
              <a:t>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9" name="مربع نص 5"/>
          <p:cNvSpPr txBox="1"/>
          <p:nvPr/>
        </p:nvSpPr>
        <p:spPr>
          <a:xfrm>
            <a:off x="3857620" y="1714488"/>
            <a:ext cx="492504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800" dirty="0" smtClean="0">
                <a:cs typeface="Simplified Arabic" pitchFamily="2" charset="-78"/>
              </a:rPr>
              <a:t>T1, T3 : + Converter</a:t>
            </a:r>
          </a:p>
          <a:p>
            <a:pPr algn="just" rtl="0"/>
            <a:r>
              <a:rPr lang="en-US" sz="2800" dirty="0" smtClean="0">
                <a:cs typeface="Simplified Arabic" pitchFamily="2" charset="-78"/>
              </a:rPr>
              <a:t>T2, T4 </a:t>
            </a:r>
            <a:r>
              <a:rPr lang="en-US" sz="2800" smtClean="0">
                <a:cs typeface="Simplified Arabic" pitchFamily="2" charset="-78"/>
              </a:rPr>
              <a:t>: - </a:t>
            </a:r>
            <a:r>
              <a:rPr lang="en-US" sz="2800" dirty="0" smtClean="0">
                <a:cs typeface="Simplified Arabic" pitchFamily="2" charset="-78"/>
              </a:rPr>
              <a:t>Converter</a:t>
            </a:r>
            <a:endParaRPr lang="ar-SY" sz="2800" dirty="0" smtClean="0"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12</a:t>
            </a:fld>
            <a:endParaRPr lang="ar-SY"/>
          </a:p>
        </p:txBody>
      </p:sp>
      <p:grpSp>
        <p:nvGrpSpPr>
          <p:cNvPr id="5" name="مجموعة 14"/>
          <p:cNvGrpSpPr/>
          <p:nvPr/>
        </p:nvGrpSpPr>
        <p:grpSpPr>
          <a:xfrm>
            <a:off x="1119188" y="260648"/>
            <a:ext cx="6905625" cy="4295775"/>
            <a:chOff x="1119188" y="1281113"/>
            <a:chExt cx="6905625" cy="4295775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88" y="1281113"/>
              <a:ext cx="6905625" cy="429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مربع نص 8"/>
            <p:cNvSpPr txBox="1"/>
            <p:nvPr/>
          </p:nvSpPr>
          <p:spPr>
            <a:xfrm>
              <a:off x="2283738" y="2780928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3233094" y="2780928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4097190" y="2780928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5033294" y="3419708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6804248" y="3501008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5868144" y="349171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T4</a:t>
              </a:r>
              <a:endParaRPr lang="en-US" dirty="0"/>
            </a:p>
          </p:txBody>
        </p:sp>
      </p:grp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331092" y="4797152"/>
          <a:ext cx="8561388" cy="1133475"/>
        </p:xfrm>
        <a:graphic>
          <a:graphicData uri="http://schemas.openxmlformats.org/presentationml/2006/ole">
            <p:oleObj spid="_x0000_s83970" name="Equation" r:id="rId4" imgW="3720960" imgH="495000" progId="Equation.DSMT4">
              <p:embed/>
            </p:oleObj>
          </a:graphicData>
        </a:graphic>
      </p:graphicFrame>
      <p:sp>
        <p:nvSpPr>
          <p:cNvPr id="16" name="مربع نص 7"/>
          <p:cNvSpPr txBox="1"/>
          <p:nvPr/>
        </p:nvSpPr>
        <p:spPr>
          <a:xfrm>
            <a:off x="361336" y="4293096"/>
            <a:ext cx="84969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AE" sz="2800" b="1" dirty="0" smtClean="0">
                <a:solidFill>
                  <a:srgbClr val="FF0000"/>
                </a:solidFill>
                <a:cs typeface="Simplified Arabic" pitchFamily="2" charset="-78"/>
              </a:rPr>
              <a:t>القيمة الفعالة لجهد الخرج:</a:t>
            </a:r>
            <a:endParaRPr lang="ar-SY" sz="2800" b="1" baseline="30000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5" name="مربع نص 7"/>
          <p:cNvSpPr txBox="1"/>
          <p:nvPr/>
        </p:nvSpPr>
        <p:spPr>
          <a:xfrm>
            <a:off x="323528" y="6021288"/>
            <a:ext cx="84969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وظيفة: </a:t>
            </a:r>
            <a:r>
              <a:rPr lang="ar-SY" sz="2800" b="1" dirty="0" smtClean="0">
                <a:cs typeface="Simplified Arabic" pitchFamily="2" charset="-78"/>
              </a:rPr>
              <a:t>أرسم تيار </a:t>
            </a:r>
            <a:r>
              <a:rPr lang="ar-SY" sz="2800" b="1" dirty="0" err="1" smtClean="0">
                <a:cs typeface="Simplified Arabic" pitchFamily="2" charset="-78"/>
              </a:rPr>
              <a:t>الثايرستور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ar-SY" sz="2800" b="1" dirty="0" smtClean="0">
                <a:cs typeface="Simplified Arabic" pitchFamily="2" charset="-78"/>
              </a:rPr>
              <a:t> واحسب قيمته الوسطية والفعالة.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575" y="1484784"/>
            <a:ext cx="7242845" cy="2067443"/>
          </a:xfrm>
        </p:spPr>
        <p:txBody>
          <a:bodyPr anchor="ctr">
            <a:noAutofit/>
          </a:bodyPr>
          <a:lstStyle/>
          <a:p>
            <a:pPr algn="ctr" rtl="1"/>
            <a:r>
              <a:rPr lang="ar-SY" sz="4000" b="1" dirty="0" smtClean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تصميم </a:t>
            </a:r>
            <a:r>
              <a:rPr lang="ar-SY" sz="40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 تنفيذ مبدلة ترددية مباشرة </a:t>
            </a:r>
            <a:r>
              <a:rPr lang="en-US" sz="4000" b="1" dirty="0" err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Cycloconverter</a:t>
            </a:r>
            <a:r>
              <a:rPr lang="ar-SY" sz="40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معدّة لتطبيقات الطاقة </a:t>
            </a:r>
            <a:r>
              <a:rPr lang="ar-SY" sz="4000" b="1" dirty="0" smtClean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الريحية</a:t>
            </a:r>
            <a:endParaRPr lang="en-US" sz="4000" b="1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554221"/>
            <a:ext cx="5206305" cy="1866667"/>
          </a:xfrm>
        </p:spPr>
        <p:txBody>
          <a:bodyPr>
            <a:noAutofit/>
          </a:bodyPr>
          <a:lstStyle/>
          <a:p>
            <a:pPr algn="r" rtl="1"/>
            <a:r>
              <a:rPr lang="ar-SY" sz="20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الجمهورية العربية السورية</a:t>
            </a:r>
            <a:endParaRPr lang="en-US" sz="2000" b="1" dirty="0">
              <a:solidFill>
                <a:schemeClr val="bg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r>
              <a:rPr lang="ar-SY" sz="20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جامعة حلب</a:t>
            </a:r>
            <a:endParaRPr lang="en-US" sz="2000" b="1" dirty="0">
              <a:solidFill>
                <a:schemeClr val="bg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r>
              <a:rPr lang="ar-SY" sz="20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كلية الهندسة الكهربائية والإلكترونية</a:t>
            </a:r>
            <a:endParaRPr lang="en-US" sz="2000" b="1" dirty="0">
              <a:solidFill>
                <a:schemeClr val="bg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/>
            <a:r>
              <a:rPr lang="ar-SY" sz="20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قسـم هندسة التحكم والأتمتـة</a:t>
            </a:r>
            <a:endParaRPr lang="en-US" sz="2000" b="1" dirty="0">
              <a:solidFill>
                <a:schemeClr val="bg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346872" cy="139577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691680" y="3573016"/>
            <a:ext cx="5582649" cy="2968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Y" sz="2800" b="1" dirty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مشروع أعد لنيل الإجازة في هندسة التحكم </a:t>
            </a:r>
            <a:r>
              <a:rPr lang="ar-SY" sz="2800" b="1" dirty="0" smtClean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والأتمتة</a:t>
            </a:r>
          </a:p>
          <a:p>
            <a:pPr algn="ctr" rtl="1"/>
            <a:r>
              <a:rPr lang="ar-SY" sz="2800" b="1" dirty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إعداد</a:t>
            </a:r>
            <a:endParaRPr lang="en-US" sz="2800" dirty="0">
              <a:solidFill>
                <a:srgbClr val="00206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 rtl="1"/>
            <a:r>
              <a:rPr lang="ar-SA" sz="2800" b="1" dirty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فراس الخوري – أحمد ريحاوي</a:t>
            </a:r>
            <a:endParaRPr lang="en-US" sz="2800" dirty="0">
              <a:solidFill>
                <a:srgbClr val="00206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 rtl="1"/>
            <a:r>
              <a:rPr lang="ar-SA" sz="2800" b="1" dirty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 </a:t>
            </a:r>
            <a:r>
              <a:rPr lang="ar-SA" sz="2800" b="1" dirty="0" smtClean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بإشراف</a:t>
            </a:r>
            <a:endParaRPr lang="en-US" sz="2800" dirty="0">
              <a:solidFill>
                <a:srgbClr val="00206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 rtl="1"/>
            <a:r>
              <a:rPr lang="ar-SA" sz="2800" b="1" dirty="0">
                <a:solidFill>
                  <a:srgbClr val="00206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د. عماد الروح</a:t>
            </a:r>
            <a:endParaRPr lang="en-US" sz="2800" dirty="0">
              <a:solidFill>
                <a:srgbClr val="00206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 rtl="1"/>
            <a:endParaRPr lang="en-US" sz="2800" dirty="0">
              <a:solidFill>
                <a:srgbClr val="00206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6643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14</a:t>
            </a:fld>
            <a:endParaRPr lang="ar-SY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0648"/>
            <a:ext cx="495300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462" y="260648"/>
            <a:ext cx="4194026" cy="309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صورة 7" descr="07062015906.JPG"/>
          <p:cNvPicPr>
            <a:picLocks noChangeAspect="1"/>
          </p:cNvPicPr>
          <p:nvPr/>
        </p:nvPicPr>
        <p:blipFill>
          <a:blip r:embed="rId4" cstate="print"/>
          <a:srcRect l="5901" r="4326" b="6951"/>
          <a:stretch>
            <a:fillRect/>
          </a:stretch>
        </p:blipFill>
        <p:spPr>
          <a:xfrm>
            <a:off x="4788024" y="3262672"/>
            <a:ext cx="4104456" cy="3190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</a:t>
            </a:fld>
            <a:endParaRPr lang="ar-SY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491" y="1562100"/>
            <a:ext cx="5449019" cy="43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مربع نص 5"/>
          <p:cNvSpPr txBox="1"/>
          <p:nvPr/>
        </p:nvSpPr>
        <p:spPr>
          <a:xfrm>
            <a:off x="285720" y="314246"/>
            <a:ext cx="85725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مبدلات التردد: </a:t>
            </a:r>
            <a:r>
              <a:rPr lang="ar-SY" sz="2800" b="1" dirty="0" smtClean="0">
                <a:cs typeface="Simplified Arabic" pitchFamily="2" charset="-78"/>
              </a:rPr>
              <a:t>هي عبارة عن مبدلات </a:t>
            </a:r>
            <a:r>
              <a:rPr lang="en-US" sz="2800" b="1" dirty="0" smtClean="0">
                <a:cs typeface="Simplified Arabic" pitchFamily="2" charset="-78"/>
              </a:rPr>
              <a:t>AC</a:t>
            </a:r>
            <a:r>
              <a:rPr lang="en-US" sz="2800" b="1" dirty="0" smtClean="0">
                <a:cs typeface="Simplified Arabic" pitchFamily="2" charset="-78"/>
                <a:sym typeface="Symbol"/>
              </a:rPr>
              <a:t>AC</a:t>
            </a:r>
            <a:r>
              <a:rPr lang="ar-SY" sz="2800" b="1" dirty="0" smtClean="0">
                <a:cs typeface="Simplified Arabic" pitchFamily="2" charset="-78"/>
              </a:rPr>
              <a:t> تقوم بتغير التردد والجهد بين الدخل </a:t>
            </a:r>
            <a:r>
              <a:rPr lang="ar-SY" sz="2800" b="1" dirty="0" err="1" smtClean="0">
                <a:cs typeface="Simplified Arabic" pitchFamily="2" charset="-78"/>
              </a:rPr>
              <a:t>والخرج.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2169232" y="4836908"/>
            <a:ext cx="1512168" cy="8375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/>
          <p:cNvSpPr txBox="1"/>
          <p:nvPr/>
        </p:nvSpPr>
        <p:spPr>
          <a:xfrm>
            <a:off x="285720" y="458669"/>
            <a:ext cx="85725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تعريف: </a:t>
            </a:r>
            <a:r>
              <a:rPr lang="ar-SY" sz="2800" b="1" dirty="0" smtClean="0">
                <a:cs typeface="Simplified Arabic" pitchFamily="2" charset="-78"/>
              </a:rPr>
              <a:t>هي عبارة عن مبدلة تردد تقوم بتغير التردد في الدخل إلى تردد آخر في الخرج بمرحلة تبديل </a:t>
            </a:r>
            <a:r>
              <a:rPr lang="ar-SY" sz="2800" b="1" dirty="0" err="1" smtClean="0">
                <a:cs typeface="Simplified Arabic" pitchFamily="2" charset="-78"/>
              </a:rPr>
              <a:t>واحدة.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</a:t>
            </a:fld>
            <a:endParaRPr lang="ar-SY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19" name="مربع نص 18"/>
          <p:cNvSpPr txBox="1"/>
          <p:nvPr/>
        </p:nvSpPr>
        <p:spPr>
          <a:xfrm>
            <a:off x="467544" y="1548656"/>
            <a:ext cx="8390736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الاستخدامات: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ar-SY" sz="2800" b="1" dirty="0" smtClean="0">
                <a:cs typeface="Simplified Arabic" pitchFamily="2" charset="-78"/>
              </a:rPr>
              <a:t> قيادة المحركات التحريضية </a:t>
            </a:r>
            <a:r>
              <a:rPr lang="ar-SY" sz="2800" b="1" dirty="0" err="1" smtClean="0">
                <a:cs typeface="Simplified Arabic" pitchFamily="2" charset="-78"/>
              </a:rPr>
              <a:t>والمتواقتة</a:t>
            </a:r>
            <a:r>
              <a:rPr lang="ar-SY" sz="2800" b="1" dirty="0" smtClean="0">
                <a:cs typeface="Simplified Arabic" pitchFamily="2" charset="-78"/>
              </a:rPr>
              <a:t> في تطبيقات القدرة العالية من مرتبة عدة </a:t>
            </a:r>
            <a:r>
              <a:rPr lang="ar-SY" sz="2800" b="1" dirty="0" err="1" smtClean="0">
                <a:cs typeface="Simplified Arabic" pitchFamily="2" charset="-78"/>
              </a:rPr>
              <a:t>ميغا</a:t>
            </a:r>
            <a:r>
              <a:rPr lang="ar-SY" sz="2800" b="1" dirty="0" smtClean="0">
                <a:cs typeface="Simplified Arabic" pitchFamily="2" charset="-78"/>
              </a:rPr>
              <a:t> وات مثل مطاحن الإسمنت ومطاحن الفلزات المعدنية.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ar-SY" sz="2800" b="1" dirty="0" smtClean="0">
                <a:cs typeface="Simplified Arabic" pitchFamily="2" charset="-78"/>
              </a:rPr>
              <a:t> استخدمت في ألمانيا عام </a:t>
            </a:r>
            <a:r>
              <a:rPr lang="en-US" sz="2800" b="1" dirty="0" smtClean="0">
                <a:cs typeface="Simplified Arabic" pitchFamily="2" charset="-78"/>
              </a:rPr>
              <a:t>1930</a:t>
            </a:r>
            <a:r>
              <a:rPr lang="ar-SY" sz="2800" b="1" dirty="0" smtClean="0">
                <a:cs typeface="Simplified Arabic" pitchFamily="2" charset="-78"/>
              </a:rPr>
              <a:t> لتحويل جهد ثلاثي الطور</a:t>
            </a:r>
            <a:r>
              <a:rPr lang="en-US" sz="2800" b="1" dirty="0" smtClean="0">
                <a:cs typeface="Simplified Arabic" pitchFamily="2" charset="-78"/>
              </a:rPr>
              <a:t>50Hz </a:t>
            </a:r>
            <a:r>
              <a:rPr lang="ar-SY" sz="2800" b="1" dirty="0" smtClean="0">
                <a:cs typeface="Simplified Arabic" pitchFamily="2" charset="-78"/>
              </a:rPr>
              <a:t> إلى جهد أحادي الطور </a:t>
            </a:r>
            <a:r>
              <a:rPr lang="en-US" sz="2800" b="1" dirty="0" smtClean="0">
                <a:cs typeface="Simplified Arabic" pitchFamily="2" charset="-78"/>
              </a:rPr>
              <a:t>16 2/3Hz</a:t>
            </a:r>
            <a:r>
              <a:rPr lang="ar-SY" sz="2800" b="1" dirty="0" smtClean="0">
                <a:cs typeface="Simplified Arabic" pitchFamily="2" charset="-78"/>
              </a:rPr>
              <a:t> لجر القطارات باستخدام محركات عامة.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ar-SY" sz="2800" b="1" dirty="0" smtClean="0">
                <a:cs typeface="Simplified Arabic" pitchFamily="2" charset="-78"/>
              </a:rPr>
              <a:t> مولدات الطاقة </a:t>
            </a:r>
            <a:r>
              <a:rPr lang="ar-SY" sz="2800" b="1" dirty="0" err="1" smtClean="0">
                <a:cs typeface="Simplified Arabic" pitchFamily="2" charset="-78"/>
              </a:rPr>
              <a:t>الريحية.</a:t>
            </a:r>
            <a:endParaRPr lang="ar-SY" sz="2800" b="1" dirty="0">
              <a:cs typeface="Simplified Arabic" pitchFamily="2" charset="-78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مربع نص 27"/>
          <p:cNvSpPr txBox="1"/>
          <p:nvPr/>
        </p:nvSpPr>
        <p:spPr>
          <a:xfrm>
            <a:off x="395536" y="548680"/>
            <a:ext cx="8462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مبدأ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العمل: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</a:t>
            </a:fld>
            <a:endParaRPr lang="ar-SY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grpSp>
        <p:nvGrpSpPr>
          <p:cNvPr id="2" name="مجموعة 31"/>
          <p:cNvGrpSpPr/>
          <p:nvPr/>
        </p:nvGrpSpPr>
        <p:grpSpPr>
          <a:xfrm>
            <a:off x="1935444" y="1340768"/>
            <a:ext cx="5273112" cy="595621"/>
            <a:chOff x="2046543" y="1340768"/>
            <a:chExt cx="5273112" cy="595621"/>
          </a:xfrm>
        </p:grpSpPr>
        <p:sp>
          <p:nvSpPr>
            <p:cNvPr id="30" name="مستطيل 29"/>
            <p:cNvSpPr/>
            <p:nvPr/>
          </p:nvSpPr>
          <p:spPr>
            <a:xfrm>
              <a:off x="2046543" y="1340768"/>
              <a:ext cx="2143140" cy="57150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rect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20" name="مستطيل 19"/>
            <p:cNvSpPr/>
            <p:nvPr/>
          </p:nvSpPr>
          <p:spPr>
            <a:xfrm>
              <a:off x="5176515" y="1364885"/>
              <a:ext cx="2143140" cy="57150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rect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5249995" y="1389027"/>
              <a:ext cx="199618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800" b="1" dirty="0" smtClean="0">
                  <a:solidFill>
                    <a:schemeClr val="accent1">
                      <a:lumMod val="50000"/>
                    </a:schemeClr>
                  </a:solidFill>
                  <a:cs typeface="Simplified Arabic" pitchFamily="2" charset="-78"/>
                </a:rPr>
                <a:t>تردد دخل ثابت</a:t>
              </a:r>
              <a:endParaRPr lang="ar-SY" sz="2800" b="1" dirty="0">
                <a:solidFill>
                  <a:schemeClr val="accent1">
                    <a:lumMod val="50000"/>
                  </a:schemeClr>
                </a:solidFill>
                <a:cs typeface="Simplified Arabic" pitchFamily="2" charset="-78"/>
              </a:endParaRPr>
            </a:p>
          </p:txBody>
        </p:sp>
        <p:sp>
          <p:nvSpPr>
            <p:cNvPr id="22" name="مربع نص 21"/>
            <p:cNvSpPr txBox="1"/>
            <p:nvPr/>
          </p:nvSpPr>
          <p:spPr>
            <a:xfrm>
              <a:off x="2110001" y="1364910"/>
              <a:ext cx="201622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800" b="1" dirty="0" smtClean="0">
                  <a:solidFill>
                    <a:schemeClr val="accent1">
                      <a:lumMod val="50000"/>
                    </a:schemeClr>
                  </a:solidFill>
                  <a:cs typeface="Simplified Arabic" pitchFamily="2" charset="-78"/>
                </a:rPr>
                <a:t>تردد خرج متغير</a:t>
              </a:r>
              <a:endParaRPr lang="ar-SY" sz="2800" b="1" dirty="0">
                <a:solidFill>
                  <a:schemeClr val="accent1">
                    <a:lumMod val="50000"/>
                  </a:schemeClr>
                </a:solidFill>
                <a:cs typeface="Simplified Arabic" pitchFamily="2" charset="-78"/>
              </a:endParaRPr>
            </a:p>
          </p:txBody>
        </p:sp>
        <p:sp>
          <p:nvSpPr>
            <p:cNvPr id="25" name="سهم إلى اليسار 24"/>
            <p:cNvSpPr/>
            <p:nvPr/>
          </p:nvSpPr>
          <p:spPr>
            <a:xfrm>
              <a:off x="4395067" y="1496184"/>
              <a:ext cx="500066" cy="285752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</p:grpSp>
      <p:grpSp>
        <p:nvGrpSpPr>
          <p:cNvPr id="3" name="مجموعة 33"/>
          <p:cNvGrpSpPr/>
          <p:nvPr/>
        </p:nvGrpSpPr>
        <p:grpSpPr>
          <a:xfrm>
            <a:off x="2015812" y="4149080"/>
            <a:ext cx="5112377" cy="574354"/>
            <a:chOff x="3531589" y="4283229"/>
            <a:chExt cx="5112377" cy="574354"/>
          </a:xfrm>
        </p:grpSpPr>
        <p:sp>
          <p:nvSpPr>
            <p:cNvPr id="29" name="مستطيل 28"/>
            <p:cNvSpPr/>
            <p:nvPr/>
          </p:nvSpPr>
          <p:spPr>
            <a:xfrm>
              <a:off x="3531589" y="4283229"/>
              <a:ext cx="2143140" cy="57150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rect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13" name="مستطيل 12"/>
            <p:cNvSpPr/>
            <p:nvPr/>
          </p:nvSpPr>
          <p:spPr>
            <a:xfrm>
              <a:off x="6500826" y="4286079"/>
              <a:ext cx="2143140" cy="57150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alpha val="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rect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23" name="مربع نص 22"/>
            <p:cNvSpPr txBox="1"/>
            <p:nvPr/>
          </p:nvSpPr>
          <p:spPr>
            <a:xfrm>
              <a:off x="6519825" y="4310221"/>
              <a:ext cx="208823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800" b="1" dirty="0" smtClean="0">
                  <a:solidFill>
                    <a:schemeClr val="accent1">
                      <a:lumMod val="50000"/>
                    </a:schemeClr>
                  </a:solidFill>
                  <a:cs typeface="Simplified Arabic" pitchFamily="2" charset="-78"/>
                </a:rPr>
                <a:t>تردد دخل متغير</a:t>
              </a:r>
              <a:endParaRPr lang="ar-SY" sz="2800" b="1" dirty="0">
                <a:solidFill>
                  <a:schemeClr val="accent1">
                    <a:lumMod val="50000"/>
                  </a:schemeClr>
                </a:solidFill>
                <a:cs typeface="Simplified Arabic" pitchFamily="2" charset="-78"/>
              </a:endParaRPr>
            </a:p>
          </p:txBody>
        </p:sp>
        <p:sp>
          <p:nvSpPr>
            <p:cNvPr id="24" name="مربع نص 23"/>
            <p:cNvSpPr txBox="1"/>
            <p:nvPr/>
          </p:nvSpPr>
          <p:spPr>
            <a:xfrm>
              <a:off x="3567497" y="4307371"/>
              <a:ext cx="2088231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800" b="1" dirty="0" smtClean="0">
                  <a:solidFill>
                    <a:schemeClr val="accent1">
                      <a:lumMod val="50000"/>
                    </a:schemeClr>
                  </a:solidFill>
                  <a:cs typeface="Simplified Arabic" pitchFamily="2" charset="-78"/>
                </a:rPr>
                <a:t>تردد خرج ثابت</a:t>
              </a:r>
            </a:p>
          </p:txBody>
        </p:sp>
        <p:sp>
          <p:nvSpPr>
            <p:cNvPr id="26" name="سهم إلى اليسار 25"/>
            <p:cNvSpPr/>
            <p:nvPr/>
          </p:nvSpPr>
          <p:spPr>
            <a:xfrm>
              <a:off x="5799745" y="4488816"/>
              <a:ext cx="500066" cy="285752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</p:grpSp>
      <p:sp>
        <p:nvSpPr>
          <p:cNvPr id="33" name="مربع نص 32"/>
          <p:cNvSpPr txBox="1"/>
          <p:nvPr/>
        </p:nvSpPr>
        <p:spPr>
          <a:xfrm>
            <a:off x="323528" y="2204864"/>
            <a:ext cx="849694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يستخدم في </a:t>
            </a:r>
            <a:r>
              <a:rPr lang="ar-SY" sz="2800" b="1" dirty="0" err="1" smtClean="0">
                <a:cs typeface="Simplified Arabic" pitchFamily="2" charset="-78"/>
              </a:rPr>
              <a:t>دارات</a:t>
            </a:r>
            <a:r>
              <a:rPr lang="ar-SY" sz="2800" b="1" dirty="0" smtClean="0">
                <a:cs typeface="Simplified Arabic" pitchFamily="2" charset="-78"/>
              </a:rPr>
              <a:t> قيادة المحركات حيث يكون تردد الدخل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50Hz</a:t>
            </a:r>
            <a:r>
              <a:rPr lang="ar-SY" sz="2800" b="1" dirty="0" smtClean="0">
                <a:cs typeface="Simplified Arabic" pitchFamily="2" charset="-78"/>
              </a:rPr>
              <a:t> أو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60Hz</a:t>
            </a:r>
            <a:r>
              <a:rPr lang="ar-SY" sz="2800" b="1" dirty="0" smtClean="0">
                <a:cs typeface="Simplified Arabic" pitchFamily="2" charset="-78"/>
              </a:rPr>
              <a:t> ويتغير تردد الخرج من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ar-SY" sz="2800" b="1" dirty="0" smtClean="0">
                <a:cs typeface="Simplified Arabic" pitchFamily="2" charset="-78"/>
              </a:rPr>
              <a:t> إلى قيمة محددة أصغر من تردد الخرج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 down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cycloconverter</a:t>
            </a:r>
            <a:endParaRPr lang="ar-SY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323528" y="4941168"/>
            <a:ext cx="849694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يستخدم في </a:t>
            </a:r>
            <a:r>
              <a:rPr lang="ar-SY" sz="2800" b="1" dirty="0" err="1" smtClean="0">
                <a:cs typeface="Simplified Arabic" pitchFamily="2" charset="-78"/>
              </a:rPr>
              <a:t>دارات</a:t>
            </a:r>
            <a:r>
              <a:rPr lang="ar-SY" sz="2800" b="1" dirty="0" smtClean="0">
                <a:cs typeface="Simplified Arabic" pitchFamily="2" charset="-78"/>
              </a:rPr>
              <a:t> توليد الطاقة الكهربائية عن طريق </a:t>
            </a:r>
            <a:r>
              <a:rPr lang="ar-SY" sz="2800" b="1" dirty="0" err="1" smtClean="0">
                <a:cs typeface="Simplified Arabic" pitchFamily="2" charset="-78"/>
              </a:rPr>
              <a:t>التوربينات</a:t>
            </a:r>
            <a:r>
              <a:rPr lang="ar-SY" sz="2800" b="1" dirty="0" smtClean="0">
                <a:cs typeface="Simplified Arabic" pitchFamily="2" charset="-78"/>
              </a:rPr>
              <a:t> حيث يتعلق تردد الدخل بسرعة التوربين المربوط مع مولد ويثبت في الخرج على تردد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50Hz</a:t>
            </a:r>
            <a:r>
              <a:rPr lang="ar-SY" sz="2800" b="1" dirty="0" smtClean="0">
                <a:cs typeface="Simplified Arabic" pitchFamily="2" charset="-78"/>
              </a:rPr>
              <a:t> أو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60Hz</a:t>
            </a:r>
            <a:endParaRPr lang="ar-SY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</a:t>
            </a:fld>
            <a:endParaRPr lang="ar-SY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 t="5532" b="11494"/>
          <a:stretch>
            <a:fillRect/>
          </a:stretch>
        </p:blipFill>
        <p:spPr bwMode="auto">
          <a:xfrm>
            <a:off x="323528" y="260648"/>
            <a:ext cx="50673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85JwssoHs66GZmXWBVa4w-default.jpg"/>
          <p:cNvPicPr>
            <a:picLocks noChangeAspect="1"/>
          </p:cNvPicPr>
          <p:nvPr/>
        </p:nvPicPr>
        <p:blipFill>
          <a:blip r:embed="rId4" cstate="print"/>
          <a:srcRect l="8691" r="6141" b="7011"/>
          <a:stretch>
            <a:fillRect/>
          </a:stretch>
        </p:blipFill>
        <p:spPr>
          <a:xfrm>
            <a:off x="5292080" y="357167"/>
            <a:ext cx="3528392" cy="2927817"/>
          </a:xfrm>
          <a:prstGeom prst="rect">
            <a:avLst/>
          </a:prstGeom>
        </p:spPr>
      </p:pic>
      <p:pic>
        <p:nvPicPr>
          <p:cNvPr id="8" name="صورة 7" descr="WindTurbine-NacelleSchematic.gif"/>
          <p:cNvPicPr>
            <a:picLocks noChangeAspect="1"/>
          </p:cNvPicPr>
          <p:nvPr/>
        </p:nvPicPr>
        <p:blipFill>
          <a:blip r:embed="rId5" cstate="print"/>
          <a:srcRect b="3182"/>
          <a:stretch>
            <a:fillRect/>
          </a:stretch>
        </p:blipFill>
        <p:spPr>
          <a:xfrm>
            <a:off x="1835696" y="3284984"/>
            <a:ext cx="4047304" cy="3096344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</a:t>
            </a:fld>
            <a:endParaRPr lang="ar-SY"/>
          </a:p>
        </p:txBody>
      </p:sp>
      <p:sp>
        <p:nvSpPr>
          <p:cNvPr id="5" name="مربع نص 4"/>
          <p:cNvSpPr txBox="1"/>
          <p:nvPr/>
        </p:nvSpPr>
        <p:spPr>
          <a:xfrm>
            <a:off x="395536" y="404664"/>
            <a:ext cx="84627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أصنافها: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2680888" y="404664"/>
            <a:ext cx="378222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أحادي الطور/أحادي الطور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90663"/>
            <a:ext cx="48863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صورة 9" descr="single_phase2single_phase_cyclo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772816"/>
            <a:ext cx="3313183" cy="3316231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5868144" y="5733256"/>
            <a:ext cx="259228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النقطة المشتركة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1619672" y="5661248"/>
            <a:ext cx="259228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err="1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الجسرية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</a:t>
            </a:fld>
            <a:endParaRPr lang="ar-SY"/>
          </a:p>
        </p:txBody>
      </p:sp>
      <p:sp>
        <p:nvSpPr>
          <p:cNvPr id="5" name="مربع نص 4"/>
          <p:cNvSpPr txBox="1"/>
          <p:nvPr/>
        </p:nvSpPr>
        <p:spPr>
          <a:xfrm>
            <a:off x="2699792" y="332656"/>
            <a:ext cx="378222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ثلاثي الطور/أحادي الطور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340768"/>
            <a:ext cx="518279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مربع نص 7"/>
          <p:cNvSpPr txBox="1"/>
          <p:nvPr/>
        </p:nvSpPr>
        <p:spPr>
          <a:xfrm>
            <a:off x="3274967" y="5229200"/>
            <a:ext cx="259228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النقطة المشتركة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8</a:t>
            </a:fld>
            <a:endParaRPr lang="ar-SY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85342"/>
            <a:ext cx="6553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مربع نص 5"/>
          <p:cNvSpPr txBox="1"/>
          <p:nvPr/>
        </p:nvSpPr>
        <p:spPr>
          <a:xfrm>
            <a:off x="2699792" y="332656"/>
            <a:ext cx="378222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ثلاثي الطور/أحادي الطور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275856" y="5517232"/>
            <a:ext cx="259228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err="1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الجسرية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منهاج 2015-2016</a:t>
            </a:r>
            <a:endParaRPr lang="ar-S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المبدلات المزدوجة ومبدلات التردد</a:t>
            </a:r>
            <a:endParaRPr lang="ar-S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9</a:t>
            </a:fld>
            <a:endParaRPr lang="ar-SY"/>
          </a:p>
        </p:txBody>
      </p:sp>
      <p:sp>
        <p:nvSpPr>
          <p:cNvPr id="5" name="مربع نص 4"/>
          <p:cNvSpPr txBox="1"/>
          <p:nvPr/>
        </p:nvSpPr>
        <p:spPr>
          <a:xfrm>
            <a:off x="2680888" y="385500"/>
            <a:ext cx="378222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ثلاثي الطور/ثلاثي الطور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48" y="1916832"/>
            <a:ext cx="8388424" cy="318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مربع نص 6"/>
          <p:cNvSpPr txBox="1"/>
          <p:nvPr/>
        </p:nvSpPr>
        <p:spPr>
          <a:xfrm>
            <a:off x="3330116" y="5445224"/>
            <a:ext cx="2592288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>
                    <a:lumMod val="95000"/>
                  </a:schemeClr>
                </a:solidFill>
                <a:cs typeface="Simplified Arabic" pitchFamily="2" charset="-78"/>
              </a:rPr>
              <a:t>النقطة المشتركة</a:t>
            </a:r>
            <a:endParaRPr lang="ar-SY" sz="2800" b="1" dirty="0">
              <a:solidFill>
                <a:schemeClr val="bg1">
                  <a:lumMod val="95000"/>
                </a:schemeClr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6830</TotalTime>
  <Words>485</Words>
  <Application>Microsoft Office PowerPoint</Application>
  <PresentationFormat>عرض على الشاشة (3:4)‏</PresentationFormat>
  <Paragraphs>93</Paragraphs>
  <Slides>14</Slides>
  <Notes>8</Notes>
  <HiddenSlides>0</HiddenSlides>
  <MMClips>0</MMClips>
  <ScaleCrop>false</ScaleCrop>
  <HeadingPairs>
    <vt:vector size="6" baseType="variant">
      <vt:variant>
        <vt:lpstr>سمة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6" baseType="lpstr">
      <vt:lpstr>واجهة</vt:lpstr>
      <vt:lpstr>Equation</vt:lpstr>
      <vt:lpstr> مبدلات التردد المباشرة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تصميم و تنفيذ مبدلة ترددية مباشرة Cycloconverter معدّة لتطبيقات الطاقة الريحية</vt:lpstr>
      <vt:lpstr>الشريحة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الالكترونيات الصناعية</dc:title>
  <dc:creator>ASUS</dc:creator>
  <cp:lastModifiedBy>imad</cp:lastModifiedBy>
  <cp:revision>386</cp:revision>
  <dcterms:created xsi:type="dcterms:W3CDTF">2007-07-19T15:41:10Z</dcterms:created>
  <dcterms:modified xsi:type="dcterms:W3CDTF">2016-12-22T15:29:29Z</dcterms:modified>
</cp:coreProperties>
</file>