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D03A-C7E3-4CF0-9001-66AADBEC2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C619A3-D4FC-481F-8DF9-F60F7A2D3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F638D3-500D-4ED8-9C71-ED0523DF3D00}"/>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5" name="Footer Placeholder 4">
            <a:extLst>
              <a:ext uri="{FF2B5EF4-FFF2-40B4-BE49-F238E27FC236}">
                <a16:creationId xmlns:a16="http://schemas.microsoft.com/office/drawing/2014/main" id="{B2D41DC4-FB96-44D8-9695-AD535B3E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C19E8-CCBA-4B3B-89C1-2681BCF1AA11}"/>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81230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EEEA-DD0F-4FF4-9660-C85059E7C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8B9410-9628-4E48-879D-E3DA5B6E2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5C0C0-5AF1-439D-B1D9-B8E458419C75}"/>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5" name="Footer Placeholder 4">
            <a:extLst>
              <a:ext uri="{FF2B5EF4-FFF2-40B4-BE49-F238E27FC236}">
                <a16:creationId xmlns:a16="http://schemas.microsoft.com/office/drawing/2014/main" id="{08B390A8-1B3A-4B40-B1B7-F46DBEBEA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42D43-6313-4304-8556-A0E2C3A753C3}"/>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186463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49354-5E79-47BF-9898-C5679FCEF0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0788B2-5B07-480B-A013-596351434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E537B-E6A0-480F-BA4D-DFF4B283EE27}"/>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5" name="Footer Placeholder 4">
            <a:extLst>
              <a:ext uri="{FF2B5EF4-FFF2-40B4-BE49-F238E27FC236}">
                <a16:creationId xmlns:a16="http://schemas.microsoft.com/office/drawing/2014/main" id="{00FCB0DF-2B9F-4EB6-BECC-198CD3313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38CCF-0271-42A0-AF4F-4A3BC9E131D7}"/>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10081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E332-8BA0-4FC5-94BA-41EE25246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6A638-E277-4A1A-91F7-D3E52EEDE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2C388-8E74-4151-8E00-4BE0AA41EBD4}"/>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5" name="Footer Placeholder 4">
            <a:extLst>
              <a:ext uri="{FF2B5EF4-FFF2-40B4-BE49-F238E27FC236}">
                <a16:creationId xmlns:a16="http://schemas.microsoft.com/office/drawing/2014/main" id="{444A0B60-C80F-43CB-9E5C-6664FDA16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4A9EA-70B9-442E-97AA-580ADE766FF7}"/>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208686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287D-EBDD-4DD2-A502-B4D6418178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37A08E-60F7-4455-9E41-070F48DF2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506910-4849-49FC-8B7C-E136E0A3C3F5}"/>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5" name="Footer Placeholder 4">
            <a:extLst>
              <a:ext uri="{FF2B5EF4-FFF2-40B4-BE49-F238E27FC236}">
                <a16:creationId xmlns:a16="http://schemas.microsoft.com/office/drawing/2014/main" id="{FFB98589-820E-4248-AA88-9B0725553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82531-4823-4D33-9376-E7B686F3A792}"/>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402363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4C8B-FD2B-42ED-947D-39820A258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19CCD-2AB2-4F70-93C5-08F9026DC2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0BAD8-1858-4BCB-92EF-44CEE0416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119C8C-75BE-49C8-BCF5-D4652254C52F}"/>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6" name="Footer Placeholder 5">
            <a:extLst>
              <a:ext uri="{FF2B5EF4-FFF2-40B4-BE49-F238E27FC236}">
                <a16:creationId xmlns:a16="http://schemas.microsoft.com/office/drawing/2014/main" id="{ABCB9DB2-56BF-4DE1-97C1-200CDFFDB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73AA0-87D5-4213-A65E-4A16FA1F6474}"/>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290699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306F-7A64-4DA8-BBF1-3ADE8B8DD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A9A40D-BD49-48FC-ADB6-08BE279CC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30BE4-75DF-4766-98E1-A1F508F7F1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E7A0B-A423-479A-B212-BB1017D0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E4FEA-24C8-41AE-91F8-0245D6BC6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5742E5-EA1A-4B4B-A258-D0B4C02AE57E}"/>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8" name="Footer Placeholder 7">
            <a:extLst>
              <a:ext uri="{FF2B5EF4-FFF2-40B4-BE49-F238E27FC236}">
                <a16:creationId xmlns:a16="http://schemas.microsoft.com/office/drawing/2014/main" id="{A7921543-BD74-47D3-87D8-9DFF0115FB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6A222E-F0F0-4068-B38D-0F8559AEF588}"/>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118712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0C5D-3CE6-4823-8494-9FC81EAD63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7E607C-8846-40D8-9DDD-F5B6E4261866}"/>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4" name="Footer Placeholder 3">
            <a:extLst>
              <a:ext uri="{FF2B5EF4-FFF2-40B4-BE49-F238E27FC236}">
                <a16:creationId xmlns:a16="http://schemas.microsoft.com/office/drawing/2014/main" id="{051172E5-BFAD-4362-A5B7-4BC67D15C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802D1-89DF-4C78-9F5D-779A21A5F35C}"/>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148800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7B841-62ED-4BFB-8B7B-486EEE9D59F7}"/>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3" name="Footer Placeholder 2">
            <a:extLst>
              <a:ext uri="{FF2B5EF4-FFF2-40B4-BE49-F238E27FC236}">
                <a16:creationId xmlns:a16="http://schemas.microsoft.com/office/drawing/2014/main" id="{86C7801A-B855-4D6F-9328-2C0BF7E06F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BA442-50B8-4046-A528-3349C17CBB87}"/>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248360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A1BA-745A-41E7-9B05-C1B0F7BB8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353D21-6DD5-49D6-A83E-7F58C2966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9A24EB-2D4A-4CD0-9B28-CA5DEBB0A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05037-D1D5-4E64-A5DF-DBD98AB414C1}"/>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6" name="Footer Placeholder 5">
            <a:extLst>
              <a:ext uri="{FF2B5EF4-FFF2-40B4-BE49-F238E27FC236}">
                <a16:creationId xmlns:a16="http://schemas.microsoft.com/office/drawing/2014/main" id="{4C7A6B07-F2AD-40D8-B956-4072DA10F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D1AA2-9113-431E-982A-F589AB947A9E}"/>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266960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0011-03AB-43FB-9C03-E74CF22F5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B2DBD4-0C9C-4786-A89A-3E3368193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239BA-9C07-42B3-BEB3-536E80DE4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76AAA-98D9-46D6-8E15-95C293AE21D6}"/>
              </a:ext>
            </a:extLst>
          </p:cNvPr>
          <p:cNvSpPr>
            <a:spLocks noGrp="1"/>
          </p:cNvSpPr>
          <p:nvPr>
            <p:ph type="dt" sz="half" idx="10"/>
          </p:nvPr>
        </p:nvSpPr>
        <p:spPr/>
        <p:txBody>
          <a:bodyPr/>
          <a:lstStyle/>
          <a:p>
            <a:fld id="{5E02EC6E-AFD3-4B22-A10D-4BBDBB9765FA}" type="datetimeFigureOut">
              <a:rPr lang="en-US" smtClean="0"/>
              <a:t>3/28/2019</a:t>
            </a:fld>
            <a:endParaRPr lang="en-US"/>
          </a:p>
        </p:txBody>
      </p:sp>
      <p:sp>
        <p:nvSpPr>
          <p:cNvPr id="6" name="Footer Placeholder 5">
            <a:extLst>
              <a:ext uri="{FF2B5EF4-FFF2-40B4-BE49-F238E27FC236}">
                <a16:creationId xmlns:a16="http://schemas.microsoft.com/office/drawing/2014/main" id="{ACA40214-5CA2-416C-A04A-5C90A29C9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3E7F6-67E2-424E-AF0F-8E8785FB0624}"/>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39047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288B2-7E09-44A9-A7F5-800C0119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1430F3-86C5-45C2-9E29-B944D4823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37601-9244-4FCD-8C6E-F0983E8E7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2EC6E-AFD3-4B22-A10D-4BBDBB9765FA}" type="datetimeFigureOut">
              <a:rPr lang="en-US" smtClean="0"/>
              <a:t>3/28/2019</a:t>
            </a:fld>
            <a:endParaRPr lang="en-US"/>
          </a:p>
        </p:txBody>
      </p:sp>
      <p:sp>
        <p:nvSpPr>
          <p:cNvPr id="5" name="Footer Placeholder 4">
            <a:extLst>
              <a:ext uri="{FF2B5EF4-FFF2-40B4-BE49-F238E27FC236}">
                <a16:creationId xmlns:a16="http://schemas.microsoft.com/office/drawing/2014/main" id="{B4856ECE-2179-45F5-9E7F-31A6A7C68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1E8104-530C-4838-8AE9-0898FC8AA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D6A96-09CB-4B94-ADE9-56D13CEF5DEE}" type="slidenum">
              <a:rPr lang="en-US" smtClean="0"/>
              <a:t>‹#›</a:t>
            </a:fld>
            <a:endParaRPr lang="en-US"/>
          </a:p>
        </p:txBody>
      </p:sp>
    </p:spTree>
    <p:extLst>
      <p:ext uri="{BB962C8B-B14F-4D97-AF65-F5344CB8AC3E}">
        <p14:creationId xmlns:p14="http://schemas.microsoft.com/office/powerpoint/2010/main" val="1379264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93A7-3344-408A-BC3C-F2A30E124C0D}"/>
              </a:ext>
            </a:extLst>
          </p:cNvPr>
          <p:cNvSpPr>
            <a:spLocks noGrp="1"/>
          </p:cNvSpPr>
          <p:nvPr>
            <p:ph type="ctrTitle"/>
          </p:nvPr>
        </p:nvSpPr>
        <p:spPr/>
        <p:txBody>
          <a:bodyPr/>
          <a:lstStyle/>
          <a:p>
            <a:r>
              <a:rPr lang="ar-SY" b="1" dirty="0">
                <a:cs typeface="+mn-cs"/>
              </a:rPr>
              <a:t>نصائح عملية لتصميم المبدلات </a:t>
            </a:r>
            <a:r>
              <a:rPr lang="ar-SY" b="1" dirty="0" err="1">
                <a:cs typeface="+mn-cs"/>
              </a:rPr>
              <a:t>الترانزستورية</a:t>
            </a:r>
            <a:endParaRPr lang="en-US" b="1" dirty="0">
              <a:cs typeface="+mn-cs"/>
            </a:endParaRPr>
          </a:p>
        </p:txBody>
      </p:sp>
      <p:sp>
        <p:nvSpPr>
          <p:cNvPr id="4" name="مربع نص 11">
            <a:extLst>
              <a:ext uri="{FF2B5EF4-FFF2-40B4-BE49-F238E27FC236}">
                <a16:creationId xmlns:a16="http://schemas.microsoft.com/office/drawing/2014/main" id="{37D17EAE-E7A5-498E-84B8-CD134B3D0CB1}"/>
              </a:ext>
            </a:extLst>
          </p:cNvPr>
          <p:cNvSpPr txBox="1"/>
          <p:nvPr/>
        </p:nvSpPr>
        <p:spPr>
          <a:xfrm>
            <a:off x="2981132" y="3804807"/>
            <a:ext cx="6229736" cy="1323439"/>
          </a:xfrm>
          <a:prstGeom prst="rect">
            <a:avLst/>
          </a:prstGeom>
          <a:noFill/>
        </p:spPr>
        <p:txBody>
          <a:bodyPr wrap="square" rtlCol="1">
            <a:spAutoFit/>
          </a:bodyPr>
          <a:lstStyle/>
          <a:p>
            <a:pPr algn="ctr"/>
            <a:r>
              <a:rPr lang="ar-SY" sz="2000" b="1" dirty="0">
                <a:cs typeface="Simplified Arabic" pitchFamily="2" charset="-78"/>
              </a:rPr>
              <a:t>جامعة حلب – كلية الهندسة الكهربائية والالكترونية – 2019</a:t>
            </a:r>
          </a:p>
          <a:p>
            <a:pPr algn="ctr"/>
            <a:r>
              <a:rPr lang="ar-SY" sz="2000" b="1" dirty="0">
                <a:cs typeface="Simplified Arabic" pitchFamily="2" charset="-78"/>
              </a:rPr>
              <a:t>رابع نظم إلكترونية</a:t>
            </a:r>
          </a:p>
          <a:p>
            <a:pPr algn="ctr"/>
            <a:endParaRPr lang="ar-SY" sz="2000" b="1" dirty="0">
              <a:cs typeface="Simplified Arabic" pitchFamily="2" charset="-78"/>
            </a:endParaRPr>
          </a:p>
          <a:p>
            <a:pPr algn="ctr"/>
            <a:r>
              <a:rPr lang="ar-SY" sz="2000" b="1" dirty="0">
                <a:cs typeface="Simplified Arabic" pitchFamily="2" charset="-78"/>
              </a:rPr>
              <a:t>د. أسعد كعدان</a:t>
            </a:r>
          </a:p>
        </p:txBody>
      </p:sp>
    </p:spTree>
    <p:extLst>
      <p:ext uri="{BB962C8B-B14F-4D97-AF65-F5344CB8AC3E}">
        <p14:creationId xmlns:p14="http://schemas.microsoft.com/office/powerpoint/2010/main" val="13421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6da818bfb3e1b3a84a627c6fddb103f7">
            <a:extLst>
              <a:ext uri="{FF2B5EF4-FFF2-40B4-BE49-F238E27FC236}">
                <a16:creationId xmlns:a16="http://schemas.microsoft.com/office/drawing/2014/main" id="{D67A3462-3C0F-4297-BDD9-3B4D13B55AED}"/>
              </a:ext>
            </a:extLst>
          </p:cNvPr>
          <p:cNvPicPr/>
          <p:nvPr/>
        </p:nvPicPr>
        <p:blipFill rotWithShape="1">
          <a:blip r:embed="rId2">
            <a:extLst>
              <a:ext uri="{28A0092B-C50C-407E-A947-70E740481C1C}">
                <a14:useLocalDpi xmlns:a14="http://schemas.microsoft.com/office/drawing/2010/main" val="0"/>
              </a:ext>
            </a:extLst>
          </a:blip>
          <a:srcRect r="1912"/>
          <a:stretch/>
        </p:blipFill>
        <p:spPr bwMode="auto">
          <a:xfrm>
            <a:off x="0" y="2566231"/>
            <a:ext cx="5322285" cy="3505796"/>
          </a:xfrm>
          <a:prstGeom prst="rect">
            <a:avLst/>
          </a:prstGeom>
          <a:noFill/>
          <a:ln>
            <a:noFill/>
          </a:ln>
        </p:spPr>
      </p:pic>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4"/>
            <a:ext cx="11106363" cy="5751567"/>
          </a:xfrm>
        </p:spPr>
        <p:txBody>
          <a:bodyPr>
            <a:normAutofit fontScale="92500" lnSpcReduction="20000"/>
          </a:bodyPr>
          <a:lstStyle/>
          <a:p>
            <a:pPr algn="r" rtl="1">
              <a:lnSpc>
                <a:spcPct val="120000"/>
              </a:lnSpc>
              <a:spcBef>
                <a:spcPts val="0"/>
              </a:spcBef>
              <a:spcAft>
                <a:spcPts val="600"/>
              </a:spcAft>
            </a:pPr>
            <a:r>
              <a:rPr lang="ar-SY" sz="2400" b="1" dirty="0">
                <a:latin typeface="Arial" panose="020B0604020202020204" pitchFamily="34" charset="0"/>
              </a:rPr>
              <a:t>تُستخدم المبدلات </a:t>
            </a:r>
            <a:r>
              <a:rPr lang="ar-SY" sz="2400" b="1" dirty="0" err="1">
                <a:latin typeface="Arial" panose="020B0604020202020204" pitchFamily="34" charset="0"/>
              </a:rPr>
              <a:t>الترانزستورية</a:t>
            </a:r>
            <a:r>
              <a:rPr lang="ar-SY" sz="2400" b="1" dirty="0">
                <a:latin typeface="Arial" panose="020B0604020202020204" pitchFamily="34" charset="0"/>
              </a:rPr>
              <a:t> ثلاثية الطور للتحكم بالمحركات التحريضية </a:t>
            </a:r>
            <a:r>
              <a:rPr lang="en-US" sz="2400" b="1" dirty="0">
                <a:latin typeface="Arial" panose="020B0604020202020204" pitchFamily="34" charset="0"/>
              </a:rPr>
              <a:t>AC induction motors</a:t>
            </a:r>
            <a:r>
              <a:rPr lang="ar-SY" sz="2400" b="1" dirty="0">
                <a:latin typeface="Arial" panose="020B0604020202020204" pitchFamily="34" charset="0"/>
              </a:rPr>
              <a:t> أو محركات التيار المستمر ثلاثية الطور </a:t>
            </a:r>
            <a:r>
              <a:rPr lang="en-US" sz="2400" b="1" dirty="0">
                <a:latin typeface="Arial" panose="020B0604020202020204" pitchFamily="34" charset="0"/>
              </a:rPr>
              <a:t>Brushless DC (BLDC) motors</a:t>
            </a:r>
            <a:r>
              <a:rPr lang="ar-SY" sz="2400" b="1" dirty="0">
                <a:latin typeface="Arial" panose="020B0604020202020204" pitchFamily="34" charset="0"/>
              </a:rPr>
              <a:t> أو محركات المغانط الدائمة </a:t>
            </a:r>
            <a:r>
              <a:rPr lang="en-US" sz="2400" b="1" dirty="0">
                <a:latin typeface="Arial" panose="020B0604020202020204" pitchFamily="34" charset="0"/>
              </a:rPr>
              <a:t>Permanent magnet synchronous motors (PMSM)</a:t>
            </a:r>
            <a:r>
              <a:rPr lang="ar-SY" sz="2400" b="1" dirty="0">
                <a:latin typeface="Arial" panose="020B0604020202020204" pitchFamily="34" charset="0"/>
              </a:rPr>
              <a:t> أو في مبدلات التردد </a:t>
            </a:r>
            <a:r>
              <a:rPr lang="en-US" sz="2400" b="1" dirty="0">
                <a:latin typeface="Arial" panose="020B0604020202020204" pitchFamily="34" charset="0"/>
              </a:rPr>
              <a:t>Frequency converters</a:t>
            </a:r>
            <a:r>
              <a:rPr lang="ar-SY" sz="2400" b="1" dirty="0">
                <a:latin typeface="Arial" panose="020B0604020202020204" pitchFamily="34" charset="0"/>
              </a:rPr>
              <a:t> وغيرها من التطبيقات الهامة.</a:t>
            </a:r>
          </a:p>
          <a:p>
            <a:pPr algn="r" rtl="1">
              <a:lnSpc>
                <a:spcPct val="120000"/>
              </a:lnSpc>
              <a:spcBef>
                <a:spcPts val="0"/>
              </a:spcBef>
              <a:spcAft>
                <a:spcPts val="600"/>
              </a:spcAft>
            </a:pPr>
            <a:r>
              <a:rPr lang="ar-SY" sz="2400" b="1" dirty="0">
                <a:latin typeface="Arial" panose="020B0604020202020204" pitchFamily="34" charset="0"/>
              </a:rPr>
              <a:t>تتألف معظم المبدلات </a:t>
            </a:r>
            <a:r>
              <a:rPr lang="ar-SY" sz="2400" b="1" dirty="0" err="1">
                <a:latin typeface="Arial" panose="020B0604020202020204" pitchFamily="34" charset="0"/>
              </a:rPr>
              <a:t>الترانزستورية</a:t>
            </a:r>
            <a:r>
              <a:rPr lang="ar-SY" sz="2400" b="1" dirty="0">
                <a:latin typeface="Arial" panose="020B0604020202020204" pitchFamily="34" charset="0"/>
              </a:rPr>
              <a:t> ثلاثية الطور عادة من ترانزستورين 				                  حقليين </a:t>
            </a:r>
            <a:r>
              <a:rPr lang="en-US" sz="2400" b="1" dirty="0">
                <a:latin typeface="Arial" panose="020B0604020202020204" pitchFamily="34" charset="0"/>
              </a:rPr>
              <a:t>NFET</a:t>
            </a:r>
            <a:r>
              <a:rPr lang="ar-SY" sz="2400" b="1" dirty="0">
                <a:latin typeface="Arial" panose="020B0604020202020204" pitchFamily="34" charset="0"/>
              </a:rPr>
              <a:t> بتوصيلة نصف </a:t>
            </a:r>
            <a:r>
              <a:rPr lang="ar-SY" sz="2400" b="1" dirty="0" err="1">
                <a:latin typeface="Arial" panose="020B0604020202020204" pitchFamily="34" charset="0"/>
              </a:rPr>
              <a:t>جسرية</a:t>
            </a:r>
            <a:r>
              <a:rPr lang="ar-SY" sz="2400" b="1" dirty="0">
                <a:latin typeface="Arial" panose="020B0604020202020204" pitchFamily="34" charset="0"/>
              </a:rPr>
              <a:t> لكل طور.</a:t>
            </a:r>
            <a:endParaRPr lang="en-US" sz="2400" b="1" dirty="0">
              <a:latin typeface="Arial" panose="020B0604020202020204" pitchFamily="34" charset="0"/>
            </a:endParaRPr>
          </a:p>
          <a:p>
            <a:pPr algn="r" rtl="1">
              <a:lnSpc>
                <a:spcPct val="120000"/>
              </a:lnSpc>
              <a:spcBef>
                <a:spcPts val="0"/>
              </a:spcBef>
              <a:spcAft>
                <a:spcPts val="600"/>
              </a:spcAft>
            </a:pPr>
            <a:r>
              <a:rPr lang="ar-SY" sz="2400" b="1" dirty="0">
                <a:latin typeface="Arial" panose="020B0604020202020204" pitchFamily="34" charset="0"/>
              </a:rPr>
              <a:t>تُستخدم ترانزستورات </a:t>
            </a:r>
            <a:r>
              <a:rPr lang="en-US" sz="2400" b="1" dirty="0">
                <a:latin typeface="Arial" panose="020B0604020202020204" pitchFamily="34" charset="0"/>
              </a:rPr>
              <a:t>NFET</a:t>
            </a:r>
            <a:r>
              <a:rPr lang="ar-SY" sz="2400" b="1" dirty="0">
                <a:latin typeface="Arial" panose="020B0604020202020204" pitchFamily="34" charset="0"/>
              </a:rPr>
              <a:t> عوضاً عن </a:t>
            </a:r>
            <a:r>
              <a:rPr lang="en-US" sz="2400" b="1" dirty="0">
                <a:latin typeface="Arial" panose="020B0604020202020204" pitchFamily="34" charset="0"/>
              </a:rPr>
              <a:t>PFET</a:t>
            </a:r>
            <a:r>
              <a:rPr lang="ar-SY" sz="2400" b="1" dirty="0">
                <a:latin typeface="Arial" panose="020B0604020202020204" pitchFamily="34" charset="0"/>
              </a:rPr>
              <a:t> في كل من الجانب 				                  العلوي والسفلي للجسر كونها تتمتع بأداء أفضل بكثير من أجل نفس 				                المساحة </a:t>
            </a:r>
            <a:r>
              <a:rPr lang="ar-SY" sz="2400" b="1" dirty="0" err="1">
                <a:latin typeface="Arial" panose="020B0604020202020204" pitchFamily="34" charset="0"/>
              </a:rPr>
              <a:t>السيليكونية</a:t>
            </a:r>
            <a:r>
              <a:rPr lang="ar-SY" sz="2400" b="1" dirty="0">
                <a:latin typeface="Arial" panose="020B0604020202020204" pitchFamily="34" charset="0"/>
              </a:rPr>
              <a:t> (تعود لخواص السيليكون الفيزيائية).</a:t>
            </a:r>
          </a:p>
          <a:p>
            <a:pPr algn="r" rtl="1">
              <a:lnSpc>
                <a:spcPct val="120000"/>
              </a:lnSpc>
              <a:spcBef>
                <a:spcPts val="0"/>
              </a:spcBef>
              <a:spcAft>
                <a:spcPts val="600"/>
              </a:spcAft>
            </a:pPr>
            <a:r>
              <a:rPr lang="ar-SY" sz="2400" b="1" dirty="0">
                <a:latin typeface="Arial" panose="020B0604020202020204" pitchFamily="34" charset="0"/>
              </a:rPr>
              <a:t>بالتالي يتوجب علينا إيجاد طريقة لتحييز الترانزستور العلوي   					     (</a:t>
            </a:r>
            <a:r>
              <a:rPr lang="en-US" sz="2400" b="1" dirty="0">
                <a:latin typeface="Arial" panose="020B0604020202020204" pitchFamily="34" charset="0"/>
              </a:rPr>
              <a:t>M1</a:t>
            </a:r>
            <a:r>
              <a:rPr lang="ar-SY" sz="2400" b="1" dirty="0">
                <a:latin typeface="Arial" panose="020B0604020202020204" pitchFamily="34" charset="0"/>
              </a:rPr>
              <a:t> في الشكل التالي) بالنسبة لجهد خرج الطور عوضاُ عن 					     الجهد الأرضي (</a:t>
            </a:r>
            <a:r>
              <a:rPr lang="en-US" sz="2400" b="1" dirty="0">
                <a:latin typeface="Arial" panose="020B0604020202020204" pitchFamily="34" charset="0"/>
              </a:rPr>
              <a:t>GND</a:t>
            </a:r>
            <a:r>
              <a:rPr lang="ar-SY" sz="2400" b="1" dirty="0">
                <a:latin typeface="Arial" panose="020B0604020202020204" pitchFamily="34" charset="0"/>
              </a:rPr>
              <a:t>). </a:t>
            </a:r>
          </a:p>
          <a:p>
            <a:pPr algn="r" rtl="1">
              <a:lnSpc>
                <a:spcPct val="120000"/>
              </a:lnSpc>
              <a:spcBef>
                <a:spcPts val="0"/>
              </a:spcBef>
              <a:spcAft>
                <a:spcPts val="600"/>
              </a:spcAft>
            </a:pPr>
            <a:r>
              <a:rPr lang="ar-SY" sz="2400" b="1" dirty="0">
                <a:latin typeface="Arial" panose="020B0604020202020204" pitchFamily="34" charset="0"/>
              </a:rPr>
              <a:t>يتم هذا التحييز باستخدام شكل من أشكال دارات قيادة البوابة المعزولة   				 </a:t>
            </a:r>
            <a:r>
              <a:rPr lang="en-US" sz="2400" b="1" dirty="0">
                <a:latin typeface="Arial" panose="020B0604020202020204" pitchFamily="34" charset="0"/>
              </a:rPr>
              <a:t>Isolated gate drive</a:t>
            </a:r>
            <a:r>
              <a:rPr lang="ar-SY" sz="2400" b="1" dirty="0">
                <a:latin typeface="Arial" panose="020B0604020202020204" pitchFamily="34" charset="0"/>
              </a:rPr>
              <a:t>. نحتاج إلى العزل لفصل الإشارات الإستطاعية 				        ذات التيار العالي عن إشارات التحكم الرقمية ذات الضجيج العالي.</a:t>
            </a:r>
            <a:endParaRPr lang="en-US" sz="2400" b="1" dirty="0">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77055"/>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5813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0" indent="0" algn="r" rtl="1">
              <a:lnSpc>
                <a:spcPct val="100000"/>
              </a:lnSpc>
              <a:spcAft>
                <a:spcPts val="1200"/>
              </a:spcAft>
              <a:buNone/>
            </a:pPr>
            <a:r>
              <a:rPr lang="ar-SY" sz="2400" b="1" dirty="0">
                <a:latin typeface="Arial" panose="020B0604020202020204" pitchFamily="34" charset="0"/>
              </a:rPr>
              <a:t>يوجد عدة أنماط لدارات قيادة البوابة </a:t>
            </a:r>
            <a:r>
              <a:rPr lang="en-US" sz="2400" b="1" dirty="0">
                <a:latin typeface="Arial" panose="020B0604020202020204" pitchFamily="34" charset="0"/>
              </a:rPr>
              <a:t>gate drives</a:t>
            </a:r>
            <a:r>
              <a:rPr lang="ar-SY" sz="2400" b="1" dirty="0">
                <a:latin typeface="Arial" panose="020B0604020202020204" pitchFamily="34" charset="0"/>
              </a:rPr>
              <a:t>:</a:t>
            </a:r>
          </a:p>
          <a:p>
            <a:pPr marL="800100" lvl="1" indent="-342900" algn="r" rtl="1">
              <a:lnSpc>
                <a:spcPct val="100000"/>
              </a:lnSpc>
              <a:spcAft>
                <a:spcPts val="1200"/>
              </a:spcAft>
              <a:buFont typeface="+mj-lt"/>
              <a:buAutoNum type="arabicPeriod"/>
            </a:pPr>
            <a:r>
              <a:rPr lang="ar-SY" b="1" dirty="0">
                <a:latin typeface="Arial" panose="020B0604020202020204" pitchFamily="34" charset="0"/>
              </a:rPr>
              <a:t>دارة القيادة العلوية</a:t>
            </a:r>
            <a:r>
              <a:rPr lang="ar-SY" b="1" dirty="0">
                <a:latin typeface="Arial" panose="020B0604020202020204" pitchFamily="34" charset="0"/>
                <a:cs typeface="Arial" panose="020B0604020202020204" pitchFamily="34" charset="0"/>
              </a:rPr>
              <a:t>/السفلية المدمجة غير المعزولة</a:t>
            </a:r>
            <a:r>
              <a:rPr lang="en-US" b="1" dirty="0">
                <a:latin typeface="Arial" panose="020B0604020202020204" pitchFamily="34" charset="0"/>
              </a:rPr>
              <a:t>Non-isolated all-in-one high side/low side gate drivers</a:t>
            </a:r>
            <a:r>
              <a:rPr lang="ar-SY" b="1" dirty="0">
                <a:latin typeface="Arial" panose="020B0604020202020204" pitchFamily="34" charset="0"/>
              </a:rPr>
              <a:t>.</a:t>
            </a:r>
          </a:p>
          <a:p>
            <a:pPr marL="800100" lvl="1" indent="-342900" algn="r" rtl="1">
              <a:lnSpc>
                <a:spcPct val="100000"/>
              </a:lnSpc>
              <a:spcAft>
                <a:spcPts val="1200"/>
              </a:spcAft>
              <a:buFont typeface="+mj-lt"/>
              <a:buAutoNum type="arabicPeriod"/>
            </a:pPr>
            <a:r>
              <a:rPr lang="ar-SY" b="1" dirty="0">
                <a:latin typeface="Arial" panose="020B0604020202020204" pitchFamily="34" charset="0"/>
              </a:rPr>
              <a:t>دارة القيادة ذات العزل الضوئي</a:t>
            </a:r>
            <a:r>
              <a:rPr lang="en-US" b="1" dirty="0">
                <a:latin typeface="Arial" panose="020B0604020202020204" pitchFamily="34" charset="0"/>
              </a:rPr>
              <a:t>/</a:t>
            </a:r>
            <a:r>
              <a:rPr lang="ar-SY" b="1" dirty="0">
                <a:latin typeface="Arial" panose="020B0604020202020204" pitchFamily="34" charset="0"/>
              </a:rPr>
              <a:t>الراديوي المستقلة </a:t>
            </a:r>
            <a:r>
              <a:rPr lang="fr-FR" b="1" dirty="0">
                <a:latin typeface="Arial" panose="020B0604020202020204" pitchFamily="34" charset="0"/>
              </a:rPr>
              <a:t>Opto-Isolation/RF Isolation plus independent driver</a:t>
            </a:r>
            <a:r>
              <a:rPr lang="ar-SY" b="1" dirty="0">
                <a:latin typeface="Arial" panose="020B0604020202020204" pitchFamily="34" charset="0"/>
              </a:rPr>
              <a:t>.</a:t>
            </a:r>
          </a:p>
          <a:p>
            <a:pPr marL="800100" lvl="1" indent="-342900" algn="r" rtl="1">
              <a:lnSpc>
                <a:spcPct val="100000"/>
              </a:lnSpc>
              <a:spcAft>
                <a:spcPts val="1200"/>
              </a:spcAft>
              <a:buFont typeface="+mj-lt"/>
              <a:buAutoNum type="arabicPeriod"/>
            </a:pPr>
            <a:r>
              <a:rPr lang="ar-SY" b="1" dirty="0">
                <a:latin typeface="Arial" panose="020B0604020202020204" pitchFamily="34" charset="0"/>
              </a:rPr>
              <a:t>دارة القيادة المدمجة بشكل كامل </a:t>
            </a:r>
            <a:r>
              <a:rPr lang="en-US" b="1" dirty="0">
                <a:latin typeface="Arial" panose="020B0604020202020204" pitchFamily="34" charset="0"/>
              </a:rPr>
              <a:t>Fully integrated isolated gate driver</a:t>
            </a:r>
            <a:r>
              <a:rPr lang="ar-SY" b="1" dirty="0">
                <a:latin typeface="Arial" panose="020B0604020202020204" pitchFamily="34" charset="0"/>
              </a:rPr>
              <a:t>.</a:t>
            </a:r>
          </a:p>
          <a:p>
            <a:pPr algn="r" rtl="1">
              <a:lnSpc>
                <a:spcPct val="100000"/>
              </a:lnSpc>
              <a:spcAft>
                <a:spcPts val="1200"/>
              </a:spcAft>
            </a:pPr>
            <a:endParaRPr lang="en-US" sz="2400" b="1" dirty="0">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38873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342900" indent="-342900" algn="r" rtl="1">
              <a:lnSpc>
                <a:spcPct val="100000"/>
              </a:lnSpc>
              <a:spcAft>
                <a:spcPts val="1200"/>
              </a:spcAft>
              <a:buFont typeface="+mj-lt"/>
              <a:buAutoNum type="arabicPeriod"/>
            </a:pPr>
            <a:r>
              <a:rPr lang="ar-SY" sz="2400" b="1" dirty="0">
                <a:solidFill>
                  <a:srgbClr val="FF0000"/>
                </a:solidFill>
                <a:latin typeface="Arial" panose="020B0604020202020204" pitchFamily="34" charset="0"/>
              </a:rPr>
              <a:t>دارة القيادة العلوية</a:t>
            </a:r>
            <a:r>
              <a:rPr lang="ar-SY" sz="2400" b="1" dirty="0">
                <a:solidFill>
                  <a:srgbClr val="FF0000"/>
                </a:solidFill>
                <a:latin typeface="Arial" panose="020B0604020202020204" pitchFamily="34" charset="0"/>
                <a:cs typeface="Arial" panose="020B0604020202020204" pitchFamily="34" charset="0"/>
              </a:rPr>
              <a:t>/السفلية المدمجة غير المعزولة</a:t>
            </a:r>
            <a:r>
              <a:rPr lang="en-US" sz="2400" b="1" dirty="0">
                <a:solidFill>
                  <a:srgbClr val="FF0000"/>
                </a:solidFill>
                <a:latin typeface="Arial" panose="020B0604020202020204" pitchFamily="34" charset="0"/>
              </a:rPr>
              <a:t>Non-isolated all-in-one high side/low side gate drivers</a:t>
            </a:r>
            <a:endParaRPr lang="ar-SY" sz="2400" b="1" dirty="0">
              <a:solidFill>
                <a:srgbClr val="FF0000"/>
              </a:solidFill>
              <a:latin typeface="Arial" panose="020B0604020202020204" pitchFamily="34" charset="0"/>
            </a:endParaRPr>
          </a:p>
          <a:p>
            <a:pPr lvl="1" algn="r" rtl="1">
              <a:lnSpc>
                <a:spcPct val="100000"/>
              </a:lnSpc>
              <a:spcAft>
                <a:spcPts val="1200"/>
              </a:spcAft>
            </a:pPr>
            <a:r>
              <a:rPr lang="ar-SY" sz="2000" b="1" dirty="0">
                <a:latin typeface="Arial" panose="020B0604020202020204" pitchFamily="34" charset="0"/>
              </a:rPr>
              <a:t>أرخص طريقة لقيادة بوابة ترانزستور حقلي في توصيلة 							نصف </a:t>
            </a:r>
            <a:r>
              <a:rPr lang="ar-SY" sz="2000" b="1" dirty="0" err="1">
                <a:latin typeface="Arial" panose="020B0604020202020204" pitchFamily="34" charset="0"/>
              </a:rPr>
              <a:t>جسرية</a:t>
            </a:r>
            <a:r>
              <a:rPr lang="ar-SY" sz="2000" b="1" dirty="0">
                <a:latin typeface="Arial" panose="020B0604020202020204" pitchFamily="34" charset="0"/>
              </a:rPr>
              <a:t>. تكون عبارة عن دارة متكاملة واحدة 							تقوم بوظيفتي العزل وتحييز الترانزستور بنفس الوقت.</a:t>
            </a:r>
          </a:p>
          <a:p>
            <a:pPr lvl="1" algn="r" rtl="1">
              <a:lnSpc>
                <a:spcPct val="100000"/>
              </a:lnSpc>
              <a:spcAft>
                <a:spcPts val="1200"/>
              </a:spcAft>
            </a:pPr>
            <a:r>
              <a:rPr lang="ar-SY" sz="2000" b="1" dirty="0">
                <a:latin typeface="Arial" panose="020B0604020202020204" pitchFamily="34" charset="0"/>
              </a:rPr>
              <a:t>من أشهر الأمثلة عليها </a:t>
            </a:r>
            <a:r>
              <a:rPr lang="en-US" sz="2000" b="1" dirty="0">
                <a:latin typeface="Arial" panose="020B0604020202020204" pitchFamily="34" charset="0"/>
              </a:rPr>
              <a:t>IRS21867</a:t>
            </a:r>
            <a:r>
              <a:rPr lang="ar-SY" sz="2000" b="1" dirty="0">
                <a:latin typeface="Arial" panose="020B0604020202020204" pitchFamily="34" charset="0"/>
              </a:rPr>
              <a:t> وهي مع مثيلاتها 							مستخدمة في معظم دارات القيادة منخفضة الثمن.</a:t>
            </a:r>
            <a:endParaRPr lang="en-US" sz="2000" b="1" dirty="0">
              <a:latin typeface="Arial" panose="020B0604020202020204" pitchFamily="34" charset="0"/>
            </a:endParaRPr>
          </a:p>
          <a:p>
            <a:pPr lvl="1" algn="r" rtl="1">
              <a:lnSpc>
                <a:spcPct val="100000"/>
              </a:lnSpc>
              <a:spcAft>
                <a:spcPts val="1200"/>
              </a:spcAft>
            </a:pPr>
            <a:r>
              <a:rPr lang="en-US" sz="2000" b="1" dirty="0">
                <a:latin typeface="Arial" panose="020B0604020202020204" pitchFamily="34" charset="0"/>
              </a:rPr>
              <a:t>IRS21867</a:t>
            </a:r>
            <a:r>
              <a:rPr lang="ar-SY" sz="2000" b="1" dirty="0">
                <a:latin typeface="Arial" panose="020B0604020202020204" pitchFamily="34" charset="0"/>
              </a:rPr>
              <a:t> تصلح لقيادة ترانزستورات </a:t>
            </a:r>
            <a:r>
              <a:rPr lang="en-US" sz="2000" b="1" dirty="0">
                <a:latin typeface="Arial" panose="020B0604020202020204" pitchFamily="34" charset="0"/>
              </a:rPr>
              <a:t>MOSFET</a:t>
            </a:r>
            <a:r>
              <a:rPr lang="ar-SY" sz="2000" b="1" dirty="0">
                <a:latin typeface="Arial" panose="020B0604020202020204" pitchFamily="34" charset="0"/>
              </a:rPr>
              <a:t> 							و</a:t>
            </a:r>
            <a:r>
              <a:rPr lang="en-US" sz="2000" b="1" dirty="0">
                <a:latin typeface="Arial" panose="020B0604020202020204" pitchFamily="34" charset="0"/>
              </a:rPr>
              <a:t>IGBT</a:t>
            </a:r>
            <a:r>
              <a:rPr lang="ar-SY" sz="2000" b="1" dirty="0">
                <a:latin typeface="Arial" panose="020B0604020202020204" pitchFamily="34" charset="0"/>
              </a:rPr>
              <a:t> ويتراوح سعرها بين </a:t>
            </a:r>
            <a:r>
              <a:rPr lang="en-US" sz="2000" b="1" dirty="0">
                <a:latin typeface="Arial" panose="020B0604020202020204" pitchFamily="34" charset="0"/>
              </a:rPr>
              <a:t>$1</a:t>
            </a:r>
            <a:r>
              <a:rPr lang="ar-SY" sz="2000" b="1" dirty="0">
                <a:latin typeface="Arial" panose="020B0604020202020204" pitchFamily="34" charset="0"/>
              </a:rPr>
              <a:t> إلى </a:t>
            </a:r>
            <a:r>
              <a:rPr lang="en-US" sz="2000" b="1" dirty="0">
                <a:latin typeface="Arial" panose="020B0604020202020204" pitchFamily="34" charset="0"/>
              </a:rPr>
              <a:t>$2</a:t>
            </a:r>
            <a:r>
              <a:rPr lang="ar-SY" sz="2000" b="1" dirty="0">
                <a:latin typeface="Arial" panose="020B0604020202020204" pitchFamily="34" charset="0"/>
              </a:rPr>
              <a:t>.</a:t>
            </a:r>
          </a:p>
          <a:p>
            <a:pPr lvl="1" algn="r" rtl="1">
              <a:lnSpc>
                <a:spcPct val="100000"/>
              </a:lnSpc>
              <a:spcAft>
                <a:spcPts val="1200"/>
              </a:spcAft>
            </a:pPr>
            <a:r>
              <a:rPr lang="ar-SY" sz="2000" b="1" dirty="0">
                <a:latin typeface="Arial" panose="020B0604020202020204" pitchFamily="34" charset="0"/>
              </a:rPr>
              <a:t>عادة يمكن استخدام هذا التصميم بنجاح في </a:t>
            </a:r>
            <a:r>
              <a:rPr lang="ar-SY" sz="2000" b="1" dirty="0">
                <a:solidFill>
                  <a:srgbClr val="FF0000"/>
                </a:solidFill>
                <a:latin typeface="Arial" panose="020B0604020202020204" pitchFamily="34" charset="0"/>
              </a:rPr>
              <a:t>دارات القيادة 							الصغيرة وحتى </a:t>
            </a:r>
            <a:r>
              <a:rPr lang="en-US" sz="2000" b="1" dirty="0">
                <a:solidFill>
                  <a:srgbClr val="FF0000"/>
                </a:solidFill>
                <a:latin typeface="Arial" panose="020B0604020202020204" pitchFamily="34" charset="0"/>
              </a:rPr>
              <a:t>50A</a:t>
            </a:r>
            <a:r>
              <a:rPr lang="ar-SY" sz="2000" b="1" dirty="0">
                <a:solidFill>
                  <a:srgbClr val="FF0000"/>
                </a:solidFill>
                <a:latin typeface="Arial" panose="020B0604020202020204" pitchFamily="34" charset="0"/>
              </a:rPr>
              <a:t> أو </a:t>
            </a:r>
            <a:r>
              <a:rPr lang="en-US" sz="2000" b="1" dirty="0">
                <a:solidFill>
                  <a:srgbClr val="FF0000"/>
                </a:solidFill>
                <a:latin typeface="Arial" panose="020B0604020202020204" pitchFamily="34" charset="0"/>
              </a:rPr>
              <a:t>100A</a:t>
            </a:r>
            <a:r>
              <a:rPr lang="ar-SY" sz="2000" b="1" dirty="0">
                <a:latin typeface="Arial" panose="020B0604020202020204" pitchFamily="34" charset="0"/>
              </a:rPr>
              <a:t> ولكن هناك بعض 							المخاطرة في المجالات العالية.</a:t>
            </a: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pic>
        <p:nvPicPr>
          <p:cNvPr id="8" name="Picture 7" descr="A screenshot of text&#10;&#10;Description automatically generated">
            <a:extLst>
              <a:ext uri="{FF2B5EF4-FFF2-40B4-BE49-F238E27FC236}">
                <a16:creationId xmlns:a16="http://schemas.microsoft.com/office/drawing/2014/main" id="{58BF2770-FA76-49CB-9B7B-156E2AE4E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6" y="1877762"/>
            <a:ext cx="5337027" cy="4132620"/>
          </a:xfrm>
          <a:prstGeom prst="rect">
            <a:avLst/>
          </a:prstGeom>
        </p:spPr>
      </p:pic>
    </p:spTree>
    <p:extLst>
      <p:ext uri="{BB962C8B-B14F-4D97-AF65-F5344CB8AC3E}">
        <p14:creationId xmlns:p14="http://schemas.microsoft.com/office/powerpoint/2010/main" val="153691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342900" indent="-342900" algn="r" rtl="1">
              <a:lnSpc>
                <a:spcPct val="100000"/>
              </a:lnSpc>
              <a:spcAft>
                <a:spcPts val="1200"/>
              </a:spcAft>
              <a:buFont typeface="+mj-lt"/>
              <a:buAutoNum type="arabicPeriod"/>
            </a:pPr>
            <a:r>
              <a:rPr lang="ar-SY" sz="2400" b="1" dirty="0">
                <a:solidFill>
                  <a:srgbClr val="FF0000"/>
                </a:solidFill>
                <a:latin typeface="Arial" panose="020B0604020202020204" pitchFamily="34" charset="0"/>
              </a:rPr>
              <a:t>دارة القيادة العلوية</a:t>
            </a:r>
            <a:r>
              <a:rPr lang="ar-SY" sz="2400" b="1" dirty="0">
                <a:solidFill>
                  <a:srgbClr val="FF0000"/>
                </a:solidFill>
                <a:latin typeface="Arial" panose="020B0604020202020204" pitchFamily="34" charset="0"/>
                <a:cs typeface="Arial" panose="020B0604020202020204" pitchFamily="34" charset="0"/>
              </a:rPr>
              <a:t>/السفلية المدمجة غير المعزولة</a:t>
            </a:r>
            <a:r>
              <a:rPr lang="en-US" sz="2400" b="1" dirty="0">
                <a:solidFill>
                  <a:srgbClr val="FF0000"/>
                </a:solidFill>
                <a:latin typeface="Arial" panose="020B0604020202020204" pitchFamily="34" charset="0"/>
              </a:rPr>
              <a:t>Non-isolated all-in-one high side/low side gate drivers</a:t>
            </a:r>
            <a:endParaRPr lang="ar-SY" sz="2400" b="1" dirty="0">
              <a:solidFill>
                <a:srgbClr val="FF0000"/>
              </a:solidFill>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pic>
        <p:nvPicPr>
          <p:cNvPr id="4" name="Picture 3">
            <a:extLst>
              <a:ext uri="{FF2B5EF4-FFF2-40B4-BE49-F238E27FC236}">
                <a16:creationId xmlns:a16="http://schemas.microsoft.com/office/drawing/2014/main" id="{64F4FE2E-43C6-463C-B8FC-AD82D5836046}"/>
              </a:ext>
            </a:extLst>
          </p:cNvPr>
          <p:cNvPicPr>
            <a:picLocks noChangeAspect="1"/>
          </p:cNvPicPr>
          <p:nvPr/>
        </p:nvPicPr>
        <p:blipFill>
          <a:blip r:embed="rId2"/>
          <a:stretch>
            <a:fillRect/>
          </a:stretch>
        </p:blipFill>
        <p:spPr>
          <a:xfrm>
            <a:off x="2670592" y="1734627"/>
            <a:ext cx="6850816" cy="5051453"/>
          </a:xfrm>
          <a:prstGeom prst="rect">
            <a:avLst/>
          </a:prstGeom>
        </p:spPr>
      </p:pic>
    </p:spTree>
    <p:extLst>
      <p:ext uri="{BB962C8B-B14F-4D97-AF65-F5344CB8AC3E}">
        <p14:creationId xmlns:p14="http://schemas.microsoft.com/office/powerpoint/2010/main" val="12414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342900" indent="-342900" algn="r" rtl="1">
              <a:lnSpc>
                <a:spcPct val="100000"/>
              </a:lnSpc>
              <a:spcAft>
                <a:spcPts val="1200"/>
              </a:spcAft>
              <a:buFont typeface="+mj-lt"/>
              <a:buAutoNum type="arabicPeriod"/>
            </a:pPr>
            <a:r>
              <a:rPr lang="ar-SY" sz="2400" b="1" dirty="0">
                <a:solidFill>
                  <a:srgbClr val="FF0000"/>
                </a:solidFill>
                <a:latin typeface="Arial" panose="020B0604020202020204" pitchFamily="34" charset="0"/>
              </a:rPr>
              <a:t>دارة القيادة العلوية</a:t>
            </a:r>
            <a:r>
              <a:rPr lang="ar-SY" sz="2400" b="1" dirty="0">
                <a:solidFill>
                  <a:srgbClr val="FF0000"/>
                </a:solidFill>
                <a:latin typeface="Arial" panose="020B0604020202020204" pitchFamily="34" charset="0"/>
                <a:cs typeface="Arial" panose="020B0604020202020204" pitchFamily="34" charset="0"/>
              </a:rPr>
              <a:t>/السفلية المدمجة غير المعزولة</a:t>
            </a:r>
            <a:r>
              <a:rPr lang="en-US" sz="2400" b="1" dirty="0">
                <a:solidFill>
                  <a:srgbClr val="FF0000"/>
                </a:solidFill>
                <a:latin typeface="Arial" panose="020B0604020202020204" pitchFamily="34" charset="0"/>
              </a:rPr>
              <a:t>Non-isolated all-in-one high side/low side gate drivers</a:t>
            </a:r>
            <a:endParaRPr lang="ar-SY" sz="2400" b="1" dirty="0">
              <a:solidFill>
                <a:srgbClr val="FF0000"/>
              </a:solidFill>
              <a:latin typeface="Arial" panose="020B0604020202020204" pitchFamily="34" charset="0"/>
            </a:endParaRPr>
          </a:p>
          <a:p>
            <a:pPr lvl="1" algn="r" rtl="1">
              <a:lnSpc>
                <a:spcPct val="100000"/>
              </a:lnSpc>
              <a:spcAft>
                <a:spcPts val="1200"/>
              </a:spcAft>
            </a:pPr>
            <a:r>
              <a:rPr lang="ar-SY" sz="2000" b="1" dirty="0">
                <a:latin typeface="Arial" panose="020B0604020202020204" pitchFamily="34" charset="0"/>
              </a:rPr>
              <a:t>من أهم مساوئ هذه الطريقة عدم وجود عزل جيد لخط الأرضي </a:t>
            </a:r>
            <a:r>
              <a:rPr lang="en-US" sz="2000" b="1" dirty="0">
                <a:latin typeface="Arial" panose="020B0604020202020204" pitchFamily="34" charset="0"/>
              </a:rPr>
              <a:t>Ground</a:t>
            </a:r>
            <a:r>
              <a:rPr lang="ar-SY" sz="2000" b="1" dirty="0">
                <a:latin typeface="Arial" panose="020B0604020202020204" pitchFamily="34" charset="0"/>
              </a:rPr>
              <a:t>. بحيث يكون هناك خط أرضي واحد (وقطب واحد) للدارات المنطقية وللعناصر الإستطاعية داخل الشريحة. أحياناً يكون هناك قطبان </a:t>
            </a:r>
            <a:r>
              <a:rPr lang="en-US" sz="2000" b="1" dirty="0">
                <a:latin typeface="Arial" panose="020B0604020202020204" pitchFamily="34" charset="0"/>
              </a:rPr>
              <a:t>logic GND</a:t>
            </a:r>
            <a:r>
              <a:rPr lang="ar-SY" sz="2000" b="1" dirty="0">
                <a:latin typeface="Arial" panose="020B0604020202020204" pitchFamily="34" charset="0"/>
              </a:rPr>
              <a:t> و</a:t>
            </a:r>
            <a:r>
              <a:rPr lang="en-US" sz="2000" b="1" dirty="0">
                <a:latin typeface="Arial" panose="020B0604020202020204" pitchFamily="34" charset="0"/>
              </a:rPr>
              <a:t>power GND</a:t>
            </a:r>
            <a:r>
              <a:rPr lang="ar-SY" sz="2000" b="1" dirty="0">
                <a:latin typeface="Arial" panose="020B0604020202020204" pitchFamily="34" charset="0"/>
              </a:rPr>
              <a:t> ولكن في الغالي هما موصولان داخلي الشريحة!</a:t>
            </a:r>
          </a:p>
          <a:p>
            <a:pPr lvl="1" algn="r" rtl="1">
              <a:lnSpc>
                <a:spcPct val="100000"/>
              </a:lnSpc>
              <a:spcAft>
                <a:spcPts val="1200"/>
              </a:spcAft>
            </a:pPr>
            <a:r>
              <a:rPr lang="ar-SY" sz="2000" b="1" dirty="0">
                <a:latin typeface="Arial" panose="020B0604020202020204" pitchFamily="34" charset="0"/>
              </a:rPr>
              <a:t>تعتبر هذه مشكلة كبيرة في دارات القيادة الإستطاعية لأنه </a:t>
            </a:r>
            <a:r>
              <a:rPr lang="ar-SY" sz="2000" b="1" dirty="0">
                <a:solidFill>
                  <a:srgbClr val="FF0000"/>
                </a:solidFill>
                <a:latin typeface="Arial" panose="020B0604020202020204" pitchFamily="34" charset="0"/>
              </a:rPr>
              <a:t>يتوجب علينا وصل الأرضيين </a:t>
            </a:r>
            <a:r>
              <a:rPr lang="en-US" sz="2000" b="1" dirty="0">
                <a:solidFill>
                  <a:srgbClr val="FF0000"/>
                </a:solidFill>
                <a:latin typeface="Arial" panose="020B0604020202020204" pitchFamily="34" charset="0"/>
              </a:rPr>
              <a:t>(logic &amp; power)</a:t>
            </a:r>
            <a:r>
              <a:rPr lang="ar-SY" sz="2000" b="1" dirty="0">
                <a:solidFill>
                  <a:srgbClr val="FF0000"/>
                </a:solidFill>
                <a:latin typeface="Arial" panose="020B0604020202020204" pitchFamily="34" charset="0"/>
              </a:rPr>
              <a:t> في نقطة واحدة فقط حدوث أخطاء ومشاكل في إشارة التحكم</a:t>
            </a:r>
            <a:r>
              <a:rPr lang="ar-SY" sz="2000" b="1" dirty="0">
                <a:latin typeface="Arial" panose="020B0604020202020204" pitchFamily="34" charset="0"/>
              </a:rPr>
              <a:t>. نتيجة لعمليات التقطيع والتبديل الكثير التي تحدث في مبدلات الطاقة، توجد عادة الكثير من التيارات التي تمر في حلقات مختلفة عبر المسارات الأرضية. هذه التيارات تسبب اختلافات في جهد خط الأرضي بين مواقع مختلفة في الدارة تصل حتى عدة </a:t>
            </a:r>
            <a:r>
              <a:rPr lang="ar-SY" sz="2000" b="1" dirty="0" err="1">
                <a:latin typeface="Arial" panose="020B0604020202020204" pitchFamily="34" charset="0"/>
              </a:rPr>
              <a:t>فولتات</a:t>
            </a:r>
            <a:r>
              <a:rPr lang="ar-SY" sz="2000" b="1" dirty="0">
                <a:latin typeface="Arial" panose="020B0604020202020204" pitchFamily="34" charset="0"/>
              </a:rPr>
              <a:t>.. </a:t>
            </a:r>
          </a:p>
          <a:p>
            <a:pPr lvl="1" algn="r" rtl="1">
              <a:lnSpc>
                <a:spcPct val="100000"/>
              </a:lnSpc>
              <a:spcAft>
                <a:spcPts val="1200"/>
              </a:spcAft>
            </a:pPr>
            <a:r>
              <a:rPr lang="ar-SY" sz="2000" b="1" dirty="0">
                <a:latin typeface="Arial" panose="020B0604020202020204" pitchFamily="34" charset="0"/>
              </a:rPr>
              <a:t>هذه الاختلاف الكبير في جهد النقاط الأرضية يمكن أن يسبب أخطاء في إشارات القدح. مثلاً إذا كان خرج المتحكم </a:t>
            </a:r>
            <a:r>
              <a:rPr lang="en-US" sz="2000" b="1" dirty="0">
                <a:latin typeface="Arial" panose="020B0604020202020204" pitchFamily="34" charset="0"/>
              </a:rPr>
              <a:t>3.3V</a:t>
            </a:r>
            <a:r>
              <a:rPr lang="ar-SY" sz="2000" b="1" dirty="0">
                <a:latin typeface="Arial" panose="020B0604020202020204" pitchFamily="34" charset="0"/>
              </a:rPr>
              <a:t> والأرضي قرب المتحكم </a:t>
            </a:r>
            <a:r>
              <a:rPr lang="en-US" sz="2000" b="1" dirty="0">
                <a:latin typeface="Arial" panose="020B0604020202020204" pitchFamily="34" charset="0"/>
              </a:rPr>
              <a:t>0V</a:t>
            </a:r>
            <a:r>
              <a:rPr lang="ar-SY" sz="2000" b="1" dirty="0">
                <a:latin typeface="Arial" panose="020B0604020202020204" pitchFamily="34" charset="0"/>
              </a:rPr>
              <a:t>، وفي حال كان الأرضي قرب دارة قيادة البوابة مرتفعاً حتى </a:t>
            </a:r>
            <a:r>
              <a:rPr lang="en-US" sz="2000" b="1" dirty="0">
                <a:latin typeface="Arial" panose="020B0604020202020204" pitchFamily="34" charset="0"/>
              </a:rPr>
              <a:t>2.5V</a:t>
            </a:r>
            <a:r>
              <a:rPr lang="ar-SY" sz="2000" b="1" dirty="0">
                <a:latin typeface="Arial" panose="020B0604020202020204" pitchFamily="34" charset="0"/>
              </a:rPr>
              <a:t> سيصبح فرق الإشارة عند دارة قيادة البوابة </a:t>
            </a:r>
            <a:r>
              <a:rPr lang="en-US" sz="2000" b="1" dirty="0">
                <a:latin typeface="Arial" panose="020B0604020202020204" pitchFamily="34" charset="0"/>
              </a:rPr>
              <a:t>0.8V</a:t>
            </a:r>
            <a:r>
              <a:rPr lang="ar-SY" sz="2000" b="1" dirty="0">
                <a:latin typeface="Arial" panose="020B0604020202020204" pitchFamily="34" charset="0"/>
              </a:rPr>
              <a:t> وقد يكون غير كافي للتشغيل. في هذه الحالة يتم تطبيق إشارات مختلفة على الترانزستورات ويمكن أن تؤدي إلى حالة قصر وتدمير الترانزستورات بسهولة.</a:t>
            </a:r>
            <a:endParaRPr lang="en-US" sz="2000" b="1" dirty="0">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1850273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412</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نصائح عملية لتصميم المبدلات الترانزستورية</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نصائح عملية لتصميم المبدلات الترانزستورية</dc:title>
  <dc:creator>Asaad Kaadan</dc:creator>
  <cp:lastModifiedBy>Asaad Kaadan</cp:lastModifiedBy>
  <cp:revision>11</cp:revision>
  <dcterms:created xsi:type="dcterms:W3CDTF">2019-03-28T09:17:09Z</dcterms:created>
  <dcterms:modified xsi:type="dcterms:W3CDTF">2019-03-28T10:39:28Z</dcterms:modified>
</cp:coreProperties>
</file>