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9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04E-A610-4E65-BC7E-1B4ACA47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C4DC-FD33-4854-9C7C-719BA562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78BE-E762-4B00-95D8-E7C6DB1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BFC7-849D-49D3-ADA5-7281EAC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97E2-ADE4-43C3-AFA6-DD639F94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D69C-E4DD-41EF-AABD-DFEEC9CF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9F54-8AFB-4AD6-B141-6F991903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DAD4-1D83-4577-A96E-0B2921B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A465-193A-4ADA-AA37-BAC15FC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670D-E640-4856-A135-B240DE8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25E40-E632-44EA-B45C-60141AC3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9059-25CE-49FB-A24D-03841EFF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AEEB-F863-44EC-9489-68070AF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DFB-98B5-4CCD-865F-14043DF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D6E7-058E-4C3C-9A59-76941E77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D5C-256E-4810-BC8A-9A42C71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D3B8-F954-417B-A580-1388374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6A0F-46DB-408B-9740-AFA6E59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D762-472B-48FE-A61F-3BE6DA30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3FD5-0B0D-435D-B6FE-523248B7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BA70-6F31-49F4-B199-4030B3B4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32D7-AF22-464A-AD30-EF734566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174A-C836-49DB-A477-EEB488A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DD14-BF61-4C74-9A0A-5675623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2EA4-7977-4BDB-AC56-B3A5BFE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449-C74E-480A-88E9-67A5B70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3B1C-651F-4B43-8258-F7BEE465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F016-EA45-47A4-84AD-207C6595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64FC-225C-44BB-A579-05A3652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B82B-BBD4-465B-93CC-1F891DD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8ABC-0DC9-4AB4-8EFD-05D951C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250-64EB-4EE9-9FB6-6B4AC447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FEB-9133-451B-A28E-969EA51D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89B-8EF2-43A6-9D19-539752D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E4C3-6AEC-4C3F-A241-1AF40CD4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E3539-F844-4BD6-BC7D-8496393D5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A3951-E401-4A77-91B1-FA5A0ECF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DE346-6CE7-40B6-BCA2-BC336F1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526C-0F61-4BBC-9BBD-B8C717B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406A-ED59-4C60-8DBB-0CE42541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1B6C-DA9A-42CD-88A2-7CA1CC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A886-B280-4B34-B57E-6A42B98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B3F7-42DD-4751-A3E9-19D5337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AB465-C161-47AB-BD53-07C80754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5B2B-9671-4CC8-A458-356C797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AB4A-5AE5-451A-925F-5F9BFDA0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F0C-20EE-4769-B343-9DFF1DD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6B9-92AA-4567-A0F7-153388E5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C068-2676-4D5C-8442-F4FF4DA4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214D-69B5-46F9-B055-8924C34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83F-E60E-47E7-84B0-41AB65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90C9-26A8-4255-A0E6-42B7599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829-86D9-4B2E-9D87-D00FA91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11B4-1D2D-4C5F-BF2A-DD28D0A5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87F8-56E6-41BB-B82A-02504344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1DBF-E6A1-4870-8772-AAA9FE9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B596-8107-4E35-B1C8-7D9A0DFC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C636-F179-4DB5-9246-C4678C4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F8A63-291B-4D61-B8DC-F35B3C1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F25B-654B-454B-BCD7-E9CA4C10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C39F-F920-4ABC-8051-03CF77BB7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9C1E-E322-41E1-8B09-BD09A8CCC7E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E85-2797-49C1-960B-6D452FEE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8B7B-6CB9-49F0-88B0-179102ED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DigitalControlProj19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391"/>
            <a:ext cx="10515600" cy="981182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</a:pPr>
            <a:r>
              <a:rPr lang="ar-SY" sz="2000" b="1" dirty="0"/>
              <a:t>مشروع مشترك بين مادتي المعالجات (10 علامات) + التحكم الرقمي (10 علامات) </a:t>
            </a:r>
          </a:p>
          <a:p>
            <a:pPr algn="r" rtl="1">
              <a:lnSpc>
                <a:spcPct val="100000"/>
              </a:lnSpc>
            </a:pPr>
            <a:r>
              <a:rPr lang="ar-SY" sz="2000" b="1" dirty="0"/>
              <a:t>لقاءات دورية مع الطلاب كل أسبوعين وفق المخطط التالي (</a:t>
            </a:r>
            <a:r>
              <a:rPr lang="ar-SY" sz="2000" b="1" dirty="0">
                <a:solidFill>
                  <a:srgbClr val="FF0000"/>
                </a:solidFill>
              </a:rPr>
              <a:t>غياب أحد اللقاءات = علامة 0 في المشروع</a:t>
            </a:r>
            <a:r>
              <a:rPr lang="ar-SY" sz="2000" b="1" dirty="0"/>
              <a:t>):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4B41B4-A980-4B90-BA77-EBEBF637B8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476547"/>
          <a:ext cx="8128000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7874">
                  <a:extLst>
                    <a:ext uri="{9D8B030D-6E8A-4147-A177-3AD203B41FA5}">
                      <a16:colId xmlns:a16="http://schemas.microsoft.com/office/drawing/2014/main" val="3579258363"/>
                    </a:ext>
                  </a:extLst>
                </a:gridCol>
                <a:gridCol w="1920126">
                  <a:extLst>
                    <a:ext uri="{9D8B030D-6E8A-4147-A177-3AD203B41FA5}">
                      <a16:colId xmlns:a16="http://schemas.microsoft.com/office/drawing/2014/main" val="116573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مطلوب تسليم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Y" b="1" dirty="0"/>
                        <a:t>التاريخ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الفرق + اختيار المشاريع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13-14/3/2019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العناصر </a:t>
                      </a:r>
                      <a:r>
                        <a:rPr lang="en-US" b="1" dirty="0"/>
                        <a:t>(Bill of Materials)</a:t>
                      </a:r>
                      <a:r>
                        <a:rPr lang="ar-SY" b="1" dirty="0"/>
                        <a:t> + ميزانية المشروع + مخطط الدارة </a:t>
                      </a:r>
                      <a:r>
                        <a:rPr lang="en-US" b="1" dirty="0"/>
                        <a:t>(Schematics)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27-28/3/2019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رسم الدارة المطبوعة + اختيار نظام التحكم + رسم المنظومة على برنامج محاكاة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برمجة طرفيات المتحكم + خوارزمية التحكم + تشغيل المحاكاة وإجراء أي تعديلات على التصميم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24-25/4/2019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تصنيع وتجميع الدارة المطبوعة + فحص الدارة وبرمجتها + إصلاح الأخطاء + معايرة نظام التحكم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8-9/5/2019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75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التقرير النهائي + مناقشة/عرض المشروع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22-23/5/2019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71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29-30/5/2019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2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على كل فريق تسجيل أعضاء الفريق + مناقشة وتسجيل فكرة المشروع (5-10 دقائق لكل فريق).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الزمان: الأربعاء </a:t>
            </a:r>
            <a:r>
              <a:rPr lang="en-US" sz="2000" b="1" dirty="0"/>
              <a:t>13/3/2019</a:t>
            </a:r>
            <a:r>
              <a:rPr lang="ar-SY" sz="2000" b="1" dirty="0"/>
              <a:t> من 10:00 إلى 1:00 أو الخميس من 12:00 إلى 1:00.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المكان: مكتب د. أسعد كعدان.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عدد أعضاء الفريق </a:t>
            </a:r>
            <a:r>
              <a:rPr lang="ar-SY" sz="2000" b="1" dirty="0">
                <a:solidFill>
                  <a:srgbClr val="FF0000"/>
                </a:solidFill>
              </a:rPr>
              <a:t>2 على الأكثر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سيتم عرض 5-6 أفكار رئيسة الأسبوع القادم وعلى كل فريق اختيار فكرة ما من القائمة وإضافة بعض التعديلات عليها. لا تقبل المشاريع المتكررة.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يجب تنفيذ المشروع بشكل عملي حصراً. يمكن طلب مساعدة طلاب أو مهندسين من خارج المشروع لتلحيم العناصر الالكترونية ولكن </a:t>
            </a:r>
            <a:r>
              <a:rPr lang="ar-SY" sz="2000" b="1" dirty="0">
                <a:solidFill>
                  <a:srgbClr val="FF0000"/>
                </a:solidFill>
              </a:rPr>
              <a:t>يمنع منعاً باتاً الحصول على تصميم جاهز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من يعيد عملي المتحكمات فقط يمكن أن ينفذ مشروع بدون نظام تحكم ومن يعيد عملي تحكم 2 فقط يمكن أن ينفذ محاكاة لكامل النظام على </a:t>
            </a:r>
            <a:r>
              <a:rPr lang="ar-SY" sz="2000" b="1" dirty="0" err="1"/>
              <a:t>الماتلاب</a:t>
            </a:r>
            <a:r>
              <a:rPr lang="ar-SY" sz="2000" b="1" dirty="0"/>
              <a:t> فقط.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8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على الطلاب اختيار مشروع من الأفكار الأساسية التالية واقتراح تعديلات عليه: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غرفة (هواء أو غاز ما)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حوض سائل (ماء أو سائل آخر)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بسرعة محرك تيار مستمر </a:t>
            </a:r>
            <a:r>
              <a:rPr lang="en-US" sz="2000" b="1" dirty="0"/>
              <a:t>DC</a:t>
            </a:r>
            <a:r>
              <a:rPr lang="ar-SY" sz="2000" b="1" dirty="0"/>
              <a:t> باستخدام </a:t>
            </a:r>
            <a:r>
              <a:rPr lang="ar-SY" sz="2000" b="1" dirty="0" err="1"/>
              <a:t>مرمّز</a:t>
            </a:r>
            <a:r>
              <a:rPr lang="ar-SY" sz="2000" b="1" dirty="0"/>
              <a:t> ضوئي </a:t>
            </a:r>
            <a:r>
              <a:rPr lang="en-US" sz="2000" b="1" dirty="0"/>
              <a:t>optical encoder</a:t>
            </a:r>
            <a:r>
              <a:rPr lang="ar-SY" sz="2000" b="1" dirty="0"/>
              <a:t> (قرص كرتون مثقب + مرسل ومستقبل ضوئي)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نفس </a:t>
            </a:r>
            <a:r>
              <a:rPr lang="ar-SY" sz="2000" b="1" dirty="0" err="1"/>
              <a:t>المرمّز</a:t>
            </a:r>
            <a:r>
              <a:rPr lang="ar-SY" sz="2000" b="1" dirty="0"/>
              <a:t> الضوئي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مقاومة متغيرة </a:t>
            </a:r>
            <a:r>
              <a:rPr lang="en-US" sz="2000" b="1" dirty="0"/>
              <a:t>potentiometer</a:t>
            </a:r>
            <a:endParaRPr lang="ar-SY" sz="20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40114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جدول مشاريع الطلاب على الرابط:</a:t>
            </a:r>
            <a:endParaRPr lang="en-US" sz="2000" b="1" dirty="0"/>
          </a:p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hlinkClick r:id="rId2"/>
              </a:rPr>
              <a:t>https://tinyurl.com/DigitalControlProj19View</a:t>
            </a:r>
            <a:r>
              <a:rPr lang="en-US" sz="2400" b="1" dirty="0"/>
              <a:t> </a:t>
            </a:r>
            <a:endParaRPr lang="ar-SY" sz="24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3002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 </a:t>
            </a:r>
            <a:r>
              <a:rPr lang="en-US" sz="2000" b="1" dirty="0"/>
              <a:t>26/3/2019</a:t>
            </a:r>
            <a:r>
              <a:rPr lang="ar-SY" sz="2000" b="1" dirty="0"/>
              <a:t>: مخبر الإلكترونيات الصناعية مع أ. زكي اعتباراً من الساعة 10:00.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البحث عن تصميم دارة المشروع</a:t>
            </a:r>
            <a:endParaRPr lang="en-US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اختيار عناصر المشروع وتقدير الميزانية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</a:t>
            </a:r>
            <a:r>
              <a:rPr lang="en-US" sz="2000" b="1" dirty="0"/>
              <a:t>schematic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1652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البحث عن تصميم دارة المشروع</a:t>
            </a:r>
            <a:endParaRPr lang="en-US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3200" b="1" dirty="0"/>
              <a:t>ابحث على الانترنت!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المشاريع السابقة في الكلية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أو الطلاب السابقين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في مخبر المعالجات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...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9617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تجميع قائمة العناصر </a:t>
            </a:r>
            <a:r>
              <a:rPr lang="en-US" sz="2400" b="1" dirty="0"/>
              <a:t>Bill of Materials (BOM)</a:t>
            </a:r>
            <a:r>
              <a:rPr lang="ar-SY" sz="2400" b="1" dirty="0"/>
              <a:t> مع الميزانية</a:t>
            </a:r>
            <a:endParaRPr lang="en-US" sz="24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4153"/>
              </p:ext>
            </p:extLst>
          </p:nvPr>
        </p:nvGraphicFramePr>
        <p:xfrm>
          <a:off x="581890" y="2714914"/>
          <a:ext cx="111182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76">
                  <a:extLst>
                    <a:ext uri="{9D8B030D-6E8A-4147-A177-3AD203B41FA5}">
                      <a16:colId xmlns:a16="http://schemas.microsoft.com/office/drawing/2014/main" val="1224450336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752312398"/>
                    </a:ext>
                  </a:extLst>
                </a:gridCol>
                <a:gridCol w="1347012">
                  <a:extLst>
                    <a:ext uri="{9D8B030D-6E8A-4147-A177-3AD203B41FA5}">
                      <a16:colId xmlns:a16="http://schemas.microsoft.com/office/drawing/2014/main" val="3821662436"/>
                    </a:ext>
                  </a:extLst>
                </a:gridCol>
                <a:gridCol w="2727942">
                  <a:extLst>
                    <a:ext uri="{9D8B030D-6E8A-4147-A177-3AD203B41FA5}">
                      <a16:colId xmlns:a16="http://schemas.microsoft.com/office/drawing/2014/main" val="1237823325"/>
                    </a:ext>
                  </a:extLst>
                </a:gridCol>
                <a:gridCol w="1545738">
                  <a:extLst>
                    <a:ext uri="{9D8B030D-6E8A-4147-A177-3AD203B41FA5}">
                      <a16:colId xmlns:a16="http://schemas.microsoft.com/office/drawing/2014/main" val="2613997901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الإجمالي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الكمية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المفرد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الشركة المصنعة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اسم العنصر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رمز 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متحكم </a:t>
                      </a:r>
                      <a:r>
                        <a:rPr lang="en-US" dirty="0"/>
                        <a:t>8MHz,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ATmega8A-PU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مقاومة </a:t>
                      </a:r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 R2, R3, R7, 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المجموع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493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نظام تحكم رقمي</dc:title>
  <dc:creator>Asaad Kaadan</dc:creator>
  <cp:lastModifiedBy>Asaad Kaadan</cp:lastModifiedBy>
  <cp:revision>9</cp:revision>
  <dcterms:created xsi:type="dcterms:W3CDTF">2019-03-04T13:29:02Z</dcterms:created>
  <dcterms:modified xsi:type="dcterms:W3CDTF">2019-03-13T20:28:38Z</dcterms:modified>
</cp:coreProperties>
</file>