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4" r:id="rId4"/>
    <p:sldId id="279" r:id="rId5"/>
    <p:sldId id="275" r:id="rId6"/>
    <p:sldId id="276" r:id="rId7"/>
    <p:sldId id="280" r:id="rId8"/>
    <p:sldId id="277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B04E-A610-4E65-BC7E-1B4ACA47E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1C4DC-FD33-4854-9C7C-719BA562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78BE-E762-4B00-95D8-E7C6DB1C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BFC7-849D-49D3-ADA5-7281EAC9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97E2-ADE4-43C3-AFA6-DD639F94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D69C-E4DD-41EF-AABD-DFEEC9CF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9F54-8AFB-4AD6-B141-6F991903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DAD4-1D83-4577-A96E-0B2921B6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A465-193A-4ADA-AA37-BAC15FC9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670D-E640-4856-A135-B240DE8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25E40-E632-44EA-B45C-60141AC30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A9059-25CE-49FB-A24D-03841EFFC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AEEB-F863-44EC-9489-68070AFA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DFB-98B5-4CCD-865F-14043DF6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D6E7-058E-4C3C-9A59-76941E77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8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9D5C-256E-4810-BC8A-9A42C71D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D3B8-F954-417B-A580-13883748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6A0F-46DB-408B-9740-AFA6E598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D762-472B-48FE-A61F-3BE6DA30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3FD5-0B0D-435D-B6FE-523248B7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BA70-6F31-49F4-B199-4030B3B4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32D7-AF22-464A-AD30-EF734566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174A-C836-49DB-A477-EEB488A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DD14-BF61-4C74-9A0A-5675623E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2EA4-7977-4BDB-AC56-B3A5BFE0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7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4449-C74E-480A-88E9-67A5B703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3B1C-651F-4B43-8258-F7BEE4652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DF016-EA45-47A4-84AD-207C6595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64FC-225C-44BB-A579-05A3652F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9B82B-BBD4-465B-93CC-1F891DD4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8ABC-0DC9-4AB4-8EFD-05D951CA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1250-64EB-4EE9-9FB6-6B4AC447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4FEB-9133-451B-A28E-969EA51D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1989B-8EF2-43A6-9D19-539752DC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0E4C3-6AEC-4C3F-A241-1AF40CD4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E3539-F844-4BD6-BC7D-8496393D5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A3951-E401-4A77-91B1-FA5A0ECF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DE346-6CE7-40B6-BCA2-BC336F13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D526C-0F61-4BBC-9BBD-B8C717B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406A-ED59-4C60-8DBB-0CE42541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1B6C-DA9A-42CD-88A2-7CA1CCCD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8A886-B280-4B34-B57E-6A42B988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BB3F7-42DD-4751-A3E9-19D53375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AB465-C161-47AB-BD53-07C80754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75B2B-9671-4CC8-A458-356C7979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DAB4A-5AE5-451A-925F-5F9BFDA0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3F0C-20EE-4769-B343-9DFF1DD7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66B9-92AA-4567-A0F7-153388E5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5C068-2676-4D5C-8442-F4FF4DA4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0214D-69B5-46F9-B055-8924C34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6183F-E60E-47E7-84B0-41AB65EF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490C9-26A8-4255-A0E6-42B75995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8829-86D9-4B2E-9D87-D00FA915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811B4-1D2D-4C5F-BF2A-DD28D0A5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87F8-56E6-41BB-B82A-025043446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A1DBF-E6A1-4870-8772-AAA9FE95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9C1E-E322-41E1-8B09-BD09A8CCC7E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FB596-8107-4E35-B1C8-7D9A0DFC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C636-F179-4DB5-9246-C4678C47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F8A63-291B-4D61-B8DC-F35B3C1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F25B-654B-454B-BCD7-E9CA4C10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C39F-F920-4ABC-8051-03CF77BB7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9C1E-E322-41E1-8B09-BD09A8CCC7E7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6E85-2797-49C1-960B-6D452FEE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8B7B-6CB9-49F0-88B0-179102ED7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CA9B-1D85-4C1B-9CA7-734D3FCF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ore.arduino.cc/usa/mega-2560-r3" TargetMode="External"/><Relationship Id="rId4" Type="http://schemas.openxmlformats.org/officeDocument/2006/relationships/hyperlink" Target="https://hexabitz.com/product/hexabitz-intro-k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DigitalControlProj19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391"/>
            <a:ext cx="10515600" cy="981182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</a:pPr>
            <a:r>
              <a:rPr lang="ar-SY" sz="2000" b="1" dirty="0"/>
              <a:t>مشروع مشترك بين مادتي المعالجات (10 علامات) + التحكم الرقمي (10 علامات) </a:t>
            </a:r>
          </a:p>
          <a:p>
            <a:pPr algn="r" rtl="1">
              <a:lnSpc>
                <a:spcPct val="100000"/>
              </a:lnSpc>
            </a:pPr>
            <a:r>
              <a:rPr lang="ar-SY" sz="2000" b="1" dirty="0"/>
              <a:t>لقاءات دورية مع الطلاب كل أسبوعين وفق المخطط التالي (</a:t>
            </a:r>
            <a:r>
              <a:rPr lang="ar-SY" sz="2000" b="1" dirty="0">
                <a:solidFill>
                  <a:srgbClr val="FF0000"/>
                </a:solidFill>
              </a:rPr>
              <a:t>غياب أحد اللقاءات = علامة 0 في المشروع</a:t>
            </a:r>
            <a:r>
              <a:rPr lang="ar-SY" sz="2000" b="1" dirty="0"/>
              <a:t>):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4B41B4-A980-4B90-BA77-EBEBF637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04891"/>
              </p:ext>
            </p:extLst>
          </p:nvPr>
        </p:nvGraphicFramePr>
        <p:xfrm>
          <a:off x="2032000" y="2476547"/>
          <a:ext cx="8128000" cy="347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7874">
                  <a:extLst>
                    <a:ext uri="{9D8B030D-6E8A-4147-A177-3AD203B41FA5}">
                      <a16:colId xmlns:a16="http://schemas.microsoft.com/office/drawing/2014/main" val="3579258363"/>
                    </a:ext>
                  </a:extLst>
                </a:gridCol>
                <a:gridCol w="1920126">
                  <a:extLst>
                    <a:ext uri="{9D8B030D-6E8A-4147-A177-3AD203B41FA5}">
                      <a16:colId xmlns:a16="http://schemas.microsoft.com/office/drawing/2014/main" val="1165735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b="1" dirty="0"/>
                        <a:t>مطلوب تسليم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ar-SY" b="1" dirty="0"/>
                        <a:t>التاريخ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اختيار الفرق + اختيار المشاريع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13-14/3/2019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اختيار العناصر </a:t>
                      </a:r>
                      <a:r>
                        <a:rPr lang="en-US" b="1" dirty="0"/>
                        <a:t>(Bill of Materials)</a:t>
                      </a:r>
                      <a:r>
                        <a:rPr lang="ar-SY" b="1" dirty="0"/>
                        <a:t> + ميزانية المشروع + مخطط الدارة </a:t>
                      </a:r>
                      <a:r>
                        <a:rPr lang="en-US" b="1" dirty="0"/>
                        <a:t>(Schematics)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27-28/3/2019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8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رسم الدارة المطبوعة + اختيار نظام التحكم + رسم المنظومة على برنامج محاكاة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16-18/4/2019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برمجة طرفيات المتحكم + خوارزمية التحكم + تشغيل المحاكاة وإجراء أي تعديلات على التصميم</a:t>
                      </a:r>
                      <a:r>
                        <a:rPr lang="en-US" b="1" dirty="0"/>
                        <a:t> </a:t>
                      </a:r>
                      <a:r>
                        <a:rPr lang="ar-SY" b="1" dirty="0"/>
                        <a:t>+ تصنيع الدارة المطبوعة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30/4/2019-2/5/2019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5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تجميع الدارة المطبوعة + فحص الدارة وبرمجتها + إصلاح الأخطاء + معايرة نظام التحكم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14-16/5/2019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97543"/>
                  </a:ext>
                </a:extLst>
              </a:tr>
              <a:tr h="439488"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التقرير النهائي + مناقشة/عرض المشروع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22-30/5/2019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7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8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46" y="873302"/>
            <a:ext cx="6490854" cy="4098747"/>
          </a:xfrm>
        </p:spPr>
        <p:txBody>
          <a:bodyPr>
            <a:no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2400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اختبار الدارة على </a:t>
            </a:r>
            <a:r>
              <a:rPr lang="en-US" sz="2400" b="1" dirty="0"/>
              <a:t>test board</a:t>
            </a:r>
            <a:endParaRPr lang="ar-SY" sz="24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يمكن اختبار أجزاء من الدارة فقط (حساس الحرارة، دارة قيادة المحرك الخ). لا داعي لإحضار الدارة إلى اللقاء.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قد تحتاج إلى كتابة برامج متحكم جزئية لاختبار جزء معين (مثلاُ برنامج قراءة </a:t>
            </a:r>
            <a:r>
              <a:rPr lang="en-US" b="1" dirty="0"/>
              <a:t>ADC</a:t>
            </a:r>
            <a:r>
              <a:rPr lang="ar-SY" b="1" dirty="0"/>
              <a:t> لاختبار حساس الحرارة).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إجراء أي تعديلات على التصميم نتيجة للاختبارات.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400" b="1" dirty="0"/>
          </a:p>
        </p:txBody>
      </p:sp>
      <p:pic>
        <p:nvPicPr>
          <p:cNvPr id="2052" name="Picture 4" descr="Image result for test board project">
            <a:extLst>
              <a:ext uri="{FF2B5EF4-FFF2-40B4-BE49-F238E27FC236}">
                <a16:creationId xmlns:a16="http://schemas.microsoft.com/office/drawing/2014/main" id="{4D770083-89C5-4BD8-ABFE-A00278BB7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2" y="2018434"/>
            <a:ext cx="4056688" cy="304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1516606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/>
              <a:t>رسم المخطط النظري على برنامج محاكاة </a:t>
            </a:r>
            <a:r>
              <a:rPr lang="en-US" sz="2400" b="1"/>
              <a:t>Proteus</a:t>
            </a:r>
            <a:endParaRPr lang="en-US" b="1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pic>
        <p:nvPicPr>
          <p:cNvPr id="2050" name="Picture 2" descr="Image result for isis proteus">
            <a:extLst>
              <a:ext uri="{FF2B5EF4-FFF2-40B4-BE49-F238E27FC236}">
                <a16:creationId xmlns:a16="http://schemas.microsoft.com/office/drawing/2014/main" id="{8ECFAFD2-1A7C-4137-AFD2-85929261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51" y="2389909"/>
            <a:ext cx="5755698" cy="40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1516606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رسم الدارة المطبوعة على برنامج </a:t>
            </a:r>
            <a:r>
              <a:rPr lang="en-US" sz="2400" b="1" dirty="0"/>
              <a:t>Eagle</a:t>
            </a:r>
            <a:r>
              <a:rPr lang="ar-SY" sz="2400" b="1" dirty="0"/>
              <a:t> (لا تصنع الدارة في هذه المرحلة).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pic>
        <p:nvPicPr>
          <p:cNvPr id="3074" name="Picture 2" descr="Image result for eagle board">
            <a:extLst>
              <a:ext uri="{FF2B5EF4-FFF2-40B4-BE49-F238E27FC236}">
                <a16:creationId xmlns:a16="http://schemas.microsoft.com/office/drawing/2014/main" id="{DFC907B6-BED3-4F34-BC6E-C3AB15150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144" y="2638309"/>
            <a:ext cx="5148805" cy="365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00572"/>
            <a:ext cx="10218506" cy="1506215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2400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تحديد المتحكم وعناصر نظام التحكم + رسم مخطط صندوقي للمتحكم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1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78830"/>
              </p:ext>
            </p:extLst>
          </p:nvPr>
        </p:nvGraphicFramePr>
        <p:xfrm>
          <a:off x="757670" y="2089153"/>
          <a:ext cx="10676659" cy="4450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67807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4308852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مثال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P, PI, PD, 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نوع المتحكم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الحرارة المرجعية عن طريق مقاومة متغيرة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الإشارة المرجعية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الإشارة المرجعية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1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v_ref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الإشارة المرجعية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ADC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الإشارة المرجعية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علاقة </a:t>
                      </a:r>
                      <a:r>
                        <a:rPr lang="en-US" dirty="0" err="1"/>
                        <a:t>v_ref</a:t>
                      </a:r>
                      <a:r>
                        <a:rPr lang="ar-SY" dirty="0"/>
                        <a:t> مع الحرارة المرجعية؟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علاقة الإشارة المرجعية في البرنامج بالمتحول الفيزيائي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الحرارة المقاسة عن طريق حساس </a:t>
                      </a:r>
                      <a:r>
                        <a:rPr lang="en-US" dirty="0"/>
                        <a:t>LM35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إشارة الحساس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°C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إشارة الحساس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8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v_sen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إشارة الحساس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9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ADC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واحدة إشارة الحساس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dirty="0"/>
                        <a:t>علاقة </a:t>
                      </a:r>
                      <a:r>
                        <a:rPr lang="en-US" dirty="0" err="1"/>
                        <a:t>v_sen</a:t>
                      </a:r>
                      <a:r>
                        <a:rPr lang="ar-SY" dirty="0"/>
                        <a:t> مع الحرارة المقاسة؟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b="1" dirty="0"/>
                        <a:t>علاقة الإشارة المرجعية في البرنامج بالمتحول الفيزيائي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9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8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00572"/>
            <a:ext cx="10218506" cy="1506215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2400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تحديد المتحكم وعناصر نظام التحكم + رسم مخطط صندوقي للمتحكم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1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30602"/>
              </p:ext>
            </p:extLst>
          </p:nvPr>
        </p:nvGraphicFramePr>
        <p:xfrm>
          <a:off x="757670" y="2089153"/>
          <a:ext cx="10676659" cy="2966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67807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4308852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مثال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سرعة مروحة عن طريق </a:t>
                      </a:r>
                      <a:r>
                        <a:rPr lang="en-US" dirty="0"/>
                        <a:t>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/>
                        <a:t>إشارة التحكم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واحدة إشارة التحكم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1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fan_speed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إشارة التحكم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1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Timer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واحدة إشارة التحكم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dirty="0"/>
                        <a:t>علاقة </a:t>
                      </a:r>
                      <a:r>
                        <a:rPr lang="en-US" dirty="0" err="1"/>
                        <a:t>fan_speed</a:t>
                      </a:r>
                      <a:r>
                        <a:rPr lang="ar-SY" dirty="0"/>
                        <a:t> مع سرعة المروحة؟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علاقة إشارة التحكم في البرنامج بالمتحول الفيزيائي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0-20000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مجال إشارة التحكم في البرنامج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100-0 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Y" b="1" dirty="0"/>
                        <a:t>مجال إشارة التحكم الفيزيائية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08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747" y="774186"/>
            <a:ext cx="10218506" cy="1043815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sz="4000" b="1" dirty="0">
                <a:solidFill>
                  <a:srgbClr val="FF0000"/>
                </a:solidFill>
              </a:rPr>
              <a:t>جوائز قيمة لأفضل مشروعين!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ar-SY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BABCB-8E67-47AD-A7C5-5276C0857BF3}"/>
              </a:ext>
            </a:extLst>
          </p:cNvPr>
          <p:cNvSpPr/>
          <p:nvPr/>
        </p:nvSpPr>
        <p:spPr>
          <a:xfrm>
            <a:off x="2344106" y="5957544"/>
            <a:ext cx="2362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Arduino Mega 2560 R3</a:t>
            </a:r>
            <a:endParaRPr lang="en-US" dirty="0"/>
          </a:p>
        </p:txBody>
      </p:sp>
      <p:pic>
        <p:nvPicPr>
          <p:cNvPr id="5122" name="Picture 2" descr="Image result for arduino mega 2560">
            <a:extLst>
              <a:ext uri="{FF2B5EF4-FFF2-40B4-BE49-F238E27FC236}">
                <a16:creationId xmlns:a16="http://schemas.microsoft.com/office/drawing/2014/main" id="{F3DCEF3E-68D7-4967-9C29-7E742BA5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57" y="3535279"/>
            <a:ext cx="2828059" cy="215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49CAB516-C1AE-46A3-827D-276094082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979" y="3098213"/>
            <a:ext cx="3514818" cy="26338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52A6F3-B7D3-4344-93A9-0BF3899DC352}"/>
              </a:ext>
            </a:extLst>
          </p:cNvPr>
          <p:cNvSpPr/>
          <p:nvPr/>
        </p:nvSpPr>
        <p:spPr>
          <a:xfrm>
            <a:off x="7617492" y="5957544"/>
            <a:ext cx="184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Hexabitz</a:t>
            </a:r>
            <a:r>
              <a:rPr lang="en-US" b="1" dirty="0"/>
              <a:t> Intro Kit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F69A9A-DA10-49A7-ADFC-4596F9895150}"/>
              </a:ext>
            </a:extLst>
          </p:cNvPr>
          <p:cNvSpPr txBox="1">
            <a:spLocks/>
          </p:cNvSpPr>
          <p:nvPr/>
        </p:nvSpPr>
        <p:spPr>
          <a:xfrm>
            <a:off x="7385159" y="2293324"/>
            <a:ext cx="2208457" cy="804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ar-SY" sz="3200" b="1" dirty="0">
                <a:solidFill>
                  <a:srgbClr val="FF0000"/>
                </a:solidFill>
              </a:rPr>
              <a:t>الجائزة الأولى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ar-SY" sz="20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E4C594-20AC-406C-9D94-2A3DBE22FCCA}"/>
              </a:ext>
            </a:extLst>
          </p:cNvPr>
          <p:cNvSpPr txBox="1">
            <a:spLocks/>
          </p:cNvSpPr>
          <p:nvPr/>
        </p:nvSpPr>
        <p:spPr>
          <a:xfrm>
            <a:off x="2460728" y="2324823"/>
            <a:ext cx="2208457" cy="804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ar-SY" sz="3200" b="1" dirty="0">
                <a:solidFill>
                  <a:srgbClr val="FF0000"/>
                </a:solidFill>
              </a:rPr>
              <a:t>الجائزة الثانية</a:t>
            </a:r>
          </a:p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ar-SY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AC0796-8E8B-4C31-ACFB-7789512843C3}"/>
              </a:ext>
            </a:extLst>
          </p:cNvPr>
          <p:cNvSpPr/>
          <p:nvPr/>
        </p:nvSpPr>
        <p:spPr>
          <a:xfrm>
            <a:off x="6301722" y="6326876"/>
            <a:ext cx="476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https://hexabitz.com/product/hexabitz-intro-kit/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7C8E1-5269-44CD-9D2D-47CDDDE32CD4}"/>
              </a:ext>
            </a:extLst>
          </p:cNvPr>
          <p:cNvSpPr/>
          <p:nvPr/>
        </p:nvSpPr>
        <p:spPr>
          <a:xfrm>
            <a:off x="1320478" y="6327959"/>
            <a:ext cx="4241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https://store.arduino.cc/usa/mega-2560-r3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 lnSpcReduction="10000"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على كل فريق تسجيل أعضاء الفريق + مناقشة وتسجيل فكرة المشروع (5-10 دقائق لكل فريق).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الزمان: الأربعاء </a:t>
            </a:r>
            <a:r>
              <a:rPr lang="en-US" sz="2000" b="1" dirty="0"/>
              <a:t>13/3/2019</a:t>
            </a:r>
            <a:r>
              <a:rPr lang="ar-SY" sz="2000" b="1" dirty="0"/>
              <a:t> من 10:00 إلى 1:00 أو الخميس من 12:00 إلى 1:00.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المكان: مكتب د. أسعد كعدان.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عدد أعضاء الفريق </a:t>
            </a:r>
            <a:r>
              <a:rPr lang="ar-SY" sz="2000" b="1" dirty="0">
                <a:solidFill>
                  <a:srgbClr val="FF0000"/>
                </a:solidFill>
              </a:rPr>
              <a:t>2 على الأكثر</a:t>
            </a:r>
            <a:r>
              <a:rPr lang="ar-SY" sz="2000" b="1" dirty="0"/>
              <a:t>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سيتم عرض 5-6 أفكار رئيسة الأسبوع القادم وعلى كل فريق اختيار فكرة ما من القائمة وإضافة بعض التعديلات عليها. لا تقبل المشاريع المتكررة.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يجب تنفيذ المشروع بشكل عملي حصراً. يمكن طلب مساعدة طلاب أو مهندسين من خارج المشروع لتلحيم العناصر الالكترونية ولكن </a:t>
            </a:r>
            <a:r>
              <a:rPr lang="ar-SY" sz="2000" b="1" dirty="0">
                <a:solidFill>
                  <a:srgbClr val="FF0000"/>
                </a:solidFill>
              </a:rPr>
              <a:t>يمنع منعاً باتاً الحصول على تصميم جاهز</a:t>
            </a:r>
            <a:r>
              <a:rPr lang="ar-SY" sz="2000" b="1" dirty="0"/>
              <a:t>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من يعيد عملي المتحكمات فقط يمكن أن ينفذ مشروع بدون نظام تحكم ومن يعيد عملي تحكم 2 فقط يمكن أن ينفذ محاكاة لكامل النظام على </a:t>
            </a:r>
            <a:r>
              <a:rPr lang="ar-SY" sz="2000" b="1" dirty="0" err="1"/>
              <a:t>الماتلاب</a:t>
            </a:r>
            <a:r>
              <a:rPr lang="ar-SY" sz="2000" b="1" dirty="0"/>
              <a:t> فقط.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287830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000" b="1" dirty="0"/>
              <a:t>على الطلاب اختيار مشروع من الأفكار الأساسية التالية واقتراح تعديلات عليه: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بدرجة حرارة غرفة (هواء أو غاز ما)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بدرجة حرارة حوض سائل (ماء أو سائل آخر)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بسرعة محرك تيار مستمر </a:t>
            </a:r>
            <a:r>
              <a:rPr lang="en-US" sz="2000" b="1" dirty="0"/>
              <a:t>DC</a:t>
            </a:r>
            <a:r>
              <a:rPr lang="ar-SY" sz="2000" b="1" dirty="0"/>
              <a:t> باستخدام </a:t>
            </a:r>
            <a:r>
              <a:rPr lang="ar-SY" sz="2000" b="1" dirty="0" err="1"/>
              <a:t>مرمّز</a:t>
            </a:r>
            <a:r>
              <a:rPr lang="ar-SY" sz="2000" b="1" dirty="0"/>
              <a:t> ضوئي </a:t>
            </a:r>
            <a:r>
              <a:rPr lang="en-US" sz="2000" b="1" dirty="0"/>
              <a:t>optical encoder</a:t>
            </a:r>
            <a:r>
              <a:rPr lang="ar-SY" sz="2000" b="1" dirty="0"/>
              <a:t> (قرص كرتون مثقب + مرسل ومستقبل ضوئي)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بموضع (زاوية) محرك خطوي</a:t>
            </a:r>
            <a:r>
              <a:rPr lang="en-US" sz="2000" b="1" dirty="0"/>
              <a:t>stepper motor </a:t>
            </a:r>
            <a:r>
              <a:rPr lang="ar-SY" sz="2000" b="1" dirty="0"/>
              <a:t> باستخدام نفس </a:t>
            </a:r>
            <a:r>
              <a:rPr lang="ar-SY" sz="2000" b="1" dirty="0" err="1"/>
              <a:t>المرمّز</a:t>
            </a:r>
            <a:r>
              <a:rPr lang="ar-SY" sz="2000" b="1" dirty="0"/>
              <a:t> الضوئي</a:t>
            </a:r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ar-SY" sz="2000" b="1" dirty="0"/>
              <a:t>نظام تحكم بموضع (زاوية) محرك خطوي</a:t>
            </a:r>
            <a:r>
              <a:rPr lang="en-US" sz="2000" b="1" dirty="0"/>
              <a:t>stepper motor </a:t>
            </a:r>
            <a:r>
              <a:rPr lang="ar-SY" sz="2000" b="1" dirty="0"/>
              <a:t> باستخدام مقاومة متغيرة </a:t>
            </a:r>
            <a:r>
              <a:rPr lang="en-US" sz="2000" b="1" dirty="0"/>
              <a:t>potentiometer</a:t>
            </a:r>
            <a:endParaRPr lang="ar-SY" sz="2000" b="1" dirty="0"/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401142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الأول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ar-SY" sz="2000" b="1" dirty="0"/>
              <a:t>جدول مشاريع الطلاب على الرابط:</a:t>
            </a:r>
            <a:endParaRPr lang="en-US" sz="2000" b="1" dirty="0"/>
          </a:p>
          <a:p>
            <a:pPr marL="0" indent="0" algn="ct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hlinkClick r:id="rId2"/>
              </a:rPr>
              <a:t>https://tinyurl.com/DigitalControlProj19View</a:t>
            </a:r>
            <a:r>
              <a:rPr lang="en-US" sz="2400" b="1" dirty="0"/>
              <a:t> </a:t>
            </a:r>
            <a:endParaRPr lang="ar-SY" sz="2400" b="1" dirty="0"/>
          </a:p>
          <a:p>
            <a:pPr marL="914400" lvl="1" indent="-457200"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330029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الثلاثاء </a:t>
            </a:r>
            <a:r>
              <a:rPr lang="en-US" sz="2000" b="1" dirty="0"/>
              <a:t>26/3/2019</a:t>
            </a:r>
            <a:r>
              <a:rPr lang="ar-SY" sz="2000" b="1" dirty="0"/>
              <a:t>: مخبر الإلكترونيات الصناعية مع أ. زكي اعتباراً من الساعة 10:00.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المطلوب إنجازه: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البحث عن تصميم دارة المشروع</a:t>
            </a:r>
            <a:endParaRPr lang="en-US" sz="20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اختيار عناصر المشروع وتقدير الميزانية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رسم المخطط النظري </a:t>
            </a:r>
            <a:r>
              <a:rPr lang="en-US" sz="2000" b="1" dirty="0"/>
              <a:t>schematic</a:t>
            </a:r>
            <a:r>
              <a:rPr lang="ar-SY" sz="2000" b="1" dirty="0"/>
              <a:t> باستخدام برنامج </a:t>
            </a:r>
            <a:r>
              <a:rPr lang="en-US" sz="2000" b="1" dirty="0"/>
              <a:t>Eagle</a:t>
            </a:r>
            <a:endParaRPr lang="ar-SY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21652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البحث عن تصميم دارة المشروع</a:t>
            </a:r>
            <a:endParaRPr lang="en-US" sz="24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3200" b="1" dirty="0"/>
              <a:t>ابحث على الانترنت!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المشاريع السابقة في الكلية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اسأل المهندسين أو الطلاب السابقين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اسأل المهندسين في مخبر المعالجات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b="1" dirty="0"/>
              <a:t>...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39617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رسم المخطط النظري على برنامج </a:t>
            </a:r>
            <a:r>
              <a:rPr lang="en-US" sz="2400" b="1" dirty="0"/>
              <a:t>Eagle</a:t>
            </a:r>
            <a:endParaRPr lang="en-US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pic>
        <p:nvPicPr>
          <p:cNvPr id="1026" name="Picture 2" descr="Image result for eagle schematics">
            <a:extLst>
              <a:ext uri="{FF2B5EF4-FFF2-40B4-BE49-F238E27FC236}">
                <a16:creationId xmlns:a16="http://schemas.microsoft.com/office/drawing/2014/main" id="{EEBE03C8-1893-4105-8863-46ACC266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526874"/>
            <a:ext cx="5772150" cy="391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1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الثاني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400" b="1" dirty="0"/>
              <a:t>تجميع قائمة العناصر </a:t>
            </a:r>
            <a:r>
              <a:rPr lang="en-US" sz="2400" b="1" dirty="0"/>
              <a:t>Bill of Materials (BOM)</a:t>
            </a:r>
            <a:r>
              <a:rPr lang="ar-SY" sz="2400" b="1" dirty="0"/>
              <a:t> مع الميزانية</a:t>
            </a:r>
            <a:endParaRPr lang="en-US" sz="24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7934D-5EF6-42BA-BA6D-51F3CA01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54153"/>
              </p:ext>
            </p:extLst>
          </p:nvPr>
        </p:nvGraphicFramePr>
        <p:xfrm>
          <a:off x="581890" y="2714914"/>
          <a:ext cx="1111827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76">
                  <a:extLst>
                    <a:ext uri="{9D8B030D-6E8A-4147-A177-3AD203B41FA5}">
                      <a16:colId xmlns:a16="http://schemas.microsoft.com/office/drawing/2014/main" val="1224450336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752312398"/>
                    </a:ext>
                  </a:extLst>
                </a:gridCol>
                <a:gridCol w="1347012">
                  <a:extLst>
                    <a:ext uri="{9D8B030D-6E8A-4147-A177-3AD203B41FA5}">
                      <a16:colId xmlns:a16="http://schemas.microsoft.com/office/drawing/2014/main" val="3821662436"/>
                    </a:ext>
                  </a:extLst>
                </a:gridCol>
                <a:gridCol w="2727942">
                  <a:extLst>
                    <a:ext uri="{9D8B030D-6E8A-4147-A177-3AD203B41FA5}">
                      <a16:colId xmlns:a16="http://schemas.microsoft.com/office/drawing/2014/main" val="1237823325"/>
                    </a:ext>
                  </a:extLst>
                </a:gridCol>
                <a:gridCol w="1545738">
                  <a:extLst>
                    <a:ext uri="{9D8B030D-6E8A-4147-A177-3AD203B41FA5}">
                      <a16:colId xmlns:a16="http://schemas.microsoft.com/office/drawing/2014/main" val="2613997901"/>
                    </a:ext>
                  </a:extLst>
                </a:gridCol>
                <a:gridCol w="1588324">
                  <a:extLst>
                    <a:ext uri="{9D8B030D-6E8A-4147-A177-3AD203B41FA5}">
                      <a16:colId xmlns:a16="http://schemas.microsoft.com/office/drawing/2014/main" val="184326639"/>
                    </a:ext>
                  </a:extLst>
                </a:gridCol>
                <a:gridCol w="1588324">
                  <a:extLst>
                    <a:ext uri="{9D8B030D-6E8A-4147-A177-3AD203B41FA5}">
                      <a16:colId xmlns:a16="http://schemas.microsoft.com/office/drawing/2014/main" val="96867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السعر الإجمالي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الكمية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السعر المفرد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الوصف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الشركة المصنعة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اسم العنصر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رمز العنصر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1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متحكم </a:t>
                      </a:r>
                      <a:r>
                        <a:rPr lang="en-US" dirty="0"/>
                        <a:t>8MHz,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ATmega8A-PU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3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/>
                        <a:t>مقاومة </a:t>
                      </a:r>
                      <a:r>
                        <a:rPr lang="en-US" dirty="0"/>
                        <a:t>1Kohm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1Kohm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R1, R2, R3, R7, 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0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0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المجموع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9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0BF6D4-7C75-4FDB-A9F2-AE3E304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9537"/>
          </a:xfrm>
        </p:spPr>
        <p:txBody>
          <a:bodyPr/>
          <a:lstStyle/>
          <a:p>
            <a:pPr algn="ctr"/>
            <a:r>
              <a:rPr lang="ar-SY" b="1" dirty="0">
                <a:solidFill>
                  <a:srgbClr val="FF0000"/>
                </a:solidFill>
              </a:rPr>
              <a:t>مشروع نظام تحكم رقمي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2C95-8B64-4510-87F3-5B05D268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94" y="873303"/>
            <a:ext cx="10218506" cy="556859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ar-SY" b="1" dirty="0">
                <a:solidFill>
                  <a:srgbClr val="FF0000"/>
                </a:solidFill>
              </a:rPr>
              <a:t>اللقاء الثالث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الثلاثاء-الخميس </a:t>
            </a:r>
            <a:r>
              <a:rPr lang="en-US" sz="2000" b="1" dirty="0">
                <a:solidFill>
                  <a:prstClr val="black"/>
                </a:solidFill>
              </a:rPr>
              <a:t>16-18/4/2019</a:t>
            </a:r>
            <a:r>
              <a:rPr lang="ar-SY" sz="2000" b="1" dirty="0"/>
              <a:t>: مخبر الإلكترونيات الصناعية مع أ. زكي أو غرفة د. أسعد.</a:t>
            </a:r>
            <a:endParaRPr lang="en-US" sz="2000" b="1" dirty="0"/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المطلوب إنجازه: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اختبار الدارة على </a:t>
            </a:r>
            <a:r>
              <a:rPr lang="en-US" sz="2000" b="1" dirty="0"/>
              <a:t>test board</a:t>
            </a:r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رسم المخطط النظري على برنامج محاكاة </a:t>
            </a:r>
            <a:r>
              <a:rPr lang="en-US" sz="2000" b="1" dirty="0"/>
              <a:t>Proteus</a:t>
            </a:r>
            <a:endParaRPr lang="ar-SY" sz="20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رسم الدارة المطبوعة </a:t>
            </a:r>
            <a:r>
              <a:rPr lang="en-US" sz="2000" b="1" dirty="0"/>
              <a:t>PCB</a:t>
            </a:r>
            <a:r>
              <a:rPr lang="ar-SY" sz="2000" b="1" dirty="0"/>
              <a:t> باستخدام برنامج </a:t>
            </a:r>
            <a:r>
              <a:rPr lang="en-US" sz="2000" b="1" dirty="0"/>
              <a:t>Eagle</a:t>
            </a:r>
            <a:endParaRPr lang="ar-SY" sz="2000" b="1" dirty="0"/>
          </a:p>
          <a:p>
            <a:pPr lvl="1"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ar-SY" sz="2000" b="1" dirty="0"/>
              <a:t>تحديد عناصر نظام التحكم</a:t>
            </a:r>
          </a:p>
          <a:p>
            <a:pPr algn="r" rt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ar-SY" sz="2000" b="1" dirty="0"/>
          </a:p>
        </p:txBody>
      </p:sp>
    </p:spTree>
    <p:extLst>
      <p:ext uri="{BB962C8B-B14F-4D97-AF65-F5344CB8AC3E}">
        <p14:creationId xmlns:p14="http://schemas.microsoft.com/office/powerpoint/2010/main" val="114538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870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  <vt:lpstr>مشروع نظام تحكم رقمي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نظام تحكم رقمي</dc:title>
  <dc:creator>Asaad Kaadan</dc:creator>
  <cp:lastModifiedBy>Asaad Kaadan</cp:lastModifiedBy>
  <cp:revision>20</cp:revision>
  <dcterms:created xsi:type="dcterms:W3CDTF">2019-03-04T13:29:02Z</dcterms:created>
  <dcterms:modified xsi:type="dcterms:W3CDTF">2019-04-03T07:15:50Z</dcterms:modified>
</cp:coreProperties>
</file>