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Lst>
  <p:notesMasterIdLst>
    <p:notesMasterId r:id="rId76"/>
  </p:notesMasterIdLst>
  <p:sldIdLst>
    <p:sldId id="256" r:id="rId3"/>
    <p:sldId id="277" r:id="rId4"/>
    <p:sldId id="266" r:id="rId5"/>
    <p:sldId id="265" r:id="rId6"/>
    <p:sldId id="267" r:id="rId7"/>
    <p:sldId id="261" r:id="rId8"/>
    <p:sldId id="268" r:id="rId9"/>
    <p:sldId id="269" r:id="rId10"/>
    <p:sldId id="270" r:id="rId11"/>
    <p:sldId id="271" r:id="rId12"/>
    <p:sldId id="272" r:id="rId13"/>
    <p:sldId id="274" r:id="rId14"/>
    <p:sldId id="273" r:id="rId15"/>
    <p:sldId id="275" r:id="rId16"/>
    <p:sldId id="409" r:id="rId17"/>
    <p:sldId id="411" r:id="rId18"/>
    <p:sldId id="408" r:id="rId19"/>
    <p:sldId id="410" r:id="rId20"/>
    <p:sldId id="276" r:id="rId21"/>
    <p:sldId id="280" r:id="rId22"/>
    <p:sldId id="278" r:id="rId23"/>
    <p:sldId id="287" r:id="rId24"/>
    <p:sldId id="412" r:id="rId25"/>
    <p:sldId id="284" r:id="rId26"/>
    <p:sldId id="285" r:id="rId27"/>
    <p:sldId id="291" r:id="rId28"/>
    <p:sldId id="292" r:id="rId29"/>
    <p:sldId id="286" r:id="rId30"/>
    <p:sldId id="288" r:id="rId31"/>
    <p:sldId id="289" r:id="rId32"/>
    <p:sldId id="294" r:id="rId33"/>
    <p:sldId id="296" r:id="rId34"/>
    <p:sldId id="314" r:id="rId35"/>
    <p:sldId id="358" r:id="rId36"/>
    <p:sldId id="260" r:id="rId37"/>
    <p:sldId id="385" r:id="rId38"/>
    <p:sldId id="386" r:id="rId39"/>
    <p:sldId id="297" r:id="rId40"/>
    <p:sldId id="298" r:id="rId41"/>
    <p:sldId id="387" r:id="rId42"/>
    <p:sldId id="388" r:id="rId43"/>
    <p:sldId id="335" r:id="rId44"/>
    <p:sldId id="336" r:id="rId45"/>
    <p:sldId id="337" r:id="rId46"/>
    <p:sldId id="413" r:id="rId47"/>
    <p:sldId id="300" r:id="rId48"/>
    <p:sldId id="301" r:id="rId49"/>
    <p:sldId id="302" r:id="rId50"/>
    <p:sldId id="303" r:id="rId51"/>
    <p:sldId id="394" r:id="rId52"/>
    <p:sldId id="395" r:id="rId53"/>
    <p:sldId id="396" r:id="rId54"/>
    <p:sldId id="401" r:id="rId55"/>
    <p:sldId id="400" r:id="rId56"/>
    <p:sldId id="391" r:id="rId57"/>
    <p:sldId id="389" r:id="rId58"/>
    <p:sldId id="309" r:id="rId59"/>
    <p:sldId id="311" r:id="rId60"/>
    <p:sldId id="313" r:id="rId61"/>
    <p:sldId id="392" r:id="rId62"/>
    <p:sldId id="402" r:id="rId63"/>
    <p:sldId id="403" r:id="rId64"/>
    <p:sldId id="405" r:id="rId65"/>
    <p:sldId id="406" r:id="rId66"/>
    <p:sldId id="399" r:id="rId67"/>
    <p:sldId id="407" r:id="rId68"/>
    <p:sldId id="312" r:id="rId69"/>
    <p:sldId id="315" r:id="rId70"/>
    <p:sldId id="316" r:id="rId71"/>
    <p:sldId id="322" r:id="rId72"/>
    <p:sldId id="323" r:id="rId73"/>
    <p:sldId id="324" r:id="rId74"/>
    <p:sldId id="330" r:id="rId75"/>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86107" autoAdjust="0"/>
    <p:restoredTop sz="98487" autoAdjust="0"/>
  </p:normalViewPr>
  <p:slideViewPr>
    <p:cSldViewPr>
      <p:cViewPr varScale="1">
        <p:scale>
          <a:sx n="107" d="100"/>
          <a:sy n="107" d="100"/>
        </p:scale>
        <p:origin x="66" y="3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B28396-EC27-43C5-A2D0-885967A0BBAF}"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ACC4C44-1A12-4D55-9387-9A888D9099F9}">
      <dgm:prSet phldrT="[Text]"/>
      <dgm:spPr/>
      <dgm:t>
        <a:bodyPr/>
        <a:lstStyle/>
        <a:p>
          <a:r>
            <a:rPr lang="en-US" dirty="0"/>
            <a:t>Atmel</a:t>
          </a:r>
        </a:p>
      </dgm:t>
    </dgm:pt>
    <dgm:pt modelId="{9EFAEA33-15E3-4CD1-8744-9613E4A96569}" type="parTrans" cxnId="{A8A075FB-BF0A-4AE6-BE0A-60F1F880D75E}">
      <dgm:prSet/>
      <dgm:spPr/>
      <dgm:t>
        <a:bodyPr/>
        <a:lstStyle/>
        <a:p>
          <a:endParaRPr lang="en-US"/>
        </a:p>
      </dgm:t>
    </dgm:pt>
    <dgm:pt modelId="{024A80BB-D391-4CC5-B0B4-00671BB7570B}" type="sibTrans" cxnId="{A8A075FB-BF0A-4AE6-BE0A-60F1F880D75E}">
      <dgm:prSet/>
      <dgm:spPr/>
      <dgm:t>
        <a:bodyPr/>
        <a:lstStyle/>
        <a:p>
          <a:endParaRPr lang="en-US"/>
        </a:p>
      </dgm:t>
    </dgm:pt>
    <dgm:pt modelId="{5AD2AD70-8CD3-4CD1-B18C-3A19043F977E}">
      <dgm:prSet phldrT="[Text]"/>
      <dgm:spPr/>
      <dgm:t>
        <a:bodyPr/>
        <a:lstStyle/>
        <a:p>
          <a:r>
            <a:rPr lang="en-US" dirty="0"/>
            <a:t>AVR (8/16bit)</a:t>
          </a:r>
        </a:p>
      </dgm:t>
    </dgm:pt>
    <dgm:pt modelId="{FF2AC575-99C9-4B72-A577-5597EEC962B1}" type="parTrans" cxnId="{46D495E7-F2B2-4A40-981A-02C35EEF625D}">
      <dgm:prSet/>
      <dgm:spPr/>
      <dgm:t>
        <a:bodyPr/>
        <a:lstStyle/>
        <a:p>
          <a:endParaRPr lang="en-US"/>
        </a:p>
      </dgm:t>
    </dgm:pt>
    <dgm:pt modelId="{AEB260FD-19F3-4001-BF7F-83B1433D0718}" type="sibTrans" cxnId="{46D495E7-F2B2-4A40-981A-02C35EEF625D}">
      <dgm:prSet/>
      <dgm:spPr/>
      <dgm:t>
        <a:bodyPr/>
        <a:lstStyle/>
        <a:p>
          <a:endParaRPr lang="en-US"/>
        </a:p>
      </dgm:t>
    </dgm:pt>
    <dgm:pt modelId="{424A34C2-2326-41B5-AE0E-541565169149}">
      <dgm:prSet phldrT="[Text]"/>
      <dgm:spPr/>
      <dgm:t>
        <a:bodyPr/>
        <a:lstStyle/>
        <a:p>
          <a:r>
            <a:rPr lang="en-US" dirty="0">
              <a:solidFill>
                <a:srgbClr val="FF0000"/>
              </a:solidFill>
            </a:rPr>
            <a:t>SAM</a:t>
          </a:r>
          <a:r>
            <a:rPr lang="en-US" dirty="0"/>
            <a:t> (32bit)</a:t>
          </a:r>
        </a:p>
      </dgm:t>
    </dgm:pt>
    <dgm:pt modelId="{D0431444-EDB7-4E5E-B519-E6C1DE34D9F9}" type="parTrans" cxnId="{DA9FC50C-1969-4334-90AB-644A81C8ABB9}">
      <dgm:prSet/>
      <dgm:spPr/>
      <dgm:t>
        <a:bodyPr/>
        <a:lstStyle/>
        <a:p>
          <a:endParaRPr lang="en-US"/>
        </a:p>
      </dgm:t>
    </dgm:pt>
    <dgm:pt modelId="{10CAA4AE-F7A6-4C39-89D9-C0266086F068}" type="sibTrans" cxnId="{DA9FC50C-1969-4334-90AB-644A81C8ABB9}">
      <dgm:prSet/>
      <dgm:spPr/>
      <dgm:t>
        <a:bodyPr/>
        <a:lstStyle/>
        <a:p>
          <a:endParaRPr lang="en-US"/>
        </a:p>
      </dgm:t>
    </dgm:pt>
    <dgm:pt modelId="{996B1349-9ED0-444A-8E9C-B902CFF05B1B}">
      <dgm:prSet phldrT="[Text]"/>
      <dgm:spPr/>
      <dgm:t>
        <a:bodyPr/>
        <a:lstStyle/>
        <a:p>
          <a:r>
            <a:rPr lang="en-US" dirty="0"/>
            <a:t>Microchip</a:t>
          </a:r>
        </a:p>
      </dgm:t>
    </dgm:pt>
    <dgm:pt modelId="{BF364A8B-0117-4472-98BE-5662802484BA}" type="parTrans" cxnId="{1A6AD225-8263-47B7-ACFB-E5AFE0A77DC3}">
      <dgm:prSet/>
      <dgm:spPr/>
      <dgm:t>
        <a:bodyPr/>
        <a:lstStyle/>
        <a:p>
          <a:endParaRPr lang="en-US"/>
        </a:p>
      </dgm:t>
    </dgm:pt>
    <dgm:pt modelId="{8AA814B0-B5AA-43F0-9D30-2AEC51DCAEE4}" type="sibTrans" cxnId="{1A6AD225-8263-47B7-ACFB-E5AFE0A77DC3}">
      <dgm:prSet/>
      <dgm:spPr/>
      <dgm:t>
        <a:bodyPr/>
        <a:lstStyle/>
        <a:p>
          <a:endParaRPr lang="en-US"/>
        </a:p>
      </dgm:t>
    </dgm:pt>
    <dgm:pt modelId="{FBFC0455-9813-4D0E-97B3-54809BBCE414}">
      <dgm:prSet phldrT="[Text]"/>
      <dgm:spPr/>
      <dgm:t>
        <a:bodyPr/>
        <a:lstStyle/>
        <a:p>
          <a:r>
            <a:rPr lang="en-US" dirty="0"/>
            <a:t>PIC (8bit)</a:t>
          </a:r>
        </a:p>
      </dgm:t>
    </dgm:pt>
    <dgm:pt modelId="{5C5EEF55-1069-481F-8622-679E2AF7BEA3}" type="parTrans" cxnId="{51A69796-6366-4D44-B147-504FF3B0E456}">
      <dgm:prSet/>
      <dgm:spPr/>
      <dgm:t>
        <a:bodyPr/>
        <a:lstStyle/>
        <a:p>
          <a:endParaRPr lang="en-US"/>
        </a:p>
      </dgm:t>
    </dgm:pt>
    <dgm:pt modelId="{3859D8D1-3040-4056-B875-1F80235265B3}" type="sibTrans" cxnId="{51A69796-6366-4D44-B147-504FF3B0E456}">
      <dgm:prSet/>
      <dgm:spPr/>
      <dgm:t>
        <a:bodyPr/>
        <a:lstStyle/>
        <a:p>
          <a:endParaRPr lang="en-US"/>
        </a:p>
      </dgm:t>
    </dgm:pt>
    <dgm:pt modelId="{4068225D-3AA8-4B06-AC49-6B449BBB5B75}">
      <dgm:prSet phldrT="[Text]"/>
      <dgm:spPr/>
      <dgm:t>
        <a:bodyPr/>
        <a:lstStyle/>
        <a:p>
          <a:r>
            <a:rPr lang="en-US" dirty="0"/>
            <a:t>PIC24 (16bit)</a:t>
          </a:r>
        </a:p>
      </dgm:t>
    </dgm:pt>
    <dgm:pt modelId="{FC58B983-3D33-41AA-BAA0-98CC289AC09A}" type="parTrans" cxnId="{1F2E58C0-715B-47CF-A5AA-FC2415342720}">
      <dgm:prSet/>
      <dgm:spPr/>
      <dgm:t>
        <a:bodyPr/>
        <a:lstStyle/>
        <a:p>
          <a:endParaRPr lang="en-US"/>
        </a:p>
      </dgm:t>
    </dgm:pt>
    <dgm:pt modelId="{236C2F99-4B59-41DF-95F0-19F075C171B5}" type="sibTrans" cxnId="{1F2E58C0-715B-47CF-A5AA-FC2415342720}">
      <dgm:prSet/>
      <dgm:spPr/>
      <dgm:t>
        <a:bodyPr/>
        <a:lstStyle/>
        <a:p>
          <a:endParaRPr lang="en-US"/>
        </a:p>
      </dgm:t>
    </dgm:pt>
    <dgm:pt modelId="{51BC4897-BD26-4841-80D4-4AFF4C2AE3BB}">
      <dgm:prSet phldrT="[Text]"/>
      <dgm:spPr/>
      <dgm:t>
        <a:bodyPr/>
        <a:lstStyle/>
        <a:p>
          <a:r>
            <a:rPr lang="en-US" dirty="0" err="1"/>
            <a:t>STMicro</a:t>
          </a:r>
          <a:endParaRPr lang="en-US" dirty="0"/>
        </a:p>
      </dgm:t>
    </dgm:pt>
    <dgm:pt modelId="{D0AEE184-0DFA-4E51-AC9D-BE9A6B00F62F}" type="parTrans" cxnId="{0778EF9C-884D-4A36-B33D-1A1DF6BFAE21}">
      <dgm:prSet/>
      <dgm:spPr/>
      <dgm:t>
        <a:bodyPr/>
        <a:lstStyle/>
        <a:p>
          <a:endParaRPr lang="en-US"/>
        </a:p>
      </dgm:t>
    </dgm:pt>
    <dgm:pt modelId="{BF7E58AC-AD13-4AFC-B12A-A081FFAD2830}" type="sibTrans" cxnId="{0778EF9C-884D-4A36-B33D-1A1DF6BFAE21}">
      <dgm:prSet/>
      <dgm:spPr/>
      <dgm:t>
        <a:bodyPr/>
        <a:lstStyle/>
        <a:p>
          <a:endParaRPr lang="en-US"/>
        </a:p>
      </dgm:t>
    </dgm:pt>
    <dgm:pt modelId="{9642B67D-D342-4463-9854-9006880FB935}">
      <dgm:prSet phldrT="[Text]"/>
      <dgm:spPr/>
      <dgm:t>
        <a:bodyPr/>
        <a:lstStyle/>
        <a:p>
          <a:r>
            <a:rPr lang="en-US" dirty="0"/>
            <a:t>Texas Instruments</a:t>
          </a:r>
        </a:p>
      </dgm:t>
    </dgm:pt>
    <dgm:pt modelId="{E014ADAD-6B05-48B8-B511-655D698023E8}" type="parTrans" cxnId="{D899B47F-292E-42B5-BB8F-E2016AF2BAAA}">
      <dgm:prSet/>
      <dgm:spPr/>
      <dgm:t>
        <a:bodyPr/>
        <a:lstStyle/>
        <a:p>
          <a:endParaRPr lang="en-US"/>
        </a:p>
      </dgm:t>
    </dgm:pt>
    <dgm:pt modelId="{DE73D495-678E-482F-9E1D-64C3673D318D}" type="sibTrans" cxnId="{D899B47F-292E-42B5-BB8F-E2016AF2BAAA}">
      <dgm:prSet/>
      <dgm:spPr/>
      <dgm:t>
        <a:bodyPr/>
        <a:lstStyle/>
        <a:p>
          <a:endParaRPr lang="en-US"/>
        </a:p>
      </dgm:t>
    </dgm:pt>
    <dgm:pt modelId="{450D7D10-B4A4-4E9B-ADFC-9774152C44DB}">
      <dgm:prSet phldrT="[Text]"/>
      <dgm:spPr/>
      <dgm:t>
        <a:bodyPr/>
        <a:lstStyle/>
        <a:p>
          <a:r>
            <a:rPr lang="en-US" dirty="0"/>
            <a:t>STM8 (8bit)</a:t>
          </a:r>
        </a:p>
      </dgm:t>
    </dgm:pt>
    <dgm:pt modelId="{A3575B84-C1B2-4D84-A522-D09C10634E09}" type="parTrans" cxnId="{1FE2523E-6E34-40B0-AFDA-A15C0AA0B196}">
      <dgm:prSet/>
      <dgm:spPr/>
      <dgm:t>
        <a:bodyPr/>
        <a:lstStyle/>
        <a:p>
          <a:endParaRPr lang="en-US"/>
        </a:p>
      </dgm:t>
    </dgm:pt>
    <dgm:pt modelId="{D0B57AE5-D42B-4255-BBEA-3D48CC258696}" type="sibTrans" cxnId="{1FE2523E-6E34-40B0-AFDA-A15C0AA0B196}">
      <dgm:prSet/>
      <dgm:spPr/>
      <dgm:t>
        <a:bodyPr/>
        <a:lstStyle/>
        <a:p>
          <a:endParaRPr lang="en-US"/>
        </a:p>
      </dgm:t>
    </dgm:pt>
    <dgm:pt modelId="{56A9925E-8C3F-4454-9020-B86F668D1ECD}">
      <dgm:prSet phldrT="[Text]"/>
      <dgm:spPr/>
      <dgm:t>
        <a:bodyPr/>
        <a:lstStyle/>
        <a:p>
          <a:r>
            <a:rPr lang="en-US" dirty="0">
              <a:solidFill>
                <a:srgbClr val="FF0000"/>
              </a:solidFill>
            </a:rPr>
            <a:t>STM32</a:t>
          </a:r>
          <a:r>
            <a:rPr lang="en-US" dirty="0"/>
            <a:t> (32bit)</a:t>
          </a:r>
        </a:p>
      </dgm:t>
    </dgm:pt>
    <dgm:pt modelId="{147C4366-B3C0-4846-B303-320BFA99EF36}" type="parTrans" cxnId="{BE777282-22FC-4B79-B56E-B84D12B02A01}">
      <dgm:prSet/>
      <dgm:spPr/>
      <dgm:t>
        <a:bodyPr/>
        <a:lstStyle/>
        <a:p>
          <a:endParaRPr lang="en-US"/>
        </a:p>
      </dgm:t>
    </dgm:pt>
    <dgm:pt modelId="{76A1BC2B-4C7A-48EA-90B7-273322F1407A}" type="sibTrans" cxnId="{BE777282-22FC-4B79-B56E-B84D12B02A01}">
      <dgm:prSet/>
      <dgm:spPr/>
      <dgm:t>
        <a:bodyPr/>
        <a:lstStyle/>
        <a:p>
          <a:endParaRPr lang="en-US"/>
        </a:p>
      </dgm:t>
    </dgm:pt>
    <dgm:pt modelId="{5E2B2FCD-BCD9-458D-A761-C8EDF5D2B4D8}">
      <dgm:prSet phldrT="[Text]"/>
      <dgm:spPr/>
      <dgm:t>
        <a:bodyPr/>
        <a:lstStyle/>
        <a:p>
          <a:r>
            <a:rPr lang="en-US" dirty="0"/>
            <a:t>MSP430 (16bit)</a:t>
          </a:r>
        </a:p>
      </dgm:t>
    </dgm:pt>
    <dgm:pt modelId="{EDC1BA2E-BF3D-4378-BBC4-8B2ABF809DD4}" type="parTrans" cxnId="{461CAD62-3F88-4E76-B806-2A63E451CCD9}">
      <dgm:prSet/>
      <dgm:spPr/>
      <dgm:t>
        <a:bodyPr/>
        <a:lstStyle/>
        <a:p>
          <a:endParaRPr lang="en-US"/>
        </a:p>
      </dgm:t>
    </dgm:pt>
    <dgm:pt modelId="{4A5B18EE-058A-42F8-924E-F29A60079947}" type="sibTrans" cxnId="{461CAD62-3F88-4E76-B806-2A63E451CCD9}">
      <dgm:prSet/>
      <dgm:spPr/>
      <dgm:t>
        <a:bodyPr/>
        <a:lstStyle/>
        <a:p>
          <a:endParaRPr lang="en-US"/>
        </a:p>
      </dgm:t>
    </dgm:pt>
    <dgm:pt modelId="{A34D2388-A549-4068-A187-6167ADC2CC77}">
      <dgm:prSet phldrT="[Text]"/>
      <dgm:spPr/>
      <dgm:t>
        <a:bodyPr/>
        <a:lstStyle/>
        <a:p>
          <a:r>
            <a:rPr lang="en-US" dirty="0"/>
            <a:t>PIC32 (32bit)</a:t>
          </a:r>
        </a:p>
      </dgm:t>
    </dgm:pt>
    <dgm:pt modelId="{7551A69F-9C03-4721-8AD8-67CA5E55C15E}" type="parTrans" cxnId="{ACA03370-6774-484C-B443-F56F6E8E13FC}">
      <dgm:prSet/>
      <dgm:spPr/>
      <dgm:t>
        <a:bodyPr/>
        <a:lstStyle/>
        <a:p>
          <a:endParaRPr lang="en-US"/>
        </a:p>
      </dgm:t>
    </dgm:pt>
    <dgm:pt modelId="{94EAC374-C368-4659-BE8E-FEF2A65E4AC1}" type="sibTrans" cxnId="{ACA03370-6774-484C-B443-F56F6E8E13FC}">
      <dgm:prSet/>
      <dgm:spPr/>
      <dgm:t>
        <a:bodyPr/>
        <a:lstStyle/>
        <a:p>
          <a:endParaRPr lang="en-US"/>
        </a:p>
      </dgm:t>
    </dgm:pt>
    <dgm:pt modelId="{674131AA-B5E9-4E91-ADEA-1C6ABCEBCA63}">
      <dgm:prSet phldrT="[Text]"/>
      <dgm:spPr/>
      <dgm:t>
        <a:bodyPr/>
        <a:lstStyle/>
        <a:p>
          <a:r>
            <a:rPr lang="en-US" dirty="0"/>
            <a:t>C2000 (32bit)</a:t>
          </a:r>
        </a:p>
      </dgm:t>
    </dgm:pt>
    <dgm:pt modelId="{881C3F48-271D-4635-AB9D-97F032782B0F}" type="parTrans" cxnId="{16CB7C9D-C8CD-42CB-961B-06812D661912}">
      <dgm:prSet/>
      <dgm:spPr/>
      <dgm:t>
        <a:bodyPr/>
        <a:lstStyle/>
        <a:p>
          <a:endParaRPr lang="en-US"/>
        </a:p>
      </dgm:t>
    </dgm:pt>
    <dgm:pt modelId="{C3EDBBB3-DF03-4876-A8B8-142747D7F831}" type="sibTrans" cxnId="{16CB7C9D-C8CD-42CB-961B-06812D661912}">
      <dgm:prSet/>
      <dgm:spPr/>
      <dgm:t>
        <a:bodyPr/>
        <a:lstStyle/>
        <a:p>
          <a:endParaRPr lang="en-US"/>
        </a:p>
      </dgm:t>
    </dgm:pt>
    <dgm:pt modelId="{51A6263B-E7A8-4167-BE96-8C5F80A6E105}">
      <dgm:prSet phldrT="[Text]"/>
      <dgm:spPr/>
      <dgm:t>
        <a:bodyPr/>
        <a:lstStyle/>
        <a:p>
          <a:r>
            <a:rPr lang="en-US" dirty="0" err="1"/>
            <a:t>dsPIC</a:t>
          </a:r>
          <a:r>
            <a:rPr lang="en-US" dirty="0"/>
            <a:t> (16bit)</a:t>
          </a:r>
        </a:p>
      </dgm:t>
    </dgm:pt>
    <dgm:pt modelId="{33AF548D-CE80-4565-A977-1F67EAFBC9CC}" type="parTrans" cxnId="{5A1B42F9-B40D-447C-BB82-157F1AF18AAD}">
      <dgm:prSet/>
      <dgm:spPr/>
      <dgm:t>
        <a:bodyPr/>
        <a:lstStyle/>
        <a:p>
          <a:endParaRPr lang="en-US"/>
        </a:p>
      </dgm:t>
    </dgm:pt>
    <dgm:pt modelId="{CC07EA03-5C84-447C-BA22-B7F89A1CE670}" type="sibTrans" cxnId="{5A1B42F9-B40D-447C-BB82-157F1AF18AAD}">
      <dgm:prSet/>
      <dgm:spPr/>
      <dgm:t>
        <a:bodyPr/>
        <a:lstStyle/>
        <a:p>
          <a:endParaRPr lang="en-US"/>
        </a:p>
      </dgm:t>
    </dgm:pt>
    <dgm:pt modelId="{4F762959-3D73-4084-A215-8B42EBFD2839}">
      <dgm:prSet phldrT="[Text]"/>
      <dgm:spPr/>
      <dgm:t>
        <a:bodyPr/>
        <a:lstStyle/>
        <a:p>
          <a:r>
            <a:rPr lang="en-US" dirty="0" err="1">
              <a:solidFill>
                <a:srgbClr val="FF0000"/>
              </a:solidFill>
            </a:rPr>
            <a:t>Tiva</a:t>
          </a:r>
          <a:r>
            <a:rPr lang="en-US" dirty="0"/>
            <a:t> (32bit)</a:t>
          </a:r>
        </a:p>
      </dgm:t>
    </dgm:pt>
    <dgm:pt modelId="{40969F47-1A4F-47FD-AF89-C5F364980379}" type="parTrans" cxnId="{DA43003D-D80C-4393-9DC0-7AD3C09C2D1F}">
      <dgm:prSet/>
      <dgm:spPr/>
      <dgm:t>
        <a:bodyPr/>
        <a:lstStyle/>
        <a:p>
          <a:endParaRPr lang="en-US"/>
        </a:p>
      </dgm:t>
    </dgm:pt>
    <dgm:pt modelId="{8B6450E8-ED0F-4C2A-BDFF-160379C28FEA}" type="sibTrans" cxnId="{DA43003D-D80C-4393-9DC0-7AD3C09C2D1F}">
      <dgm:prSet/>
      <dgm:spPr/>
      <dgm:t>
        <a:bodyPr/>
        <a:lstStyle/>
        <a:p>
          <a:endParaRPr lang="en-US"/>
        </a:p>
      </dgm:t>
    </dgm:pt>
    <dgm:pt modelId="{E484CAA4-4153-430A-9680-A4402AD38D6F}" type="pres">
      <dgm:prSet presAssocID="{4FB28396-EC27-43C5-A2D0-885967A0BBAF}" presName="diagram" presStyleCnt="0">
        <dgm:presLayoutVars>
          <dgm:chPref val="1"/>
          <dgm:dir/>
          <dgm:animOne val="branch"/>
          <dgm:animLvl val="lvl"/>
          <dgm:resizeHandles/>
        </dgm:presLayoutVars>
      </dgm:prSet>
      <dgm:spPr/>
    </dgm:pt>
    <dgm:pt modelId="{D3258D30-1062-4514-BF81-91F730711E5F}" type="pres">
      <dgm:prSet presAssocID="{4ACC4C44-1A12-4D55-9387-9A888D9099F9}" presName="root" presStyleCnt="0"/>
      <dgm:spPr/>
    </dgm:pt>
    <dgm:pt modelId="{BD3814C3-528F-4699-9C91-5DFA6395F219}" type="pres">
      <dgm:prSet presAssocID="{4ACC4C44-1A12-4D55-9387-9A888D9099F9}" presName="rootComposite" presStyleCnt="0"/>
      <dgm:spPr/>
    </dgm:pt>
    <dgm:pt modelId="{B9219596-2D1F-440F-8D89-662989986DE0}" type="pres">
      <dgm:prSet presAssocID="{4ACC4C44-1A12-4D55-9387-9A888D9099F9}" presName="rootText" presStyleLbl="node1" presStyleIdx="0" presStyleCnt="4"/>
      <dgm:spPr/>
    </dgm:pt>
    <dgm:pt modelId="{B0C90F21-6D4C-4CB5-8604-7E8568147742}" type="pres">
      <dgm:prSet presAssocID="{4ACC4C44-1A12-4D55-9387-9A888D9099F9}" presName="rootConnector" presStyleLbl="node1" presStyleIdx="0" presStyleCnt="4"/>
      <dgm:spPr/>
    </dgm:pt>
    <dgm:pt modelId="{C737A74A-F142-4C33-950C-C8D1BB65473F}" type="pres">
      <dgm:prSet presAssocID="{4ACC4C44-1A12-4D55-9387-9A888D9099F9}" presName="childShape" presStyleCnt="0"/>
      <dgm:spPr/>
    </dgm:pt>
    <dgm:pt modelId="{A7E3765E-98AC-4080-A6F5-ED6C5B9A61D7}" type="pres">
      <dgm:prSet presAssocID="{FF2AC575-99C9-4B72-A577-5597EEC962B1}" presName="Name13" presStyleLbl="parChTrans1D2" presStyleIdx="0" presStyleCnt="11"/>
      <dgm:spPr/>
    </dgm:pt>
    <dgm:pt modelId="{EE90DF1D-425C-4BFA-8549-535CE65312A6}" type="pres">
      <dgm:prSet presAssocID="{5AD2AD70-8CD3-4CD1-B18C-3A19043F977E}" presName="childText" presStyleLbl="bgAcc1" presStyleIdx="0" presStyleCnt="11">
        <dgm:presLayoutVars>
          <dgm:bulletEnabled val="1"/>
        </dgm:presLayoutVars>
      </dgm:prSet>
      <dgm:spPr/>
    </dgm:pt>
    <dgm:pt modelId="{8EEA007C-83CA-44A4-80C9-A78E8A472FF2}" type="pres">
      <dgm:prSet presAssocID="{D0431444-EDB7-4E5E-B519-E6C1DE34D9F9}" presName="Name13" presStyleLbl="parChTrans1D2" presStyleIdx="1" presStyleCnt="11"/>
      <dgm:spPr/>
    </dgm:pt>
    <dgm:pt modelId="{AC386FD0-5C56-4A48-89F7-3C3913476D0C}" type="pres">
      <dgm:prSet presAssocID="{424A34C2-2326-41B5-AE0E-541565169149}" presName="childText" presStyleLbl="bgAcc1" presStyleIdx="1" presStyleCnt="11">
        <dgm:presLayoutVars>
          <dgm:bulletEnabled val="1"/>
        </dgm:presLayoutVars>
      </dgm:prSet>
      <dgm:spPr/>
    </dgm:pt>
    <dgm:pt modelId="{6E5CE9DB-6497-4456-A041-B75EFB4FC97B}" type="pres">
      <dgm:prSet presAssocID="{996B1349-9ED0-444A-8E9C-B902CFF05B1B}" presName="root" presStyleCnt="0"/>
      <dgm:spPr/>
    </dgm:pt>
    <dgm:pt modelId="{08BB3888-3E5E-4341-BE38-A2A711CE5570}" type="pres">
      <dgm:prSet presAssocID="{996B1349-9ED0-444A-8E9C-B902CFF05B1B}" presName="rootComposite" presStyleCnt="0"/>
      <dgm:spPr/>
    </dgm:pt>
    <dgm:pt modelId="{044ADE42-338D-440A-A59C-A5EBAC628BE9}" type="pres">
      <dgm:prSet presAssocID="{996B1349-9ED0-444A-8E9C-B902CFF05B1B}" presName="rootText" presStyleLbl="node1" presStyleIdx="1" presStyleCnt="4"/>
      <dgm:spPr/>
    </dgm:pt>
    <dgm:pt modelId="{192FA181-6FD5-4981-8EDC-99D4B72427B2}" type="pres">
      <dgm:prSet presAssocID="{996B1349-9ED0-444A-8E9C-B902CFF05B1B}" presName="rootConnector" presStyleLbl="node1" presStyleIdx="1" presStyleCnt="4"/>
      <dgm:spPr/>
    </dgm:pt>
    <dgm:pt modelId="{4032D8A4-5680-46F2-9108-AA86771F8CE9}" type="pres">
      <dgm:prSet presAssocID="{996B1349-9ED0-444A-8E9C-B902CFF05B1B}" presName="childShape" presStyleCnt="0"/>
      <dgm:spPr/>
    </dgm:pt>
    <dgm:pt modelId="{05B38D45-0CEF-475A-B030-45184D3932CE}" type="pres">
      <dgm:prSet presAssocID="{5C5EEF55-1069-481F-8622-679E2AF7BEA3}" presName="Name13" presStyleLbl="parChTrans1D2" presStyleIdx="2" presStyleCnt="11"/>
      <dgm:spPr/>
    </dgm:pt>
    <dgm:pt modelId="{4C9E4E05-0E6C-4759-B036-4A0380BA778A}" type="pres">
      <dgm:prSet presAssocID="{FBFC0455-9813-4D0E-97B3-54809BBCE414}" presName="childText" presStyleLbl="bgAcc1" presStyleIdx="2" presStyleCnt="11">
        <dgm:presLayoutVars>
          <dgm:bulletEnabled val="1"/>
        </dgm:presLayoutVars>
      </dgm:prSet>
      <dgm:spPr/>
    </dgm:pt>
    <dgm:pt modelId="{0865EA58-9AF0-4FE0-859D-2F7A2733D7C1}" type="pres">
      <dgm:prSet presAssocID="{FC58B983-3D33-41AA-BAA0-98CC289AC09A}" presName="Name13" presStyleLbl="parChTrans1D2" presStyleIdx="3" presStyleCnt="11"/>
      <dgm:spPr/>
    </dgm:pt>
    <dgm:pt modelId="{742D0847-CF53-4E31-AAB9-E17831F75CA1}" type="pres">
      <dgm:prSet presAssocID="{4068225D-3AA8-4B06-AC49-6B449BBB5B75}" presName="childText" presStyleLbl="bgAcc1" presStyleIdx="3" presStyleCnt="11">
        <dgm:presLayoutVars>
          <dgm:bulletEnabled val="1"/>
        </dgm:presLayoutVars>
      </dgm:prSet>
      <dgm:spPr/>
    </dgm:pt>
    <dgm:pt modelId="{228B96FB-9B55-4671-9362-8B5B2559638B}" type="pres">
      <dgm:prSet presAssocID="{33AF548D-CE80-4565-A977-1F67EAFBC9CC}" presName="Name13" presStyleLbl="parChTrans1D2" presStyleIdx="4" presStyleCnt="11"/>
      <dgm:spPr/>
    </dgm:pt>
    <dgm:pt modelId="{628E78B2-F869-4C24-8E60-1F8BD51A8BFB}" type="pres">
      <dgm:prSet presAssocID="{51A6263B-E7A8-4167-BE96-8C5F80A6E105}" presName="childText" presStyleLbl="bgAcc1" presStyleIdx="4" presStyleCnt="11">
        <dgm:presLayoutVars>
          <dgm:bulletEnabled val="1"/>
        </dgm:presLayoutVars>
      </dgm:prSet>
      <dgm:spPr/>
    </dgm:pt>
    <dgm:pt modelId="{12473FC0-94E2-465F-AC21-4B53E56E93D2}" type="pres">
      <dgm:prSet presAssocID="{7551A69F-9C03-4721-8AD8-67CA5E55C15E}" presName="Name13" presStyleLbl="parChTrans1D2" presStyleIdx="5" presStyleCnt="11"/>
      <dgm:spPr/>
    </dgm:pt>
    <dgm:pt modelId="{BC5FF5DA-2C8B-4E02-9427-99E599BB4C68}" type="pres">
      <dgm:prSet presAssocID="{A34D2388-A549-4068-A187-6167ADC2CC77}" presName="childText" presStyleLbl="bgAcc1" presStyleIdx="5" presStyleCnt="11">
        <dgm:presLayoutVars>
          <dgm:bulletEnabled val="1"/>
        </dgm:presLayoutVars>
      </dgm:prSet>
      <dgm:spPr/>
    </dgm:pt>
    <dgm:pt modelId="{C4B001FC-CE0E-4100-A494-6406A718E286}" type="pres">
      <dgm:prSet presAssocID="{51BC4897-BD26-4841-80D4-4AFF4C2AE3BB}" presName="root" presStyleCnt="0"/>
      <dgm:spPr/>
    </dgm:pt>
    <dgm:pt modelId="{31C6A367-1024-4B06-850E-DFBCDA498130}" type="pres">
      <dgm:prSet presAssocID="{51BC4897-BD26-4841-80D4-4AFF4C2AE3BB}" presName="rootComposite" presStyleCnt="0"/>
      <dgm:spPr/>
    </dgm:pt>
    <dgm:pt modelId="{2E1760C2-BB4F-4300-8550-0A16C295374D}" type="pres">
      <dgm:prSet presAssocID="{51BC4897-BD26-4841-80D4-4AFF4C2AE3BB}" presName="rootText" presStyleLbl="node1" presStyleIdx="2" presStyleCnt="4"/>
      <dgm:spPr/>
    </dgm:pt>
    <dgm:pt modelId="{1E779A1C-F6C2-4482-AB20-BC1118ACAAAE}" type="pres">
      <dgm:prSet presAssocID="{51BC4897-BD26-4841-80D4-4AFF4C2AE3BB}" presName="rootConnector" presStyleLbl="node1" presStyleIdx="2" presStyleCnt="4"/>
      <dgm:spPr/>
    </dgm:pt>
    <dgm:pt modelId="{3AE0C949-D5D1-4A93-9F60-26CF6AD71171}" type="pres">
      <dgm:prSet presAssocID="{51BC4897-BD26-4841-80D4-4AFF4C2AE3BB}" presName="childShape" presStyleCnt="0"/>
      <dgm:spPr/>
    </dgm:pt>
    <dgm:pt modelId="{0F56FB8E-0129-45B9-862E-984FABF88871}" type="pres">
      <dgm:prSet presAssocID="{A3575B84-C1B2-4D84-A522-D09C10634E09}" presName="Name13" presStyleLbl="parChTrans1D2" presStyleIdx="6" presStyleCnt="11"/>
      <dgm:spPr/>
    </dgm:pt>
    <dgm:pt modelId="{94385684-19A8-4700-97A7-B8B90FEF9D22}" type="pres">
      <dgm:prSet presAssocID="{450D7D10-B4A4-4E9B-ADFC-9774152C44DB}" presName="childText" presStyleLbl="bgAcc1" presStyleIdx="6" presStyleCnt="11">
        <dgm:presLayoutVars>
          <dgm:bulletEnabled val="1"/>
        </dgm:presLayoutVars>
      </dgm:prSet>
      <dgm:spPr/>
    </dgm:pt>
    <dgm:pt modelId="{94C3509E-ED5D-4CA4-BF8A-6C9FB757D6E3}" type="pres">
      <dgm:prSet presAssocID="{147C4366-B3C0-4846-B303-320BFA99EF36}" presName="Name13" presStyleLbl="parChTrans1D2" presStyleIdx="7" presStyleCnt="11"/>
      <dgm:spPr/>
    </dgm:pt>
    <dgm:pt modelId="{A7DECAE6-7D23-4674-B326-8385ED3788B0}" type="pres">
      <dgm:prSet presAssocID="{56A9925E-8C3F-4454-9020-B86F668D1ECD}" presName="childText" presStyleLbl="bgAcc1" presStyleIdx="7" presStyleCnt="11">
        <dgm:presLayoutVars>
          <dgm:bulletEnabled val="1"/>
        </dgm:presLayoutVars>
      </dgm:prSet>
      <dgm:spPr/>
    </dgm:pt>
    <dgm:pt modelId="{9FC02EF0-1600-4438-9C72-787A806B68CA}" type="pres">
      <dgm:prSet presAssocID="{9642B67D-D342-4463-9854-9006880FB935}" presName="root" presStyleCnt="0"/>
      <dgm:spPr/>
    </dgm:pt>
    <dgm:pt modelId="{8E77D0EC-357D-44B4-BCCD-AFB71FB816CC}" type="pres">
      <dgm:prSet presAssocID="{9642B67D-D342-4463-9854-9006880FB935}" presName="rootComposite" presStyleCnt="0"/>
      <dgm:spPr/>
    </dgm:pt>
    <dgm:pt modelId="{30F8711D-73ED-4DCD-8744-83602C0BD10C}" type="pres">
      <dgm:prSet presAssocID="{9642B67D-D342-4463-9854-9006880FB935}" presName="rootText" presStyleLbl="node1" presStyleIdx="3" presStyleCnt="4"/>
      <dgm:spPr/>
    </dgm:pt>
    <dgm:pt modelId="{0F9128CA-156C-4385-8030-312433FFFC43}" type="pres">
      <dgm:prSet presAssocID="{9642B67D-D342-4463-9854-9006880FB935}" presName="rootConnector" presStyleLbl="node1" presStyleIdx="3" presStyleCnt="4"/>
      <dgm:spPr/>
    </dgm:pt>
    <dgm:pt modelId="{1B0B15E1-43FC-4DC0-9C27-97B8D9EFA392}" type="pres">
      <dgm:prSet presAssocID="{9642B67D-D342-4463-9854-9006880FB935}" presName="childShape" presStyleCnt="0"/>
      <dgm:spPr/>
    </dgm:pt>
    <dgm:pt modelId="{80C8C432-46D4-41B1-B088-0B1BB5DFDF95}" type="pres">
      <dgm:prSet presAssocID="{EDC1BA2E-BF3D-4378-BBC4-8B2ABF809DD4}" presName="Name13" presStyleLbl="parChTrans1D2" presStyleIdx="8" presStyleCnt="11"/>
      <dgm:spPr/>
    </dgm:pt>
    <dgm:pt modelId="{15E3D7D5-D556-480F-93BA-688D6267B9B4}" type="pres">
      <dgm:prSet presAssocID="{5E2B2FCD-BCD9-458D-A761-C8EDF5D2B4D8}" presName="childText" presStyleLbl="bgAcc1" presStyleIdx="8" presStyleCnt="11">
        <dgm:presLayoutVars>
          <dgm:bulletEnabled val="1"/>
        </dgm:presLayoutVars>
      </dgm:prSet>
      <dgm:spPr/>
    </dgm:pt>
    <dgm:pt modelId="{0743D19B-25FF-4BFC-A7C0-C253AFBE9AFD}" type="pres">
      <dgm:prSet presAssocID="{881C3F48-271D-4635-AB9D-97F032782B0F}" presName="Name13" presStyleLbl="parChTrans1D2" presStyleIdx="9" presStyleCnt="11"/>
      <dgm:spPr/>
    </dgm:pt>
    <dgm:pt modelId="{EC0045A1-43BA-47D4-921A-46DC615816F5}" type="pres">
      <dgm:prSet presAssocID="{674131AA-B5E9-4E91-ADEA-1C6ABCEBCA63}" presName="childText" presStyleLbl="bgAcc1" presStyleIdx="9" presStyleCnt="11">
        <dgm:presLayoutVars>
          <dgm:bulletEnabled val="1"/>
        </dgm:presLayoutVars>
      </dgm:prSet>
      <dgm:spPr/>
    </dgm:pt>
    <dgm:pt modelId="{39332181-5601-4012-AD68-25DAE74A3339}" type="pres">
      <dgm:prSet presAssocID="{40969F47-1A4F-47FD-AF89-C5F364980379}" presName="Name13" presStyleLbl="parChTrans1D2" presStyleIdx="10" presStyleCnt="11"/>
      <dgm:spPr/>
    </dgm:pt>
    <dgm:pt modelId="{96C38081-A81D-41B6-B95E-1E8C4EE0D724}" type="pres">
      <dgm:prSet presAssocID="{4F762959-3D73-4084-A215-8B42EBFD2839}" presName="childText" presStyleLbl="bgAcc1" presStyleIdx="10" presStyleCnt="11">
        <dgm:presLayoutVars>
          <dgm:bulletEnabled val="1"/>
        </dgm:presLayoutVars>
      </dgm:prSet>
      <dgm:spPr/>
    </dgm:pt>
  </dgm:ptLst>
  <dgm:cxnLst>
    <dgm:cxn modelId="{4DA1A801-4CE0-465D-AD3B-213109C44413}" type="presOf" srcId="{5E2B2FCD-BCD9-458D-A761-C8EDF5D2B4D8}" destId="{15E3D7D5-D556-480F-93BA-688D6267B9B4}" srcOrd="0" destOrd="0" presId="urn:microsoft.com/office/officeart/2005/8/layout/hierarchy3"/>
    <dgm:cxn modelId="{4186D801-EFA3-411E-A641-F65AF9A6F61C}" type="presOf" srcId="{674131AA-B5E9-4E91-ADEA-1C6ABCEBCA63}" destId="{EC0045A1-43BA-47D4-921A-46DC615816F5}" srcOrd="0" destOrd="0" presId="urn:microsoft.com/office/officeart/2005/8/layout/hierarchy3"/>
    <dgm:cxn modelId="{4E1F0909-13D1-458F-AC6C-2B49C6648556}" type="presOf" srcId="{450D7D10-B4A4-4E9B-ADFC-9774152C44DB}" destId="{94385684-19A8-4700-97A7-B8B90FEF9D22}" srcOrd="0" destOrd="0" presId="urn:microsoft.com/office/officeart/2005/8/layout/hierarchy3"/>
    <dgm:cxn modelId="{DA9FC50C-1969-4334-90AB-644A81C8ABB9}" srcId="{4ACC4C44-1A12-4D55-9387-9A888D9099F9}" destId="{424A34C2-2326-41B5-AE0E-541565169149}" srcOrd="1" destOrd="0" parTransId="{D0431444-EDB7-4E5E-B519-E6C1DE34D9F9}" sibTransId="{10CAA4AE-F7A6-4C39-89D9-C0266086F068}"/>
    <dgm:cxn modelId="{4FC3260F-0544-47F3-A08A-7E90E89104F7}" type="presOf" srcId="{FC58B983-3D33-41AA-BAA0-98CC289AC09A}" destId="{0865EA58-9AF0-4FE0-859D-2F7A2733D7C1}" srcOrd="0" destOrd="0" presId="urn:microsoft.com/office/officeart/2005/8/layout/hierarchy3"/>
    <dgm:cxn modelId="{F6E87711-9955-4CDD-804E-3B42477B29F8}" type="presOf" srcId="{4FB28396-EC27-43C5-A2D0-885967A0BBAF}" destId="{E484CAA4-4153-430A-9680-A4402AD38D6F}" srcOrd="0" destOrd="0" presId="urn:microsoft.com/office/officeart/2005/8/layout/hierarchy3"/>
    <dgm:cxn modelId="{5B7F8513-A946-4027-AAB1-9A81B5C2D664}" type="presOf" srcId="{9642B67D-D342-4463-9854-9006880FB935}" destId="{0F9128CA-156C-4385-8030-312433FFFC43}" srcOrd="1" destOrd="0" presId="urn:microsoft.com/office/officeart/2005/8/layout/hierarchy3"/>
    <dgm:cxn modelId="{55EDD31C-A7F9-4B30-B393-D834159F5D65}" type="presOf" srcId="{5C5EEF55-1069-481F-8622-679E2AF7BEA3}" destId="{05B38D45-0CEF-475A-B030-45184D3932CE}" srcOrd="0" destOrd="0" presId="urn:microsoft.com/office/officeart/2005/8/layout/hierarchy3"/>
    <dgm:cxn modelId="{7E8EB81E-DEF0-4CBC-8AAC-B4681E349760}" type="presOf" srcId="{FF2AC575-99C9-4B72-A577-5597EEC962B1}" destId="{A7E3765E-98AC-4080-A6F5-ED6C5B9A61D7}" srcOrd="0" destOrd="0" presId="urn:microsoft.com/office/officeart/2005/8/layout/hierarchy3"/>
    <dgm:cxn modelId="{12955D1F-B49B-43BD-9B63-8779703C0762}" type="presOf" srcId="{EDC1BA2E-BF3D-4378-BBC4-8B2ABF809DD4}" destId="{80C8C432-46D4-41B1-B088-0B1BB5DFDF95}" srcOrd="0" destOrd="0" presId="urn:microsoft.com/office/officeart/2005/8/layout/hierarchy3"/>
    <dgm:cxn modelId="{1A6AD225-8263-47B7-ACFB-E5AFE0A77DC3}" srcId="{4FB28396-EC27-43C5-A2D0-885967A0BBAF}" destId="{996B1349-9ED0-444A-8E9C-B902CFF05B1B}" srcOrd="1" destOrd="0" parTransId="{BF364A8B-0117-4472-98BE-5662802484BA}" sibTransId="{8AA814B0-B5AA-43F0-9D30-2AEC51DCAEE4}"/>
    <dgm:cxn modelId="{05732A2A-5186-4D8C-B5BF-FBAD305F0A99}" type="presOf" srcId="{33AF548D-CE80-4565-A977-1F67EAFBC9CC}" destId="{228B96FB-9B55-4671-9362-8B5B2559638B}" srcOrd="0" destOrd="0" presId="urn:microsoft.com/office/officeart/2005/8/layout/hierarchy3"/>
    <dgm:cxn modelId="{03C0A92E-23BF-4940-8C86-8166B9A5C8F3}" type="presOf" srcId="{147C4366-B3C0-4846-B303-320BFA99EF36}" destId="{94C3509E-ED5D-4CA4-BF8A-6C9FB757D6E3}" srcOrd="0" destOrd="0" presId="urn:microsoft.com/office/officeart/2005/8/layout/hierarchy3"/>
    <dgm:cxn modelId="{DA43003D-D80C-4393-9DC0-7AD3C09C2D1F}" srcId="{9642B67D-D342-4463-9854-9006880FB935}" destId="{4F762959-3D73-4084-A215-8B42EBFD2839}" srcOrd="2" destOrd="0" parTransId="{40969F47-1A4F-47FD-AF89-C5F364980379}" sibTransId="{8B6450E8-ED0F-4C2A-BDFF-160379C28FEA}"/>
    <dgm:cxn modelId="{1FE2523E-6E34-40B0-AFDA-A15C0AA0B196}" srcId="{51BC4897-BD26-4841-80D4-4AFF4C2AE3BB}" destId="{450D7D10-B4A4-4E9B-ADFC-9774152C44DB}" srcOrd="0" destOrd="0" parTransId="{A3575B84-C1B2-4D84-A522-D09C10634E09}" sibTransId="{D0B57AE5-D42B-4255-BBEA-3D48CC258696}"/>
    <dgm:cxn modelId="{252A9241-63A0-42E9-AA80-B6316FDF7A43}" type="presOf" srcId="{9642B67D-D342-4463-9854-9006880FB935}" destId="{30F8711D-73ED-4DCD-8744-83602C0BD10C}" srcOrd="0" destOrd="0" presId="urn:microsoft.com/office/officeart/2005/8/layout/hierarchy3"/>
    <dgm:cxn modelId="{461CAD62-3F88-4E76-B806-2A63E451CCD9}" srcId="{9642B67D-D342-4463-9854-9006880FB935}" destId="{5E2B2FCD-BCD9-458D-A761-C8EDF5D2B4D8}" srcOrd="0" destOrd="0" parTransId="{EDC1BA2E-BF3D-4378-BBC4-8B2ABF809DD4}" sibTransId="{4A5B18EE-058A-42F8-924E-F29A60079947}"/>
    <dgm:cxn modelId="{FD0F6743-A18E-4A1C-BC4A-408F8BC5A444}" type="presOf" srcId="{996B1349-9ED0-444A-8E9C-B902CFF05B1B}" destId="{044ADE42-338D-440A-A59C-A5EBAC628BE9}" srcOrd="0" destOrd="0" presId="urn:microsoft.com/office/officeart/2005/8/layout/hierarchy3"/>
    <dgm:cxn modelId="{2C364664-D441-40E4-B294-550F316FD93C}" type="presOf" srcId="{881C3F48-271D-4635-AB9D-97F032782B0F}" destId="{0743D19B-25FF-4BFC-A7C0-C253AFBE9AFD}" srcOrd="0" destOrd="0" presId="urn:microsoft.com/office/officeart/2005/8/layout/hierarchy3"/>
    <dgm:cxn modelId="{5117964F-2A9A-4802-BEB4-F27DE2B8A9C5}" type="presOf" srcId="{40969F47-1A4F-47FD-AF89-C5F364980379}" destId="{39332181-5601-4012-AD68-25DAE74A3339}" srcOrd="0" destOrd="0" presId="urn:microsoft.com/office/officeart/2005/8/layout/hierarchy3"/>
    <dgm:cxn modelId="{ACA03370-6774-484C-B443-F56F6E8E13FC}" srcId="{996B1349-9ED0-444A-8E9C-B902CFF05B1B}" destId="{A34D2388-A549-4068-A187-6167ADC2CC77}" srcOrd="3" destOrd="0" parTransId="{7551A69F-9C03-4721-8AD8-67CA5E55C15E}" sibTransId="{94EAC374-C368-4659-BE8E-FEF2A65E4AC1}"/>
    <dgm:cxn modelId="{C3695B52-0EF1-472A-B346-88C285598786}" type="presOf" srcId="{51A6263B-E7A8-4167-BE96-8C5F80A6E105}" destId="{628E78B2-F869-4C24-8E60-1F8BD51A8BFB}" srcOrd="0" destOrd="0" presId="urn:microsoft.com/office/officeart/2005/8/layout/hierarchy3"/>
    <dgm:cxn modelId="{E8E9F77D-904B-461A-9E10-7A413042E32A}" type="presOf" srcId="{4F762959-3D73-4084-A215-8B42EBFD2839}" destId="{96C38081-A81D-41B6-B95E-1E8C4EE0D724}" srcOrd="0" destOrd="0" presId="urn:microsoft.com/office/officeart/2005/8/layout/hierarchy3"/>
    <dgm:cxn modelId="{D899B47F-292E-42B5-BB8F-E2016AF2BAAA}" srcId="{4FB28396-EC27-43C5-A2D0-885967A0BBAF}" destId="{9642B67D-D342-4463-9854-9006880FB935}" srcOrd="3" destOrd="0" parTransId="{E014ADAD-6B05-48B8-B511-655D698023E8}" sibTransId="{DE73D495-678E-482F-9E1D-64C3673D318D}"/>
    <dgm:cxn modelId="{BC6A5080-27D8-4241-B24E-38CB5D47F661}" type="presOf" srcId="{56A9925E-8C3F-4454-9020-B86F668D1ECD}" destId="{A7DECAE6-7D23-4674-B326-8385ED3788B0}" srcOrd="0" destOrd="0" presId="urn:microsoft.com/office/officeart/2005/8/layout/hierarchy3"/>
    <dgm:cxn modelId="{BE777282-22FC-4B79-B56E-B84D12B02A01}" srcId="{51BC4897-BD26-4841-80D4-4AFF4C2AE3BB}" destId="{56A9925E-8C3F-4454-9020-B86F668D1ECD}" srcOrd="1" destOrd="0" parTransId="{147C4366-B3C0-4846-B303-320BFA99EF36}" sibTransId="{76A1BC2B-4C7A-48EA-90B7-273322F1407A}"/>
    <dgm:cxn modelId="{8C913C87-8A3A-43B4-940A-31B556BFD517}" type="presOf" srcId="{4ACC4C44-1A12-4D55-9387-9A888D9099F9}" destId="{B9219596-2D1F-440F-8D89-662989986DE0}" srcOrd="0" destOrd="0" presId="urn:microsoft.com/office/officeart/2005/8/layout/hierarchy3"/>
    <dgm:cxn modelId="{05B4A48D-66D9-4FE1-A126-9C101212FF16}" type="presOf" srcId="{5AD2AD70-8CD3-4CD1-B18C-3A19043F977E}" destId="{EE90DF1D-425C-4BFA-8549-535CE65312A6}" srcOrd="0" destOrd="0" presId="urn:microsoft.com/office/officeart/2005/8/layout/hierarchy3"/>
    <dgm:cxn modelId="{15DBDF92-3420-4B1D-9111-9B2F82D8F47D}" type="presOf" srcId="{996B1349-9ED0-444A-8E9C-B902CFF05B1B}" destId="{192FA181-6FD5-4981-8EDC-99D4B72427B2}" srcOrd="1" destOrd="0" presId="urn:microsoft.com/office/officeart/2005/8/layout/hierarchy3"/>
    <dgm:cxn modelId="{51A69796-6366-4D44-B147-504FF3B0E456}" srcId="{996B1349-9ED0-444A-8E9C-B902CFF05B1B}" destId="{FBFC0455-9813-4D0E-97B3-54809BBCE414}" srcOrd="0" destOrd="0" parTransId="{5C5EEF55-1069-481F-8622-679E2AF7BEA3}" sibTransId="{3859D8D1-3040-4056-B875-1F80235265B3}"/>
    <dgm:cxn modelId="{0778EF9C-884D-4A36-B33D-1A1DF6BFAE21}" srcId="{4FB28396-EC27-43C5-A2D0-885967A0BBAF}" destId="{51BC4897-BD26-4841-80D4-4AFF4C2AE3BB}" srcOrd="2" destOrd="0" parTransId="{D0AEE184-0DFA-4E51-AC9D-BE9A6B00F62F}" sibTransId="{BF7E58AC-AD13-4AFC-B12A-A081FFAD2830}"/>
    <dgm:cxn modelId="{16CB7C9D-C8CD-42CB-961B-06812D661912}" srcId="{9642B67D-D342-4463-9854-9006880FB935}" destId="{674131AA-B5E9-4E91-ADEA-1C6ABCEBCA63}" srcOrd="1" destOrd="0" parTransId="{881C3F48-271D-4635-AB9D-97F032782B0F}" sibTransId="{C3EDBBB3-DF03-4876-A8B8-142747D7F831}"/>
    <dgm:cxn modelId="{D02B01A4-7640-43A2-85D1-0830B7AC7CBD}" type="presOf" srcId="{51BC4897-BD26-4841-80D4-4AFF4C2AE3BB}" destId="{1E779A1C-F6C2-4482-AB20-BC1118ACAAAE}" srcOrd="1" destOrd="0" presId="urn:microsoft.com/office/officeart/2005/8/layout/hierarchy3"/>
    <dgm:cxn modelId="{65481AA5-8AB6-4D8D-B580-27A9453E23CC}" type="presOf" srcId="{424A34C2-2326-41B5-AE0E-541565169149}" destId="{AC386FD0-5C56-4A48-89F7-3C3913476D0C}" srcOrd="0" destOrd="0" presId="urn:microsoft.com/office/officeart/2005/8/layout/hierarchy3"/>
    <dgm:cxn modelId="{1646BBAB-C2BD-4760-9744-E20088565C20}" type="presOf" srcId="{4ACC4C44-1A12-4D55-9387-9A888D9099F9}" destId="{B0C90F21-6D4C-4CB5-8604-7E8568147742}" srcOrd="1" destOrd="0" presId="urn:microsoft.com/office/officeart/2005/8/layout/hierarchy3"/>
    <dgm:cxn modelId="{569CCCB2-637E-4FDD-9C67-D6EFCE2A09E3}" type="presOf" srcId="{A34D2388-A549-4068-A187-6167ADC2CC77}" destId="{BC5FF5DA-2C8B-4E02-9427-99E599BB4C68}" srcOrd="0" destOrd="0" presId="urn:microsoft.com/office/officeart/2005/8/layout/hierarchy3"/>
    <dgm:cxn modelId="{1F2E58C0-715B-47CF-A5AA-FC2415342720}" srcId="{996B1349-9ED0-444A-8E9C-B902CFF05B1B}" destId="{4068225D-3AA8-4B06-AC49-6B449BBB5B75}" srcOrd="1" destOrd="0" parTransId="{FC58B983-3D33-41AA-BAA0-98CC289AC09A}" sibTransId="{236C2F99-4B59-41DF-95F0-19F075C171B5}"/>
    <dgm:cxn modelId="{227E36C9-C4BC-44CC-BE1D-7127F15E0E95}" type="presOf" srcId="{51BC4897-BD26-4841-80D4-4AFF4C2AE3BB}" destId="{2E1760C2-BB4F-4300-8550-0A16C295374D}" srcOrd="0" destOrd="0" presId="urn:microsoft.com/office/officeart/2005/8/layout/hierarchy3"/>
    <dgm:cxn modelId="{22C9C2DE-C6BE-4755-BCD8-93067CD1CA9E}" type="presOf" srcId="{D0431444-EDB7-4E5E-B519-E6C1DE34D9F9}" destId="{8EEA007C-83CA-44A4-80C9-A78E8A472FF2}" srcOrd="0" destOrd="0" presId="urn:microsoft.com/office/officeart/2005/8/layout/hierarchy3"/>
    <dgm:cxn modelId="{1CA3A5E1-3467-4EA2-8D83-D0B9CA0BC8D8}" type="presOf" srcId="{FBFC0455-9813-4D0E-97B3-54809BBCE414}" destId="{4C9E4E05-0E6C-4759-B036-4A0380BA778A}" srcOrd="0" destOrd="0" presId="urn:microsoft.com/office/officeart/2005/8/layout/hierarchy3"/>
    <dgm:cxn modelId="{F702D2E1-7F62-4B79-AC92-D9B4E8207B57}" type="presOf" srcId="{7551A69F-9C03-4721-8AD8-67CA5E55C15E}" destId="{12473FC0-94E2-465F-AC21-4B53E56E93D2}" srcOrd="0" destOrd="0" presId="urn:microsoft.com/office/officeart/2005/8/layout/hierarchy3"/>
    <dgm:cxn modelId="{46D495E7-F2B2-4A40-981A-02C35EEF625D}" srcId="{4ACC4C44-1A12-4D55-9387-9A888D9099F9}" destId="{5AD2AD70-8CD3-4CD1-B18C-3A19043F977E}" srcOrd="0" destOrd="0" parTransId="{FF2AC575-99C9-4B72-A577-5597EEC962B1}" sibTransId="{AEB260FD-19F3-4001-BF7F-83B1433D0718}"/>
    <dgm:cxn modelId="{BF7453F3-6A69-40C5-9712-44B0555B1930}" type="presOf" srcId="{A3575B84-C1B2-4D84-A522-D09C10634E09}" destId="{0F56FB8E-0129-45B9-862E-984FABF88871}" srcOrd="0" destOrd="0" presId="urn:microsoft.com/office/officeart/2005/8/layout/hierarchy3"/>
    <dgm:cxn modelId="{5A1B42F9-B40D-447C-BB82-157F1AF18AAD}" srcId="{996B1349-9ED0-444A-8E9C-B902CFF05B1B}" destId="{51A6263B-E7A8-4167-BE96-8C5F80A6E105}" srcOrd="2" destOrd="0" parTransId="{33AF548D-CE80-4565-A977-1F67EAFBC9CC}" sibTransId="{CC07EA03-5C84-447C-BA22-B7F89A1CE670}"/>
    <dgm:cxn modelId="{1FCBAFFA-F0EC-4604-85F0-AAA717F0C9A3}" type="presOf" srcId="{4068225D-3AA8-4B06-AC49-6B449BBB5B75}" destId="{742D0847-CF53-4E31-AAB9-E17831F75CA1}" srcOrd="0" destOrd="0" presId="urn:microsoft.com/office/officeart/2005/8/layout/hierarchy3"/>
    <dgm:cxn modelId="{A8A075FB-BF0A-4AE6-BE0A-60F1F880D75E}" srcId="{4FB28396-EC27-43C5-A2D0-885967A0BBAF}" destId="{4ACC4C44-1A12-4D55-9387-9A888D9099F9}" srcOrd="0" destOrd="0" parTransId="{9EFAEA33-15E3-4CD1-8744-9613E4A96569}" sibTransId="{024A80BB-D391-4CC5-B0B4-00671BB7570B}"/>
    <dgm:cxn modelId="{C3F972A1-D27F-4AAC-84AE-D2A64C9F9FB4}" type="presParOf" srcId="{E484CAA4-4153-430A-9680-A4402AD38D6F}" destId="{D3258D30-1062-4514-BF81-91F730711E5F}" srcOrd="0" destOrd="0" presId="urn:microsoft.com/office/officeart/2005/8/layout/hierarchy3"/>
    <dgm:cxn modelId="{524226C0-4A6B-475B-89E8-B022F41C9715}" type="presParOf" srcId="{D3258D30-1062-4514-BF81-91F730711E5F}" destId="{BD3814C3-528F-4699-9C91-5DFA6395F219}" srcOrd="0" destOrd="0" presId="urn:microsoft.com/office/officeart/2005/8/layout/hierarchy3"/>
    <dgm:cxn modelId="{BAC07124-AEFF-4904-A5F1-5AD7DD437399}" type="presParOf" srcId="{BD3814C3-528F-4699-9C91-5DFA6395F219}" destId="{B9219596-2D1F-440F-8D89-662989986DE0}" srcOrd="0" destOrd="0" presId="urn:microsoft.com/office/officeart/2005/8/layout/hierarchy3"/>
    <dgm:cxn modelId="{872863E4-FC75-4B33-AC3E-0E64D0281CE4}" type="presParOf" srcId="{BD3814C3-528F-4699-9C91-5DFA6395F219}" destId="{B0C90F21-6D4C-4CB5-8604-7E8568147742}" srcOrd="1" destOrd="0" presId="urn:microsoft.com/office/officeart/2005/8/layout/hierarchy3"/>
    <dgm:cxn modelId="{AE0E54C4-9AA2-4885-9BFA-A90901A69E42}" type="presParOf" srcId="{D3258D30-1062-4514-BF81-91F730711E5F}" destId="{C737A74A-F142-4C33-950C-C8D1BB65473F}" srcOrd="1" destOrd="0" presId="urn:microsoft.com/office/officeart/2005/8/layout/hierarchy3"/>
    <dgm:cxn modelId="{FE4636A1-2E0C-44A5-8409-D4B983A15425}" type="presParOf" srcId="{C737A74A-F142-4C33-950C-C8D1BB65473F}" destId="{A7E3765E-98AC-4080-A6F5-ED6C5B9A61D7}" srcOrd="0" destOrd="0" presId="urn:microsoft.com/office/officeart/2005/8/layout/hierarchy3"/>
    <dgm:cxn modelId="{33BE4E3B-F72F-4DC4-BAB5-A625DA584840}" type="presParOf" srcId="{C737A74A-F142-4C33-950C-C8D1BB65473F}" destId="{EE90DF1D-425C-4BFA-8549-535CE65312A6}" srcOrd="1" destOrd="0" presId="urn:microsoft.com/office/officeart/2005/8/layout/hierarchy3"/>
    <dgm:cxn modelId="{696E2494-B5C6-4840-B512-AF8E9DAD2C4D}" type="presParOf" srcId="{C737A74A-F142-4C33-950C-C8D1BB65473F}" destId="{8EEA007C-83CA-44A4-80C9-A78E8A472FF2}" srcOrd="2" destOrd="0" presId="urn:microsoft.com/office/officeart/2005/8/layout/hierarchy3"/>
    <dgm:cxn modelId="{7CDCE35F-C7C2-452B-BE42-0CF0DAEDCBFF}" type="presParOf" srcId="{C737A74A-F142-4C33-950C-C8D1BB65473F}" destId="{AC386FD0-5C56-4A48-89F7-3C3913476D0C}" srcOrd="3" destOrd="0" presId="urn:microsoft.com/office/officeart/2005/8/layout/hierarchy3"/>
    <dgm:cxn modelId="{ABDB3F29-4B4F-4861-91AA-10C942DBFF58}" type="presParOf" srcId="{E484CAA4-4153-430A-9680-A4402AD38D6F}" destId="{6E5CE9DB-6497-4456-A041-B75EFB4FC97B}" srcOrd="1" destOrd="0" presId="urn:microsoft.com/office/officeart/2005/8/layout/hierarchy3"/>
    <dgm:cxn modelId="{E1B9CC82-7E41-48B3-A383-A933106A6781}" type="presParOf" srcId="{6E5CE9DB-6497-4456-A041-B75EFB4FC97B}" destId="{08BB3888-3E5E-4341-BE38-A2A711CE5570}" srcOrd="0" destOrd="0" presId="urn:microsoft.com/office/officeart/2005/8/layout/hierarchy3"/>
    <dgm:cxn modelId="{193F1BEB-0627-4BD5-B07C-45CEE37151E0}" type="presParOf" srcId="{08BB3888-3E5E-4341-BE38-A2A711CE5570}" destId="{044ADE42-338D-440A-A59C-A5EBAC628BE9}" srcOrd="0" destOrd="0" presId="urn:microsoft.com/office/officeart/2005/8/layout/hierarchy3"/>
    <dgm:cxn modelId="{A4B92099-24E1-4E8A-B935-07DA0032CC03}" type="presParOf" srcId="{08BB3888-3E5E-4341-BE38-A2A711CE5570}" destId="{192FA181-6FD5-4981-8EDC-99D4B72427B2}" srcOrd="1" destOrd="0" presId="urn:microsoft.com/office/officeart/2005/8/layout/hierarchy3"/>
    <dgm:cxn modelId="{5A6123D8-6FD3-4914-84FA-B9E698AD3FDF}" type="presParOf" srcId="{6E5CE9DB-6497-4456-A041-B75EFB4FC97B}" destId="{4032D8A4-5680-46F2-9108-AA86771F8CE9}" srcOrd="1" destOrd="0" presId="urn:microsoft.com/office/officeart/2005/8/layout/hierarchy3"/>
    <dgm:cxn modelId="{39F5F280-50B7-47BA-8B45-0CA46D0F7E72}" type="presParOf" srcId="{4032D8A4-5680-46F2-9108-AA86771F8CE9}" destId="{05B38D45-0CEF-475A-B030-45184D3932CE}" srcOrd="0" destOrd="0" presId="urn:microsoft.com/office/officeart/2005/8/layout/hierarchy3"/>
    <dgm:cxn modelId="{409DF9B1-0DC6-49E9-8114-7A6E0052A09C}" type="presParOf" srcId="{4032D8A4-5680-46F2-9108-AA86771F8CE9}" destId="{4C9E4E05-0E6C-4759-B036-4A0380BA778A}" srcOrd="1" destOrd="0" presId="urn:microsoft.com/office/officeart/2005/8/layout/hierarchy3"/>
    <dgm:cxn modelId="{77E62C90-93F6-477F-9FA9-E92DC6A031D6}" type="presParOf" srcId="{4032D8A4-5680-46F2-9108-AA86771F8CE9}" destId="{0865EA58-9AF0-4FE0-859D-2F7A2733D7C1}" srcOrd="2" destOrd="0" presId="urn:microsoft.com/office/officeart/2005/8/layout/hierarchy3"/>
    <dgm:cxn modelId="{7D207335-5877-4E46-9DC1-C3115CC86C08}" type="presParOf" srcId="{4032D8A4-5680-46F2-9108-AA86771F8CE9}" destId="{742D0847-CF53-4E31-AAB9-E17831F75CA1}" srcOrd="3" destOrd="0" presId="urn:microsoft.com/office/officeart/2005/8/layout/hierarchy3"/>
    <dgm:cxn modelId="{2770503D-3FD9-44A6-B855-9BB146D7EDED}" type="presParOf" srcId="{4032D8A4-5680-46F2-9108-AA86771F8CE9}" destId="{228B96FB-9B55-4671-9362-8B5B2559638B}" srcOrd="4" destOrd="0" presId="urn:microsoft.com/office/officeart/2005/8/layout/hierarchy3"/>
    <dgm:cxn modelId="{B8E1B268-FCC6-4E31-B1E5-052CB8C50688}" type="presParOf" srcId="{4032D8A4-5680-46F2-9108-AA86771F8CE9}" destId="{628E78B2-F869-4C24-8E60-1F8BD51A8BFB}" srcOrd="5" destOrd="0" presId="urn:microsoft.com/office/officeart/2005/8/layout/hierarchy3"/>
    <dgm:cxn modelId="{2F10DF10-BBE4-499F-9508-47CCBE3915A6}" type="presParOf" srcId="{4032D8A4-5680-46F2-9108-AA86771F8CE9}" destId="{12473FC0-94E2-465F-AC21-4B53E56E93D2}" srcOrd="6" destOrd="0" presId="urn:microsoft.com/office/officeart/2005/8/layout/hierarchy3"/>
    <dgm:cxn modelId="{CCBB9DBA-DFF7-4833-8D40-D06CC4F12AA5}" type="presParOf" srcId="{4032D8A4-5680-46F2-9108-AA86771F8CE9}" destId="{BC5FF5DA-2C8B-4E02-9427-99E599BB4C68}" srcOrd="7" destOrd="0" presId="urn:microsoft.com/office/officeart/2005/8/layout/hierarchy3"/>
    <dgm:cxn modelId="{443966D1-D119-4EDD-9CC0-9A81E412A974}" type="presParOf" srcId="{E484CAA4-4153-430A-9680-A4402AD38D6F}" destId="{C4B001FC-CE0E-4100-A494-6406A718E286}" srcOrd="2" destOrd="0" presId="urn:microsoft.com/office/officeart/2005/8/layout/hierarchy3"/>
    <dgm:cxn modelId="{FFF0D610-51D9-476D-BC13-7FEBB1B12AA6}" type="presParOf" srcId="{C4B001FC-CE0E-4100-A494-6406A718E286}" destId="{31C6A367-1024-4B06-850E-DFBCDA498130}" srcOrd="0" destOrd="0" presId="urn:microsoft.com/office/officeart/2005/8/layout/hierarchy3"/>
    <dgm:cxn modelId="{50B2AC78-15E5-4184-94FA-98C801EF05FC}" type="presParOf" srcId="{31C6A367-1024-4B06-850E-DFBCDA498130}" destId="{2E1760C2-BB4F-4300-8550-0A16C295374D}" srcOrd="0" destOrd="0" presId="urn:microsoft.com/office/officeart/2005/8/layout/hierarchy3"/>
    <dgm:cxn modelId="{B658D341-FADD-4C84-9C52-6930882D97C2}" type="presParOf" srcId="{31C6A367-1024-4B06-850E-DFBCDA498130}" destId="{1E779A1C-F6C2-4482-AB20-BC1118ACAAAE}" srcOrd="1" destOrd="0" presId="urn:microsoft.com/office/officeart/2005/8/layout/hierarchy3"/>
    <dgm:cxn modelId="{680B507A-89BE-4D35-B15A-139698C855DD}" type="presParOf" srcId="{C4B001FC-CE0E-4100-A494-6406A718E286}" destId="{3AE0C949-D5D1-4A93-9F60-26CF6AD71171}" srcOrd="1" destOrd="0" presId="urn:microsoft.com/office/officeart/2005/8/layout/hierarchy3"/>
    <dgm:cxn modelId="{B65A65C8-BC29-44F3-8CA6-D72B2A465E39}" type="presParOf" srcId="{3AE0C949-D5D1-4A93-9F60-26CF6AD71171}" destId="{0F56FB8E-0129-45B9-862E-984FABF88871}" srcOrd="0" destOrd="0" presId="urn:microsoft.com/office/officeart/2005/8/layout/hierarchy3"/>
    <dgm:cxn modelId="{0D9F7592-F8F2-49AE-98AF-1DA7882A0530}" type="presParOf" srcId="{3AE0C949-D5D1-4A93-9F60-26CF6AD71171}" destId="{94385684-19A8-4700-97A7-B8B90FEF9D22}" srcOrd="1" destOrd="0" presId="urn:microsoft.com/office/officeart/2005/8/layout/hierarchy3"/>
    <dgm:cxn modelId="{F3A0CD54-D92A-4FCC-BAC3-84D39A766F0B}" type="presParOf" srcId="{3AE0C949-D5D1-4A93-9F60-26CF6AD71171}" destId="{94C3509E-ED5D-4CA4-BF8A-6C9FB757D6E3}" srcOrd="2" destOrd="0" presId="urn:microsoft.com/office/officeart/2005/8/layout/hierarchy3"/>
    <dgm:cxn modelId="{BC68C8FD-4D9C-40E9-B882-39950E7838AE}" type="presParOf" srcId="{3AE0C949-D5D1-4A93-9F60-26CF6AD71171}" destId="{A7DECAE6-7D23-4674-B326-8385ED3788B0}" srcOrd="3" destOrd="0" presId="urn:microsoft.com/office/officeart/2005/8/layout/hierarchy3"/>
    <dgm:cxn modelId="{F26CF6FA-C591-43D8-BF57-F8C0F8D70E62}" type="presParOf" srcId="{E484CAA4-4153-430A-9680-A4402AD38D6F}" destId="{9FC02EF0-1600-4438-9C72-787A806B68CA}" srcOrd="3" destOrd="0" presId="urn:microsoft.com/office/officeart/2005/8/layout/hierarchy3"/>
    <dgm:cxn modelId="{B8DD25DA-E914-44F5-AE9F-47427463F81C}" type="presParOf" srcId="{9FC02EF0-1600-4438-9C72-787A806B68CA}" destId="{8E77D0EC-357D-44B4-BCCD-AFB71FB816CC}" srcOrd="0" destOrd="0" presId="urn:microsoft.com/office/officeart/2005/8/layout/hierarchy3"/>
    <dgm:cxn modelId="{3C2CAC5A-DFE2-4A1D-B7E4-91FE0600DCFD}" type="presParOf" srcId="{8E77D0EC-357D-44B4-BCCD-AFB71FB816CC}" destId="{30F8711D-73ED-4DCD-8744-83602C0BD10C}" srcOrd="0" destOrd="0" presId="urn:microsoft.com/office/officeart/2005/8/layout/hierarchy3"/>
    <dgm:cxn modelId="{3BC8706D-D940-4014-820F-B8223549FC29}" type="presParOf" srcId="{8E77D0EC-357D-44B4-BCCD-AFB71FB816CC}" destId="{0F9128CA-156C-4385-8030-312433FFFC43}" srcOrd="1" destOrd="0" presId="urn:microsoft.com/office/officeart/2005/8/layout/hierarchy3"/>
    <dgm:cxn modelId="{643AD185-26B0-436B-85B6-4F569B62D6A6}" type="presParOf" srcId="{9FC02EF0-1600-4438-9C72-787A806B68CA}" destId="{1B0B15E1-43FC-4DC0-9C27-97B8D9EFA392}" srcOrd="1" destOrd="0" presId="urn:microsoft.com/office/officeart/2005/8/layout/hierarchy3"/>
    <dgm:cxn modelId="{0E161D81-D7FA-4533-96B2-AB9968E7017A}" type="presParOf" srcId="{1B0B15E1-43FC-4DC0-9C27-97B8D9EFA392}" destId="{80C8C432-46D4-41B1-B088-0B1BB5DFDF95}" srcOrd="0" destOrd="0" presId="urn:microsoft.com/office/officeart/2005/8/layout/hierarchy3"/>
    <dgm:cxn modelId="{F0C0DA6C-51B2-4B7A-9F91-B8170AB822EA}" type="presParOf" srcId="{1B0B15E1-43FC-4DC0-9C27-97B8D9EFA392}" destId="{15E3D7D5-D556-480F-93BA-688D6267B9B4}" srcOrd="1" destOrd="0" presId="urn:microsoft.com/office/officeart/2005/8/layout/hierarchy3"/>
    <dgm:cxn modelId="{9A5A1591-4B7D-4825-B3ED-B1E5C704F12E}" type="presParOf" srcId="{1B0B15E1-43FC-4DC0-9C27-97B8D9EFA392}" destId="{0743D19B-25FF-4BFC-A7C0-C253AFBE9AFD}" srcOrd="2" destOrd="0" presId="urn:microsoft.com/office/officeart/2005/8/layout/hierarchy3"/>
    <dgm:cxn modelId="{CE68C48B-EEFF-4B64-8DC7-720771F8E8B1}" type="presParOf" srcId="{1B0B15E1-43FC-4DC0-9C27-97B8D9EFA392}" destId="{EC0045A1-43BA-47D4-921A-46DC615816F5}" srcOrd="3" destOrd="0" presId="urn:microsoft.com/office/officeart/2005/8/layout/hierarchy3"/>
    <dgm:cxn modelId="{3DDBF2CB-4C82-4DE3-BF6F-B959EC97B16C}" type="presParOf" srcId="{1B0B15E1-43FC-4DC0-9C27-97B8D9EFA392}" destId="{39332181-5601-4012-AD68-25DAE74A3339}" srcOrd="4" destOrd="0" presId="urn:microsoft.com/office/officeart/2005/8/layout/hierarchy3"/>
    <dgm:cxn modelId="{F8079BEF-0B33-4281-988F-8746A9D33C5B}" type="presParOf" srcId="{1B0B15E1-43FC-4DC0-9C27-97B8D9EFA392}" destId="{96C38081-A81D-41B6-B95E-1E8C4EE0D72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19596-2D1F-440F-8D89-662989986DE0}">
      <dsp:nvSpPr>
        <dsp:cNvPr id="0" name=""/>
        <dsp:cNvSpPr/>
      </dsp:nvSpPr>
      <dsp:spPr>
        <a:xfrm>
          <a:off x="1116" y="107652"/>
          <a:ext cx="1282898" cy="64144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Atmel</a:t>
          </a:r>
        </a:p>
      </dsp:txBody>
      <dsp:txXfrm>
        <a:off x="19903" y="126439"/>
        <a:ext cx="1245324" cy="603875"/>
      </dsp:txXfrm>
    </dsp:sp>
    <dsp:sp modelId="{A7E3765E-98AC-4080-A6F5-ED6C5B9A61D7}">
      <dsp:nvSpPr>
        <dsp:cNvPr id="0" name=""/>
        <dsp:cNvSpPr/>
      </dsp:nvSpPr>
      <dsp:spPr>
        <a:xfrm>
          <a:off x="129406" y="749101"/>
          <a:ext cx="128289" cy="481086"/>
        </a:xfrm>
        <a:custGeom>
          <a:avLst/>
          <a:gdLst/>
          <a:ahLst/>
          <a:cxnLst/>
          <a:rect l="0" t="0" r="0" b="0"/>
          <a:pathLst>
            <a:path>
              <a:moveTo>
                <a:pt x="0" y="0"/>
              </a:moveTo>
              <a:lnTo>
                <a:pt x="0" y="481086"/>
              </a:lnTo>
              <a:lnTo>
                <a:pt x="128289" y="4810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90DF1D-425C-4BFA-8549-535CE65312A6}">
      <dsp:nvSpPr>
        <dsp:cNvPr id="0" name=""/>
        <dsp:cNvSpPr/>
      </dsp:nvSpPr>
      <dsp:spPr>
        <a:xfrm>
          <a:off x="257695" y="909463"/>
          <a:ext cx="1026318" cy="64144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AVR (8/16bit)</a:t>
          </a:r>
        </a:p>
      </dsp:txBody>
      <dsp:txXfrm>
        <a:off x="276482" y="928250"/>
        <a:ext cx="988744" cy="603875"/>
      </dsp:txXfrm>
    </dsp:sp>
    <dsp:sp modelId="{8EEA007C-83CA-44A4-80C9-A78E8A472FF2}">
      <dsp:nvSpPr>
        <dsp:cNvPr id="0" name=""/>
        <dsp:cNvSpPr/>
      </dsp:nvSpPr>
      <dsp:spPr>
        <a:xfrm>
          <a:off x="129406" y="749101"/>
          <a:ext cx="128289" cy="1282898"/>
        </a:xfrm>
        <a:custGeom>
          <a:avLst/>
          <a:gdLst/>
          <a:ahLst/>
          <a:cxnLst/>
          <a:rect l="0" t="0" r="0" b="0"/>
          <a:pathLst>
            <a:path>
              <a:moveTo>
                <a:pt x="0" y="0"/>
              </a:moveTo>
              <a:lnTo>
                <a:pt x="0" y="1282898"/>
              </a:lnTo>
              <a:lnTo>
                <a:pt x="128289" y="128289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386FD0-5C56-4A48-89F7-3C3913476D0C}">
      <dsp:nvSpPr>
        <dsp:cNvPr id="0" name=""/>
        <dsp:cNvSpPr/>
      </dsp:nvSpPr>
      <dsp:spPr>
        <a:xfrm>
          <a:off x="257695" y="1711275"/>
          <a:ext cx="1026318" cy="64144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rPr>
            <a:t>SAM</a:t>
          </a:r>
          <a:r>
            <a:rPr lang="en-US" sz="2000" kern="1200" dirty="0"/>
            <a:t> (32bit)</a:t>
          </a:r>
        </a:p>
      </dsp:txBody>
      <dsp:txXfrm>
        <a:off x="276482" y="1730062"/>
        <a:ext cx="988744" cy="603875"/>
      </dsp:txXfrm>
    </dsp:sp>
    <dsp:sp modelId="{044ADE42-338D-440A-A59C-A5EBAC628BE9}">
      <dsp:nvSpPr>
        <dsp:cNvPr id="0" name=""/>
        <dsp:cNvSpPr/>
      </dsp:nvSpPr>
      <dsp:spPr>
        <a:xfrm>
          <a:off x="1604739" y="107652"/>
          <a:ext cx="1282898" cy="64144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Microchip</a:t>
          </a:r>
        </a:p>
      </dsp:txBody>
      <dsp:txXfrm>
        <a:off x="1623526" y="126439"/>
        <a:ext cx="1245324" cy="603875"/>
      </dsp:txXfrm>
    </dsp:sp>
    <dsp:sp modelId="{05B38D45-0CEF-475A-B030-45184D3932CE}">
      <dsp:nvSpPr>
        <dsp:cNvPr id="0" name=""/>
        <dsp:cNvSpPr/>
      </dsp:nvSpPr>
      <dsp:spPr>
        <a:xfrm>
          <a:off x="1733029" y="749101"/>
          <a:ext cx="128289" cy="481086"/>
        </a:xfrm>
        <a:custGeom>
          <a:avLst/>
          <a:gdLst/>
          <a:ahLst/>
          <a:cxnLst/>
          <a:rect l="0" t="0" r="0" b="0"/>
          <a:pathLst>
            <a:path>
              <a:moveTo>
                <a:pt x="0" y="0"/>
              </a:moveTo>
              <a:lnTo>
                <a:pt x="0" y="481086"/>
              </a:lnTo>
              <a:lnTo>
                <a:pt x="128289" y="4810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9E4E05-0E6C-4759-B036-4A0380BA778A}">
      <dsp:nvSpPr>
        <dsp:cNvPr id="0" name=""/>
        <dsp:cNvSpPr/>
      </dsp:nvSpPr>
      <dsp:spPr>
        <a:xfrm>
          <a:off x="1861318" y="909463"/>
          <a:ext cx="1026318" cy="64144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PIC (8bit)</a:t>
          </a:r>
        </a:p>
      </dsp:txBody>
      <dsp:txXfrm>
        <a:off x="1880105" y="928250"/>
        <a:ext cx="988744" cy="603875"/>
      </dsp:txXfrm>
    </dsp:sp>
    <dsp:sp modelId="{0865EA58-9AF0-4FE0-859D-2F7A2733D7C1}">
      <dsp:nvSpPr>
        <dsp:cNvPr id="0" name=""/>
        <dsp:cNvSpPr/>
      </dsp:nvSpPr>
      <dsp:spPr>
        <a:xfrm>
          <a:off x="1733029" y="749101"/>
          <a:ext cx="128289" cy="1282898"/>
        </a:xfrm>
        <a:custGeom>
          <a:avLst/>
          <a:gdLst/>
          <a:ahLst/>
          <a:cxnLst/>
          <a:rect l="0" t="0" r="0" b="0"/>
          <a:pathLst>
            <a:path>
              <a:moveTo>
                <a:pt x="0" y="0"/>
              </a:moveTo>
              <a:lnTo>
                <a:pt x="0" y="1282898"/>
              </a:lnTo>
              <a:lnTo>
                <a:pt x="128289" y="128289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2D0847-CF53-4E31-AAB9-E17831F75CA1}">
      <dsp:nvSpPr>
        <dsp:cNvPr id="0" name=""/>
        <dsp:cNvSpPr/>
      </dsp:nvSpPr>
      <dsp:spPr>
        <a:xfrm>
          <a:off x="1861318" y="1711275"/>
          <a:ext cx="1026318" cy="641449"/>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PIC24 (16bit)</a:t>
          </a:r>
        </a:p>
      </dsp:txBody>
      <dsp:txXfrm>
        <a:off x="1880105" y="1730062"/>
        <a:ext cx="988744" cy="603875"/>
      </dsp:txXfrm>
    </dsp:sp>
    <dsp:sp modelId="{228B96FB-9B55-4671-9362-8B5B2559638B}">
      <dsp:nvSpPr>
        <dsp:cNvPr id="0" name=""/>
        <dsp:cNvSpPr/>
      </dsp:nvSpPr>
      <dsp:spPr>
        <a:xfrm>
          <a:off x="1733029" y="749101"/>
          <a:ext cx="128289" cy="2084709"/>
        </a:xfrm>
        <a:custGeom>
          <a:avLst/>
          <a:gdLst/>
          <a:ahLst/>
          <a:cxnLst/>
          <a:rect l="0" t="0" r="0" b="0"/>
          <a:pathLst>
            <a:path>
              <a:moveTo>
                <a:pt x="0" y="0"/>
              </a:moveTo>
              <a:lnTo>
                <a:pt x="0" y="2084709"/>
              </a:lnTo>
              <a:lnTo>
                <a:pt x="128289" y="20847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E78B2-F869-4C24-8E60-1F8BD51A8BFB}">
      <dsp:nvSpPr>
        <dsp:cNvPr id="0" name=""/>
        <dsp:cNvSpPr/>
      </dsp:nvSpPr>
      <dsp:spPr>
        <a:xfrm>
          <a:off x="1861318" y="2513086"/>
          <a:ext cx="1026318" cy="641449"/>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dsPIC</a:t>
          </a:r>
          <a:r>
            <a:rPr lang="en-US" sz="2000" kern="1200" dirty="0"/>
            <a:t> (16bit)</a:t>
          </a:r>
        </a:p>
      </dsp:txBody>
      <dsp:txXfrm>
        <a:off x="1880105" y="2531873"/>
        <a:ext cx="988744" cy="603875"/>
      </dsp:txXfrm>
    </dsp:sp>
    <dsp:sp modelId="{12473FC0-94E2-465F-AC21-4B53E56E93D2}">
      <dsp:nvSpPr>
        <dsp:cNvPr id="0" name=""/>
        <dsp:cNvSpPr/>
      </dsp:nvSpPr>
      <dsp:spPr>
        <a:xfrm>
          <a:off x="1733029" y="749101"/>
          <a:ext cx="128289" cy="2886521"/>
        </a:xfrm>
        <a:custGeom>
          <a:avLst/>
          <a:gdLst/>
          <a:ahLst/>
          <a:cxnLst/>
          <a:rect l="0" t="0" r="0" b="0"/>
          <a:pathLst>
            <a:path>
              <a:moveTo>
                <a:pt x="0" y="0"/>
              </a:moveTo>
              <a:lnTo>
                <a:pt x="0" y="2886521"/>
              </a:lnTo>
              <a:lnTo>
                <a:pt x="128289" y="288652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FF5DA-2C8B-4E02-9427-99E599BB4C68}">
      <dsp:nvSpPr>
        <dsp:cNvPr id="0" name=""/>
        <dsp:cNvSpPr/>
      </dsp:nvSpPr>
      <dsp:spPr>
        <a:xfrm>
          <a:off x="1861318" y="3314898"/>
          <a:ext cx="1026318" cy="64144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PIC32 (32bit)</a:t>
          </a:r>
        </a:p>
      </dsp:txBody>
      <dsp:txXfrm>
        <a:off x="1880105" y="3333685"/>
        <a:ext cx="988744" cy="603875"/>
      </dsp:txXfrm>
    </dsp:sp>
    <dsp:sp modelId="{2E1760C2-BB4F-4300-8550-0A16C295374D}">
      <dsp:nvSpPr>
        <dsp:cNvPr id="0" name=""/>
        <dsp:cNvSpPr/>
      </dsp:nvSpPr>
      <dsp:spPr>
        <a:xfrm>
          <a:off x="3208362" y="107652"/>
          <a:ext cx="1282898" cy="64144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err="1"/>
            <a:t>STMicro</a:t>
          </a:r>
          <a:endParaRPr lang="en-US" sz="1900" kern="1200" dirty="0"/>
        </a:p>
      </dsp:txBody>
      <dsp:txXfrm>
        <a:off x="3227149" y="126439"/>
        <a:ext cx="1245324" cy="603875"/>
      </dsp:txXfrm>
    </dsp:sp>
    <dsp:sp modelId="{0F56FB8E-0129-45B9-862E-984FABF88871}">
      <dsp:nvSpPr>
        <dsp:cNvPr id="0" name=""/>
        <dsp:cNvSpPr/>
      </dsp:nvSpPr>
      <dsp:spPr>
        <a:xfrm>
          <a:off x="3336652" y="749101"/>
          <a:ext cx="128289" cy="481086"/>
        </a:xfrm>
        <a:custGeom>
          <a:avLst/>
          <a:gdLst/>
          <a:ahLst/>
          <a:cxnLst/>
          <a:rect l="0" t="0" r="0" b="0"/>
          <a:pathLst>
            <a:path>
              <a:moveTo>
                <a:pt x="0" y="0"/>
              </a:moveTo>
              <a:lnTo>
                <a:pt x="0" y="481086"/>
              </a:lnTo>
              <a:lnTo>
                <a:pt x="128289" y="4810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385684-19A8-4700-97A7-B8B90FEF9D22}">
      <dsp:nvSpPr>
        <dsp:cNvPr id="0" name=""/>
        <dsp:cNvSpPr/>
      </dsp:nvSpPr>
      <dsp:spPr>
        <a:xfrm>
          <a:off x="3464941" y="909463"/>
          <a:ext cx="1026318" cy="64144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STM8 (8bit)</a:t>
          </a:r>
        </a:p>
      </dsp:txBody>
      <dsp:txXfrm>
        <a:off x="3483728" y="928250"/>
        <a:ext cx="988744" cy="603875"/>
      </dsp:txXfrm>
    </dsp:sp>
    <dsp:sp modelId="{94C3509E-ED5D-4CA4-BF8A-6C9FB757D6E3}">
      <dsp:nvSpPr>
        <dsp:cNvPr id="0" name=""/>
        <dsp:cNvSpPr/>
      </dsp:nvSpPr>
      <dsp:spPr>
        <a:xfrm>
          <a:off x="3336652" y="749101"/>
          <a:ext cx="128289" cy="1282898"/>
        </a:xfrm>
        <a:custGeom>
          <a:avLst/>
          <a:gdLst/>
          <a:ahLst/>
          <a:cxnLst/>
          <a:rect l="0" t="0" r="0" b="0"/>
          <a:pathLst>
            <a:path>
              <a:moveTo>
                <a:pt x="0" y="0"/>
              </a:moveTo>
              <a:lnTo>
                <a:pt x="0" y="1282898"/>
              </a:lnTo>
              <a:lnTo>
                <a:pt x="128289" y="128289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DECAE6-7D23-4674-B326-8385ED3788B0}">
      <dsp:nvSpPr>
        <dsp:cNvPr id="0" name=""/>
        <dsp:cNvSpPr/>
      </dsp:nvSpPr>
      <dsp:spPr>
        <a:xfrm>
          <a:off x="3464941" y="1711275"/>
          <a:ext cx="1026318" cy="64144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rPr>
            <a:t>STM32</a:t>
          </a:r>
          <a:r>
            <a:rPr lang="en-US" sz="2000" kern="1200" dirty="0"/>
            <a:t> (32bit)</a:t>
          </a:r>
        </a:p>
      </dsp:txBody>
      <dsp:txXfrm>
        <a:off x="3483728" y="1730062"/>
        <a:ext cx="988744" cy="603875"/>
      </dsp:txXfrm>
    </dsp:sp>
    <dsp:sp modelId="{30F8711D-73ED-4DCD-8744-83602C0BD10C}">
      <dsp:nvSpPr>
        <dsp:cNvPr id="0" name=""/>
        <dsp:cNvSpPr/>
      </dsp:nvSpPr>
      <dsp:spPr>
        <a:xfrm>
          <a:off x="4811985" y="107652"/>
          <a:ext cx="1282898" cy="64144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Texas Instruments</a:t>
          </a:r>
        </a:p>
      </dsp:txBody>
      <dsp:txXfrm>
        <a:off x="4830772" y="126439"/>
        <a:ext cx="1245324" cy="603875"/>
      </dsp:txXfrm>
    </dsp:sp>
    <dsp:sp modelId="{80C8C432-46D4-41B1-B088-0B1BB5DFDF95}">
      <dsp:nvSpPr>
        <dsp:cNvPr id="0" name=""/>
        <dsp:cNvSpPr/>
      </dsp:nvSpPr>
      <dsp:spPr>
        <a:xfrm>
          <a:off x="4940275" y="749101"/>
          <a:ext cx="128289" cy="481086"/>
        </a:xfrm>
        <a:custGeom>
          <a:avLst/>
          <a:gdLst/>
          <a:ahLst/>
          <a:cxnLst/>
          <a:rect l="0" t="0" r="0" b="0"/>
          <a:pathLst>
            <a:path>
              <a:moveTo>
                <a:pt x="0" y="0"/>
              </a:moveTo>
              <a:lnTo>
                <a:pt x="0" y="481086"/>
              </a:lnTo>
              <a:lnTo>
                <a:pt x="128289" y="4810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E3D7D5-D556-480F-93BA-688D6267B9B4}">
      <dsp:nvSpPr>
        <dsp:cNvPr id="0" name=""/>
        <dsp:cNvSpPr/>
      </dsp:nvSpPr>
      <dsp:spPr>
        <a:xfrm>
          <a:off x="5068565" y="909463"/>
          <a:ext cx="1026318" cy="641449"/>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MSP430 (16bit)</a:t>
          </a:r>
        </a:p>
      </dsp:txBody>
      <dsp:txXfrm>
        <a:off x="5087352" y="928250"/>
        <a:ext cx="988744" cy="603875"/>
      </dsp:txXfrm>
    </dsp:sp>
    <dsp:sp modelId="{0743D19B-25FF-4BFC-A7C0-C253AFBE9AFD}">
      <dsp:nvSpPr>
        <dsp:cNvPr id="0" name=""/>
        <dsp:cNvSpPr/>
      </dsp:nvSpPr>
      <dsp:spPr>
        <a:xfrm>
          <a:off x="4940275" y="749101"/>
          <a:ext cx="128289" cy="1282898"/>
        </a:xfrm>
        <a:custGeom>
          <a:avLst/>
          <a:gdLst/>
          <a:ahLst/>
          <a:cxnLst/>
          <a:rect l="0" t="0" r="0" b="0"/>
          <a:pathLst>
            <a:path>
              <a:moveTo>
                <a:pt x="0" y="0"/>
              </a:moveTo>
              <a:lnTo>
                <a:pt x="0" y="1282898"/>
              </a:lnTo>
              <a:lnTo>
                <a:pt x="128289" y="128289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0045A1-43BA-47D4-921A-46DC615816F5}">
      <dsp:nvSpPr>
        <dsp:cNvPr id="0" name=""/>
        <dsp:cNvSpPr/>
      </dsp:nvSpPr>
      <dsp:spPr>
        <a:xfrm>
          <a:off x="5068565" y="1711275"/>
          <a:ext cx="1026318" cy="641449"/>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C2000 (32bit)</a:t>
          </a:r>
        </a:p>
      </dsp:txBody>
      <dsp:txXfrm>
        <a:off x="5087352" y="1730062"/>
        <a:ext cx="988744" cy="603875"/>
      </dsp:txXfrm>
    </dsp:sp>
    <dsp:sp modelId="{39332181-5601-4012-AD68-25DAE74A3339}">
      <dsp:nvSpPr>
        <dsp:cNvPr id="0" name=""/>
        <dsp:cNvSpPr/>
      </dsp:nvSpPr>
      <dsp:spPr>
        <a:xfrm>
          <a:off x="4940275" y="749101"/>
          <a:ext cx="128289" cy="2084709"/>
        </a:xfrm>
        <a:custGeom>
          <a:avLst/>
          <a:gdLst/>
          <a:ahLst/>
          <a:cxnLst/>
          <a:rect l="0" t="0" r="0" b="0"/>
          <a:pathLst>
            <a:path>
              <a:moveTo>
                <a:pt x="0" y="0"/>
              </a:moveTo>
              <a:lnTo>
                <a:pt x="0" y="2084709"/>
              </a:lnTo>
              <a:lnTo>
                <a:pt x="128289" y="20847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C38081-A81D-41B6-B95E-1E8C4EE0D724}">
      <dsp:nvSpPr>
        <dsp:cNvPr id="0" name=""/>
        <dsp:cNvSpPr/>
      </dsp:nvSpPr>
      <dsp:spPr>
        <a:xfrm>
          <a:off x="5068565" y="2513086"/>
          <a:ext cx="1026318" cy="64144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rgbClr val="FF0000"/>
              </a:solidFill>
            </a:rPr>
            <a:t>Tiva</a:t>
          </a:r>
          <a:r>
            <a:rPr lang="en-US" sz="2000" kern="1200" dirty="0"/>
            <a:t> (32bit)</a:t>
          </a:r>
        </a:p>
      </dsp:txBody>
      <dsp:txXfrm>
        <a:off x="5087352" y="2531873"/>
        <a:ext cx="988744" cy="6038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67323EFC-8D96-4905-A473-5AD45D54479C}" type="datetimeFigureOut">
              <a:rPr lang="ar-SA" smtClean="0"/>
              <a:pPr/>
              <a:t>29/06/1440</a:t>
            </a:fld>
            <a:endParaRPr lang="ar-SA"/>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6DC8FE3-0E85-474D-83A2-B7F274E9F4DC}" type="slidenum">
              <a:rPr lang="ar-SA" smtClean="0"/>
              <a:pPr/>
              <a:t>‹#›</a:t>
            </a:fld>
            <a:endParaRPr lang="ar-SA"/>
          </a:p>
        </p:txBody>
      </p:sp>
    </p:spTree>
    <p:extLst>
      <p:ext uri="{BB962C8B-B14F-4D97-AF65-F5344CB8AC3E}">
        <p14:creationId xmlns:p14="http://schemas.microsoft.com/office/powerpoint/2010/main" val="143532207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p>
        </p:txBody>
      </p:sp>
      <p:sp>
        <p:nvSpPr>
          <p:cNvPr id="4" name="عنصر نائب لرقم الشريحة 3"/>
          <p:cNvSpPr>
            <a:spLocks noGrp="1"/>
          </p:cNvSpPr>
          <p:nvPr>
            <p:ph type="sldNum" sz="quarter" idx="10"/>
          </p:nvPr>
        </p:nvSpPr>
        <p:spPr/>
        <p:txBody>
          <a:bodyPr/>
          <a:lstStyle/>
          <a:p>
            <a:fld id="{36DC8FE3-0E85-474D-83A2-B7F274E9F4DC}" type="slidenum">
              <a:rPr lang="ar-SA" smtClean="0"/>
              <a:pPr/>
              <a:t>1</a:t>
            </a:fld>
            <a:endParaRPr lang="ar-SA"/>
          </a:p>
        </p:txBody>
      </p:sp>
    </p:spTree>
    <p:extLst>
      <p:ext uri="{BB962C8B-B14F-4D97-AF65-F5344CB8AC3E}">
        <p14:creationId xmlns:p14="http://schemas.microsoft.com/office/powerpoint/2010/main" val="327805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p>
        </p:txBody>
      </p:sp>
      <p:sp>
        <p:nvSpPr>
          <p:cNvPr id="4" name="عنصر نائب لرقم الشريحة 3"/>
          <p:cNvSpPr>
            <a:spLocks noGrp="1"/>
          </p:cNvSpPr>
          <p:nvPr>
            <p:ph type="sldNum" sz="quarter" idx="10"/>
          </p:nvPr>
        </p:nvSpPr>
        <p:spPr/>
        <p:txBody>
          <a:bodyPr/>
          <a:lstStyle/>
          <a:p>
            <a:fld id="{36DC8FE3-0E85-474D-83A2-B7F274E9F4DC}" type="slidenum">
              <a:rPr lang="ar-SA" smtClean="0"/>
              <a:pPr/>
              <a:t>3</a:t>
            </a:fld>
            <a:endParaRPr lang="ar-SA"/>
          </a:p>
        </p:txBody>
      </p:sp>
    </p:spTree>
    <p:extLst>
      <p:ext uri="{BB962C8B-B14F-4D97-AF65-F5344CB8AC3E}">
        <p14:creationId xmlns:p14="http://schemas.microsoft.com/office/powerpoint/2010/main" val="2248029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p>
        </p:txBody>
      </p:sp>
      <p:sp>
        <p:nvSpPr>
          <p:cNvPr id="4" name="عنصر نائب لرقم الشريحة 3"/>
          <p:cNvSpPr>
            <a:spLocks noGrp="1"/>
          </p:cNvSpPr>
          <p:nvPr>
            <p:ph type="sldNum" sz="quarter" idx="10"/>
          </p:nvPr>
        </p:nvSpPr>
        <p:spPr/>
        <p:txBody>
          <a:bodyPr/>
          <a:lstStyle/>
          <a:p>
            <a:fld id="{36DC8FE3-0E85-474D-83A2-B7F274E9F4DC}" type="slidenum">
              <a:rPr lang="ar-SA" smtClean="0"/>
              <a:pPr/>
              <a:t>9</a:t>
            </a:fld>
            <a:endParaRPr lang="ar-SA"/>
          </a:p>
        </p:txBody>
      </p:sp>
    </p:spTree>
    <p:extLst>
      <p:ext uri="{BB962C8B-B14F-4D97-AF65-F5344CB8AC3E}">
        <p14:creationId xmlns:p14="http://schemas.microsoft.com/office/powerpoint/2010/main" val="948359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p>
        </p:txBody>
      </p:sp>
      <p:sp>
        <p:nvSpPr>
          <p:cNvPr id="4" name="عنصر نائب لرقم الشريحة 3"/>
          <p:cNvSpPr>
            <a:spLocks noGrp="1"/>
          </p:cNvSpPr>
          <p:nvPr>
            <p:ph type="sldNum" sz="quarter" idx="10"/>
          </p:nvPr>
        </p:nvSpPr>
        <p:spPr/>
        <p:txBody>
          <a:bodyPr/>
          <a:lstStyle/>
          <a:p>
            <a:fld id="{36DC8FE3-0E85-474D-83A2-B7F274E9F4DC}" type="slidenum">
              <a:rPr lang="ar-SA" smtClean="0"/>
              <a:pPr/>
              <a:t>11</a:t>
            </a:fld>
            <a:endParaRPr lang="ar-SA"/>
          </a:p>
        </p:txBody>
      </p:sp>
    </p:spTree>
    <p:extLst>
      <p:ext uri="{BB962C8B-B14F-4D97-AF65-F5344CB8AC3E}">
        <p14:creationId xmlns:p14="http://schemas.microsoft.com/office/powerpoint/2010/main" val="289204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10"/>
          </p:nvPr>
        </p:nvSpPr>
        <p:spPr/>
        <p:txBody>
          <a:bodyPr/>
          <a:lstStyle/>
          <a:p>
            <a:fld id="{0F41726F-FBB5-4CA7-8F86-AB40C5077F33}" type="slidenum">
              <a:rPr lang="ar-SA" smtClean="0"/>
              <a:pPr/>
              <a:t>53</a:t>
            </a:fld>
            <a:endParaRPr lang="ar-SA"/>
          </a:p>
        </p:txBody>
      </p:sp>
    </p:spTree>
    <p:extLst>
      <p:ext uri="{BB962C8B-B14F-4D97-AF65-F5344CB8AC3E}">
        <p14:creationId xmlns:p14="http://schemas.microsoft.com/office/powerpoint/2010/main" val="2056176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10"/>
          </p:nvPr>
        </p:nvSpPr>
        <p:spPr/>
        <p:txBody>
          <a:bodyPr/>
          <a:lstStyle/>
          <a:p>
            <a:fld id="{06CEA54F-8434-4A14-961F-6F9C7BF8FACB}" type="slidenum">
              <a:rPr lang="ar-SA" smtClean="0"/>
              <a:pPr/>
              <a:t>65</a:t>
            </a:fld>
            <a:endParaRPr lang="ar-SA"/>
          </a:p>
        </p:txBody>
      </p:sp>
    </p:spTree>
    <p:extLst>
      <p:ext uri="{BB962C8B-B14F-4D97-AF65-F5344CB8AC3E}">
        <p14:creationId xmlns:p14="http://schemas.microsoft.com/office/powerpoint/2010/main" val="2888514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a:t>انقر لتحرير نمط العنوان الرئيسي</a:t>
            </a:r>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p>
        </p:txBody>
      </p:sp>
      <p:sp>
        <p:nvSpPr>
          <p:cNvPr id="4" name="عنصر نائب للتاريخ 3"/>
          <p:cNvSpPr>
            <a:spLocks noGrp="1"/>
          </p:cNvSpPr>
          <p:nvPr>
            <p:ph type="dt" sz="half" idx="10"/>
          </p:nvPr>
        </p:nvSpPr>
        <p:spPr/>
        <p:txBody>
          <a:bodyPr/>
          <a:lstStyle/>
          <a:p>
            <a:fld id="{125CB10B-A33F-401F-8732-36CFB36C5514}" type="datetime1">
              <a:rPr lang="ar-SA" smtClean="0"/>
              <a:pPr/>
              <a:t>29/06/1440</a:t>
            </a:fld>
            <a:endParaRPr lang="ar-SA"/>
          </a:p>
        </p:txBody>
      </p:sp>
      <p:sp>
        <p:nvSpPr>
          <p:cNvPr id="5" name="عنصر نائب للتذييل 4"/>
          <p:cNvSpPr>
            <a:spLocks noGrp="1"/>
          </p:cNvSpPr>
          <p:nvPr>
            <p:ph type="ftr" sz="quarter" idx="11"/>
          </p:nvPr>
        </p:nvSpPr>
        <p:spPr/>
        <p:txBody>
          <a:bodyPr/>
          <a:lstStyle/>
          <a:p>
            <a:r>
              <a:rPr lang="ar-SA"/>
              <a:t>م. عبد الكريم المحمد (ماجستير في هندسة التحكم و الأتمتة)    </a:t>
            </a:r>
            <a:r>
              <a:rPr lang="en-US"/>
              <a:t>avrmicrotech@gmail.com  </a:t>
            </a:r>
            <a:endParaRPr lang="ar-SA"/>
          </a:p>
        </p:txBody>
      </p:sp>
      <p:sp>
        <p:nvSpPr>
          <p:cNvPr id="6" name="عنصر نائب لرقم الشريحة 5"/>
          <p:cNvSpPr>
            <a:spLocks noGrp="1"/>
          </p:cNvSpPr>
          <p:nvPr>
            <p:ph type="sldNum" sz="quarter" idx="12"/>
          </p:nvPr>
        </p:nvSpPr>
        <p:spPr/>
        <p:txBody>
          <a:bodyPr/>
          <a:lstStyle/>
          <a:p>
            <a:fld id="{33158A94-3844-4AEB-A9D6-1D94591ABD7E}" type="slidenum">
              <a:rPr lang="ar-SA" smtClean="0"/>
              <a:pPr/>
              <a:t>‹#›</a:t>
            </a:fld>
            <a:endParaRPr lang="ar-SA"/>
          </a:p>
        </p:txBody>
      </p:sp>
    </p:spTree>
    <p:extLst>
      <p:ext uri="{BB962C8B-B14F-4D97-AF65-F5344CB8AC3E}">
        <p14:creationId xmlns:p14="http://schemas.microsoft.com/office/powerpoint/2010/main" val="1377672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عنوان العمودي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DB1324E4-1BF5-45E0-A721-0573A9D34490}" type="datetime1">
              <a:rPr lang="ar-SA" smtClean="0"/>
              <a:pPr/>
              <a:t>29/06/1440</a:t>
            </a:fld>
            <a:endParaRPr lang="ar-SA"/>
          </a:p>
        </p:txBody>
      </p:sp>
      <p:sp>
        <p:nvSpPr>
          <p:cNvPr id="5" name="عنصر نائب للتذييل 4"/>
          <p:cNvSpPr>
            <a:spLocks noGrp="1"/>
          </p:cNvSpPr>
          <p:nvPr>
            <p:ph type="ftr" sz="quarter" idx="11"/>
          </p:nvPr>
        </p:nvSpPr>
        <p:spPr/>
        <p:txBody>
          <a:bodyPr/>
          <a:lstStyle/>
          <a:p>
            <a:r>
              <a:rPr lang="ar-SA"/>
              <a:t>م. عبد الكريم المحمد (ماجستير في هندسة التحكم و الأتمتة)    </a:t>
            </a:r>
            <a:r>
              <a:rPr lang="en-US"/>
              <a:t>avrmicrotech@gmail.com  </a:t>
            </a:r>
            <a:endParaRPr lang="ar-SA"/>
          </a:p>
        </p:txBody>
      </p:sp>
      <p:sp>
        <p:nvSpPr>
          <p:cNvPr id="6" name="عنصر نائب لرقم الشريحة 5"/>
          <p:cNvSpPr>
            <a:spLocks noGrp="1"/>
          </p:cNvSpPr>
          <p:nvPr>
            <p:ph type="sldNum" sz="quarter" idx="12"/>
          </p:nvPr>
        </p:nvSpPr>
        <p:spPr/>
        <p:txBody>
          <a:bodyPr/>
          <a:lstStyle/>
          <a:p>
            <a:fld id="{33158A94-3844-4AEB-A9D6-1D94591ABD7E}" type="slidenum">
              <a:rPr lang="ar-SA" smtClean="0"/>
              <a:pPr/>
              <a:t>‹#›</a:t>
            </a:fld>
            <a:endParaRPr lang="ar-SA"/>
          </a:p>
        </p:txBody>
      </p:sp>
    </p:spTree>
    <p:extLst>
      <p:ext uri="{BB962C8B-B14F-4D97-AF65-F5344CB8AC3E}">
        <p14:creationId xmlns:p14="http://schemas.microsoft.com/office/powerpoint/2010/main" val="355978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a:t>انقر لتحرير نمط العنوان الرئيسي</a:t>
            </a:r>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0DDB0217-F3A6-4D61-A9EE-2C39E506153A}" type="datetime1">
              <a:rPr lang="ar-SA" smtClean="0"/>
              <a:pPr/>
              <a:t>29/06/1440</a:t>
            </a:fld>
            <a:endParaRPr lang="ar-SA"/>
          </a:p>
        </p:txBody>
      </p:sp>
      <p:sp>
        <p:nvSpPr>
          <p:cNvPr id="5" name="عنصر نائب للتذييل 4"/>
          <p:cNvSpPr>
            <a:spLocks noGrp="1"/>
          </p:cNvSpPr>
          <p:nvPr>
            <p:ph type="ftr" sz="quarter" idx="11"/>
          </p:nvPr>
        </p:nvSpPr>
        <p:spPr/>
        <p:txBody>
          <a:bodyPr/>
          <a:lstStyle/>
          <a:p>
            <a:r>
              <a:rPr lang="ar-SA"/>
              <a:t>م. عبد الكريم المحمد (ماجستير في هندسة التحكم و الأتمتة)    </a:t>
            </a:r>
            <a:r>
              <a:rPr lang="en-US"/>
              <a:t>avrmicrotech@gmail.com  </a:t>
            </a:r>
            <a:endParaRPr lang="ar-SA"/>
          </a:p>
        </p:txBody>
      </p:sp>
      <p:sp>
        <p:nvSpPr>
          <p:cNvPr id="6" name="عنصر نائب لرقم الشريحة 5"/>
          <p:cNvSpPr>
            <a:spLocks noGrp="1"/>
          </p:cNvSpPr>
          <p:nvPr>
            <p:ph type="sldNum" sz="quarter" idx="12"/>
          </p:nvPr>
        </p:nvSpPr>
        <p:spPr/>
        <p:txBody>
          <a:bodyPr/>
          <a:lstStyle/>
          <a:p>
            <a:fld id="{33158A94-3844-4AEB-A9D6-1D94591ABD7E}" type="slidenum">
              <a:rPr lang="ar-SA" smtClean="0"/>
              <a:pPr/>
              <a:t>‹#›</a:t>
            </a:fld>
            <a:endParaRPr lang="ar-SA"/>
          </a:p>
        </p:txBody>
      </p:sp>
    </p:spTree>
    <p:extLst>
      <p:ext uri="{BB962C8B-B14F-4D97-AF65-F5344CB8AC3E}">
        <p14:creationId xmlns:p14="http://schemas.microsoft.com/office/powerpoint/2010/main" val="3076702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a:t>انقر لتحرير نمط العنوان الرئيسي</a:t>
            </a:r>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p>
        </p:txBody>
      </p:sp>
      <p:sp>
        <p:nvSpPr>
          <p:cNvPr id="4" name="عنصر نائب للتاريخ 3"/>
          <p:cNvSpPr>
            <a:spLocks noGrp="1"/>
          </p:cNvSpPr>
          <p:nvPr>
            <p:ph type="dt" sz="half" idx="10"/>
          </p:nvPr>
        </p:nvSpPr>
        <p:spPr/>
        <p:txBody>
          <a:bodyPr/>
          <a:lstStyle/>
          <a:p>
            <a:fld id="{B0E8290D-BDFD-4F61-9B6B-0B44191228CA}" type="datetimeFigureOut">
              <a:rPr lang="ar-SA" smtClean="0">
                <a:solidFill>
                  <a:prstClr val="black">
                    <a:tint val="75000"/>
                  </a:prstClr>
                </a:solidFill>
              </a:rPr>
              <a:pPr/>
              <a:t>29/06/1440</a:t>
            </a:fld>
            <a:endParaRPr lang="ar-SA">
              <a:solidFill>
                <a:prstClr val="black">
                  <a:tint val="75000"/>
                </a:prstClr>
              </a:solidFill>
            </a:endParaRPr>
          </a:p>
        </p:txBody>
      </p:sp>
      <p:sp>
        <p:nvSpPr>
          <p:cNvPr id="5" name="عنصر نائب للتذييل 4"/>
          <p:cNvSpPr>
            <a:spLocks noGrp="1"/>
          </p:cNvSpPr>
          <p:nvPr>
            <p:ph type="ftr" sz="quarter" idx="11"/>
          </p:nvPr>
        </p:nvSpPr>
        <p:spPr/>
        <p:txBody>
          <a:bodyPr/>
          <a:lstStyle/>
          <a:p>
            <a:endParaRPr lang="ar-SA">
              <a:solidFill>
                <a:prstClr val="black">
                  <a:tint val="75000"/>
                </a:prstClr>
              </a:solidFill>
            </a:endParaRPr>
          </a:p>
        </p:txBody>
      </p:sp>
      <p:sp>
        <p:nvSpPr>
          <p:cNvPr id="6" name="عنصر نائب لرقم الشريحة 5"/>
          <p:cNvSpPr>
            <a:spLocks noGrp="1"/>
          </p:cNvSpPr>
          <p:nvPr>
            <p:ph type="sldNum" sz="quarter" idx="12"/>
          </p:nvPr>
        </p:nvSpPr>
        <p:spPr/>
        <p:txBody>
          <a:bodyPr/>
          <a:lstStyle/>
          <a:p>
            <a:fld id="{D4A3BD68-F65E-44D1-B6D5-3D92C6FC0949}"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p14="http://schemas.microsoft.com/office/powerpoint/2010/main" val="1180573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B0E8290D-BDFD-4F61-9B6B-0B44191228CA}" type="datetimeFigureOut">
              <a:rPr lang="ar-SA" smtClean="0">
                <a:solidFill>
                  <a:prstClr val="black">
                    <a:tint val="75000"/>
                  </a:prstClr>
                </a:solidFill>
              </a:rPr>
              <a:pPr/>
              <a:t>29/06/1440</a:t>
            </a:fld>
            <a:endParaRPr lang="ar-SA">
              <a:solidFill>
                <a:prstClr val="black">
                  <a:tint val="75000"/>
                </a:prstClr>
              </a:solidFill>
            </a:endParaRPr>
          </a:p>
        </p:txBody>
      </p:sp>
      <p:sp>
        <p:nvSpPr>
          <p:cNvPr id="5" name="عنصر نائب للتذييل 4"/>
          <p:cNvSpPr>
            <a:spLocks noGrp="1"/>
          </p:cNvSpPr>
          <p:nvPr>
            <p:ph type="ftr" sz="quarter" idx="11"/>
          </p:nvPr>
        </p:nvSpPr>
        <p:spPr/>
        <p:txBody>
          <a:bodyPr/>
          <a:lstStyle/>
          <a:p>
            <a:endParaRPr lang="ar-SA">
              <a:solidFill>
                <a:prstClr val="black">
                  <a:tint val="75000"/>
                </a:prstClr>
              </a:solidFill>
            </a:endParaRPr>
          </a:p>
        </p:txBody>
      </p:sp>
      <p:sp>
        <p:nvSpPr>
          <p:cNvPr id="6" name="عنصر نائب لرقم الشريحة 5"/>
          <p:cNvSpPr>
            <a:spLocks noGrp="1"/>
          </p:cNvSpPr>
          <p:nvPr>
            <p:ph type="sldNum" sz="quarter" idx="12"/>
          </p:nvPr>
        </p:nvSpPr>
        <p:spPr/>
        <p:txBody>
          <a:bodyPr/>
          <a:lstStyle/>
          <a:p>
            <a:fld id="{D4A3BD68-F65E-44D1-B6D5-3D92C6FC0949}"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p14="http://schemas.microsoft.com/office/powerpoint/2010/main" val="152982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a:t>انقر لتحرير نمط العنوان الرئيسي</a:t>
            </a:r>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عنصر نائب للتاريخ 3"/>
          <p:cNvSpPr>
            <a:spLocks noGrp="1"/>
          </p:cNvSpPr>
          <p:nvPr>
            <p:ph type="dt" sz="half" idx="10"/>
          </p:nvPr>
        </p:nvSpPr>
        <p:spPr/>
        <p:txBody>
          <a:bodyPr/>
          <a:lstStyle/>
          <a:p>
            <a:fld id="{B0E8290D-BDFD-4F61-9B6B-0B44191228CA}" type="datetimeFigureOut">
              <a:rPr lang="ar-SA" smtClean="0">
                <a:solidFill>
                  <a:prstClr val="black">
                    <a:tint val="75000"/>
                  </a:prstClr>
                </a:solidFill>
              </a:rPr>
              <a:pPr/>
              <a:t>29/06/1440</a:t>
            </a:fld>
            <a:endParaRPr lang="ar-SA">
              <a:solidFill>
                <a:prstClr val="black">
                  <a:tint val="75000"/>
                </a:prstClr>
              </a:solidFill>
            </a:endParaRPr>
          </a:p>
        </p:txBody>
      </p:sp>
      <p:sp>
        <p:nvSpPr>
          <p:cNvPr id="5" name="عنصر نائب للتذييل 4"/>
          <p:cNvSpPr>
            <a:spLocks noGrp="1"/>
          </p:cNvSpPr>
          <p:nvPr>
            <p:ph type="ftr" sz="quarter" idx="11"/>
          </p:nvPr>
        </p:nvSpPr>
        <p:spPr/>
        <p:txBody>
          <a:bodyPr/>
          <a:lstStyle/>
          <a:p>
            <a:endParaRPr lang="ar-SA">
              <a:solidFill>
                <a:prstClr val="black">
                  <a:tint val="75000"/>
                </a:prstClr>
              </a:solidFill>
            </a:endParaRPr>
          </a:p>
        </p:txBody>
      </p:sp>
      <p:sp>
        <p:nvSpPr>
          <p:cNvPr id="6" name="عنصر نائب لرقم الشريحة 5"/>
          <p:cNvSpPr>
            <a:spLocks noGrp="1"/>
          </p:cNvSpPr>
          <p:nvPr>
            <p:ph type="sldNum" sz="quarter" idx="12"/>
          </p:nvPr>
        </p:nvSpPr>
        <p:spPr/>
        <p:txBody>
          <a:bodyPr/>
          <a:lstStyle/>
          <a:p>
            <a:fld id="{D4A3BD68-F65E-44D1-B6D5-3D92C6FC0949}"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p14="http://schemas.microsoft.com/office/powerpoint/2010/main" val="1917166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p:cNvSpPr>
            <a:spLocks noGrp="1"/>
          </p:cNvSpPr>
          <p:nvPr>
            <p:ph type="dt" sz="half" idx="10"/>
          </p:nvPr>
        </p:nvSpPr>
        <p:spPr/>
        <p:txBody>
          <a:bodyPr/>
          <a:lstStyle/>
          <a:p>
            <a:fld id="{B0E8290D-BDFD-4F61-9B6B-0B44191228CA}" type="datetimeFigureOut">
              <a:rPr lang="ar-SA" smtClean="0">
                <a:solidFill>
                  <a:prstClr val="black">
                    <a:tint val="75000"/>
                  </a:prstClr>
                </a:solidFill>
              </a:rPr>
              <a:pPr/>
              <a:t>29/06/1440</a:t>
            </a:fld>
            <a:endParaRPr lang="ar-SA">
              <a:solidFill>
                <a:prstClr val="black">
                  <a:tint val="75000"/>
                </a:prstClr>
              </a:solidFill>
            </a:endParaRPr>
          </a:p>
        </p:txBody>
      </p:sp>
      <p:sp>
        <p:nvSpPr>
          <p:cNvPr id="6" name="عنصر نائب للتذييل 5"/>
          <p:cNvSpPr>
            <a:spLocks noGrp="1"/>
          </p:cNvSpPr>
          <p:nvPr>
            <p:ph type="ftr" sz="quarter" idx="11"/>
          </p:nvPr>
        </p:nvSpPr>
        <p:spPr/>
        <p:txBody>
          <a:bodyPr/>
          <a:lstStyle/>
          <a:p>
            <a:endParaRPr lang="ar-SA">
              <a:solidFill>
                <a:prstClr val="black">
                  <a:tint val="75000"/>
                </a:prstClr>
              </a:solidFill>
            </a:endParaRPr>
          </a:p>
        </p:txBody>
      </p:sp>
      <p:sp>
        <p:nvSpPr>
          <p:cNvPr id="7" name="عنصر نائب لرقم الشريحة 6"/>
          <p:cNvSpPr>
            <a:spLocks noGrp="1"/>
          </p:cNvSpPr>
          <p:nvPr>
            <p:ph type="sldNum" sz="quarter" idx="12"/>
          </p:nvPr>
        </p:nvSpPr>
        <p:spPr/>
        <p:txBody>
          <a:bodyPr/>
          <a:lstStyle/>
          <a:p>
            <a:fld id="{D4A3BD68-F65E-44D1-B6D5-3D92C6FC0949}"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p14="http://schemas.microsoft.com/office/powerpoint/2010/main" val="74517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a:t>انقر لتحرير نمط العنوان الرئيسي</a:t>
            </a:r>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p:cNvSpPr>
            <a:spLocks noGrp="1"/>
          </p:cNvSpPr>
          <p:nvPr>
            <p:ph type="dt" sz="half" idx="10"/>
          </p:nvPr>
        </p:nvSpPr>
        <p:spPr/>
        <p:txBody>
          <a:bodyPr/>
          <a:lstStyle/>
          <a:p>
            <a:fld id="{B0E8290D-BDFD-4F61-9B6B-0B44191228CA}" type="datetimeFigureOut">
              <a:rPr lang="ar-SA" smtClean="0">
                <a:solidFill>
                  <a:prstClr val="black">
                    <a:tint val="75000"/>
                  </a:prstClr>
                </a:solidFill>
              </a:rPr>
              <a:pPr/>
              <a:t>29/06/1440</a:t>
            </a:fld>
            <a:endParaRPr lang="ar-SA">
              <a:solidFill>
                <a:prstClr val="black">
                  <a:tint val="75000"/>
                </a:prstClr>
              </a:solidFill>
            </a:endParaRPr>
          </a:p>
        </p:txBody>
      </p:sp>
      <p:sp>
        <p:nvSpPr>
          <p:cNvPr id="8" name="عنصر نائب للتذييل 7"/>
          <p:cNvSpPr>
            <a:spLocks noGrp="1"/>
          </p:cNvSpPr>
          <p:nvPr>
            <p:ph type="ftr" sz="quarter" idx="11"/>
          </p:nvPr>
        </p:nvSpPr>
        <p:spPr/>
        <p:txBody>
          <a:bodyPr/>
          <a:lstStyle/>
          <a:p>
            <a:endParaRPr lang="ar-SA">
              <a:solidFill>
                <a:prstClr val="black">
                  <a:tint val="75000"/>
                </a:prstClr>
              </a:solidFill>
            </a:endParaRPr>
          </a:p>
        </p:txBody>
      </p:sp>
      <p:sp>
        <p:nvSpPr>
          <p:cNvPr id="9" name="عنصر نائب لرقم الشريحة 8"/>
          <p:cNvSpPr>
            <a:spLocks noGrp="1"/>
          </p:cNvSpPr>
          <p:nvPr>
            <p:ph type="sldNum" sz="quarter" idx="12"/>
          </p:nvPr>
        </p:nvSpPr>
        <p:spPr/>
        <p:txBody>
          <a:bodyPr/>
          <a:lstStyle/>
          <a:p>
            <a:fld id="{D4A3BD68-F65E-44D1-B6D5-3D92C6FC0949}"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p14="http://schemas.microsoft.com/office/powerpoint/2010/main" val="1345362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تاريخ 2"/>
          <p:cNvSpPr>
            <a:spLocks noGrp="1"/>
          </p:cNvSpPr>
          <p:nvPr>
            <p:ph type="dt" sz="half" idx="10"/>
          </p:nvPr>
        </p:nvSpPr>
        <p:spPr/>
        <p:txBody>
          <a:bodyPr/>
          <a:lstStyle/>
          <a:p>
            <a:fld id="{B0E8290D-BDFD-4F61-9B6B-0B44191228CA}" type="datetimeFigureOut">
              <a:rPr lang="ar-SA" smtClean="0">
                <a:solidFill>
                  <a:prstClr val="black">
                    <a:tint val="75000"/>
                  </a:prstClr>
                </a:solidFill>
              </a:rPr>
              <a:pPr/>
              <a:t>29/06/1440</a:t>
            </a:fld>
            <a:endParaRPr lang="ar-SA">
              <a:solidFill>
                <a:prstClr val="black">
                  <a:tint val="75000"/>
                </a:prstClr>
              </a:solidFill>
            </a:endParaRPr>
          </a:p>
        </p:txBody>
      </p:sp>
      <p:sp>
        <p:nvSpPr>
          <p:cNvPr id="4" name="عنصر نائب للتذييل 3"/>
          <p:cNvSpPr>
            <a:spLocks noGrp="1"/>
          </p:cNvSpPr>
          <p:nvPr>
            <p:ph type="ftr" sz="quarter" idx="11"/>
          </p:nvPr>
        </p:nvSpPr>
        <p:spPr/>
        <p:txBody>
          <a:bodyPr/>
          <a:lstStyle/>
          <a:p>
            <a:endParaRPr lang="ar-SA">
              <a:solidFill>
                <a:prstClr val="black">
                  <a:tint val="75000"/>
                </a:prstClr>
              </a:solidFill>
            </a:endParaRPr>
          </a:p>
        </p:txBody>
      </p:sp>
      <p:sp>
        <p:nvSpPr>
          <p:cNvPr id="5" name="عنصر نائب لرقم الشريحة 4"/>
          <p:cNvSpPr>
            <a:spLocks noGrp="1"/>
          </p:cNvSpPr>
          <p:nvPr>
            <p:ph type="sldNum" sz="quarter" idx="12"/>
          </p:nvPr>
        </p:nvSpPr>
        <p:spPr/>
        <p:txBody>
          <a:bodyPr/>
          <a:lstStyle/>
          <a:p>
            <a:fld id="{D4A3BD68-F65E-44D1-B6D5-3D92C6FC0949}"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p14="http://schemas.microsoft.com/office/powerpoint/2010/main" val="2903080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B0E8290D-BDFD-4F61-9B6B-0B44191228CA}" type="datetimeFigureOut">
              <a:rPr lang="ar-SA" smtClean="0">
                <a:solidFill>
                  <a:prstClr val="black">
                    <a:tint val="75000"/>
                  </a:prstClr>
                </a:solidFill>
              </a:rPr>
              <a:pPr/>
              <a:t>29/06/1440</a:t>
            </a:fld>
            <a:endParaRPr lang="ar-SA">
              <a:solidFill>
                <a:prstClr val="black">
                  <a:tint val="75000"/>
                </a:prstClr>
              </a:solidFill>
            </a:endParaRPr>
          </a:p>
        </p:txBody>
      </p:sp>
      <p:sp>
        <p:nvSpPr>
          <p:cNvPr id="3" name="عنصر نائب للتذييل 2"/>
          <p:cNvSpPr>
            <a:spLocks noGrp="1"/>
          </p:cNvSpPr>
          <p:nvPr>
            <p:ph type="ftr" sz="quarter" idx="11"/>
          </p:nvPr>
        </p:nvSpPr>
        <p:spPr/>
        <p:txBody>
          <a:bodyPr/>
          <a:lstStyle/>
          <a:p>
            <a:endParaRPr lang="ar-SA">
              <a:solidFill>
                <a:prstClr val="black">
                  <a:tint val="75000"/>
                </a:prstClr>
              </a:solidFill>
            </a:endParaRPr>
          </a:p>
        </p:txBody>
      </p:sp>
      <p:sp>
        <p:nvSpPr>
          <p:cNvPr id="4" name="عنصر نائب لرقم الشريحة 3"/>
          <p:cNvSpPr>
            <a:spLocks noGrp="1"/>
          </p:cNvSpPr>
          <p:nvPr>
            <p:ph type="sldNum" sz="quarter" idx="12"/>
          </p:nvPr>
        </p:nvSpPr>
        <p:spPr/>
        <p:txBody>
          <a:bodyPr/>
          <a:lstStyle/>
          <a:p>
            <a:fld id="{D4A3BD68-F65E-44D1-B6D5-3D92C6FC0949}"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p14="http://schemas.microsoft.com/office/powerpoint/2010/main" val="2503896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a:t>انقر لتحرير نمط العنوان الرئيسي</a:t>
            </a:r>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B0E8290D-BDFD-4F61-9B6B-0B44191228CA}" type="datetimeFigureOut">
              <a:rPr lang="ar-SA" smtClean="0">
                <a:solidFill>
                  <a:prstClr val="black">
                    <a:tint val="75000"/>
                  </a:prstClr>
                </a:solidFill>
              </a:rPr>
              <a:pPr/>
              <a:t>29/06/1440</a:t>
            </a:fld>
            <a:endParaRPr lang="ar-SA">
              <a:solidFill>
                <a:prstClr val="black">
                  <a:tint val="75000"/>
                </a:prstClr>
              </a:solidFill>
            </a:endParaRPr>
          </a:p>
        </p:txBody>
      </p:sp>
      <p:sp>
        <p:nvSpPr>
          <p:cNvPr id="6" name="عنصر نائب للتذييل 5"/>
          <p:cNvSpPr>
            <a:spLocks noGrp="1"/>
          </p:cNvSpPr>
          <p:nvPr>
            <p:ph type="ftr" sz="quarter" idx="11"/>
          </p:nvPr>
        </p:nvSpPr>
        <p:spPr/>
        <p:txBody>
          <a:bodyPr/>
          <a:lstStyle/>
          <a:p>
            <a:endParaRPr lang="ar-SA">
              <a:solidFill>
                <a:prstClr val="black">
                  <a:tint val="75000"/>
                </a:prstClr>
              </a:solidFill>
            </a:endParaRPr>
          </a:p>
        </p:txBody>
      </p:sp>
      <p:sp>
        <p:nvSpPr>
          <p:cNvPr id="7" name="عنصر نائب لرقم الشريحة 6"/>
          <p:cNvSpPr>
            <a:spLocks noGrp="1"/>
          </p:cNvSpPr>
          <p:nvPr>
            <p:ph type="sldNum" sz="quarter" idx="12"/>
          </p:nvPr>
        </p:nvSpPr>
        <p:spPr/>
        <p:txBody>
          <a:bodyPr/>
          <a:lstStyle/>
          <a:p>
            <a:fld id="{D4A3BD68-F65E-44D1-B6D5-3D92C6FC0949}"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p14="http://schemas.microsoft.com/office/powerpoint/2010/main" val="37937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5EDA07AA-06E9-4EC8-95F0-079618424B53}" type="datetime1">
              <a:rPr lang="ar-SA" smtClean="0"/>
              <a:pPr/>
              <a:t>29/06/1440</a:t>
            </a:fld>
            <a:endParaRPr lang="ar-SA"/>
          </a:p>
        </p:txBody>
      </p:sp>
      <p:sp>
        <p:nvSpPr>
          <p:cNvPr id="5" name="عنصر نائب للتذييل 4"/>
          <p:cNvSpPr>
            <a:spLocks noGrp="1"/>
          </p:cNvSpPr>
          <p:nvPr>
            <p:ph type="ftr" sz="quarter" idx="11"/>
          </p:nvPr>
        </p:nvSpPr>
        <p:spPr/>
        <p:txBody>
          <a:bodyPr/>
          <a:lstStyle/>
          <a:p>
            <a:r>
              <a:rPr lang="ar-SA"/>
              <a:t>م. عبد الكريم المحمد (ماجستير في هندسة التحكم و الأتمتة)    </a:t>
            </a:r>
            <a:r>
              <a:rPr lang="en-US"/>
              <a:t>avrmicrotech@gmail.com  </a:t>
            </a:r>
            <a:endParaRPr lang="ar-SA"/>
          </a:p>
        </p:txBody>
      </p:sp>
      <p:sp>
        <p:nvSpPr>
          <p:cNvPr id="6" name="عنصر نائب لرقم الشريحة 5"/>
          <p:cNvSpPr>
            <a:spLocks noGrp="1"/>
          </p:cNvSpPr>
          <p:nvPr>
            <p:ph type="sldNum" sz="quarter" idx="12"/>
          </p:nvPr>
        </p:nvSpPr>
        <p:spPr/>
        <p:txBody>
          <a:bodyPr/>
          <a:lstStyle/>
          <a:p>
            <a:fld id="{33158A94-3844-4AEB-A9D6-1D94591ABD7E}" type="slidenum">
              <a:rPr lang="ar-SA" smtClean="0"/>
              <a:pPr/>
              <a:t>‹#›</a:t>
            </a:fld>
            <a:endParaRPr lang="ar-SA"/>
          </a:p>
        </p:txBody>
      </p:sp>
    </p:spTree>
    <p:extLst>
      <p:ext uri="{BB962C8B-B14F-4D97-AF65-F5344CB8AC3E}">
        <p14:creationId xmlns:p14="http://schemas.microsoft.com/office/powerpoint/2010/main" val="1993994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a:t>انقر لتحرير نمط العنوان الرئيسي</a:t>
            </a:r>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B0E8290D-BDFD-4F61-9B6B-0B44191228CA}" type="datetimeFigureOut">
              <a:rPr lang="ar-SA" smtClean="0">
                <a:solidFill>
                  <a:prstClr val="black">
                    <a:tint val="75000"/>
                  </a:prstClr>
                </a:solidFill>
              </a:rPr>
              <a:pPr/>
              <a:t>29/06/1440</a:t>
            </a:fld>
            <a:endParaRPr lang="ar-SA">
              <a:solidFill>
                <a:prstClr val="black">
                  <a:tint val="75000"/>
                </a:prstClr>
              </a:solidFill>
            </a:endParaRPr>
          </a:p>
        </p:txBody>
      </p:sp>
      <p:sp>
        <p:nvSpPr>
          <p:cNvPr id="6" name="عنصر نائب للتذييل 5"/>
          <p:cNvSpPr>
            <a:spLocks noGrp="1"/>
          </p:cNvSpPr>
          <p:nvPr>
            <p:ph type="ftr" sz="quarter" idx="11"/>
          </p:nvPr>
        </p:nvSpPr>
        <p:spPr/>
        <p:txBody>
          <a:bodyPr/>
          <a:lstStyle/>
          <a:p>
            <a:endParaRPr lang="ar-SA">
              <a:solidFill>
                <a:prstClr val="black">
                  <a:tint val="75000"/>
                </a:prstClr>
              </a:solidFill>
            </a:endParaRPr>
          </a:p>
        </p:txBody>
      </p:sp>
      <p:sp>
        <p:nvSpPr>
          <p:cNvPr id="7" name="عنصر نائب لرقم الشريحة 6"/>
          <p:cNvSpPr>
            <a:spLocks noGrp="1"/>
          </p:cNvSpPr>
          <p:nvPr>
            <p:ph type="sldNum" sz="quarter" idx="12"/>
          </p:nvPr>
        </p:nvSpPr>
        <p:spPr/>
        <p:txBody>
          <a:bodyPr/>
          <a:lstStyle/>
          <a:p>
            <a:fld id="{D4A3BD68-F65E-44D1-B6D5-3D92C6FC0949}"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p14="http://schemas.microsoft.com/office/powerpoint/2010/main" val="1486852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عنوان العمودي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B0E8290D-BDFD-4F61-9B6B-0B44191228CA}" type="datetimeFigureOut">
              <a:rPr lang="ar-SA" smtClean="0">
                <a:solidFill>
                  <a:prstClr val="black">
                    <a:tint val="75000"/>
                  </a:prstClr>
                </a:solidFill>
              </a:rPr>
              <a:pPr/>
              <a:t>29/06/1440</a:t>
            </a:fld>
            <a:endParaRPr lang="ar-SA">
              <a:solidFill>
                <a:prstClr val="black">
                  <a:tint val="75000"/>
                </a:prstClr>
              </a:solidFill>
            </a:endParaRPr>
          </a:p>
        </p:txBody>
      </p:sp>
      <p:sp>
        <p:nvSpPr>
          <p:cNvPr id="5" name="عنصر نائب للتذييل 4"/>
          <p:cNvSpPr>
            <a:spLocks noGrp="1"/>
          </p:cNvSpPr>
          <p:nvPr>
            <p:ph type="ftr" sz="quarter" idx="11"/>
          </p:nvPr>
        </p:nvSpPr>
        <p:spPr/>
        <p:txBody>
          <a:bodyPr/>
          <a:lstStyle/>
          <a:p>
            <a:endParaRPr lang="ar-SA">
              <a:solidFill>
                <a:prstClr val="black">
                  <a:tint val="75000"/>
                </a:prstClr>
              </a:solidFill>
            </a:endParaRPr>
          </a:p>
        </p:txBody>
      </p:sp>
      <p:sp>
        <p:nvSpPr>
          <p:cNvPr id="6" name="عنصر نائب لرقم الشريحة 5"/>
          <p:cNvSpPr>
            <a:spLocks noGrp="1"/>
          </p:cNvSpPr>
          <p:nvPr>
            <p:ph type="sldNum" sz="quarter" idx="12"/>
          </p:nvPr>
        </p:nvSpPr>
        <p:spPr/>
        <p:txBody>
          <a:bodyPr/>
          <a:lstStyle/>
          <a:p>
            <a:fld id="{D4A3BD68-F65E-44D1-B6D5-3D92C6FC0949}"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p14="http://schemas.microsoft.com/office/powerpoint/2010/main" val="830587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a:t>انقر لتحرير نمط العنوان الرئيسي</a:t>
            </a:r>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B0E8290D-BDFD-4F61-9B6B-0B44191228CA}" type="datetimeFigureOut">
              <a:rPr lang="ar-SA" smtClean="0">
                <a:solidFill>
                  <a:prstClr val="black">
                    <a:tint val="75000"/>
                  </a:prstClr>
                </a:solidFill>
              </a:rPr>
              <a:pPr/>
              <a:t>29/06/1440</a:t>
            </a:fld>
            <a:endParaRPr lang="ar-SA">
              <a:solidFill>
                <a:prstClr val="black">
                  <a:tint val="75000"/>
                </a:prstClr>
              </a:solidFill>
            </a:endParaRPr>
          </a:p>
        </p:txBody>
      </p:sp>
      <p:sp>
        <p:nvSpPr>
          <p:cNvPr id="5" name="عنصر نائب للتذييل 4"/>
          <p:cNvSpPr>
            <a:spLocks noGrp="1"/>
          </p:cNvSpPr>
          <p:nvPr>
            <p:ph type="ftr" sz="quarter" idx="11"/>
          </p:nvPr>
        </p:nvSpPr>
        <p:spPr/>
        <p:txBody>
          <a:bodyPr/>
          <a:lstStyle/>
          <a:p>
            <a:endParaRPr lang="ar-SA">
              <a:solidFill>
                <a:prstClr val="black">
                  <a:tint val="75000"/>
                </a:prstClr>
              </a:solidFill>
            </a:endParaRPr>
          </a:p>
        </p:txBody>
      </p:sp>
      <p:sp>
        <p:nvSpPr>
          <p:cNvPr id="6" name="عنصر نائب لرقم الشريحة 5"/>
          <p:cNvSpPr>
            <a:spLocks noGrp="1"/>
          </p:cNvSpPr>
          <p:nvPr>
            <p:ph type="sldNum" sz="quarter" idx="12"/>
          </p:nvPr>
        </p:nvSpPr>
        <p:spPr/>
        <p:txBody>
          <a:bodyPr/>
          <a:lstStyle/>
          <a:p>
            <a:fld id="{D4A3BD68-F65E-44D1-B6D5-3D92C6FC0949}"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p14="http://schemas.microsoft.com/office/powerpoint/2010/main" val="70420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a:t>انقر لتحرير نمط العنوان الرئيسي</a:t>
            </a:r>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عنصر نائب للتاريخ 3"/>
          <p:cNvSpPr>
            <a:spLocks noGrp="1"/>
          </p:cNvSpPr>
          <p:nvPr>
            <p:ph type="dt" sz="half" idx="10"/>
          </p:nvPr>
        </p:nvSpPr>
        <p:spPr/>
        <p:txBody>
          <a:bodyPr/>
          <a:lstStyle/>
          <a:p>
            <a:fld id="{971D0BEE-A8CD-4791-BE95-E0D9959C53AF}" type="datetime1">
              <a:rPr lang="ar-SA" smtClean="0"/>
              <a:pPr/>
              <a:t>29/06/1440</a:t>
            </a:fld>
            <a:endParaRPr lang="ar-SA"/>
          </a:p>
        </p:txBody>
      </p:sp>
      <p:sp>
        <p:nvSpPr>
          <p:cNvPr id="5" name="عنصر نائب للتذييل 4"/>
          <p:cNvSpPr>
            <a:spLocks noGrp="1"/>
          </p:cNvSpPr>
          <p:nvPr>
            <p:ph type="ftr" sz="quarter" idx="11"/>
          </p:nvPr>
        </p:nvSpPr>
        <p:spPr/>
        <p:txBody>
          <a:bodyPr/>
          <a:lstStyle/>
          <a:p>
            <a:r>
              <a:rPr lang="ar-SA"/>
              <a:t>م. عبد الكريم المحمد (ماجستير في هندسة التحكم و الأتمتة)    </a:t>
            </a:r>
            <a:r>
              <a:rPr lang="en-US"/>
              <a:t>avrmicrotech@gmail.com  </a:t>
            </a:r>
            <a:endParaRPr lang="ar-SA"/>
          </a:p>
        </p:txBody>
      </p:sp>
      <p:sp>
        <p:nvSpPr>
          <p:cNvPr id="6" name="عنصر نائب لرقم الشريحة 5"/>
          <p:cNvSpPr>
            <a:spLocks noGrp="1"/>
          </p:cNvSpPr>
          <p:nvPr>
            <p:ph type="sldNum" sz="quarter" idx="12"/>
          </p:nvPr>
        </p:nvSpPr>
        <p:spPr/>
        <p:txBody>
          <a:bodyPr/>
          <a:lstStyle/>
          <a:p>
            <a:fld id="{33158A94-3844-4AEB-A9D6-1D94591ABD7E}" type="slidenum">
              <a:rPr lang="ar-SA" smtClean="0"/>
              <a:pPr/>
              <a:t>‹#›</a:t>
            </a:fld>
            <a:endParaRPr lang="ar-SA"/>
          </a:p>
        </p:txBody>
      </p:sp>
    </p:spTree>
    <p:extLst>
      <p:ext uri="{BB962C8B-B14F-4D97-AF65-F5344CB8AC3E}">
        <p14:creationId xmlns:p14="http://schemas.microsoft.com/office/powerpoint/2010/main" val="55497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p:cNvSpPr>
            <a:spLocks noGrp="1"/>
          </p:cNvSpPr>
          <p:nvPr>
            <p:ph type="dt" sz="half" idx="10"/>
          </p:nvPr>
        </p:nvSpPr>
        <p:spPr/>
        <p:txBody>
          <a:bodyPr/>
          <a:lstStyle/>
          <a:p>
            <a:fld id="{61803997-A342-4ECB-9E3C-0D4D6ACEDABB}" type="datetime1">
              <a:rPr lang="ar-SA" smtClean="0"/>
              <a:pPr/>
              <a:t>29/06/1440</a:t>
            </a:fld>
            <a:endParaRPr lang="ar-SA"/>
          </a:p>
        </p:txBody>
      </p:sp>
      <p:sp>
        <p:nvSpPr>
          <p:cNvPr id="6" name="عنصر نائب للتذييل 5"/>
          <p:cNvSpPr>
            <a:spLocks noGrp="1"/>
          </p:cNvSpPr>
          <p:nvPr>
            <p:ph type="ftr" sz="quarter" idx="11"/>
          </p:nvPr>
        </p:nvSpPr>
        <p:spPr/>
        <p:txBody>
          <a:bodyPr/>
          <a:lstStyle/>
          <a:p>
            <a:r>
              <a:rPr lang="ar-SA"/>
              <a:t>م. عبد الكريم المحمد (ماجستير في هندسة التحكم و الأتمتة)    </a:t>
            </a:r>
            <a:r>
              <a:rPr lang="en-US"/>
              <a:t>avrmicrotech@gmail.com  </a:t>
            </a:r>
            <a:endParaRPr lang="ar-SA"/>
          </a:p>
        </p:txBody>
      </p:sp>
      <p:sp>
        <p:nvSpPr>
          <p:cNvPr id="7" name="عنصر نائب لرقم الشريحة 6"/>
          <p:cNvSpPr>
            <a:spLocks noGrp="1"/>
          </p:cNvSpPr>
          <p:nvPr>
            <p:ph type="sldNum" sz="quarter" idx="12"/>
          </p:nvPr>
        </p:nvSpPr>
        <p:spPr/>
        <p:txBody>
          <a:bodyPr/>
          <a:lstStyle/>
          <a:p>
            <a:fld id="{33158A94-3844-4AEB-A9D6-1D94591ABD7E}" type="slidenum">
              <a:rPr lang="ar-SA" smtClean="0"/>
              <a:pPr/>
              <a:t>‹#›</a:t>
            </a:fld>
            <a:endParaRPr lang="ar-SA"/>
          </a:p>
        </p:txBody>
      </p:sp>
    </p:spTree>
    <p:extLst>
      <p:ext uri="{BB962C8B-B14F-4D97-AF65-F5344CB8AC3E}">
        <p14:creationId xmlns:p14="http://schemas.microsoft.com/office/powerpoint/2010/main" val="351254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a:t>انقر لتحرير نمط العنوان الرئيسي</a:t>
            </a:r>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p:cNvSpPr>
            <a:spLocks noGrp="1"/>
          </p:cNvSpPr>
          <p:nvPr>
            <p:ph type="dt" sz="half" idx="10"/>
          </p:nvPr>
        </p:nvSpPr>
        <p:spPr/>
        <p:txBody>
          <a:bodyPr/>
          <a:lstStyle/>
          <a:p>
            <a:fld id="{58EDFFFD-AAEB-42C5-BAE0-CA5585E911E7}" type="datetime1">
              <a:rPr lang="ar-SA" smtClean="0"/>
              <a:pPr/>
              <a:t>29/06/1440</a:t>
            </a:fld>
            <a:endParaRPr lang="ar-SA"/>
          </a:p>
        </p:txBody>
      </p:sp>
      <p:sp>
        <p:nvSpPr>
          <p:cNvPr id="8" name="عنصر نائب للتذييل 7"/>
          <p:cNvSpPr>
            <a:spLocks noGrp="1"/>
          </p:cNvSpPr>
          <p:nvPr>
            <p:ph type="ftr" sz="quarter" idx="11"/>
          </p:nvPr>
        </p:nvSpPr>
        <p:spPr/>
        <p:txBody>
          <a:bodyPr/>
          <a:lstStyle/>
          <a:p>
            <a:r>
              <a:rPr lang="ar-SA"/>
              <a:t>م. عبد الكريم المحمد (ماجستير في هندسة التحكم و الأتمتة)    </a:t>
            </a:r>
            <a:r>
              <a:rPr lang="en-US"/>
              <a:t>avrmicrotech@gmail.com  </a:t>
            </a:r>
            <a:endParaRPr lang="ar-SA"/>
          </a:p>
        </p:txBody>
      </p:sp>
      <p:sp>
        <p:nvSpPr>
          <p:cNvPr id="9" name="عنصر نائب لرقم الشريحة 8"/>
          <p:cNvSpPr>
            <a:spLocks noGrp="1"/>
          </p:cNvSpPr>
          <p:nvPr>
            <p:ph type="sldNum" sz="quarter" idx="12"/>
          </p:nvPr>
        </p:nvSpPr>
        <p:spPr/>
        <p:txBody>
          <a:bodyPr/>
          <a:lstStyle/>
          <a:p>
            <a:fld id="{33158A94-3844-4AEB-A9D6-1D94591ABD7E}" type="slidenum">
              <a:rPr lang="ar-SA" smtClean="0"/>
              <a:pPr/>
              <a:t>‹#›</a:t>
            </a:fld>
            <a:endParaRPr lang="ar-SA"/>
          </a:p>
        </p:txBody>
      </p:sp>
    </p:spTree>
    <p:extLst>
      <p:ext uri="{BB962C8B-B14F-4D97-AF65-F5344CB8AC3E}">
        <p14:creationId xmlns:p14="http://schemas.microsoft.com/office/powerpoint/2010/main" val="375785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تاريخ 2"/>
          <p:cNvSpPr>
            <a:spLocks noGrp="1"/>
          </p:cNvSpPr>
          <p:nvPr>
            <p:ph type="dt" sz="half" idx="10"/>
          </p:nvPr>
        </p:nvSpPr>
        <p:spPr/>
        <p:txBody>
          <a:bodyPr/>
          <a:lstStyle/>
          <a:p>
            <a:fld id="{FAA92139-5A6E-486D-8370-55ACBD7554B4}" type="datetime1">
              <a:rPr lang="ar-SA" smtClean="0"/>
              <a:pPr/>
              <a:t>29/06/1440</a:t>
            </a:fld>
            <a:endParaRPr lang="ar-SA"/>
          </a:p>
        </p:txBody>
      </p:sp>
      <p:sp>
        <p:nvSpPr>
          <p:cNvPr id="4" name="عنصر نائب للتذييل 3"/>
          <p:cNvSpPr>
            <a:spLocks noGrp="1"/>
          </p:cNvSpPr>
          <p:nvPr>
            <p:ph type="ftr" sz="quarter" idx="11"/>
          </p:nvPr>
        </p:nvSpPr>
        <p:spPr/>
        <p:txBody>
          <a:bodyPr/>
          <a:lstStyle/>
          <a:p>
            <a:r>
              <a:rPr lang="ar-SA"/>
              <a:t>م. عبد الكريم المحمد (ماجستير في هندسة التحكم و الأتمتة)    </a:t>
            </a:r>
            <a:r>
              <a:rPr lang="en-US"/>
              <a:t>avrmicrotech@gmail.com  </a:t>
            </a:r>
            <a:endParaRPr lang="ar-SA"/>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a:t>
            </a:fld>
            <a:endParaRPr lang="ar-SA"/>
          </a:p>
        </p:txBody>
      </p:sp>
    </p:spTree>
    <p:extLst>
      <p:ext uri="{BB962C8B-B14F-4D97-AF65-F5344CB8AC3E}">
        <p14:creationId xmlns:p14="http://schemas.microsoft.com/office/powerpoint/2010/main" val="4134140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CD44C0E5-2898-435D-ABDC-9F464396DA41}" type="datetime1">
              <a:rPr lang="ar-SA" smtClean="0"/>
              <a:pPr/>
              <a:t>29/06/1440</a:t>
            </a:fld>
            <a:endParaRPr lang="ar-SA"/>
          </a:p>
        </p:txBody>
      </p:sp>
      <p:sp>
        <p:nvSpPr>
          <p:cNvPr id="3" name="عنصر نائب للتذييل 2"/>
          <p:cNvSpPr>
            <a:spLocks noGrp="1"/>
          </p:cNvSpPr>
          <p:nvPr>
            <p:ph type="ftr" sz="quarter" idx="11"/>
          </p:nvPr>
        </p:nvSpPr>
        <p:spPr/>
        <p:txBody>
          <a:bodyPr/>
          <a:lstStyle/>
          <a:p>
            <a:r>
              <a:rPr lang="ar-SA"/>
              <a:t>م. عبد الكريم المحمد (ماجستير في هندسة التحكم و الأتمتة)    </a:t>
            </a:r>
            <a:r>
              <a:rPr lang="en-US"/>
              <a:t>avrmicrotech@gmail.com  </a:t>
            </a:r>
            <a:endParaRPr lang="ar-SA"/>
          </a:p>
        </p:txBody>
      </p:sp>
      <p:sp>
        <p:nvSpPr>
          <p:cNvPr id="4" name="عنصر نائب لرقم الشريحة 3"/>
          <p:cNvSpPr>
            <a:spLocks noGrp="1"/>
          </p:cNvSpPr>
          <p:nvPr>
            <p:ph type="sldNum" sz="quarter" idx="12"/>
          </p:nvPr>
        </p:nvSpPr>
        <p:spPr/>
        <p:txBody>
          <a:bodyPr/>
          <a:lstStyle/>
          <a:p>
            <a:fld id="{33158A94-3844-4AEB-A9D6-1D94591ABD7E}" type="slidenum">
              <a:rPr lang="ar-SA" smtClean="0"/>
              <a:pPr/>
              <a:t>‹#›</a:t>
            </a:fld>
            <a:endParaRPr lang="ar-SA"/>
          </a:p>
        </p:txBody>
      </p:sp>
    </p:spTree>
    <p:extLst>
      <p:ext uri="{BB962C8B-B14F-4D97-AF65-F5344CB8AC3E}">
        <p14:creationId xmlns:p14="http://schemas.microsoft.com/office/powerpoint/2010/main" val="257335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a:t>انقر لتحرير نمط العنوان الرئيسي</a:t>
            </a:r>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BD767AC1-F5F4-43CB-8DD7-D7575A36B419}" type="datetime1">
              <a:rPr lang="ar-SA" smtClean="0"/>
              <a:pPr/>
              <a:t>29/06/1440</a:t>
            </a:fld>
            <a:endParaRPr lang="ar-SA"/>
          </a:p>
        </p:txBody>
      </p:sp>
      <p:sp>
        <p:nvSpPr>
          <p:cNvPr id="6" name="عنصر نائب للتذييل 5"/>
          <p:cNvSpPr>
            <a:spLocks noGrp="1"/>
          </p:cNvSpPr>
          <p:nvPr>
            <p:ph type="ftr" sz="quarter" idx="11"/>
          </p:nvPr>
        </p:nvSpPr>
        <p:spPr/>
        <p:txBody>
          <a:bodyPr/>
          <a:lstStyle/>
          <a:p>
            <a:r>
              <a:rPr lang="ar-SA"/>
              <a:t>م. عبد الكريم المحمد (ماجستير في هندسة التحكم و الأتمتة)    </a:t>
            </a:r>
            <a:r>
              <a:rPr lang="en-US"/>
              <a:t>avrmicrotech@gmail.com  </a:t>
            </a:r>
            <a:endParaRPr lang="ar-SA"/>
          </a:p>
        </p:txBody>
      </p:sp>
      <p:sp>
        <p:nvSpPr>
          <p:cNvPr id="7" name="عنصر نائب لرقم الشريحة 6"/>
          <p:cNvSpPr>
            <a:spLocks noGrp="1"/>
          </p:cNvSpPr>
          <p:nvPr>
            <p:ph type="sldNum" sz="quarter" idx="12"/>
          </p:nvPr>
        </p:nvSpPr>
        <p:spPr/>
        <p:txBody>
          <a:bodyPr/>
          <a:lstStyle/>
          <a:p>
            <a:fld id="{33158A94-3844-4AEB-A9D6-1D94591ABD7E}" type="slidenum">
              <a:rPr lang="ar-SA" smtClean="0"/>
              <a:pPr/>
              <a:t>‹#›</a:t>
            </a:fld>
            <a:endParaRPr lang="ar-SA"/>
          </a:p>
        </p:txBody>
      </p:sp>
    </p:spTree>
    <p:extLst>
      <p:ext uri="{BB962C8B-B14F-4D97-AF65-F5344CB8AC3E}">
        <p14:creationId xmlns:p14="http://schemas.microsoft.com/office/powerpoint/2010/main" val="2251903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a:t>انقر لتحرير نمط العنوان الرئيسي</a:t>
            </a:r>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CBC6BE1B-73F2-40F0-A3D9-DC5B771DF50E}" type="datetime1">
              <a:rPr lang="ar-SA" smtClean="0"/>
              <a:pPr/>
              <a:t>29/06/1440</a:t>
            </a:fld>
            <a:endParaRPr lang="ar-SA"/>
          </a:p>
        </p:txBody>
      </p:sp>
      <p:sp>
        <p:nvSpPr>
          <p:cNvPr id="6" name="عنصر نائب للتذييل 5"/>
          <p:cNvSpPr>
            <a:spLocks noGrp="1"/>
          </p:cNvSpPr>
          <p:nvPr>
            <p:ph type="ftr" sz="quarter" idx="11"/>
          </p:nvPr>
        </p:nvSpPr>
        <p:spPr/>
        <p:txBody>
          <a:bodyPr/>
          <a:lstStyle/>
          <a:p>
            <a:r>
              <a:rPr lang="ar-SA"/>
              <a:t>م. عبد الكريم المحمد (ماجستير في هندسة التحكم و الأتمتة)    </a:t>
            </a:r>
            <a:r>
              <a:rPr lang="en-US"/>
              <a:t>avrmicrotech@gmail.com  </a:t>
            </a:r>
            <a:endParaRPr lang="ar-SA"/>
          </a:p>
        </p:txBody>
      </p:sp>
      <p:sp>
        <p:nvSpPr>
          <p:cNvPr id="7" name="عنصر نائب لرقم الشريحة 6"/>
          <p:cNvSpPr>
            <a:spLocks noGrp="1"/>
          </p:cNvSpPr>
          <p:nvPr>
            <p:ph type="sldNum" sz="quarter" idx="12"/>
          </p:nvPr>
        </p:nvSpPr>
        <p:spPr/>
        <p:txBody>
          <a:bodyPr/>
          <a:lstStyle/>
          <a:p>
            <a:fld id="{33158A94-3844-4AEB-A9D6-1D94591ABD7E}" type="slidenum">
              <a:rPr lang="ar-SA" smtClean="0"/>
              <a:pPr/>
              <a:t>‹#›</a:t>
            </a:fld>
            <a:endParaRPr lang="ar-SA"/>
          </a:p>
        </p:txBody>
      </p:sp>
    </p:spTree>
    <p:extLst>
      <p:ext uri="{BB962C8B-B14F-4D97-AF65-F5344CB8AC3E}">
        <p14:creationId xmlns:p14="http://schemas.microsoft.com/office/powerpoint/2010/main" val="298907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a:t>انقر لتحرير نمط العنوان الرئيسي</a:t>
            </a:r>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C6F01ED-204B-4B5A-B3D4-4B0203D54A86}" type="datetime1">
              <a:rPr lang="ar-SA" smtClean="0"/>
              <a:pPr/>
              <a:t>29/06/1440</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ar-SA"/>
              <a:t>م. عبد الكريم المحمد (ماجستير في هندسة التحكم و الأتمتة)    </a:t>
            </a:r>
            <a:r>
              <a:rPr lang="en-US"/>
              <a:t>avrmicrotech@gmail.com  </a:t>
            </a:r>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3158A94-3844-4AEB-A9D6-1D94591ABD7E}" type="slidenum">
              <a:rPr lang="ar-SA" smtClean="0"/>
              <a:pPr/>
              <a:t>‹#›</a:t>
            </a:fld>
            <a:endParaRPr lang="ar-SA"/>
          </a:p>
        </p:txBody>
      </p:sp>
    </p:spTree>
    <p:extLst>
      <p:ext uri="{BB962C8B-B14F-4D97-AF65-F5344CB8AC3E}">
        <p14:creationId xmlns:p14="http://schemas.microsoft.com/office/powerpoint/2010/main" val="131165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a:t>انقر لتحرير نمط العنوان الرئيسي</a:t>
            </a:r>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0E8290D-BDFD-4F61-9B6B-0B44191228CA}" type="datetimeFigureOut">
              <a:rPr lang="ar-SA" smtClean="0">
                <a:solidFill>
                  <a:prstClr val="black">
                    <a:tint val="75000"/>
                  </a:prstClr>
                </a:solidFill>
              </a:rPr>
              <a:pPr/>
              <a:t>29/06/1440</a:t>
            </a:fld>
            <a:endParaRPr lang="ar-SA">
              <a:solidFill>
                <a:prstClr val="black">
                  <a:tint val="75000"/>
                </a:prstClr>
              </a:solidFill>
            </a:endParaRPr>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solidFill>
                <a:prstClr val="black">
                  <a:tint val="75000"/>
                </a:prstClr>
              </a:solidFill>
            </a:endParaRPr>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4A3BD68-F65E-44D1-B6D5-3D92C6FC0949}"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p14="http://schemas.microsoft.com/office/powerpoint/2010/main" val="1835842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pload.wikimedia.org/wikipedia/commons/2/26/Microchip_PIC24HJ32GP202.jp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file:///D:\my%20work\COURSE%20MICRO\applications\application1\circuit.DSN" TargetMode="Externa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file:///D:\my%20work\COURSE%20MICRO\applications\application2\circuit.DSN" TargetMode="External"/><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hyperlink" Target="file:///D:\my%20work\COURSE%20MICRO\micro%20for%20video\application\app3\circuit.DSN" TargetMode="External"/><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file:///D:\my%20work\COURSE%20MICRO\micro%20for%20video\application\app7\seg3.DSN" TargetMode="External"/><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hyperlink" Target="file:///D:\my%20work\COURSE%20MICRO\applications\app6\circuit.dsn" TargetMode="External"/><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692696"/>
            <a:ext cx="7772400" cy="1470025"/>
          </a:xfrm>
        </p:spPr>
        <p:txBody>
          <a:bodyPr>
            <a:normAutofit fontScale="90000"/>
          </a:bodyPr>
          <a:lstStyle/>
          <a:p>
            <a:br>
              <a:rPr lang="ar-SA" sz="5400" dirty="0"/>
            </a:br>
            <a:r>
              <a:rPr lang="en-US" sz="5400" dirty="0"/>
              <a:t>Embedded Systems</a:t>
            </a:r>
            <a:endParaRPr lang="ar-SA" sz="5400" dirty="0"/>
          </a:p>
        </p:txBody>
      </p:sp>
      <p:pic>
        <p:nvPicPr>
          <p:cNvPr id="5" name="Picture 7" descr="File:Microchip PIC24HJ32GP202.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583" y="2302661"/>
            <a:ext cx="3352801" cy="2325595"/>
          </a:xfrm>
          <a:prstGeom prst="rect">
            <a:avLst/>
          </a:prstGeom>
          <a:noFill/>
          <a:extLst>
            <a:ext uri="{909E8E84-426E-40DD-AFC4-6F175D3DCCD1}">
              <a14:hiddenFill xmlns:a14="http://schemas.microsoft.com/office/drawing/2010/main">
                <a:solidFill>
                  <a:srgbClr val="FFFFFF"/>
                </a:solidFill>
              </a14:hiddenFill>
            </a:ext>
          </a:extLst>
        </p:spPr>
      </p:pic>
      <p:sp>
        <p:nvSpPr>
          <p:cNvPr id="6" name="مستطيل 5"/>
          <p:cNvSpPr/>
          <p:nvPr/>
        </p:nvSpPr>
        <p:spPr>
          <a:xfrm>
            <a:off x="1187624" y="260648"/>
            <a:ext cx="6480720" cy="1107996"/>
          </a:xfrm>
          <a:prstGeom prst="rect">
            <a:avLst/>
          </a:prstGeom>
        </p:spPr>
        <p:txBody>
          <a:bodyPr wrap="square">
            <a:spAutoFit/>
          </a:bodyPr>
          <a:lstStyle/>
          <a:p>
            <a:pPr algn="ctr"/>
            <a:r>
              <a:rPr lang="ar-SA" sz="6600" b="1" dirty="0">
                <a:latin typeface="+mj-lt"/>
                <a:ea typeface="+mj-ea"/>
                <a:cs typeface="+mj-cs"/>
              </a:rPr>
              <a:t>الأنظمة </a:t>
            </a:r>
            <a:r>
              <a:rPr lang="ar-SY" sz="6600" b="1" dirty="0">
                <a:latin typeface="+mj-lt"/>
                <a:ea typeface="+mj-ea"/>
                <a:cs typeface="+mj-cs"/>
              </a:rPr>
              <a:t>المدمجة</a:t>
            </a:r>
            <a:endParaRPr lang="ar-SA" sz="6600" b="1" dirty="0">
              <a:latin typeface="+mj-lt"/>
              <a:ea typeface="+mj-ea"/>
              <a:cs typeface="+mj-cs"/>
            </a:endParaRPr>
          </a:p>
        </p:txBody>
      </p:sp>
      <p:sp>
        <p:nvSpPr>
          <p:cNvPr id="7" name="عنصر نائب لرقم الشريحة 6"/>
          <p:cNvSpPr>
            <a:spLocks noGrp="1"/>
          </p:cNvSpPr>
          <p:nvPr>
            <p:ph type="sldNum" sz="quarter" idx="12"/>
          </p:nvPr>
        </p:nvSpPr>
        <p:spPr/>
        <p:txBody>
          <a:bodyPr/>
          <a:lstStyle/>
          <a:p>
            <a:fld id="{33158A94-3844-4AEB-A9D6-1D94591ABD7E}" type="slidenum">
              <a:rPr lang="ar-SA" smtClean="0"/>
              <a:pPr/>
              <a:t>1</a:t>
            </a:fld>
            <a:endParaRPr lang="ar-SA"/>
          </a:p>
        </p:txBody>
      </p:sp>
      <p:sp>
        <p:nvSpPr>
          <p:cNvPr id="8" name="مربع نص 11">
            <a:extLst>
              <a:ext uri="{FF2B5EF4-FFF2-40B4-BE49-F238E27FC236}">
                <a16:creationId xmlns:a16="http://schemas.microsoft.com/office/drawing/2014/main" id="{51C0A7A5-943F-46E1-AFB7-09580EC942E8}"/>
              </a:ext>
            </a:extLst>
          </p:cNvPr>
          <p:cNvSpPr txBox="1"/>
          <p:nvPr/>
        </p:nvSpPr>
        <p:spPr>
          <a:xfrm>
            <a:off x="1457132" y="4921984"/>
            <a:ext cx="6229736" cy="1631216"/>
          </a:xfrm>
          <a:prstGeom prst="rect">
            <a:avLst/>
          </a:prstGeom>
          <a:noFill/>
        </p:spPr>
        <p:txBody>
          <a:bodyPr wrap="square" rtlCol="1">
            <a:spAutoFit/>
          </a:bodyPr>
          <a:lstStyle/>
          <a:p>
            <a:pPr algn="ctr"/>
            <a:r>
              <a:rPr lang="ar-SY" sz="2000" b="1" dirty="0">
                <a:cs typeface="Simplified Arabic" pitchFamily="2" charset="-78"/>
              </a:rPr>
              <a:t>جامعة حلب – كلية الهندسة الكهربائية والالكترونية – 2019</a:t>
            </a:r>
          </a:p>
          <a:p>
            <a:pPr algn="ctr"/>
            <a:r>
              <a:rPr lang="ar-SY" sz="2000" b="1" dirty="0">
                <a:cs typeface="Simplified Arabic" pitchFamily="2" charset="-78"/>
              </a:rPr>
              <a:t>ثالث تحكم</a:t>
            </a:r>
          </a:p>
          <a:p>
            <a:pPr algn="ctr"/>
            <a:endParaRPr lang="ar-SY" sz="2000" b="1" dirty="0">
              <a:cs typeface="Simplified Arabic" pitchFamily="2" charset="-78"/>
            </a:endParaRPr>
          </a:p>
          <a:p>
            <a:pPr algn="ctr"/>
            <a:r>
              <a:rPr lang="ar-SY" sz="2000" b="1" dirty="0">
                <a:cs typeface="Simplified Arabic" pitchFamily="2" charset="-78"/>
              </a:rPr>
              <a:t>تأليف د. عبد الكريم محمد</a:t>
            </a:r>
          </a:p>
          <a:p>
            <a:pPr algn="ctr"/>
            <a:r>
              <a:rPr lang="ar-SY" sz="2000" b="1" dirty="0">
                <a:cs typeface="Simplified Arabic" pitchFamily="2" charset="-78"/>
              </a:rPr>
              <a:t>تعديلات د. أسعد كعدان</a:t>
            </a:r>
          </a:p>
        </p:txBody>
      </p:sp>
    </p:spTree>
    <p:extLst>
      <p:ext uri="{BB962C8B-B14F-4D97-AF65-F5344CB8AC3E}">
        <p14:creationId xmlns:p14="http://schemas.microsoft.com/office/powerpoint/2010/main" val="138284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3568" y="332656"/>
            <a:ext cx="7848872" cy="962744"/>
          </a:xfrm>
          <a:prstGeom prst="rect">
            <a:avLst/>
          </a:prstGeom>
        </p:spPr>
        <p:txBody>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lvl="0">
              <a:spcBef>
                <a:spcPts val="0"/>
              </a:spcBef>
            </a:pPr>
            <a:r>
              <a:rPr lang="ar-SY" sz="3600" dirty="0">
                <a:ea typeface="+mn-ea"/>
                <a:cs typeface="Arial"/>
              </a:rPr>
              <a:t>معمارية</a:t>
            </a:r>
            <a:r>
              <a:rPr lang="ar-SA" sz="3600" dirty="0">
                <a:ea typeface="+mn-ea"/>
                <a:cs typeface="Arial"/>
              </a:rPr>
              <a:t> </a:t>
            </a:r>
            <a:r>
              <a:rPr lang="en-US" sz="3600" dirty="0">
                <a:ea typeface="+mn-ea"/>
                <a:cs typeface="+mn-cs"/>
              </a:rPr>
              <a:t>Harvard</a:t>
            </a:r>
          </a:p>
        </p:txBody>
      </p:sp>
      <p:pic>
        <p:nvPicPr>
          <p:cNvPr id="4098" name="Picture 2" descr="embedded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84784"/>
            <a:ext cx="7355990"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عنصر نائب لرقم الشريحة 2"/>
          <p:cNvSpPr>
            <a:spLocks noGrp="1"/>
          </p:cNvSpPr>
          <p:nvPr>
            <p:ph type="sldNum" sz="quarter" idx="12"/>
          </p:nvPr>
        </p:nvSpPr>
        <p:spPr/>
        <p:txBody>
          <a:bodyPr/>
          <a:lstStyle/>
          <a:p>
            <a:fld id="{33158A94-3844-4AEB-A9D6-1D94591ABD7E}" type="slidenum">
              <a:rPr lang="ar-SA" smtClean="0"/>
              <a:pPr/>
              <a:t>10</a:t>
            </a:fld>
            <a:endParaRPr lang="ar-SA"/>
          </a:p>
        </p:txBody>
      </p:sp>
    </p:spTree>
    <p:extLst>
      <p:ext uri="{BB962C8B-B14F-4D97-AF65-F5344CB8AC3E}">
        <p14:creationId xmlns:p14="http://schemas.microsoft.com/office/powerpoint/2010/main" val="50776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195369" y="980728"/>
            <a:ext cx="8712968" cy="4770537"/>
          </a:xfrm>
          <a:prstGeom prst="rect">
            <a:avLst/>
          </a:prstGeom>
        </p:spPr>
        <p:txBody>
          <a:bodyPr wrap="square">
            <a:spAutoFit/>
          </a:bodyPr>
          <a:lstStyle/>
          <a:p>
            <a:r>
              <a:rPr lang="ar-SY" sz="3200" dirty="0">
                <a:cs typeface="+mj-cs"/>
              </a:rPr>
              <a:t>وهما طريقتان مختلفتان لتصميم المعالجات</a:t>
            </a:r>
            <a:r>
              <a:rPr lang="en-US" sz="3200" dirty="0">
                <a:cs typeface="+mj-cs"/>
              </a:rPr>
              <a:t> </a:t>
            </a:r>
            <a:r>
              <a:rPr lang="ar-SA" sz="3200" dirty="0">
                <a:cs typeface="+mj-cs"/>
              </a:rPr>
              <a:t> </a:t>
            </a:r>
            <a:r>
              <a:rPr lang="en-US" sz="3200" dirty="0">
                <a:cs typeface="+mj-cs"/>
              </a:rPr>
              <a:t> CPU</a:t>
            </a:r>
            <a:r>
              <a:rPr lang="ar-SA" sz="3200" dirty="0">
                <a:cs typeface="+mj-cs"/>
              </a:rPr>
              <a:t>حيث </a:t>
            </a:r>
            <a:r>
              <a:rPr lang="ar-SY" sz="3200" dirty="0">
                <a:cs typeface="+mj-cs"/>
              </a:rPr>
              <a:t>تتعارض هاتين التقنيتين في الهدف من تصميم المعالجات</a:t>
            </a:r>
            <a:r>
              <a:rPr lang="ar-SA" sz="3200" dirty="0">
                <a:cs typeface="+mj-cs"/>
              </a:rPr>
              <a:t>.</a:t>
            </a:r>
            <a:endParaRPr lang="en-US" sz="3200" dirty="0">
              <a:cs typeface="+mj-cs"/>
            </a:endParaRPr>
          </a:p>
          <a:p>
            <a:pPr marL="514350" indent="-514350">
              <a:buFont typeface="+mj-lt"/>
              <a:buAutoNum type="arabicParenR"/>
            </a:pPr>
            <a:r>
              <a:rPr lang="ar-SA" sz="3200" dirty="0">
                <a:solidFill>
                  <a:srgbClr val="FF0000"/>
                </a:solidFill>
              </a:rPr>
              <a:t>تقنية</a:t>
            </a:r>
            <a:r>
              <a:rPr lang="en-US" sz="3200" dirty="0">
                <a:solidFill>
                  <a:srgbClr val="FF0000"/>
                </a:solidFill>
              </a:rPr>
              <a:t>CISC </a:t>
            </a:r>
            <a:r>
              <a:rPr lang="ar-SA" sz="3200" dirty="0">
                <a:solidFill>
                  <a:srgbClr val="FF0000"/>
                </a:solidFill>
              </a:rPr>
              <a:t> </a:t>
            </a:r>
            <a:r>
              <a:rPr lang="ar-SY" sz="3200" dirty="0">
                <a:solidFill>
                  <a:srgbClr val="FF0000"/>
                </a:solidFill>
              </a:rPr>
              <a:t>: </a:t>
            </a:r>
            <a:r>
              <a:rPr lang="en-US" sz="3200" dirty="0">
                <a:solidFill>
                  <a:srgbClr val="FF0000"/>
                </a:solidFill>
              </a:rPr>
              <a:t>Complex Instruction Set Computer</a:t>
            </a:r>
            <a:endParaRPr lang="ar-SA" sz="3200" dirty="0">
              <a:solidFill>
                <a:srgbClr val="FF0000"/>
              </a:solidFill>
            </a:endParaRPr>
          </a:p>
          <a:p>
            <a:pPr marL="514350" indent="-514350">
              <a:buFont typeface="+mj-lt"/>
              <a:buAutoNum type="arabicParenR"/>
            </a:pPr>
            <a:endParaRPr lang="ar-SA" sz="1600" dirty="0">
              <a:solidFill>
                <a:srgbClr val="FF0000"/>
              </a:solidFill>
            </a:endParaRPr>
          </a:p>
          <a:p>
            <a:r>
              <a:rPr lang="ar-SA" sz="3200" dirty="0">
                <a:cs typeface="+mj-cs"/>
              </a:rPr>
              <a:t>تقوم بوضع تعليمة لكل حدث يتم في المعالج مثل عملية الضرب "حيث يمكن تحقيق عملية الضرب دون الحاجة لوجود تعليمة مخصصة لها عن طريق عدة عمليات جمع و إزاحة" ولكن هذا يؤدي لبطء في عمل المعالج و طول البرنامج، وبالتالي يمكن أن تصل مجموعة تعليمات هذه المعالجات إلى آلاف التعليمات المتخصصة ، وتستخدم معالجات</a:t>
            </a:r>
            <a:r>
              <a:rPr lang="ar-SY" sz="3200" dirty="0">
                <a:cs typeface="+mj-cs"/>
              </a:rPr>
              <a:t> </a:t>
            </a:r>
            <a:r>
              <a:rPr lang="en-US" sz="3200" dirty="0">
                <a:cs typeface="+mj-cs"/>
              </a:rPr>
              <a:t>INTEL</a:t>
            </a:r>
            <a:r>
              <a:rPr lang="ar-SY" sz="3200" dirty="0">
                <a:cs typeface="+mj-cs"/>
              </a:rPr>
              <a:t> </a:t>
            </a:r>
            <a:r>
              <a:rPr lang="ar-SA" sz="3200" dirty="0">
                <a:cs typeface="+mj-cs"/>
              </a:rPr>
              <a:t>و </a:t>
            </a:r>
            <a:r>
              <a:rPr lang="en-US" sz="3200" dirty="0">
                <a:cs typeface="+mj-cs"/>
              </a:rPr>
              <a:t>AMD</a:t>
            </a:r>
            <a:r>
              <a:rPr lang="ar-SY" sz="3200" dirty="0">
                <a:cs typeface="+mj-cs"/>
              </a:rPr>
              <a:t> </a:t>
            </a:r>
            <a:r>
              <a:rPr lang="ar-SA" sz="3200" dirty="0">
                <a:cs typeface="+mj-cs"/>
              </a:rPr>
              <a:t>هذه التقنية.</a:t>
            </a:r>
            <a:endParaRPr lang="en-US" sz="3200" dirty="0">
              <a:cs typeface="+mj-cs"/>
            </a:endParaRPr>
          </a:p>
        </p:txBody>
      </p:sp>
      <p:sp>
        <p:nvSpPr>
          <p:cNvPr id="4" name="مستطيل 3"/>
          <p:cNvSpPr/>
          <p:nvPr/>
        </p:nvSpPr>
        <p:spPr>
          <a:xfrm>
            <a:off x="0" y="295273"/>
            <a:ext cx="9022834" cy="646331"/>
          </a:xfrm>
          <a:prstGeom prst="rect">
            <a:avLst/>
          </a:prstGeom>
        </p:spPr>
        <p:txBody>
          <a:bodyPr wrap="square">
            <a:spAutoFit/>
          </a:bodyPr>
          <a:lstStyle/>
          <a:p>
            <a:pPr algn="ctr"/>
            <a:r>
              <a:rPr lang="ar-SY" sz="3600" b="1" dirty="0">
                <a:solidFill>
                  <a:srgbClr val="FF0000"/>
                </a:solidFill>
              </a:rPr>
              <a:t>تقنية </a:t>
            </a:r>
            <a:r>
              <a:rPr lang="en-US" sz="3600" b="1" dirty="0">
                <a:solidFill>
                  <a:srgbClr val="FF0000"/>
                </a:solidFill>
              </a:rPr>
              <a:t>  CISC  </a:t>
            </a:r>
            <a:r>
              <a:rPr lang="ar-SY" sz="3600" b="1" dirty="0">
                <a:solidFill>
                  <a:srgbClr val="FF0000"/>
                </a:solidFill>
              </a:rPr>
              <a:t>و </a:t>
            </a:r>
            <a:r>
              <a:rPr lang="en-US" sz="3600" b="1" dirty="0">
                <a:solidFill>
                  <a:srgbClr val="FF0000"/>
                </a:solidFill>
              </a:rPr>
              <a:t>RISC</a:t>
            </a:r>
          </a:p>
        </p:txBody>
      </p:sp>
      <p:sp>
        <p:nvSpPr>
          <p:cNvPr id="6" name="عنصر نائب لرقم الشريحة 5"/>
          <p:cNvSpPr>
            <a:spLocks noGrp="1"/>
          </p:cNvSpPr>
          <p:nvPr>
            <p:ph type="sldNum" sz="quarter" idx="12"/>
          </p:nvPr>
        </p:nvSpPr>
        <p:spPr/>
        <p:txBody>
          <a:bodyPr/>
          <a:lstStyle/>
          <a:p>
            <a:fld id="{33158A94-3844-4AEB-A9D6-1D94591ABD7E}" type="slidenum">
              <a:rPr lang="ar-SA" smtClean="0"/>
              <a:pPr/>
              <a:t>11</a:t>
            </a:fld>
            <a:endParaRPr lang="ar-SA"/>
          </a:p>
        </p:txBody>
      </p:sp>
    </p:spTree>
    <p:extLst>
      <p:ext uri="{BB962C8B-B14F-4D97-AF65-F5344CB8AC3E}">
        <p14:creationId xmlns:p14="http://schemas.microsoft.com/office/powerpoint/2010/main" val="228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195369" y="980728"/>
            <a:ext cx="8712968" cy="4278094"/>
          </a:xfrm>
          <a:prstGeom prst="rect">
            <a:avLst/>
          </a:prstGeom>
        </p:spPr>
        <p:txBody>
          <a:bodyPr wrap="square">
            <a:spAutoFit/>
          </a:bodyPr>
          <a:lstStyle/>
          <a:p>
            <a:r>
              <a:rPr lang="ar-SA" sz="3200" dirty="0">
                <a:cs typeface="+mj-cs"/>
              </a:rPr>
              <a:t>.</a:t>
            </a:r>
            <a:endParaRPr lang="en-US" sz="3200" dirty="0">
              <a:cs typeface="+mj-cs"/>
            </a:endParaRPr>
          </a:p>
          <a:p>
            <a:pPr marL="514350" indent="-514350">
              <a:buFont typeface="+mj-lt"/>
              <a:buAutoNum type="arabicParenR"/>
            </a:pPr>
            <a:r>
              <a:rPr lang="ar-SA" sz="3200" dirty="0">
                <a:solidFill>
                  <a:srgbClr val="FF0000"/>
                </a:solidFill>
              </a:rPr>
              <a:t>تقنية</a:t>
            </a:r>
            <a:r>
              <a:rPr lang="en-US" sz="3200" dirty="0">
                <a:solidFill>
                  <a:srgbClr val="FF0000"/>
                </a:solidFill>
              </a:rPr>
              <a:t>RISC </a:t>
            </a:r>
            <a:r>
              <a:rPr lang="ar-SA" sz="3200" dirty="0">
                <a:solidFill>
                  <a:srgbClr val="FF0000"/>
                </a:solidFill>
              </a:rPr>
              <a:t> </a:t>
            </a:r>
            <a:r>
              <a:rPr lang="ar-SY" sz="3200" dirty="0">
                <a:solidFill>
                  <a:srgbClr val="FF0000"/>
                </a:solidFill>
              </a:rPr>
              <a:t>: </a:t>
            </a:r>
            <a:r>
              <a:rPr lang="en-US" sz="3200" dirty="0">
                <a:solidFill>
                  <a:srgbClr val="FF0000"/>
                </a:solidFill>
              </a:rPr>
              <a:t>Reduced Instruction Set Computer</a:t>
            </a:r>
            <a:endParaRPr lang="ar-SA" sz="3200" dirty="0">
              <a:solidFill>
                <a:srgbClr val="FF0000"/>
              </a:solidFill>
            </a:endParaRPr>
          </a:p>
          <a:p>
            <a:pPr marL="514350" indent="-514350">
              <a:buFont typeface="+mj-lt"/>
              <a:buAutoNum type="arabicParenR"/>
            </a:pPr>
            <a:endParaRPr lang="ar-SA" sz="1600" dirty="0">
              <a:solidFill>
                <a:srgbClr val="FF0000"/>
              </a:solidFill>
            </a:endParaRPr>
          </a:p>
          <a:p>
            <a:r>
              <a:rPr lang="ar-SA" sz="3200" dirty="0">
                <a:cs typeface="+mj-cs"/>
              </a:rPr>
              <a:t>معالجات </a:t>
            </a:r>
            <a:r>
              <a:rPr lang="en-US" sz="3200" dirty="0">
                <a:cs typeface="+mj-cs"/>
              </a:rPr>
              <a:t>RISC </a:t>
            </a:r>
            <a:r>
              <a:rPr lang="ar-SA" sz="3200" dirty="0">
                <a:cs typeface="+mj-cs"/>
              </a:rPr>
              <a:t> فتهتم ببساطة التعليمات "استخدام تعليمات عامة" أي تقليل عددها ممّا يسهل من حفظها ولكن ينعكس سلباً على سرعة أداء البرنامج وطوله ومن ناحية أخرى فإن تقليل عدد التعليمات يؤدي إلى تقليل العتاد ومنه إلى انخفاض عدد الترانزستورات وبالتالي تخفيف الضياعات الكهربائية وانخفاض درجة حرارة المعالج و سعره.</a:t>
            </a:r>
            <a:endParaRPr lang="en-US" sz="3200" dirty="0">
              <a:cs typeface="+mj-cs"/>
            </a:endParaRPr>
          </a:p>
        </p:txBody>
      </p:sp>
      <p:sp>
        <p:nvSpPr>
          <p:cNvPr id="4" name="مستطيل 3"/>
          <p:cNvSpPr/>
          <p:nvPr/>
        </p:nvSpPr>
        <p:spPr>
          <a:xfrm>
            <a:off x="0" y="295273"/>
            <a:ext cx="9022834" cy="646331"/>
          </a:xfrm>
          <a:prstGeom prst="rect">
            <a:avLst/>
          </a:prstGeom>
        </p:spPr>
        <p:txBody>
          <a:bodyPr wrap="square">
            <a:spAutoFit/>
          </a:bodyPr>
          <a:lstStyle/>
          <a:p>
            <a:pPr algn="ctr"/>
            <a:r>
              <a:rPr lang="ar-SY" sz="3200" dirty="0">
                <a:solidFill>
                  <a:srgbClr val="FF0000"/>
                </a:solidFill>
              </a:rPr>
              <a:t>	</a:t>
            </a:r>
            <a:r>
              <a:rPr lang="ar-SY" sz="3600" b="1" dirty="0">
                <a:solidFill>
                  <a:srgbClr val="FF0000"/>
                </a:solidFill>
              </a:rPr>
              <a:t>تقنية </a:t>
            </a:r>
            <a:r>
              <a:rPr lang="en-US" sz="3600" b="1" dirty="0">
                <a:solidFill>
                  <a:srgbClr val="FF0000"/>
                </a:solidFill>
              </a:rPr>
              <a:t>  CISC  </a:t>
            </a:r>
            <a:r>
              <a:rPr lang="ar-SY" sz="3600" b="1" dirty="0">
                <a:solidFill>
                  <a:srgbClr val="FF0000"/>
                </a:solidFill>
              </a:rPr>
              <a:t>و </a:t>
            </a:r>
            <a:r>
              <a:rPr lang="en-US" sz="3600" b="1" dirty="0">
                <a:solidFill>
                  <a:srgbClr val="FF0000"/>
                </a:solidFill>
              </a:rPr>
              <a:t>RISC</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12</a:t>
            </a:fld>
            <a:endParaRPr lang="ar-SA"/>
          </a:p>
        </p:txBody>
      </p:sp>
    </p:spTree>
    <p:extLst>
      <p:ext uri="{BB962C8B-B14F-4D97-AF65-F5344CB8AC3E}">
        <p14:creationId xmlns:p14="http://schemas.microsoft.com/office/powerpoint/2010/main" val="376164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195369" y="980728"/>
            <a:ext cx="8712968" cy="4031873"/>
          </a:xfrm>
          <a:prstGeom prst="rect">
            <a:avLst/>
          </a:prstGeom>
        </p:spPr>
        <p:txBody>
          <a:bodyPr wrap="square">
            <a:spAutoFit/>
          </a:bodyPr>
          <a:lstStyle/>
          <a:p>
            <a:endParaRPr lang="en-US" sz="3200" dirty="0">
              <a:cs typeface="+mj-cs"/>
            </a:endParaRPr>
          </a:p>
          <a:p>
            <a:pPr marL="357188" lvl="1" indent="-271463" algn="just">
              <a:buFont typeface="Symbol"/>
              <a:buChar char=""/>
              <a:tabLst>
                <a:tab pos="271463" algn="l"/>
              </a:tabLst>
            </a:pPr>
            <a:r>
              <a:rPr lang="ar-SY" sz="3200" dirty="0">
                <a:effectLst/>
                <a:latin typeface="Times New Roman"/>
                <a:ea typeface="Times New Roman"/>
                <a:cs typeface="+mj-cs"/>
              </a:rPr>
              <a:t>تعليمة تقوم بمسح محتويات الحجرة </a:t>
            </a:r>
            <a:r>
              <a:rPr lang="en-US" sz="3200" dirty="0">
                <a:effectLst/>
                <a:latin typeface="Times New Roman"/>
                <a:ea typeface="Times New Roman"/>
                <a:cs typeface="+mj-cs"/>
              </a:rPr>
              <a:t>100h</a:t>
            </a:r>
            <a:r>
              <a:rPr lang="ar-SY" sz="3200" dirty="0">
                <a:effectLst/>
                <a:latin typeface="Times New Roman"/>
                <a:ea typeface="Times New Roman"/>
                <a:cs typeface="+mj-cs"/>
              </a:rPr>
              <a:t> من الذاكرة وذلك باستخدام معالج </a:t>
            </a:r>
            <a:r>
              <a:rPr lang="en-US" sz="3200" dirty="0">
                <a:effectLst/>
                <a:latin typeface="Times New Roman"/>
                <a:ea typeface="Times New Roman"/>
                <a:cs typeface="+mj-cs"/>
              </a:rPr>
              <a:t>CISC</a:t>
            </a:r>
            <a:r>
              <a:rPr lang="ar-SY" sz="3200" dirty="0">
                <a:effectLst/>
                <a:latin typeface="Times New Roman"/>
                <a:ea typeface="Times New Roman"/>
                <a:cs typeface="+mj-cs"/>
              </a:rPr>
              <a:t>:</a:t>
            </a:r>
            <a:endParaRPr lang="en-US" sz="3200" dirty="0">
              <a:effectLst/>
              <a:latin typeface="Times New Roman"/>
              <a:ea typeface="Times New Roman"/>
              <a:cs typeface="+mj-cs"/>
            </a:endParaRPr>
          </a:p>
          <a:p>
            <a:pPr marL="457200" algn="l"/>
            <a:r>
              <a:rPr lang="en-US" sz="3200" dirty="0">
                <a:effectLst/>
                <a:latin typeface="Times New Roman"/>
                <a:ea typeface="Times New Roman"/>
                <a:cs typeface="+mj-cs"/>
              </a:rPr>
              <a:t> </a:t>
            </a:r>
          </a:p>
          <a:p>
            <a:pPr marL="457200" algn="l"/>
            <a:r>
              <a:rPr lang="en-US" sz="3200" dirty="0">
                <a:solidFill>
                  <a:srgbClr val="008000"/>
                </a:solidFill>
                <a:effectLst/>
                <a:latin typeface="Times New Roman"/>
                <a:ea typeface="Times New Roman"/>
                <a:cs typeface="+mj-cs"/>
              </a:rPr>
              <a:t>clear 0x0100</a:t>
            </a:r>
            <a:endParaRPr lang="en-US" sz="3200" dirty="0">
              <a:effectLst/>
              <a:latin typeface="Times New Roman"/>
              <a:ea typeface="Times New Roman"/>
              <a:cs typeface="+mj-cs"/>
            </a:endParaRPr>
          </a:p>
          <a:p>
            <a:pPr marL="357188" lvl="1" indent="-271463" algn="just">
              <a:buFont typeface="Symbol"/>
              <a:buChar char=""/>
              <a:tabLst>
                <a:tab pos="271463" algn="l"/>
              </a:tabLst>
            </a:pPr>
            <a:r>
              <a:rPr lang="ar-SY" sz="3200" dirty="0">
                <a:latin typeface="Times New Roman"/>
                <a:ea typeface="Times New Roman"/>
                <a:cs typeface="+mj-cs"/>
              </a:rPr>
              <a:t>برنامج مكافئ باستخدام معالج </a:t>
            </a:r>
            <a:r>
              <a:rPr lang="en-US" sz="3200" dirty="0">
                <a:latin typeface="Times New Roman"/>
                <a:ea typeface="Times New Roman"/>
                <a:cs typeface="+mj-cs"/>
              </a:rPr>
              <a:t>RISC</a:t>
            </a:r>
            <a:r>
              <a:rPr lang="ar-SY" sz="3200" dirty="0">
                <a:latin typeface="Times New Roman"/>
                <a:ea typeface="Times New Roman"/>
                <a:cs typeface="+mj-cs"/>
              </a:rPr>
              <a:t>:</a:t>
            </a:r>
            <a:endParaRPr lang="en-US" sz="3200" dirty="0">
              <a:latin typeface="Times New Roman"/>
              <a:ea typeface="Times New Roman"/>
              <a:cs typeface="+mj-cs"/>
            </a:endParaRPr>
          </a:p>
          <a:p>
            <a:pPr algn="l">
              <a:spcAft>
                <a:spcPts val="0"/>
              </a:spcAft>
            </a:pPr>
            <a:r>
              <a:rPr lang="en-US" sz="3200" dirty="0">
                <a:solidFill>
                  <a:srgbClr val="008000"/>
                </a:solidFill>
                <a:effectLst/>
                <a:latin typeface="Times New Roman"/>
                <a:ea typeface="Times New Roman"/>
                <a:cs typeface="+mj-cs"/>
              </a:rPr>
              <a:t>load R , 0x0000</a:t>
            </a:r>
            <a:endParaRPr lang="en-US" sz="3200" dirty="0">
              <a:effectLst/>
              <a:latin typeface="Times New Roman"/>
              <a:ea typeface="Times New Roman"/>
              <a:cs typeface="+mj-cs"/>
            </a:endParaRPr>
          </a:p>
          <a:p>
            <a:pPr algn="l">
              <a:spcAft>
                <a:spcPts val="0"/>
              </a:spcAft>
            </a:pPr>
            <a:r>
              <a:rPr lang="en-US" sz="3200" dirty="0">
                <a:solidFill>
                  <a:srgbClr val="008000"/>
                </a:solidFill>
                <a:effectLst/>
                <a:latin typeface="Times New Roman"/>
                <a:ea typeface="Times New Roman"/>
                <a:cs typeface="+mj-cs"/>
              </a:rPr>
              <a:t>store R , 0x0100</a:t>
            </a:r>
            <a:endParaRPr lang="en-US" sz="3200" dirty="0">
              <a:effectLst/>
              <a:latin typeface="Times New Roman"/>
              <a:ea typeface="Times New Roman"/>
              <a:cs typeface="+mj-cs"/>
            </a:endParaRPr>
          </a:p>
        </p:txBody>
      </p:sp>
      <p:sp>
        <p:nvSpPr>
          <p:cNvPr id="4" name="مستطيل 3"/>
          <p:cNvSpPr/>
          <p:nvPr/>
        </p:nvSpPr>
        <p:spPr>
          <a:xfrm>
            <a:off x="0" y="295273"/>
            <a:ext cx="9022834" cy="646331"/>
          </a:xfrm>
          <a:prstGeom prst="rect">
            <a:avLst/>
          </a:prstGeom>
        </p:spPr>
        <p:txBody>
          <a:bodyPr wrap="square">
            <a:spAutoFit/>
          </a:bodyPr>
          <a:lstStyle/>
          <a:p>
            <a:pPr algn="ctr"/>
            <a:r>
              <a:rPr lang="ar-SY" sz="3600" b="1" dirty="0">
                <a:solidFill>
                  <a:srgbClr val="FF0000"/>
                </a:solidFill>
              </a:rPr>
              <a:t>تقنية </a:t>
            </a:r>
            <a:r>
              <a:rPr lang="en-US" sz="3600" b="1" dirty="0">
                <a:solidFill>
                  <a:srgbClr val="FF0000"/>
                </a:solidFill>
              </a:rPr>
              <a:t>  CISC  </a:t>
            </a:r>
            <a:r>
              <a:rPr lang="ar-SY" sz="3600" b="1" dirty="0">
                <a:solidFill>
                  <a:srgbClr val="FF0000"/>
                </a:solidFill>
              </a:rPr>
              <a:t>و </a:t>
            </a:r>
            <a:r>
              <a:rPr lang="en-US" sz="3600" b="1" dirty="0">
                <a:solidFill>
                  <a:srgbClr val="FF0000"/>
                </a:solidFill>
              </a:rPr>
              <a:t>RISC</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13</a:t>
            </a:fld>
            <a:endParaRPr lang="ar-SA"/>
          </a:p>
        </p:txBody>
      </p:sp>
    </p:spTree>
    <p:extLst>
      <p:ext uri="{BB962C8B-B14F-4D97-AF65-F5344CB8AC3E}">
        <p14:creationId xmlns:p14="http://schemas.microsoft.com/office/powerpoint/2010/main" val="3607450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195369" y="980728"/>
            <a:ext cx="8712968" cy="5509200"/>
          </a:xfrm>
          <a:prstGeom prst="rect">
            <a:avLst/>
          </a:prstGeom>
        </p:spPr>
        <p:txBody>
          <a:bodyPr wrap="square">
            <a:spAutoFit/>
          </a:bodyPr>
          <a:lstStyle/>
          <a:p>
            <a:r>
              <a:rPr lang="ar-SA" sz="3200" dirty="0">
                <a:solidFill>
                  <a:srgbClr val="FF0000"/>
                </a:solidFill>
                <a:cs typeface="+mj-cs"/>
              </a:rPr>
              <a:t>من حيث طول المعطيات التي يتعامل معالج المتحكم المصغر:</a:t>
            </a:r>
          </a:p>
          <a:p>
            <a:pPr marL="457200" indent="-457200">
              <a:buFont typeface="Arial" pitchFamily="34" charset="0"/>
              <a:buChar char="•"/>
            </a:pPr>
            <a:r>
              <a:rPr lang="en-US" sz="3200" dirty="0">
                <a:cs typeface="+mj-cs"/>
              </a:rPr>
              <a:t>8 BIT</a:t>
            </a:r>
            <a:r>
              <a:rPr lang="ar-SA" sz="3200" dirty="0">
                <a:cs typeface="+mj-cs"/>
              </a:rPr>
              <a:t>.</a:t>
            </a:r>
          </a:p>
          <a:p>
            <a:pPr marL="457200" indent="-457200">
              <a:buFont typeface="Arial" pitchFamily="34" charset="0"/>
              <a:buChar char="•"/>
            </a:pPr>
            <a:r>
              <a:rPr lang="en-US" sz="3200" dirty="0">
                <a:cs typeface="+mj-cs"/>
              </a:rPr>
              <a:t>16 BIT</a:t>
            </a:r>
            <a:r>
              <a:rPr lang="ar-SA" sz="3200" dirty="0">
                <a:cs typeface="+mj-cs"/>
              </a:rPr>
              <a:t>.</a:t>
            </a:r>
          </a:p>
          <a:p>
            <a:pPr marL="457200" indent="-457200">
              <a:buFont typeface="Arial" pitchFamily="34" charset="0"/>
              <a:buChar char="•"/>
            </a:pPr>
            <a:r>
              <a:rPr lang="en-US" sz="3200" dirty="0">
                <a:cs typeface="+mj-cs"/>
              </a:rPr>
              <a:t>32 BIT</a:t>
            </a:r>
            <a:r>
              <a:rPr lang="ar-SA" sz="3200" dirty="0">
                <a:cs typeface="+mj-cs"/>
              </a:rPr>
              <a:t>.</a:t>
            </a:r>
          </a:p>
          <a:p>
            <a:r>
              <a:rPr lang="ar-SA" sz="3200" dirty="0">
                <a:solidFill>
                  <a:srgbClr val="FF0000"/>
                </a:solidFill>
                <a:cs typeface="+mj-cs"/>
              </a:rPr>
              <a:t>من حيث التطبيقات:</a:t>
            </a:r>
          </a:p>
          <a:p>
            <a:pPr marL="457200" indent="-457200">
              <a:buFont typeface="Arial" pitchFamily="34" charset="0"/>
              <a:buChar char="•"/>
            </a:pPr>
            <a:r>
              <a:rPr lang="ar-SA" sz="3200" dirty="0">
                <a:cs typeface="+mj-cs"/>
              </a:rPr>
              <a:t>متحكمات مصغرة ذات الأغراض العامة : يمكن توظيفه في مختلف التطبيقات.</a:t>
            </a:r>
          </a:p>
          <a:p>
            <a:pPr marL="457200" indent="-457200">
              <a:buFont typeface="Arial" pitchFamily="34" charset="0"/>
              <a:buChar char="•"/>
            </a:pPr>
            <a:r>
              <a:rPr lang="ar-SA" sz="3200" dirty="0"/>
              <a:t>متحكمات مصغرة ذات الأغراض خاصة: هي متحكمات مصغرة ذات الاغراض العامة تحتوي على طرفيات إضافية تخدم مجال تطبيق معين.</a:t>
            </a:r>
          </a:p>
          <a:p>
            <a:endParaRPr lang="en-US" sz="3200" dirty="0">
              <a:cs typeface="+mj-cs"/>
            </a:endParaRPr>
          </a:p>
        </p:txBody>
      </p:sp>
      <p:sp>
        <p:nvSpPr>
          <p:cNvPr id="4" name="مستطيل 3"/>
          <p:cNvSpPr/>
          <p:nvPr/>
        </p:nvSpPr>
        <p:spPr>
          <a:xfrm>
            <a:off x="517718" y="295273"/>
            <a:ext cx="8158738" cy="646331"/>
          </a:xfrm>
          <a:prstGeom prst="rect">
            <a:avLst/>
          </a:prstGeom>
        </p:spPr>
        <p:txBody>
          <a:bodyPr wrap="square">
            <a:spAutoFit/>
          </a:bodyPr>
          <a:lstStyle/>
          <a:p>
            <a:pPr algn="ctr"/>
            <a:r>
              <a:rPr lang="ar-SA" sz="3600" b="1" dirty="0">
                <a:solidFill>
                  <a:srgbClr val="FF0000"/>
                </a:solidFill>
              </a:rPr>
              <a:t>أنواع المتحكمات المصغرة</a:t>
            </a:r>
            <a:endParaRPr lang="en-US" sz="36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14</a:t>
            </a:fld>
            <a:endParaRPr lang="ar-SA"/>
          </a:p>
        </p:txBody>
      </p:sp>
    </p:spTree>
    <p:extLst>
      <p:ext uri="{BB962C8B-B14F-4D97-AF65-F5344CB8AC3E}">
        <p14:creationId xmlns:p14="http://schemas.microsoft.com/office/powerpoint/2010/main" val="201235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517718" y="295273"/>
            <a:ext cx="8158738" cy="646331"/>
          </a:xfrm>
          <a:prstGeom prst="rect">
            <a:avLst/>
          </a:prstGeom>
        </p:spPr>
        <p:txBody>
          <a:bodyPr wrap="square">
            <a:spAutoFit/>
          </a:bodyPr>
          <a:lstStyle/>
          <a:p>
            <a:pPr algn="ctr"/>
            <a:r>
              <a:rPr lang="ar-SY" sz="3600" b="1" dirty="0">
                <a:solidFill>
                  <a:srgbClr val="FF0000"/>
                </a:solidFill>
              </a:rPr>
              <a:t>أشهر عوائل المتحكمات المصغرة</a:t>
            </a:r>
            <a:endParaRPr lang="en-US" sz="36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15</a:t>
            </a:fld>
            <a:endParaRPr lang="ar-SA"/>
          </a:p>
        </p:txBody>
      </p:sp>
      <p:graphicFrame>
        <p:nvGraphicFramePr>
          <p:cNvPr id="7" name="Diagram 6">
            <a:extLst>
              <a:ext uri="{FF2B5EF4-FFF2-40B4-BE49-F238E27FC236}">
                <a16:creationId xmlns:a16="http://schemas.microsoft.com/office/drawing/2014/main" id="{6201AC84-FE41-432E-9CBA-1EFF57EF5B09}"/>
              </a:ext>
            </a:extLst>
          </p:cNvPr>
          <p:cNvGraphicFramePr/>
          <p:nvPr>
            <p:extLst>
              <p:ext uri="{D42A27DB-BD31-4B8C-83A1-F6EECF244321}">
                <p14:modId xmlns:p14="http://schemas.microsoft.com/office/powerpoint/2010/main" val="226982813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D2CFA988-8DE9-4A04-81AA-2E418F0FD747}"/>
              </a:ext>
            </a:extLst>
          </p:cNvPr>
          <p:cNvSpPr/>
          <p:nvPr/>
        </p:nvSpPr>
        <p:spPr>
          <a:xfrm>
            <a:off x="6553202" y="6096000"/>
            <a:ext cx="2262159" cy="369332"/>
          </a:xfrm>
          <a:prstGeom prst="rect">
            <a:avLst/>
          </a:prstGeom>
        </p:spPr>
        <p:txBody>
          <a:bodyPr wrap="none">
            <a:spAutoFit/>
          </a:bodyPr>
          <a:lstStyle/>
          <a:p>
            <a:pPr lvl="0"/>
            <a:r>
              <a:rPr lang="en-US" dirty="0">
                <a:solidFill>
                  <a:srgbClr val="FF0000"/>
                </a:solidFill>
              </a:rPr>
              <a:t>ARM Cortex-M based</a:t>
            </a:r>
            <a:endParaRPr lang="en-US" dirty="0"/>
          </a:p>
        </p:txBody>
      </p:sp>
    </p:spTree>
    <p:extLst>
      <p:ext uri="{BB962C8B-B14F-4D97-AF65-F5344CB8AC3E}">
        <p14:creationId xmlns:p14="http://schemas.microsoft.com/office/powerpoint/2010/main" val="264716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www.cnx-software.com/wp-content/uploads/2017/08/MCU-Vendors-2017.jpg">
            <a:extLst>
              <a:ext uri="{FF2B5EF4-FFF2-40B4-BE49-F238E27FC236}">
                <a16:creationId xmlns:a16="http://schemas.microsoft.com/office/drawing/2014/main" id="{07A8597D-2C60-4A03-92CC-02198F1AA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43000"/>
            <a:ext cx="6784975" cy="5261370"/>
          </a:xfrm>
          <a:prstGeom prst="rect">
            <a:avLst/>
          </a:prstGeom>
          <a:noFill/>
          <a:extLst>
            <a:ext uri="{909E8E84-426E-40DD-AFC4-6F175D3DCCD1}">
              <a14:hiddenFill xmlns:a14="http://schemas.microsoft.com/office/drawing/2010/main">
                <a:solidFill>
                  <a:srgbClr val="FFFFFF"/>
                </a:solidFill>
              </a14:hiddenFill>
            </a:ext>
          </a:extLst>
        </p:spPr>
      </p:pic>
      <p:sp>
        <p:nvSpPr>
          <p:cNvPr id="4" name="مستطيل 3"/>
          <p:cNvSpPr/>
          <p:nvPr/>
        </p:nvSpPr>
        <p:spPr>
          <a:xfrm>
            <a:off x="517718" y="295273"/>
            <a:ext cx="8158738" cy="646331"/>
          </a:xfrm>
          <a:prstGeom prst="rect">
            <a:avLst/>
          </a:prstGeom>
        </p:spPr>
        <p:txBody>
          <a:bodyPr wrap="square">
            <a:spAutoFit/>
          </a:bodyPr>
          <a:lstStyle/>
          <a:p>
            <a:pPr algn="ctr"/>
            <a:r>
              <a:rPr lang="ar-SY" sz="3600" b="1" dirty="0">
                <a:solidFill>
                  <a:srgbClr val="FF0000"/>
                </a:solidFill>
              </a:rPr>
              <a:t>أشهر عوائل المتحكمات المصغرة</a:t>
            </a:r>
            <a:endParaRPr lang="en-US" sz="36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16</a:t>
            </a:fld>
            <a:endParaRPr lang="ar-SA"/>
          </a:p>
        </p:txBody>
      </p:sp>
      <p:sp>
        <p:nvSpPr>
          <p:cNvPr id="2" name="Rectangle 1">
            <a:extLst>
              <a:ext uri="{FF2B5EF4-FFF2-40B4-BE49-F238E27FC236}">
                <a16:creationId xmlns:a16="http://schemas.microsoft.com/office/drawing/2014/main" id="{63F1CB10-7465-4217-9A0A-C1AE8A354FEB}"/>
              </a:ext>
            </a:extLst>
          </p:cNvPr>
          <p:cNvSpPr/>
          <p:nvPr/>
        </p:nvSpPr>
        <p:spPr>
          <a:xfrm>
            <a:off x="1295400" y="6548865"/>
            <a:ext cx="7696200" cy="230832"/>
          </a:xfrm>
          <a:prstGeom prst="rect">
            <a:avLst/>
          </a:prstGeom>
        </p:spPr>
        <p:txBody>
          <a:bodyPr wrap="square">
            <a:spAutoFit/>
          </a:bodyPr>
          <a:lstStyle/>
          <a:p>
            <a:pPr algn="l" rtl="0"/>
            <a:r>
              <a:rPr lang="en-US" sz="900" dirty="0"/>
              <a:t>Source: https://www.cnx-software.com/2017/08/15/aspencore-2017-embedded-markets-study-programming-languages-operating-systems-mcu-vendors-and-more/</a:t>
            </a:r>
          </a:p>
        </p:txBody>
      </p:sp>
    </p:spTree>
    <p:extLst>
      <p:ext uri="{BB962C8B-B14F-4D97-AF65-F5344CB8AC3E}">
        <p14:creationId xmlns:p14="http://schemas.microsoft.com/office/powerpoint/2010/main" val="3518539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152400" y="1219200"/>
            <a:ext cx="8712968" cy="5093702"/>
          </a:xfrm>
          <a:prstGeom prst="rect">
            <a:avLst/>
          </a:prstGeom>
        </p:spPr>
        <p:txBody>
          <a:bodyPr wrap="square">
            <a:spAutoFit/>
          </a:bodyPr>
          <a:lstStyle/>
          <a:p>
            <a:pPr>
              <a:spcAft>
                <a:spcPts val="600"/>
              </a:spcAft>
            </a:pPr>
            <a:r>
              <a:rPr lang="ar-SY" sz="2800" dirty="0">
                <a:solidFill>
                  <a:srgbClr val="FF0000"/>
                </a:solidFill>
                <a:cs typeface="+mj-cs"/>
              </a:rPr>
              <a:t>لغات برمجة المتحكمات المصغرة الشائعة</a:t>
            </a:r>
            <a:r>
              <a:rPr lang="ar-SA" sz="2800" dirty="0">
                <a:solidFill>
                  <a:srgbClr val="FF0000"/>
                </a:solidFill>
                <a:cs typeface="+mj-cs"/>
              </a:rPr>
              <a:t>:</a:t>
            </a:r>
          </a:p>
          <a:p>
            <a:pPr marL="914400" lvl="1" indent="-457200">
              <a:spcAft>
                <a:spcPts val="600"/>
              </a:spcAft>
              <a:buFont typeface="Arial" panose="020B0604020202020204" pitchFamily="34" charset="0"/>
              <a:buChar char="•"/>
            </a:pPr>
            <a:r>
              <a:rPr lang="en-US" sz="2800" dirty="0"/>
              <a:t>Assembly</a:t>
            </a:r>
          </a:p>
          <a:p>
            <a:pPr marL="914400" lvl="1" indent="-457200">
              <a:spcAft>
                <a:spcPts val="600"/>
              </a:spcAft>
              <a:buFont typeface="Arial" panose="020B0604020202020204" pitchFamily="34" charset="0"/>
              <a:buChar char="•"/>
            </a:pPr>
            <a:r>
              <a:rPr lang="en-US" sz="2800" dirty="0">
                <a:cs typeface="+mj-cs"/>
              </a:rPr>
              <a:t>C</a:t>
            </a:r>
          </a:p>
          <a:p>
            <a:pPr marL="914400" lvl="1" indent="-457200">
              <a:spcAft>
                <a:spcPts val="600"/>
              </a:spcAft>
              <a:buFont typeface="Arial" panose="020B0604020202020204" pitchFamily="34" charset="0"/>
              <a:buChar char="•"/>
            </a:pPr>
            <a:r>
              <a:rPr lang="en-US" sz="2800" dirty="0">
                <a:cs typeface="+mj-cs"/>
              </a:rPr>
              <a:t>C++</a:t>
            </a:r>
          </a:p>
          <a:p>
            <a:pPr marL="914400" lvl="1" indent="-457200">
              <a:spcAft>
                <a:spcPts val="600"/>
              </a:spcAft>
              <a:buFont typeface="Arial" panose="020B0604020202020204" pitchFamily="34" charset="0"/>
              <a:buChar char="•"/>
            </a:pPr>
            <a:r>
              <a:rPr lang="en-US" sz="2800" dirty="0">
                <a:cs typeface="+mj-cs"/>
              </a:rPr>
              <a:t>Basic</a:t>
            </a:r>
          </a:p>
          <a:p>
            <a:pPr marL="914400" lvl="1" indent="-457200">
              <a:spcAft>
                <a:spcPts val="600"/>
              </a:spcAft>
              <a:buFont typeface="Arial" panose="020B0604020202020204" pitchFamily="34" charset="0"/>
              <a:buChar char="•"/>
            </a:pPr>
            <a:r>
              <a:rPr lang="en-US" sz="2800" dirty="0">
                <a:cs typeface="+mj-cs"/>
              </a:rPr>
              <a:t>Java</a:t>
            </a:r>
          </a:p>
          <a:p>
            <a:pPr marL="914400" lvl="1" indent="-457200">
              <a:spcAft>
                <a:spcPts val="600"/>
              </a:spcAft>
              <a:buFont typeface="Arial" panose="020B0604020202020204" pitchFamily="34" charset="0"/>
              <a:buChar char="•"/>
            </a:pPr>
            <a:r>
              <a:rPr lang="en-US" sz="2800" dirty="0">
                <a:cs typeface="+mj-cs"/>
              </a:rPr>
              <a:t>Python</a:t>
            </a:r>
          </a:p>
          <a:p>
            <a:pPr marL="914400" lvl="1" indent="-457200">
              <a:spcAft>
                <a:spcPts val="600"/>
              </a:spcAft>
              <a:buFont typeface="Arial" panose="020B0604020202020204" pitchFamily="34" charset="0"/>
              <a:buChar char="•"/>
            </a:pPr>
            <a:r>
              <a:rPr lang="en-US" sz="2800" dirty="0" err="1">
                <a:cs typeface="+mj-cs"/>
              </a:rPr>
              <a:t>Matlab</a:t>
            </a:r>
            <a:endParaRPr lang="en-US" sz="2800" dirty="0">
              <a:cs typeface="+mj-cs"/>
            </a:endParaRPr>
          </a:p>
          <a:p>
            <a:pPr marL="914400" lvl="1" indent="-457200">
              <a:spcAft>
                <a:spcPts val="600"/>
              </a:spcAft>
              <a:buFont typeface="Arial" panose="020B0604020202020204" pitchFamily="34" charset="0"/>
              <a:buChar char="•"/>
            </a:pPr>
            <a:r>
              <a:rPr lang="en-US" sz="2800" dirty="0">
                <a:cs typeface="+mj-cs"/>
              </a:rPr>
              <a:t>Visual programming (</a:t>
            </a:r>
            <a:r>
              <a:rPr lang="en-US" sz="2800" dirty="0" err="1">
                <a:cs typeface="+mj-cs"/>
              </a:rPr>
              <a:t>Labview</a:t>
            </a:r>
            <a:r>
              <a:rPr lang="en-US" sz="2800" dirty="0">
                <a:cs typeface="+mj-cs"/>
              </a:rPr>
              <a:t>, Simulink, etc.)</a:t>
            </a:r>
          </a:p>
          <a:p>
            <a:pPr>
              <a:spcAft>
                <a:spcPts val="600"/>
              </a:spcAft>
            </a:pPr>
            <a:endParaRPr lang="en-US" sz="2800" dirty="0">
              <a:cs typeface="+mj-cs"/>
            </a:endParaRPr>
          </a:p>
        </p:txBody>
      </p:sp>
      <p:sp>
        <p:nvSpPr>
          <p:cNvPr id="4" name="مستطيل 3"/>
          <p:cNvSpPr/>
          <p:nvPr/>
        </p:nvSpPr>
        <p:spPr>
          <a:xfrm>
            <a:off x="517718" y="295273"/>
            <a:ext cx="8158738" cy="646331"/>
          </a:xfrm>
          <a:prstGeom prst="rect">
            <a:avLst/>
          </a:prstGeom>
        </p:spPr>
        <p:txBody>
          <a:bodyPr wrap="square">
            <a:spAutoFit/>
          </a:bodyPr>
          <a:lstStyle/>
          <a:p>
            <a:pPr algn="ctr"/>
            <a:r>
              <a:rPr lang="ar-SY" sz="3600" b="1" dirty="0">
                <a:solidFill>
                  <a:srgbClr val="FF0000"/>
                </a:solidFill>
              </a:rPr>
              <a:t>أشهر لغات البرمجة</a:t>
            </a:r>
            <a:endParaRPr lang="en-US" sz="36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17</a:t>
            </a:fld>
            <a:endParaRPr lang="ar-SA"/>
          </a:p>
        </p:txBody>
      </p:sp>
      <p:sp>
        <p:nvSpPr>
          <p:cNvPr id="2" name="Arrow: Up-Down 1">
            <a:extLst>
              <a:ext uri="{FF2B5EF4-FFF2-40B4-BE49-F238E27FC236}">
                <a16:creationId xmlns:a16="http://schemas.microsoft.com/office/drawing/2014/main" id="{FF783A9F-7616-44A2-953F-05CD8998C14A}"/>
              </a:ext>
            </a:extLst>
          </p:cNvPr>
          <p:cNvSpPr/>
          <p:nvPr/>
        </p:nvSpPr>
        <p:spPr>
          <a:xfrm>
            <a:off x="1066800" y="1905000"/>
            <a:ext cx="609600" cy="2362200"/>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7921918B-6A84-4A8E-9814-004AB61F5FDC}"/>
              </a:ext>
            </a:extLst>
          </p:cNvPr>
          <p:cNvSpPr/>
          <p:nvPr/>
        </p:nvSpPr>
        <p:spPr>
          <a:xfrm>
            <a:off x="763100" y="1366092"/>
            <a:ext cx="1217000" cy="400110"/>
          </a:xfrm>
          <a:prstGeom prst="rect">
            <a:avLst/>
          </a:prstGeom>
        </p:spPr>
        <p:txBody>
          <a:bodyPr wrap="none">
            <a:spAutoFit/>
          </a:bodyPr>
          <a:lstStyle/>
          <a:p>
            <a:r>
              <a:rPr lang="en-US" sz="2000" dirty="0"/>
              <a:t>Low level</a:t>
            </a:r>
          </a:p>
        </p:txBody>
      </p:sp>
      <p:sp>
        <p:nvSpPr>
          <p:cNvPr id="7" name="Rectangle 6">
            <a:extLst>
              <a:ext uri="{FF2B5EF4-FFF2-40B4-BE49-F238E27FC236}">
                <a16:creationId xmlns:a16="http://schemas.microsoft.com/office/drawing/2014/main" id="{F03903E0-0AEE-4A3B-ABE8-0154ECBC854A}"/>
              </a:ext>
            </a:extLst>
          </p:cNvPr>
          <p:cNvSpPr/>
          <p:nvPr/>
        </p:nvSpPr>
        <p:spPr>
          <a:xfrm>
            <a:off x="720322" y="4419600"/>
            <a:ext cx="1258678" cy="400110"/>
          </a:xfrm>
          <a:prstGeom prst="rect">
            <a:avLst/>
          </a:prstGeom>
        </p:spPr>
        <p:txBody>
          <a:bodyPr wrap="none">
            <a:spAutoFit/>
          </a:bodyPr>
          <a:lstStyle/>
          <a:p>
            <a:r>
              <a:rPr lang="en-US" sz="2000" dirty="0"/>
              <a:t>High level</a:t>
            </a:r>
          </a:p>
        </p:txBody>
      </p:sp>
    </p:spTree>
    <p:extLst>
      <p:ext uri="{BB962C8B-B14F-4D97-AF65-F5344CB8AC3E}">
        <p14:creationId xmlns:p14="http://schemas.microsoft.com/office/powerpoint/2010/main" val="206060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517718" y="295273"/>
            <a:ext cx="8158738" cy="646331"/>
          </a:xfrm>
          <a:prstGeom prst="rect">
            <a:avLst/>
          </a:prstGeom>
        </p:spPr>
        <p:txBody>
          <a:bodyPr wrap="square">
            <a:spAutoFit/>
          </a:bodyPr>
          <a:lstStyle/>
          <a:p>
            <a:pPr algn="ctr"/>
            <a:r>
              <a:rPr lang="ar-SY" sz="3600" b="1" dirty="0">
                <a:solidFill>
                  <a:srgbClr val="FF0000"/>
                </a:solidFill>
              </a:rPr>
              <a:t>أشهر لغات البرمجة</a:t>
            </a:r>
            <a:endParaRPr lang="en-US" sz="36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18</a:t>
            </a:fld>
            <a:endParaRPr lang="ar-SA"/>
          </a:p>
        </p:txBody>
      </p:sp>
      <p:pic>
        <p:nvPicPr>
          <p:cNvPr id="12290" name="Picture 2" descr="https://www.cnx-software.com/wp-content/uploads/2017/08/Embedded-Systems-Programming-Languages.png">
            <a:extLst>
              <a:ext uri="{FF2B5EF4-FFF2-40B4-BE49-F238E27FC236}">
                <a16:creationId xmlns:a16="http://schemas.microsoft.com/office/drawing/2014/main" id="{39B3A0AC-051F-473F-BF18-787B4F84B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67" y="990600"/>
            <a:ext cx="7772400" cy="547981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34976B0-D4F4-45AA-9682-BE7128CC4CFC}"/>
              </a:ext>
            </a:extLst>
          </p:cNvPr>
          <p:cNvSpPr/>
          <p:nvPr/>
        </p:nvSpPr>
        <p:spPr>
          <a:xfrm>
            <a:off x="1295400" y="6548865"/>
            <a:ext cx="7696200" cy="230832"/>
          </a:xfrm>
          <a:prstGeom prst="rect">
            <a:avLst/>
          </a:prstGeom>
        </p:spPr>
        <p:txBody>
          <a:bodyPr wrap="square">
            <a:spAutoFit/>
          </a:bodyPr>
          <a:lstStyle/>
          <a:p>
            <a:pPr algn="l" rtl="0"/>
            <a:r>
              <a:rPr lang="en-US" sz="900" dirty="0"/>
              <a:t>Source: https://www.cnx-software.com/2017/08/15/aspencore-2017-embedded-markets-study-programming-languages-operating-systems-mcu-vendors-and-more/</a:t>
            </a:r>
          </a:p>
        </p:txBody>
      </p:sp>
    </p:spTree>
    <p:extLst>
      <p:ext uri="{BB962C8B-B14F-4D97-AF65-F5344CB8AC3E}">
        <p14:creationId xmlns:p14="http://schemas.microsoft.com/office/powerpoint/2010/main" val="753606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517718" y="295273"/>
            <a:ext cx="8158738" cy="646331"/>
          </a:xfrm>
          <a:prstGeom prst="rect">
            <a:avLst/>
          </a:prstGeom>
        </p:spPr>
        <p:txBody>
          <a:bodyPr wrap="square">
            <a:spAutoFit/>
          </a:bodyPr>
          <a:lstStyle/>
          <a:p>
            <a:pPr algn="ctr"/>
            <a:r>
              <a:rPr lang="ar-SA" sz="3600" b="1" dirty="0">
                <a:solidFill>
                  <a:srgbClr val="FF0000"/>
                </a:solidFill>
              </a:rPr>
              <a:t>مكونات الأساسية لمتحكم المصغر ذو الاغراض العامة</a:t>
            </a:r>
            <a:endParaRPr lang="en-US" sz="3600" b="1" dirty="0">
              <a:solidFill>
                <a:srgbClr val="FF0000"/>
              </a:solidFill>
            </a:endParaRPr>
          </a:p>
        </p:txBody>
      </p:sp>
      <p:sp>
        <p:nvSpPr>
          <p:cNvPr id="5" name="مستطيل 4"/>
          <p:cNvSpPr/>
          <p:nvPr/>
        </p:nvSpPr>
        <p:spPr>
          <a:xfrm>
            <a:off x="195369" y="980728"/>
            <a:ext cx="8712968" cy="5509200"/>
          </a:xfrm>
          <a:prstGeom prst="rect">
            <a:avLst/>
          </a:prstGeom>
        </p:spPr>
        <p:txBody>
          <a:bodyPr wrap="square">
            <a:spAutoFit/>
          </a:bodyPr>
          <a:lstStyle/>
          <a:p>
            <a:pPr marL="514350" indent="-514350">
              <a:buFont typeface="+mj-lt"/>
              <a:buAutoNum type="arabicParenR"/>
            </a:pPr>
            <a:r>
              <a:rPr lang="ar-SA" sz="3200" b="1" dirty="0"/>
              <a:t>المعالج </a:t>
            </a:r>
            <a:r>
              <a:rPr lang="en-US" sz="3200" b="1" dirty="0"/>
              <a:t>:CPU</a:t>
            </a:r>
            <a:endParaRPr lang="ar-SA" sz="3200" b="1" dirty="0"/>
          </a:p>
          <a:p>
            <a:r>
              <a:rPr lang="ar-SA" sz="3200" b="1" dirty="0"/>
              <a:t> </a:t>
            </a:r>
            <a:r>
              <a:rPr lang="ar-SA" sz="3200" dirty="0"/>
              <a:t>يقوم بالعمليات الحسابية  والمنطقية والنقل والتحكم.</a:t>
            </a:r>
          </a:p>
          <a:p>
            <a:pPr marL="514350" indent="-514350">
              <a:buFont typeface="+mj-lt"/>
              <a:buAutoNum type="arabicParenR"/>
            </a:pPr>
            <a:endParaRPr lang="ar-SA" sz="3200" dirty="0"/>
          </a:p>
          <a:p>
            <a:pPr marL="514350" indent="-514350">
              <a:buFont typeface="+mj-lt"/>
              <a:buAutoNum type="arabicParenR" startAt="2"/>
            </a:pPr>
            <a:r>
              <a:rPr lang="ar-SA" sz="3200" b="1" dirty="0"/>
              <a:t>مسسجلات </a:t>
            </a:r>
            <a:r>
              <a:rPr lang="en-US" sz="3200" b="1" dirty="0"/>
              <a:t>Registers</a:t>
            </a:r>
            <a:r>
              <a:rPr lang="ar-SA" sz="3200" b="1" dirty="0"/>
              <a:t>:</a:t>
            </a:r>
          </a:p>
          <a:p>
            <a:r>
              <a:rPr lang="ar-SA" sz="3200" b="1" dirty="0"/>
              <a:t> </a:t>
            </a:r>
            <a:r>
              <a:rPr lang="ar-SA" sz="3200" dirty="0"/>
              <a:t>هي عبارة عن ذاكرة مؤقتة يعتمد حجمها على نوع معالج </a:t>
            </a:r>
            <a:r>
              <a:rPr lang="en-US" sz="3200" dirty="0"/>
              <a:t>CPU</a:t>
            </a:r>
            <a:r>
              <a:rPr lang="ar-SA" sz="3200" dirty="0"/>
              <a:t> ولها عدة أنواع :</a:t>
            </a:r>
          </a:p>
          <a:p>
            <a:pPr marL="457200" indent="-457200">
              <a:buFont typeface="Arial" pitchFamily="34" charset="0"/>
              <a:buChar char="•"/>
            </a:pPr>
            <a:r>
              <a:rPr lang="ar-SA" sz="3200" dirty="0"/>
              <a:t>مسجلات ذات أغراض عامة.</a:t>
            </a:r>
          </a:p>
          <a:p>
            <a:pPr marL="457200" indent="-457200">
              <a:buFont typeface="Arial" pitchFamily="34" charset="0"/>
              <a:buChar char="•"/>
            </a:pPr>
            <a:r>
              <a:rPr lang="ar-SA" sz="3200" dirty="0"/>
              <a:t>مسجلات الخاصة.</a:t>
            </a:r>
          </a:p>
          <a:p>
            <a:pPr marL="457200" indent="-457200">
              <a:buFont typeface="Arial" pitchFamily="34" charset="0"/>
              <a:buChar char="•"/>
            </a:pPr>
            <a:r>
              <a:rPr lang="ar-SA" sz="3200" dirty="0"/>
              <a:t>مسجلات التحكم.</a:t>
            </a:r>
          </a:p>
          <a:p>
            <a:pPr marL="457200" indent="-457200">
              <a:buFont typeface="Arial" pitchFamily="34" charset="0"/>
              <a:buChar char="•"/>
            </a:pPr>
            <a:r>
              <a:rPr lang="ar-SA" sz="3200"/>
              <a:t>مسجلات الحالة.</a:t>
            </a:r>
            <a:endParaRPr lang="ar-SA" sz="3200" dirty="0"/>
          </a:p>
          <a:p>
            <a:pPr marL="457200" indent="-457200">
              <a:buFont typeface="Arial" pitchFamily="34" charset="0"/>
              <a:buChar char="•"/>
            </a:pPr>
            <a:r>
              <a:rPr lang="ar-SA" sz="3200" dirty="0"/>
              <a:t>مسجلات المعطيات. </a:t>
            </a:r>
            <a:endParaRPr lang="ar-SA" sz="3200" dirty="0">
              <a:cs typeface="+mj-cs"/>
            </a:endParaRPr>
          </a:p>
        </p:txBody>
      </p:sp>
      <p:sp>
        <p:nvSpPr>
          <p:cNvPr id="6" name="عنصر نائب لرقم الشريحة 5"/>
          <p:cNvSpPr>
            <a:spLocks noGrp="1"/>
          </p:cNvSpPr>
          <p:nvPr>
            <p:ph type="sldNum" sz="quarter" idx="12"/>
          </p:nvPr>
        </p:nvSpPr>
        <p:spPr/>
        <p:txBody>
          <a:bodyPr/>
          <a:lstStyle/>
          <a:p>
            <a:fld id="{33158A94-3844-4AEB-A9D6-1D94591ABD7E}" type="slidenum">
              <a:rPr lang="ar-SA" smtClean="0"/>
              <a:pPr/>
              <a:t>19</a:t>
            </a:fld>
            <a:endParaRPr lang="ar-SA"/>
          </a:p>
        </p:txBody>
      </p:sp>
    </p:spTree>
    <p:extLst>
      <p:ext uri="{BB962C8B-B14F-4D97-AF65-F5344CB8AC3E}">
        <p14:creationId xmlns:p14="http://schemas.microsoft.com/office/powerpoint/2010/main" val="136332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385788" y="332656"/>
            <a:ext cx="8218660" cy="646331"/>
          </a:xfrm>
          <a:prstGeom prst="rect">
            <a:avLst/>
          </a:prstGeom>
        </p:spPr>
        <p:txBody>
          <a:bodyPr wrap="none">
            <a:spAutoFit/>
          </a:bodyPr>
          <a:lstStyle/>
          <a:p>
            <a:r>
              <a:rPr lang="ar-SA" sz="3600" b="1" dirty="0">
                <a:solidFill>
                  <a:srgbClr val="FF0000"/>
                </a:solidFill>
              </a:rPr>
              <a:t>الفرق بين </a:t>
            </a:r>
            <a:r>
              <a:rPr lang="de-AT" sz="3600" b="1" dirty="0">
                <a:solidFill>
                  <a:srgbClr val="FF0000"/>
                </a:solidFill>
              </a:rPr>
              <a:t>Microprocessor</a:t>
            </a:r>
            <a:r>
              <a:rPr lang="ar-SA" sz="3600" b="1" dirty="0">
                <a:solidFill>
                  <a:srgbClr val="FF0000"/>
                </a:solidFill>
              </a:rPr>
              <a:t> و </a:t>
            </a:r>
            <a:r>
              <a:rPr lang="en-US" sz="3600" b="1" dirty="0">
                <a:solidFill>
                  <a:srgbClr val="FF0000"/>
                </a:solidFill>
              </a:rPr>
              <a:t>Microcontroller</a:t>
            </a:r>
            <a:endParaRPr lang="ar-SA" sz="3600" b="1" dirty="0">
              <a:solidFill>
                <a:srgbClr val="FF0000"/>
              </a:solidFill>
            </a:endParaRPr>
          </a:p>
        </p:txBody>
      </p:sp>
      <p:pic>
        <p:nvPicPr>
          <p:cNvPr id="5155"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3" y="1404938"/>
            <a:ext cx="6200775"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عنصر نائب لرقم الشريحة 29"/>
          <p:cNvSpPr>
            <a:spLocks noGrp="1"/>
          </p:cNvSpPr>
          <p:nvPr>
            <p:ph type="sldNum" sz="quarter" idx="12"/>
          </p:nvPr>
        </p:nvSpPr>
        <p:spPr/>
        <p:txBody>
          <a:bodyPr/>
          <a:lstStyle/>
          <a:p>
            <a:fld id="{33158A94-3844-4AEB-A9D6-1D94591ABD7E}" type="slidenum">
              <a:rPr lang="ar-SA" smtClean="0"/>
              <a:pPr/>
              <a:t>2</a:t>
            </a:fld>
            <a:endParaRPr lang="ar-SA" dirty="0"/>
          </a:p>
        </p:txBody>
      </p:sp>
    </p:spTree>
    <p:extLst>
      <p:ext uri="{BB962C8B-B14F-4D97-AF65-F5344CB8AC3E}">
        <p14:creationId xmlns:p14="http://schemas.microsoft.com/office/powerpoint/2010/main" val="2884333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517718" y="295273"/>
            <a:ext cx="8158738" cy="646331"/>
          </a:xfrm>
          <a:prstGeom prst="rect">
            <a:avLst/>
          </a:prstGeom>
        </p:spPr>
        <p:txBody>
          <a:bodyPr wrap="square">
            <a:spAutoFit/>
          </a:bodyPr>
          <a:lstStyle/>
          <a:p>
            <a:pPr algn="ctr"/>
            <a:r>
              <a:rPr lang="ar-SA" sz="3600" b="1" dirty="0">
                <a:solidFill>
                  <a:srgbClr val="FF0000"/>
                </a:solidFill>
              </a:rPr>
              <a:t>مكونات الأساسية لمتحكم المصغر ذو الاغراض العامة</a:t>
            </a:r>
            <a:endParaRPr lang="en-US" sz="3600" b="1" dirty="0">
              <a:solidFill>
                <a:srgbClr val="FF0000"/>
              </a:solidFill>
            </a:endParaRPr>
          </a:p>
        </p:txBody>
      </p:sp>
      <p:sp>
        <p:nvSpPr>
          <p:cNvPr id="5" name="مستطيل 4"/>
          <p:cNvSpPr/>
          <p:nvPr/>
        </p:nvSpPr>
        <p:spPr>
          <a:xfrm>
            <a:off x="195369" y="980728"/>
            <a:ext cx="8712968" cy="5016758"/>
          </a:xfrm>
          <a:prstGeom prst="rect">
            <a:avLst/>
          </a:prstGeom>
        </p:spPr>
        <p:txBody>
          <a:bodyPr wrap="square">
            <a:spAutoFit/>
          </a:bodyPr>
          <a:lstStyle/>
          <a:p>
            <a:pPr marL="514350" indent="-514350">
              <a:buFont typeface="+mj-lt"/>
              <a:buAutoNum type="arabicParenR" startAt="3"/>
            </a:pPr>
            <a:r>
              <a:rPr lang="ar-SA" sz="3200" b="1" dirty="0"/>
              <a:t>ذاكرة</a:t>
            </a:r>
            <a:r>
              <a:rPr lang="en-US" sz="3200" b="1" dirty="0"/>
              <a:t>:Flash memory</a:t>
            </a:r>
            <a:r>
              <a:rPr lang="ar-SA" sz="3200" b="1" dirty="0"/>
              <a:t> </a:t>
            </a:r>
            <a:endParaRPr lang="en-US" sz="3200" b="1" dirty="0"/>
          </a:p>
          <a:p>
            <a:r>
              <a:rPr lang="ar-SA" sz="3200" dirty="0"/>
              <a:t>هي ذاكرة دائمة تستخدم لتخزين برنامج المتحكم المصغر.</a:t>
            </a:r>
          </a:p>
          <a:p>
            <a:pPr marL="514350" indent="-514350">
              <a:buFont typeface="+mj-lt"/>
              <a:buAutoNum type="arabicParenR" startAt="3"/>
            </a:pPr>
            <a:endParaRPr lang="ar-SA" sz="3200" dirty="0"/>
          </a:p>
          <a:p>
            <a:pPr marL="514350" indent="-514350">
              <a:buFont typeface="+mj-lt"/>
              <a:buAutoNum type="arabicParenR" startAt="4"/>
            </a:pPr>
            <a:r>
              <a:rPr lang="ar-SA" sz="3200" b="1" dirty="0"/>
              <a:t>ذاكرة </a:t>
            </a:r>
            <a:r>
              <a:rPr lang="en-US" sz="3200" b="1" dirty="0"/>
              <a:t>RAM memory</a:t>
            </a:r>
            <a:r>
              <a:rPr lang="ar-SA" sz="3200" b="1" dirty="0"/>
              <a:t>: </a:t>
            </a:r>
          </a:p>
          <a:p>
            <a:r>
              <a:rPr lang="ar-SA" sz="3200" dirty="0"/>
              <a:t>هي عبارة عن ذاكرة مؤقتة للبيانات </a:t>
            </a:r>
            <a:r>
              <a:rPr lang="en-US" sz="3200" dirty="0"/>
              <a:t>Data</a:t>
            </a:r>
            <a:r>
              <a:rPr lang="ar-SA" sz="3200" dirty="0"/>
              <a:t> التي يقوم معالجتها الـ</a:t>
            </a:r>
            <a:r>
              <a:rPr lang="en-US" sz="3200" dirty="0"/>
              <a:t>CPU</a:t>
            </a:r>
            <a:r>
              <a:rPr lang="ar-SA" sz="3200" dirty="0"/>
              <a:t>.</a:t>
            </a:r>
          </a:p>
          <a:p>
            <a:pPr marL="514350" indent="-514350">
              <a:buFont typeface="+mj-lt"/>
              <a:buAutoNum type="arabicParenR" startAt="3"/>
            </a:pPr>
            <a:endParaRPr lang="ar-SA" sz="3200" dirty="0"/>
          </a:p>
          <a:p>
            <a:pPr marL="514350" indent="-514350">
              <a:buFont typeface="+mj-lt"/>
              <a:buAutoNum type="arabicParenR" startAt="5"/>
            </a:pPr>
            <a:r>
              <a:rPr lang="ar-SA" sz="3200" b="1" dirty="0"/>
              <a:t>ذاكرة </a:t>
            </a:r>
            <a:r>
              <a:rPr lang="en-US" sz="3200" b="1" dirty="0"/>
              <a:t>EEPROM memory</a:t>
            </a:r>
            <a:r>
              <a:rPr lang="ar-SA" sz="3200" b="1" dirty="0"/>
              <a:t>:</a:t>
            </a:r>
            <a:endParaRPr lang="ar-SA" sz="3200" dirty="0"/>
          </a:p>
          <a:p>
            <a:r>
              <a:rPr lang="ar-SA" sz="3200" dirty="0"/>
              <a:t>هي ذاكرة دائمة تستخدم لتخزين معطيات المستخدم.</a:t>
            </a:r>
          </a:p>
          <a:p>
            <a:endParaRPr lang="ar-SA" sz="3200" dirty="0"/>
          </a:p>
        </p:txBody>
      </p:sp>
      <p:sp>
        <p:nvSpPr>
          <p:cNvPr id="3" name="عنصر نائب لرقم الشريحة 2"/>
          <p:cNvSpPr>
            <a:spLocks noGrp="1"/>
          </p:cNvSpPr>
          <p:nvPr>
            <p:ph type="sldNum" sz="quarter" idx="12"/>
          </p:nvPr>
        </p:nvSpPr>
        <p:spPr/>
        <p:txBody>
          <a:bodyPr/>
          <a:lstStyle/>
          <a:p>
            <a:fld id="{33158A94-3844-4AEB-A9D6-1D94591ABD7E}" type="slidenum">
              <a:rPr lang="ar-SA" smtClean="0"/>
              <a:pPr/>
              <a:t>20</a:t>
            </a:fld>
            <a:endParaRPr lang="ar-SA"/>
          </a:p>
        </p:txBody>
      </p:sp>
    </p:spTree>
    <p:extLst>
      <p:ext uri="{BB962C8B-B14F-4D97-AF65-F5344CB8AC3E}">
        <p14:creationId xmlns:p14="http://schemas.microsoft.com/office/powerpoint/2010/main" val="3723140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p:cNvSpPr/>
          <p:nvPr/>
        </p:nvSpPr>
        <p:spPr>
          <a:xfrm>
            <a:off x="195369" y="980728"/>
            <a:ext cx="8712968" cy="5016758"/>
          </a:xfrm>
          <a:prstGeom prst="rect">
            <a:avLst/>
          </a:prstGeom>
        </p:spPr>
        <p:txBody>
          <a:bodyPr wrap="square">
            <a:spAutoFit/>
          </a:bodyPr>
          <a:lstStyle/>
          <a:p>
            <a:pPr marL="514350" indent="-514350">
              <a:buFont typeface="+mj-lt"/>
              <a:buAutoNum type="arabicParenR" startAt="6"/>
            </a:pPr>
            <a:r>
              <a:rPr lang="ar-SA" sz="3200" b="1" dirty="0"/>
              <a:t>منافذ رقمية </a:t>
            </a:r>
            <a:r>
              <a:rPr lang="en-US" sz="3200" b="1" dirty="0"/>
              <a:t>Ports</a:t>
            </a:r>
            <a:r>
              <a:rPr lang="ar-SA" sz="3200" b="1" dirty="0"/>
              <a:t>:</a:t>
            </a:r>
          </a:p>
          <a:p>
            <a:r>
              <a:rPr lang="ar-SA" sz="3200" dirty="0">
                <a:cs typeface="+mj-cs"/>
              </a:rPr>
              <a:t>تستخدم لتبادل المعطيات الرقمية مع العالم الخارجي.</a:t>
            </a:r>
          </a:p>
          <a:p>
            <a:endParaRPr lang="ar-SA" sz="3200" dirty="0">
              <a:cs typeface="+mj-cs"/>
            </a:endParaRPr>
          </a:p>
          <a:p>
            <a:pPr marL="514350" lvl="1" indent="-514350">
              <a:buFont typeface="+mj-lt"/>
              <a:buAutoNum type="arabicParenR" startAt="7"/>
            </a:pPr>
            <a:r>
              <a:rPr lang="ar-SA" sz="3200" b="1" dirty="0"/>
              <a:t>مؤقتات وعدادات </a:t>
            </a:r>
            <a:r>
              <a:rPr lang="en-US" sz="3200" b="1" dirty="0"/>
              <a:t>Timer &amp; Counter</a:t>
            </a:r>
            <a:r>
              <a:rPr lang="ar-SA" sz="3200" b="1" dirty="0"/>
              <a:t>.</a:t>
            </a:r>
          </a:p>
          <a:p>
            <a:pPr marL="0" lvl="1"/>
            <a:endParaRPr lang="ar-SA" sz="3200" b="1" dirty="0"/>
          </a:p>
          <a:p>
            <a:r>
              <a:rPr lang="ar-SA" sz="3200" b="1" dirty="0">
                <a:solidFill>
                  <a:srgbClr val="FF0000"/>
                </a:solidFill>
                <a:cs typeface="+mj-cs"/>
              </a:rPr>
              <a:t>وقد تحتوي أيضاً:</a:t>
            </a:r>
          </a:p>
          <a:p>
            <a:pPr marL="457200" indent="-457200">
              <a:buFont typeface="Arial" pitchFamily="34" charset="0"/>
              <a:buChar char="•"/>
            </a:pPr>
            <a:r>
              <a:rPr lang="ar-SA" sz="3200" b="1" dirty="0">
                <a:cs typeface="+mj-cs"/>
              </a:rPr>
              <a:t>محولات تشابهية رقمية </a:t>
            </a:r>
            <a:r>
              <a:rPr lang="en-US" sz="3200" b="1" dirty="0">
                <a:cs typeface="+mj-cs"/>
              </a:rPr>
              <a:t>ADC</a:t>
            </a:r>
            <a:r>
              <a:rPr lang="ar-SA" sz="3200" b="1" dirty="0">
                <a:cs typeface="+mj-cs"/>
              </a:rPr>
              <a:t>.</a:t>
            </a:r>
          </a:p>
          <a:p>
            <a:pPr marL="457200" indent="-457200">
              <a:buFont typeface="Arial" pitchFamily="34" charset="0"/>
              <a:buChar char="•"/>
            </a:pPr>
            <a:r>
              <a:rPr lang="ar-SA" sz="3200" b="1" dirty="0">
                <a:cs typeface="+mj-cs"/>
              </a:rPr>
              <a:t>طرفيات اتصال تسلسلي.</a:t>
            </a:r>
          </a:p>
          <a:p>
            <a:pPr marL="457200" indent="-457200">
              <a:buFont typeface="Arial" pitchFamily="34" charset="0"/>
              <a:buChar char="•"/>
            </a:pPr>
            <a:r>
              <a:rPr lang="ar-SA" sz="3200" b="1" dirty="0">
                <a:cs typeface="+mj-cs"/>
              </a:rPr>
              <a:t>طرفيات أخرى.</a:t>
            </a:r>
          </a:p>
          <a:p>
            <a:endParaRPr lang="en-US" sz="3200" dirty="0">
              <a:cs typeface="+mj-cs"/>
            </a:endParaRPr>
          </a:p>
        </p:txBody>
      </p:sp>
      <p:sp>
        <p:nvSpPr>
          <p:cNvPr id="6" name="مستطيل 5"/>
          <p:cNvSpPr/>
          <p:nvPr/>
        </p:nvSpPr>
        <p:spPr>
          <a:xfrm>
            <a:off x="517718" y="295273"/>
            <a:ext cx="8158738" cy="646331"/>
          </a:xfrm>
          <a:prstGeom prst="rect">
            <a:avLst/>
          </a:prstGeom>
        </p:spPr>
        <p:txBody>
          <a:bodyPr wrap="square">
            <a:spAutoFit/>
          </a:bodyPr>
          <a:lstStyle/>
          <a:p>
            <a:pPr algn="ctr"/>
            <a:r>
              <a:rPr lang="ar-SA" sz="3600" b="1" dirty="0">
                <a:solidFill>
                  <a:srgbClr val="FF0000"/>
                </a:solidFill>
              </a:rPr>
              <a:t>مكونات الأساسية لمتحكم المصغر ذو الاغراض العامة</a:t>
            </a:r>
            <a:endParaRPr lang="en-US" sz="3600" b="1" dirty="0">
              <a:solidFill>
                <a:srgbClr val="FF0000"/>
              </a:solidFill>
            </a:endParaRPr>
          </a:p>
        </p:txBody>
      </p:sp>
      <p:sp>
        <p:nvSpPr>
          <p:cNvPr id="3" name="عنصر نائب لرقم الشريحة 2"/>
          <p:cNvSpPr>
            <a:spLocks noGrp="1"/>
          </p:cNvSpPr>
          <p:nvPr>
            <p:ph type="sldNum" sz="quarter" idx="12"/>
          </p:nvPr>
        </p:nvSpPr>
        <p:spPr/>
        <p:txBody>
          <a:bodyPr/>
          <a:lstStyle/>
          <a:p>
            <a:fld id="{33158A94-3844-4AEB-A9D6-1D94591ABD7E}" type="slidenum">
              <a:rPr lang="ar-SA" smtClean="0"/>
              <a:pPr/>
              <a:t>21</a:t>
            </a:fld>
            <a:endParaRPr lang="ar-SA"/>
          </a:p>
        </p:txBody>
      </p:sp>
    </p:spTree>
    <p:extLst>
      <p:ext uri="{BB962C8B-B14F-4D97-AF65-F5344CB8AC3E}">
        <p14:creationId xmlns:p14="http://schemas.microsoft.com/office/powerpoint/2010/main" val="261619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ستطيل 5"/>
          <p:cNvSpPr/>
          <p:nvPr/>
        </p:nvSpPr>
        <p:spPr>
          <a:xfrm>
            <a:off x="517718" y="295273"/>
            <a:ext cx="8158738" cy="646331"/>
          </a:xfrm>
          <a:prstGeom prst="rect">
            <a:avLst/>
          </a:prstGeom>
        </p:spPr>
        <p:txBody>
          <a:bodyPr wrap="square">
            <a:spAutoFit/>
          </a:bodyPr>
          <a:lstStyle/>
          <a:p>
            <a:pPr algn="ctr"/>
            <a:r>
              <a:rPr lang="ar-SA" sz="3600" b="1" dirty="0">
                <a:solidFill>
                  <a:srgbClr val="FF0000"/>
                </a:solidFill>
              </a:rPr>
              <a:t>المقارنة بين ذواكر المتحكم المصغر</a:t>
            </a:r>
            <a:endParaRPr lang="en-US" sz="3600" b="1" dirty="0">
              <a:solidFill>
                <a:srgbClr val="FF0000"/>
              </a:solidFill>
            </a:endParaRPr>
          </a:p>
        </p:txBody>
      </p:sp>
      <p:sp>
        <p:nvSpPr>
          <p:cNvPr id="3" name="عنصر نائب لرقم الشريحة 2"/>
          <p:cNvSpPr>
            <a:spLocks noGrp="1"/>
          </p:cNvSpPr>
          <p:nvPr>
            <p:ph type="sldNum" sz="quarter" idx="12"/>
          </p:nvPr>
        </p:nvSpPr>
        <p:spPr/>
        <p:txBody>
          <a:bodyPr/>
          <a:lstStyle/>
          <a:p>
            <a:fld id="{33158A94-3844-4AEB-A9D6-1D94591ABD7E}" type="slidenum">
              <a:rPr lang="ar-SA" smtClean="0"/>
              <a:pPr/>
              <a:t>22</a:t>
            </a:fld>
            <a:endParaRPr lang="ar-SA"/>
          </a:p>
        </p:txBody>
      </p:sp>
      <p:graphicFrame>
        <p:nvGraphicFramePr>
          <p:cNvPr id="4" name="جدول 3"/>
          <p:cNvGraphicFramePr>
            <a:graphicFrameLocks noGrp="1"/>
          </p:cNvGraphicFramePr>
          <p:nvPr>
            <p:extLst>
              <p:ext uri="{D42A27DB-BD31-4B8C-83A1-F6EECF244321}">
                <p14:modId xmlns:p14="http://schemas.microsoft.com/office/powerpoint/2010/main" val="1685049766"/>
              </p:ext>
            </p:extLst>
          </p:nvPr>
        </p:nvGraphicFramePr>
        <p:xfrm>
          <a:off x="-13147" y="1196752"/>
          <a:ext cx="9144000" cy="4915373"/>
        </p:xfrm>
        <a:graphic>
          <a:graphicData uri="http://schemas.openxmlformats.org/drawingml/2006/table">
            <a:tbl>
              <a:tblPr rtl="1" firstRow="1" bandRow="1">
                <a:tableStyleId>{5C22544A-7EE6-4342-B048-85BDC9FD1C3A}</a:tableStyleId>
              </a:tblPr>
              <a:tblGrid>
                <a:gridCol w="1879700">
                  <a:extLst>
                    <a:ext uri="{9D8B030D-6E8A-4147-A177-3AD203B41FA5}">
                      <a16:colId xmlns:a16="http://schemas.microsoft.com/office/drawing/2014/main" val="20000"/>
                    </a:ext>
                  </a:extLst>
                </a:gridCol>
                <a:gridCol w="1816075">
                  <a:extLst>
                    <a:ext uri="{9D8B030D-6E8A-4147-A177-3AD203B41FA5}">
                      <a16:colId xmlns:a16="http://schemas.microsoft.com/office/drawing/2014/main" val="20001"/>
                    </a:ext>
                  </a:extLst>
                </a:gridCol>
                <a:gridCol w="1576679">
                  <a:extLst>
                    <a:ext uri="{9D8B030D-6E8A-4147-A177-3AD203B41FA5}">
                      <a16:colId xmlns:a16="http://schemas.microsoft.com/office/drawing/2014/main" val="20002"/>
                    </a:ext>
                  </a:extLst>
                </a:gridCol>
                <a:gridCol w="2055471">
                  <a:extLst>
                    <a:ext uri="{9D8B030D-6E8A-4147-A177-3AD203B41FA5}">
                      <a16:colId xmlns:a16="http://schemas.microsoft.com/office/drawing/2014/main" val="20003"/>
                    </a:ext>
                  </a:extLst>
                </a:gridCol>
                <a:gridCol w="1816075">
                  <a:extLst>
                    <a:ext uri="{9D8B030D-6E8A-4147-A177-3AD203B41FA5}">
                      <a16:colId xmlns:a16="http://schemas.microsoft.com/office/drawing/2014/main" val="20004"/>
                    </a:ext>
                  </a:extLst>
                </a:gridCol>
              </a:tblGrid>
              <a:tr h="887736">
                <a:tc>
                  <a:txBody>
                    <a:bodyPr/>
                    <a:lstStyle/>
                    <a:p>
                      <a:pPr algn="ctr" rtl="1"/>
                      <a:r>
                        <a:rPr lang="ar-SA" sz="2400" dirty="0"/>
                        <a:t>النوع الذاكرة</a:t>
                      </a:r>
                      <a:r>
                        <a:rPr lang="ar-SA" sz="2400" baseline="0" dirty="0"/>
                        <a:t> </a:t>
                      </a:r>
                      <a:endParaRPr lang="ar-SA" sz="2400" dirty="0"/>
                    </a:p>
                  </a:txBody>
                  <a:tcPr/>
                </a:tc>
                <a:tc>
                  <a:txBody>
                    <a:bodyPr/>
                    <a:lstStyle/>
                    <a:p>
                      <a:pPr algn="ctr" rtl="1"/>
                      <a:r>
                        <a:rPr lang="ar-SA" sz="2400" dirty="0"/>
                        <a:t>الاستخدام</a:t>
                      </a:r>
                      <a:r>
                        <a:rPr lang="ar-SA" sz="2400" baseline="0" dirty="0"/>
                        <a:t> </a:t>
                      </a:r>
                      <a:endParaRPr lang="ar-SA" sz="2400" dirty="0"/>
                    </a:p>
                  </a:txBody>
                  <a:tcPr/>
                </a:tc>
                <a:tc>
                  <a:txBody>
                    <a:bodyPr/>
                    <a:lstStyle/>
                    <a:p>
                      <a:pPr algn="ctr" rtl="1"/>
                      <a:r>
                        <a:rPr lang="ar-SA" sz="2400" dirty="0"/>
                        <a:t>سرعة الكتابة </a:t>
                      </a:r>
                    </a:p>
                  </a:txBody>
                  <a:tcPr/>
                </a:tc>
                <a:tc>
                  <a:txBody>
                    <a:bodyPr/>
                    <a:lstStyle/>
                    <a:p>
                      <a:pPr algn="ctr" rtl="1"/>
                      <a:r>
                        <a:rPr lang="ar-SA" sz="2400" dirty="0"/>
                        <a:t>عدد</a:t>
                      </a:r>
                      <a:r>
                        <a:rPr lang="ar-SA" sz="2400" baseline="0" dirty="0"/>
                        <a:t> مرات الكتابة والمسح</a:t>
                      </a:r>
                      <a:endParaRPr lang="ar-SA" sz="2400" dirty="0"/>
                    </a:p>
                  </a:txBody>
                  <a:tcPr/>
                </a:tc>
                <a:tc>
                  <a:txBody>
                    <a:bodyPr/>
                    <a:lstStyle/>
                    <a:p>
                      <a:pPr algn="ctr" rtl="1"/>
                      <a:r>
                        <a:rPr lang="ar-SA" sz="2400" baseline="0"/>
                        <a:t> </a:t>
                      </a:r>
                      <a:r>
                        <a:rPr lang="ar-SA" sz="2400"/>
                        <a:t>ديمومة </a:t>
                      </a:r>
                      <a:r>
                        <a:rPr lang="ar-SA" sz="2400" dirty="0"/>
                        <a:t>المعطيات </a:t>
                      </a:r>
                    </a:p>
                  </a:txBody>
                  <a:tcPr/>
                </a:tc>
                <a:extLst>
                  <a:ext uri="{0D108BD9-81ED-4DB2-BD59-A6C34878D82A}">
                    <a16:rowId xmlns:a16="http://schemas.microsoft.com/office/drawing/2014/main" val="10000"/>
                  </a:ext>
                </a:extLst>
              </a:tr>
              <a:tr h="1180973">
                <a:tc>
                  <a:txBody>
                    <a:bodyPr/>
                    <a:lstStyle/>
                    <a:p>
                      <a:pPr algn="ctr" rtl="1"/>
                      <a:r>
                        <a:rPr lang="en-US" sz="2400" dirty="0"/>
                        <a:t>RAM</a:t>
                      </a:r>
                      <a:endParaRPr lang="ar-SA" sz="2400" dirty="0"/>
                    </a:p>
                  </a:txBody>
                  <a:tcPr/>
                </a:tc>
                <a:tc>
                  <a:txBody>
                    <a:bodyPr/>
                    <a:lstStyle/>
                    <a:p>
                      <a:pPr algn="ctr" rtl="1"/>
                      <a:r>
                        <a:rPr lang="ar-SA" sz="2400" dirty="0"/>
                        <a:t>مكان</a:t>
                      </a:r>
                      <a:r>
                        <a:rPr lang="ar-SA" sz="2400" baseline="0" dirty="0"/>
                        <a:t> معالجة المعطيات</a:t>
                      </a:r>
                      <a:endParaRPr lang="ar-SA" sz="2400" dirty="0"/>
                    </a:p>
                  </a:txBody>
                  <a:tcPr/>
                </a:tc>
                <a:tc>
                  <a:txBody>
                    <a:bodyPr/>
                    <a:lstStyle/>
                    <a:p>
                      <a:pPr algn="ctr" rtl="1"/>
                      <a:r>
                        <a:rPr lang="ar-SA" sz="2400" dirty="0"/>
                        <a:t>سرعة</a:t>
                      </a:r>
                      <a:r>
                        <a:rPr lang="ar-SA" sz="2400" baseline="0" dirty="0"/>
                        <a:t> جداً</a:t>
                      </a:r>
                    </a:p>
                    <a:p>
                      <a:pPr algn="ctr" rtl="1"/>
                      <a:r>
                        <a:rPr lang="ar-SA" sz="2400" baseline="0" dirty="0"/>
                        <a:t>من مرتبة </a:t>
                      </a:r>
                    </a:p>
                    <a:p>
                      <a:pPr algn="ctr" rtl="1"/>
                      <a:r>
                        <a:rPr lang="en-US" sz="2400" baseline="0" dirty="0"/>
                        <a:t>ns</a:t>
                      </a:r>
                      <a:endParaRPr lang="ar-SA" sz="2400" dirty="0"/>
                    </a:p>
                  </a:txBody>
                  <a:tcPr/>
                </a:tc>
                <a:tc>
                  <a:txBody>
                    <a:bodyPr/>
                    <a:lstStyle/>
                    <a:p>
                      <a:pPr algn="ctr" rtl="1"/>
                      <a:r>
                        <a:rPr lang="ar-SA" sz="2400" dirty="0"/>
                        <a:t>غير</a:t>
                      </a:r>
                      <a:r>
                        <a:rPr lang="ar-SA" sz="2400" baseline="0" dirty="0"/>
                        <a:t> محدود</a:t>
                      </a:r>
                      <a:endParaRPr lang="ar-SA" sz="2400" dirty="0"/>
                    </a:p>
                  </a:txBody>
                  <a:tcPr/>
                </a:tc>
                <a:tc>
                  <a:txBody>
                    <a:bodyPr/>
                    <a:lstStyle/>
                    <a:p>
                      <a:pPr algn="ctr" rtl="1"/>
                      <a:r>
                        <a:rPr lang="ar-SA" sz="2400" dirty="0"/>
                        <a:t>نفقد المعطيات بانقطاع التغذية</a:t>
                      </a:r>
                    </a:p>
                  </a:txBody>
                  <a:tcPr/>
                </a:tc>
                <a:extLst>
                  <a:ext uri="{0D108BD9-81ED-4DB2-BD59-A6C34878D82A}">
                    <a16:rowId xmlns:a16="http://schemas.microsoft.com/office/drawing/2014/main" val="10001"/>
                  </a:ext>
                </a:extLst>
              </a:tr>
              <a:tr h="817597">
                <a:tc>
                  <a:txBody>
                    <a:bodyPr/>
                    <a:lstStyle/>
                    <a:p>
                      <a:pPr algn="ctr" rtl="1"/>
                      <a:r>
                        <a:rPr lang="en-US" sz="2400" dirty="0"/>
                        <a:t>FLASH</a:t>
                      </a:r>
                      <a:endParaRPr lang="ar-SA" sz="2400" dirty="0"/>
                    </a:p>
                  </a:txBody>
                  <a:tcPr/>
                </a:tc>
                <a:tc>
                  <a:txBody>
                    <a:bodyPr/>
                    <a:lstStyle/>
                    <a:p>
                      <a:pPr algn="ctr" rtl="1"/>
                      <a:r>
                        <a:rPr lang="ar-SA" sz="2400" dirty="0"/>
                        <a:t>مكان تخزين البرنامج</a:t>
                      </a:r>
                    </a:p>
                  </a:txBody>
                  <a:tcPr/>
                </a:tc>
                <a:tc>
                  <a:txBody>
                    <a:bodyPr/>
                    <a:lstStyle/>
                    <a:p>
                      <a:pPr algn="ctr" rtl="1"/>
                      <a:r>
                        <a:rPr lang="ar-SA" sz="2400" dirty="0"/>
                        <a:t>بطيئة</a:t>
                      </a:r>
                      <a:r>
                        <a:rPr lang="ar-SA" sz="2400" baseline="0" dirty="0"/>
                        <a:t> من مرتبة </a:t>
                      </a:r>
                      <a:r>
                        <a:rPr lang="en-US" sz="2400" baseline="0" dirty="0" err="1"/>
                        <a:t>ms</a:t>
                      </a:r>
                      <a:endParaRPr lang="ar-SA" sz="2400" dirty="0"/>
                    </a:p>
                  </a:txBody>
                  <a:tcPr/>
                </a:tc>
                <a:tc>
                  <a:txBody>
                    <a:bodyPr/>
                    <a:lstStyle/>
                    <a:p>
                      <a:pPr algn="ctr" rtl="1"/>
                      <a:r>
                        <a:rPr lang="ar-SA" sz="2400" dirty="0"/>
                        <a:t>قد</a:t>
                      </a:r>
                      <a:r>
                        <a:rPr lang="ar-SA" sz="2400" baseline="0" dirty="0"/>
                        <a:t> يتجاوز </a:t>
                      </a:r>
                      <a:r>
                        <a:rPr lang="en-US" sz="2400" baseline="0" dirty="0"/>
                        <a:t>100000</a:t>
                      </a:r>
                      <a:r>
                        <a:rPr lang="ar-SA" sz="2400" baseline="0" dirty="0"/>
                        <a:t> مرة</a:t>
                      </a:r>
                      <a:endParaRPr lang="en-US" sz="2400" baseline="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2400" dirty="0"/>
                        <a:t>لا نفقد المعطيات بانقطاع التغذية</a:t>
                      </a:r>
                    </a:p>
                    <a:p>
                      <a:pPr algn="ctr" rtl="1"/>
                      <a:endParaRPr lang="ar-SA" sz="2400" dirty="0"/>
                    </a:p>
                  </a:txBody>
                  <a:tcPr/>
                </a:tc>
                <a:extLst>
                  <a:ext uri="{0D108BD9-81ED-4DB2-BD59-A6C34878D82A}">
                    <a16:rowId xmlns:a16="http://schemas.microsoft.com/office/drawing/2014/main" val="10002"/>
                  </a:ext>
                </a:extLst>
              </a:tr>
              <a:tr h="1650197">
                <a:tc>
                  <a:txBody>
                    <a:bodyPr/>
                    <a:lstStyle/>
                    <a:p>
                      <a:pPr algn="ctr" rtl="1"/>
                      <a:r>
                        <a:rPr lang="en-US" sz="2400" dirty="0"/>
                        <a:t>EEPROM</a:t>
                      </a:r>
                      <a:endParaRPr lang="ar-SA" sz="2400" dirty="0"/>
                    </a:p>
                  </a:txBody>
                  <a:tcPr/>
                </a:tc>
                <a:tc>
                  <a:txBody>
                    <a:bodyPr/>
                    <a:lstStyle/>
                    <a:p>
                      <a:pPr algn="ctr" rtl="1"/>
                      <a:r>
                        <a:rPr lang="ar-SA" sz="2400" dirty="0"/>
                        <a:t>مكان تخزين معطيات المستخدم</a:t>
                      </a:r>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2400" dirty="0"/>
                        <a:t>بطيئة</a:t>
                      </a:r>
                      <a:r>
                        <a:rPr lang="ar-SA" sz="2400" baseline="0" dirty="0"/>
                        <a:t> من مرتبة </a:t>
                      </a:r>
                      <a:r>
                        <a:rPr lang="en-US" sz="2400" baseline="0" dirty="0" err="1"/>
                        <a:t>ms</a:t>
                      </a:r>
                      <a:endParaRPr lang="ar-SA" sz="2400" dirty="0"/>
                    </a:p>
                    <a:p>
                      <a:pPr algn="ctr" rtl="1"/>
                      <a:r>
                        <a:rPr lang="ar-SA" sz="2400" dirty="0"/>
                        <a:t>ولكنها اسرع من </a:t>
                      </a:r>
                      <a:r>
                        <a:rPr lang="en-US" sz="2400" dirty="0"/>
                        <a:t>FLASH</a:t>
                      </a:r>
                      <a:endParaRPr lang="ar-SA" sz="240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2400" dirty="0"/>
                        <a:t>قد</a:t>
                      </a:r>
                      <a:r>
                        <a:rPr lang="ar-SA" sz="2400" baseline="0" dirty="0"/>
                        <a:t> يتجاوز </a:t>
                      </a:r>
                      <a:r>
                        <a:rPr lang="en-US" sz="2400" baseline="0" dirty="0"/>
                        <a:t>100000</a:t>
                      </a:r>
                      <a:r>
                        <a:rPr lang="ar-SA" sz="2400" baseline="0" dirty="0"/>
                        <a:t> مرة</a:t>
                      </a:r>
                      <a:endParaRPr lang="en-US" sz="2400" baseline="0"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2400" dirty="0"/>
                        <a:t>لا نفقد المعطيات بانقطاع التغذية</a:t>
                      </a:r>
                    </a:p>
                    <a:p>
                      <a:pPr algn="ctr" rtl="1"/>
                      <a:endParaRPr lang="ar-SA"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59980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ستطيل 5"/>
          <p:cNvSpPr/>
          <p:nvPr/>
        </p:nvSpPr>
        <p:spPr>
          <a:xfrm>
            <a:off x="517718" y="295273"/>
            <a:ext cx="8158738" cy="646331"/>
          </a:xfrm>
          <a:prstGeom prst="rect">
            <a:avLst/>
          </a:prstGeom>
        </p:spPr>
        <p:txBody>
          <a:bodyPr wrap="square">
            <a:spAutoFit/>
          </a:bodyPr>
          <a:lstStyle/>
          <a:p>
            <a:pPr algn="ctr"/>
            <a:r>
              <a:rPr lang="ar-SY" sz="3600" b="1" dirty="0">
                <a:solidFill>
                  <a:srgbClr val="FF0000"/>
                </a:solidFill>
              </a:rPr>
              <a:t>مراجعة العناصر الإلكترونية</a:t>
            </a:r>
            <a:endParaRPr lang="en-US" sz="3600" b="1" dirty="0">
              <a:solidFill>
                <a:srgbClr val="FF0000"/>
              </a:solidFill>
            </a:endParaRPr>
          </a:p>
        </p:txBody>
      </p:sp>
      <p:sp>
        <p:nvSpPr>
          <p:cNvPr id="3" name="عنصر نائب لرقم الشريحة 2"/>
          <p:cNvSpPr>
            <a:spLocks noGrp="1"/>
          </p:cNvSpPr>
          <p:nvPr>
            <p:ph type="sldNum" sz="quarter" idx="12"/>
          </p:nvPr>
        </p:nvSpPr>
        <p:spPr/>
        <p:txBody>
          <a:bodyPr/>
          <a:lstStyle/>
          <a:p>
            <a:fld id="{33158A94-3844-4AEB-A9D6-1D94591ABD7E}" type="slidenum">
              <a:rPr lang="ar-SA" smtClean="0"/>
              <a:pPr/>
              <a:t>23</a:t>
            </a:fld>
            <a:endParaRPr lang="ar-SA"/>
          </a:p>
        </p:txBody>
      </p:sp>
      <p:sp>
        <p:nvSpPr>
          <p:cNvPr id="5" name="مستطيل 2">
            <a:extLst>
              <a:ext uri="{FF2B5EF4-FFF2-40B4-BE49-F238E27FC236}">
                <a16:creationId xmlns:a16="http://schemas.microsoft.com/office/drawing/2014/main" id="{DF697B2D-F46A-4FB2-85A4-D980454019AE}"/>
              </a:ext>
            </a:extLst>
          </p:cNvPr>
          <p:cNvSpPr/>
          <p:nvPr/>
        </p:nvSpPr>
        <p:spPr>
          <a:xfrm>
            <a:off x="354903" y="1371600"/>
            <a:ext cx="8484368" cy="1569660"/>
          </a:xfrm>
          <a:prstGeom prst="rect">
            <a:avLst/>
          </a:prstGeom>
        </p:spPr>
        <p:txBody>
          <a:bodyPr wrap="square">
            <a:spAutoFit/>
          </a:bodyPr>
          <a:lstStyle/>
          <a:p>
            <a:pPr algn="just"/>
            <a:r>
              <a:rPr lang="ar-SY" sz="2400" dirty="0">
                <a:cs typeface="+mj-cs"/>
              </a:rPr>
              <a:t>ينصح بشدة الاطلاع على منهاج الإلكترونيات العملية التطبيقية للدكتور وليد بليد. الملف موجود على موقع المقرر على المسار:</a:t>
            </a:r>
            <a:endParaRPr lang="en-US" sz="2400" dirty="0">
              <a:cs typeface="+mj-cs"/>
            </a:endParaRPr>
          </a:p>
          <a:p>
            <a:pPr algn="just"/>
            <a:endParaRPr lang="ar-SY" sz="2400" dirty="0">
              <a:cs typeface="+mj-cs"/>
            </a:endParaRPr>
          </a:p>
          <a:p>
            <a:pPr algn="ctr"/>
            <a:r>
              <a:rPr lang="en-US" sz="2400" dirty="0">
                <a:solidFill>
                  <a:srgbClr val="FF0000"/>
                </a:solidFill>
                <a:cs typeface="+mj-cs"/>
              </a:rPr>
              <a:t>\Resources\Electronics Course 1.0 L.pdf</a:t>
            </a:r>
          </a:p>
        </p:txBody>
      </p:sp>
      <p:pic>
        <p:nvPicPr>
          <p:cNvPr id="2" name="Picture 1">
            <a:extLst>
              <a:ext uri="{FF2B5EF4-FFF2-40B4-BE49-F238E27FC236}">
                <a16:creationId xmlns:a16="http://schemas.microsoft.com/office/drawing/2014/main" id="{E8097FCC-E510-4432-A5EB-9AB16F20CD65}"/>
              </a:ext>
            </a:extLst>
          </p:cNvPr>
          <p:cNvPicPr>
            <a:picLocks noChangeAspect="1"/>
          </p:cNvPicPr>
          <p:nvPr/>
        </p:nvPicPr>
        <p:blipFill>
          <a:blip r:embed="rId2"/>
          <a:stretch>
            <a:fillRect/>
          </a:stretch>
        </p:blipFill>
        <p:spPr>
          <a:xfrm>
            <a:off x="1695450" y="3256847"/>
            <a:ext cx="5753100" cy="3303989"/>
          </a:xfrm>
          <a:prstGeom prst="rect">
            <a:avLst/>
          </a:prstGeom>
        </p:spPr>
      </p:pic>
    </p:spTree>
    <p:extLst>
      <p:ext uri="{BB962C8B-B14F-4D97-AF65-F5344CB8AC3E}">
        <p14:creationId xmlns:p14="http://schemas.microsoft.com/office/powerpoint/2010/main" val="1246910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179512" y="1124744"/>
            <a:ext cx="8712968" cy="2062103"/>
          </a:xfrm>
          <a:prstGeom prst="rect">
            <a:avLst/>
          </a:prstGeom>
        </p:spPr>
        <p:txBody>
          <a:bodyPr wrap="square">
            <a:spAutoFit/>
          </a:bodyPr>
          <a:lstStyle/>
          <a:p>
            <a:pPr algn="just"/>
            <a:r>
              <a:rPr lang="ar-SY" sz="3200" dirty="0">
                <a:cs typeface="+mj-cs"/>
              </a:rPr>
              <a:t>تنتج شركة</a:t>
            </a:r>
            <a:r>
              <a:rPr lang="en-US" sz="3200" dirty="0">
                <a:cs typeface="+mj-cs"/>
              </a:rPr>
              <a:t> ATMEL </a:t>
            </a:r>
            <a:r>
              <a:rPr lang="ar-SY" sz="3200" dirty="0">
                <a:cs typeface="+mj-cs"/>
              </a:rPr>
              <a:t>عائلة المتحكمات</a:t>
            </a:r>
            <a:r>
              <a:rPr lang="en-US" sz="3200" dirty="0">
                <a:cs typeface="+mj-cs"/>
              </a:rPr>
              <a:t> AVR </a:t>
            </a:r>
            <a:r>
              <a:rPr lang="ar-SY" sz="3200" dirty="0">
                <a:cs typeface="+mj-cs"/>
              </a:rPr>
              <a:t>والتي تتألف من مجموعة ضخمة من العائلات الفرعية، وكل فرع منها </a:t>
            </a:r>
            <a:r>
              <a:rPr lang="ar-SA" sz="3200" dirty="0">
                <a:cs typeface="+mj-cs"/>
              </a:rPr>
              <a:t>ناتج إما عن تطور في المزايا</a:t>
            </a:r>
            <a:r>
              <a:rPr lang="ar-SY" sz="3200" dirty="0">
                <a:cs typeface="+mj-cs"/>
              </a:rPr>
              <a:t> والخصائص لمتحكمات سابقة، أو تفرد بالوظائف والخصائص لملاءمة نوع خاص من التطبيقات.</a:t>
            </a:r>
            <a:endParaRPr lang="en-US" sz="3200" dirty="0">
              <a:cs typeface="+mj-cs"/>
            </a:endParaRPr>
          </a:p>
        </p:txBody>
      </p:sp>
      <p:sp>
        <p:nvSpPr>
          <p:cNvPr id="4" name="مستطيل 3"/>
          <p:cNvSpPr/>
          <p:nvPr/>
        </p:nvSpPr>
        <p:spPr>
          <a:xfrm>
            <a:off x="2699792" y="116632"/>
            <a:ext cx="3053977" cy="769441"/>
          </a:xfrm>
          <a:prstGeom prst="rect">
            <a:avLst/>
          </a:prstGeom>
        </p:spPr>
        <p:txBody>
          <a:bodyPr wrap="none">
            <a:spAutoFit/>
          </a:bodyPr>
          <a:lstStyle/>
          <a:p>
            <a:r>
              <a:rPr lang="ar-SA" sz="4400" b="1" dirty="0">
                <a:solidFill>
                  <a:srgbClr val="FF0000"/>
                </a:solidFill>
              </a:rPr>
              <a:t>متحكمات </a:t>
            </a:r>
            <a:r>
              <a:rPr lang="en-US" sz="4400" b="1" dirty="0">
                <a:solidFill>
                  <a:srgbClr val="FF0000"/>
                </a:solidFill>
              </a:rPr>
              <a:t>AVR </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24</a:t>
            </a:fld>
            <a:endParaRPr lang="ar-S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93" y="3205103"/>
            <a:ext cx="5115787" cy="319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402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179512" y="1124744"/>
            <a:ext cx="8712968" cy="1077218"/>
          </a:xfrm>
          <a:prstGeom prst="rect">
            <a:avLst/>
          </a:prstGeom>
        </p:spPr>
        <p:txBody>
          <a:bodyPr wrap="square">
            <a:spAutoFit/>
          </a:bodyPr>
          <a:lstStyle/>
          <a:p>
            <a:pPr algn="ctr"/>
            <a:r>
              <a:rPr lang="en-US" sz="3200" b="1" dirty="0">
                <a:solidFill>
                  <a:schemeClr val="tx2"/>
                </a:solidFill>
                <a:cs typeface="+mj-cs"/>
              </a:rPr>
              <a:t>AT90, </a:t>
            </a:r>
            <a:r>
              <a:rPr lang="en-US" sz="3200" b="1" dirty="0" err="1">
                <a:solidFill>
                  <a:schemeClr val="tx2"/>
                </a:solidFill>
                <a:cs typeface="+mj-cs"/>
              </a:rPr>
              <a:t>ATtiny</a:t>
            </a:r>
            <a:r>
              <a:rPr lang="en-US" sz="3200" b="1" dirty="0">
                <a:solidFill>
                  <a:schemeClr val="tx2"/>
                </a:solidFill>
                <a:cs typeface="+mj-cs"/>
              </a:rPr>
              <a:t>, </a:t>
            </a:r>
            <a:r>
              <a:rPr lang="en-US" sz="3200" b="1" dirty="0" err="1">
                <a:solidFill>
                  <a:schemeClr val="tx2"/>
                </a:solidFill>
                <a:cs typeface="+mj-cs"/>
              </a:rPr>
              <a:t>ATmega</a:t>
            </a:r>
            <a:r>
              <a:rPr lang="en-US" sz="3200" b="1" dirty="0">
                <a:solidFill>
                  <a:schemeClr val="tx2"/>
                </a:solidFill>
                <a:cs typeface="+mj-cs"/>
              </a:rPr>
              <a:t>, </a:t>
            </a:r>
            <a:r>
              <a:rPr lang="en-US" sz="3200" b="1" dirty="0" err="1">
                <a:solidFill>
                  <a:schemeClr val="tx2"/>
                </a:solidFill>
                <a:cs typeface="+mj-cs"/>
              </a:rPr>
              <a:t>ATxmega</a:t>
            </a:r>
            <a:r>
              <a:rPr lang="en-US" sz="3200" b="1" dirty="0">
                <a:solidFill>
                  <a:schemeClr val="tx2"/>
                </a:solidFill>
                <a:cs typeface="+mj-cs"/>
              </a:rPr>
              <a:t> , </a:t>
            </a:r>
            <a:endParaRPr lang="ar-SA" sz="3200" b="1" dirty="0">
              <a:solidFill>
                <a:schemeClr val="tx2"/>
              </a:solidFill>
              <a:cs typeface="+mj-cs"/>
            </a:endParaRPr>
          </a:p>
          <a:p>
            <a:pPr algn="ctr"/>
            <a:r>
              <a:rPr lang="en-US" sz="3200" b="1" dirty="0">
                <a:solidFill>
                  <a:schemeClr val="tx2"/>
                </a:solidFill>
                <a:cs typeface="+mj-cs"/>
              </a:rPr>
              <a:t>AVR32 </a:t>
            </a:r>
          </a:p>
        </p:txBody>
      </p:sp>
      <p:sp>
        <p:nvSpPr>
          <p:cNvPr id="4" name="مستطيل 3"/>
          <p:cNvSpPr/>
          <p:nvPr/>
        </p:nvSpPr>
        <p:spPr>
          <a:xfrm>
            <a:off x="3185502" y="116632"/>
            <a:ext cx="2568267" cy="769441"/>
          </a:xfrm>
          <a:prstGeom prst="rect">
            <a:avLst/>
          </a:prstGeom>
        </p:spPr>
        <p:txBody>
          <a:bodyPr wrap="none">
            <a:spAutoFit/>
          </a:bodyPr>
          <a:lstStyle/>
          <a:p>
            <a:r>
              <a:rPr lang="ar-SA" sz="4400" b="1" dirty="0">
                <a:solidFill>
                  <a:srgbClr val="FF0000"/>
                </a:solidFill>
              </a:rPr>
              <a:t>عائلات </a:t>
            </a:r>
            <a:r>
              <a:rPr lang="en-US" sz="4400" b="1" dirty="0">
                <a:solidFill>
                  <a:srgbClr val="FF0000"/>
                </a:solidFill>
              </a:rPr>
              <a:t>AVR</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25</a:t>
            </a:fld>
            <a:endParaRPr lang="ar-SA"/>
          </a:p>
        </p:txBody>
      </p:sp>
      <p:sp>
        <p:nvSpPr>
          <p:cNvPr id="6" name="مستطيل 5"/>
          <p:cNvSpPr/>
          <p:nvPr/>
        </p:nvSpPr>
        <p:spPr>
          <a:xfrm>
            <a:off x="0" y="2551836"/>
            <a:ext cx="8892480" cy="3046988"/>
          </a:xfrm>
          <a:prstGeom prst="rect">
            <a:avLst/>
          </a:prstGeom>
        </p:spPr>
        <p:txBody>
          <a:bodyPr wrap="square">
            <a:spAutoFit/>
          </a:bodyPr>
          <a:lstStyle/>
          <a:p>
            <a:pPr marL="457200" indent="-457200" algn="just">
              <a:buFont typeface="Arial" pitchFamily="34" charset="0"/>
              <a:buChar char="•"/>
            </a:pPr>
            <a:r>
              <a:rPr lang="ar-SY" sz="3200" dirty="0">
                <a:cs typeface="+mj-cs"/>
              </a:rPr>
              <a:t>الفرق بين الأنواع هي الميزات المتوفرة في كل منها، فمتحكمات </a:t>
            </a:r>
            <a:r>
              <a:rPr lang="en-US" sz="3200" dirty="0" err="1">
                <a:cs typeface="+mj-cs"/>
              </a:rPr>
              <a:t>tinyAVR</a:t>
            </a:r>
            <a:r>
              <a:rPr lang="ar-SY" sz="3200" dirty="0">
                <a:cs typeface="+mj-cs"/>
              </a:rPr>
              <a:t> عادة ما تحوي على عدد أقطاب و مواصفات أقل من متحكمات </a:t>
            </a:r>
            <a:r>
              <a:rPr lang="en-US" sz="3200" dirty="0" err="1">
                <a:cs typeface="+mj-cs"/>
              </a:rPr>
              <a:t>megaAVR</a:t>
            </a:r>
            <a:r>
              <a:rPr lang="ar-SY" sz="3200" dirty="0">
                <a:cs typeface="+mj-cs"/>
              </a:rPr>
              <a:t> وهذا ما ينعكس على الحجم و السعر.</a:t>
            </a:r>
            <a:endParaRPr lang="en-US" sz="3200" dirty="0">
              <a:cs typeface="+mj-cs"/>
            </a:endParaRPr>
          </a:p>
          <a:p>
            <a:pPr marL="457200" indent="-457200" algn="just">
              <a:buFont typeface="Arial" pitchFamily="34" charset="0"/>
              <a:buChar char="•"/>
            </a:pPr>
            <a:endParaRPr lang="en-US" sz="3200" dirty="0">
              <a:cs typeface="+mj-cs"/>
            </a:endParaRPr>
          </a:p>
          <a:p>
            <a:pPr marL="457200" indent="-457200" algn="just">
              <a:buFont typeface="Arial" pitchFamily="34" charset="0"/>
              <a:buChar char="•"/>
            </a:pPr>
            <a:r>
              <a:rPr lang="ar-SY" sz="3200" dirty="0">
                <a:cs typeface="+mj-cs"/>
              </a:rPr>
              <a:t>مجموعة التعليمات و توزع الذاكرة نفسه لكل أنواع عائلة  </a:t>
            </a:r>
            <a:r>
              <a:rPr lang="en-US" sz="3200" dirty="0">
                <a:cs typeface="+mj-cs"/>
              </a:rPr>
              <a:t>AVR</a:t>
            </a:r>
            <a:r>
              <a:rPr lang="ar-SY" sz="3200" dirty="0">
                <a:cs typeface="+mj-cs"/>
              </a:rPr>
              <a:t>، وهذه الفروقات لا تؤثر أبداً على أدائها.</a:t>
            </a:r>
            <a:endParaRPr lang="en-US" sz="3200" dirty="0">
              <a:cs typeface="+mj-cs"/>
            </a:endParaRPr>
          </a:p>
        </p:txBody>
      </p:sp>
    </p:spTree>
    <p:extLst>
      <p:ext uri="{BB962C8B-B14F-4D97-AF65-F5344CB8AC3E}">
        <p14:creationId xmlns:p14="http://schemas.microsoft.com/office/powerpoint/2010/main" val="1260951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3185502" y="116632"/>
            <a:ext cx="2568267" cy="769441"/>
          </a:xfrm>
          <a:prstGeom prst="rect">
            <a:avLst/>
          </a:prstGeom>
        </p:spPr>
        <p:txBody>
          <a:bodyPr wrap="none">
            <a:spAutoFit/>
          </a:bodyPr>
          <a:lstStyle/>
          <a:p>
            <a:r>
              <a:rPr lang="ar-SA" sz="4400" b="1" dirty="0">
                <a:solidFill>
                  <a:srgbClr val="FF0000"/>
                </a:solidFill>
              </a:rPr>
              <a:t>عائلات </a:t>
            </a:r>
            <a:r>
              <a:rPr lang="en-US" sz="4400" b="1" dirty="0">
                <a:solidFill>
                  <a:srgbClr val="FF0000"/>
                </a:solidFill>
              </a:rPr>
              <a:t>AVR</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26</a:t>
            </a:fld>
            <a:endParaRPr lang="ar-S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91" y="898053"/>
            <a:ext cx="8877077" cy="311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2" y="4015987"/>
            <a:ext cx="9217024" cy="240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928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3185502" y="116632"/>
            <a:ext cx="2568267" cy="769441"/>
          </a:xfrm>
          <a:prstGeom prst="rect">
            <a:avLst/>
          </a:prstGeom>
        </p:spPr>
        <p:txBody>
          <a:bodyPr wrap="none">
            <a:spAutoFit/>
          </a:bodyPr>
          <a:lstStyle/>
          <a:p>
            <a:r>
              <a:rPr lang="ar-SA" sz="4400" b="1" dirty="0">
                <a:solidFill>
                  <a:srgbClr val="FF0000"/>
                </a:solidFill>
              </a:rPr>
              <a:t>عائلات </a:t>
            </a:r>
            <a:r>
              <a:rPr lang="en-US" sz="4400" b="1" dirty="0">
                <a:solidFill>
                  <a:srgbClr val="FF0000"/>
                </a:solidFill>
              </a:rPr>
              <a:t>AVR</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27</a:t>
            </a:fld>
            <a:endParaRPr lang="ar-SA"/>
          </a:p>
        </p:txBody>
      </p:sp>
      <p:grpSp>
        <p:nvGrpSpPr>
          <p:cNvPr id="7" name="Group 11"/>
          <p:cNvGrpSpPr>
            <a:grpSpLocks/>
          </p:cNvGrpSpPr>
          <p:nvPr/>
        </p:nvGrpSpPr>
        <p:grpSpPr bwMode="auto">
          <a:xfrm>
            <a:off x="131407" y="763588"/>
            <a:ext cx="8676456" cy="2911475"/>
            <a:chOff x="916" y="2742"/>
            <a:chExt cx="3894" cy="1834"/>
          </a:xfrm>
        </p:grpSpPr>
        <p:sp>
          <p:nvSpPr>
            <p:cNvPr id="9" name="Rectangle 8"/>
            <p:cNvSpPr>
              <a:spLocks noChangeArrowheads="1"/>
            </p:cNvSpPr>
            <p:nvPr/>
          </p:nvSpPr>
          <p:spPr bwMode="auto">
            <a:xfrm>
              <a:off x="916" y="2742"/>
              <a:ext cx="3894" cy="1834"/>
            </a:xfrm>
            <a:prstGeom prst="rect">
              <a:avLst/>
            </a:prstGeom>
            <a:solidFill>
              <a:srgbClr val="F9FB9B"/>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latin typeface="Arial" charset="0"/>
                <a:cs typeface="Arial" charset="0"/>
              </a:endParaRPr>
            </a:p>
          </p:txBody>
        </p:sp>
        <p:pic>
          <p:nvPicPr>
            <p:cNvPr id="1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 y="2815"/>
              <a:ext cx="3739" cy="1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19"/>
          <p:cNvGrpSpPr>
            <a:grpSpLocks/>
          </p:cNvGrpSpPr>
          <p:nvPr/>
        </p:nvGrpSpPr>
        <p:grpSpPr bwMode="auto">
          <a:xfrm>
            <a:off x="131407" y="3789040"/>
            <a:ext cx="8676456" cy="2376264"/>
            <a:chOff x="1096" y="2266"/>
            <a:chExt cx="3894" cy="1138"/>
          </a:xfrm>
        </p:grpSpPr>
        <p:sp>
          <p:nvSpPr>
            <p:cNvPr id="12" name="Rectangle 16"/>
            <p:cNvSpPr>
              <a:spLocks noChangeArrowheads="1"/>
            </p:cNvSpPr>
            <p:nvPr/>
          </p:nvSpPr>
          <p:spPr bwMode="auto">
            <a:xfrm>
              <a:off x="1096" y="2266"/>
              <a:ext cx="3894" cy="1138"/>
            </a:xfrm>
            <a:prstGeom prst="rect">
              <a:avLst/>
            </a:prstGeom>
            <a:solidFill>
              <a:srgbClr val="F9FB9B"/>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latin typeface="Arial" charset="0"/>
                <a:cs typeface="Arial" charset="0"/>
              </a:endParaRPr>
            </a:p>
          </p:txBody>
        </p:sp>
        <p:pic>
          <p:nvPicPr>
            <p:cNvPr id="13"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 y="2351"/>
              <a:ext cx="3774"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10053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65648" y="211287"/>
            <a:ext cx="6745244" cy="769441"/>
          </a:xfrm>
          <a:prstGeom prst="rect">
            <a:avLst/>
          </a:prstGeom>
        </p:spPr>
        <p:txBody>
          <a:bodyPr wrap="none">
            <a:spAutoFit/>
          </a:bodyPr>
          <a:lstStyle/>
          <a:p>
            <a:r>
              <a:rPr lang="ar-SA" sz="4400" b="1" dirty="0">
                <a:solidFill>
                  <a:srgbClr val="FF0000"/>
                </a:solidFill>
              </a:rPr>
              <a:t>بنيوية </a:t>
            </a:r>
            <a:r>
              <a:rPr lang="en-US" sz="4400" b="1" dirty="0">
                <a:solidFill>
                  <a:srgbClr val="FF0000"/>
                </a:solidFill>
              </a:rPr>
              <a:t>AVR architecture  :AVR</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28</a:t>
            </a:fld>
            <a:endParaRPr lang="ar-SA"/>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980728"/>
            <a:ext cx="6912768" cy="531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651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65648" y="211287"/>
            <a:ext cx="6745244" cy="769441"/>
          </a:xfrm>
          <a:prstGeom prst="rect">
            <a:avLst/>
          </a:prstGeom>
        </p:spPr>
        <p:txBody>
          <a:bodyPr wrap="none">
            <a:spAutoFit/>
          </a:bodyPr>
          <a:lstStyle/>
          <a:p>
            <a:r>
              <a:rPr lang="ar-SA" sz="4400" b="1" dirty="0">
                <a:solidFill>
                  <a:srgbClr val="FF0000"/>
                </a:solidFill>
              </a:rPr>
              <a:t>بنيوية </a:t>
            </a:r>
            <a:r>
              <a:rPr lang="en-US" sz="4400" b="1" dirty="0">
                <a:solidFill>
                  <a:srgbClr val="FF0000"/>
                </a:solidFill>
              </a:rPr>
              <a:t>AVR architecture  :AVR</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29</a:t>
            </a:fld>
            <a:endParaRPr lang="ar-SA"/>
          </a:p>
        </p:txBody>
      </p:sp>
      <p:sp>
        <p:nvSpPr>
          <p:cNvPr id="3" name="مستطيل 2"/>
          <p:cNvSpPr/>
          <p:nvPr/>
        </p:nvSpPr>
        <p:spPr>
          <a:xfrm>
            <a:off x="658387" y="1251645"/>
            <a:ext cx="7959766" cy="5509200"/>
          </a:xfrm>
          <a:prstGeom prst="rect">
            <a:avLst/>
          </a:prstGeom>
        </p:spPr>
        <p:txBody>
          <a:bodyPr wrap="square">
            <a:spAutoFit/>
          </a:bodyPr>
          <a:lstStyle/>
          <a:p>
            <a:pPr lvl="0" algn="just"/>
            <a:r>
              <a:rPr lang="ar-SA" sz="3200" b="1" dirty="0">
                <a:solidFill>
                  <a:schemeClr val="tx2"/>
                </a:solidFill>
                <a:cs typeface="+mj-cs"/>
              </a:rPr>
              <a:t>تتمتع عائلة </a:t>
            </a:r>
            <a:r>
              <a:rPr lang="en-US" sz="3200" b="1" dirty="0">
                <a:solidFill>
                  <a:schemeClr val="tx2"/>
                </a:solidFill>
                <a:cs typeface="+mj-cs"/>
              </a:rPr>
              <a:t>AVR</a:t>
            </a:r>
            <a:r>
              <a:rPr lang="ar-SA" sz="3200" b="1" dirty="0">
                <a:solidFill>
                  <a:schemeClr val="tx2"/>
                </a:solidFill>
                <a:cs typeface="+mj-cs"/>
              </a:rPr>
              <a:t> بالأداء العالي و بنية </a:t>
            </a:r>
            <a:r>
              <a:rPr lang="en-US" sz="3200" b="1" dirty="0">
                <a:solidFill>
                  <a:schemeClr val="tx2"/>
                </a:solidFill>
                <a:cs typeface="+mj-cs"/>
              </a:rPr>
              <a:t>RISC </a:t>
            </a:r>
            <a:r>
              <a:rPr lang="ar-SA" sz="3200" b="1" dirty="0">
                <a:solidFill>
                  <a:schemeClr val="tx2"/>
                </a:solidFill>
                <a:cs typeface="+mj-cs"/>
              </a:rPr>
              <a:t> المنخفضة:</a:t>
            </a:r>
            <a:endParaRPr lang="en-US" sz="3200" b="1" dirty="0">
              <a:solidFill>
                <a:schemeClr val="tx2"/>
              </a:solidFill>
              <a:cs typeface="+mj-cs"/>
            </a:endParaRPr>
          </a:p>
          <a:p>
            <a:pPr algn="just"/>
            <a:r>
              <a:rPr lang="ar-SA" sz="3200" dirty="0">
                <a:cs typeface="+mj-cs"/>
              </a:rPr>
              <a:t>-  تحتوي قائمة التعليمات على </a:t>
            </a:r>
            <a:r>
              <a:rPr lang="en-US" sz="3200" dirty="0">
                <a:cs typeface="+mj-cs"/>
              </a:rPr>
              <a:t> 130</a:t>
            </a:r>
            <a:r>
              <a:rPr lang="ar-SA" sz="3200" dirty="0">
                <a:cs typeface="+mj-cs"/>
              </a:rPr>
              <a:t> تعليمة , ينفذ معظمها خلال </a:t>
            </a:r>
            <a:r>
              <a:rPr lang="ar-SA" sz="3200">
                <a:cs typeface="+mj-cs"/>
              </a:rPr>
              <a:t>دورة آلة </a:t>
            </a:r>
            <a:r>
              <a:rPr lang="ar-SA" sz="3200" dirty="0">
                <a:cs typeface="+mj-cs"/>
              </a:rPr>
              <a:t>واحدة</a:t>
            </a:r>
            <a:r>
              <a:rPr lang="ar-SY" sz="3200" dirty="0">
                <a:cs typeface="+mj-cs"/>
              </a:rPr>
              <a:t>.</a:t>
            </a:r>
            <a:endParaRPr lang="en-US" sz="3200" dirty="0">
              <a:cs typeface="+mj-cs"/>
            </a:endParaRPr>
          </a:p>
          <a:p>
            <a:pPr marL="457200" indent="-457200" algn="just">
              <a:buFontTx/>
              <a:buChar char="-"/>
            </a:pPr>
            <a:r>
              <a:rPr lang="en-US" sz="3200" dirty="0">
                <a:cs typeface="+mj-cs"/>
              </a:rPr>
              <a:t> 32  </a:t>
            </a:r>
            <a:r>
              <a:rPr lang="ar-SA" sz="3200" dirty="0">
                <a:cs typeface="+mj-cs"/>
              </a:rPr>
              <a:t>مسجل عمل تستخدم للأغراض العامة.</a:t>
            </a:r>
          </a:p>
          <a:p>
            <a:pPr marL="457200" indent="-457200" algn="just">
              <a:buFontTx/>
              <a:buChar char="-"/>
            </a:pPr>
            <a:r>
              <a:rPr lang="ar-SA" sz="3200" dirty="0">
                <a:cs typeface="+mj-cs"/>
              </a:rPr>
              <a:t>ربطت المسجلات الاثنان والثلاثون مباشرة مع وحدة الحساب و المنطق </a:t>
            </a:r>
            <a:r>
              <a:rPr lang="en-US" sz="3200" dirty="0">
                <a:cs typeface="+mj-cs"/>
              </a:rPr>
              <a:t>ALU</a:t>
            </a:r>
            <a:r>
              <a:rPr lang="ar-SA" sz="3200" dirty="0">
                <a:cs typeface="+mj-cs"/>
              </a:rPr>
              <a:t>, مما سمح بالولوج إلى أي مسجلين من هذه المسجلات المستقلة عند تنفيذ تعليمة واحدة. فالبنية الناتجة أعطت فعالية أكبر لشيفرة التعليمة حيث أصبحت سرعة التنفيذ أكبر بعشرة مرات من بنية متحكمات </a:t>
            </a:r>
            <a:r>
              <a:rPr lang="en-US" sz="3200" dirty="0">
                <a:cs typeface="+mj-cs"/>
              </a:rPr>
              <a:t>CISC</a:t>
            </a:r>
            <a:r>
              <a:rPr lang="ar-SA" sz="3200" dirty="0">
                <a:cs typeface="+mj-cs"/>
              </a:rPr>
              <a:t> التقليدية.</a:t>
            </a:r>
            <a:endParaRPr lang="en-US" sz="3200" dirty="0">
              <a:cs typeface="+mj-cs"/>
            </a:endParaRPr>
          </a:p>
          <a:p>
            <a:pPr marL="457200" indent="-457200" algn="just">
              <a:buFontTx/>
              <a:buChar char="-"/>
            </a:pPr>
            <a:endParaRPr lang="en-US" sz="3200" dirty="0">
              <a:cs typeface="+mj-cs"/>
            </a:endParaRPr>
          </a:p>
        </p:txBody>
      </p:sp>
    </p:spTree>
    <p:extLst>
      <p:ext uri="{BB962C8B-B14F-4D97-AF65-F5344CB8AC3E}">
        <p14:creationId xmlns:p14="http://schemas.microsoft.com/office/powerpoint/2010/main" val="3915225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385788" y="332656"/>
            <a:ext cx="8218660" cy="646331"/>
          </a:xfrm>
          <a:prstGeom prst="rect">
            <a:avLst/>
          </a:prstGeom>
        </p:spPr>
        <p:txBody>
          <a:bodyPr wrap="none">
            <a:spAutoFit/>
          </a:bodyPr>
          <a:lstStyle/>
          <a:p>
            <a:r>
              <a:rPr lang="ar-SA" sz="3600" b="1" dirty="0">
                <a:solidFill>
                  <a:srgbClr val="FF0000"/>
                </a:solidFill>
              </a:rPr>
              <a:t>الفرق بين </a:t>
            </a:r>
            <a:r>
              <a:rPr lang="de-AT" sz="3600" b="1" dirty="0">
                <a:solidFill>
                  <a:srgbClr val="FF0000"/>
                </a:solidFill>
              </a:rPr>
              <a:t>Microprocessor</a:t>
            </a:r>
            <a:r>
              <a:rPr lang="ar-SA" sz="3600" b="1" dirty="0">
                <a:solidFill>
                  <a:srgbClr val="FF0000"/>
                </a:solidFill>
              </a:rPr>
              <a:t> و </a:t>
            </a:r>
            <a:r>
              <a:rPr lang="en-US" sz="3600" b="1" dirty="0">
                <a:solidFill>
                  <a:srgbClr val="FF0000"/>
                </a:solidFill>
              </a:rPr>
              <a:t>Microcontroller</a:t>
            </a:r>
            <a:endParaRPr lang="ar-SA" sz="3600" b="1" dirty="0">
              <a:solidFill>
                <a:srgbClr val="FF0000"/>
              </a:solidFill>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449"/>
          <a:stretch/>
        </p:blipFill>
        <p:spPr bwMode="auto">
          <a:xfrm>
            <a:off x="0" y="1340768"/>
            <a:ext cx="906780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عنصر نائب لرقم الشريحة 4"/>
          <p:cNvSpPr>
            <a:spLocks noGrp="1"/>
          </p:cNvSpPr>
          <p:nvPr>
            <p:ph type="sldNum" sz="quarter" idx="12"/>
          </p:nvPr>
        </p:nvSpPr>
        <p:spPr/>
        <p:txBody>
          <a:bodyPr/>
          <a:lstStyle/>
          <a:p>
            <a:fld id="{33158A94-3844-4AEB-A9D6-1D94591ABD7E}" type="slidenum">
              <a:rPr lang="ar-SA" smtClean="0"/>
              <a:pPr/>
              <a:t>3</a:t>
            </a:fld>
            <a:endParaRPr lang="ar-SA"/>
          </a:p>
        </p:txBody>
      </p:sp>
    </p:spTree>
    <p:extLst>
      <p:ext uri="{BB962C8B-B14F-4D97-AF65-F5344CB8AC3E}">
        <p14:creationId xmlns:p14="http://schemas.microsoft.com/office/powerpoint/2010/main" val="2418585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65648" y="211287"/>
            <a:ext cx="6745244" cy="769441"/>
          </a:xfrm>
          <a:prstGeom prst="rect">
            <a:avLst/>
          </a:prstGeom>
        </p:spPr>
        <p:txBody>
          <a:bodyPr wrap="none">
            <a:spAutoFit/>
          </a:bodyPr>
          <a:lstStyle/>
          <a:p>
            <a:r>
              <a:rPr lang="ar-SA" sz="4400" b="1" dirty="0">
                <a:solidFill>
                  <a:srgbClr val="FF0000"/>
                </a:solidFill>
              </a:rPr>
              <a:t>بنيوية </a:t>
            </a:r>
            <a:r>
              <a:rPr lang="en-US" sz="4400" b="1" dirty="0">
                <a:solidFill>
                  <a:srgbClr val="FF0000"/>
                </a:solidFill>
              </a:rPr>
              <a:t>AVR architecture  :AVR</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30</a:t>
            </a:fld>
            <a:endParaRPr lang="ar-SA"/>
          </a:p>
        </p:txBody>
      </p:sp>
      <p:sp>
        <p:nvSpPr>
          <p:cNvPr id="3" name="مستطيل 2"/>
          <p:cNvSpPr/>
          <p:nvPr/>
        </p:nvSpPr>
        <p:spPr>
          <a:xfrm>
            <a:off x="658387" y="1124744"/>
            <a:ext cx="7959766" cy="5509200"/>
          </a:xfrm>
          <a:prstGeom prst="rect">
            <a:avLst/>
          </a:prstGeom>
        </p:spPr>
        <p:txBody>
          <a:bodyPr wrap="square">
            <a:spAutoFit/>
          </a:bodyPr>
          <a:lstStyle/>
          <a:p>
            <a:pPr marL="457200" indent="-457200" algn="just">
              <a:buFontTx/>
              <a:buChar char="-"/>
            </a:pPr>
            <a:r>
              <a:rPr lang="ar-SA" sz="3200" dirty="0">
                <a:cs typeface="+mj-cs"/>
              </a:rPr>
              <a:t>تدعم وحدة الحساب و المنطق </a:t>
            </a:r>
            <a:r>
              <a:rPr lang="en-US" sz="3200" dirty="0">
                <a:cs typeface="+mj-cs"/>
              </a:rPr>
              <a:t>ALU </a:t>
            </a:r>
            <a:r>
              <a:rPr lang="ar-SA" sz="3200" dirty="0">
                <a:cs typeface="+mj-cs"/>
              </a:rPr>
              <a:t>العمليات الحسابية و المنطقية بين المسجلات أو بين عدد فوري ثابت و مسجل . كما تقوم وحدة الحساب و المنطق بتنفيذ بعض العمليات على مسجل وحيد . </a:t>
            </a:r>
          </a:p>
          <a:p>
            <a:pPr marL="457200" indent="-457200" algn="just">
              <a:buFontTx/>
              <a:buChar char="-"/>
            </a:pPr>
            <a:r>
              <a:rPr lang="ar-SA" sz="3200" dirty="0">
                <a:cs typeface="+mj-cs"/>
              </a:rPr>
              <a:t>اعتمدت متحكمات </a:t>
            </a:r>
            <a:r>
              <a:rPr lang="en-US" sz="3200" dirty="0">
                <a:cs typeface="+mj-cs"/>
              </a:rPr>
              <a:t>AVR  </a:t>
            </a:r>
            <a:r>
              <a:rPr lang="ar-SA" sz="3200" dirty="0">
                <a:cs typeface="+mj-cs"/>
              </a:rPr>
              <a:t>مفهوم بنية هارفارد </a:t>
            </a:r>
            <a:r>
              <a:rPr lang="en-US" sz="3200" dirty="0">
                <a:cs typeface="+mj-cs"/>
              </a:rPr>
              <a:t>Harvard </a:t>
            </a:r>
            <a:r>
              <a:rPr lang="ar-SA" sz="3200" dirty="0">
                <a:cs typeface="+mj-cs"/>
              </a:rPr>
              <a:t>التي تعنون ذاكرة المعطيات و ذاكرة البرنامج بخطوط منفصلة، حيث يتم الولوج لذاكرة البرنامج بدورة ممر واحدة، فعندما تبدأ وحدة المعالجة المركزية </a:t>
            </a:r>
            <a:r>
              <a:rPr lang="en-US" sz="3200" dirty="0">
                <a:cs typeface="+mj-cs"/>
              </a:rPr>
              <a:t>CPU </a:t>
            </a:r>
            <a:r>
              <a:rPr lang="ar-SA" sz="3200" dirty="0">
                <a:cs typeface="+mj-cs"/>
              </a:rPr>
              <a:t>بتنفيذ التعليمة الأولى, فإنه يتم إحضار شيفرة التعليمة التالية من ذاكرة البرنامج, و بالتالي أدت هذه البنية إلى تنفيذ التعليمة بدورة ساعة واحدة . </a:t>
            </a:r>
            <a:endParaRPr lang="en-US" sz="3200" dirty="0">
              <a:cs typeface="+mj-cs"/>
            </a:endParaRPr>
          </a:p>
        </p:txBody>
      </p:sp>
    </p:spTree>
    <p:extLst>
      <p:ext uri="{BB962C8B-B14F-4D97-AF65-F5344CB8AC3E}">
        <p14:creationId xmlns:p14="http://schemas.microsoft.com/office/powerpoint/2010/main" val="2861290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907704" y="211287"/>
            <a:ext cx="5246885" cy="769441"/>
          </a:xfrm>
          <a:prstGeom prst="rect">
            <a:avLst/>
          </a:prstGeom>
        </p:spPr>
        <p:txBody>
          <a:bodyPr wrap="none">
            <a:spAutoFit/>
          </a:bodyPr>
          <a:lstStyle/>
          <a:p>
            <a:r>
              <a:rPr lang="ar-SA" sz="4400" b="1" dirty="0">
                <a:solidFill>
                  <a:srgbClr val="FF0000"/>
                </a:solidFill>
              </a:rPr>
              <a:t>المنافذ </a:t>
            </a:r>
            <a:r>
              <a:rPr lang="en-US" sz="4400" b="1" dirty="0">
                <a:solidFill>
                  <a:srgbClr val="FF0000"/>
                </a:solidFill>
              </a:rPr>
              <a:t> I/O </a:t>
            </a:r>
            <a:r>
              <a:rPr lang="ar-SA" sz="4400" b="1" dirty="0">
                <a:solidFill>
                  <a:srgbClr val="FF0000"/>
                </a:solidFill>
              </a:rPr>
              <a:t>في عائلة </a:t>
            </a:r>
            <a:r>
              <a:rPr lang="en-US" sz="4400" b="1" dirty="0">
                <a:solidFill>
                  <a:srgbClr val="FF0000"/>
                </a:solidFill>
              </a:rPr>
              <a:t>AVR</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31</a:t>
            </a:fld>
            <a:endParaRPr lang="ar-SA"/>
          </a:p>
        </p:txBody>
      </p:sp>
      <p:sp>
        <p:nvSpPr>
          <p:cNvPr id="3" name="مستطيل 2"/>
          <p:cNvSpPr/>
          <p:nvPr/>
        </p:nvSpPr>
        <p:spPr>
          <a:xfrm>
            <a:off x="658387" y="1124744"/>
            <a:ext cx="7959766" cy="5509200"/>
          </a:xfrm>
          <a:prstGeom prst="rect">
            <a:avLst/>
          </a:prstGeom>
        </p:spPr>
        <p:txBody>
          <a:bodyPr wrap="square">
            <a:spAutoFit/>
          </a:bodyPr>
          <a:lstStyle/>
          <a:p>
            <a:pPr marL="457200" indent="-457200" algn="just">
              <a:buFontTx/>
              <a:buChar char="-"/>
            </a:pPr>
            <a:r>
              <a:rPr lang="ar-SA" sz="3200" dirty="0">
                <a:cs typeface="+mj-cs"/>
              </a:rPr>
              <a:t>يمكن برمجة المنافذ </a:t>
            </a:r>
            <a:r>
              <a:rPr lang="en-US" sz="3200" dirty="0">
                <a:cs typeface="+mj-cs"/>
              </a:rPr>
              <a:t> I/O </a:t>
            </a:r>
            <a:r>
              <a:rPr lang="ar-SA" sz="3200" dirty="0">
                <a:cs typeface="+mj-cs"/>
              </a:rPr>
              <a:t>في </a:t>
            </a:r>
            <a:r>
              <a:rPr lang="ar-SY" sz="3200" dirty="0">
                <a:cs typeface="+mj-cs"/>
              </a:rPr>
              <a:t>  </a:t>
            </a:r>
            <a:r>
              <a:rPr lang="en-US" sz="3200" dirty="0">
                <a:cs typeface="+mj-cs"/>
              </a:rPr>
              <a:t>MICOCONTROLLER  </a:t>
            </a:r>
            <a:r>
              <a:rPr lang="ar-SY" sz="3200" dirty="0">
                <a:cs typeface="+mj-cs"/>
              </a:rPr>
              <a:t> </a:t>
            </a:r>
            <a:r>
              <a:rPr lang="ar-SA" sz="3200" dirty="0">
                <a:cs typeface="+mj-cs"/>
              </a:rPr>
              <a:t>لتعمل أقطاب </a:t>
            </a:r>
            <a:r>
              <a:rPr lang="en-US" sz="3200" dirty="0">
                <a:cs typeface="+mj-cs"/>
              </a:rPr>
              <a:t> PINS </a:t>
            </a:r>
            <a:r>
              <a:rPr lang="ar-SA" sz="3200" dirty="0">
                <a:cs typeface="+mj-cs"/>
              </a:rPr>
              <a:t>كمخارج أو مداخل، حيث تستخدم المداخل للحصول على معطيات أو أوامر من الوسط الخارجي، أما المخارج تستخدم لأعطاء معطيات أو أوامر إلى الوسط الخارجي،ويمكن برمجة كل قطب </a:t>
            </a:r>
            <a:r>
              <a:rPr lang="en-US" sz="3200" dirty="0">
                <a:cs typeface="+mj-cs"/>
              </a:rPr>
              <a:t>PIN </a:t>
            </a:r>
            <a:r>
              <a:rPr lang="ar-SA" sz="3200" dirty="0">
                <a:cs typeface="+mj-cs"/>
              </a:rPr>
              <a:t>على حدى لتعمل كمدخل أو كمخرج.</a:t>
            </a:r>
          </a:p>
          <a:p>
            <a:pPr marL="457200" indent="-457200" algn="just">
              <a:buFontTx/>
              <a:buChar char="-"/>
            </a:pPr>
            <a:r>
              <a:rPr lang="ar-SA" sz="3200" dirty="0">
                <a:cs typeface="+mj-cs"/>
              </a:rPr>
              <a:t>طول المنفذ </a:t>
            </a:r>
            <a:r>
              <a:rPr lang="en-US" sz="3200" dirty="0">
                <a:cs typeface="+mj-cs"/>
              </a:rPr>
              <a:t> PORT </a:t>
            </a:r>
            <a:r>
              <a:rPr lang="ar-SA" sz="3200" dirty="0">
                <a:cs typeface="+mj-cs"/>
              </a:rPr>
              <a:t>في </a:t>
            </a:r>
            <a:r>
              <a:rPr lang="en-US" sz="3200" dirty="0">
                <a:cs typeface="+mj-cs"/>
              </a:rPr>
              <a:t>AVR </a:t>
            </a:r>
            <a:r>
              <a:rPr lang="ar-SY" sz="3200" dirty="0">
                <a:cs typeface="+mj-cs"/>
              </a:rPr>
              <a:t> </a:t>
            </a:r>
            <a:r>
              <a:rPr lang="ar-SA" sz="3200" dirty="0">
                <a:cs typeface="+mj-cs"/>
              </a:rPr>
              <a:t>هو </a:t>
            </a:r>
            <a:r>
              <a:rPr lang="en-US" sz="3200" dirty="0">
                <a:cs typeface="+mj-cs"/>
              </a:rPr>
              <a:t>8 Bit </a:t>
            </a:r>
            <a:r>
              <a:rPr lang="ar-SA" sz="3200" dirty="0">
                <a:cs typeface="+mj-cs"/>
              </a:rPr>
              <a:t>لأن </a:t>
            </a:r>
            <a:r>
              <a:rPr lang="en-US" sz="3200" dirty="0">
                <a:cs typeface="+mj-cs"/>
              </a:rPr>
              <a:t> CPU  </a:t>
            </a:r>
            <a:r>
              <a:rPr lang="ar-SA" sz="3200" dirty="0">
                <a:cs typeface="+mj-cs"/>
              </a:rPr>
              <a:t>في </a:t>
            </a:r>
            <a:r>
              <a:rPr lang="en-US" sz="3200" dirty="0">
                <a:cs typeface="+mj-cs"/>
              </a:rPr>
              <a:t>AVR </a:t>
            </a:r>
            <a:r>
              <a:rPr lang="ar-SY" sz="3200" dirty="0">
                <a:cs typeface="+mj-cs"/>
              </a:rPr>
              <a:t> </a:t>
            </a:r>
            <a:r>
              <a:rPr lang="ar-SA" sz="3200" dirty="0">
                <a:cs typeface="+mj-cs"/>
              </a:rPr>
              <a:t>يعالج معطيات بطول </a:t>
            </a:r>
            <a:r>
              <a:rPr lang="en-US" sz="3200" dirty="0">
                <a:cs typeface="+mj-cs"/>
              </a:rPr>
              <a:t>8 Bit ، </a:t>
            </a:r>
            <a:r>
              <a:rPr lang="ar-SA" sz="3200" dirty="0">
                <a:cs typeface="+mj-cs"/>
              </a:rPr>
              <a:t>يمكن أن يعمل كمداخل أو مخارج ويمكن  لبعض أقطاب المنفذ </a:t>
            </a:r>
            <a:r>
              <a:rPr lang="en-US" sz="3200" dirty="0">
                <a:cs typeface="+mj-cs"/>
              </a:rPr>
              <a:t>PORT </a:t>
            </a:r>
            <a:r>
              <a:rPr lang="ar-SA" sz="3200" dirty="0">
                <a:cs typeface="+mj-cs"/>
              </a:rPr>
              <a:t>أن تملك وظائف أخرى.</a:t>
            </a:r>
          </a:p>
        </p:txBody>
      </p:sp>
    </p:spTree>
    <p:extLst>
      <p:ext uri="{BB962C8B-B14F-4D97-AF65-F5344CB8AC3E}">
        <p14:creationId xmlns:p14="http://schemas.microsoft.com/office/powerpoint/2010/main" val="374020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074526" y="211287"/>
            <a:ext cx="6008055" cy="769441"/>
          </a:xfrm>
          <a:prstGeom prst="rect">
            <a:avLst/>
          </a:prstGeom>
        </p:spPr>
        <p:txBody>
          <a:bodyPr wrap="none">
            <a:spAutoFit/>
          </a:bodyPr>
          <a:lstStyle/>
          <a:p>
            <a:r>
              <a:rPr lang="ar-SA" sz="4400" b="1" dirty="0">
                <a:solidFill>
                  <a:srgbClr val="FF0000"/>
                </a:solidFill>
              </a:rPr>
              <a:t>المنافذ </a:t>
            </a:r>
            <a:r>
              <a:rPr lang="en-US" sz="4400" b="1" dirty="0">
                <a:solidFill>
                  <a:srgbClr val="FF0000"/>
                </a:solidFill>
              </a:rPr>
              <a:t> PORTS </a:t>
            </a:r>
            <a:r>
              <a:rPr lang="ar-SA" sz="4400" b="1" dirty="0">
                <a:solidFill>
                  <a:srgbClr val="FF0000"/>
                </a:solidFill>
              </a:rPr>
              <a:t>في عائلة </a:t>
            </a:r>
            <a:r>
              <a:rPr lang="en-US" sz="4400" b="1" dirty="0">
                <a:solidFill>
                  <a:srgbClr val="FF0000"/>
                </a:solidFill>
              </a:rPr>
              <a:t>AVR</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32</a:t>
            </a:fld>
            <a:endParaRPr lang="ar-SA"/>
          </a:p>
        </p:txBody>
      </p:sp>
      <p:sp>
        <p:nvSpPr>
          <p:cNvPr id="3" name="مستطيل 2"/>
          <p:cNvSpPr/>
          <p:nvPr/>
        </p:nvSpPr>
        <p:spPr>
          <a:xfrm>
            <a:off x="658387" y="1124744"/>
            <a:ext cx="7959766" cy="5016758"/>
          </a:xfrm>
          <a:prstGeom prst="rect">
            <a:avLst/>
          </a:prstGeom>
        </p:spPr>
        <p:txBody>
          <a:bodyPr wrap="square">
            <a:spAutoFit/>
          </a:bodyPr>
          <a:lstStyle/>
          <a:p>
            <a:pPr lvl="0"/>
            <a:r>
              <a:rPr lang="ar-SA" sz="3200" b="1" dirty="0">
                <a:solidFill>
                  <a:schemeClr val="accent1"/>
                </a:solidFill>
                <a:cs typeface="+mj-cs"/>
              </a:rPr>
              <a:t>يمتلك كل منفذ ثلاث مسجلات:</a:t>
            </a:r>
            <a:endParaRPr lang="en-US" sz="3200" b="1" dirty="0">
              <a:solidFill>
                <a:schemeClr val="accent1"/>
              </a:solidFill>
              <a:cs typeface="+mj-cs"/>
            </a:endParaRPr>
          </a:p>
          <a:p>
            <a:pPr marL="514350" indent="-514350">
              <a:buFont typeface="+mj-lt"/>
              <a:buAutoNum type="arabicPeriod"/>
            </a:pPr>
            <a:r>
              <a:rPr lang="ar-SA" sz="3200" dirty="0">
                <a:cs typeface="+mj-cs"/>
              </a:rPr>
              <a:t> مسجل تحكم </a:t>
            </a:r>
            <a:r>
              <a:rPr lang="en-US" sz="3200" dirty="0">
                <a:cs typeface="+mj-cs"/>
              </a:rPr>
              <a:t>DDRX</a:t>
            </a:r>
            <a:r>
              <a:rPr lang="ar-SA" sz="3200" dirty="0">
                <a:cs typeface="+mj-cs"/>
              </a:rPr>
              <a:t>: هو مسجل بطول </a:t>
            </a:r>
            <a:r>
              <a:rPr lang="en-US" sz="3200" dirty="0">
                <a:cs typeface="+mj-cs"/>
              </a:rPr>
              <a:t>8Bit</a:t>
            </a:r>
            <a:r>
              <a:rPr lang="ar-SA" sz="3200" dirty="0">
                <a:cs typeface="+mj-cs"/>
              </a:rPr>
              <a:t> يستخدم لتحديد أتجاه أقطاب </a:t>
            </a:r>
            <a:r>
              <a:rPr lang="en-US" sz="3200" dirty="0">
                <a:cs typeface="+mj-cs"/>
              </a:rPr>
              <a:t>PINS</a:t>
            </a:r>
            <a:r>
              <a:rPr lang="ar-SA" sz="3200" dirty="0">
                <a:cs typeface="+mj-cs"/>
              </a:rPr>
              <a:t> المنفذ (برمجة أقطاب </a:t>
            </a:r>
            <a:r>
              <a:rPr lang="en-US" sz="3200" dirty="0">
                <a:cs typeface="+mj-cs"/>
              </a:rPr>
              <a:t>PINS</a:t>
            </a:r>
            <a:r>
              <a:rPr lang="ar-SA" sz="3200" dirty="0">
                <a:cs typeface="+mj-cs"/>
              </a:rPr>
              <a:t>  المنفذ كمخارج أو مداخل). فأذا كان </a:t>
            </a:r>
            <a:r>
              <a:rPr lang="en-US" sz="3200" dirty="0">
                <a:cs typeface="+mj-cs"/>
              </a:rPr>
              <a:t>DDRX BIT=0</a:t>
            </a:r>
            <a:r>
              <a:rPr lang="ar-SA" sz="3200" dirty="0">
                <a:cs typeface="+mj-cs"/>
              </a:rPr>
              <a:t> يعمل القطب </a:t>
            </a:r>
            <a:r>
              <a:rPr lang="en-US" sz="3200" dirty="0">
                <a:cs typeface="+mj-cs"/>
              </a:rPr>
              <a:t>PIN </a:t>
            </a:r>
            <a:r>
              <a:rPr lang="ar-SA" sz="3200" dirty="0">
                <a:cs typeface="+mj-cs"/>
              </a:rPr>
              <a:t>كمدخل، فأذا كان </a:t>
            </a:r>
            <a:r>
              <a:rPr lang="en-US" sz="3200" dirty="0">
                <a:cs typeface="+mj-cs"/>
              </a:rPr>
              <a:t>DDRX BIT=1</a:t>
            </a:r>
            <a:r>
              <a:rPr lang="ar-SA" sz="3200" dirty="0">
                <a:cs typeface="+mj-cs"/>
              </a:rPr>
              <a:t> يعمل القطب </a:t>
            </a:r>
            <a:r>
              <a:rPr lang="en-US" sz="3200" dirty="0">
                <a:cs typeface="+mj-cs"/>
              </a:rPr>
              <a:t>PIN</a:t>
            </a:r>
            <a:r>
              <a:rPr lang="ar-SA" sz="3200" dirty="0">
                <a:cs typeface="+mj-cs"/>
              </a:rPr>
              <a:t> كمخرج.</a:t>
            </a:r>
            <a:endParaRPr lang="en-US" sz="3200" dirty="0">
              <a:cs typeface="+mj-cs"/>
            </a:endParaRPr>
          </a:p>
          <a:p>
            <a:pPr marL="514350" indent="-514350">
              <a:buFont typeface="+mj-lt"/>
              <a:buAutoNum type="arabicPeriod"/>
            </a:pPr>
            <a:r>
              <a:rPr lang="en-US" sz="3200" dirty="0">
                <a:cs typeface="+mj-cs"/>
              </a:rPr>
              <a:t> </a:t>
            </a:r>
            <a:r>
              <a:rPr lang="ar-SA" sz="3200" dirty="0">
                <a:cs typeface="+mj-cs"/>
              </a:rPr>
              <a:t>مسجل المعطيات </a:t>
            </a:r>
            <a:r>
              <a:rPr lang="en-US" sz="3200" dirty="0">
                <a:cs typeface="+mj-cs"/>
              </a:rPr>
              <a:t>PORTX</a:t>
            </a:r>
            <a:r>
              <a:rPr lang="ar-SA" sz="3200" dirty="0">
                <a:cs typeface="+mj-cs"/>
              </a:rPr>
              <a:t>: هو مسجل بطول </a:t>
            </a:r>
            <a:r>
              <a:rPr lang="en-US" sz="3200" dirty="0">
                <a:cs typeface="+mj-cs"/>
              </a:rPr>
              <a:t>8Bit</a:t>
            </a:r>
            <a:r>
              <a:rPr lang="ar-SA" sz="3200" dirty="0">
                <a:cs typeface="+mj-cs"/>
              </a:rPr>
              <a:t>  يستخدم لكتابة المعطيات على المنفذ.</a:t>
            </a:r>
            <a:endParaRPr lang="en-US" sz="3200" dirty="0">
              <a:cs typeface="+mj-cs"/>
            </a:endParaRPr>
          </a:p>
          <a:p>
            <a:pPr marL="514350" indent="-514350">
              <a:buFont typeface="+mj-lt"/>
              <a:buAutoNum type="arabicPeriod"/>
            </a:pPr>
            <a:r>
              <a:rPr lang="ar-SA" sz="3200" dirty="0">
                <a:cs typeface="+mj-cs"/>
              </a:rPr>
              <a:t> مسجل المعطيات </a:t>
            </a:r>
            <a:r>
              <a:rPr lang="en-US" sz="3200" dirty="0">
                <a:cs typeface="+mj-cs"/>
              </a:rPr>
              <a:t>PINX</a:t>
            </a:r>
            <a:r>
              <a:rPr lang="ar-SY" sz="3200" dirty="0">
                <a:cs typeface="+mj-cs"/>
              </a:rPr>
              <a:t> : </a:t>
            </a:r>
            <a:r>
              <a:rPr lang="ar-SA" sz="3200" dirty="0">
                <a:cs typeface="+mj-cs"/>
              </a:rPr>
              <a:t>هو مسجل بطول </a:t>
            </a:r>
            <a:r>
              <a:rPr lang="en-US" sz="3200" dirty="0">
                <a:cs typeface="+mj-cs"/>
              </a:rPr>
              <a:t>8Bit</a:t>
            </a:r>
            <a:r>
              <a:rPr lang="ar-SA" sz="3200" dirty="0">
                <a:cs typeface="+mj-cs"/>
              </a:rPr>
              <a:t>  يستخدم لقراءة المعطيات من المنفذ. </a:t>
            </a:r>
            <a:endParaRPr lang="en-US" sz="3200" dirty="0">
              <a:cs typeface="+mj-cs"/>
            </a:endParaRPr>
          </a:p>
        </p:txBody>
      </p:sp>
    </p:spTree>
    <p:extLst>
      <p:ext uri="{BB962C8B-B14F-4D97-AF65-F5344CB8AC3E}">
        <p14:creationId xmlns:p14="http://schemas.microsoft.com/office/powerpoint/2010/main" val="3028978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074526" y="211287"/>
            <a:ext cx="6008055" cy="769441"/>
          </a:xfrm>
          <a:prstGeom prst="rect">
            <a:avLst/>
          </a:prstGeom>
        </p:spPr>
        <p:txBody>
          <a:bodyPr wrap="none">
            <a:spAutoFit/>
          </a:bodyPr>
          <a:lstStyle/>
          <a:p>
            <a:r>
              <a:rPr lang="ar-SA" sz="4400" b="1" dirty="0">
                <a:solidFill>
                  <a:srgbClr val="FF0000"/>
                </a:solidFill>
              </a:rPr>
              <a:t>المنافذ </a:t>
            </a:r>
            <a:r>
              <a:rPr lang="en-US" sz="4400" b="1" dirty="0">
                <a:solidFill>
                  <a:srgbClr val="FF0000"/>
                </a:solidFill>
              </a:rPr>
              <a:t> PORTS </a:t>
            </a:r>
            <a:r>
              <a:rPr lang="ar-SA" sz="4400" b="1" dirty="0">
                <a:solidFill>
                  <a:srgbClr val="FF0000"/>
                </a:solidFill>
              </a:rPr>
              <a:t>في عائلة </a:t>
            </a:r>
            <a:r>
              <a:rPr lang="en-US" sz="4400" b="1" dirty="0">
                <a:solidFill>
                  <a:srgbClr val="FF0000"/>
                </a:solidFill>
              </a:rPr>
              <a:t>AVR</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33</a:t>
            </a:fld>
            <a:endParaRPr lang="ar-SA"/>
          </a:p>
        </p:txBody>
      </p:sp>
      <p:sp>
        <p:nvSpPr>
          <p:cNvPr id="3" name="مستطيل 2"/>
          <p:cNvSpPr/>
          <p:nvPr/>
        </p:nvSpPr>
        <p:spPr>
          <a:xfrm>
            <a:off x="658387" y="1124744"/>
            <a:ext cx="7959766" cy="5016758"/>
          </a:xfrm>
          <a:prstGeom prst="rect">
            <a:avLst/>
          </a:prstGeom>
        </p:spPr>
        <p:txBody>
          <a:bodyPr wrap="square">
            <a:spAutoFit/>
          </a:bodyPr>
          <a:lstStyle/>
          <a:p>
            <a:pPr lvl="0"/>
            <a:r>
              <a:rPr lang="ar-SA" sz="3200" b="1" dirty="0">
                <a:solidFill>
                  <a:schemeClr val="accent1"/>
                </a:solidFill>
                <a:cs typeface="+mj-cs"/>
              </a:rPr>
              <a:t>يمتلك كل منفذ ثلاث مسجلات:</a:t>
            </a:r>
            <a:endParaRPr lang="en-US" sz="3200" b="1" dirty="0">
              <a:solidFill>
                <a:schemeClr val="accent1"/>
              </a:solidFill>
              <a:cs typeface="+mj-cs"/>
            </a:endParaRPr>
          </a:p>
          <a:p>
            <a:pPr marL="514350" indent="-514350">
              <a:buFont typeface="+mj-lt"/>
              <a:buAutoNum type="arabicParenR"/>
            </a:pPr>
            <a:r>
              <a:rPr lang="ar-SA" sz="3200" dirty="0">
                <a:cs typeface="+mj-cs"/>
              </a:rPr>
              <a:t> مسجل تحكم </a:t>
            </a:r>
            <a:r>
              <a:rPr lang="en-US" sz="3200" dirty="0">
                <a:cs typeface="+mj-cs"/>
              </a:rPr>
              <a:t>DDRX</a:t>
            </a:r>
            <a:r>
              <a:rPr lang="ar-SA" sz="3200" dirty="0">
                <a:cs typeface="+mj-cs"/>
              </a:rPr>
              <a:t>: هو مسجل بطول </a:t>
            </a:r>
            <a:r>
              <a:rPr lang="en-US" sz="3200" dirty="0">
                <a:cs typeface="+mj-cs"/>
              </a:rPr>
              <a:t>8Bit</a:t>
            </a:r>
            <a:r>
              <a:rPr lang="ar-SA" sz="3200" dirty="0">
                <a:cs typeface="+mj-cs"/>
              </a:rPr>
              <a:t> يستخدم لتحديد أتجاه أقطاب </a:t>
            </a:r>
            <a:r>
              <a:rPr lang="en-US" sz="3200" dirty="0">
                <a:cs typeface="+mj-cs"/>
              </a:rPr>
              <a:t>PINS</a:t>
            </a:r>
            <a:r>
              <a:rPr lang="ar-SA" sz="3200" dirty="0">
                <a:cs typeface="+mj-cs"/>
              </a:rPr>
              <a:t> المنفذ (برمجة أقطاب </a:t>
            </a:r>
            <a:r>
              <a:rPr lang="en-US" sz="3200" dirty="0">
                <a:cs typeface="+mj-cs"/>
              </a:rPr>
              <a:t>PINS</a:t>
            </a:r>
            <a:r>
              <a:rPr lang="ar-SA" sz="3200" dirty="0">
                <a:cs typeface="+mj-cs"/>
              </a:rPr>
              <a:t>  المنفذ كمخارج أو مداخل) . فأذا كان </a:t>
            </a:r>
            <a:r>
              <a:rPr lang="en-US" sz="3200" dirty="0">
                <a:cs typeface="+mj-cs"/>
              </a:rPr>
              <a:t>DDRX BIT=0</a:t>
            </a:r>
            <a:r>
              <a:rPr lang="ar-SA" sz="3200" dirty="0">
                <a:cs typeface="+mj-cs"/>
              </a:rPr>
              <a:t> يعمل القطب </a:t>
            </a:r>
            <a:r>
              <a:rPr lang="en-US" sz="3200" dirty="0">
                <a:cs typeface="+mj-cs"/>
              </a:rPr>
              <a:t>PIN </a:t>
            </a:r>
            <a:r>
              <a:rPr lang="ar-SA" sz="3200" dirty="0">
                <a:cs typeface="+mj-cs"/>
              </a:rPr>
              <a:t>كمدخل ، فأذا كان </a:t>
            </a:r>
            <a:r>
              <a:rPr lang="en-US" sz="3200" dirty="0">
                <a:cs typeface="+mj-cs"/>
              </a:rPr>
              <a:t>DDRX BIT=1</a:t>
            </a:r>
            <a:r>
              <a:rPr lang="ar-SA" sz="3200" dirty="0">
                <a:cs typeface="+mj-cs"/>
              </a:rPr>
              <a:t> يعمل القطب </a:t>
            </a:r>
            <a:r>
              <a:rPr lang="en-US" sz="3200" dirty="0">
                <a:cs typeface="+mj-cs"/>
              </a:rPr>
              <a:t>PIN</a:t>
            </a:r>
            <a:r>
              <a:rPr lang="ar-SA" sz="3200" dirty="0">
                <a:cs typeface="+mj-cs"/>
              </a:rPr>
              <a:t> كمخرج.</a:t>
            </a:r>
            <a:endParaRPr lang="en-US" sz="3200" dirty="0">
              <a:cs typeface="+mj-cs"/>
            </a:endParaRPr>
          </a:p>
          <a:p>
            <a:pPr marL="514350" indent="-514350">
              <a:buFont typeface="+mj-lt"/>
              <a:buAutoNum type="arabicParenR"/>
            </a:pPr>
            <a:r>
              <a:rPr lang="en-US" sz="3200" dirty="0">
                <a:cs typeface="+mj-cs"/>
              </a:rPr>
              <a:t> </a:t>
            </a:r>
            <a:r>
              <a:rPr lang="ar-SA" sz="3200" dirty="0">
                <a:cs typeface="+mj-cs"/>
              </a:rPr>
              <a:t>مسجل المعطيات </a:t>
            </a:r>
            <a:r>
              <a:rPr lang="en-US" sz="3200" dirty="0">
                <a:cs typeface="+mj-cs"/>
              </a:rPr>
              <a:t>PORTX</a:t>
            </a:r>
            <a:r>
              <a:rPr lang="ar-SA" sz="3200" dirty="0">
                <a:cs typeface="+mj-cs"/>
              </a:rPr>
              <a:t>: هو مسجل بطول </a:t>
            </a:r>
            <a:r>
              <a:rPr lang="en-US" sz="3200" dirty="0">
                <a:cs typeface="+mj-cs"/>
              </a:rPr>
              <a:t>8Bit</a:t>
            </a:r>
            <a:r>
              <a:rPr lang="ar-SA" sz="3200" dirty="0">
                <a:cs typeface="+mj-cs"/>
              </a:rPr>
              <a:t>  يستخدم لكتابة المعطيات على المنفذ.</a:t>
            </a:r>
            <a:endParaRPr lang="en-US" sz="3200" dirty="0">
              <a:cs typeface="+mj-cs"/>
            </a:endParaRPr>
          </a:p>
          <a:p>
            <a:pPr marL="514350" indent="-514350">
              <a:buFont typeface="+mj-lt"/>
              <a:buAutoNum type="arabicParenR"/>
            </a:pPr>
            <a:r>
              <a:rPr lang="ar-SA" sz="3200" dirty="0">
                <a:cs typeface="+mj-cs"/>
              </a:rPr>
              <a:t> مسجل المعطيات </a:t>
            </a:r>
            <a:r>
              <a:rPr lang="en-US" sz="3200" dirty="0">
                <a:cs typeface="+mj-cs"/>
              </a:rPr>
              <a:t>PINX</a:t>
            </a:r>
            <a:r>
              <a:rPr lang="ar-SY" sz="3200" dirty="0">
                <a:cs typeface="+mj-cs"/>
              </a:rPr>
              <a:t> : </a:t>
            </a:r>
            <a:r>
              <a:rPr lang="ar-SA" sz="3200" dirty="0">
                <a:cs typeface="+mj-cs"/>
              </a:rPr>
              <a:t>هو مسجل بطول </a:t>
            </a:r>
            <a:r>
              <a:rPr lang="en-US" sz="3200" dirty="0">
                <a:cs typeface="+mj-cs"/>
              </a:rPr>
              <a:t>8Bit</a:t>
            </a:r>
            <a:r>
              <a:rPr lang="ar-SA" sz="3200" dirty="0">
                <a:cs typeface="+mj-cs"/>
              </a:rPr>
              <a:t>  يستخدم لقراءة المعطيات من المنفذ. </a:t>
            </a:r>
            <a:endParaRPr lang="en-US" sz="3200" dirty="0">
              <a:cs typeface="+mj-cs"/>
            </a:endParaRPr>
          </a:p>
        </p:txBody>
      </p:sp>
    </p:spTree>
    <p:extLst>
      <p:ext uri="{BB962C8B-B14F-4D97-AF65-F5344CB8AC3E}">
        <p14:creationId xmlns:p14="http://schemas.microsoft.com/office/powerpoint/2010/main" val="3347761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رقم الشريحة 2"/>
          <p:cNvSpPr>
            <a:spLocks noGrp="1"/>
          </p:cNvSpPr>
          <p:nvPr>
            <p:ph type="sldNum" sz="quarter" idx="12"/>
          </p:nvPr>
        </p:nvSpPr>
        <p:spPr/>
        <p:txBody>
          <a:bodyPr/>
          <a:lstStyle/>
          <a:p>
            <a:fld id="{33158A94-3844-4AEB-A9D6-1D94591ABD7E}" type="slidenum">
              <a:rPr lang="ar-SA" smtClean="0"/>
              <a:pPr/>
              <a:t>34</a:t>
            </a:fld>
            <a:endParaRPr lang="ar-S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084"/>
            <a:ext cx="9144000" cy="663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مستطيل 3"/>
          <p:cNvSpPr/>
          <p:nvPr/>
        </p:nvSpPr>
        <p:spPr>
          <a:xfrm>
            <a:off x="323528" y="109538"/>
            <a:ext cx="8280920" cy="10152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 name="مستطيل 6"/>
          <p:cNvSpPr/>
          <p:nvPr/>
        </p:nvSpPr>
        <p:spPr>
          <a:xfrm>
            <a:off x="323528" y="1116013"/>
            <a:ext cx="8280920" cy="10152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مستطيل 10"/>
          <p:cNvSpPr/>
          <p:nvPr/>
        </p:nvSpPr>
        <p:spPr>
          <a:xfrm>
            <a:off x="323528" y="2132856"/>
            <a:ext cx="8280920" cy="10152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2" name="مستطيل 11"/>
          <p:cNvSpPr/>
          <p:nvPr/>
        </p:nvSpPr>
        <p:spPr>
          <a:xfrm>
            <a:off x="459979" y="4721225"/>
            <a:ext cx="7696472" cy="507603"/>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258956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11" grpId="0" animBg="1"/>
      <p:bldP spid="11" grpId="1" animBg="1"/>
      <p:bldP spid="12" grpId="0" animBg="1"/>
      <p:bldP spid="12"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رقم الشريحة 2"/>
          <p:cNvSpPr>
            <a:spLocks noGrp="1"/>
          </p:cNvSpPr>
          <p:nvPr>
            <p:ph type="sldNum" sz="quarter" idx="12"/>
          </p:nvPr>
        </p:nvSpPr>
        <p:spPr/>
        <p:txBody>
          <a:bodyPr/>
          <a:lstStyle/>
          <a:p>
            <a:fld id="{33158A94-3844-4AEB-A9D6-1D94591ABD7E}" type="slidenum">
              <a:rPr lang="ar-SA" smtClean="0"/>
              <a:pPr/>
              <a:t>35</a:t>
            </a:fld>
            <a:endParaRPr lang="ar-SA"/>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9" y="0"/>
            <a:ext cx="9036496" cy="6766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858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685169" y="211287"/>
            <a:ext cx="7325723" cy="769441"/>
          </a:xfrm>
          <a:prstGeom prst="rect">
            <a:avLst/>
          </a:prstGeom>
        </p:spPr>
        <p:txBody>
          <a:bodyPr wrap="none">
            <a:spAutoFit/>
          </a:bodyPr>
          <a:lstStyle/>
          <a:p>
            <a:r>
              <a:rPr lang="ar-SA" sz="4400" b="1" dirty="0">
                <a:solidFill>
                  <a:srgbClr val="FF0000"/>
                </a:solidFill>
              </a:rPr>
              <a:t>برمجة المنافذ </a:t>
            </a:r>
            <a:r>
              <a:rPr lang="en-US" sz="4400" b="1" dirty="0">
                <a:solidFill>
                  <a:srgbClr val="FF0000"/>
                </a:solidFill>
              </a:rPr>
              <a:t> PORTS </a:t>
            </a:r>
            <a:r>
              <a:rPr lang="ar-SA" sz="4400" b="1" dirty="0">
                <a:solidFill>
                  <a:srgbClr val="FF0000"/>
                </a:solidFill>
              </a:rPr>
              <a:t>في عائلة </a:t>
            </a:r>
            <a:r>
              <a:rPr lang="en-US" sz="4400" b="1" dirty="0">
                <a:solidFill>
                  <a:srgbClr val="FF0000"/>
                </a:solidFill>
              </a:rPr>
              <a:t>AVR</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36</a:t>
            </a:fld>
            <a:endParaRPr lang="ar-SA"/>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cs typeface="+mj-cs"/>
            </a:endParaRPr>
          </a:p>
        </p:txBody>
      </p:sp>
      <p:sp>
        <p:nvSpPr>
          <p:cNvPr id="7" name="مستطيل 6"/>
          <p:cNvSpPr/>
          <p:nvPr/>
        </p:nvSpPr>
        <p:spPr>
          <a:xfrm>
            <a:off x="827584" y="1157338"/>
            <a:ext cx="7272808" cy="5509200"/>
          </a:xfrm>
          <a:prstGeom prst="rect">
            <a:avLst/>
          </a:prstGeom>
        </p:spPr>
        <p:txBody>
          <a:bodyPr wrap="square">
            <a:spAutoFit/>
          </a:bodyPr>
          <a:lstStyle/>
          <a:p>
            <a:pPr marL="16510" indent="-16510"/>
            <a:r>
              <a:rPr lang="ar-SA" sz="3200" dirty="0">
                <a:latin typeface="Times New Roman"/>
                <a:ea typeface="Times New Roman"/>
                <a:cs typeface="+mj-cs"/>
              </a:rPr>
              <a:t>مثال 1: برمج </a:t>
            </a:r>
            <a:r>
              <a:rPr lang="en-US" sz="3200" dirty="0">
                <a:latin typeface="Times New Roman"/>
                <a:ea typeface="Times New Roman"/>
                <a:cs typeface="+mj-cs"/>
              </a:rPr>
              <a:t>PORTB</a:t>
            </a:r>
            <a:r>
              <a:rPr lang="ar-SA" sz="3200" dirty="0">
                <a:latin typeface="Times New Roman"/>
                <a:ea typeface="Times New Roman"/>
                <a:cs typeface="+mj-cs"/>
              </a:rPr>
              <a:t> لتعمل أقطابه مخارج واجعل  حالة المخارج </a:t>
            </a:r>
            <a:r>
              <a:rPr lang="en-US" sz="3200" dirty="0">
                <a:latin typeface="Times New Roman"/>
                <a:ea typeface="Times New Roman"/>
                <a:cs typeface="+mj-cs"/>
              </a:rPr>
              <a:t>0B00000111</a:t>
            </a:r>
            <a:r>
              <a:rPr lang="ar-SA" sz="3200" dirty="0">
                <a:latin typeface="Times New Roman"/>
                <a:ea typeface="Times New Roman"/>
                <a:cs typeface="+mj-cs"/>
              </a:rPr>
              <a:t> .</a:t>
            </a:r>
            <a:endParaRPr lang="en-US" sz="3200" dirty="0">
              <a:latin typeface="Times New Roman"/>
              <a:ea typeface="Times New Roman"/>
              <a:cs typeface="+mj-cs"/>
            </a:endParaRPr>
          </a:p>
          <a:p>
            <a:pPr marL="16510" indent="-16510"/>
            <a:r>
              <a:rPr lang="ar-SA" sz="3200" dirty="0">
                <a:latin typeface="Times New Roman"/>
                <a:ea typeface="Times New Roman"/>
                <a:cs typeface="+mj-cs"/>
              </a:rPr>
              <a:t>الحل:</a:t>
            </a:r>
          </a:p>
          <a:p>
            <a:pPr marL="16510" indent="-16510"/>
            <a:endParaRPr lang="ar-SA" sz="3200" dirty="0">
              <a:latin typeface="Times New Roman"/>
              <a:ea typeface="Times New Roman"/>
              <a:cs typeface="+mj-cs"/>
            </a:endParaRPr>
          </a:p>
          <a:p>
            <a:pPr marL="16510" indent="-16510"/>
            <a:endParaRPr lang="ar-SA" sz="3200" dirty="0">
              <a:latin typeface="Times New Roman"/>
              <a:ea typeface="Times New Roman"/>
              <a:cs typeface="+mj-cs"/>
            </a:endParaRPr>
          </a:p>
          <a:p>
            <a:pPr marL="16510" indent="-16510"/>
            <a:endParaRPr lang="ar-SA" sz="3200" dirty="0">
              <a:latin typeface="Times New Roman"/>
              <a:ea typeface="Times New Roman"/>
              <a:cs typeface="+mj-cs"/>
            </a:endParaRPr>
          </a:p>
          <a:p>
            <a:pPr marL="16510" indent="-16510"/>
            <a:endParaRPr lang="ar-SA" sz="3200" dirty="0">
              <a:latin typeface="Times New Roman"/>
              <a:ea typeface="Times New Roman"/>
              <a:cs typeface="+mj-cs"/>
            </a:endParaRPr>
          </a:p>
          <a:p>
            <a:pPr marL="16510" indent="-16510"/>
            <a:endParaRPr lang="en-US" sz="3200" dirty="0">
              <a:latin typeface="Times New Roman"/>
              <a:ea typeface="Times New Roman"/>
              <a:cs typeface="+mj-cs"/>
            </a:endParaRPr>
          </a:p>
          <a:p>
            <a:pPr marL="16510" indent="-16510" algn="l"/>
            <a:r>
              <a:rPr lang="en-US" sz="3200" dirty="0">
                <a:latin typeface="Times New Roman"/>
                <a:ea typeface="Times New Roman"/>
                <a:cs typeface="+mj-cs"/>
              </a:rPr>
              <a:t>DDRB=0B11111111;</a:t>
            </a:r>
          </a:p>
          <a:p>
            <a:pPr marL="16510" indent="-16510" algn="l"/>
            <a:r>
              <a:rPr lang="en-US" sz="3200" dirty="0">
                <a:latin typeface="Times New Roman"/>
                <a:ea typeface="Times New Roman"/>
                <a:cs typeface="+mj-cs"/>
              </a:rPr>
              <a:t>PORTB=0B00000111;</a:t>
            </a:r>
          </a:p>
          <a:p>
            <a:pPr marL="16510" indent="-16510"/>
            <a:r>
              <a:rPr lang="ar-SY" sz="3200" dirty="0">
                <a:latin typeface="Times New Roman"/>
                <a:ea typeface="Times New Roman"/>
                <a:cs typeface="+mj-cs"/>
              </a:rPr>
              <a:t> </a:t>
            </a:r>
            <a:endParaRPr lang="en-US" sz="3200" dirty="0">
              <a:latin typeface="Times New Roman"/>
              <a:ea typeface="Times New Roman"/>
              <a:cs typeface="+mj-cs"/>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45" y="2636912"/>
            <a:ext cx="85534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91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685169" y="211287"/>
            <a:ext cx="7325723" cy="769441"/>
          </a:xfrm>
          <a:prstGeom prst="rect">
            <a:avLst/>
          </a:prstGeom>
        </p:spPr>
        <p:txBody>
          <a:bodyPr wrap="none">
            <a:spAutoFit/>
          </a:bodyPr>
          <a:lstStyle/>
          <a:p>
            <a:r>
              <a:rPr lang="ar-SA" sz="4400" b="1" dirty="0">
                <a:solidFill>
                  <a:srgbClr val="FF0000"/>
                </a:solidFill>
              </a:rPr>
              <a:t>برمجة المنافذ </a:t>
            </a:r>
            <a:r>
              <a:rPr lang="en-US" sz="4400" b="1" dirty="0">
                <a:solidFill>
                  <a:srgbClr val="FF0000"/>
                </a:solidFill>
              </a:rPr>
              <a:t> PORTS </a:t>
            </a:r>
            <a:r>
              <a:rPr lang="ar-SA" sz="4400" b="1" dirty="0">
                <a:solidFill>
                  <a:srgbClr val="FF0000"/>
                </a:solidFill>
              </a:rPr>
              <a:t>في عائلة </a:t>
            </a:r>
            <a:r>
              <a:rPr lang="en-US" sz="4400" b="1" dirty="0">
                <a:solidFill>
                  <a:srgbClr val="FF0000"/>
                </a:solidFill>
              </a:rPr>
              <a:t>AVR</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37</a:t>
            </a:fld>
            <a:endParaRPr lang="ar-SA"/>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cs typeface="+mj-cs"/>
            </a:endParaRPr>
          </a:p>
        </p:txBody>
      </p:sp>
      <p:sp>
        <p:nvSpPr>
          <p:cNvPr id="7" name="مستطيل 6"/>
          <p:cNvSpPr/>
          <p:nvPr/>
        </p:nvSpPr>
        <p:spPr>
          <a:xfrm>
            <a:off x="827584" y="1157338"/>
            <a:ext cx="7272808" cy="3416320"/>
          </a:xfrm>
          <a:prstGeom prst="rect">
            <a:avLst/>
          </a:prstGeom>
        </p:spPr>
        <p:txBody>
          <a:bodyPr wrap="square">
            <a:spAutoFit/>
          </a:bodyPr>
          <a:lstStyle/>
          <a:p>
            <a:pPr marL="16510" indent="-16510"/>
            <a:r>
              <a:rPr lang="ar-SA" sz="3200" dirty="0">
                <a:latin typeface="Times New Roman"/>
                <a:ea typeface="Times New Roman"/>
                <a:cs typeface="+mj-cs"/>
              </a:rPr>
              <a:t>مثال 2: برمج القطب  </a:t>
            </a:r>
            <a:r>
              <a:rPr lang="en-US" sz="3200" dirty="0">
                <a:latin typeface="Times New Roman"/>
                <a:ea typeface="Times New Roman"/>
                <a:cs typeface="+mj-cs"/>
              </a:rPr>
              <a:t>PB3</a:t>
            </a:r>
            <a:r>
              <a:rPr lang="ar-SA" sz="3200" dirty="0">
                <a:latin typeface="Times New Roman"/>
                <a:ea typeface="Times New Roman"/>
                <a:cs typeface="+mj-cs"/>
              </a:rPr>
              <a:t>في المنفذ </a:t>
            </a:r>
            <a:r>
              <a:rPr lang="en-US" sz="3200" dirty="0">
                <a:latin typeface="Times New Roman"/>
                <a:ea typeface="Times New Roman"/>
                <a:cs typeface="+mj-cs"/>
              </a:rPr>
              <a:t>PORTB</a:t>
            </a:r>
            <a:r>
              <a:rPr lang="ar-SA" sz="3200" dirty="0">
                <a:latin typeface="Times New Roman"/>
                <a:ea typeface="Times New Roman"/>
                <a:cs typeface="+mj-cs"/>
              </a:rPr>
              <a:t> كمخرج وباقي الأقطاب مداخل</a:t>
            </a:r>
          </a:p>
          <a:p>
            <a:pPr marL="16510" indent="-16510"/>
            <a:endParaRPr lang="ar-SA" sz="3200" dirty="0">
              <a:latin typeface="Times New Roman"/>
              <a:ea typeface="Times New Roman"/>
              <a:cs typeface="+mj-cs"/>
            </a:endParaRPr>
          </a:p>
          <a:p>
            <a:pPr marL="16510" indent="-16510"/>
            <a:r>
              <a:rPr lang="ar-SA" sz="3200" dirty="0">
                <a:latin typeface="Times New Roman"/>
                <a:ea typeface="Times New Roman"/>
                <a:cs typeface="+mj-cs"/>
              </a:rPr>
              <a:t>الحل:</a:t>
            </a:r>
            <a:endParaRPr lang="en-US" sz="3200" dirty="0">
              <a:latin typeface="Times New Roman"/>
              <a:ea typeface="Times New Roman"/>
              <a:cs typeface="+mj-cs"/>
            </a:endParaRPr>
          </a:p>
          <a:p>
            <a:pPr marL="16510" indent="-16510" algn="l"/>
            <a:r>
              <a:rPr lang="ar-SY" sz="3200" dirty="0">
                <a:latin typeface="Times New Roman"/>
                <a:ea typeface="Times New Roman"/>
                <a:cs typeface="+mj-cs"/>
              </a:rPr>
              <a:t> </a:t>
            </a:r>
            <a:r>
              <a:rPr lang="en-US" sz="4400" dirty="0">
                <a:latin typeface="Times New Roman"/>
                <a:ea typeface="Times New Roman"/>
                <a:cs typeface="+mj-cs"/>
              </a:rPr>
              <a:t>DDRB=0B00001000;</a:t>
            </a:r>
          </a:p>
          <a:p>
            <a:pPr marL="16510" indent="-16510"/>
            <a:r>
              <a:rPr lang="ar-SY" sz="4400" dirty="0">
                <a:latin typeface="Times New Roman"/>
                <a:ea typeface="Times New Roman"/>
                <a:cs typeface="+mj-cs"/>
              </a:rPr>
              <a:t> </a:t>
            </a:r>
            <a:endParaRPr lang="en-US" sz="4400" dirty="0">
              <a:latin typeface="Times New Roman"/>
              <a:ea typeface="Times New Roman"/>
              <a:cs typeface="+mj-cs"/>
            </a:endParaRPr>
          </a:p>
        </p:txBody>
      </p:sp>
      <p:cxnSp>
        <p:nvCxnSpPr>
          <p:cNvPr id="15" name="رابط كسهم مستقيم 14"/>
          <p:cNvCxnSpPr/>
          <p:nvPr/>
        </p:nvCxnSpPr>
        <p:spPr>
          <a:xfrm>
            <a:off x="4716016" y="2698068"/>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مستطيل 15"/>
          <p:cNvSpPr/>
          <p:nvPr/>
        </p:nvSpPr>
        <p:spPr>
          <a:xfrm>
            <a:off x="4348030" y="2223740"/>
            <a:ext cx="87204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tx1"/>
                </a:solidFill>
              </a:rPr>
              <a:t>PB3</a:t>
            </a:r>
            <a:endParaRPr lang="ar-SA" sz="2400" b="1" dirty="0">
              <a:solidFill>
                <a:schemeClr val="tx1"/>
              </a:solidFill>
            </a:endParaRPr>
          </a:p>
        </p:txBody>
      </p:sp>
    </p:spTree>
    <p:extLst>
      <p:ext uri="{BB962C8B-B14F-4D97-AF65-F5344CB8AC3E}">
        <p14:creationId xmlns:p14="http://schemas.microsoft.com/office/powerpoint/2010/main" val="401821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685169" y="211287"/>
            <a:ext cx="7325723" cy="769441"/>
          </a:xfrm>
          <a:prstGeom prst="rect">
            <a:avLst/>
          </a:prstGeom>
        </p:spPr>
        <p:txBody>
          <a:bodyPr wrap="none">
            <a:spAutoFit/>
          </a:bodyPr>
          <a:lstStyle/>
          <a:p>
            <a:r>
              <a:rPr lang="ar-SA" sz="4400" b="1" dirty="0">
                <a:solidFill>
                  <a:srgbClr val="FF0000"/>
                </a:solidFill>
              </a:rPr>
              <a:t>برمجة المنافذ </a:t>
            </a:r>
            <a:r>
              <a:rPr lang="en-US" sz="4400" b="1" dirty="0">
                <a:solidFill>
                  <a:srgbClr val="FF0000"/>
                </a:solidFill>
              </a:rPr>
              <a:t> PORTS </a:t>
            </a:r>
            <a:r>
              <a:rPr lang="ar-SA" sz="4400" b="1" dirty="0">
                <a:solidFill>
                  <a:srgbClr val="FF0000"/>
                </a:solidFill>
              </a:rPr>
              <a:t>في عائلة </a:t>
            </a:r>
            <a:r>
              <a:rPr lang="en-US" sz="4400" b="1" dirty="0">
                <a:solidFill>
                  <a:srgbClr val="FF0000"/>
                </a:solidFill>
              </a:rPr>
              <a:t>AVR</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38</a:t>
            </a:fld>
            <a:endParaRPr lang="ar-SA">
              <a:solidFill>
                <a:prstClr val="black">
                  <a:tint val="75000"/>
                </a:prstClr>
              </a:solidFill>
            </a:endParaRPr>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solidFill>
                <a:prstClr val="black"/>
              </a:solidFill>
              <a:cs typeface="Times New Roman"/>
            </a:endParaRPr>
          </a:p>
        </p:txBody>
      </p:sp>
      <p:sp>
        <p:nvSpPr>
          <p:cNvPr id="7" name="مستطيل 6"/>
          <p:cNvSpPr/>
          <p:nvPr/>
        </p:nvSpPr>
        <p:spPr>
          <a:xfrm>
            <a:off x="827584" y="1157338"/>
            <a:ext cx="7272808" cy="5509200"/>
          </a:xfrm>
          <a:prstGeom prst="rect">
            <a:avLst/>
          </a:prstGeom>
        </p:spPr>
        <p:txBody>
          <a:bodyPr wrap="square">
            <a:spAutoFit/>
          </a:bodyPr>
          <a:lstStyle/>
          <a:p>
            <a:pPr marL="16510" indent="-16510"/>
            <a:r>
              <a:rPr lang="ar-SA" sz="3200" dirty="0">
                <a:solidFill>
                  <a:prstClr val="black"/>
                </a:solidFill>
                <a:latin typeface="Times New Roman"/>
                <a:ea typeface="Times New Roman"/>
                <a:cs typeface="+mj-cs"/>
              </a:rPr>
              <a:t>مثال 3: برمج </a:t>
            </a:r>
            <a:r>
              <a:rPr lang="en-US" sz="3200" dirty="0">
                <a:solidFill>
                  <a:prstClr val="black"/>
                </a:solidFill>
                <a:latin typeface="Times New Roman"/>
                <a:ea typeface="Times New Roman"/>
                <a:cs typeface="+mj-cs"/>
              </a:rPr>
              <a:t>PORTD</a:t>
            </a:r>
            <a:r>
              <a:rPr lang="ar-SA" sz="3200" dirty="0">
                <a:solidFill>
                  <a:prstClr val="black"/>
                </a:solidFill>
                <a:latin typeface="Times New Roman"/>
                <a:ea typeface="Times New Roman"/>
                <a:cs typeface="+mj-cs"/>
              </a:rPr>
              <a:t> لتعمل أقطابه كمداخل وقم بالقراء ة هذه المداخل.</a:t>
            </a:r>
            <a:endParaRPr lang="en-US" sz="3200" dirty="0">
              <a:solidFill>
                <a:prstClr val="black"/>
              </a:solidFill>
              <a:latin typeface="Times New Roman"/>
              <a:ea typeface="Times New Roman"/>
              <a:cs typeface="+mj-cs"/>
            </a:endParaRPr>
          </a:p>
          <a:p>
            <a:pPr marL="16510" indent="-16510" algn="l"/>
            <a:r>
              <a:rPr lang="en-US" sz="3200" dirty="0">
                <a:solidFill>
                  <a:prstClr val="black"/>
                </a:solidFill>
                <a:latin typeface="Times New Roman"/>
                <a:ea typeface="Times New Roman"/>
                <a:cs typeface="+mj-cs"/>
              </a:rPr>
              <a:t>unsigned Short </a:t>
            </a:r>
            <a:r>
              <a:rPr lang="en-US" sz="3200" dirty="0" err="1">
                <a:solidFill>
                  <a:prstClr val="black"/>
                </a:solidFill>
                <a:latin typeface="Times New Roman"/>
                <a:ea typeface="Times New Roman"/>
                <a:cs typeface="+mj-cs"/>
              </a:rPr>
              <a:t>int</a:t>
            </a:r>
            <a:r>
              <a:rPr lang="en-US" sz="3200" dirty="0">
                <a:solidFill>
                  <a:prstClr val="black"/>
                </a:solidFill>
                <a:latin typeface="Times New Roman"/>
                <a:ea typeface="Times New Roman"/>
                <a:cs typeface="+mj-cs"/>
              </a:rPr>
              <a:t> x;</a:t>
            </a:r>
          </a:p>
          <a:p>
            <a:pPr marL="16510" indent="-16510" algn="l"/>
            <a:r>
              <a:rPr lang="en-US" sz="3200" dirty="0">
                <a:solidFill>
                  <a:prstClr val="black"/>
                </a:solidFill>
                <a:latin typeface="Times New Roman"/>
                <a:ea typeface="Times New Roman"/>
                <a:cs typeface="+mj-cs"/>
              </a:rPr>
              <a:t>DDRD=0b0000000;</a:t>
            </a:r>
          </a:p>
          <a:p>
            <a:pPr algn="l"/>
            <a:r>
              <a:rPr lang="en-US" sz="3200" dirty="0">
                <a:solidFill>
                  <a:prstClr val="black"/>
                </a:solidFill>
                <a:latin typeface="Times New Roman"/>
                <a:ea typeface="Times New Roman"/>
                <a:cs typeface="+mj-cs"/>
              </a:rPr>
              <a:t>X=PIND</a:t>
            </a:r>
          </a:p>
          <a:p>
            <a:pPr marL="16510" indent="-16510"/>
            <a:r>
              <a:rPr lang="ar-SA" sz="3200" dirty="0">
                <a:latin typeface="Times New Roman"/>
                <a:ea typeface="Times New Roman"/>
                <a:cs typeface="+mj-cs"/>
              </a:rPr>
              <a:t>مثال 4:  برمج القطب  </a:t>
            </a:r>
            <a:r>
              <a:rPr lang="en-US" sz="3200" dirty="0">
                <a:latin typeface="Times New Roman"/>
                <a:ea typeface="Times New Roman"/>
                <a:cs typeface="+mj-cs"/>
              </a:rPr>
              <a:t>PC0</a:t>
            </a:r>
            <a:r>
              <a:rPr lang="ar-SA" sz="3200" dirty="0">
                <a:latin typeface="Times New Roman"/>
                <a:ea typeface="Times New Roman"/>
                <a:cs typeface="+mj-cs"/>
              </a:rPr>
              <a:t> في المنفذ </a:t>
            </a:r>
            <a:r>
              <a:rPr lang="en-US" sz="3200" dirty="0">
                <a:latin typeface="Times New Roman"/>
                <a:ea typeface="Times New Roman"/>
                <a:cs typeface="+mj-cs"/>
              </a:rPr>
              <a:t>PORTC</a:t>
            </a:r>
            <a:r>
              <a:rPr lang="ar-SA" sz="3200" dirty="0">
                <a:latin typeface="Times New Roman"/>
                <a:ea typeface="Times New Roman"/>
                <a:cs typeface="+mj-cs"/>
              </a:rPr>
              <a:t> كمخرج  واجعله في حالة </a:t>
            </a:r>
            <a:r>
              <a:rPr lang="en-US" sz="3200" dirty="0">
                <a:latin typeface="Times New Roman"/>
                <a:ea typeface="Times New Roman"/>
                <a:cs typeface="+mj-cs"/>
              </a:rPr>
              <a:t>1 Logic</a:t>
            </a:r>
            <a:r>
              <a:rPr lang="ar-SA" sz="3200" dirty="0">
                <a:latin typeface="Times New Roman"/>
                <a:ea typeface="Times New Roman"/>
                <a:cs typeface="+mj-cs"/>
              </a:rPr>
              <a:t> .</a:t>
            </a:r>
            <a:endParaRPr lang="en-US" sz="3200" dirty="0">
              <a:latin typeface="Times New Roman"/>
              <a:ea typeface="Times New Roman"/>
              <a:cs typeface="+mj-cs"/>
            </a:endParaRPr>
          </a:p>
          <a:p>
            <a:pPr marL="16510" indent="-16510"/>
            <a:r>
              <a:rPr lang="en-US" sz="3200" dirty="0">
                <a:latin typeface="Times New Roman"/>
                <a:ea typeface="Times New Roman"/>
                <a:cs typeface="+mj-cs"/>
              </a:rPr>
              <a:t> </a:t>
            </a:r>
          </a:p>
          <a:p>
            <a:pPr marL="16510" indent="-16510" algn="l"/>
            <a:r>
              <a:rPr lang="en-US" sz="3200" dirty="0">
                <a:latin typeface="Times New Roman"/>
                <a:ea typeface="Times New Roman"/>
                <a:cs typeface="+mj-cs"/>
              </a:rPr>
              <a:t>DDRC. 0=1;</a:t>
            </a:r>
          </a:p>
          <a:p>
            <a:pPr marL="16510" indent="-16510" algn="l"/>
            <a:r>
              <a:rPr lang="en-US" sz="3200" dirty="0">
                <a:latin typeface="Times New Roman"/>
                <a:ea typeface="Times New Roman"/>
                <a:cs typeface="+mj-cs"/>
              </a:rPr>
              <a:t>PORTC. 0=1;</a:t>
            </a:r>
          </a:p>
          <a:p>
            <a:pPr algn="l"/>
            <a:endParaRPr lang="ar-SA" sz="3200" dirty="0">
              <a:solidFill>
                <a:prstClr val="black"/>
              </a:solidFill>
              <a:cs typeface="+mj-cs"/>
            </a:endParaRPr>
          </a:p>
        </p:txBody>
      </p:sp>
    </p:spTree>
    <p:extLst>
      <p:ext uri="{BB962C8B-B14F-4D97-AF65-F5344CB8AC3E}">
        <p14:creationId xmlns:p14="http://schemas.microsoft.com/office/powerpoint/2010/main" val="2413959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685169" y="211287"/>
            <a:ext cx="7325723" cy="769441"/>
          </a:xfrm>
          <a:prstGeom prst="rect">
            <a:avLst/>
          </a:prstGeom>
        </p:spPr>
        <p:txBody>
          <a:bodyPr wrap="none">
            <a:spAutoFit/>
          </a:bodyPr>
          <a:lstStyle/>
          <a:p>
            <a:r>
              <a:rPr lang="ar-SA" sz="4400" b="1" dirty="0">
                <a:solidFill>
                  <a:srgbClr val="FF0000"/>
                </a:solidFill>
              </a:rPr>
              <a:t>برمجة المنافذ </a:t>
            </a:r>
            <a:r>
              <a:rPr lang="en-US" sz="4400" b="1" dirty="0">
                <a:solidFill>
                  <a:srgbClr val="FF0000"/>
                </a:solidFill>
              </a:rPr>
              <a:t> PORTS </a:t>
            </a:r>
            <a:r>
              <a:rPr lang="ar-SA" sz="4400" b="1" dirty="0">
                <a:solidFill>
                  <a:srgbClr val="FF0000"/>
                </a:solidFill>
              </a:rPr>
              <a:t>في عائلة </a:t>
            </a:r>
            <a:r>
              <a:rPr lang="en-US" sz="4400" b="1" dirty="0">
                <a:solidFill>
                  <a:srgbClr val="FF0000"/>
                </a:solidFill>
              </a:rPr>
              <a:t>AVR</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39</a:t>
            </a:fld>
            <a:endParaRPr lang="ar-SA">
              <a:solidFill>
                <a:prstClr val="black">
                  <a:tint val="75000"/>
                </a:prstClr>
              </a:solidFill>
            </a:endParaRPr>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solidFill>
                <a:prstClr val="black"/>
              </a:solidFill>
              <a:cs typeface="Times New Roman"/>
            </a:endParaRPr>
          </a:p>
        </p:txBody>
      </p:sp>
      <p:sp>
        <p:nvSpPr>
          <p:cNvPr id="7" name="مستطيل 6"/>
          <p:cNvSpPr/>
          <p:nvPr/>
        </p:nvSpPr>
        <p:spPr>
          <a:xfrm>
            <a:off x="827584" y="1157338"/>
            <a:ext cx="7272808" cy="4524315"/>
          </a:xfrm>
          <a:prstGeom prst="rect">
            <a:avLst/>
          </a:prstGeom>
        </p:spPr>
        <p:txBody>
          <a:bodyPr wrap="square">
            <a:spAutoFit/>
          </a:bodyPr>
          <a:lstStyle/>
          <a:p>
            <a:pPr marL="16510" indent="-16510"/>
            <a:r>
              <a:rPr lang="ar-SA" sz="3200" dirty="0">
                <a:latin typeface="Times New Roman"/>
                <a:ea typeface="Times New Roman"/>
                <a:cs typeface="+mj-cs"/>
              </a:rPr>
              <a:t>مثال 5:  برمج القطب </a:t>
            </a:r>
            <a:r>
              <a:rPr lang="en-US" sz="3200" dirty="0">
                <a:latin typeface="Times New Roman"/>
                <a:ea typeface="Times New Roman"/>
                <a:cs typeface="+mj-cs"/>
              </a:rPr>
              <a:t> PC0</a:t>
            </a:r>
            <a:r>
              <a:rPr lang="ar-SA" sz="3200" dirty="0">
                <a:latin typeface="Times New Roman"/>
                <a:ea typeface="Times New Roman"/>
                <a:cs typeface="+mj-cs"/>
              </a:rPr>
              <a:t> في المنفذ </a:t>
            </a:r>
            <a:r>
              <a:rPr lang="en-US" sz="3200" dirty="0">
                <a:latin typeface="Times New Roman"/>
                <a:ea typeface="Times New Roman"/>
                <a:cs typeface="+mj-cs"/>
              </a:rPr>
              <a:t>PORTC</a:t>
            </a:r>
            <a:r>
              <a:rPr lang="ar-SA" sz="3200" dirty="0">
                <a:latin typeface="Times New Roman"/>
                <a:ea typeface="Times New Roman"/>
                <a:cs typeface="+mj-cs"/>
              </a:rPr>
              <a:t> كمدخل  و اخرج حالته على القطب </a:t>
            </a:r>
            <a:r>
              <a:rPr lang="en-US" sz="3200" dirty="0">
                <a:latin typeface="Times New Roman"/>
                <a:ea typeface="Times New Roman"/>
                <a:cs typeface="+mj-cs"/>
              </a:rPr>
              <a:t>PB0</a:t>
            </a:r>
            <a:r>
              <a:rPr lang="ar-SA" sz="3200" dirty="0">
                <a:latin typeface="Times New Roman"/>
                <a:ea typeface="Times New Roman"/>
                <a:cs typeface="+mj-cs"/>
              </a:rPr>
              <a:t>.</a:t>
            </a:r>
            <a:endParaRPr lang="en-US" sz="3200" dirty="0">
              <a:latin typeface="Times New Roman"/>
              <a:ea typeface="Times New Roman"/>
              <a:cs typeface="+mj-cs"/>
            </a:endParaRPr>
          </a:p>
          <a:p>
            <a:pPr algn="l"/>
            <a:r>
              <a:rPr lang="en-US" sz="3200" dirty="0">
                <a:latin typeface="Times New Roman"/>
                <a:ea typeface="Times New Roman"/>
                <a:cs typeface="+mj-cs"/>
              </a:rPr>
              <a:t> </a:t>
            </a:r>
          </a:p>
          <a:p>
            <a:pPr marL="16510" indent="-16510" algn="l"/>
            <a:r>
              <a:rPr lang="en-US" sz="3200" dirty="0">
                <a:latin typeface="Times New Roman"/>
                <a:ea typeface="Times New Roman"/>
                <a:cs typeface="+mj-cs"/>
              </a:rPr>
              <a:t>DDRC. 0=0;</a:t>
            </a:r>
          </a:p>
          <a:p>
            <a:pPr marL="16510" indent="-16510" algn="l"/>
            <a:r>
              <a:rPr lang="en-US" sz="3200" dirty="0">
                <a:latin typeface="Times New Roman"/>
                <a:ea typeface="Times New Roman"/>
                <a:cs typeface="+mj-cs"/>
              </a:rPr>
              <a:t>DDRB. 0=1;</a:t>
            </a:r>
          </a:p>
          <a:p>
            <a:pPr marL="16510" indent="-16510" algn="l"/>
            <a:r>
              <a:rPr lang="en-US" sz="3200" dirty="0">
                <a:latin typeface="Times New Roman"/>
                <a:ea typeface="Times New Roman"/>
                <a:cs typeface="+mj-cs"/>
              </a:rPr>
              <a:t>PORTB. 0=PINC. 0;</a:t>
            </a:r>
          </a:p>
          <a:p>
            <a:endParaRPr lang="ar-SA" sz="3200" dirty="0">
              <a:solidFill>
                <a:srgbClr val="FF0000"/>
              </a:solidFill>
              <a:cs typeface="+mj-cs"/>
            </a:endParaRPr>
          </a:p>
          <a:p>
            <a:endParaRPr lang="ar-SA" sz="3200" dirty="0">
              <a:solidFill>
                <a:srgbClr val="FF0000"/>
              </a:solidFill>
              <a:cs typeface="+mj-cs"/>
            </a:endParaRPr>
          </a:p>
          <a:p>
            <a:r>
              <a:rPr lang="ar-SA" sz="3200" b="1" dirty="0">
                <a:solidFill>
                  <a:srgbClr val="FF0000"/>
                </a:solidFill>
                <a:cs typeface="+mj-cs"/>
              </a:rPr>
              <a:t>ملاحظة هامة</a:t>
            </a:r>
            <a:r>
              <a:rPr lang="ar-SA" sz="3200" b="1" dirty="0">
                <a:solidFill>
                  <a:prstClr val="black"/>
                </a:solidFill>
                <a:cs typeface="+mj-cs"/>
              </a:rPr>
              <a:t>: </a:t>
            </a:r>
            <a:r>
              <a:rPr lang="ar-SA" sz="3200" b="1" dirty="0">
                <a:solidFill>
                  <a:srgbClr val="00B0F0"/>
                </a:solidFill>
                <a:cs typeface="+mj-cs"/>
              </a:rPr>
              <a:t>بشكل افتراضي </a:t>
            </a:r>
            <a:r>
              <a:rPr lang="en-US" sz="3200" b="1" dirty="0">
                <a:solidFill>
                  <a:srgbClr val="00B0F0"/>
                </a:solidFill>
                <a:cs typeface="+mj-cs"/>
              </a:rPr>
              <a:t>PORTS</a:t>
            </a:r>
            <a:r>
              <a:rPr lang="ar-SA" sz="3200" b="1" dirty="0">
                <a:solidFill>
                  <a:srgbClr val="00B0F0"/>
                </a:solidFill>
                <a:cs typeface="+mj-cs"/>
              </a:rPr>
              <a:t> في </a:t>
            </a:r>
            <a:r>
              <a:rPr lang="en-US" sz="3200" b="1" dirty="0">
                <a:solidFill>
                  <a:srgbClr val="00B0F0"/>
                </a:solidFill>
                <a:cs typeface="+mj-cs"/>
              </a:rPr>
              <a:t>AVR</a:t>
            </a:r>
            <a:r>
              <a:rPr lang="ar-SA" sz="3200" b="1" dirty="0">
                <a:solidFill>
                  <a:srgbClr val="00B0F0"/>
                </a:solidFill>
                <a:cs typeface="+mj-cs"/>
              </a:rPr>
              <a:t> دخل.</a:t>
            </a:r>
          </a:p>
        </p:txBody>
      </p:sp>
    </p:spTree>
    <p:extLst>
      <p:ext uri="{BB962C8B-B14F-4D97-AF65-F5344CB8AC3E}">
        <p14:creationId xmlns:p14="http://schemas.microsoft.com/office/powerpoint/2010/main" val="129734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179512" y="1916832"/>
            <a:ext cx="8712968" cy="4031873"/>
          </a:xfrm>
          <a:prstGeom prst="rect">
            <a:avLst/>
          </a:prstGeom>
        </p:spPr>
        <p:txBody>
          <a:bodyPr wrap="square">
            <a:spAutoFit/>
          </a:bodyPr>
          <a:lstStyle/>
          <a:p>
            <a:pPr marL="457200" lvl="0" indent="-457200">
              <a:buFont typeface="Arial" pitchFamily="34" charset="0"/>
              <a:buChar char="•"/>
            </a:pPr>
            <a:r>
              <a:rPr lang="ar-SY" sz="3200" dirty="0">
                <a:cs typeface="+mj-cs"/>
              </a:rPr>
              <a:t>وحدة المعالجة المركزية</a:t>
            </a:r>
            <a:r>
              <a:rPr lang="ar-SA" sz="3200" dirty="0">
                <a:cs typeface="+mj-cs"/>
              </a:rPr>
              <a:t>  </a:t>
            </a:r>
            <a:r>
              <a:rPr lang="en-US" sz="3200" dirty="0">
                <a:cs typeface="+mj-cs"/>
              </a:rPr>
              <a:t>CPU</a:t>
            </a:r>
            <a:r>
              <a:rPr lang="ar-SA" sz="3200" dirty="0">
                <a:cs typeface="+mj-cs"/>
              </a:rPr>
              <a:t>.</a:t>
            </a:r>
          </a:p>
          <a:p>
            <a:pPr marL="457200" lvl="0" indent="-457200">
              <a:buFont typeface="Arial" pitchFamily="34" charset="0"/>
              <a:buChar char="•"/>
            </a:pPr>
            <a:endParaRPr lang="en-US" sz="3200" dirty="0">
              <a:cs typeface="+mj-cs"/>
            </a:endParaRPr>
          </a:p>
          <a:p>
            <a:pPr marL="457200" indent="-457200">
              <a:buFont typeface="Arial" pitchFamily="34" charset="0"/>
              <a:buChar char="•"/>
            </a:pPr>
            <a:r>
              <a:rPr lang="ar-SY" sz="3200" dirty="0">
                <a:cs typeface="+mj-cs"/>
              </a:rPr>
              <a:t>ذاكرة </a:t>
            </a:r>
            <a:r>
              <a:rPr lang="en-US" sz="3200" dirty="0">
                <a:cs typeface="+mj-cs"/>
              </a:rPr>
              <a:t>ROM</a:t>
            </a:r>
            <a:r>
              <a:rPr lang="ar-SY" sz="3200" dirty="0">
                <a:cs typeface="+mj-cs"/>
              </a:rPr>
              <a:t> لحفظ برنامج تشغيل المتحكم </a:t>
            </a:r>
            <a:r>
              <a:rPr lang="en-US" sz="3200" dirty="0">
                <a:cs typeface="+mj-cs"/>
              </a:rPr>
              <a:t>(Program Memory)</a:t>
            </a:r>
          </a:p>
          <a:p>
            <a:pPr marL="457200" lvl="0" indent="-457200">
              <a:buFont typeface="Arial" pitchFamily="34" charset="0"/>
              <a:buChar char="•"/>
            </a:pPr>
            <a:endParaRPr lang="ar-SA" sz="3200" dirty="0">
              <a:cs typeface="+mj-cs"/>
            </a:endParaRPr>
          </a:p>
          <a:p>
            <a:pPr marL="457200" lvl="0" indent="-457200">
              <a:buFont typeface="Arial" pitchFamily="34" charset="0"/>
              <a:buChar char="•"/>
            </a:pPr>
            <a:r>
              <a:rPr lang="ar-SY" sz="3200" dirty="0">
                <a:cs typeface="+mj-cs"/>
              </a:rPr>
              <a:t>ذاكرة </a:t>
            </a:r>
            <a:r>
              <a:rPr lang="en-US" sz="3200" dirty="0">
                <a:cs typeface="+mj-cs"/>
              </a:rPr>
              <a:t>RAM</a:t>
            </a:r>
            <a:r>
              <a:rPr lang="ar-SY" sz="3200" dirty="0">
                <a:cs typeface="+mj-cs"/>
              </a:rPr>
              <a:t> لحفظ البيانات والتعامل معها </a:t>
            </a:r>
            <a:r>
              <a:rPr lang="en-US" sz="3200" dirty="0">
                <a:cs typeface="+mj-cs"/>
              </a:rPr>
              <a:t>(Data Memory)</a:t>
            </a:r>
            <a:r>
              <a:rPr lang="ar-SA" sz="3200" dirty="0">
                <a:cs typeface="+mj-cs"/>
              </a:rPr>
              <a:t>.</a:t>
            </a:r>
            <a:endParaRPr lang="en-US" sz="3200" dirty="0">
              <a:cs typeface="+mj-cs"/>
            </a:endParaRPr>
          </a:p>
          <a:p>
            <a:pPr marL="457200" lvl="0" indent="-457200">
              <a:buFont typeface="Arial" pitchFamily="34" charset="0"/>
              <a:buChar char="•"/>
            </a:pPr>
            <a:endParaRPr lang="en-US" sz="3200" dirty="0">
              <a:cs typeface="+mj-cs"/>
            </a:endParaRPr>
          </a:p>
          <a:p>
            <a:pPr marL="457200" lvl="0" indent="-457200">
              <a:buFont typeface="Arial" pitchFamily="34" charset="0"/>
              <a:buChar char="•"/>
            </a:pPr>
            <a:r>
              <a:rPr lang="ar-SY" sz="3200" dirty="0">
                <a:cs typeface="+mj-cs"/>
              </a:rPr>
              <a:t>منافذ الدخل و الخرج </a:t>
            </a:r>
            <a:r>
              <a:rPr lang="en-US" sz="3200" dirty="0">
                <a:cs typeface="+mj-cs"/>
              </a:rPr>
              <a:t>(I/O lines)</a:t>
            </a:r>
            <a:r>
              <a:rPr lang="ar-SA" sz="3200" dirty="0">
                <a:cs typeface="+mj-cs"/>
              </a:rPr>
              <a:t>.</a:t>
            </a:r>
            <a:endParaRPr lang="en-US" sz="3200" dirty="0">
              <a:cs typeface="+mj-cs"/>
            </a:endParaRPr>
          </a:p>
        </p:txBody>
      </p:sp>
      <p:sp>
        <p:nvSpPr>
          <p:cNvPr id="4" name="مستطيل 3"/>
          <p:cNvSpPr/>
          <p:nvPr/>
        </p:nvSpPr>
        <p:spPr>
          <a:xfrm>
            <a:off x="1259167" y="836712"/>
            <a:ext cx="7345281" cy="584775"/>
          </a:xfrm>
          <a:prstGeom prst="rect">
            <a:avLst/>
          </a:prstGeom>
        </p:spPr>
        <p:txBody>
          <a:bodyPr wrap="none">
            <a:spAutoFit/>
          </a:bodyPr>
          <a:lstStyle/>
          <a:p>
            <a:r>
              <a:rPr lang="ar-SY" sz="3200" dirty="0">
                <a:solidFill>
                  <a:srgbClr val="FF0000"/>
                </a:solidFill>
              </a:rPr>
              <a:t>يتألف </a:t>
            </a:r>
            <a:r>
              <a:rPr lang="ar-SA" sz="3200" dirty="0">
                <a:solidFill>
                  <a:srgbClr val="FF0000"/>
                </a:solidFill>
              </a:rPr>
              <a:t>أي نظام حاسوبي مصغر</a:t>
            </a:r>
            <a:r>
              <a:rPr lang="ar-SY" sz="3200" dirty="0">
                <a:solidFill>
                  <a:srgbClr val="FF0000"/>
                </a:solidFill>
              </a:rPr>
              <a:t> من وحدات أساسية هي:</a:t>
            </a:r>
            <a:endParaRPr lang="en-US" sz="3200"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4</a:t>
            </a:fld>
            <a:endParaRPr lang="ar-SA"/>
          </a:p>
        </p:txBody>
      </p:sp>
    </p:spTree>
    <p:extLst>
      <p:ext uri="{BB962C8B-B14F-4D97-AF65-F5344CB8AC3E}">
        <p14:creationId xmlns:p14="http://schemas.microsoft.com/office/powerpoint/2010/main" val="1940084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691790" y="211287"/>
            <a:ext cx="5892959" cy="769441"/>
          </a:xfrm>
          <a:prstGeom prst="rect">
            <a:avLst/>
          </a:prstGeom>
        </p:spPr>
        <p:txBody>
          <a:bodyPr wrap="none">
            <a:spAutoFit/>
          </a:bodyPr>
          <a:lstStyle/>
          <a:p>
            <a:r>
              <a:rPr lang="ar-SA" sz="4400" b="1" dirty="0">
                <a:solidFill>
                  <a:srgbClr val="FF0000"/>
                </a:solidFill>
              </a:rPr>
              <a:t>ربط الأحمال مع مخارج المتحكم</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40</a:t>
            </a:fld>
            <a:endParaRPr lang="ar-SA">
              <a:solidFill>
                <a:prstClr val="black">
                  <a:tint val="75000"/>
                </a:prstClr>
              </a:solidFill>
            </a:endParaRPr>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solidFill>
                <a:prstClr val="black"/>
              </a:solidFill>
              <a:cs typeface="Times New Roman"/>
            </a:endParaRPr>
          </a:p>
        </p:txBody>
      </p:sp>
      <p:sp>
        <p:nvSpPr>
          <p:cNvPr id="7" name="مستطيل 6"/>
          <p:cNvSpPr/>
          <p:nvPr/>
        </p:nvSpPr>
        <p:spPr>
          <a:xfrm>
            <a:off x="827584" y="952203"/>
            <a:ext cx="7560840" cy="1200329"/>
          </a:xfrm>
          <a:prstGeom prst="rect">
            <a:avLst/>
          </a:prstGeom>
        </p:spPr>
        <p:txBody>
          <a:bodyPr wrap="square">
            <a:spAutoFit/>
          </a:bodyPr>
          <a:lstStyle/>
          <a:p>
            <a:r>
              <a:rPr lang="ar-SA" sz="2400" b="1" dirty="0">
                <a:solidFill>
                  <a:schemeClr val="accent1"/>
                </a:solidFill>
                <a:cs typeface="+mj-cs"/>
              </a:rPr>
              <a:t>إن وصل الأحمال مع أقطاب المتحكم يكون بطريقتين:</a:t>
            </a:r>
          </a:p>
          <a:p>
            <a:pPr marL="457200" indent="-457200">
              <a:buFont typeface="+mj-lt"/>
              <a:buAutoNum type="alphaUcPeriod"/>
            </a:pPr>
            <a:r>
              <a:rPr lang="ar-SA" sz="2400" dirty="0">
                <a:cs typeface="+mj-cs"/>
              </a:rPr>
              <a:t>يعمل القطب كمنبع لتيار تشغيل الحمل (</a:t>
            </a:r>
            <a:r>
              <a:rPr lang="en-US" sz="2400" dirty="0">
                <a:cs typeface="+mj-cs"/>
              </a:rPr>
              <a:t>Source</a:t>
            </a:r>
            <a:r>
              <a:rPr lang="ar-SA" sz="2400" dirty="0">
                <a:cs typeface="+mj-cs"/>
              </a:rPr>
              <a:t>)</a:t>
            </a:r>
            <a:r>
              <a:rPr lang="ar-SY" sz="2400" dirty="0">
                <a:cs typeface="+mj-cs"/>
              </a:rPr>
              <a:t>.</a:t>
            </a:r>
            <a:endParaRPr lang="en-US" sz="2400" dirty="0">
              <a:cs typeface="+mj-cs"/>
            </a:endParaRPr>
          </a:p>
          <a:p>
            <a:pPr marL="457200" lvl="0" indent="-457200">
              <a:buFont typeface="+mj-lt"/>
              <a:buAutoNum type="alphaUcPeriod"/>
            </a:pPr>
            <a:r>
              <a:rPr lang="ar-SA" sz="2400" dirty="0">
                <a:cs typeface="+mj-cs"/>
              </a:rPr>
              <a:t>يعمل </a:t>
            </a:r>
            <a:r>
              <a:rPr lang="ar-SY" sz="2400" dirty="0">
                <a:cs typeface="+mj-cs"/>
              </a:rPr>
              <a:t>ا</a:t>
            </a:r>
            <a:r>
              <a:rPr lang="ar-SA" sz="2400" dirty="0">
                <a:cs typeface="+mj-cs"/>
              </a:rPr>
              <a:t>لقطب كمصرف لتيار تشغيل الحمل (</a:t>
            </a:r>
            <a:r>
              <a:rPr lang="en-US" sz="2400" dirty="0">
                <a:cs typeface="+mj-cs"/>
              </a:rPr>
              <a:t>Sink</a:t>
            </a:r>
            <a:r>
              <a:rPr lang="ar-SA" sz="2400" dirty="0">
                <a:cs typeface="+mj-cs"/>
              </a:rPr>
              <a:t>).</a:t>
            </a:r>
            <a:endParaRPr lang="en-US" sz="2400" dirty="0">
              <a:cs typeface="+mj-cs"/>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04" y="2151961"/>
            <a:ext cx="8763000"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766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691790" y="211287"/>
            <a:ext cx="5892959" cy="769441"/>
          </a:xfrm>
          <a:prstGeom prst="rect">
            <a:avLst/>
          </a:prstGeom>
        </p:spPr>
        <p:txBody>
          <a:bodyPr wrap="none">
            <a:spAutoFit/>
          </a:bodyPr>
          <a:lstStyle/>
          <a:p>
            <a:r>
              <a:rPr lang="ar-SA" sz="4400" b="1" dirty="0">
                <a:solidFill>
                  <a:srgbClr val="FF0000"/>
                </a:solidFill>
              </a:rPr>
              <a:t>ربط الأحمال مع مخارج المتحكم</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41</a:t>
            </a:fld>
            <a:endParaRPr lang="ar-SA">
              <a:solidFill>
                <a:prstClr val="black">
                  <a:tint val="75000"/>
                </a:prstClr>
              </a:solidFill>
            </a:endParaRPr>
          </a:p>
        </p:txBody>
      </p:sp>
      <p:sp>
        <p:nvSpPr>
          <p:cNvPr id="7" name="مستطيل 6"/>
          <p:cNvSpPr/>
          <p:nvPr/>
        </p:nvSpPr>
        <p:spPr>
          <a:xfrm>
            <a:off x="827584" y="966491"/>
            <a:ext cx="7560840" cy="5693866"/>
          </a:xfrm>
          <a:prstGeom prst="rect">
            <a:avLst/>
          </a:prstGeom>
        </p:spPr>
        <p:txBody>
          <a:bodyPr wrap="square">
            <a:spAutoFit/>
          </a:bodyPr>
          <a:lstStyle/>
          <a:p>
            <a:pPr algn="just"/>
            <a:r>
              <a:rPr lang="ar-SA" sz="2800" b="1" dirty="0">
                <a:solidFill>
                  <a:schemeClr val="accent1"/>
                </a:solidFill>
              </a:rPr>
              <a:t>أهم الاعتبارات التي يجب أن تؤخذ بعين الاعتبار عن ربط أقطاب المتحكم إلى الأحمال هو:</a:t>
            </a:r>
          </a:p>
          <a:p>
            <a:pPr marL="457200" indent="-457200" algn="just">
              <a:lnSpc>
                <a:spcPct val="150000"/>
              </a:lnSpc>
              <a:buFont typeface="Wingdings" pitchFamily="2" charset="2"/>
              <a:buChar char="§"/>
            </a:pPr>
            <a:r>
              <a:rPr lang="ar-SA" sz="3200" dirty="0"/>
              <a:t> </a:t>
            </a:r>
            <a:r>
              <a:rPr lang="ar-SA" sz="2800" dirty="0"/>
              <a:t>التيار الأعظمي المستهلك من قطب المتحكم (</a:t>
            </a:r>
            <a:r>
              <a:rPr lang="en-US" sz="2800" dirty="0" err="1"/>
              <a:t>Vcc</a:t>
            </a:r>
            <a:r>
              <a:rPr lang="en-US" sz="2800" dirty="0"/>
              <a:t> to </a:t>
            </a:r>
            <a:r>
              <a:rPr lang="en-US" sz="2800" dirty="0" err="1"/>
              <a:t>Gnd</a:t>
            </a:r>
            <a:r>
              <a:rPr lang="ar-SA" sz="2800" dirty="0"/>
              <a:t>) الذي يمكن سحبه أو تصريفه عن طريق المتحكم بشكل كلي هو </a:t>
            </a:r>
            <a:r>
              <a:rPr lang="en-US" sz="2800" dirty="0"/>
              <a:t>200mA</a:t>
            </a:r>
            <a:r>
              <a:rPr lang="ar-SA" sz="2800" dirty="0"/>
              <a:t> وفق المواصفات الكهربائية لعائلة متحكمات </a:t>
            </a:r>
            <a:r>
              <a:rPr lang="en-US" sz="2800" dirty="0"/>
              <a:t>AVR</a:t>
            </a:r>
            <a:r>
              <a:rPr lang="ar-SA" sz="2800" dirty="0"/>
              <a:t>.</a:t>
            </a:r>
          </a:p>
          <a:p>
            <a:pPr marL="457200" indent="-457200" algn="just">
              <a:lnSpc>
                <a:spcPct val="150000"/>
              </a:lnSpc>
              <a:buFont typeface="Wingdings" pitchFamily="2" charset="2"/>
              <a:buChar char="§"/>
            </a:pPr>
            <a:r>
              <a:rPr lang="ar-SA" sz="2800" dirty="0"/>
              <a:t> وقيمة التيار التي يمكن سحبها أو تصريفها لقطب خرج من أقطاب المتحكم تتراوح عادة من </a:t>
            </a:r>
            <a:r>
              <a:rPr lang="en-US" sz="2800" dirty="0"/>
              <a:t>20~40mA</a:t>
            </a:r>
            <a:r>
              <a:rPr lang="ar-SA" sz="2800" dirty="0"/>
              <a:t> حسب المواصفات الكهربائية للمتحكم المصغر </a:t>
            </a:r>
            <a:r>
              <a:rPr lang="en-US" sz="2800" dirty="0"/>
              <a:t>AVR</a:t>
            </a:r>
            <a:r>
              <a:rPr lang="ar-SA" sz="2800" dirty="0"/>
              <a:t>.</a:t>
            </a:r>
          </a:p>
        </p:txBody>
      </p:sp>
    </p:spTree>
    <p:extLst>
      <p:ext uri="{BB962C8B-B14F-4D97-AF65-F5344CB8AC3E}">
        <p14:creationId xmlns:p14="http://schemas.microsoft.com/office/powerpoint/2010/main" val="338143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291836" y="236836"/>
            <a:ext cx="8326317" cy="707886"/>
          </a:xfrm>
          <a:prstGeom prst="rect">
            <a:avLst/>
          </a:prstGeom>
        </p:spPr>
        <p:txBody>
          <a:bodyPr wrap="none">
            <a:spAutoFit/>
          </a:bodyPr>
          <a:lstStyle/>
          <a:p>
            <a:r>
              <a:rPr lang="ar-SA" sz="4000" b="1" dirty="0">
                <a:solidFill>
                  <a:srgbClr val="FF0000"/>
                </a:solidFill>
              </a:rPr>
              <a:t>ربط المفاتيح وكباسات اللحظية مع مداخل المتحكم</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42</a:t>
            </a:fld>
            <a:endParaRPr lang="ar-SA">
              <a:solidFill>
                <a:prstClr val="black">
                  <a:tint val="75000"/>
                </a:prstClr>
              </a:solidFill>
            </a:endParaRPr>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solidFill>
                <a:prstClr val="black"/>
              </a:solidFill>
              <a:cs typeface="Times New Roman"/>
            </a:endParaRPr>
          </a:p>
        </p:txBody>
      </p:sp>
      <p:pic>
        <p:nvPicPr>
          <p:cNvPr id="13314" name="Picture 2" descr="C:\Users\shift\Desktop\my work\COURSE MICRO\applications\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768" y="940133"/>
            <a:ext cx="7499003" cy="5492134"/>
          </a:xfrm>
          <a:prstGeom prst="rect">
            <a:avLst/>
          </a:prstGeom>
          <a:noFill/>
          <a:extLst>
            <a:ext uri="{909E8E84-426E-40DD-AFC4-6F175D3DCCD1}">
              <a14:hiddenFill xmlns:a14="http://schemas.microsoft.com/office/drawing/2010/main">
                <a:solidFill>
                  <a:srgbClr val="FFFFFF"/>
                </a:solidFill>
              </a14:hiddenFill>
            </a:ext>
          </a:extLst>
        </p:spPr>
      </p:pic>
      <p:sp>
        <p:nvSpPr>
          <p:cNvPr id="6" name="مستطيل 5"/>
          <p:cNvSpPr/>
          <p:nvPr/>
        </p:nvSpPr>
        <p:spPr>
          <a:xfrm>
            <a:off x="888768" y="1124744"/>
            <a:ext cx="3323192" cy="2592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مستطيل 7"/>
          <p:cNvSpPr/>
          <p:nvPr/>
        </p:nvSpPr>
        <p:spPr>
          <a:xfrm>
            <a:off x="4788024" y="1093912"/>
            <a:ext cx="3323192" cy="2407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مستطيل 8"/>
          <p:cNvSpPr/>
          <p:nvPr/>
        </p:nvSpPr>
        <p:spPr>
          <a:xfrm>
            <a:off x="658387" y="3501009"/>
            <a:ext cx="7605229" cy="2931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67183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9"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907704" y="221606"/>
            <a:ext cx="4775666" cy="707886"/>
          </a:xfrm>
          <a:prstGeom prst="rect">
            <a:avLst/>
          </a:prstGeom>
        </p:spPr>
        <p:txBody>
          <a:bodyPr wrap="none">
            <a:spAutoFit/>
          </a:bodyPr>
          <a:lstStyle/>
          <a:p>
            <a:r>
              <a:rPr lang="ar-SA" sz="4000" b="1" dirty="0">
                <a:solidFill>
                  <a:srgbClr val="FF0000"/>
                </a:solidFill>
              </a:rPr>
              <a:t>مقاومة الرفع </a:t>
            </a:r>
            <a:r>
              <a:rPr lang="en-US" sz="4000" b="1" dirty="0">
                <a:solidFill>
                  <a:srgbClr val="FF0000"/>
                </a:solidFill>
              </a:rPr>
              <a:t>RUP</a:t>
            </a:r>
            <a:r>
              <a:rPr lang="ar-SA" sz="4000" b="1" dirty="0">
                <a:solidFill>
                  <a:srgbClr val="FF0000"/>
                </a:solidFill>
              </a:rPr>
              <a:t> الداخلية</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43</a:t>
            </a:fld>
            <a:endParaRPr lang="ar-SA">
              <a:solidFill>
                <a:prstClr val="black">
                  <a:tint val="75000"/>
                </a:prstClr>
              </a:solidFill>
            </a:endParaRPr>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solidFill>
                <a:prstClr val="black"/>
              </a:solidFill>
              <a:cs typeface="Times New Roman"/>
            </a:endParaRPr>
          </a:p>
        </p:txBody>
      </p:sp>
      <p:sp>
        <p:nvSpPr>
          <p:cNvPr id="7" name="مستطيل 6"/>
          <p:cNvSpPr/>
          <p:nvPr/>
        </p:nvSpPr>
        <p:spPr>
          <a:xfrm>
            <a:off x="827584" y="943830"/>
            <a:ext cx="7272808" cy="2554545"/>
          </a:xfrm>
          <a:prstGeom prst="rect">
            <a:avLst/>
          </a:prstGeom>
        </p:spPr>
        <p:txBody>
          <a:bodyPr wrap="square">
            <a:spAutoFit/>
          </a:bodyPr>
          <a:lstStyle/>
          <a:p>
            <a:pPr marL="16510" indent="-16510" algn="just"/>
            <a:r>
              <a:rPr lang="ar-SA" sz="3200" dirty="0">
                <a:latin typeface="Times New Roman"/>
                <a:ea typeface="Times New Roman"/>
                <a:cs typeface="+mj-cs"/>
              </a:rPr>
              <a:t>يمتلك كل قطب </a:t>
            </a:r>
            <a:r>
              <a:rPr lang="en-US" sz="3200" dirty="0" err="1">
                <a:latin typeface="Times New Roman"/>
                <a:ea typeface="Times New Roman"/>
                <a:cs typeface="+mj-cs"/>
              </a:rPr>
              <a:t>Pxy</a:t>
            </a:r>
            <a:r>
              <a:rPr lang="ar-SA" sz="3200" dirty="0">
                <a:latin typeface="Times New Roman"/>
                <a:ea typeface="Times New Roman"/>
                <a:cs typeface="+mj-cs"/>
              </a:rPr>
              <a:t> من </a:t>
            </a:r>
            <a:r>
              <a:rPr lang="en-US" sz="3200" dirty="0">
                <a:latin typeface="Times New Roman"/>
                <a:ea typeface="Times New Roman"/>
                <a:cs typeface="+mj-cs"/>
              </a:rPr>
              <a:t>PORTS</a:t>
            </a:r>
            <a:r>
              <a:rPr lang="ar-SA" sz="3200" dirty="0">
                <a:latin typeface="Times New Roman"/>
                <a:ea typeface="Times New Roman"/>
                <a:cs typeface="+mj-cs"/>
              </a:rPr>
              <a:t> في عائلة </a:t>
            </a:r>
            <a:r>
              <a:rPr lang="en-US" sz="3200" dirty="0">
                <a:latin typeface="Times New Roman"/>
                <a:ea typeface="Times New Roman"/>
                <a:cs typeface="+mj-cs"/>
              </a:rPr>
              <a:t>AVR</a:t>
            </a:r>
            <a:r>
              <a:rPr lang="ar-SA" sz="3200" dirty="0">
                <a:latin typeface="Times New Roman"/>
                <a:ea typeface="Times New Roman"/>
                <a:cs typeface="+mj-cs"/>
              </a:rPr>
              <a:t> مقاومة رفع داخلية يمكن تفعيلها عندما يعمل القطب كدخل  عن طريق المسجل </a:t>
            </a:r>
            <a:r>
              <a:rPr lang="en-US" sz="3200" dirty="0">
                <a:latin typeface="Times New Roman"/>
                <a:ea typeface="Times New Roman"/>
                <a:cs typeface="+mj-cs"/>
              </a:rPr>
              <a:t>PORTX</a:t>
            </a:r>
            <a:r>
              <a:rPr lang="ar-SA" sz="3200" dirty="0">
                <a:latin typeface="Times New Roman"/>
                <a:ea typeface="Times New Roman"/>
                <a:cs typeface="+mj-cs"/>
              </a:rPr>
              <a:t> وفق التالي:</a:t>
            </a:r>
          </a:p>
          <a:p>
            <a:pPr marL="16510" indent="-16510" algn="l" rtl="0"/>
            <a:r>
              <a:rPr lang="en-US" sz="3200" dirty="0"/>
              <a:t>DDRX BIT=0</a:t>
            </a:r>
          </a:p>
          <a:p>
            <a:pPr marL="16510" indent="-16510" algn="l" rtl="0"/>
            <a:r>
              <a:rPr lang="en-US" sz="3200" dirty="0"/>
              <a:t>PORTX BIT=1</a:t>
            </a:r>
            <a:endParaRPr lang="ar-SA" sz="3200" b="1" dirty="0">
              <a:solidFill>
                <a:srgbClr val="00B0F0"/>
              </a:solidFill>
              <a:cs typeface="+mj-cs"/>
            </a:endParaRPr>
          </a:p>
        </p:txBody>
      </p:sp>
      <p:pic>
        <p:nvPicPr>
          <p:cNvPr id="14338" name="Picture 2" descr="C:\Users\shift\Desktop\my work\COURSE MICRO\applications\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783755"/>
            <a:ext cx="4464496" cy="334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52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44</a:t>
            </a:fld>
            <a:endParaRPr lang="ar-SA">
              <a:solidFill>
                <a:prstClr val="black">
                  <a:tint val="75000"/>
                </a:prstClr>
              </a:solidFill>
            </a:endParaRPr>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solidFill>
                <a:prstClr val="black"/>
              </a:solidFill>
              <a:cs typeface="Times New Roman"/>
            </a:endParaRPr>
          </a:p>
        </p:txBody>
      </p:sp>
      <p:sp>
        <p:nvSpPr>
          <p:cNvPr id="7" name="مستطيل 6"/>
          <p:cNvSpPr/>
          <p:nvPr/>
        </p:nvSpPr>
        <p:spPr>
          <a:xfrm>
            <a:off x="827584" y="1157338"/>
            <a:ext cx="7272808" cy="4524315"/>
          </a:xfrm>
          <a:prstGeom prst="rect">
            <a:avLst/>
          </a:prstGeom>
        </p:spPr>
        <p:txBody>
          <a:bodyPr wrap="square">
            <a:spAutoFit/>
          </a:bodyPr>
          <a:lstStyle/>
          <a:p>
            <a:pPr marL="16510" indent="-16510"/>
            <a:r>
              <a:rPr lang="ar-SA" sz="3200" dirty="0">
                <a:latin typeface="Times New Roman"/>
                <a:ea typeface="Times New Roman"/>
                <a:cs typeface="+mj-cs"/>
              </a:rPr>
              <a:t>مثال 1:  برمج القطب </a:t>
            </a:r>
            <a:r>
              <a:rPr lang="en-US" sz="3200" dirty="0">
                <a:latin typeface="Times New Roman"/>
                <a:ea typeface="Times New Roman"/>
                <a:cs typeface="+mj-cs"/>
              </a:rPr>
              <a:t> PD0</a:t>
            </a:r>
            <a:r>
              <a:rPr lang="ar-SA" sz="3200" dirty="0">
                <a:latin typeface="Times New Roman"/>
                <a:ea typeface="Times New Roman"/>
                <a:cs typeface="+mj-cs"/>
              </a:rPr>
              <a:t> في المنفذ </a:t>
            </a:r>
            <a:r>
              <a:rPr lang="en-US" sz="3200" dirty="0">
                <a:latin typeface="Times New Roman"/>
                <a:ea typeface="Times New Roman"/>
                <a:cs typeface="+mj-cs"/>
              </a:rPr>
              <a:t>PORTD</a:t>
            </a:r>
            <a:r>
              <a:rPr lang="ar-SA" sz="3200" dirty="0">
                <a:latin typeface="Times New Roman"/>
                <a:ea typeface="Times New Roman"/>
                <a:cs typeface="+mj-cs"/>
              </a:rPr>
              <a:t> كمدخل  وفعل مقاومته الرفع الداخلية </a:t>
            </a:r>
            <a:r>
              <a:rPr lang="en-US" sz="3200" dirty="0">
                <a:latin typeface="Times New Roman"/>
                <a:ea typeface="Times New Roman"/>
                <a:cs typeface="+mj-cs"/>
              </a:rPr>
              <a:t>RUP</a:t>
            </a:r>
            <a:r>
              <a:rPr lang="ar-SA" sz="3200" dirty="0">
                <a:latin typeface="Times New Roman"/>
                <a:ea typeface="Times New Roman"/>
                <a:cs typeface="+mj-cs"/>
              </a:rPr>
              <a:t>.</a:t>
            </a:r>
            <a:r>
              <a:rPr lang="en-US" sz="3200" dirty="0">
                <a:latin typeface="Times New Roman"/>
                <a:ea typeface="Times New Roman"/>
                <a:cs typeface="+mj-cs"/>
              </a:rPr>
              <a:t> </a:t>
            </a:r>
          </a:p>
          <a:p>
            <a:pPr marL="16510" indent="-16510" algn="l"/>
            <a:r>
              <a:rPr lang="en-US" sz="3200" dirty="0">
                <a:latin typeface="Times New Roman"/>
                <a:ea typeface="Times New Roman"/>
                <a:cs typeface="+mj-cs"/>
              </a:rPr>
              <a:t>DDRD. 0=0;</a:t>
            </a:r>
          </a:p>
          <a:p>
            <a:pPr marL="16510" indent="-16510" algn="l"/>
            <a:r>
              <a:rPr lang="en-US" sz="3200" dirty="0">
                <a:latin typeface="Times New Roman"/>
                <a:ea typeface="Times New Roman"/>
                <a:cs typeface="+mj-cs"/>
              </a:rPr>
              <a:t>PORTD. 0=1;</a:t>
            </a:r>
            <a:endParaRPr lang="ar-SA" sz="3200" dirty="0">
              <a:solidFill>
                <a:srgbClr val="FF0000"/>
              </a:solidFill>
              <a:cs typeface="+mj-cs"/>
            </a:endParaRPr>
          </a:p>
          <a:p>
            <a:pPr marL="16510" lvl="0" indent="-16510"/>
            <a:endParaRPr lang="ar-SA" sz="3200" dirty="0">
              <a:solidFill>
                <a:prstClr val="black"/>
              </a:solidFill>
              <a:latin typeface="Times New Roman"/>
              <a:ea typeface="Times New Roman"/>
              <a:cs typeface="Times New Roman"/>
            </a:endParaRPr>
          </a:p>
          <a:p>
            <a:pPr marL="16510" lvl="0" indent="-16510"/>
            <a:r>
              <a:rPr lang="ar-SA" sz="3200" dirty="0">
                <a:solidFill>
                  <a:prstClr val="black"/>
                </a:solidFill>
                <a:latin typeface="Times New Roman"/>
                <a:ea typeface="Times New Roman"/>
                <a:cs typeface="Times New Roman"/>
              </a:rPr>
              <a:t>مثال 2:  برمج االمنفذ </a:t>
            </a:r>
            <a:r>
              <a:rPr lang="en-US" sz="3200" dirty="0">
                <a:solidFill>
                  <a:prstClr val="black"/>
                </a:solidFill>
                <a:latin typeface="Times New Roman"/>
                <a:ea typeface="Times New Roman"/>
              </a:rPr>
              <a:t> PORTC</a:t>
            </a:r>
            <a:r>
              <a:rPr lang="ar-SA" sz="3200" dirty="0">
                <a:solidFill>
                  <a:prstClr val="black"/>
                </a:solidFill>
                <a:latin typeface="Times New Roman"/>
                <a:ea typeface="Times New Roman"/>
                <a:cs typeface="Times New Roman"/>
              </a:rPr>
              <a:t> كي تعمل أقطابه كدخل وفعل مقاومة الرفع الداخلية </a:t>
            </a:r>
            <a:r>
              <a:rPr lang="en-US" sz="3200" dirty="0">
                <a:solidFill>
                  <a:prstClr val="black"/>
                </a:solidFill>
                <a:latin typeface="Times New Roman"/>
                <a:ea typeface="Times New Roman"/>
                <a:cs typeface="Times New Roman"/>
              </a:rPr>
              <a:t>RUP</a:t>
            </a:r>
            <a:r>
              <a:rPr lang="ar-SA" sz="3200" dirty="0">
                <a:solidFill>
                  <a:prstClr val="black"/>
                </a:solidFill>
                <a:latin typeface="Times New Roman"/>
                <a:ea typeface="Times New Roman"/>
                <a:cs typeface="Times New Roman"/>
              </a:rPr>
              <a:t>  لكل قطب.</a:t>
            </a:r>
            <a:endParaRPr lang="en-US" sz="3200" dirty="0">
              <a:solidFill>
                <a:prstClr val="black"/>
              </a:solidFill>
              <a:latin typeface="Times New Roman"/>
              <a:ea typeface="Times New Roman"/>
            </a:endParaRPr>
          </a:p>
          <a:p>
            <a:pPr marL="16510" lvl="0" indent="-16510" algn="l"/>
            <a:r>
              <a:rPr lang="en-US" sz="3200" dirty="0">
                <a:solidFill>
                  <a:prstClr val="black"/>
                </a:solidFill>
                <a:latin typeface="Times New Roman"/>
                <a:ea typeface="Times New Roman"/>
              </a:rPr>
              <a:t>DDRC=0B00000000;</a:t>
            </a:r>
          </a:p>
          <a:p>
            <a:pPr marL="16510" lvl="0" indent="-16510" algn="l"/>
            <a:r>
              <a:rPr lang="en-US" sz="3200" dirty="0">
                <a:solidFill>
                  <a:prstClr val="black"/>
                </a:solidFill>
                <a:latin typeface="Times New Roman"/>
                <a:ea typeface="Times New Roman"/>
              </a:rPr>
              <a:t>PORTC=0B11111111;</a:t>
            </a:r>
            <a:endParaRPr lang="ar-SA" sz="3200" b="1" dirty="0">
              <a:solidFill>
                <a:srgbClr val="00B0F0"/>
              </a:solidFill>
              <a:cs typeface="+mj-cs"/>
            </a:endParaRPr>
          </a:p>
        </p:txBody>
      </p:sp>
      <p:sp>
        <p:nvSpPr>
          <p:cNvPr id="8" name="مستطيل 7"/>
          <p:cNvSpPr/>
          <p:nvPr/>
        </p:nvSpPr>
        <p:spPr>
          <a:xfrm>
            <a:off x="1907704" y="221606"/>
            <a:ext cx="4775666" cy="707886"/>
          </a:xfrm>
          <a:prstGeom prst="rect">
            <a:avLst/>
          </a:prstGeom>
        </p:spPr>
        <p:txBody>
          <a:bodyPr wrap="none">
            <a:spAutoFit/>
          </a:bodyPr>
          <a:lstStyle/>
          <a:p>
            <a:r>
              <a:rPr lang="ar-SA" sz="4000" b="1" dirty="0">
                <a:solidFill>
                  <a:srgbClr val="FF0000"/>
                </a:solidFill>
              </a:rPr>
              <a:t>مقاومة الرفع </a:t>
            </a:r>
            <a:r>
              <a:rPr lang="en-US" sz="4000" b="1" dirty="0">
                <a:solidFill>
                  <a:srgbClr val="FF0000"/>
                </a:solidFill>
              </a:rPr>
              <a:t>RUP</a:t>
            </a:r>
            <a:r>
              <a:rPr lang="ar-SA" sz="4000" b="1" dirty="0">
                <a:solidFill>
                  <a:srgbClr val="FF0000"/>
                </a:solidFill>
              </a:rPr>
              <a:t> الداخلية</a:t>
            </a:r>
          </a:p>
        </p:txBody>
      </p:sp>
    </p:spTree>
    <p:extLst>
      <p:ext uri="{BB962C8B-B14F-4D97-AF65-F5344CB8AC3E}">
        <p14:creationId xmlns:p14="http://schemas.microsoft.com/office/powerpoint/2010/main" val="2536025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ستطيل 5"/>
          <p:cNvSpPr/>
          <p:nvPr/>
        </p:nvSpPr>
        <p:spPr>
          <a:xfrm>
            <a:off x="517718" y="319838"/>
            <a:ext cx="8158738" cy="646331"/>
          </a:xfrm>
          <a:prstGeom prst="rect">
            <a:avLst/>
          </a:prstGeom>
        </p:spPr>
        <p:txBody>
          <a:bodyPr wrap="square">
            <a:spAutoFit/>
          </a:bodyPr>
          <a:lstStyle/>
          <a:p>
            <a:pPr algn="ctr"/>
            <a:r>
              <a:rPr lang="en-US" sz="3600" b="1" dirty="0">
                <a:solidFill>
                  <a:srgbClr val="FF0000"/>
                </a:solidFill>
              </a:rPr>
              <a:t>Interfacing Microcontrollers</a:t>
            </a:r>
          </a:p>
        </p:txBody>
      </p:sp>
      <p:sp>
        <p:nvSpPr>
          <p:cNvPr id="3" name="عنصر نائب لرقم الشريحة 2"/>
          <p:cNvSpPr>
            <a:spLocks noGrp="1"/>
          </p:cNvSpPr>
          <p:nvPr>
            <p:ph type="sldNum" sz="quarter" idx="12"/>
          </p:nvPr>
        </p:nvSpPr>
        <p:spPr/>
        <p:txBody>
          <a:bodyPr/>
          <a:lstStyle/>
          <a:p>
            <a:fld id="{33158A94-3844-4AEB-A9D6-1D94591ABD7E}" type="slidenum">
              <a:rPr lang="ar-SA" smtClean="0"/>
              <a:pPr/>
              <a:t>45</a:t>
            </a:fld>
            <a:endParaRPr lang="ar-SA"/>
          </a:p>
        </p:txBody>
      </p:sp>
      <p:sp>
        <p:nvSpPr>
          <p:cNvPr id="5" name="مستطيل 2">
            <a:extLst>
              <a:ext uri="{FF2B5EF4-FFF2-40B4-BE49-F238E27FC236}">
                <a16:creationId xmlns:a16="http://schemas.microsoft.com/office/drawing/2014/main" id="{DF697B2D-F46A-4FB2-85A4-D980454019AE}"/>
              </a:ext>
            </a:extLst>
          </p:cNvPr>
          <p:cNvSpPr/>
          <p:nvPr/>
        </p:nvSpPr>
        <p:spPr>
          <a:xfrm>
            <a:off x="354903" y="1371600"/>
            <a:ext cx="8484368" cy="1569660"/>
          </a:xfrm>
          <a:prstGeom prst="rect">
            <a:avLst/>
          </a:prstGeom>
        </p:spPr>
        <p:txBody>
          <a:bodyPr wrap="square">
            <a:spAutoFit/>
          </a:bodyPr>
          <a:lstStyle/>
          <a:p>
            <a:pPr algn="just"/>
            <a:r>
              <a:rPr lang="ar-SY" sz="2400" dirty="0">
                <a:solidFill>
                  <a:srgbClr val="FF0000"/>
                </a:solidFill>
                <a:cs typeface="+mj-cs"/>
              </a:rPr>
              <a:t>يجب</a:t>
            </a:r>
            <a:r>
              <a:rPr lang="ar-SY" sz="2400" dirty="0">
                <a:cs typeface="+mj-cs"/>
              </a:rPr>
              <a:t> على جميع الطلاب الاطلاع على محاضرة </a:t>
            </a:r>
            <a:r>
              <a:rPr lang="en-US" sz="2400" dirty="0">
                <a:cs typeface="+mj-cs"/>
              </a:rPr>
              <a:t>Interfacing Microcontrollers</a:t>
            </a:r>
            <a:r>
              <a:rPr lang="ar-SY" sz="2400" dirty="0">
                <a:cs typeface="+mj-cs"/>
              </a:rPr>
              <a:t> للدكتور وليد بليد. الملف </a:t>
            </a:r>
            <a:r>
              <a:rPr lang="ar-SY" sz="2400" dirty="0"/>
              <a:t>موجود على موقع المقرر على المسار</a:t>
            </a:r>
            <a:r>
              <a:rPr lang="ar-SY" sz="2400" dirty="0">
                <a:cs typeface="+mj-cs"/>
              </a:rPr>
              <a:t>:</a:t>
            </a:r>
            <a:endParaRPr lang="en-US" sz="2400" dirty="0">
              <a:cs typeface="+mj-cs"/>
            </a:endParaRPr>
          </a:p>
          <a:p>
            <a:pPr algn="just"/>
            <a:endParaRPr lang="ar-SY" sz="2400" dirty="0">
              <a:cs typeface="+mj-cs"/>
            </a:endParaRPr>
          </a:p>
          <a:p>
            <a:pPr algn="ctr"/>
            <a:r>
              <a:rPr lang="en-US" sz="2400" dirty="0">
                <a:solidFill>
                  <a:srgbClr val="FF0000"/>
                </a:solidFill>
                <a:cs typeface="+mj-cs"/>
              </a:rPr>
              <a:t>\Resources\Interfacing Microcontroller.ppt</a:t>
            </a:r>
          </a:p>
        </p:txBody>
      </p:sp>
      <p:pic>
        <p:nvPicPr>
          <p:cNvPr id="4" name="Picture 3">
            <a:extLst>
              <a:ext uri="{FF2B5EF4-FFF2-40B4-BE49-F238E27FC236}">
                <a16:creationId xmlns:a16="http://schemas.microsoft.com/office/drawing/2014/main" id="{8A0FB970-BB3F-47F2-BA35-6A59044087E9}"/>
              </a:ext>
            </a:extLst>
          </p:cNvPr>
          <p:cNvPicPr>
            <a:picLocks noChangeAspect="1"/>
          </p:cNvPicPr>
          <p:nvPr/>
        </p:nvPicPr>
        <p:blipFill>
          <a:blip r:embed="rId2"/>
          <a:stretch>
            <a:fillRect/>
          </a:stretch>
        </p:blipFill>
        <p:spPr>
          <a:xfrm>
            <a:off x="787087" y="3200400"/>
            <a:ext cx="7620000" cy="3064610"/>
          </a:xfrm>
          <a:prstGeom prst="rect">
            <a:avLst/>
          </a:prstGeom>
        </p:spPr>
      </p:pic>
    </p:spTree>
    <p:extLst>
      <p:ext uri="{BB962C8B-B14F-4D97-AF65-F5344CB8AC3E}">
        <p14:creationId xmlns:p14="http://schemas.microsoft.com/office/powerpoint/2010/main" val="1610956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2411760" y="222549"/>
            <a:ext cx="4056175" cy="769441"/>
          </a:xfrm>
          <a:prstGeom prst="rect">
            <a:avLst/>
          </a:prstGeom>
        </p:spPr>
        <p:txBody>
          <a:bodyPr wrap="none">
            <a:spAutoFit/>
          </a:bodyPr>
          <a:lstStyle/>
          <a:p>
            <a:r>
              <a:rPr lang="ar-SA" sz="4400" b="1" dirty="0">
                <a:solidFill>
                  <a:srgbClr val="FF0000"/>
                </a:solidFill>
              </a:rPr>
              <a:t>المتحكم </a:t>
            </a:r>
            <a:r>
              <a:rPr lang="en-US" sz="4400" b="1" dirty="0">
                <a:solidFill>
                  <a:srgbClr val="FF0000"/>
                </a:solidFill>
              </a:rPr>
              <a:t>Atmega16</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46</a:t>
            </a:fld>
            <a:endParaRPr lang="ar-SA">
              <a:solidFill>
                <a:prstClr val="black">
                  <a:tint val="75000"/>
                </a:prstClr>
              </a:solidFill>
            </a:endParaRPr>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solidFill>
                <a:prstClr val="black"/>
              </a:solidFill>
              <a:cs typeface="Times New Roman"/>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337" y="991989"/>
            <a:ext cx="5524500" cy="5452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مستطيل 5"/>
          <p:cNvSpPr/>
          <p:nvPr/>
        </p:nvSpPr>
        <p:spPr>
          <a:xfrm>
            <a:off x="5076056" y="1137320"/>
            <a:ext cx="936104" cy="208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 name="مستطيل 9"/>
          <p:cNvSpPr/>
          <p:nvPr/>
        </p:nvSpPr>
        <p:spPr>
          <a:xfrm>
            <a:off x="2699792" y="1124744"/>
            <a:ext cx="936104" cy="20882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مستطيل 10"/>
          <p:cNvSpPr/>
          <p:nvPr/>
        </p:nvSpPr>
        <p:spPr>
          <a:xfrm>
            <a:off x="2699792" y="4149080"/>
            <a:ext cx="936104" cy="20882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2" name="مستطيل 11"/>
          <p:cNvSpPr/>
          <p:nvPr/>
        </p:nvSpPr>
        <p:spPr>
          <a:xfrm>
            <a:off x="5090318" y="5949280"/>
            <a:ext cx="921842"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3" name="مستطيل 12"/>
          <p:cNvSpPr/>
          <p:nvPr/>
        </p:nvSpPr>
        <p:spPr>
          <a:xfrm>
            <a:off x="5072037" y="3861048"/>
            <a:ext cx="936104" cy="208823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04260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339446" y="211287"/>
            <a:ext cx="6249083" cy="769441"/>
          </a:xfrm>
          <a:prstGeom prst="rect">
            <a:avLst/>
          </a:prstGeom>
        </p:spPr>
        <p:txBody>
          <a:bodyPr wrap="none">
            <a:spAutoFit/>
          </a:bodyPr>
          <a:lstStyle/>
          <a:p>
            <a:r>
              <a:rPr lang="ar-SA" sz="4400" b="1" dirty="0">
                <a:solidFill>
                  <a:srgbClr val="FF0000"/>
                </a:solidFill>
              </a:rPr>
              <a:t>الميزات الأساسية لـ </a:t>
            </a:r>
            <a:r>
              <a:rPr lang="en-US" sz="4400" b="1" dirty="0">
                <a:solidFill>
                  <a:srgbClr val="FF0000"/>
                </a:solidFill>
              </a:rPr>
              <a:t>Atmega16</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47</a:t>
            </a:fld>
            <a:endParaRPr lang="ar-SA">
              <a:solidFill>
                <a:prstClr val="black">
                  <a:tint val="75000"/>
                </a:prstClr>
              </a:solidFill>
            </a:endParaRPr>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solidFill>
                <a:prstClr val="black"/>
              </a:solidFill>
              <a:cs typeface="Times New Roman"/>
            </a:endParaRPr>
          </a:p>
        </p:txBody>
      </p:sp>
      <p:sp>
        <p:nvSpPr>
          <p:cNvPr id="9" name="مستطيل 8"/>
          <p:cNvSpPr/>
          <p:nvPr/>
        </p:nvSpPr>
        <p:spPr>
          <a:xfrm>
            <a:off x="431539" y="1124744"/>
            <a:ext cx="8064896" cy="5293757"/>
          </a:xfrm>
          <a:prstGeom prst="rect">
            <a:avLst/>
          </a:prstGeom>
        </p:spPr>
        <p:txBody>
          <a:bodyPr wrap="square">
            <a:spAutoFit/>
          </a:bodyPr>
          <a:lstStyle/>
          <a:p>
            <a:pPr algn="l"/>
            <a:r>
              <a:rPr lang="en-US" sz="2600" dirty="0">
                <a:solidFill>
                  <a:srgbClr val="0091FF"/>
                </a:solidFill>
                <a:latin typeface="ArialMT"/>
              </a:rPr>
              <a:t>̶  </a:t>
            </a:r>
            <a:r>
              <a:rPr lang="en-US" sz="2600" dirty="0">
                <a:solidFill>
                  <a:srgbClr val="000000"/>
                </a:solidFill>
                <a:latin typeface="ArialMT"/>
              </a:rPr>
              <a:t>16KBytes of In-System Self-programmable Flash program memory.</a:t>
            </a:r>
          </a:p>
          <a:p>
            <a:pPr algn="l"/>
            <a:r>
              <a:rPr lang="en-US" sz="2600" dirty="0">
                <a:solidFill>
                  <a:srgbClr val="0091FF"/>
                </a:solidFill>
                <a:latin typeface="ArialMT"/>
              </a:rPr>
              <a:t>̶  </a:t>
            </a:r>
            <a:r>
              <a:rPr lang="en-US" sz="2600" dirty="0">
                <a:solidFill>
                  <a:srgbClr val="000000"/>
                </a:solidFill>
                <a:latin typeface="ArialMT"/>
              </a:rPr>
              <a:t>512Bytes EEPROM.</a:t>
            </a:r>
          </a:p>
          <a:p>
            <a:pPr algn="l"/>
            <a:r>
              <a:rPr lang="en-US" sz="2600" dirty="0">
                <a:solidFill>
                  <a:srgbClr val="0091FF"/>
                </a:solidFill>
                <a:latin typeface="ArialMT"/>
              </a:rPr>
              <a:t>̶  </a:t>
            </a:r>
            <a:r>
              <a:rPr lang="en-US" sz="2600" dirty="0">
                <a:solidFill>
                  <a:srgbClr val="000000"/>
                </a:solidFill>
                <a:latin typeface="ArialMT"/>
              </a:rPr>
              <a:t>1KByte Internal SRAM.</a:t>
            </a:r>
          </a:p>
          <a:p>
            <a:pPr algn="l"/>
            <a:r>
              <a:rPr lang="en-US" sz="2600" dirty="0">
                <a:solidFill>
                  <a:srgbClr val="0091FF"/>
                </a:solidFill>
                <a:latin typeface="ArialMT"/>
              </a:rPr>
              <a:t>̶  </a:t>
            </a:r>
            <a:r>
              <a:rPr lang="en-US" sz="2600" dirty="0">
                <a:solidFill>
                  <a:srgbClr val="000000"/>
                </a:solidFill>
                <a:latin typeface="ArialMT"/>
              </a:rPr>
              <a:t>Write/Erase Cycles: 10,000 Flash/100,000 EEPROM.</a:t>
            </a:r>
          </a:p>
          <a:p>
            <a:pPr algn="l"/>
            <a:r>
              <a:rPr lang="en-US" sz="2600" dirty="0">
                <a:solidFill>
                  <a:srgbClr val="0091FF"/>
                </a:solidFill>
                <a:latin typeface="ArialMT"/>
              </a:rPr>
              <a:t>̶  </a:t>
            </a:r>
            <a:r>
              <a:rPr lang="en-US" sz="2600" dirty="0">
                <a:solidFill>
                  <a:srgbClr val="000000"/>
                </a:solidFill>
                <a:latin typeface="ArialMT"/>
              </a:rPr>
              <a:t>Data retention: 20 years at 85</a:t>
            </a:r>
            <a:r>
              <a:rPr lang="en-US" sz="2600" dirty="0">
                <a:solidFill>
                  <a:srgbClr val="000000"/>
                </a:solidFill>
                <a:latin typeface="SymbolMT"/>
              </a:rPr>
              <a:t>°</a:t>
            </a:r>
            <a:r>
              <a:rPr lang="en-US" sz="2600" dirty="0">
                <a:solidFill>
                  <a:srgbClr val="000000"/>
                </a:solidFill>
                <a:latin typeface="ArialMT"/>
              </a:rPr>
              <a:t>C/100 years at 25</a:t>
            </a:r>
            <a:r>
              <a:rPr lang="en-US" sz="2600" dirty="0">
                <a:solidFill>
                  <a:srgbClr val="000000"/>
                </a:solidFill>
                <a:latin typeface="SymbolMT"/>
              </a:rPr>
              <a:t>°</a:t>
            </a:r>
            <a:r>
              <a:rPr lang="en-US" sz="2600" dirty="0">
                <a:solidFill>
                  <a:srgbClr val="000000"/>
                </a:solidFill>
                <a:latin typeface="ArialMT"/>
              </a:rPr>
              <a:t>C.</a:t>
            </a:r>
          </a:p>
          <a:p>
            <a:pPr algn="l"/>
            <a:r>
              <a:rPr lang="en-US" sz="2600" dirty="0">
                <a:solidFill>
                  <a:srgbClr val="0091FF"/>
                </a:solidFill>
                <a:latin typeface="ArialMT"/>
              </a:rPr>
              <a:t>̶  </a:t>
            </a:r>
            <a:r>
              <a:rPr lang="en-US" sz="2600" dirty="0">
                <a:solidFill>
                  <a:srgbClr val="000000"/>
                </a:solidFill>
                <a:latin typeface="ArialMT"/>
              </a:rPr>
              <a:t>Optional Boot Code Section with Independent Lock Bits</a:t>
            </a:r>
          </a:p>
          <a:p>
            <a:pPr algn="l"/>
            <a:r>
              <a:rPr lang="en-US" sz="2600" dirty="0">
                <a:solidFill>
                  <a:srgbClr val="333333"/>
                </a:solidFill>
                <a:latin typeface="Wingdings-Regular"/>
              </a:rPr>
              <a:t>     - </a:t>
            </a:r>
            <a:r>
              <a:rPr lang="en-US" sz="2600" dirty="0">
                <a:solidFill>
                  <a:srgbClr val="000000"/>
                </a:solidFill>
                <a:latin typeface="ArialMT"/>
              </a:rPr>
              <a:t>In-System Programming by On-chip Boot Program.</a:t>
            </a:r>
          </a:p>
          <a:p>
            <a:pPr algn="l"/>
            <a:r>
              <a:rPr lang="en-US" sz="2600" dirty="0">
                <a:solidFill>
                  <a:srgbClr val="333333"/>
                </a:solidFill>
                <a:latin typeface="Wingdings-Regular"/>
              </a:rPr>
              <a:t>     -</a:t>
            </a:r>
            <a:r>
              <a:rPr lang="en-US" sz="2600" dirty="0">
                <a:solidFill>
                  <a:srgbClr val="000000"/>
                </a:solidFill>
                <a:latin typeface="ArialMT"/>
              </a:rPr>
              <a:t>True Read-While-Write Operation.</a:t>
            </a:r>
          </a:p>
          <a:p>
            <a:pPr algn="l"/>
            <a:r>
              <a:rPr lang="en-US" sz="2600" dirty="0">
                <a:solidFill>
                  <a:srgbClr val="0091FF"/>
                </a:solidFill>
                <a:latin typeface="ArialMT"/>
              </a:rPr>
              <a:t>̶  </a:t>
            </a:r>
            <a:r>
              <a:rPr lang="en-US" sz="2600" dirty="0">
                <a:solidFill>
                  <a:srgbClr val="000000"/>
                </a:solidFill>
                <a:latin typeface="ArialMT"/>
              </a:rPr>
              <a:t>Programming Lock for Software Security.</a:t>
            </a:r>
            <a:endParaRPr lang="ar-SA" sz="2600" dirty="0"/>
          </a:p>
        </p:txBody>
      </p:sp>
    </p:spTree>
    <p:extLst>
      <p:ext uri="{BB962C8B-B14F-4D97-AF65-F5344CB8AC3E}">
        <p14:creationId xmlns:p14="http://schemas.microsoft.com/office/powerpoint/2010/main" val="103867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339446" y="211287"/>
            <a:ext cx="6249083" cy="769441"/>
          </a:xfrm>
          <a:prstGeom prst="rect">
            <a:avLst/>
          </a:prstGeom>
        </p:spPr>
        <p:txBody>
          <a:bodyPr wrap="none">
            <a:spAutoFit/>
          </a:bodyPr>
          <a:lstStyle/>
          <a:p>
            <a:r>
              <a:rPr lang="ar-SA" sz="4400" b="1" dirty="0">
                <a:solidFill>
                  <a:srgbClr val="FF0000"/>
                </a:solidFill>
              </a:rPr>
              <a:t>الميزات الأساسية لـ </a:t>
            </a:r>
            <a:r>
              <a:rPr lang="en-US" sz="4400" b="1" dirty="0">
                <a:solidFill>
                  <a:srgbClr val="FF0000"/>
                </a:solidFill>
              </a:rPr>
              <a:t>Atmega16</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48</a:t>
            </a:fld>
            <a:endParaRPr lang="ar-SA">
              <a:solidFill>
                <a:prstClr val="black">
                  <a:tint val="75000"/>
                </a:prstClr>
              </a:solidFill>
            </a:endParaRPr>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solidFill>
                <a:prstClr val="black"/>
              </a:solidFill>
              <a:cs typeface="Times New Roman"/>
            </a:endParaRPr>
          </a:p>
        </p:txBody>
      </p:sp>
      <p:sp>
        <p:nvSpPr>
          <p:cNvPr id="9" name="مستطيل 8"/>
          <p:cNvSpPr/>
          <p:nvPr/>
        </p:nvSpPr>
        <p:spPr>
          <a:xfrm>
            <a:off x="431539" y="1124744"/>
            <a:ext cx="8064896" cy="5262979"/>
          </a:xfrm>
          <a:prstGeom prst="rect">
            <a:avLst/>
          </a:prstGeom>
        </p:spPr>
        <p:txBody>
          <a:bodyPr wrap="square">
            <a:spAutoFit/>
          </a:bodyPr>
          <a:lstStyle/>
          <a:p>
            <a:pPr algn="l"/>
            <a:r>
              <a:rPr lang="en-US" sz="2800" dirty="0">
                <a:solidFill>
                  <a:srgbClr val="0091FF"/>
                </a:solidFill>
                <a:latin typeface="ArialMT"/>
              </a:rPr>
              <a:t>̶ </a:t>
            </a:r>
            <a:r>
              <a:rPr lang="en-US" sz="2800" dirty="0">
                <a:solidFill>
                  <a:srgbClr val="000000"/>
                </a:solidFill>
                <a:latin typeface="ArialMT"/>
              </a:rPr>
              <a:t>Two 8-bit Timer/Counters with Separate </a:t>
            </a:r>
            <a:r>
              <a:rPr lang="en-US" sz="2800" dirty="0" err="1">
                <a:solidFill>
                  <a:srgbClr val="000000"/>
                </a:solidFill>
                <a:latin typeface="ArialMT"/>
              </a:rPr>
              <a:t>Prescalers</a:t>
            </a:r>
            <a:r>
              <a:rPr lang="en-US" sz="2800" dirty="0">
                <a:solidFill>
                  <a:srgbClr val="000000"/>
                </a:solidFill>
                <a:latin typeface="ArialMT"/>
              </a:rPr>
              <a:t> and Compare Modes.</a:t>
            </a:r>
          </a:p>
          <a:p>
            <a:pPr algn="l"/>
            <a:r>
              <a:rPr lang="en-US" sz="2800" dirty="0">
                <a:solidFill>
                  <a:srgbClr val="0091FF"/>
                </a:solidFill>
                <a:latin typeface="ArialMT"/>
              </a:rPr>
              <a:t>̶ </a:t>
            </a:r>
            <a:r>
              <a:rPr lang="en-US" sz="2800" dirty="0">
                <a:solidFill>
                  <a:srgbClr val="000000"/>
                </a:solidFill>
                <a:latin typeface="ArialMT"/>
              </a:rPr>
              <a:t>One 16-bit Timer/Counter with Separate Prescaler, Compare Mode, and Capture Mode.</a:t>
            </a:r>
          </a:p>
          <a:p>
            <a:pPr algn="l"/>
            <a:r>
              <a:rPr lang="en-US" sz="2800" dirty="0">
                <a:solidFill>
                  <a:srgbClr val="0091FF"/>
                </a:solidFill>
                <a:latin typeface="ArialMT"/>
              </a:rPr>
              <a:t>̶ </a:t>
            </a:r>
            <a:r>
              <a:rPr lang="en-US" sz="2800" dirty="0">
                <a:solidFill>
                  <a:srgbClr val="000000"/>
                </a:solidFill>
                <a:latin typeface="ArialMT"/>
              </a:rPr>
              <a:t>Real Time Counter with Separate Oscillator.</a:t>
            </a:r>
          </a:p>
          <a:p>
            <a:pPr algn="l"/>
            <a:r>
              <a:rPr lang="en-US" sz="2800" dirty="0">
                <a:solidFill>
                  <a:srgbClr val="0091FF"/>
                </a:solidFill>
                <a:latin typeface="ArialMT"/>
              </a:rPr>
              <a:t>̶ </a:t>
            </a:r>
            <a:r>
              <a:rPr lang="en-US" sz="2800" dirty="0">
                <a:solidFill>
                  <a:srgbClr val="000000"/>
                </a:solidFill>
                <a:latin typeface="ArialMT"/>
              </a:rPr>
              <a:t>Four PWM Channels.</a:t>
            </a:r>
          </a:p>
          <a:p>
            <a:pPr algn="l"/>
            <a:r>
              <a:rPr lang="en-US" sz="2800" dirty="0">
                <a:solidFill>
                  <a:srgbClr val="0091FF"/>
                </a:solidFill>
                <a:latin typeface="ArialMT"/>
              </a:rPr>
              <a:t>̶ </a:t>
            </a:r>
            <a:r>
              <a:rPr lang="en-US" sz="2800" dirty="0">
                <a:solidFill>
                  <a:srgbClr val="000000"/>
                </a:solidFill>
                <a:latin typeface="ArialMT"/>
              </a:rPr>
              <a:t>8-channel, 10-bit ADC.</a:t>
            </a:r>
          </a:p>
          <a:p>
            <a:pPr algn="l"/>
            <a:r>
              <a:rPr lang="en-US" sz="2800" dirty="0">
                <a:solidFill>
                  <a:srgbClr val="0091FF"/>
                </a:solidFill>
                <a:latin typeface="ArialMT"/>
              </a:rPr>
              <a:t>̶ </a:t>
            </a:r>
            <a:r>
              <a:rPr lang="en-US" sz="2800" dirty="0">
                <a:solidFill>
                  <a:srgbClr val="000000"/>
                </a:solidFill>
                <a:latin typeface="ArialMT"/>
              </a:rPr>
              <a:t>Programmable Serial USART.</a:t>
            </a:r>
          </a:p>
          <a:p>
            <a:pPr algn="l"/>
            <a:r>
              <a:rPr lang="en-US" sz="2800" dirty="0">
                <a:solidFill>
                  <a:srgbClr val="0091FF"/>
                </a:solidFill>
                <a:latin typeface="ArialMT"/>
              </a:rPr>
              <a:t>̶ </a:t>
            </a:r>
            <a:r>
              <a:rPr lang="en-US" sz="2800" dirty="0">
                <a:solidFill>
                  <a:srgbClr val="000000"/>
                </a:solidFill>
                <a:latin typeface="ArialMT"/>
              </a:rPr>
              <a:t>Master/Slave SPI Serial Interface.</a:t>
            </a:r>
          </a:p>
          <a:p>
            <a:pPr algn="l"/>
            <a:r>
              <a:rPr lang="en-US" sz="2800" dirty="0">
                <a:solidFill>
                  <a:srgbClr val="0091FF"/>
                </a:solidFill>
                <a:latin typeface="ArialMT"/>
              </a:rPr>
              <a:t>̶ </a:t>
            </a:r>
            <a:r>
              <a:rPr lang="en-US" sz="2800" dirty="0">
                <a:solidFill>
                  <a:srgbClr val="000000"/>
                </a:solidFill>
                <a:latin typeface="ArialMT"/>
              </a:rPr>
              <a:t>Programmable Watchdog Timer with Separate On-chip Oscillator.</a:t>
            </a:r>
          </a:p>
          <a:p>
            <a:pPr algn="l"/>
            <a:r>
              <a:rPr lang="en-US" sz="2800" dirty="0">
                <a:solidFill>
                  <a:srgbClr val="0091FF"/>
                </a:solidFill>
                <a:latin typeface="ArialMT"/>
              </a:rPr>
              <a:t>̶ </a:t>
            </a:r>
            <a:r>
              <a:rPr lang="en-US" sz="2800" dirty="0">
                <a:solidFill>
                  <a:srgbClr val="000000"/>
                </a:solidFill>
                <a:latin typeface="ArialMT"/>
              </a:rPr>
              <a:t>On-chip Analog Comparator.</a:t>
            </a:r>
            <a:endParaRPr lang="ar-SA" sz="2800" dirty="0">
              <a:solidFill>
                <a:prstClr val="black"/>
              </a:solidFill>
            </a:endParaRPr>
          </a:p>
        </p:txBody>
      </p:sp>
    </p:spTree>
    <p:extLst>
      <p:ext uri="{BB962C8B-B14F-4D97-AF65-F5344CB8AC3E}">
        <p14:creationId xmlns:p14="http://schemas.microsoft.com/office/powerpoint/2010/main" val="248153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339446" y="211287"/>
            <a:ext cx="6249083" cy="769441"/>
          </a:xfrm>
          <a:prstGeom prst="rect">
            <a:avLst/>
          </a:prstGeom>
        </p:spPr>
        <p:txBody>
          <a:bodyPr wrap="none">
            <a:spAutoFit/>
          </a:bodyPr>
          <a:lstStyle/>
          <a:p>
            <a:r>
              <a:rPr lang="ar-SA" sz="4400" b="1" dirty="0">
                <a:solidFill>
                  <a:srgbClr val="FF0000"/>
                </a:solidFill>
              </a:rPr>
              <a:t>الميزات الأساسية لـ </a:t>
            </a:r>
            <a:r>
              <a:rPr lang="en-US" sz="4400" b="1" dirty="0">
                <a:solidFill>
                  <a:srgbClr val="FF0000"/>
                </a:solidFill>
              </a:rPr>
              <a:t>Atmega16</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49</a:t>
            </a:fld>
            <a:endParaRPr lang="ar-SA">
              <a:solidFill>
                <a:prstClr val="black">
                  <a:tint val="75000"/>
                </a:prstClr>
              </a:solidFill>
            </a:endParaRPr>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solidFill>
                <a:prstClr val="black"/>
              </a:solidFill>
              <a:cs typeface="Times New Roman"/>
            </a:endParaRPr>
          </a:p>
        </p:txBody>
      </p:sp>
      <p:sp>
        <p:nvSpPr>
          <p:cNvPr id="9" name="مستطيل 8"/>
          <p:cNvSpPr/>
          <p:nvPr/>
        </p:nvSpPr>
        <p:spPr>
          <a:xfrm>
            <a:off x="431539" y="1124744"/>
            <a:ext cx="8064896" cy="4708981"/>
          </a:xfrm>
          <a:prstGeom prst="rect">
            <a:avLst/>
          </a:prstGeom>
        </p:spPr>
        <p:txBody>
          <a:bodyPr wrap="square">
            <a:spAutoFit/>
          </a:bodyPr>
          <a:lstStyle/>
          <a:p>
            <a:pPr algn="l"/>
            <a:r>
              <a:rPr lang="en-US" sz="2800" dirty="0">
                <a:solidFill>
                  <a:srgbClr val="0091FF"/>
                </a:solidFill>
                <a:latin typeface="ArialMT"/>
              </a:rPr>
              <a:t>̶ </a:t>
            </a:r>
            <a:r>
              <a:rPr lang="en-US" sz="2800" dirty="0">
                <a:solidFill>
                  <a:srgbClr val="000000"/>
                </a:solidFill>
                <a:latin typeface="ArialMT"/>
              </a:rPr>
              <a:t>Power-on Reset and Programmable Brown-out .Detection</a:t>
            </a:r>
          </a:p>
          <a:p>
            <a:pPr algn="l"/>
            <a:r>
              <a:rPr lang="en-US" sz="2800" dirty="0">
                <a:solidFill>
                  <a:srgbClr val="0091FF"/>
                </a:solidFill>
                <a:latin typeface="ArialMT"/>
              </a:rPr>
              <a:t>̶ </a:t>
            </a:r>
            <a:r>
              <a:rPr lang="en-US" sz="2800" dirty="0">
                <a:solidFill>
                  <a:srgbClr val="000000"/>
                </a:solidFill>
                <a:latin typeface="ArialMT"/>
              </a:rPr>
              <a:t>Internal Calibrated RC Oscillator.</a:t>
            </a:r>
          </a:p>
          <a:p>
            <a:pPr algn="l"/>
            <a:r>
              <a:rPr lang="en-US" sz="2800" dirty="0">
                <a:solidFill>
                  <a:srgbClr val="0091FF"/>
                </a:solidFill>
                <a:latin typeface="ArialMT"/>
              </a:rPr>
              <a:t>̶ </a:t>
            </a:r>
            <a:r>
              <a:rPr lang="en-US" sz="2800" dirty="0">
                <a:solidFill>
                  <a:srgbClr val="000000"/>
                </a:solidFill>
                <a:latin typeface="ArialMT"/>
              </a:rPr>
              <a:t>External and Internal Interrupt Sources.</a:t>
            </a:r>
          </a:p>
          <a:p>
            <a:pPr algn="l"/>
            <a:r>
              <a:rPr lang="en-US" sz="2800" dirty="0">
                <a:solidFill>
                  <a:srgbClr val="0091FF"/>
                </a:solidFill>
                <a:latin typeface="ArialMT"/>
              </a:rPr>
              <a:t>̶ </a:t>
            </a:r>
            <a:r>
              <a:rPr lang="en-US" sz="2800" dirty="0">
                <a:solidFill>
                  <a:srgbClr val="000000"/>
                </a:solidFill>
                <a:latin typeface="ArialMT"/>
              </a:rPr>
              <a:t>Six Sleep Modes: Idle, ADC Noise Reduction, Power-save, Power-down, Standby and Extended </a:t>
            </a:r>
            <a:endParaRPr lang="ar-SA" sz="2800" dirty="0">
              <a:solidFill>
                <a:srgbClr val="000000"/>
              </a:solidFill>
              <a:latin typeface="ArialMT"/>
            </a:endParaRPr>
          </a:p>
          <a:p>
            <a:pPr algn="l"/>
            <a:r>
              <a:rPr lang="en-US" sz="2800" dirty="0">
                <a:solidFill>
                  <a:srgbClr val="000000"/>
                </a:solidFill>
                <a:latin typeface="ArialMT"/>
              </a:rPr>
              <a:t>Standby.</a:t>
            </a:r>
          </a:p>
          <a:p>
            <a:pPr algn="l"/>
            <a:r>
              <a:rPr lang="ar-SA" sz="2000" dirty="0">
                <a:solidFill>
                  <a:srgbClr val="0091FF"/>
                </a:solidFill>
                <a:latin typeface="Wingdings-Regular"/>
              </a:rPr>
              <a:t>􀁺 </a:t>
            </a:r>
            <a:r>
              <a:rPr lang="en-US" sz="2800" dirty="0">
                <a:solidFill>
                  <a:srgbClr val="0091FF"/>
                </a:solidFill>
                <a:latin typeface="ArialMT"/>
              </a:rPr>
              <a:t> </a:t>
            </a:r>
            <a:r>
              <a:rPr lang="en-US" sz="2800" dirty="0">
                <a:solidFill>
                  <a:srgbClr val="000000"/>
                </a:solidFill>
                <a:latin typeface="ArialMT"/>
              </a:rPr>
              <a:t>Operating Voltages</a:t>
            </a:r>
          </a:p>
          <a:p>
            <a:pPr algn="l"/>
            <a:r>
              <a:rPr lang="en-US" sz="2400" dirty="0">
                <a:solidFill>
                  <a:srgbClr val="0091FF"/>
                </a:solidFill>
                <a:latin typeface="ArialMT"/>
              </a:rPr>
              <a:t>̶</a:t>
            </a:r>
            <a:r>
              <a:rPr lang="en-US" sz="2400" dirty="0">
                <a:solidFill>
                  <a:srgbClr val="000000"/>
                </a:solidFill>
                <a:latin typeface="ArialMT"/>
              </a:rPr>
              <a:t>2.7 - 5.5V</a:t>
            </a:r>
          </a:p>
          <a:p>
            <a:pPr algn="l"/>
            <a:r>
              <a:rPr lang="ar-SA" sz="2000" dirty="0">
                <a:solidFill>
                  <a:srgbClr val="0091FF"/>
                </a:solidFill>
                <a:latin typeface="Wingdings-Regular"/>
              </a:rPr>
              <a:t>􀁺 </a:t>
            </a:r>
            <a:r>
              <a:rPr lang="en-US" sz="2800" dirty="0">
                <a:solidFill>
                  <a:srgbClr val="000000"/>
                </a:solidFill>
                <a:latin typeface="ArialMT"/>
              </a:rPr>
              <a:t>Speed Grades</a:t>
            </a:r>
          </a:p>
          <a:p>
            <a:pPr algn="l"/>
            <a:r>
              <a:rPr lang="en-US" sz="2400" dirty="0">
                <a:solidFill>
                  <a:srgbClr val="0091FF"/>
                </a:solidFill>
                <a:latin typeface="ArialMT"/>
              </a:rPr>
              <a:t>̶ </a:t>
            </a:r>
            <a:r>
              <a:rPr lang="en-US" sz="2400" dirty="0">
                <a:solidFill>
                  <a:srgbClr val="000000"/>
                </a:solidFill>
                <a:latin typeface="ArialMT"/>
              </a:rPr>
              <a:t>0 - 16MHz</a:t>
            </a:r>
            <a:endParaRPr lang="en-US" sz="2800" dirty="0">
              <a:solidFill>
                <a:srgbClr val="000000"/>
              </a:solidFill>
              <a:latin typeface="ArialMT"/>
            </a:endParaRPr>
          </a:p>
        </p:txBody>
      </p:sp>
    </p:spTree>
    <p:extLst>
      <p:ext uri="{BB962C8B-B14F-4D97-AF65-F5344CB8AC3E}">
        <p14:creationId xmlns:p14="http://schemas.microsoft.com/office/powerpoint/2010/main" val="263370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193173" y="1124744"/>
            <a:ext cx="8712968" cy="5509200"/>
          </a:xfrm>
          <a:prstGeom prst="rect">
            <a:avLst/>
          </a:prstGeom>
        </p:spPr>
        <p:txBody>
          <a:bodyPr wrap="square">
            <a:spAutoFit/>
          </a:bodyPr>
          <a:lstStyle/>
          <a:p>
            <a:pPr marL="457200" lvl="0" indent="-457200">
              <a:buFont typeface="Arial" pitchFamily="34" charset="0"/>
              <a:buChar char="•"/>
            </a:pPr>
            <a:r>
              <a:rPr lang="ar-SY" sz="3200" dirty="0"/>
              <a:t>العدادات والمؤقتات الزمنية </a:t>
            </a:r>
            <a:r>
              <a:rPr lang="en-US" sz="3200" dirty="0"/>
              <a:t>(Counters and Timers)</a:t>
            </a:r>
            <a:r>
              <a:rPr lang="ar-SA" sz="3200" dirty="0"/>
              <a:t>.</a:t>
            </a:r>
          </a:p>
          <a:p>
            <a:pPr marL="457200" lvl="0" indent="-457200">
              <a:buFont typeface="Arial" pitchFamily="34" charset="0"/>
              <a:buChar char="•"/>
            </a:pPr>
            <a:endParaRPr lang="en-US" sz="3200" dirty="0"/>
          </a:p>
          <a:p>
            <a:pPr marL="457200" lvl="0" indent="-457200">
              <a:buFont typeface="Arial" pitchFamily="34" charset="0"/>
              <a:buChar char="•"/>
            </a:pPr>
            <a:r>
              <a:rPr lang="ar-SY" sz="3200" dirty="0"/>
              <a:t>المبدلات التشابهية الرقمية </a:t>
            </a:r>
            <a:r>
              <a:rPr lang="en-US" sz="3200" dirty="0"/>
              <a:t>(Analog to Digital Converters)</a:t>
            </a:r>
            <a:r>
              <a:rPr lang="ar-SA" sz="3200" dirty="0"/>
              <a:t>.</a:t>
            </a:r>
          </a:p>
          <a:p>
            <a:pPr marL="457200" lvl="0" indent="-457200">
              <a:buFont typeface="Arial" pitchFamily="34" charset="0"/>
              <a:buChar char="•"/>
            </a:pPr>
            <a:endParaRPr lang="en-US" sz="3200" dirty="0"/>
          </a:p>
          <a:p>
            <a:pPr marL="457200" lvl="0" indent="-457200">
              <a:buFont typeface="Arial" pitchFamily="34" charset="0"/>
              <a:buChar char="•"/>
            </a:pPr>
            <a:r>
              <a:rPr lang="ar-SY" sz="3200" dirty="0"/>
              <a:t>المنافذ التسلسلية </a:t>
            </a:r>
            <a:r>
              <a:rPr lang="en-US" sz="3200" dirty="0"/>
              <a:t>(serial ports)</a:t>
            </a:r>
            <a:r>
              <a:rPr lang="ar-SA" sz="3200" dirty="0"/>
              <a:t>.</a:t>
            </a:r>
          </a:p>
          <a:p>
            <a:pPr marL="457200" lvl="0" indent="-457200">
              <a:buFont typeface="Arial" pitchFamily="34" charset="0"/>
              <a:buChar char="•"/>
            </a:pPr>
            <a:endParaRPr lang="en-US" sz="3200" dirty="0"/>
          </a:p>
          <a:p>
            <a:pPr marL="457200" indent="-457200">
              <a:buFont typeface="Arial" pitchFamily="34" charset="0"/>
              <a:buChar char="•"/>
            </a:pPr>
            <a:r>
              <a:rPr lang="ar-SY" sz="3200" dirty="0"/>
              <a:t>دارات الإرسال والاستقبال الراديوي</a:t>
            </a:r>
            <a:r>
              <a:rPr lang="en-US" sz="3200" dirty="0"/>
              <a:t>(RF Receivers &amp; Transmitters) </a:t>
            </a:r>
            <a:r>
              <a:rPr lang="ar-SA" sz="3200" dirty="0"/>
              <a:t>.</a:t>
            </a:r>
          </a:p>
          <a:p>
            <a:pPr marL="457200" indent="-457200">
              <a:buFont typeface="Arial" pitchFamily="34" charset="0"/>
              <a:buChar char="•"/>
            </a:pPr>
            <a:r>
              <a:rPr lang="ar-SA" sz="3200" dirty="0"/>
              <a:t>أجهزة طرفية أخرى </a:t>
            </a:r>
            <a:r>
              <a:rPr lang="en-US" sz="3200" dirty="0"/>
              <a:t>other </a:t>
            </a:r>
            <a:r>
              <a:rPr lang="de-AT" sz="3200" dirty="0"/>
              <a:t>Peripheral</a:t>
            </a:r>
            <a:r>
              <a:rPr lang="ar-SA" sz="3200" dirty="0"/>
              <a:t>.</a:t>
            </a:r>
            <a:endParaRPr lang="en-US" sz="3200" dirty="0"/>
          </a:p>
          <a:p>
            <a:pPr marL="457200" indent="-457200">
              <a:buFont typeface="Arial" pitchFamily="34" charset="0"/>
              <a:buChar char="•"/>
            </a:pPr>
            <a:endParaRPr lang="en-US" sz="3200" dirty="0"/>
          </a:p>
        </p:txBody>
      </p:sp>
      <p:sp>
        <p:nvSpPr>
          <p:cNvPr id="4" name="مستطيل 3"/>
          <p:cNvSpPr/>
          <p:nvPr/>
        </p:nvSpPr>
        <p:spPr>
          <a:xfrm>
            <a:off x="193173" y="295273"/>
            <a:ext cx="8829661" cy="584775"/>
          </a:xfrm>
          <a:prstGeom prst="rect">
            <a:avLst/>
          </a:prstGeom>
        </p:spPr>
        <p:txBody>
          <a:bodyPr wrap="none">
            <a:spAutoFit/>
          </a:bodyPr>
          <a:lstStyle/>
          <a:p>
            <a:r>
              <a:rPr lang="ar-SY" sz="3200" dirty="0">
                <a:solidFill>
                  <a:srgbClr val="FF0000"/>
                </a:solidFill>
              </a:rPr>
              <a:t>كما أن المتحكمات يمكن أن تحتوي على وحدات أخرى نذكر أهمها:</a:t>
            </a:r>
            <a:endParaRPr lang="en-US" sz="3200"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5</a:t>
            </a:fld>
            <a:endParaRPr lang="ar-SA"/>
          </a:p>
        </p:txBody>
      </p:sp>
    </p:spTree>
    <p:extLst>
      <p:ext uri="{BB962C8B-B14F-4D97-AF65-F5344CB8AC3E}">
        <p14:creationId xmlns:p14="http://schemas.microsoft.com/office/powerpoint/2010/main" val="2108605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2560618" y="165395"/>
            <a:ext cx="4155304" cy="769441"/>
          </a:xfrm>
          <a:prstGeom prst="rect">
            <a:avLst/>
          </a:prstGeom>
        </p:spPr>
        <p:txBody>
          <a:bodyPr wrap="none">
            <a:spAutoFit/>
          </a:bodyPr>
          <a:lstStyle/>
          <a:p>
            <a:r>
              <a:rPr lang="ar-SA" sz="4400" b="1" dirty="0">
                <a:solidFill>
                  <a:srgbClr val="FF0000"/>
                </a:solidFill>
              </a:rPr>
              <a:t>تغذية المتحكم المصغر</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50</a:t>
            </a:fld>
            <a:endParaRPr lang="ar-SA">
              <a:solidFill>
                <a:prstClr val="black">
                  <a:tint val="75000"/>
                </a:prstClr>
              </a:solidFill>
            </a:endParaRPr>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solidFill>
                <a:prstClr val="black"/>
              </a:solidFill>
              <a:cs typeface="Times New Roman"/>
            </a:endParaRPr>
          </a:p>
        </p:txBody>
      </p:sp>
      <p:sp>
        <p:nvSpPr>
          <p:cNvPr id="7" name="مستطيل 6"/>
          <p:cNvSpPr/>
          <p:nvPr/>
        </p:nvSpPr>
        <p:spPr>
          <a:xfrm>
            <a:off x="251520" y="902343"/>
            <a:ext cx="8568951" cy="5509200"/>
          </a:xfrm>
          <a:prstGeom prst="rect">
            <a:avLst/>
          </a:prstGeom>
          <a:ln>
            <a:solidFill>
              <a:schemeClr val="bg1"/>
            </a:solidFill>
          </a:ln>
        </p:spPr>
        <p:txBody>
          <a:bodyPr wrap="square">
            <a:spAutoFit/>
          </a:bodyPr>
          <a:lstStyle/>
          <a:p>
            <a:pPr algn="just"/>
            <a:r>
              <a:rPr lang="ar-SA" sz="3200" dirty="0">
                <a:solidFill>
                  <a:prstClr val="black"/>
                </a:solidFill>
              </a:rPr>
              <a:t>عند الإطلاع على المعلومات التي توفرها الشركات المنتجة للمتحكمات نلاحظ أن تغذية المتحكم تعطى ضمن مجال من القيم، وكما نعلم فإن تغذية المتحكم من المواضيع ذات الأهمية في التطبيقات العملية، </a:t>
            </a:r>
            <a:r>
              <a:rPr lang="ar-SA" sz="3200" b="1" dirty="0">
                <a:solidFill>
                  <a:srgbClr val="FF0000"/>
                </a:solidFill>
              </a:rPr>
              <a:t>وبقدر ما تكون التغذية الرئيسية </a:t>
            </a:r>
            <a:r>
              <a:rPr lang="ar-SA" sz="3200" dirty="0">
                <a:solidFill>
                  <a:prstClr val="black"/>
                </a:solidFill>
              </a:rPr>
              <a:t>– لأي دارة إلكترونية – مصممة بشكل جيد وفق اعتبارات تصميمية قياسية، بقدر ما يكون عمل العناصر الإلكترونية في الدارة مستقراً وقريباً من منحني العمل الأمثلي، بشكل عام:</a:t>
            </a:r>
          </a:p>
          <a:p>
            <a:pPr marL="457200" indent="-457200" algn="just">
              <a:buFont typeface="Arial" pitchFamily="34" charset="0"/>
              <a:buChar char="•"/>
            </a:pPr>
            <a:r>
              <a:rPr lang="ar-SA" sz="3200" dirty="0">
                <a:solidFill>
                  <a:srgbClr val="0070C0"/>
                </a:solidFill>
              </a:rPr>
              <a:t>مجال التغذية معظم لمتحكمات </a:t>
            </a:r>
            <a:r>
              <a:rPr lang="en-US" sz="3200" dirty="0">
                <a:solidFill>
                  <a:srgbClr val="0070C0"/>
                </a:solidFill>
              </a:rPr>
              <a:t> AVR</a:t>
            </a:r>
            <a:r>
              <a:rPr lang="ar-SA" sz="3200" dirty="0">
                <a:solidFill>
                  <a:srgbClr val="0070C0"/>
                </a:solidFill>
              </a:rPr>
              <a:t>يقع بين </a:t>
            </a:r>
            <a:r>
              <a:rPr lang="en-US" sz="3200" dirty="0">
                <a:solidFill>
                  <a:srgbClr val="0070C0"/>
                </a:solidFill>
              </a:rPr>
              <a:t>2.7-5.5 V</a:t>
            </a:r>
            <a:r>
              <a:rPr lang="ar-SA" sz="3200" dirty="0">
                <a:solidFill>
                  <a:prstClr val="black"/>
                </a:solidFill>
              </a:rPr>
              <a:t>.</a:t>
            </a:r>
          </a:p>
          <a:p>
            <a:pPr marL="457200" indent="-457200" algn="just">
              <a:buFont typeface="Arial" pitchFamily="34" charset="0"/>
              <a:buChar char="•"/>
            </a:pPr>
            <a:r>
              <a:rPr lang="ar-SA" sz="3200" dirty="0">
                <a:solidFill>
                  <a:srgbClr val="0070C0"/>
                </a:solidFill>
              </a:rPr>
              <a:t>يتعلق استهلاك التغذية الكهربائية في المتحكم مباشرة بسرعة عمل المتحكم المصغر، حيث أنه كلما ازداد تردد عمل المعالج، كلما ازداد استهلاك التغذية في المعالج.</a:t>
            </a:r>
            <a:endParaRPr lang="en-US" sz="3200" dirty="0">
              <a:solidFill>
                <a:srgbClr val="0070C0"/>
              </a:solidFill>
            </a:endParaRPr>
          </a:p>
        </p:txBody>
      </p:sp>
    </p:spTree>
    <p:extLst>
      <p:ext uri="{BB962C8B-B14F-4D97-AF65-F5344CB8AC3E}">
        <p14:creationId xmlns:p14="http://schemas.microsoft.com/office/powerpoint/2010/main" val="31721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2560618" y="165395"/>
            <a:ext cx="4155304" cy="769441"/>
          </a:xfrm>
          <a:prstGeom prst="rect">
            <a:avLst/>
          </a:prstGeom>
        </p:spPr>
        <p:txBody>
          <a:bodyPr wrap="none">
            <a:spAutoFit/>
          </a:bodyPr>
          <a:lstStyle/>
          <a:p>
            <a:r>
              <a:rPr lang="ar-SA" sz="4400" b="1" dirty="0">
                <a:solidFill>
                  <a:srgbClr val="FF0000"/>
                </a:solidFill>
              </a:rPr>
              <a:t>تغذية المتحكم المصغر</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51</a:t>
            </a:fld>
            <a:endParaRPr lang="ar-SA">
              <a:solidFill>
                <a:prstClr val="black">
                  <a:tint val="75000"/>
                </a:prstClr>
              </a:solidFill>
            </a:endParaRPr>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solidFill>
                <a:prstClr val="black"/>
              </a:solidFill>
              <a:cs typeface="Times New Roman"/>
            </a:endParaRPr>
          </a:p>
        </p:txBody>
      </p:sp>
      <p:sp>
        <p:nvSpPr>
          <p:cNvPr id="7" name="مستطيل 6"/>
          <p:cNvSpPr/>
          <p:nvPr/>
        </p:nvSpPr>
        <p:spPr>
          <a:xfrm>
            <a:off x="251520" y="902343"/>
            <a:ext cx="8568951" cy="2677656"/>
          </a:xfrm>
          <a:prstGeom prst="rect">
            <a:avLst/>
          </a:prstGeom>
          <a:ln>
            <a:solidFill>
              <a:schemeClr val="bg1"/>
            </a:solidFill>
          </a:ln>
        </p:spPr>
        <p:txBody>
          <a:bodyPr wrap="square">
            <a:spAutoFit/>
          </a:bodyPr>
          <a:lstStyle/>
          <a:p>
            <a:pPr algn="just"/>
            <a:r>
              <a:rPr lang="ar-SA" sz="2800" dirty="0"/>
              <a:t>بين الشكل منحني العمل الآمن للمعالجات بالنسبة إلى التغذية المطبقة من أجل كل تردد عمل، فبالنسبة إلى المتحكمات من عائلة </a:t>
            </a:r>
            <a:r>
              <a:rPr lang="en-US" sz="2800" dirty="0"/>
              <a:t>AVR</a:t>
            </a:r>
            <a:r>
              <a:rPr lang="ar-SA" sz="2800" dirty="0"/>
              <a:t> فإن التغذية </a:t>
            </a:r>
            <a:r>
              <a:rPr lang="en-US" sz="2800" dirty="0"/>
              <a:t>4.5V</a:t>
            </a:r>
            <a:r>
              <a:rPr lang="ar-SA" sz="2800" dirty="0"/>
              <a:t> ستؤمن عمل آمن للمعالج عند كامل مجال تردد الهزاز الكريستالي، أما من أجل جهد تغذية </a:t>
            </a:r>
            <a:r>
              <a:rPr lang="en-US" sz="2800" dirty="0"/>
              <a:t>3V</a:t>
            </a:r>
            <a:r>
              <a:rPr lang="ar-SA" sz="2800" dirty="0"/>
              <a:t> فإن أقصى سرعة عمل للمتحكم يجب أن لا تزيد عن </a:t>
            </a:r>
            <a:r>
              <a:rPr lang="en-US" sz="2800" dirty="0"/>
              <a:t>8MHZ</a:t>
            </a:r>
            <a:r>
              <a:rPr lang="ar-SA" sz="2800" dirty="0"/>
              <a:t> لكي يبقى المعالج ضمن منطقة العمل الآمنة.</a:t>
            </a:r>
          </a:p>
          <a:p>
            <a:pPr algn="just"/>
            <a:endParaRPr lang="en-US" sz="2800" dirty="0">
              <a:solidFill>
                <a:srgbClr val="0070C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45544"/>
            <a:ext cx="4352925" cy="324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648" y="3726259"/>
            <a:ext cx="4162728" cy="2880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سهم للأسفل 7"/>
          <p:cNvSpPr/>
          <p:nvPr/>
        </p:nvSpPr>
        <p:spPr>
          <a:xfrm>
            <a:off x="2189855" y="3618894"/>
            <a:ext cx="235298" cy="28803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مربع نص 8"/>
          <p:cNvSpPr txBox="1"/>
          <p:nvPr/>
        </p:nvSpPr>
        <p:spPr>
          <a:xfrm>
            <a:off x="5675677" y="3140968"/>
            <a:ext cx="2376264" cy="369332"/>
          </a:xfrm>
          <a:prstGeom prst="rect">
            <a:avLst/>
          </a:prstGeom>
          <a:noFill/>
        </p:spPr>
        <p:txBody>
          <a:bodyPr wrap="square" rtlCol="1">
            <a:spAutoFit/>
          </a:bodyPr>
          <a:lstStyle/>
          <a:p>
            <a:pPr algn="ctr"/>
            <a:r>
              <a:rPr lang="ar-SA" b="1" dirty="0">
                <a:solidFill>
                  <a:srgbClr val="0070C0"/>
                </a:solidFill>
              </a:rPr>
              <a:t>علاقة تيار المتحكم بسرعته</a:t>
            </a:r>
          </a:p>
        </p:txBody>
      </p:sp>
      <p:sp>
        <p:nvSpPr>
          <p:cNvPr id="12" name="مربع نص 11"/>
          <p:cNvSpPr txBox="1"/>
          <p:nvPr/>
        </p:nvSpPr>
        <p:spPr>
          <a:xfrm>
            <a:off x="1043608" y="3068960"/>
            <a:ext cx="2376264" cy="369332"/>
          </a:xfrm>
          <a:prstGeom prst="rect">
            <a:avLst/>
          </a:prstGeom>
          <a:noFill/>
        </p:spPr>
        <p:txBody>
          <a:bodyPr wrap="square" rtlCol="1">
            <a:spAutoFit/>
          </a:bodyPr>
          <a:lstStyle/>
          <a:p>
            <a:pPr algn="ctr"/>
            <a:r>
              <a:rPr lang="ar-SA" b="1" dirty="0">
                <a:solidFill>
                  <a:srgbClr val="0070C0"/>
                </a:solidFill>
              </a:rPr>
              <a:t>علاقة سرعة المتحكم  بجهده</a:t>
            </a:r>
          </a:p>
        </p:txBody>
      </p:sp>
    </p:spTree>
    <p:extLst>
      <p:ext uri="{BB962C8B-B14F-4D97-AF65-F5344CB8AC3E}">
        <p14:creationId xmlns:p14="http://schemas.microsoft.com/office/powerpoint/2010/main" val="361645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2560618" y="165395"/>
            <a:ext cx="4155304" cy="769441"/>
          </a:xfrm>
          <a:prstGeom prst="rect">
            <a:avLst/>
          </a:prstGeom>
        </p:spPr>
        <p:txBody>
          <a:bodyPr wrap="none">
            <a:spAutoFit/>
          </a:bodyPr>
          <a:lstStyle/>
          <a:p>
            <a:r>
              <a:rPr lang="ar-SA" sz="4400" b="1" dirty="0">
                <a:solidFill>
                  <a:srgbClr val="FF0000"/>
                </a:solidFill>
              </a:rPr>
              <a:t>تغذية المتحكم المصغر</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52</a:t>
            </a:fld>
            <a:endParaRPr lang="ar-SA">
              <a:solidFill>
                <a:prstClr val="black">
                  <a:tint val="75000"/>
                </a:prstClr>
              </a:solidFill>
            </a:endParaRPr>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solidFill>
                <a:prstClr val="black"/>
              </a:solidFill>
              <a:cs typeface="Times New Roman"/>
            </a:endParaRPr>
          </a:p>
        </p:txBody>
      </p:sp>
      <p:sp>
        <p:nvSpPr>
          <p:cNvPr id="7" name="مستطيل 6"/>
          <p:cNvSpPr/>
          <p:nvPr/>
        </p:nvSpPr>
        <p:spPr>
          <a:xfrm>
            <a:off x="251520" y="902343"/>
            <a:ext cx="8568951" cy="2062103"/>
          </a:xfrm>
          <a:prstGeom prst="rect">
            <a:avLst/>
          </a:prstGeom>
          <a:ln>
            <a:solidFill>
              <a:schemeClr val="bg1"/>
            </a:solidFill>
          </a:ln>
        </p:spPr>
        <p:txBody>
          <a:bodyPr wrap="square">
            <a:spAutoFit/>
          </a:bodyPr>
          <a:lstStyle/>
          <a:p>
            <a:pPr algn="just"/>
            <a:r>
              <a:rPr lang="ar-SY" sz="3200" dirty="0"/>
              <a:t>مصدر التغذية المستخدم عادة ما يكون </a:t>
            </a:r>
            <a:r>
              <a:rPr lang="en-US" sz="3200" dirty="0"/>
              <a:t>+5V </a:t>
            </a:r>
            <a:r>
              <a:rPr lang="ar-SA" sz="3200" dirty="0"/>
              <a:t> </a:t>
            </a:r>
            <a:r>
              <a:rPr lang="ar-SY" sz="3200" dirty="0"/>
              <a:t>ويمكن تأمينه كما يظهر الشكل عن طريق محولة خافضة للجهد، ودارة تقويم، ومنظم جهد مثل </a:t>
            </a:r>
            <a:r>
              <a:rPr lang="en-US" sz="3200" dirty="0"/>
              <a:t>LM78L05</a:t>
            </a:r>
            <a:r>
              <a:rPr lang="ar-SA" sz="3200" dirty="0"/>
              <a:t>، وهناك طرق أخرى كثيرة أفضلها </a:t>
            </a:r>
            <a:r>
              <a:rPr lang="en-US" sz="3200" dirty="0"/>
              <a:t>SWITCHING POWER</a:t>
            </a:r>
            <a:r>
              <a:rPr lang="ar-SA" sz="3200" dirty="0"/>
              <a:t>.</a:t>
            </a:r>
            <a:endParaRPr lang="en-US" sz="32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3068960"/>
            <a:ext cx="6962519" cy="3077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23358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395536" y="249286"/>
            <a:ext cx="7758278" cy="769441"/>
          </a:xfrm>
          <a:prstGeom prst="rect">
            <a:avLst/>
          </a:prstGeom>
        </p:spPr>
        <p:txBody>
          <a:bodyPr wrap="none">
            <a:spAutoFit/>
          </a:bodyPr>
          <a:lstStyle/>
          <a:p>
            <a:r>
              <a:rPr lang="ar-SA" sz="4400" b="1" dirty="0">
                <a:solidFill>
                  <a:srgbClr val="FF0000"/>
                </a:solidFill>
              </a:rPr>
              <a:t>قطب التصفير </a:t>
            </a:r>
            <a:r>
              <a:rPr lang="en-US" sz="4400" b="1" dirty="0">
                <a:solidFill>
                  <a:srgbClr val="FF0000"/>
                </a:solidFill>
              </a:rPr>
              <a:t> </a:t>
            </a:r>
            <a:r>
              <a:rPr lang="ar-SA" sz="4400" b="1" dirty="0">
                <a:solidFill>
                  <a:srgbClr val="FF0000"/>
                </a:solidFill>
              </a:rPr>
              <a:t>(إعادة التهيئة)</a:t>
            </a:r>
            <a:r>
              <a:rPr lang="en-US" sz="4400" b="1" dirty="0">
                <a:solidFill>
                  <a:srgbClr val="FF0000"/>
                </a:solidFill>
              </a:rPr>
              <a:t> RESET </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53</a:t>
            </a:fld>
            <a:endParaRPr lang="ar-SA"/>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cs typeface="+mj-cs"/>
            </a:endParaRPr>
          </a:p>
        </p:txBody>
      </p:sp>
      <p:sp>
        <p:nvSpPr>
          <p:cNvPr id="7" name="مستطيل 6"/>
          <p:cNvSpPr/>
          <p:nvPr/>
        </p:nvSpPr>
        <p:spPr>
          <a:xfrm>
            <a:off x="251520" y="1053357"/>
            <a:ext cx="8568951" cy="3046988"/>
          </a:xfrm>
          <a:prstGeom prst="rect">
            <a:avLst/>
          </a:prstGeom>
          <a:ln>
            <a:solidFill>
              <a:schemeClr val="bg1"/>
            </a:solidFill>
          </a:ln>
        </p:spPr>
        <p:txBody>
          <a:bodyPr wrap="square">
            <a:spAutoFit/>
          </a:bodyPr>
          <a:lstStyle/>
          <a:p>
            <a:pPr lvl="0" algn="just"/>
            <a:r>
              <a:rPr lang="ar-SA" sz="3200" dirty="0"/>
              <a:t>يولد التصفير الخارجي عبر تطبيق نبضة كهربائية أطول من </a:t>
            </a:r>
            <a:r>
              <a:rPr lang="en-US" sz="3200" dirty="0"/>
              <a:t>50 ns</a:t>
            </a:r>
            <a:r>
              <a:rPr lang="ar-SA" sz="3200" dirty="0"/>
              <a:t> ذات منطق منخفض على القطب </a:t>
            </a:r>
            <a:r>
              <a:rPr lang="en-US" sz="3200" dirty="0"/>
              <a:t>RESET </a:t>
            </a:r>
            <a:r>
              <a:rPr lang="ar-SA" sz="3200" dirty="0"/>
              <a:t> والأقصر من ذلك قد لا تؤدي بالضرورة إلى توليد التصفير، و </a:t>
            </a:r>
            <a:r>
              <a:rPr lang="en-US" sz="3200" dirty="0"/>
              <a:t>RESET</a:t>
            </a:r>
            <a:r>
              <a:rPr lang="ar-SA" sz="3200" dirty="0"/>
              <a:t> تؤدي:</a:t>
            </a:r>
          </a:p>
          <a:p>
            <a:pPr marL="457200" lvl="0" indent="-457200" algn="just">
              <a:buFont typeface="Wingdings" pitchFamily="2" charset="2"/>
              <a:buChar char="§"/>
            </a:pPr>
            <a:r>
              <a:rPr lang="ar-SA" sz="3200" dirty="0"/>
              <a:t>تصفير كل المسجلات الداخلية.</a:t>
            </a:r>
          </a:p>
          <a:p>
            <a:pPr marL="457200" lvl="0" indent="-457200" algn="just">
              <a:buFont typeface="Wingdings" pitchFamily="2" charset="2"/>
              <a:buChar char="§"/>
            </a:pPr>
            <a:r>
              <a:rPr lang="ar-SA" sz="3200" dirty="0"/>
              <a:t>تصفير عداد البرنامج (أي يبدأ المعالج تنفيذ التعليمات من البداية).</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573016"/>
            <a:ext cx="3600400" cy="2913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مربع نص 5"/>
          <p:cNvSpPr txBox="1"/>
          <p:nvPr/>
        </p:nvSpPr>
        <p:spPr>
          <a:xfrm>
            <a:off x="4274675" y="4365104"/>
            <a:ext cx="4752527" cy="1815882"/>
          </a:xfrm>
          <a:prstGeom prst="rect">
            <a:avLst/>
          </a:prstGeom>
          <a:noFill/>
        </p:spPr>
        <p:txBody>
          <a:bodyPr wrap="square" rtlCol="1">
            <a:spAutoFit/>
          </a:bodyPr>
          <a:lstStyle/>
          <a:p>
            <a:pPr lvl="0" algn="justLow"/>
            <a:r>
              <a:rPr lang="ar-SA" sz="2800" b="1" dirty="0">
                <a:solidFill>
                  <a:srgbClr val="0070C0"/>
                </a:solidFill>
              </a:rPr>
              <a:t>ملاحظة: إعادة التهيئة </a:t>
            </a:r>
            <a:r>
              <a:rPr lang="en-US" sz="2800" b="1" dirty="0">
                <a:solidFill>
                  <a:srgbClr val="0070C0"/>
                </a:solidFill>
              </a:rPr>
              <a:t>REESET</a:t>
            </a:r>
            <a:r>
              <a:rPr lang="ar-SA" sz="2800" b="1" dirty="0">
                <a:solidFill>
                  <a:srgbClr val="0070C0"/>
                </a:solidFill>
              </a:rPr>
              <a:t> تكافئ فصل التغذية عن المتحكم وإعادة وصلها.</a:t>
            </a:r>
            <a:endParaRPr lang="en-US" sz="2800" b="1" dirty="0">
              <a:solidFill>
                <a:srgbClr val="0070C0"/>
              </a:solidFill>
            </a:endParaRPr>
          </a:p>
          <a:p>
            <a:pPr algn="justLow"/>
            <a:endParaRPr lang="ar-SA" sz="2800" b="1" dirty="0"/>
          </a:p>
        </p:txBody>
      </p:sp>
    </p:spTree>
    <p:extLst>
      <p:ext uri="{BB962C8B-B14F-4D97-AF65-F5344CB8AC3E}">
        <p14:creationId xmlns:p14="http://schemas.microsoft.com/office/powerpoint/2010/main" val="151811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2064465" y="37752"/>
            <a:ext cx="4538423" cy="769441"/>
          </a:xfrm>
          <a:prstGeom prst="rect">
            <a:avLst/>
          </a:prstGeom>
        </p:spPr>
        <p:txBody>
          <a:bodyPr wrap="none">
            <a:spAutoFit/>
          </a:bodyPr>
          <a:lstStyle/>
          <a:p>
            <a:pPr algn="ctr"/>
            <a:r>
              <a:rPr lang="ar-SA" sz="4400" b="1" dirty="0">
                <a:solidFill>
                  <a:srgbClr val="FF0000"/>
                </a:solidFill>
              </a:rPr>
              <a:t>تطبيق (إشارات المرور)</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54</a:t>
            </a:fld>
            <a:endParaRPr lang="ar-SA">
              <a:solidFill>
                <a:prstClr val="black">
                  <a:tint val="75000"/>
                </a:prstClr>
              </a:solidFill>
            </a:endParaRPr>
          </a:p>
        </p:txBody>
      </p:sp>
      <p:sp>
        <p:nvSpPr>
          <p:cNvPr id="3" name="مستطيل 2"/>
          <p:cNvSpPr/>
          <p:nvPr/>
        </p:nvSpPr>
        <p:spPr>
          <a:xfrm>
            <a:off x="693237" y="908720"/>
            <a:ext cx="7959766" cy="1077218"/>
          </a:xfrm>
          <a:prstGeom prst="rect">
            <a:avLst/>
          </a:prstGeom>
        </p:spPr>
        <p:txBody>
          <a:bodyPr wrap="square">
            <a:spAutoFit/>
          </a:bodyPr>
          <a:lstStyle/>
          <a:p>
            <a:pPr algn="just"/>
            <a:r>
              <a:rPr lang="ar-SA" sz="3200" dirty="0">
                <a:solidFill>
                  <a:prstClr val="black"/>
                </a:solidFill>
                <a:cs typeface="Times New Roman"/>
              </a:rPr>
              <a:t>زمن </a:t>
            </a:r>
            <a:r>
              <a:rPr lang="en-US" sz="3200" dirty="0">
                <a:solidFill>
                  <a:prstClr val="black"/>
                </a:solidFill>
                <a:cs typeface="Times New Roman"/>
              </a:rPr>
              <a:t>LED</a:t>
            </a:r>
            <a:r>
              <a:rPr lang="ar-SA" sz="3200" dirty="0">
                <a:solidFill>
                  <a:prstClr val="black"/>
                </a:solidFill>
                <a:cs typeface="Times New Roman"/>
              </a:rPr>
              <a:t> </a:t>
            </a:r>
            <a:r>
              <a:rPr lang="en-US" sz="3200" dirty="0">
                <a:solidFill>
                  <a:prstClr val="black"/>
                </a:solidFill>
                <a:cs typeface="Times New Roman"/>
              </a:rPr>
              <a:t>RED</a:t>
            </a:r>
            <a:r>
              <a:rPr lang="ar-SA" sz="3200" dirty="0">
                <a:solidFill>
                  <a:prstClr val="black"/>
                </a:solidFill>
                <a:cs typeface="Times New Roman"/>
              </a:rPr>
              <a:t> = </a:t>
            </a:r>
            <a:r>
              <a:rPr lang="en-US" sz="3200" dirty="0">
                <a:solidFill>
                  <a:prstClr val="black"/>
                </a:solidFill>
                <a:cs typeface="Times New Roman"/>
              </a:rPr>
              <a:t>3 S </a:t>
            </a:r>
            <a:r>
              <a:rPr lang="ar-SA" sz="3200" dirty="0">
                <a:solidFill>
                  <a:prstClr val="black"/>
                </a:solidFill>
                <a:cs typeface="Times New Roman"/>
              </a:rPr>
              <a:t> ، زمن </a:t>
            </a:r>
            <a:r>
              <a:rPr lang="en-US" sz="3200" dirty="0">
                <a:solidFill>
                  <a:prstClr val="black"/>
                </a:solidFill>
                <a:cs typeface="Times New Roman"/>
              </a:rPr>
              <a:t>LED</a:t>
            </a:r>
            <a:r>
              <a:rPr lang="ar-SA" sz="3200" dirty="0">
                <a:solidFill>
                  <a:prstClr val="black"/>
                </a:solidFill>
                <a:cs typeface="Times New Roman"/>
              </a:rPr>
              <a:t> </a:t>
            </a:r>
            <a:r>
              <a:rPr lang="en-US" sz="3200" dirty="0">
                <a:solidFill>
                  <a:prstClr val="black"/>
                </a:solidFill>
                <a:cs typeface="Times New Roman"/>
              </a:rPr>
              <a:t>YELLOW</a:t>
            </a:r>
            <a:r>
              <a:rPr lang="ar-SA" sz="3200" dirty="0">
                <a:solidFill>
                  <a:prstClr val="black"/>
                </a:solidFill>
                <a:cs typeface="Times New Roman"/>
              </a:rPr>
              <a:t> = </a:t>
            </a:r>
            <a:r>
              <a:rPr lang="en-US" sz="3200" dirty="0">
                <a:solidFill>
                  <a:prstClr val="black"/>
                </a:solidFill>
                <a:cs typeface="Times New Roman"/>
              </a:rPr>
              <a:t>0.5 S </a:t>
            </a:r>
            <a:r>
              <a:rPr lang="ar-SA" sz="3200" dirty="0">
                <a:solidFill>
                  <a:prstClr val="black"/>
                </a:solidFill>
                <a:cs typeface="Times New Roman"/>
              </a:rPr>
              <a:t> ،</a:t>
            </a:r>
          </a:p>
          <a:p>
            <a:pPr algn="just"/>
            <a:r>
              <a:rPr lang="ar-SA" sz="3200" dirty="0">
                <a:solidFill>
                  <a:prstClr val="black"/>
                </a:solidFill>
                <a:cs typeface="Times New Roman"/>
              </a:rPr>
              <a:t>زمن </a:t>
            </a:r>
            <a:r>
              <a:rPr lang="en-US" sz="3200" dirty="0">
                <a:solidFill>
                  <a:prstClr val="black"/>
                </a:solidFill>
                <a:cs typeface="Times New Roman"/>
              </a:rPr>
              <a:t>LED</a:t>
            </a:r>
            <a:r>
              <a:rPr lang="ar-SA" sz="3200" dirty="0">
                <a:solidFill>
                  <a:prstClr val="black"/>
                </a:solidFill>
                <a:cs typeface="Times New Roman"/>
              </a:rPr>
              <a:t> </a:t>
            </a:r>
            <a:r>
              <a:rPr lang="en-US" sz="3200" dirty="0">
                <a:solidFill>
                  <a:prstClr val="black"/>
                </a:solidFill>
                <a:cs typeface="Times New Roman"/>
              </a:rPr>
              <a:t>GREEN</a:t>
            </a:r>
            <a:r>
              <a:rPr lang="ar-SA" sz="3200" dirty="0">
                <a:solidFill>
                  <a:prstClr val="black"/>
                </a:solidFill>
                <a:cs typeface="Times New Roman"/>
              </a:rPr>
              <a:t> = </a:t>
            </a:r>
            <a:r>
              <a:rPr lang="en-US" sz="3200" dirty="0">
                <a:solidFill>
                  <a:prstClr val="black"/>
                </a:solidFill>
                <a:cs typeface="Times New Roman"/>
              </a:rPr>
              <a:t>3 S </a:t>
            </a:r>
            <a:r>
              <a:rPr lang="ar-SA" sz="3200" dirty="0">
                <a:solidFill>
                  <a:prstClr val="black"/>
                </a:solidFill>
                <a:cs typeface="Times New Roman"/>
              </a:rPr>
              <a:t> .</a:t>
            </a:r>
          </a:p>
        </p:txBody>
      </p:sp>
      <p:pic>
        <p:nvPicPr>
          <p:cNvPr id="2050" name="Picture 2" descr="C:\Users\shift\Desktop\my work\COURSE MICRO\applications\application1\circuit.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52" y="2348880"/>
            <a:ext cx="8568951" cy="4318768"/>
          </a:xfrm>
          <a:prstGeom prst="rect">
            <a:avLst/>
          </a:prstGeom>
          <a:noFill/>
          <a:extLst>
            <a:ext uri="{909E8E84-426E-40DD-AFC4-6F175D3DCCD1}">
              <a14:hiddenFill xmlns:a14="http://schemas.microsoft.com/office/drawing/2010/main">
                <a:solidFill>
                  <a:srgbClr val="FFFFFF"/>
                </a:solidFill>
              </a14:hiddenFill>
            </a:ext>
          </a:extLst>
        </p:spPr>
      </p:pic>
      <p:sp>
        <p:nvSpPr>
          <p:cNvPr id="7" name="مربع نص 6">
            <a:hlinkClick r:id="rId3" action="ppaction://program"/>
          </p:cNvPr>
          <p:cNvSpPr txBox="1"/>
          <p:nvPr/>
        </p:nvSpPr>
        <p:spPr>
          <a:xfrm>
            <a:off x="5796136" y="5224263"/>
            <a:ext cx="2304256" cy="369332"/>
          </a:xfrm>
          <a:prstGeom prst="rect">
            <a:avLst/>
          </a:prstGeom>
          <a:solidFill>
            <a:schemeClr val="accent3"/>
          </a:solidFill>
        </p:spPr>
        <p:txBody>
          <a:bodyPr wrap="square" rtlCol="1">
            <a:spAutoFit/>
          </a:bodyPr>
          <a:lstStyle/>
          <a:p>
            <a:pPr algn="ctr"/>
            <a:r>
              <a:rPr lang="en-US" b="1" dirty="0">
                <a:solidFill>
                  <a:srgbClr val="FF0000"/>
                </a:solidFill>
              </a:rPr>
              <a:t>\Examples\Ex01</a:t>
            </a:r>
            <a:endParaRPr lang="ar-SA" b="1" dirty="0">
              <a:solidFill>
                <a:srgbClr val="FF0000"/>
              </a:solidFill>
            </a:endParaRPr>
          </a:p>
        </p:txBody>
      </p:sp>
      <p:sp>
        <p:nvSpPr>
          <p:cNvPr id="8" name="مستطيل 7"/>
          <p:cNvSpPr/>
          <p:nvPr/>
        </p:nvSpPr>
        <p:spPr>
          <a:xfrm>
            <a:off x="5588644" y="5156610"/>
            <a:ext cx="2736304" cy="5046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3387679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55</a:t>
            </a:fld>
            <a:endParaRPr lang="ar-SA">
              <a:solidFill>
                <a:prstClr val="black">
                  <a:tint val="75000"/>
                </a:prstClr>
              </a:solidFill>
            </a:endParaRPr>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solidFill>
                <a:prstClr val="black"/>
              </a:solidFill>
              <a:cs typeface="Times New Roman"/>
            </a:endParaRPr>
          </a:p>
        </p:txBody>
      </p:sp>
      <p:sp>
        <p:nvSpPr>
          <p:cNvPr id="7" name="مستطيل 6"/>
          <p:cNvSpPr/>
          <p:nvPr/>
        </p:nvSpPr>
        <p:spPr>
          <a:xfrm>
            <a:off x="827584" y="324113"/>
            <a:ext cx="7272808" cy="6555641"/>
          </a:xfrm>
          <a:prstGeom prst="rect">
            <a:avLst/>
          </a:prstGeom>
        </p:spPr>
        <p:txBody>
          <a:bodyPr wrap="square">
            <a:spAutoFit/>
          </a:bodyPr>
          <a:lstStyle/>
          <a:p>
            <a:pPr algn="l"/>
            <a:r>
              <a:rPr lang="en-US" sz="2800" dirty="0">
                <a:cs typeface="Times New Roman"/>
              </a:rPr>
              <a:t>#include &lt;mega16.h&gt;</a:t>
            </a:r>
          </a:p>
          <a:p>
            <a:pPr algn="l"/>
            <a:r>
              <a:rPr lang="en-US" sz="2800" dirty="0">
                <a:cs typeface="Times New Roman"/>
              </a:rPr>
              <a:t>#include &lt;</a:t>
            </a:r>
            <a:r>
              <a:rPr lang="en-US" sz="2800" dirty="0" err="1">
                <a:cs typeface="Times New Roman"/>
              </a:rPr>
              <a:t>delay.h</a:t>
            </a:r>
            <a:r>
              <a:rPr lang="en-US" sz="2800" dirty="0">
                <a:cs typeface="Times New Roman"/>
              </a:rPr>
              <a:t>&gt;</a:t>
            </a:r>
          </a:p>
          <a:p>
            <a:pPr algn="l"/>
            <a:r>
              <a:rPr lang="en-US" sz="2800" dirty="0">
                <a:solidFill>
                  <a:prstClr val="black"/>
                </a:solidFill>
                <a:cs typeface="Times New Roman"/>
              </a:rPr>
              <a:t>void main(){</a:t>
            </a:r>
          </a:p>
          <a:p>
            <a:pPr algn="l"/>
            <a:r>
              <a:rPr lang="en-US" sz="2800" dirty="0">
                <a:solidFill>
                  <a:srgbClr val="FF0000"/>
                </a:solidFill>
                <a:cs typeface="Times New Roman"/>
              </a:rPr>
              <a:t>DDRC=0B00000111;</a:t>
            </a:r>
          </a:p>
          <a:p>
            <a:pPr algn="l"/>
            <a:r>
              <a:rPr lang="en-US" sz="2800" dirty="0">
                <a:solidFill>
                  <a:prstClr val="black"/>
                </a:solidFill>
                <a:cs typeface="Times New Roman"/>
              </a:rPr>
              <a:t>while (1)</a:t>
            </a:r>
          </a:p>
          <a:p>
            <a:pPr algn="l"/>
            <a:r>
              <a:rPr lang="en-US" sz="2800" dirty="0">
                <a:solidFill>
                  <a:prstClr val="black"/>
                </a:solidFill>
                <a:cs typeface="Times New Roman"/>
              </a:rPr>
              <a:t>      {</a:t>
            </a:r>
          </a:p>
          <a:p>
            <a:pPr algn="l"/>
            <a:r>
              <a:rPr lang="en-US" sz="2800" dirty="0">
                <a:solidFill>
                  <a:prstClr val="black"/>
                </a:solidFill>
                <a:cs typeface="Times New Roman"/>
              </a:rPr>
              <a:t>     </a:t>
            </a:r>
            <a:r>
              <a:rPr lang="en-US" sz="2800" dirty="0">
                <a:solidFill>
                  <a:schemeClr val="accent1"/>
                </a:solidFill>
                <a:cs typeface="Times New Roman"/>
              </a:rPr>
              <a:t>PORTC=0B00000001;</a:t>
            </a:r>
          </a:p>
          <a:p>
            <a:pPr algn="l"/>
            <a:r>
              <a:rPr lang="en-US" sz="2800" dirty="0">
                <a:solidFill>
                  <a:prstClr val="black"/>
                </a:solidFill>
                <a:cs typeface="Times New Roman"/>
              </a:rPr>
              <a:t>     </a:t>
            </a:r>
            <a:r>
              <a:rPr lang="en-US" sz="2800" dirty="0" err="1">
                <a:solidFill>
                  <a:schemeClr val="accent1"/>
                </a:solidFill>
                <a:cs typeface="Times New Roman"/>
              </a:rPr>
              <a:t>delay_ms</a:t>
            </a:r>
            <a:r>
              <a:rPr lang="en-US" sz="2800" dirty="0">
                <a:solidFill>
                  <a:schemeClr val="accent1"/>
                </a:solidFill>
                <a:cs typeface="Times New Roman"/>
              </a:rPr>
              <a:t>(3000);</a:t>
            </a:r>
          </a:p>
          <a:p>
            <a:pPr algn="l"/>
            <a:r>
              <a:rPr lang="en-US" sz="2800" dirty="0">
                <a:solidFill>
                  <a:schemeClr val="accent1"/>
                </a:solidFill>
                <a:cs typeface="Times New Roman"/>
              </a:rPr>
              <a:t>     PORTC=0B00000010;</a:t>
            </a:r>
          </a:p>
          <a:p>
            <a:pPr algn="l"/>
            <a:r>
              <a:rPr lang="en-US" sz="2800" dirty="0">
                <a:solidFill>
                  <a:schemeClr val="accent1"/>
                </a:solidFill>
                <a:cs typeface="Times New Roman"/>
              </a:rPr>
              <a:t>     </a:t>
            </a:r>
            <a:r>
              <a:rPr lang="en-US" sz="2800" dirty="0" err="1">
                <a:solidFill>
                  <a:schemeClr val="accent1"/>
                </a:solidFill>
                <a:cs typeface="Times New Roman"/>
              </a:rPr>
              <a:t>delay_ms</a:t>
            </a:r>
            <a:r>
              <a:rPr lang="en-US" sz="2800" dirty="0">
                <a:solidFill>
                  <a:schemeClr val="accent1"/>
                </a:solidFill>
                <a:cs typeface="Times New Roman"/>
              </a:rPr>
              <a:t>(500);</a:t>
            </a:r>
          </a:p>
          <a:p>
            <a:pPr algn="l"/>
            <a:r>
              <a:rPr lang="en-US" sz="2800" dirty="0">
                <a:solidFill>
                  <a:schemeClr val="accent1"/>
                </a:solidFill>
                <a:cs typeface="Times New Roman"/>
              </a:rPr>
              <a:t>     PORTC=0B00000100;</a:t>
            </a:r>
          </a:p>
          <a:p>
            <a:pPr algn="l"/>
            <a:r>
              <a:rPr lang="en-US" sz="2800" dirty="0">
                <a:solidFill>
                  <a:schemeClr val="accent1"/>
                </a:solidFill>
                <a:cs typeface="Times New Roman"/>
              </a:rPr>
              <a:t>     </a:t>
            </a:r>
            <a:r>
              <a:rPr lang="en-US" sz="2800" dirty="0" err="1">
                <a:solidFill>
                  <a:schemeClr val="accent1"/>
                </a:solidFill>
                <a:cs typeface="Times New Roman"/>
              </a:rPr>
              <a:t>delay_ms</a:t>
            </a:r>
            <a:r>
              <a:rPr lang="en-US" sz="2800" dirty="0">
                <a:solidFill>
                  <a:schemeClr val="accent1"/>
                </a:solidFill>
                <a:cs typeface="Times New Roman"/>
              </a:rPr>
              <a:t>(3000);    </a:t>
            </a:r>
          </a:p>
          <a:p>
            <a:pPr algn="l"/>
            <a:r>
              <a:rPr lang="en-US" sz="2800" dirty="0">
                <a:solidFill>
                  <a:prstClr val="black"/>
                </a:solidFill>
                <a:cs typeface="Times New Roman"/>
              </a:rPr>
              <a:t>     }</a:t>
            </a:r>
            <a:endParaRPr lang="ar-SA" sz="2800" dirty="0">
              <a:solidFill>
                <a:prstClr val="black"/>
              </a:solidFill>
              <a:cs typeface="Times New Roman"/>
            </a:endParaRPr>
          </a:p>
          <a:p>
            <a:pPr algn="l"/>
            <a:r>
              <a:rPr lang="en-US" sz="2800" dirty="0">
                <a:solidFill>
                  <a:prstClr val="black"/>
                </a:solidFill>
                <a:cs typeface="Times New Roman"/>
              </a:rPr>
              <a:t>                     }</a:t>
            </a:r>
          </a:p>
          <a:p>
            <a:pPr algn="l"/>
            <a:r>
              <a:rPr lang="en-US" sz="2800" dirty="0">
                <a:solidFill>
                  <a:prstClr val="black"/>
                </a:solidFill>
                <a:cs typeface="Times New Roman"/>
              </a:rPr>
              <a:t>      </a:t>
            </a:r>
          </a:p>
        </p:txBody>
      </p:sp>
    </p:spTree>
    <p:extLst>
      <p:ext uri="{BB962C8B-B14F-4D97-AF65-F5344CB8AC3E}">
        <p14:creationId xmlns:p14="http://schemas.microsoft.com/office/powerpoint/2010/main" val="210763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997612" y="211286"/>
            <a:ext cx="4932761" cy="769441"/>
          </a:xfrm>
          <a:prstGeom prst="rect">
            <a:avLst/>
          </a:prstGeom>
        </p:spPr>
        <p:txBody>
          <a:bodyPr wrap="none">
            <a:spAutoFit/>
          </a:bodyPr>
          <a:lstStyle/>
          <a:p>
            <a:pPr algn="ctr"/>
            <a:r>
              <a:rPr lang="ar-SA" sz="4400" b="1" dirty="0">
                <a:solidFill>
                  <a:srgbClr val="FF0000"/>
                </a:solidFill>
              </a:rPr>
              <a:t>تطبيق (لعبة الحظ الرقمي)</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56</a:t>
            </a:fld>
            <a:endParaRPr lang="ar-SA">
              <a:solidFill>
                <a:prstClr val="black">
                  <a:tint val="75000"/>
                </a:prstClr>
              </a:solidFill>
            </a:endParaRPr>
          </a:p>
        </p:txBody>
      </p:sp>
      <p:sp>
        <p:nvSpPr>
          <p:cNvPr id="3" name="مستطيل 2"/>
          <p:cNvSpPr/>
          <p:nvPr/>
        </p:nvSpPr>
        <p:spPr>
          <a:xfrm>
            <a:off x="596069" y="888965"/>
            <a:ext cx="7959766" cy="1077218"/>
          </a:xfrm>
          <a:prstGeom prst="rect">
            <a:avLst/>
          </a:prstGeom>
        </p:spPr>
        <p:txBody>
          <a:bodyPr wrap="square">
            <a:spAutoFit/>
          </a:bodyPr>
          <a:lstStyle/>
          <a:p>
            <a:pPr algn="just"/>
            <a:r>
              <a:rPr lang="ar-SA" sz="3200" dirty="0">
                <a:solidFill>
                  <a:prstClr val="black"/>
                </a:solidFill>
                <a:cs typeface="Times New Roman"/>
              </a:rPr>
              <a:t>برمج الدارة بحيث كل كبسة على</a:t>
            </a:r>
            <a:r>
              <a:rPr lang="en-US" sz="3200" dirty="0">
                <a:solidFill>
                  <a:prstClr val="black"/>
                </a:solidFill>
                <a:cs typeface="Times New Roman"/>
              </a:rPr>
              <a:t> Button </a:t>
            </a:r>
            <a:r>
              <a:rPr lang="ar-SA" sz="3200" dirty="0">
                <a:solidFill>
                  <a:prstClr val="black"/>
                </a:solidFill>
                <a:cs typeface="Times New Roman"/>
              </a:rPr>
              <a:t>يظهر رقم </a:t>
            </a:r>
            <a:r>
              <a:rPr lang="en-US" sz="3200" dirty="0">
                <a:solidFill>
                  <a:prstClr val="black"/>
                </a:solidFill>
                <a:cs typeface="Times New Roman"/>
              </a:rPr>
              <a:t>1 </a:t>
            </a:r>
            <a:r>
              <a:rPr lang="ar-SA" sz="3200" dirty="0">
                <a:solidFill>
                  <a:prstClr val="black"/>
                </a:solidFill>
                <a:cs typeface="Times New Roman"/>
              </a:rPr>
              <a:t> أو </a:t>
            </a:r>
            <a:r>
              <a:rPr lang="en-US" sz="3200" dirty="0">
                <a:solidFill>
                  <a:prstClr val="black"/>
                </a:solidFill>
                <a:cs typeface="Times New Roman"/>
              </a:rPr>
              <a:t>2</a:t>
            </a:r>
            <a:r>
              <a:rPr lang="ar-SA" sz="3200" dirty="0">
                <a:solidFill>
                  <a:prstClr val="black"/>
                </a:solidFill>
                <a:cs typeface="Times New Roman"/>
              </a:rPr>
              <a:t> بطريقة عشوائية .</a:t>
            </a:r>
          </a:p>
        </p:txBody>
      </p:sp>
      <p:pic>
        <p:nvPicPr>
          <p:cNvPr id="4098" name="Picture 2" descr="C:\Users\shift\Desktop\my work\COURSE MICRO\applications\application2\circuit.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38" y="1966183"/>
            <a:ext cx="8539028" cy="4808760"/>
          </a:xfrm>
          <a:prstGeom prst="rect">
            <a:avLst/>
          </a:prstGeom>
          <a:noFill/>
          <a:extLst>
            <a:ext uri="{909E8E84-426E-40DD-AFC4-6F175D3DCCD1}">
              <a14:hiddenFill xmlns:a14="http://schemas.microsoft.com/office/drawing/2010/main">
                <a:solidFill>
                  <a:srgbClr val="FFFFFF"/>
                </a:solidFill>
              </a14:hiddenFill>
            </a:ext>
          </a:extLst>
        </p:spPr>
      </p:pic>
      <p:sp>
        <p:nvSpPr>
          <p:cNvPr id="7" name="مربع نص 6">
            <a:hlinkClick r:id="rId3" action="ppaction://program"/>
          </p:cNvPr>
          <p:cNvSpPr txBox="1"/>
          <p:nvPr/>
        </p:nvSpPr>
        <p:spPr>
          <a:xfrm>
            <a:off x="6147644" y="5656311"/>
            <a:ext cx="2304256" cy="369332"/>
          </a:xfrm>
          <a:prstGeom prst="rect">
            <a:avLst/>
          </a:prstGeom>
          <a:solidFill>
            <a:schemeClr val="accent3"/>
          </a:solidFill>
        </p:spPr>
        <p:txBody>
          <a:bodyPr wrap="square" rtlCol="1">
            <a:spAutoFit/>
          </a:bodyPr>
          <a:lstStyle/>
          <a:p>
            <a:pPr algn="ctr"/>
            <a:r>
              <a:rPr lang="en-US" b="1" dirty="0">
                <a:solidFill>
                  <a:srgbClr val="FF0000"/>
                </a:solidFill>
              </a:rPr>
              <a:t>\Examples\Ex02</a:t>
            </a:r>
            <a:endParaRPr lang="ar-SA" b="1" dirty="0">
              <a:solidFill>
                <a:srgbClr val="FF0000"/>
              </a:solidFill>
            </a:endParaRPr>
          </a:p>
        </p:txBody>
      </p:sp>
      <p:sp>
        <p:nvSpPr>
          <p:cNvPr id="8" name="مستطيل 7"/>
          <p:cNvSpPr/>
          <p:nvPr/>
        </p:nvSpPr>
        <p:spPr>
          <a:xfrm>
            <a:off x="5940152" y="5588658"/>
            <a:ext cx="2736304" cy="5046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8623790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57</a:t>
            </a:fld>
            <a:endParaRPr lang="ar-SA">
              <a:solidFill>
                <a:prstClr val="black">
                  <a:tint val="75000"/>
                </a:prstClr>
              </a:solidFill>
            </a:endParaRPr>
          </a:p>
        </p:txBody>
      </p:sp>
      <p:sp>
        <p:nvSpPr>
          <p:cNvPr id="3" name="مستطيل 2"/>
          <p:cNvSpPr/>
          <p:nvPr/>
        </p:nvSpPr>
        <p:spPr>
          <a:xfrm>
            <a:off x="658387" y="1124744"/>
            <a:ext cx="7959766" cy="584775"/>
          </a:xfrm>
          <a:prstGeom prst="rect">
            <a:avLst/>
          </a:prstGeom>
        </p:spPr>
        <p:txBody>
          <a:bodyPr wrap="square">
            <a:spAutoFit/>
          </a:bodyPr>
          <a:lstStyle/>
          <a:p>
            <a:pPr marL="457200" indent="-457200" algn="just">
              <a:buFontTx/>
              <a:buChar char="-"/>
            </a:pPr>
            <a:endParaRPr lang="ar-SA" sz="3200" dirty="0">
              <a:solidFill>
                <a:prstClr val="black"/>
              </a:solidFill>
              <a:cs typeface="Times New Roman"/>
            </a:endParaRPr>
          </a:p>
        </p:txBody>
      </p:sp>
      <p:sp>
        <p:nvSpPr>
          <p:cNvPr id="7" name="مستطيل 6"/>
          <p:cNvSpPr/>
          <p:nvPr/>
        </p:nvSpPr>
        <p:spPr>
          <a:xfrm>
            <a:off x="634401" y="188640"/>
            <a:ext cx="7272808" cy="6001643"/>
          </a:xfrm>
          <a:prstGeom prst="rect">
            <a:avLst/>
          </a:prstGeom>
        </p:spPr>
        <p:txBody>
          <a:bodyPr wrap="square">
            <a:spAutoFit/>
          </a:bodyPr>
          <a:lstStyle/>
          <a:p>
            <a:pPr algn="l"/>
            <a:r>
              <a:rPr lang="en-US" sz="2400" dirty="0">
                <a:solidFill>
                  <a:prstClr val="black"/>
                </a:solidFill>
                <a:cs typeface="Times New Roman"/>
              </a:rPr>
              <a:t>#include &lt;mega16.h&gt;</a:t>
            </a:r>
          </a:p>
          <a:p>
            <a:pPr algn="l"/>
            <a:r>
              <a:rPr lang="en-US" sz="2400" dirty="0">
                <a:solidFill>
                  <a:prstClr val="black"/>
                </a:solidFill>
                <a:cs typeface="Times New Roman"/>
              </a:rPr>
              <a:t>#include &lt;</a:t>
            </a:r>
            <a:r>
              <a:rPr lang="en-US" sz="2400" dirty="0" err="1">
                <a:solidFill>
                  <a:prstClr val="black"/>
                </a:solidFill>
                <a:cs typeface="Times New Roman"/>
              </a:rPr>
              <a:t>delay.h</a:t>
            </a:r>
            <a:r>
              <a:rPr lang="en-US" sz="2400" dirty="0">
                <a:solidFill>
                  <a:prstClr val="black"/>
                </a:solidFill>
                <a:cs typeface="Times New Roman"/>
              </a:rPr>
              <a:t>&gt;</a:t>
            </a:r>
          </a:p>
          <a:p>
            <a:pPr algn="l"/>
            <a:r>
              <a:rPr lang="en-US" sz="2400" dirty="0">
                <a:solidFill>
                  <a:prstClr val="black"/>
                </a:solidFill>
                <a:cs typeface="Times New Roman"/>
              </a:rPr>
              <a:t>void main(){</a:t>
            </a:r>
          </a:p>
          <a:p>
            <a:pPr algn="l"/>
            <a:r>
              <a:rPr lang="en-US" sz="2400" dirty="0">
                <a:solidFill>
                  <a:prstClr val="black"/>
                </a:solidFill>
                <a:cs typeface="Times New Roman"/>
              </a:rPr>
              <a:t>DDRC=0B01111111;</a:t>
            </a:r>
          </a:p>
          <a:p>
            <a:pPr algn="l"/>
            <a:r>
              <a:rPr lang="en-US" sz="2400" dirty="0">
                <a:solidFill>
                  <a:prstClr val="black"/>
                </a:solidFill>
                <a:cs typeface="Times New Roman"/>
              </a:rPr>
              <a:t>while (1)</a:t>
            </a:r>
          </a:p>
          <a:p>
            <a:pPr algn="l"/>
            <a:r>
              <a:rPr lang="en-US" sz="2400" dirty="0">
                <a:solidFill>
                  <a:prstClr val="black"/>
                </a:solidFill>
                <a:cs typeface="Times New Roman"/>
              </a:rPr>
              <a:t>      {</a:t>
            </a:r>
          </a:p>
          <a:p>
            <a:pPr algn="l"/>
            <a:r>
              <a:rPr lang="en-US" sz="2400" dirty="0">
                <a:solidFill>
                  <a:prstClr val="black"/>
                </a:solidFill>
                <a:cs typeface="Times New Roman"/>
              </a:rPr>
              <a:t>      </a:t>
            </a:r>
            <a:r>
              <a:rPr lang="en-US" sz="2400" dirty="0">
                <a:solidFill>
                  <a:srgbClr val="FF0000"/>
                </a:solidFill>
                <a:cs typeface="Times New Roman"/>
              </a:rPr>
              <a:t>if (PINB.0==1)        </a:t>
            </a:r>
          </a:p>
          <a:p>
            <a:pPr algn="l"/>
            <a:r>
              <a:rPr lang="en-US" sz="2400" dirty="0">
                <a:solidFill>
                  <a:srgbClr val="FF0000"/>
                </a:solidFill>
                <a:cs typeface="Times New Roman"/>
              </a:rPr>
              <a:t>      { PORTC=0B00000110;  </a:t>
            </a:r>
          </a:p>
          <a:p>
            <a:pPr algn="l"/>
            <a:r>
              <a:rPr lang="en-US" sz="2400" dirty="0">
                <a:solidFill>
                  <a:srgbClr val="FF0000"/>
                </a:solidFill>
                <a:cs typeface="Times New Roman"/>
              </a:rPr>
              <a:t>        </a:t>
            </a:r>
            <a:r>
              <a:rPr lang="en-US" sz="2400" dirty="0" err="1">
                <a:solidFill>
                  <a:srgbClr val="FF0000"/>
                </a:solidFill>
                <a:cs typeface="Times New Roman"/>
              </a:rPr>
              <a:t>delay_ms</a:t>
            </a:r>
            <a:r>
              <a:rPr lang="en-US" sz="2400" dirty="0">
                <a:solidFill>
                  <a:srgbClr val="FF0000"/>
                </a:solidFill>
                <a:cs typeface="Times New Roman"/>
              </a:rPr>
              <a:t>(10);</a:t>
            </a:r>
          </a:p>
          <a:p>
            <a:pPr algn="l"/>
            <a:r>
              <a:rPr lang="en-US" sz="2400" dirty="0">
                <a:solidFill>
                  <a:srgbClr val="FF0000"/>
                </a:solidFill>
                <a:cs typeface="Times New Roman"/>
              </a:rPr>
              <a:t>      }</a:t>
            </a:r>
          </a:p>
          <a:p>
            <a:pPr algn="l"/>
            <a:r>
              <a:rPr lang="en-US" sz="2400" dirty="0">
                <a:solidFill>
                  <a:prstClr val="black"/>
                </a:solidFill>
                <a:cs typeface="Times New Roman"/>
              </a:rPr>
              <a:t>      </a:t>
            </a:r>
            <a:r>
              <a:rPr lang="en-US" sz="2400" dirty="0">
                <a:solidFill>
                  <a:schemeClr val="accent1"/>
                </a:solidFill>
                <a:cs typeface="Times New Roman"/>
              </a:rPr>
              <a:t>if (PINB.0==1)   </a:t>
            </a:r>
          </a:p>
          <a:p>
            <a:pPr algn="l"/>
            <a:r>
              <a:rPr lang="en-US" sz="2400" dirty="0">
                <a:solidFill>
                  <a:schemeClr val="accent1"/>
                </a:solidFill>
                <a:cs typeface="Times New Roman"/>
              </a:rPr>
              <a:t>      {PORTC=0B01011011;</a:t>
            </a:r>
          </a:p>
          <a:p>
            <a:pPr algn="l"/>
            <a:r>
              <a:rPr lang="en-US" sz="2400" dirty="0">
                <a:solidFill>
                  <a:schemeClr val="accent1"/>
                </a:solidFill>
                <a:cs typeface="Times New Roman"/>
              </a:rPr>
              <a:t>          </a:t>
            </a:r>
            <a:r>
              <a:rPr lang="en-US" sz="2400" dirty="0" err="1">
                <a:solidFill>
                  <a:schemeClr val="accent1"/>
                </a:solidFill>
                <a:cs typeface="Times New Roman"/>
              </a:rPr>
              <a:t>delay_ms</a:t>
            </a:r>
            <a:r>
              <a:rPr lang="en-US" sz="2400" dirty="0">
                <a:solidFill>
                  <a:schemeClr val="accent1"/>
                </a:solidFill>
                <a:cs typeface="Times New Roman"/>
              </a:rPr>
              <a:t>(10);</a:t>
            </a:r>
          </a:p>
          <a:p>
            <a:pPr algn="l"/>
            <a:r>
              <a:rPr lang="en-US" sz="2400" dirty="0">
                <a:solidFill>
                  <a:schemeClr val="accent1"/>
                </a:solidFill>
                <a:cs typeface="Times New Roman"/>
              </a:rPr>
              <a:t>        }</a:t>
            </a:r>
          </a:p>
          <a:p>
            <a:pPr algn="l"/>
            <a:r>
              <a:rPr lang="en-US" sz="2400" dirty="0">
                <a:solidFill>
                  <a:prstClr val="black"/>
                </a:solidFill>
                <a:cs typeface="Times New Roman"/>
              </a:rPr>
              <a:t>      }</a:t>
            </a:r>
          </a:p>
          <a:p>
            <a:pPr algn="l"/>
            <a:r>
              <a:rPr lang="en-US" sz="2400" dirty="0">
                <a:solidFill>
                  <a:prstClr val="black"/>
                </a:solidFill>
                <a:cs typeface="Times New Roman"/>
              </a:rPr>
              <a:t>}</a:t>
            </a:r>
          </a:p>
        </p:txBody>
      </p:sp>
    </p:spTree>
    <p:extLst>
      <p:ext uri="{BB962C8B-B14F-4D97-AF65-F5344CB8AC3E}">
        <p14:creationId xmlns:p14="http://schemas.microsoft.com/office/powerpoint/2010/main" val="38143752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3923449" y="211287"/>
            <a:ext cx="1215397" cy="769441"/>
          </a:xfrm>
          <a:prstGeom prst="rect">
            <a:avLst/>
          </a:prstGeom>
        </p:spPr>
        <p:txBody>
          <a:bodyPr wrap="none">
            <a:spAutoFit/>
          </a:bodyPr>
          <a:lstStyle/>
          <a:p>
            <a:pPr lvl="0" algn="ctr"/>
            <a:r>
              <a:rPr lang="ar-SY" sz="4400" b="1" dirty="0">
                <a:solidFill>
                  <a:srgbClr val="FF0000"/>
                </a:solidFill>
              </a:rPr>
              <a:t>تمرين</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58</a:t>
            </a:fld>
            <a:endParaRPr lang="ar-SA"/>
          </a:p>
        </p:txBody>
      </p:sp>
      <p:sp>
        <p:nvSpPr>
          <p:cNvPr id="3" name="مستطيل 2"/>
          <p:cNvSpPr/>
          <p:nvPr/>
        </p:nvSpPr>
        <p:spPr>
          <a:xfrm>
            <a:off x="658387" y="1916832"/>
            <a:ext cx="7959766" cy="2554545"/>
          </a:xfrm>
          <a:prstGeom prst="rect">
            <a:avLst/>
          </a:prstGeom>
        </p:spPr>
        <p:txBody>
          <a:bodyPr wrap="square">
            <a:spAutoFit/>
          </a:bodyPr>
          <a:lstStyle/>
          <a:p>
            <a:pPr marL="16510" algn="just"/>
            <a:r>
              <a:rPr lang="ar-SA" sz="3200" b="1" dirty="0">
                <a:solidFill>
                  <a:srgbClr val="0070C0"/>
                </a:solidFill>
                <a:latin typeface="Times New Roman"/>
                <a:ea typeface="Times New Roman"/>
              </a:rPr>
              <a:t>بفرض لدينا دارة  انذار ضد السرقة المبين في الشكل تحتوي </a:t>
            </a:r>
            <a:r>
              <a:rPr lang="en-US" sz="3200" b="1" dirty="0">
                <a:solidFill>
                  <a:srgbClr val="0070C0"/>
                </a:solidFill>
                <a:latin typeface="Times New Roman"/>
                <a:ea typeface="Times New Roman"/>
              </a:rPr>
              <a:t>8</a:t>
            </a:r>
            <a:r>
              <a:rPr lang="ar-SA" sz="3200" b="1" dirty="0">
                <a:solidFill>
                  <a:srgbClr val="0070C0"/>
                </a:solidFill>
                <a:latin typeface="Times New Roman"/>
                <a:ea typeface="Times New Roman"/>
              </a:rPr>
              <a:t>  حساس وزمور لتنبيه ومطلوب كتابة برنامج يشغل الزمور إذا تحسس احدى الحساسات (يعطي في خرجه </a:t>
            </a:r>
            <a:r>
              <a:rPr lang="en-US" sz="3200" b="1" dirty="0">
                <a:solidFill>
                  <a:srgbClr val="0070C0"/>
                </a:solidFill>
                <a:latin typeface="Times New Roman"/>
                <a:ea typeface="Times New Roman"/>
              </a:rPr>
              <a:t>1 Logic</a:t>
            </a:r>
            <a:r>
              <a:rPr lang="ar-SA" sz="3200" b="1" dirty="0">
                <a:solidFill>
                  <a:srgbClr val="0070C0"/>
                </a:solidFill>
                <a:latin typeface="Times New Roman"/>
                <a:ea typeface="Times New Roman"/>
              </a:rPr>
              <a:t> ) ولا يتم ايقاف الزمور حتى يتم ضغط على زر </a:t>
            </a:r>
            <a:r>
              <a:rPr lang="en-US" sz="3200" b="1" dirty="0">
                <a:solidFill>
                  <a:srgbClr val="0070C0"/>
                </a:solidFill>
                <a:latin typeface="Times New Roman"/>
                <a:ea typeface="Times New Roman"/>
              </a:rPr>
              <a:t>reset</a:t>
            </a:r>
            <a:r>
              <a:rPr lang="ar-SA" sz="3200" b="1" dirty="0">
                <a:solidFill>
                  <a:srgbClr val="0070C0"/>
                </a:solidFill>
                <a:latin typeface="Times New Roman"/>
                <a:ea typeface="Times New Roman"/>
              </a:rPr>
              <a:t>.</a:t>
            </a:r>
            <a:endParaRPr lang="en-US" sz="2400" b="1" dirty="0">
              <a:solidFill>
                <a:srgbClr val="0070C0"/>
              </a:solidFill>
              <a:effectLst/>
              <a:latin typeface="Times New Roman"/>
              <a:ea typeface="Times New Roman"/>
            </a:endParaRPr>
          </a:p>
        </p:txBody>
      </p:sp>
    </p:spTree>
    <p:extLst>
      <p:ext uri="{BB962C8B-B14F-4D97-AF65-F5344CB8AC3E}">
        <p14:creationId xmlns:p14="http://schemas.microsoft.com/office/powerpoint/2010/main" val="26429477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59</a:t>
            </a:fld>
            <a:endParaRPr lang="ar-SA">
              <a:solidFill>
                <a:prstClr val="black">
                  <a:tint val="75000"/>
                </a:prstClr>
              </a:solidFill>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pic>
        <p:nvPicPr>
          <p:cNvPr id="2051" name="Picture 3" descr="circit1"/>
          <p:cNvPicPr>
            <a:picLocks noChangeAspect="1" noChangeArrowheads="1"/>
          </p:cNvPicPr>
          <p:nvPr/>
        </p:nvPicPr>
        <p:blipFill>
          <a:blip r:embed="rId2">
            <a:extLst>
              <a:ext uri="{28A0092B-C50C-407E-A947-70E740481C1C}">
                <a14:useLocalDpi xmlns:a14="http://schemas.microsoft.com/office/drawing/2010/main" val="0"/>
              </a:ext>
            </a:extLst>
          </a:blip>
          <a:srcRect l="16931" t="9854" r="17822" b="17152"/>
          <a:stretch>
            <a:fillRect/>
          </a:stretch>
        </p:blipFill>
        <p:spPr bwMode="auto">
          <a:xfrm rot="16200000">
            <a:off x="1093304" y="-1093305"/>
            <a:ext cx="6957393" cy="9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54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3568" y="152400"/>
            <a:ext cx="7848872" cy="1143000"/>
          </a:xfrm>
          <a:prstGeom prst="rect">
            <a:avLst/>
          </a:prstGeom>
        </p:spPr>
        <p:txBody>
          <a:bodyPr/>
          <a:lstStyle>
            <a:lvl1pPr algn="ctr" defTabSz="914400" rtl="1" eaLnBrk="1" latinLnBrk="0" hangingPunct="1">
              <a:spcBef>
                <a:spcPct val="0"/>
              </a:spcBef>
              <a:buNone/>
              <a:defRPr sz="4400" kern="1200">
                <a:solidFill>
                  <a:schemeClr val="tx1"/>
                </a:solidFill>
                <a:latin typeface="+mj-lt"/>
                <a:ea typeface="+mj-ea"/>
                <a:cs typeface="+mj-cs"/>
              </a:defRPr>
            </a:lvl1pPr>
          </a:lstStyle>
          <a:p>
            <a:r>
              <a:rPr lang="en-US" altLang="en-US" dirty="0"/>
              <a:t>Block Diagram of Microcontroller</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663" y="1484784"/>
            <a:ext cx="5206503" cy="432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عنصر نائب لرقم الشريحة 5"/>
          <p:cNvSpPr>
            <a:spLocks noGrp="1"/>
          </p:cNvSpPr>
          <p:nvPr>
            <p:ph type="sldNum" sz="quarter" idx="12"/>
          </p:nvPr>
        </p:nvSpPr>
        <p:spPr/>
        <p:txBody>
          <a:bodyPr/>
          <a:lstStyle/>
          <a:p>
            <a:fld id="{33158A94-3844-4AEB-A9D6-1D94591ABD7E}" type="slidenum">
              <a:rPr lang="ar-SA" smtClean="0"/>
              <a:pPr/>
              <a:t>6</a:t>
            </a:fld>
            <a:endParaRPr lang="ar-SA"/>
          </a:p>
        </p:txBody>
      </p:sp>
    </p:spTree>
    <p:extLst>
      <p:ext uri="{BB962C8B-B14F-4D97-AF65-F5344CB8AC3E}">
        <p14:creationId xmlns:p14="http://schemas.microsoft.com/office/powerpoint/2010/main" val="6745490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215792" y="15875"/>
            <a:ext cx="8840049" cy="830997"/>
          </a:xfrm>
          <a:prstGeom prst="rect">
            <a:avLst/>
          </a:prstGeom>
        </p:spPr>
        <p:txBody>
          <a:bodyPr wrap="none">
            <a:spAutoFit/>
          </a:bodyPr>
          <a:lstStyle/>
          <a:p>
            <a:pPr>
              <a:lnSpc>
                <a:spcPct val="150000"/>
              </a:lnSpc>
            </a:pPr>
            <a:r>
              <a:rPr lang="ar-SA" sz="3200" b="1" dirty="0">
                <a:solidFill>
                  <a:srgbClr val="FF0000"/>
                </a:solidFill>
              </a:rPr>
              <a:t>تطبيق على استخدام </a:t>
            </a:r>
            <a:r>
              <a:rPr lang="en-US" sz="3200" b="1" dirty="0">
                <a:solidFill>
                  <a:srgbClr val="FF0000"/>
                </a:solidFill>
              </a:rPr>
              <a:t>PORT</a:t>
            </a:r>
            <a:r>
              <a:rPr lang="ar-SA" sz="3200" b="1" dirty="0">
                <a:solidFill>
                  <a:srgbClr val="FF0000"/>
                </a:solidFill>
              </a:rPr>
              <a:t> كدخل باستخدام مقاومة الرفع الداخلية</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60</a:t>
            </a:fld>
            <a:endParaRPr lang="ar-SA">
              <a:solidFill>
                <a:prstClr val="black">
                  <a:tint val="75000"/>
                </a:prstClr>
              </a:solidFill>
            </a:endParaRPr>
          </a:p>
        </p:txBody>
      </p:sp>
      <p:sp>
        <p:nvSpPr>
          <p:cNvPr id="3" name="مستطيل 2"/>
          <p:cNvSpPr/>
          <p:nvPr/>
        </p:nvSpPr>
        <p:spPr>
          <a:xfrm>
            <a:off x="215792" y="836712"/>
            <a:ext cx="8402361" cy="1077218"/>
          </a:xfrm>
          <a:prstGeom prst="rect">
            <a:avLst/>
          </a:prstGeom>
        </p:spPr>
        <p:txBody>
          <a:bodyPr wrap="square">
            <a:spAutoFit/>
          </a:bodyPr>
          <a:lstStyle/>
          <a:p>
            <a:pPr algn="just"/>
            <a:r>
              <a:rPr lang="ar-SA" sz="3200" dirty="0"/>
              <a:t>اكتب برنامج ي</a:t>
            </a:r>
            <a:r>
              <a:rPr lang="ar-SY" sz="3200" dirty="0"/>
              <a:t>قوم</a:t>
            </a:r>
            <a:r>
              <a:rPr lang="en-US" sz="3200" dirty="0"/>
              <a:t> </a:t>
            </a:r>
            <a:r>
              <a:rPr lang="ar-SY" sz="3200" dirty="0"/>
              <a:t> بتشغل </a:t>
            </a:r>
            <a:r>
              <a:rPr lang="en-US" sz="3200" dirty="0"/>
              <a:t>LED</a:t>
            </a:r>
            <a:r>
              <a:rPr lang="ar-SY" sz="3200" dirty="0"/>
              <a:t> لمدة </a:t>
            </a:r>
            <a:r>
              <a:rPr lang="en-US" sz="3200" dirty="0"/>
              <a:t> </a:t>
            </a:r>
            <a:r>
              <a:rPr lang="en-US" sz="3200" dirty="0">
                <a:solidFill>
                  <a:prstClr val="black"/>
                </a:solidFill>
              </a:rPr>
              <a:t>200ms</a:t>
            </a:r>
            <a:r>
              <a:rPr lang="ar-SY" sz="3200" dirty="0"/>
              <a:t>وإطفاء</a:t>
            </a:r>
            <a:r>
              <a:rPr lang="ar-SA" sz="3200" dirty="0"/>
              <a:t> </a:t>
            </a:r>
            <a:r>
              <a:rPr lang="en-US" sz="3200" dirty="0"/>
              <a:t>LED</a:t>
            </a:r>
            <a:r>
              <a:rPr lang="ar-SA" sz="3200" dirty="0"/>
              <a:t> </a:t>
            </a:r>
            <a:r>
              <a:rPr lang="ar-SY" sz="3200" dirty="0"/>
              <a:t>لمدة </a:t>
            </a:r>
            <a:r>
              <a:rPr lang="en-US" sz="3200" dirty="0"/>
              <a:t>200ms</a:t>
            </a:r>
            <a:r>
              <a:rPr lang="ar-SA" sz="3200" dirty="0"/>
              <a:t> .... وهكذا يستمر بالعمل </a:t>
            </a:r>
            <a:r>
              <a:rPr lang="ar-SA" sz="3200" b="1" dirty="0">
                <a:solidFill>
                  <a:schemeClr val="accent1"/>
                </a:solidFill>
              </a:rPr>
              <a:t>إذا تم ضغط </a:t>
            </a:r>
            <a:r>
              <a:rPr lang="en-US" sz="3200" b="1" dirty="0">
                <a:solidFill>
                  <a:schemeClr val="accent1"/>
                </a:solidFill>
              </a:rPr>
              <a:t>button</a:t>
            </a:r>
            <a:r>
              <a:rPr lang="ar-SA" sz="3200" b="1" dirty="0">
                <a:solidFill>
                  <a:schemeClr val="accent1"/>
                </a:solidFill>
              </a:rPr>
              <a:t>.</a:t>
            </a:r>
            <a:endParaRPr lang="ar-SA" sz="3200" b="1" dirty="0">
              <a:solidFill>
                <a:schemeClr val="accent1"/>
              </a:solidFill>
              <a:cs typeface="Times New Roman"/>
            </a:endParaRPr>
          </a:p>
        </p:txBody>
      </p:sp>
      <p:sp>
        <p:nvSpPr>
          <p:cNvPr id="6" name="مربع نص 5"/>
          <p:cNvSpPr txBox="1"/>
          <p:nvPr/>
        </p:nvSpPr>
        <p:spPr>
          <a:xfrm>
            <a:off x="5220072" y="1772816"/>
            <a:ext cx="3600400" cy="5262979"/>
          </a:xfrm>
          <a:prstGeom prst="rect">
            <a:avLst/>
          </a:prstGeom>
          <a:noFill/>
        </p:spPr>
        <p:txBody>
          <a:bodyPr wrap="square" rtlCol="1">
            <a:spAutoFit/>
          </a:bodyPr>
          <a:lstStyle/>
          <a:p>
            <a:pPr algn="l" rtl="0"/>
            <a:r>
              <a:rPr lang="en-US" sz="2400" b="1" dirty="0">
                <a:solidFill>
                  <a:schemeClr val="tx2"/>
                </a:solidFill>
                <a:cs typeface="+mj-cs"/>
              </a:rPr>
              <a:t>#include &lt;mega16.h&gt;</a:t>
            </a:r>
          </a:p>
          <a:p>
            <a:pPr algn="l" rtl="0"/>
            <a:r>
              <a:rPr lang="en-US" sz="2400" b="1" dirty="0">
                <a:solidFill>
                  <a:schemeClr val="tx2"/>
                </a:solidFill>
                <a:cs typeface="+mj-cs"/>
              </a:rPr>
              <a:t>#include &lt;</a:t>
            </a:r>
            <a:r>
              <a:rPr lang="en-US" sz="2400" b="1" dirty="0" err="1">
                <a:solidFill>
                  <a:schemeClr val="tx2"/>
                </a:solidFill>
                <a:cs typeface="+mj-cs"/>
              </a:rPr>
              <a:t>delay.h</a:t>
            </a:r>
            <a:r>
              <a:rPr lang="en-US" sz="2400" b="1" dirty="0">
                <a:solidFill>
                  <a:schemeClr val="tx2"/>
                </a:solidFill>
                <a:cs typeface="+mj-cs"/>
              </a:rPr>
              <a:t>&gt;</a:t>
            </a:r>
          </a:p>
          <a:p>
            <a:pPr algn="l" rtl="0"/>
            <a:r>
              <a:rPr lang="en-US" sz="2400" b="1" dirty="0">
                <a:solidFill>
                  <a:schemeClr val="tx2"/>
                </a:solidFill>
                <a:cs typeface="+mj-cs"/>
              </a:rPr>
              <a:t>void main(void)</a:t>
            </a:r>
          </a:p>
          <a:p>
            <a:pPr algn="l" rtl="0"/>
            <a:r>
              <a:rPr lang="en-US" sz="2400" b="1" dirty="0">
                <a:solidFill>
                  <a:schemeClr val="tx2"/>
                </a:solidFill>
                <a:cs typeface="+mj-cs"/>
              </a:rPr>
              <a:t>{</a:t>
            </a:r>
          </a:p>
          <a:p>
            <a:pPr algn="l" rtl="0"/>
            <a:r>
              <a:rPr lang="en-US" sz="2400" b="1" dirty="0">
                <a:solidFill>
                  <a:schemeClr val="tx2"/>
                </a:solidFill>
                <a:cs typeface="+mj-cs"/>
              </a:rPr>
              <a:t>DDRC.0=1;</a:t>
            </a:r>
          </a:p>
          <a:p>
            <a:pPr algn="l" rtl="0"/>
            <a:r>
              <a:rPr lang="en-US" sz="2400" b="1" dirty="0">
                <a:solidFill>
                  <a:srgbClr val="FF0000"/>
                </a:solidFill>
                <a:cs typeface="+mj-cs"/>
              </a:rPr>
              <a:t>PORTA.0=1;</a:t>
            </a:r>
          </a:p>
          <a:p>
            <a:pPr algn="l" rtl="0"/>
            <a:r>
              <a:rPr lang="en-US" sz="2400" b="1" dirty="0">
                <a:solidFill>
                  <a:schemeClr val="tx2"/>
                </a:solidFill>
                <a:cs typeface="+mj-cs"/>
              </a:rPr>
              <a:t>Start:</a:t>
            </a:r>
          </a:p>
          <a:p>
            <a:pPr algn="l" rtl="0"/>
            <a:r>
              <a:rPr lang="en-US" sz="2400" b="1" dirty="0">
                <a:solidFill>
                  <a:schemeClr val="tx2"/>
                </a:solidFill>
                <a:cs typeface="+mj-cs"/>
              </a:rPr>
              <a:t>if (PINA.0==0)</a:t>
            </a:r>
          </a:p>
          <a:p>
            <a:pPr algn="l" rtl="0"/>
            <a:r>
              <a:rPr lang="en-US" sz="2400" b="1" dirty="0">
                <a:solidFill>
                  <a:schemeClr val="tx2"/>
                </a:solidFill>
                <a:cs typeface="+mj-cs"/>
              </a:rPr>
              <a:t>       { PORTC.0= 1;</a:t>
            </a:r>
          </a:p>
          <a:p>
            <a:pPr algn="l" rtl="0"/>
            <a:r>
              <a:rPr lang="en-US" sz="2400" b="1" dirty="0">
                <a:solidFill>
                  <a:schemeClr val="tx2"/>
                </a:solidFill>
                <a:cs typeface="+mj-cs"/>
              </a:rPr>
              <a:t>        </a:t>
            </a:r>
            <a:r>
              <a:rPr lang="en-US" sz="2400" b="1" dirty="0" err="1">
                <a:solidFill>
                  <a:schemeClr val="tx2"/>
                </a:solidFill>
                <a:cs typeface="+mj-cs"/>
              </a:rPr>
              <a:t>delay_ms</a:t>
            </a:r>
            <a:r>
              <a:rPr lang="en-US" sz="2400" b="1" dirty="0">
                <a:solidFill>
                  <a:schemeClr val="tx2"/>
                </a:solidFill>
                <a:cs typeface="+mj-cs"/>
              </a:rPr>
              <a:t>(200);</a:t>
            </a:r>
          </a:p>
          <a:p>
            <a:pPr algn="l" rtl="0"/>
            <a:r>
              <a:rPr lang="en-US" sz="2400" b="1" dirty="0">
                <a:solidFill>
                  <a:schemeClr val="tx2"/>
                </a:solidFill>
                <a:cs typeface="+mj-cs"/>
              </a:rPr>
              <a:t>        PORTC.0=0;</a:t>
            </a:r>
          </a:p>
          <a:p>
            <a:pPr algn="l" rtl="0"/>
            <a:r>
              <a:rPr lang="en-US" sz="2400" b="1" dirty="0">
                <a:solidFill>
                  <a:schemeClr val="tx2"/>
                </a:solidFill>
                <a:cs typeface="+mj-cs"/>
              </a:rPr>
              <a:t>        </a:t>
            </a:r>
            <a:r>
              <a:rPr lang="en-US" sz="2400" b="1" dirty="0" err="1">
                <a:solidFill>
                  <a:schemeClr val="tx2"/>
                </a:solidFill>
                <a:cs typeface="+mj-cs"/>
              </a:rPr>
              <a:t>delay_ms</a:t>
            </a:r>
            <a:r>
              <a:rPr lang="en-US" sz="2400" b="1" dirty="0">
                <a:solidFill>
                  <a:schemeClr val="tx2"/>
                </a:solidFill>
                <a:cs typeface="+mj-cs"/>
              </a:rPr>
              <a:t>(200);}</a:t>
            </a:r>
          </a:p>
          <a:p>
            <a:pPr algn="l" rtl="0"/>
            <a:r>
              <a:rPr lang="en-US" sz="2400" b="1" dirty="0" err="1">
                <a:solidFill>
                  <a:schemeClr val="tx2"/>
                </a:solidFill>
                <a:cs typeface="+mj-cs"/>
              </a:rPr>
              <a:t>goto</a:t>
            </a:r>
            <a:r>
              <a:rPr lang="en-US" sz="2400" b="1" dirty="0">
                <a:solidFill>
                  <a:schemeClr val="tx2"/>
                </a:solidFill>
                <a:cs typeface="+mj-cs"/>
              </a:rPr>
              <a:t> Start;</a:t>
            </a:r>
          </a:p>
          <a:p>
            <a:pPr algn="l" rtl="0"/>
            <a:r>
              <a:rPr lang="en-US" sz="2400" b="1" dirty="0">
                <a:solidFill>
                  <a:schemeClr val="tx2"/>
                </a:solidFill>
                <a:cs typeface="+mj-cs"/>
              </a:rPr>
              <a:t>}</a:t>
            </a:r>
          </a:p>
        </p:txBody>
      </p:sp>
      <p:pic>
        <p:nvPicPr>
          <p:cNvPr id="3074" name="Picture 2" descr="C:\Users\shift\Desktop\my work\COURSE MICRO\micro for video\application\app4\circuit.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92" y="2057945"/>
            <a:ext cx="4422478" cy="3821867"/>
          </a:xfrm>
          <a:prstGeom prst="rect">
            <a:avLst/>
          </a:prstGeom>
          <a:noFill/>
          <a:extLst>
            <a:ext uri="{909E8E84-426E-40DD-AFC4-6F175D3DCCD1}">
              <a14:hiddenFill xmlns:a14="http://schemas.microsoft.com/office/drawing/2010/main">
                <a:solidFill>
                  <a:srgbClr val="FFFFFF"/>
                </a:solidFill>
              </a14:hiddenFill>
            </a:ext>
          </a:extLst>
        </p:spPr>
      </p:pic>
      <p:sp>
        <p:nvSpPr>
          <p:cNvPr id="11" name="مربع نص 10">
            <a:hlinkClick r:id="rId3" action="ppaction://program"/>
          </p:cNvPr>
          <p:cNvSpPr txBox="1"/>
          <p:nvPr/>
        </p:nvSpPr>
        <p:spPr>
          <a:xfrm>
            <a:off x="603028" y="5728319"/>
            <a:ext cx="2304256" cy="369332"/>
          </a:xfrm>
          <a:prstGeom prst="rect">
            <a:avLst/>
          </a:prstGeom>
          <a:solidFill>
            <a:schemeClr val="accent3"/>
          </a:solidFill>
        </p:spPr>
        <p:txBody>
          <a:bodyPr wrap="square" rtlCol="1">
            <a:spAutoFit/>
          </a:bodyPr>
          <a:lstStyle/>
          <a:p>
            <a:pPr algn="ctr"/>
            <a:r>
              <a:rPr lang="en-US" b="1" dirty="0">
                <a:solidFill>
                  <a:srgbClr val="FF0000"/>
                </a:solidFill>
              </a:rPr>
              <a:t>\Examples\Ex03</a:t>
            </a:r>
            <a:endParaRPr lang="ar-SA" b="1" dirty="0">
              <a:solidFill>
                <a:srgbClr val="FF0000"/>
              </a:solidFill>
            </a:endParaRPr>
          </a:p>
        </p:txBody>
      </p:sp>
      <p:sp>
        <p:nvSpPr>
          <p:cNvPr id="12" name="مستطيل 11"/>
          <p:cNvSpPr/>
          <p:nvPr/>
        </p:nvSpPr>
        <p:spPr>
          <a:xfrm>
            <a:off x="395536" y="5660666"/>
            <a:ext cx="2736304" cy="5046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100801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ift\Desktop\my work\COURSE MICRO\micro for video\application\app7\seg3.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067415"/>
            <a:ext cx="7992888" cy="4390276"/>
          </a:xfrm>
          <a:prstGeom prst="rect">
            <a:avLst/>
          </a:prstGeom>
          <a:noFill/>
          <a:extLst>
            <a:ext uri="{909E8E84-426E-40DD-AFC4-6F175D3DCCD1}">
              <a14:hiddenFill xmlns:a14="http://schemas.microsoft.com/office/drawing/2010/main">
                <a:solidFill>
                  <a:srgbClr val="FFFFFF"/>
                </a:solidFill>
              </a14:hiddenFill>
            </a:ext>
          </a:extLst>
        </p:spPr>
      </p:pic>
      <p:sp>
        <p:nvSpPr>
          <p:cNvPr id="8" name="مستطيل 7"/>
          <p:cNvSpPr/>
          <p:nvPr/>
        </p:nvSpPr>
        <p:spPr>
          <a:xfrm>
            <a:off x="693237" y="908720"/>
            <a:ext cx="7959766" cy="1077218"/>
          </a:xfrm>
          <a:prstGeom prst="rect">
            <a:avLst/>
          </a:prstGeom>
        </p:spPr>
        <p:txBody>
          <a:bodyPr wrap="square">
            <a:spAutoFit/>
          </a:bodyPr>
          <a:lstStyle/>
          <a:p>
            <a:pPr algn="just"/>
            <a:r>
              <a:rPr lang="ar-SA" sz="3200" dirty="0">
                <a:solidFill>
                  <a:prstClr val="black"/>
                </a:solidFill>
                <a:cs typeface="Times New Roman"/>
              </a:rPr>
              <a:t>اكتب برنامج ليقوم بزيادة الرقم على </a:t>
            </a:r>
            <a:r>
              <a:rPr lang="en-US" sz="3200" dirty="0">
                <a:solidFill>
                  <a:prstClr val="black"/>
                </a:solidFill>
                <a:cs typeface="Times New Roman"/>
              </a:rPr>
              <a:t>7 SEG</a:t>
            </a:r>
            <a:r>
              <a:rPr lang="ar-SA" sz="3200" dirty="0">
                <a:solidFill>
                  <a:prstClr val="black"/>
                </a:solidFill>
                <a:cs typeface="Times New Roman"/>
              </a:rPr>
              <a:t> بضغط على </a:t>
            </a:r>
            <a:r>
              <a:rPr lang="en-US" sz="3200" dirty="0">
                <a:solidFill>
                  <a:prstClr val="black"/>
                </a:solidFill>
                <a:cs typeface="Times New Roman"/>
              </a:rPr>
              <a:t>INC</a:t>
            </a:r>
            <a:r>
              <a:rPr lang="ar-SA" sz="3200" dirty="0">
                <a:solidFill>
                  <a:prstClr val="black"/>
                </a:solidFill>
                <a:cs typeface="Times New Roman"/>
              </a:rPr>
              <a:t> وبانقاص الرقم بضغط على </a:t>
            </a:r>
            <a:r>
              <a:rPr lang="en-US" sz="3200" dirty="0">
                <a:solidFill>
                  <a:prstClr val="black"/>
                </a:solidFill>
                <a:cs typeface="Times New Roman"/>
              </a:rPr>
              <a:t>DEC</a:t>
            </a:r>
            <a:r>
              <a:rPr lang="ar-SA" sz="3200" dirty="0">
                <a:solidFill>
                  <a:prstClr val="black"/>
                </a:solidFill>
                <a:cs typeface="Times New Roman"/>
              </a:rPr>
              <a:t>.</a:t>
            </a:r>
          </a:p>
        </p:txBody>
      </p:sp>
      <p:sp>
        <p:nvSpPr>
          <p:cNvPr id="9" name="مستطيل 8"/>
          <p:cNvSpPr/>
          <p:nvPr/>
        </p:nvSpPr>
        <p:spPr>
          <a:xfrm>
            <a:off x="2489819" y="139279"/>
            <a:ext cx="3765774" cy="769441"/>
          </a:xfrm>
          <a:prstGeom prst="rect">
            <a:avLst/>
          </a:prstGeom>
        </p:spPr>
        <p:txBody>
          <a:bodyPr wrap="none">
            <a:spAutoFit/>
          </a:bodyPr>
          <a:lstStyle/>
          <a:p>
            <a:pPr algn="ctr"/>
            <a:r>
              <a:rPr lang="ar-SA" sz="4400" b="1" dirty="0">
                <a:solidFill>
                  <a:srgbClr val="FF0000"/>
                </a:solidFill>
              </a:rPr>
              <a:t>تطبيق (عداد رقمي)</a:t>
            </a:r>
          </a:p>
        </p:txBody>
      </p:sp>
      <p:sp>
        <p:nvSpPr>
          <p:cNvPr id="10" name="مربع نص 9">
            <a:hlinkClick r:id="rId3" action="ppaction://program"/>
          </p:cNvPr>
          <p:cNvSpPr txBox="1"/>
          <p:nvPr/>
        </p:nvSpPr>
        <p:spPr>
          <a:xfrm>
            <a:off x="6291660" y="5944343"/>
            <a:ext cx="2304256" cy="369332"/>
          </a:xfrm>
          <a:prstGeom prst="rect">
            <a:avLst/>
          </a:prstGeom>
          <a:solidFill>
            <a:schemeClr val="accent3"/>
          </a:solidFill>
        </p:spPr>
        <p:txBody>
          <a:bodyPr wrap="square" rtlCol="1">
            <a:spAutoFit/>
          </a:bodyPr>
          <a:lstStyle/>
          <a:p>
            <a:pPr algn="ctr"/>
            <a:r>
              <a:rPr lang="en-US" b="1" dirty="0">
                <a:solidFill>
                  <a:srgbClr val="FF0000"/>
                </a:solidFill>
              </a:rPr>
              <a:t>\Examples\Ex04</a:t>
            </a:r>
            <a:endParaRPr lang="ar-SA" b="1" dirty="0">
              <a:solidFill>
                <a:srgbClr val="FF0000"/>
              </a:solidFill>
            </a:endParaRPr>
          </a:p>
        </p:txBody>
      </p:sp>
      <p:sp>
        <p:nvSpPr>
          <p:cNvPr id="11" name="مستطيل 10"/>
          <p:cNvSpPr/>
          <p:nvPr/>
        </p:nvSpPr>
        <p:spPr>
          <a:xfrm>
            <a:off x="6084168" y="5876690"/>
            <a:ext cx="2736304" cy="5046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 name="عنصر نائب لرقم الشريحة 1"/>
          <p:cNvSpPr>
            <a:spLocks noGrp="1"/>
          </p:cNvSpPr>
          <p:nvPr>
            <p:ph type="sldNum" sz="quarter" idx="12"/>
          </p:nvPr>
        </p:nvSpPr>
        <p:spPr/>
        <p:txBody>
          <a:bodyPr/>
          <a:lstStyle/>
          <a:p>
            <a:fld id="{33158A94-3844-4AEB-A9D6-1D94591ABD7E}" type="slidenum">
              <a:rPr lang="ar-SA" smtClean="0"/>
              <a:pPr/>
              <a:t>61</a:t>
            </a:fld>
            <a:endParaRPr lang="ar-SA"/>
          </a:p>
        </p:txBody>
      </p:sp>
    </p:spTree>
    <p:extLst>
      <p:ext uri="{BB962C8B-B14F-4D97-AF65-F5344CB8AC3E}">
        <p14:creationId xmlns:p14="http://schemas.microsoft.com/office/powerpoint/2010/main" val="11948148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251520" y="270956"/>
            <a:ext cx="9217024" cy="6555641"/>
          </a:xfrm>
          <a:prstGeom prst="rect">
            <a:avLst/>
          </a:prstGeom>
        </p:spPr>
        <p:txBody>
          <a:bodyPr wrap="square">
            <a:spAutoFit/>
          </a:bodyPr>
          <a:lstStyle/>
          <a:p>
            <a:pPr algn="l" rtl="0"/>
            <a:r>
              <a:rPr lang="en-US" sz="2000" dirty="0"/>
              <a:t>#include &lt;mega16.h&gt;</a:t>
            </a:r>
          </a:p>
          <a:p>
            <a:pPr algn="l" rtl="0"/>
            <a:r>
              <a:rPr lang="en-US" sz="2000" dirty="0"/>
              <a:t>#include &lt;</a:t>
            </a:r>
            <a:r>
              <a:rPr lang="en-US" sz="2000" dirty="0" err="1"/>
              <a:t>delay.h</a:t>
            </a:r>
            <a:r>
              <a:rPr lang="en-US" sz="2000" dirty="0"/>
              <a:t>&gt;</a:t>
            </a:r>
          </a:p>
          <a:p>
            <a:pPr algn="l" rtl="0"/>
            <a:r>
              <a:rPr lang="en-US" sz="2000" dirty="0"/>
              <a:t>char i=5;</a:t>
            </a:r>
          </a:p>
          <a:p>
            <a:pPr algn="l" rtl="0"/>
            <a:r>
              <a:rPr lang="en-US" sz="2000" dirty="0">
                <a:solidFill>
                  <a:srgbClr val="FF0000"/>
                </a:solidFill>
              </a:rPr>
              <a:t>char </a:t>
            </a:r>
            <a:r>
              <a:rPr lang="en-US" sz="2000" dirty="0" err="1">
                <a:solidFill>
                  <a:srgbClr val="FF0000"/>
                </a:solidFill>
              </a:rPr>
              <a:t>sevenseg_code</a:t>
            </a:r>
            <a:r>
              <a:rPr lang="en-US" sz="2000" dirty="0">
                <a:solidFill>
                  <a:srgbClr val="FF0000"/>
                </a:solidFill>
              </a:rPr>
              <a:t>[10]={0x3f,0x06,0x5B,0x4f,0x66,0x6d, 0x7c,0x07,0x7f,0x6f};</a:t>
            </a:r>
          </a:p>
          <a:p>
            <a:pPr algn="l" rtl="0"/>
            <a:r>
              <a:rPr lang="en-US" sz="2000" dirty="0"/>
              <a:t>void main(void)</a:t>
            </a:r>
          </a:p>
          <a:p>
            <a:pPr algn="l" rtl="0"/>
            <a:r>
              <a:rPr lang="en-US" sz="2000" dirty="0"/>
              <a:t>{ </a:t>
            </a:r>
          </a:p>
          <a:p>
            <a:pPr algn="l" rtl="0"/>
            <a:r>
              <a:rPr lang="en-US" sz="2000" dirty="0"/>
              <a:t>DDRC=0xFF;</a:t>
            </a:r>
          </a:p>
          <a:p>
            <a:pPr algn="l" rtl="0"/>
            <a:r>
              <a:rPr lang="en-US" sz="2000" dirty="0"/>
              <a:t>PORTA=0x03;</a:t>
            </a:r>
          </a:p>
          <a:p>
            <a:pPr algn="l" rtl="0"/>
            <a:r>
              <a:rPr lang="en-US" sz="2000" dirty="0"/>
              <a:t>while (1)</a:t>
            </a:r>
          </a:p>
          <a:p>
            <a:pPr algn="l" rtl="0"/>
            <a:r>
              <a:rPr lang="en-US" sz="2000" dirty="0"/>
              <a:t>      {</a:t>
            </a:r>
          </a:p>
          <a:p>
            <a:pPr algn="l" rtl="0"/>
            <a:r>
              <a:rPr lang="en-US" sz="2000" dirty="0"/>
              <a:t>      if(PINA.0==0 &amp;&amp; i&lt;9)</a:t>
            </a:r>
          </a:p>
          <a:p>
            <a:pPr algn="l" rtl="0"/>
            <a:r>
              <a:rPr lang="en-US" sz="2000" dirty="0"/>
              <a:t>      {i++;</a:t>
            </a:r>
          </a:p>
          <a:p>
            <a:pPr algn="l" rtl="0"/>
            <a:r>
              <a:rPr lang="en-US" sz="2000" dirty="0"/>
              <a:t>     </a:t>
            </a:r>
            <a:r>
              <a:rPr lang="en-US" sz="2000" dirty="0" err="1"/>
              <a:t>delay_ms</a:t>
            </a:r>
            <a:r>
              <a:rPr lang="en-US" sz="2000" dirty="0"/>
              <a:t>(400);</a:t>
            </a:r>
          </a:p>
          <a:p>
            <a:pPr algn="l" rtl="0"/>
            <a:r>
              <a:rPr lang="en-US" sz="2000" dirty="0"/>
              <a:t>      }</a:t>
            </a:r>
          </a:p>
          <a:p>
            <a:pPr algn="l" rtl="0"/>
            <a:r>
              <a:rPr lang="en-US" sz="2000" dirty="0"/>
              <a:t>      if(PINA.1==0 &amp;&amp; i&gt;0)</a:t>
            </a:r>
          </a:p>
          <a:p>
            <a:pPr algn="l" rtl="0"/>
            <a:r>
              <a:rPr lang="en-US" sz="2000" dirty="0"/>
              <a:t>      {i--;</a:t>
            </a:r>
          </a:p>
          <a:p>
            <a:pPr algn="l" rtl="0"/>
            <a:r>
              <a:rPr lang="en-US" sz="2000" dirty="0"/>
              <a:t>    </a:t>
            </a:r>
            <a:r>
              <a:rPr lang="en-US" sz="2000" dirty="0" err="1"/>
              <a:t>delay_ms</a:t>
            </a:r>
            <a:r>
              <a:rPr lang="en-US" sz="2000" dirty="0"/>
              <a:t>(400);</a:t>
            </a:r>
          </a:p>
          <a:p>
            <a:pPr algn="l" rtl="0"/>
            <a:r>
              <a:rPr lang="en-US" sz="2000" dirty="0"/>
              <a:t>      }</a:t>
            </a:r>
          </a:p>
          <a:p>
            <a:pPr algn="l" rtl="0"/>
            <a:r>
              <a:rPr lang="en-US" sz="2000" dirty="0"/>
              <a:t>       </a:t>
            </a:r>
            <a:r>
              <a:rPr lang="en-US" sz="2000" dirty="0">
                <a:solidFill>
                  <a:schemeClr val="accent1">
                    <a:lumMod val="75000"/>
                  </a:schemeClr>
                </a:solidFill>
              </a:rPr>
              <a:t>PORTC=</a:t>
            </a:r>
            <a:r>
              <a:rPr lang="en-US" sz="2000" dirty="0" err="1">
                <a:solidFill>
                  <a:schemeClr val="accent1">
                    <a:lumMod val="75000"/>
                  </a:schemeClr>
                </a:solidFill>
              </a:rPr>
              <a:t>sevenseg_code</a:t>
            </a:r>
            <a:r>
              <a:rPr lang="en-US" sz="2000" dirty="0">
                <a:solidFill>
                  <a:schemeClr val="accent1">
                    <a:lumMod val="75000"/>
                  </a:schemeClr>
                </a:solidFill>
              </a:rPr>
              <a:t> [i]; </a:t>
            </a:r>
          </a:p>
          <a:p>
            <a:pPr algn="l" rtl="0"/>
            <a:r>
              <a:rPr lang="en-US" sz="2000" dirty="0"/>
              <a:t>      }</a:t>
            </a:r>
          </a:p>
          <a:p>
            <a:pPr algn="l" rtl="0"/>
            <a:r>
              <a:rPr lang="en-US" sz="2000" dirty="0"/>
              <a:t>}</a:t>
            </a:r>
          </a:p>
        </p:txBody>
      </p:sp>
      <p:sp>
        <p:nvSpPr>
          <p:cNvPr id="3" name="عنصر نائب لرقم الشريحة 2"/>
          <p:cNvSpPr>
            <a:spLocks noGrp="1"/>
          </p:cNvSpPr>
          <p:nvPr>
            <p:ph type="sldNum" sz="quarter" idx="12"/>
          </p:nvPr>
        </p:nvSpPr>
        <p:spPr/>
        <p:txBody>
          <a:bodyPr/>
          <a:lstStyle/>
          <a:p>
            <a:fld id="{33158A94-3844-4AEB-A9D6-1D94591ABD7E}" type="slidenum">
              <a:rPr lang="ar-SA" smtClean="0"/>
              <a:pPr/>
              <a:t>62</a:t>
            </a:fld>
            <a:endParaRPr lang="ar-SA"/>
          </a:p>
        </p:txBody>
      </p:sp>
    </p:spTree>
    <p:extLst>
      <p:ext uri="{BB962C8B-B14F-4D97-AF65-F5344CB8AC3E}">
        <p14:creationId xmlns:p14="http://schemas.microsoft.com/office/powerpoint/2010/main" val="66720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9" end="1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20" end="2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8" end="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1490502" y="1628800"/>
            <a:ext cx="5040560" cy="4896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prstClr val="white"/>
              </a:solidFill>
            </a:endParaRPr>
          </a:p>
        </p:txBody>
      </p:sp>
      <p:sp>
        <p:nvSpPr>
          <p:cNvPr id="3" name="مستطيل 2"/>
          <p:cNvSpPr/>
          <p:nvPr/>
        </p:nvSpPr>
        <p:spPr>
          <a:xfrm>
            <a:off x="1476823" y="5610944"/>
            <a:ext cx="504056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prstClr val="white"/>
              </a:solidFill>
            </a:endParaRPr>
          </a:p>
        </p:txBody>
      </p:sp>
      <p:sp>
        <p:nvSpPr>
          <p:cNvPr id="26" name="مستطيل 25"/>
          <p:cNvSpPr/>
          <p:nvPr/>
        </p:nvSpPr>
        <p:spPr>
          <a:xfrm>
            <a:off x="1501855" y="4696544"/>
            <a:ext cx="504056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prstClr val="white"/>
              </a:solidFill>
            </a:endParaRPr>
          </a:p>
        </p:txBody>
      </p:sp>
      <p:grpSp>
        <p:nvGrpSpPr>
          <p:cNvPr id="13" name="مجموعة 12"/>
          <p:cNvGrpSpPr/>
          <p:nvPr/>
        </p:nvGrpSpPr>
        <p:grpSpPr>
          <a:xfrm>
            <a:off x="6473074" y="5883478"/>
            <a:ext cx="1254423" cy="369332"/>
            <a:chOff x="6889935" y="4962872"/>
            <a:chExt cx="1254423" cy="369332"/>
          </a:xfrm>
        </p:grpSpPr>
        <p:sp>
          <p:nvSpPr>
            <p:cNvPr id="5" name="شكل بيضاوي 4"/>
            <p:cNvSpPr/>
            <p:nvPr/>
          </p:nvSpPr>
          <p:spPr>
            <a:xfrm>
              <a:off x="6889935" y="4962872"/>
              <a:ext cx="72008" cy="2880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prstClr val="white"/>
                </a:solidFill>
              </a:endParaRPr>
            </a:p>
          </p:txBody>
        </p:sp>
        <p:sp>
          <p:nvSpPr>
            <p:cNvPr id="6" name="مربع نص 5"/>
            <p:cNvSpPr txBox="1"/>
            <p:nvPr/>
          </p:nvSpPr>
          <p:spPr>
            <a:xfrm>
              <a:off x="7005909" y="4962872"/>
              <a:ext cx="1138449" cy="369332"/>
            </a:xfrm>
            <a:prstGeom prst="rect">
              <a:avLst/>
            </a:prstGeom>
            <a:noFill/>
          </p:spPr>
          <p:txBody>
            <a:bodyPr wrap="square" rtlCol="1">
              <a:spAutoFit/>
            </a:bodyPr>
            <a:lstStyle/>
            <a:p>
              <a:pPr algn="l"/>
              <a:r>
                <a:rPr lang="en-US" b="1" dirty="0">
                  <a:solidFill>
                    <a:srgbClr val="FF0000"/>
                  </a:solidFill>
                </a:rPr>
                <a:t>Sensor1-&gt; </a:t>
              </a:r>
              <a:endParaRPr lang="ar-SA" b="1" dirty="0">
                <a:solidFill>
                  <a:srgbClr val="FF0000"/>
                </a:solidFill>
              </a:endParaRPr>
            </a:p>
          </p:txBody>
        </p:sp>
      </p:grpSp>
      <p:sp>
        <p:nvSpPr>
          <p:cNvPr id="27" name="مستطيل 26"/>
          <p:cNvSpPr/>
          <p:nvPr/>
        </p:nvSpPr>
        <p:spPr>
          <a:xfrm>
            <a:off x="1484472" y="3789040"/>
            <a:ext cx="504056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prstClr val="white"/>
              </a:solidFill>
            </a:endParaRPr>
          </a:p>
        </p:txBody>
      </p:sp>
      <p:sp>
        <p:nvSpPr>
          <p:cNvPr id="28" name="مستطيل 27"/>
          <p:cNvSpPr/>
          <p:nvPr/>
        </p:nvSpPr>
        <p:spPr>
          <a:xfrm>
            <a:off x="1480151" y="2874640"/>
            <a:ext cx="504056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prstClr val="white"/>
              </a:solidFill>
            </a:endParaRPr>
          </a:p>
        </p:txBody>
      </p:sp>
      <p:sp>
        <p:nvSpPr>
          <p:cNvPr id="29" name="مستطيل 28"/>
          <p:cNvSpPr/>
          <p:nvPr/>
        </p:nvSpPr>
        <p:spPr>
          <a:xfrm>
            <a:off x="1475656" y="1988840"/>
            <a:ext cx="504056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prstClr val="white"/>
              </a:solidFill>
            </a:endParaRPr>
          </a:p>
        </p:txBody>
      </p:sp>
      <p:grpSp>
        <p:nvGrpSpPr>
          <p:cNvPr id="30" name="مجموعة 29"/>
          <p:cNvGrpSpPr/>
          <p:nvPr/>
        </p:nvGrpSpPr>
        <p:grpSpPr>
          <a:xfrm>
            <a:off x="6464545" y="5013176"/>
            <a:ext cx="1254423" cy="369332"/>
            <a:chOff x="6889935" y="4962872"/>
            <a:chExt cx="1254423" cy="369332"/>
          </a:xfrm>
        </p:grpSpPr>
        <p:sp>
          <p:nvSpPr>
            <p:cNvPr id="31" name="شكل بيضاوي 30"/>
            <p:cNvSpPr/>
            <p:nvPr/>
          </p:nvSpPr>
          <p:spPr>
            <a:xfrm>
              <a:off x="6889935" y="4962872"/>
              <a:ext cx="72008" cy="2880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prstClr val="white"/>
                </a:solidFill>
              </a:endParaRPr>
            </a:p>
          </p:txBody>
        </p:sp>
        <p:sp>
          <p:nvSpPr>
            <p:cNvPr id="32" name="مربع نص 31"/>
            <p:cNvSpPr txBox="1"/>
            <p:nvPr/>
          </p:nvSpPr>
          <p:spPr>
            <a:xfrm>
              <a:off x="7005909" y="4962872"/>
              <a:ext cx="1138449" cy="369332"/>
            </a:xfrm>
            <a:prstGeom prst="rect">
              <a:avLst/>
            </a:prstGeom>
            <a:noFill/>
          </p:spPr>
          <p:txBody>
            <a:bodyPr wrap="square" rtlCol="1">
              <a:spAutoFit/>
            </a:bodyPr>
            <a:lstStyle/>
            <a:p>
              <a:pPr algn="l"/>
              <a:r>
                <a:rPr lang="en-US" b="1" dirty="0">
                  <a:solidFill>
                    <a:srgbClr val="FF0000"/>
                  </a:solidFill>
                </a:rPr>
                <a:t>Sensor2-&gt; </a:t>
              </a:r>
              <a:endParaRPr lang="ar-SA" b="1" dirty="0">
                <a:solidFill>
                  <a:srgbClr val="FF0000"/>
                </a:solidFill>
              </a:endParaRPr>
            </a:p>
          </p:txBody>
        </p:sp>
      </p:grpSp>
      <p:grpSp>
        <p:nvGrpSpPr>
          <p:cNvPr id="33" name="مجموعة 32"/>
          <p:cNvGrpSpPr/>
          <p:nvPr/>
        </p:nvGrpSpPr>
        <p:grpSpPr>
          <a:xfrm>
            <a:off x="6453904" y="4077072"/>
            <a:ext cx="1254423" cy="369332"/>
            <a:chOff x="6889935" y="4962872"/>
            <a:chExt cx="1254423" cy="369332"/>
          </a:xfrm>
        </p:grpSpPr>
        <p:sp>
          <p:nvSpPr>
            <p:cNvPr id="34" name="شكل بيضاوي 33"/>
            <p:cNvSpPr/>
            <p:nvPr/>
          </p:nvSpPr>
          <p:spPr>
            <a:xfrm>
              <a:off x="6889935" y="4962872"/>
              <a:ext cx="72008" cy="2880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prstClr val="white"/>
                </a:solidFill>
              </a:endParaRPr>
            </a:p>
          </p:txBody>
        </p:sp>
        <p:sp>
          <p:nvSpPr>
            <p:cNvPr id="35" name="مربع نص 34"/>
            <p:cNvSpPr txBox="1"/>
            <p:nvPr/>
          </p:nvSpPr>
          <p:spPr>
            <a:xfrm>
              <a:off x="7005909" y="4962872"/>
              <a:ext cx="1138449" cy="369332"/>
            </a:xfrm>
            <a:prstGeom prst="rect">
              <a:avLst/>
            </a:prstGeom>
            <a:noFill/>
          </p:spPr>
          <p:txBody>
            <a:bodyPr wrap="square" rtlCol="1">
              <a:spAutoFit/>
            </a:bodyPr>
            <a:lstStyle/>
            <a:p>
              <a:pPr algn="l"/>
              <a:r>
                <a:rPr lang="en-US" b="1" dirty="0">
                  <a:solidFill>
                    <a:srgbClr val="FF0000"/>
                  </a:solidFill>
                </a:rPr>
                <a:t>Sensor3-&gt; </a:t>
              </a:r>
              <a:endParaRPr lang="ar-SA" b="1" dirty="0">
                <a:solidFill>
                  <a:srgbClr val="FF0000"/>
                </a:solidFill>
              </a:endParaRPr>
            </a:p>
          </p:txBody>
        </p:sp>
      </p:grpSp>
      <p:grpSp>
        <p:nvGrpSpPr>
          <p:cNvPr id="36" name="مجموعة 35"/>
          <p:cNvGrpSpPr/>
          <p:nvPr/>
        </p:nvGrpSpPr>
        <p:grpSpPr>
          <a:xfrm>
            <a:off x="6463631" y="3140968"/>
            <a:ext cx="1254423" cy="369332"/>
            <a:chOff x="6889935" y="4962872"/>
            <a:chExt cx="1254423" cy="369332"/>
          </a:xfrm>
        </p:grpSpPr>
        <p:sp>
          <p:nvSpPr>
            <p:cNvPr id="37" name="شكل بيضاوي 36"/>
            <p:cNvSpPr/>
            <p:nvPr/>
          </p:nvSpPr>
          <p:spPr>
            <a:xfrm>
              <a:off x="6889935" y="4962872"/>
              <a:ext cx="72008" cy="2880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prstClr val="white"/>
                </a:solidFill>
              </a:endParaRPr>
            </a:p>
          </p:txBody>
        </p:sp>
        <p:sp>
          <p:nvSpPr>
            <p:cNvPr id="38" name="مربع نص 37"/>
            <p:cNvSpPr txBox="1"/>
            <p:nvPr/>
          </p:nvSpPr>
          <p:spPr>
            <a:xfrm>
              <a:off x="7005909" y="4962872"/>
              <a:ext cx="1138449" cy="369332"/>
            </a:xfrm>
            <a:prstGeom prst="rect">
              <a:avLst/>
            </a:prstGeom>
            <a:noFill/>
          </p:spPr>
          <p:txBody>
            <a:bodyPr wrap="square" rtlCol="1">
              <a:spAutoFit/>
            </a:bodyPr>
            <a:lstStyle/>
            <a:p>
              <a:pPr algn="l"/>
              <a:r>
                <a:rPr lang="en-US" b="1" dirty="0">
                  <a:solidFill>
                    <a:srgbClr val="FF0000"/>
                  </a:solidFill>
                </a:rPr>
                <a:t>Sensor4-&gt; </a:t>
              </a:r>
              <a:endParaRPr lang="ar-SA" b="1" dirty="0">
                <a:solidFill>
                  <a:srgbClr val="FF0000"/>
                </a:solidFill>
              </a:endParaRPr>
            </a:p>
          </p:txBody>
        </p:sp>
      </p:grpSp>
      <p:grpSp>
        <p:nvGrpSpPr>
          <p:cNvPr id="39" name="مجموعة 38"/>
          <p:cNvGrpSpPr/>
          <p:nvPr/>
        </p:nvGrpSpPr>
        <p:grpSpPr>
          <a:xfrm>
            <a:off x="6487096" y="2348880"/>
            <a:ext cx="1254423" cy="369332"/>
            <a:chOff x="6889935" y="4962872"/>
            <a:chExt cx="1254423" cy="369332"/>
          </a:xfrm>
        </p:grpSpPr>
        <p:sp>
          <p:nvSpPr>
            <p:cNvPr id="40" name="شكل بيضاوي 39"/>
            <p:cNvSpPr/>
            <p:nvPr/>
          </p:nvSpPr>
          <p:spPr>
            <a:xfrm>
              <a:off x="6889935" y="4962872"/>
              <a:ext cx="72008" cy="2880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prstClr val="white"/>
                </a:solidFill>
              </a:endParaRPr>
            </a:p>
          </p:txBody>
        </p:sp>
        <p:sp>
          <p:nvSpPr>
            <p:cNvPr id="41" name="مربع نص 40"/>
            <p:cNvSpPr txBox="1"/>
            <p:nvPr/>
          </p:nvSpPr>
          <p:spPr>
            <a:xfrm>
              <a:off x="7005909" y="4962872"/>
              <a:ext cx="1138449" cy="369332"/>
            </a:xfrm>
            <a:prstGeom prst="rect">
              <a:avLst/>
            </a:prstGeom>
            <a:noFill/>
          </p:spPr>
          <p:txBody>
            <a:bodyPr wrap="square" rtlCol="1">
              <a:spAutoFit/>
            </a:bodyPr>
            <a:lstStyle/>
            <a:p>
              <a:pPr algn="l"/>
              <a:r>
                <a:rPr lang="en-US" b="1" dirty="0">
                  <a:solidFill>
                    <a:srgbClr val="FF0000"/>
                  </a:solidFill>
                </a:rPr>
                <a:t>Sensor5-&gt; </a:t>
              </a:r>
              <a:endParaRPr lang="ar-SA" b="1" dirty="0">
                <a:solidFill>
                  <a:srgbClr val="FF0000"/>
                </a:solidFill>
              </a:endParaRPr>
            </a:p>
          </p:txBody>
        </p:sp>
      </p:grpSp>
      <p:sp>
        <p:nvSpPr>
          <p:cNvPr id="47" name="مربع نص 46"/>
          <p:cNvSpPr txBox="1"/>
          <p:nvPr/>
        </p:nvSpPr>
        <p:spPr>
          <a:xfrm>
            <a:off x="8101559" y="5888657"/>
            <a:ext cx="288032" cy="369332"/>
          </a:xfrm>
          <a:prstGeom prst="rect">
            <a:avLst/>
          </a:prstGeom>
          <a:noFill/>
        </p:spPr>
        <p:txBody>
          <a:bodyPr wrap="square" rtlCol="1">
            <a:spAutoFit/>
          </a:bodyPr>
          <a:lstStyle/>
          <a:p>
            <a:r>
              <a:rPr lang="en-US" b="1" dirty="0">
                <a:solidFill>
                  <a:srgbClr val="FF0000"/>
                </a:solidFill>
              </a:rPr>
              <a:t>1</a:t>
            </a:r>
            <a:endParaRPr lang="ar-SA" b="1" dirty="0">
              <a:solidFill>
                <a:srgbClr val="FF0000"/>
              </a:solidFill>
            </a:endParaRPr>
          </a:p>
        </p:txBody>
      </p:sp>
      <p:sp>
        <p:nvSpPr>
          <p:cNvPr id="48" name="مربع نص 47"/>
          <p:cNvSpPr txBox="1"/>
          <p:nvPr/>
        </p:nvSpPr>
        <p:spPr>
          <a:xfrm>
            <a:off x="8101559" y="5013176"/>
            <a:ext cx="288032" cy="369332"/>
          </a:xfrm>
          <a:prstGeom prst="rect">
            <a:avLst/>
          </a:prstGeom>
          <a:noFill/>
        </p:spPr>
        <p:txBody>
          <a:bodyPr wrap="square" rtlCol="1">
            <a:spAutoFit/>
          </a:bodyPr>
          <a:lstStyle/>
          <a:p>
            <a:r>
              <a:rPr lang="en-US" b="1" dirty="0">
                <a:solidFill>
                  <a:srgbClr val="FF0000"/>
                </a:solidFill>
              </a:rPr>
              <a:t>1</a:t>
            </a:r>
            <a:endParaRPr lang="ar-SA" b="1" dirty="0">
              <a:solidFill>
                <a:srgbClr val="FF0000"/>
              </a:solidFill>
            </a:endParaRPr>
          </a:p>
        </p:txBody>
      </p:sp>
      <p:sp>
        <p:nvSpPr>
          <p:cNvPr id="49" name="مربع نص 48"/>
          <p:cNvSpPr txBox="1"/>
          <p:nvPr/>
        </p:nvSpPr>
        <p:spPr>
          <a:xfrm>
            <a:off x="8101559" y="4067780"/>
            <a:ext cx="288032" cy="369332"/>
          </a:xfrm>
          <a:prstGeom prst="rect">
            <a:avLst/>
          </a:prstGeom>
          <a:noFill/>
        </p:spPr>
        <p:txBody>
          <a:bodyPr wrap="square" rtlCol="1">
            <a:spAutoFit/>
          </a:bodyPr>
          <a:lstStyle/>
          <a:p>
            <a:r>
              <a:rPr lang="en-US" b="1" dirty="0">
                <a:solidFill>
                  <a:srgbClr val="FF0000"/>
                </a:solidFill>
              </a:rPr>
              <a:t>1</a:t>
            </a:r>
            <a:endParaRPr lang="ar-SA" b="1" dirty="0">
              <a:solidFill>
                <a:srgbClr val="FF0000"/>
              </a:solidFill>
            </a:endParaRPr>
          </a:p>
        </p:txBody>
      </p:sp>
      <p:sp>
        <p:nvSpPr>
          <p:cNvPr id="50" name="مربع نص 49"/>
          <p:cNvSpPr txBox="1"/>
          <p:nvPr/>
        </p:nvSpPr>
        <p:spPr>
          <a:xfrm>
            <a:off x="8101559" y="3192299"/>
            <a:ext cx="288032" cy="369332"/>
          </a:xfrm>
          <a:prstGeom prst="rect">
            <a:avLst/>
          </a:prstGeom>
          <a:noFill/>
        </p:spPr>
        <p:txBody>
          <a:bodyPr wrap="square" rtlCol="1">
            <a:spAutoFit/>
          </a:bodyPr>
          <a:lstStyle/>
          <a:p>
            <a:r>
              <a:rPr lang="en-US" b="1" dirty="0">
                <a:solidFill>
                  <a:srgbClr val="FF0000"/>
                </a:solidFill>
              </a:rPr>
              <a:t>1</a:t>
            </a:r>
            <a:endParaRPr lang="ar-SA" b="1" dirty="0">
              <a:solidFill>
                <a:srgbClr val="FF0000"/>
              </a:solidFill>
            </a:endParaRPr>
          </a:p>
        </p:txBody>
      </p:sp>
      <p:sp>
        <p:nvSpPr>
          <p:cNvPr id="51" name="مربع نص 50"/>
          <p:cNvSpPr txBox="1"/>
          <p:nvPr/>
        </p:nvSpPr>
        <p:spPr>
          <a:xfrm>
            <a:off x="8101559" y="2411596"/>
            <a:ext cx="288032" cy="369332"/>
          </a:xfrm>
          <a:prstGeom prst="rect">
            <a:avLst/>
          </a:prstGeom>
          <a:noFill/>
        </p:spPr>
        <p:txBody>
          <a:bodyPr wrap="square" rtlCol="1">
            <a:spAutoFit/>
          </a:bodyPr>
          <a:lstStyle/>
          <a:p>
            <a:r>
              <a:rPr lang="en-US" b="1" dirty="0">
                <a:solidFill>
                  <a:srgbClr val="FF0000"/>
                </a:solidFill>
              </a:rPr>
              <a:t>1</a:t>
            </a:r>
            <a:endParaRPr lang="ar-SA" b="1" dirty="0">
              <a:solidFill>
                <a:srgbClr val="FF0000"/>
              </a:solidFill>
            </a:endParaRPr>
          </a:p>
        </p:txBody>
      </p:sp>
      <p:sp>
        <p:nvSpPr>
          <p:cNvPr id="52" name="مربع نص 51"/>
          <p:cNvSpPr txBox="1"/>
          <p:nvPr/>
        </p:nvSpPr>
        <p:spPr>
          <a:xfrm>
            <a:off x="7813527" y="5867980"/>
            <a:ext cx="288032" cy="369332"/>
          </a:xfrm>
          <a:prstGeom prst="rect">
            <a:avLst/>
          </a:prstGeom>
          <a:noFill/>
        </p:spPr>
        <p:txBody>
          <a:bodyPr wrap="square" rtlCol="1">
            <a:spAutoFit/>
          </a:bodyPr>
          <a:lstStyle/>
          <a:p>
            <a:r>
              <a:rPr lang="en-US" b="1" dirty="0">
                <a:solidFill>
                  <a:srgbClr val="FF0000"/>
                </a:solidFill>
              </a:rPr>
              <a:t>0</a:t>
            </a:r>
            <a:endParaRPr lang="ar-SA" b="1" dirty="0">
              <a:solidFill>
                <a:srgbClr val="FF0000"/>
              </a:solidFill>
            </a:endParaRPr>
          </a:p>
        </p:txBody>
      </p:sp>
      <p:sp>
        <p:nvSpPr>
          <p:cNvPr id="53" name="مربع نص 52"/>
          <p:cNvSpPr txBox="1"/>
          <p:nvPr/>
        </p:nvSpPr>
        <p:spPr>
          <a:xfrm>
            <a:off x="7813527" y="4992499"/>
            <a:ext cx="288032" cy="369332"/>
          </a:xfrm>
          <a:prstGeom prst="rect">
            <a:avLst/>
          </a:prstGeom>
          <a:noFill/>
        </p:spPr>
        <p:txBody>
          <a:bodyPr wrap="square" rtlCol="1">
            <a:spAutoFit/>
          </a:bodyPr>
          <a:lstStyle/>
          <a:p>
            <a:r>
              <a:rPr lang="en-US" b="1" dirty="0">
                <a:solidFill>
                  <a:srgbClr val="FF0000"/>
                </a:solidFill>
              </a:rPr>
              <a:t>0</a:t>
            </a:r>
            <a:endParaRPr lang="ar-SA" b="1" dirty="0">
              <a:solidFill>
                <a:srgbClr val="FF0000"/>
              </a:solidFill>
            </a:endParaRPr>
          </a:p>
        </p:txBody>
      </p:sp>
      <p:sp>
        <p:nvSpPr>
          <p:cNvPr id="54" name="مربع نص 53"/>
          <p:cNvSpPr txBox="1"/>
          <p:nvPr/>
        </p:nvSpPr>
        <p:spPr>
          <a:xfrm>
            <a:off x="7813527" y="4047103"/>
            <a:ext cx="288032" cy="369332"/>
          </a:xfrm>
          <a:prstGeom prst="rect">
            <a:avLst/>
          </a:prstGeom>
          <a:noFill/>
        </p:spPr>
        <p:txBody>
          <a:bodyPr wrap="square" rtlCol="1">
            <a:spAutoFit/>
          </a:bodyPr>
          <a:lstStyle/>
          <a:p>
            <a:r>
              <a:rPr lang="en-US" b="1" dirty="0">
                <a:solidFill>
                  <a:srgbClr val="FF0000"/>
                </a:solidFill>
              </a:rPr>
              <a:t>0</a:t>
            </a:r>
            <a:endParaRPr lang="ar-SA" b="1" dirty="0">
              <a:solidFill>
                <a:srgbClr val="FF0000"/>
              </a:solidFill>
            </a:endParaRPr>
          </a:p>
        </p:txBody>
      </p:sp>
      <p:sp>
        <p:nvSpPr>
          <p:cNvPr id="55" name="مربع نص 54"/>
          <p:cNvSpPr txBox="1"/>
          <p:nvPr/>
        </p:nvSpPr>
        <p:spPr>
          <a:xfrm>
            <a:off x="7813527" y="3171622"/>
            <a:ext cx="288032" cy="369332"/>
          </a:xfrm>
          <a:prstGeom prst="rect">
            <a:avLst/>
          </a:prstGeom>
          <a:noFill/>
        </p:spPr>
        <p:txBody>
          <a:bodyPr wrap="square" rtlCol="1">
            <a:spAutoFit/>
          </a:bodyPr>
          <a:lstStyle/>
          <a:p>
            <a:r>
              <a:rPr lang="en-US" b="1" dirty="0">
                <a:solidFill>
                  <a:srgbClr val="FF0000"/>
                </a:solidFill>
              </a:rPr>
              <a:t>0</a:t>
            </a:r>
            <a:endParaRPr lang="ar-SA" b="1" dirty="0">
              <a:solidFill>
                <a:srgbClr val="FF0000"/>
              </a:solidFill>
            </a:endParaRPr>
          </a:p>
        </p:txBody>
      </p:sp>
      <p:sp>
        <p:nvSpPr>
          <p:cNvPr id="56" name="مربع نص 55"/>
          <p:cNvSpPr txBox="1"/>
          <p:nvPr/>
        </p:nvSpPr>
        <p:spPr>
          <a:xfrm>
            <a:off x="7813527" y="2400211"/>
            <a:ext cx="288032" cy="369332"/>
          </a:xfrm>
          <a:prstGeom prst="rect">
            <a:avLst/>
          </a:prstGeom>
          <a:noFill/>
        </p:spPr>
        <p:txBody>
          <a:bodyPr wrap="square" rtlCol="1">
            <a:spAutoFit/>
          </a:bodyPr>
          <a:lstStyle/>
          <a:p>
            <a:r>
              <a:rPr lang="en-US" b="1" dirty="0">
                <a:solidFill>
                  <a:srgbClr val="FF0000"/>
                </a:solidFill>
              </a:rPr>
              <a:t>0</a:t>
            </a:r>
            <a:endParaRPr lang="ar-SA" b="1" dirty="0">
              <a:solidFill>
                <a:srgbClr val="FF0000"/>
              </a:solidFill>
            </a:endParaRPr>
          </a:p>
        </p:txBody>
      </p:sp>
      <p:sp>
        <p:nvSpPr>
          <p:cNvPr id="57" name="مستطيل 56"/>
          <p:cNvSpPr/>
          <p:nvPr/>
        </p:nvSpPr>
        <p:spPr>
          <a:xfrm>
            <a:off x="766039" y="37752"/>
            <a:ext cx="7135287" cy="769441"/>
          </a:xfrm>
          <a:prstGeom prst="rect">
            <a:avLst/>
          </a:prstGeom>
        </p:spPr>
        <p:txBody>
          <a:bodyPr wrap="none">
            <a:spAutoFit/>
          </a:bodyPr>
          <a:lstStyle/>
          <a:p>
            <a:pPr algn="ctr"/>
            <a:r>
              <a:rPr lang="ar-SA" sz="4400" b="1" dirty="0">
                <a:solidFill>
                  <a:srgbClr val="FF0000"/>
                </a:solidFill>
              </a:rPr>
              <a:t>تطبيق (تحديد مستوى سائل في خزان)</a:t>
            </a:r>
          </a:p>
        </p:txBody>
      </p:sp>
      <p:sp>
        <p:nvSpPr>
          <p:cNvPr id="59" name="مستطيل 58"/>
          <p:cNvSpPr/>
          <p:nvPr/>
        </p:nvSpPr>
        <p:spPr>
          <a:xfrm>
            <a:off x="667514" y="680194"/>
            <a:ext cx="7959766" cy="1077218"/>
          </a:xfrm>
          <a:prstGeom prst="rect">
            <a:avLst/>
          </a:prstGeom>
        </p:spPr>
        <p:txBody>
          <a:bodyPr wrap="square">
            <a:spAutoFit/>
          </a:bodyPr>
          <a:lstStyle/>
          <a:p>
            <a:pPr algn="just"/>
            <a:r>
              <a:rPr lang="ar-SA" sz="3200" dirty="0">
                <a:solidFill>
                  <a:prstClr val="black"/>
                </a:solidFill>
                <a:cs typeface="Times New Roman"/>
              </a:rPr>
              <a:t>صمم دارة لتحديد مستوى سائل في خزان لخمسة مستويات بحيث تظهر النتيجة على </a:t>
            </a:r>
            <a:r>
              <a:rPr lang="en-US" sz="3200" dirty="0">
                <a:solidFill>
                  <a:prstClr val="black"/>
                </a:solidFill>
                <a:cs typeface="Times New Roman"/>
              </a:rPr>
              <a:t>7-seg</a:t>
            </a:r>
            <a:r>
              <a:rPr lang="ar-SA" sz="3200" dirty="0">
                <a:solidFill>
                  <a:prstClr val="black"/>
                </a:solidFill>
                <a:cs typeface="Times New Roman"/>
              </a:rPr>
              <a:t>.</a:t>
            </a:r>
          </a:p>
        </p:txBody>
      </p:sp>
      <p:sp>
        <p:nvSpPr>
          <p:cNvPr id="4" name="مربع نص 3"/>
          <p:cNvSpPr txBox="1"/>
          <p:nvPr/>
        </p:nvSpPr>
        <p:spPr>
          <a:xfrm>
            <a:off x="323528" y="1757412"/>
            <a:ext cx="792088" cy="461665"/>
          </a:xfrm>
          <a:prstGeom prst="rect">
            <a:avLst/>
          </a:prstGeom>
          <a:noFill/>
        </p:spPr>
        <p:txBody>
          <a:bodyPr wrap="square" rtlCol="1">
            <a:spAutoFit/>
          </a:bodyPr>
          <a:lstStyle/>
          <a:p>
            <a:pPr algn="ctr"/>
            <a:r>
              <a:rPr lang="en-US" sz="2400" b="1" dirty="0">
                <a:solidFill>
                  <a:schemeClr val="accent1"/>
                </a:solidFill>
              </a:rPr>
              <a:t>Tank</a:t>
            </a:r>
            <a:endParaRPr lang="ar-SA" sz="2400" b="1" dirty="0">
              <a:solidFill>
                <a:schemeClr val="accent1"/>
              </a:solidFill>
            </a:endParaRPr>
          </a:p>
        </p:txBody>
      </p:sp>
      <p:sp>
        <p:nvSpPr>
          <p:cNvPr id="7" name="عنصر نائب لرقم الشريحة 6"/>
          <p:cNvSpPr>
            <a:spLocks noGrp="1"/>
          </p:cNvSpPr>
          <p:nvPr>
            <p:ph type="sldNum" sz="quarter" idx="12"/>
          </p:nvPr>
        </p:nvSpPr>
        <p:spPr/>
        <p:txBody>
          <a:bodyPr/>
          <a:lstStyle/>
          <a:p>
            <a:fld id="{D4A3BD68-F65E-44D1-B6D5-3D92C6FC0949}" type="slidenum">
              <a:rPr lang="ar-SA" smtClean="0">
                <a:solidFill>
                  <a:prstClr val="black">
                    <a:tint val="75000"/>
                  </a:prstClr>
                </a:solidFill>
              </a:rPr>
              <a:pPr/>
              <a:t>63</a:t>
            </a:fld>
            <a:endParaRPr lang="ar-SA">
              <a:solidFill>
                <a:prstClr val="black">
                  <a:tint val="75000"/>
                </a:prstClr>
              </a:solidFill>
            </a:endParaRPr>
          </a:p>
        </p:txBody>
      </p:sp>
    </p:spTree>
    <p:extLst>
      <p:ext uri="{BB962C8B-B14F-4D97-AF65-F5344CB8AC3E}">
        <p14:creationId xmlns:p14="http://schemas.microsoft.com/office/powerpoint/2010/main" val="231179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xit"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xit"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6" grpId="0" animBg="1"/>
      <p:bldP spid="27" grpId="0" animBg="1"/>
      <p:bldP spid="28" grpId="0" animBg="1"/>
      <p:bldP spid="29" grpId="0" animBg="1"/>
      <p:bldP spid="47" grpId="0"/>
      <p:bldP spid="48" grpId="0"/>
      <p:bldP spid="49" grpId="0"/>
      <p:bldP spid="50" grpId="0"/>
      <p:bldP spid="51" grpId="0"/>
      <p:bldP spid="52" grpId="0"/>
      <p:bldP spid="53" grpId="0"/>
      <p:bldP spid="54" grpId="0"/>
      <p:bldP spid="55" grpId="0"/>
      <p:bldP spid="5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766039" y="37752"/>
            <a:ext cx="7135287" cy="769441"/>
          </a:xfrm>
          <a:prstGeom prst="rect">
            <a:avLst/>
          </a:prstGeom>
        </p:spPr>
        <p:txBody>
          <a:bodyPr wrap="none">
            <a:spAutoFit/>
          </a:bodyPr>
          <a:lstStyle/>
          <a:p>
            <a:pPr algn="ctr"/>
            <a:r>
              <a:rPr lang="ar-SA" sz="4400" b="1" dirty="0">
                <a:solidFill>
                  <a:srgbClr val="FF0000"/>
                </a:solidFill>
              </a:rPr>
              <a:t>تطبيق (تحديد مستوى سائل في خزان)</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64</a:t>
            </a:fld>
            <a:endParaRPr lang="ar-SA">
              <a:solidFill>
                <a:prstClr val="black">
                  <a:tint val="75000"/>
                </a:prstClr>
              </a:solidFill>
            </a:endParaRPr>
          </a:p>
        </p:txBody>
      </p:sp>
      <p:pic>
        <p:nvPicPr>
          <p:cNvPr id="1026" name="Picture 2" descr="C:\Users\shift\Desktop\my work\COURSE MICRO\micro for video\application\app6\CIRCUIT.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7"/>
            <a:ext cx="8712968" cy="4608511"/>
          </a:xfrm>
          <a:prstGeom prst="rect">
            <a:avLst/>
          </a:prstGeom>
          <a:noFill/>
          <a:extLst>
            <a:ext uri="{909E8E84-426E-40DD-AFC4-6F175D3DCCD1}">
              <a14:hiddenFill xmlns:a14="http://schemas.microsoft.com/office/drawing/2010/main">
                <a:solidFill>
                  <a:srgbClr val="FFFFFF"/>
                </a:solidFill>
              </a14:hiddenFill>
            </a:ext>
          </a:extLst>
        </p:spPr>
      </p:pic>
      <p:sp>
        <p:nvSpPr>
          <p:cNvPr id="10" name="مربع نص 9">
            <a:hlinkClick r:id="rId3" action="ppaction://program"/>
          </p:cNvPr>
          <p:cNvSpPr txBox="1"/>
          <p:nvPr/>
        </p:nvSpPr>
        <p:spPr>
          <a:xfrm>
            <a:off x="6291660" y="5944343"/>
            <a:ext cx="2304256" cy="369332"/>
          </a:xfrm>
          <a:prstGeom prst="rect">
            <a:avLst/>
          </a:prstGeom>
          <a:solidFill>
            <a:schemeClr val="accent3"/>
          </a:solidFill>
        </p:spPr>
        <p:txBody>
          <a:bodyPr wrap="square" rtlCol="1">
            <a:spAutoFit/>
          </a:bodyPr>
          <a:lstStyle/>
          <a:p>
            <a:pPr algn="ctr"/>
            <a:r>
              <a:rPr lang="en-US" b="1" dirty="0">
                <a:solidFill>
                  <a:srgbClr val="FF0000"/>
                </a:solidFill>
              </a:rPr>
              <a:t>\Examples\Ex05</a:t>
            </a:r>
            <a:endParaRPr lang="ar-SA" b="1" dirty="0">
              <a:solidFill>
                <a:srgbClr val="FF0000"/>
              </a:solidFill>
            </a:endParaRPr>
          </a:p>
        </p:txBody>
      </p:sp>
      <p:sp>
        <p:nvSpPr>
          <p:cNvPr id="11" name="مستطيل 10"/>
          <p:cNvSpPr/>
          <p:nvPr/>
        </p:nvSpPr>
        <p:spPr>
          <a:xfrm>
            <a:off x="6084168" y="5876690"/>
            <a:ext cx="2736304" cy="5046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3513395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جدول 2"/>
          <p:cNvGraphicFramePr>
            <a:graphicFrameLocks noGrp="1"/>
          </p:cNvGraphicFramePr>
          <p:nvPr>
            <p:extLst>
              <p:ext uri="{D42A27DB-BD31-4B8C-83A1-F6EECF244321}">
                <p14:modId xmlns:p14="http://schemas.microsoft.com/office/powerpoint/2010/main" val="949043850"/>
              </p:ext>
            </p:extLst>
          </p:nvPr>
        </p:nvGraphicFramePr>
        <p:xfrm>
          <a:off x="15999" y="17760"/>
          <a:ext cx="8856984" cy="6918960"/>
        </p:xfrm>
        <a:graphic>
          <a:graphicData uri="http://schemas.openxmlformats.org/drawingml/2006/table">
            <a:tbl>
              <a:tblPr rtl="1" firstRow="1" bandRow="1">
                <a:tableStyleId>{2D5ABB26-0587-4C30-8999-92F81FD0307C}</a:tableStyleId>
              </a:tblPr>
              <a:tblGrid>
                <a:gridCol w="4506010">
                  <a:extLst>
                    <a:ext uri="{9D8B030D-6E8A-4147-A177-3AD203B41FA5}">
                      <a16:colId xmlns:a16="http://schemas.microsoft.com/office/drawing/2014/main" val="20000"/>
                    </a:ext>
                  </a:extLst>
                </a:gridCol>
                <a:gridCol w="4350974">
                  <a:extLst>
                    <a:ext uri="{9D8B030D-6E8A-4147-A177-3AD203B41FA5}">
                      <a16:colId xmlns:a16="http://schemas.microsoft.com/office/drawing/2014/main" val="20001"/>
                    </a:ext>
                  </a:extLst>
                </a:gridCol>
              </a:tblGrid>
              <a:tr h="5904655">
                <a:tc>
                  <a:txBody>
                    <a:bodyPr/>
                    <a:lstStyle/>
                    <a:p>
                      <a:pPr algn="l" rtl="1"/>
                      <a:r>
                        <a:rPr lang="en-US" sz="2800" dirty="0">
                          <a:solidFill>
                            <a:schemeClr val="accent1"/>
                          </a:solidFill>
                        </a:rPr>
                        <a:t>  PORTC=0B01011011; break;</a:t>
                      </a:r>
                    </a:p>
                    <a:p>
                      <a:pPr algn="l" rtl="1"/>
                      <a:r>
                        <a:rPr lang="en-US" sz="2800" dirty="0">
                          <a:solidFill>
                            <a:srgbClr val="FF0000"/>
                          </a:solidFill>
                        </a:rPr>
                        <a:t>  case 0b00000111:</a:t>
                      </a:r>
                    </a:p>
                    <a:p>
                      <a:pPr algn="l" rtl="1"/>
                      <a:r>
                        <a:rPr lang="en-US" sz="2800" dirty="0">
                          <a:solidFill>
                            <a:schemeClr val="accent1"/>
                          </a:solidFill>
                        </a:rPr>
                        <a:t>  PORTC=0B01001111 ; break;</a:t>
                      </a:r>
                    </a:p>
                    <a:p>
                      <a:pPr algn="l" rtl="1"/>
                      <a:r>
                        <a:rPr lang="en-US" sz="2800" dirty="0">
                          <a:solidFill>
                            <a:srgbClr val="FF0000"/>
                          </a:solidFill>
                        </a:rPr>
                        <a:t>  case 0b00001111:</a:t>
                      </a:r>
                    </a:p>
                    <a:p>
                      <a:pPr algn="l" rtl="1"/>
                      <a:r>
                        <a:rPr lang="en-US" sz="2800" dirty="0">
                          <a:solidFill>
                            <a:schemeClr val="accent1"/>
                          </a:solidFill>
                        </a:rPr>
                        <a:t>  PORTC=0B01100110; break;</a:t>
                      </a:r>
                    </a:p>
                    <a:p>
                      <a:pPr algn="l" rtl="1"/>
                      <a:r>
                        <a:rPr lang="en-US" sz="2800" dirty="0">
                          <a:solidFill>
                            <a:srgbClr val="FF0000"/>
                          </a:solidFill>
                        </a:rPr>
                        <a:t>  case 0b00011111:</a:t>
                      </a:r>
                    </a:p>
                    <a:p>
                      <a:pPr algn="l" rtl="1"/>
                      <a:r>
                        <a:rPr lang="en-US" sz="2800" dirty="0">
                          <a:solidFill>
                            <a:schemeClr val="accent1"/>
                          </a:solidFill>
                        </a:rPr>
                        <a:t>  PORTC=0B01101101 ; break;</a:t>
                      </a:r>
                    </a:p>
                    <a:p>
                      <a:pPr algn="l" rtl="1"/>
                      <a:r>
                        <a:rPr lang="en-US" sz="2800" dirty="0">
                          <a:solidFill>
                            <a:srgbClr val="FF0000"/>
                          </a:solidFill>
                        </a:rPr>
                        <a:t> default:</a:t>
                      </a:r>
                    </a:p>
                    <a:p>
                      <a:pPr algn="l" rtl="1"/>
                      <a:r>
                        <a:rPr lang="en-US" sz="2800" dirty="0">
                          <a:solidFill>
                            <a:schemeClr val="accent1"/>
                          </a:solidFill>
                        </a:rPr>
                        <a:t>  PORTC=0B01111001;</a:t>
                      </a:r>
                    </a:p>
                    <a:p>
                      <a:pPr algn="l" rtl="1"/>
                      <a:r>
                        <a:rPr lang="en-US" sz="2800" kern="1200" dirty="0">
                          <a:solidFill>
                            <a:schemeClr val="tx1"/>
                          </a:solidFill>
                          <a:latin typeface="+mn-lt"/>
                          <a:ea typeface="+mn-ea"/>
                          <a:cs typeface="+mn-cs"/>
                        </a:rPr>
                        <a:t> }</a:t>
                      </a:r>
                    </a:p>
                    <a:p>
                      <a:pPr algn="l" rtl="1"/>
                      <a:r>
                        <a:rPr lang="en-US" sz="2800" b="0" dirty="0">
                          <a:solidFill>
                            <a:schemeClr val="tx1"/>
                          </a:solidFill>
                        </a:rPr>
                        <a:t> </a:t>
                      </a:r>
                      <a:r>
                        <a:rPr lang="en-US" sz="2800" b="0" dirty="0" err="1">
                          <a:solidFill>
                            <a:schemeClr val="tx1"/>
                          </a:solidFill>
                        </a:rPr>
                        <a:t>goto</a:t>
                      </a:r>
                      <a:r>
                        <a:rPr lang="en-US" sz="2800" b="0" dirty="0">
                          <a:solidFill>
                            <a:schemeClr val="tx1"/>
                          </a:solidFill>
                        </a:rPr>
                        <a:t> loop;</a:t>
                      </a:r>
                    </a:p>
                    <a:p>
                      <a:pPr algn="l" rtl="1"/>
                      <a:r>
                        <a:rPr lang="en-US" sz="2800" b="0" kern="1200" dirty="0">
                          <a:solidFill>
                            <a:schemeClr val="tx1"/>
                          </a:solidFill>
                          <a:latin typeface="+mn-lt"/>
                          <a:ea typeface="+mn-ea"/>
                          <a:cs typeface="+mn-cs"/>
                        </a:rPr>
                        <a:t>}</a:t>
                      </a:r>
                      <a:r>
                        <a:rPr lang="en-US" sz="2800" dirty="0"/>
                        <a:t> </a:t>
                      </a:r>
                      <a:endParaRPr lang="ar-SA" sz="2800" dirty="0">
                        <a:cs typeface="+mn-cs"/>
                      </a:endParaRPr>
                    </a:p>
                  </a:txBody>
                  <a:tcPr/>
                </a:tc>
                <a:tc>
                  <a:txBody>
                    <a:bodyPr/>
                    <a:lstStyle/>
                    <a:p>
                      <a:pPr algn="l" rtl="1"/>
                      <a:r>
                        <a:rPr lang="en-US" sz="2800" dirty="0"/>
                        <a:t>#include &lt;mega16.h&gt;</a:t>
                      </a:r>
                    </a:p>
                    <a:p>
                      <a:pPr algn="l" rtl="1"/>
                      <a:r>
                        <a:rPr lang="en-US" sz="2800" dirty="0"/>
                        <a:t>void main(void){</a:t>
                      </a:r>
                    </a:p>
                    <a:p>
                      <a:pPr algn="l" rtl="1"/>
                      <a:r>
                        <a:rPr lang="en-US" sz="2800" dirty="0"/>
                        <a:t> DDRC=0b11111111 ;</a:t>
                      </a:r>
                    </a:p>
                    <a:p>
                      <a:pPr algn="l" rtl="1"/>
                      <a:r>
                        <a:rPr lang="en-US" sz="2800" dirty="0"/>
                        <a:t> loop:</a:t>
                      </a:r>
                    </a:p>
                    <a:p>
                      <a:pPr algn="l" rtl="1"/>
                      <a:r>
                        <a:rPr lang="en-US" sz="2800" dirty="0"/>
                        <a:t> switch (</a:t>
                      </a:r>
                      <a:r>
                        <a:rPr lang="en-US" sz="2800" dirty="0">
                          <a:solidFill>
                            <a:srgbClr val="FF0000"/>
                          </a:solidFill>
                        </a:rPr>
                        <a:t>PINB</a:t>
                      </a:r>
                      <a:r>
                        <a:rPr lang="en-US" sz="2800" dirty="0"/>
                        <a:t>)</a:t>
                      </a:r>
                    </a:p>
                    <a:p>
                      <a:pPr algn="l" rtl="1"/>
                      <a:r>
                        <a:rPr lang="en-US" sz="2800" dirty="0"/>
                        <a:t> {</a:t>
                      </a:r>
                    </a:p>
                    <a:p>
                      <a:pPr algn="l" rtl="1"/>
                      <a:r>
                        <a:rPr lang="en-US" sz="2800" dirty="0">
                          <a:solidFill>
                            <a:srgbClr val="FF0000"/>
                          </a:solidFill>
                        </a:rPr>
                        <a:t>case 0b00000000:</a:t>
                      </a:r>
                    </a:p>
                    <a:p>
                      <a:pPr algn="l" rtl="1"/>
                      <a:r>
                        <a:rPr lang="en-US" sz="2800" dirty="0">
                          <a:solidFill>
                            <a:schemeClr val="accent1"/>
                          </a:solidFill>
                        </a:rPr>
                        <a:t>PORTC=0B00111111; break;</a:t>
                      </a:r>
                    </a:p>
                    <a:p>
                      <a:pPr algn="l" rtl="1"/>
                      <a:r>
                        <a:rPr lang="en-US" sz="2800" dirty="0">
                          <a:solidFill>
                            <a:srgbClr val="FF0000"/>
                          </a:solidFill>
                        </a:rPr>
                        <a:t>case 0b00000001:</a:t>
                      </a:r>
                    </a:p>
                    <a:p>
                      <a:pPr algn="l" rtl="1"/>
                      <a:r>
                        <a:rPr lang="en-US" sz="2800" dirty="0">
                          <a:solidFill>
                            <a:schemeClr val="accent1"/>
                          </a:solidFill>
                        </a:rPr>
                        <a:t>PORTC=0B00000110; break;</a:t>
                      </a:r>
                    </a:p>
                    <a:p>
                      <a:pPr algn="l" rtl="1"/>
                      <a:r>
                        <a:rPr lang="en-US" sz="2800" dirty="0">
                          <a:solidFill>
                            <a:srgbClr val="FF0000"/>
                          </a:solidFill>
                        </a:rPr>
                        <a:t>case 0b00000011:</a:t>
                      </a:r>
                      <a:endParaRPr lang="en-US" sz="2800" dirty="0">
                        <a:solidFill>
                          <a:srgbClr val="FF0000"/>
                        </a:solidFill>
                        <a:cs typeface="+mn-cs"/>
                      </a:endParaRPr>
                    </a:p>
                  </a:txBody>
                  <a:tcPr/>
                </a:tc>
                <a:extLst>
                  <a:ext uri="{0D108BD9-81ED-4DB2-BD59-A6C34878D82A}">
                    <a16:rowId xmlns:a16="http://schemas.microsoft.com/office/drawing/2014/main" val="10000"/>
                  </a:ext>
                </a:extLst>
              </a:tr>
            </a:tbl>
          </a:graphicData>
        </a:graphic>
      </p:graphicFrame>
      <p:sp>
        <p:nvSpPr>
          <p:cNvPr id="2" name="عنصر نائب لرقم الشريحة 1"/>
          <p:cNvSpPr>
            <a:spLocks noGrp="1"/>
          </p:cNvSpPr>
          <p:nvPr>
            <p:ph type="sldNum" sz="quarter" idx="12"/>
          </p:nvPr>
        </p:nvSpPr>
        <p:spPr/>
        <p:txBody>
          <a:bodyPr/>
          <a:lstStyle/>
          <a:p>
            <a:fld id="{33158A94-3844-4AEB-A9D6-1D94591ABD7E}" type="slidenum">
              <a:rPr lang="ar-SA" smtClean="0"/>
              <a:pPr/>
              <a:t>65</a:t>
            </a:fld>
            <a:endParaRPr lang="ar-SA"/>
          </a:p>
        </p:txBody>
      </p:sp>
    </p:spTree>
    <p:extLst>
      <p:ext uri="{BB962C8B-B14F-4D97-AF65-F5344CB8AC3E}">
        <p14:creationId xmlns:p14="http://schemas.microsoft.com/office/powerpoint/2010/main" val="25887798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3893794" y="211287"/>
            <a:ext cx="1274708" cy="769441"/>
          </a:xfrm>
          <a:prstGeom prst="rect">
            <a:avLst/>
          </a:prstGeom>
        </p:spPr>
        <p:txBody>
          <a:bodyPr wrap="none">
            <a:spAutoFit/>
          </a:bodyPr>
          <a:lstStyle/>
          <a:p>
            <a:pPr lvl="0" algn="ctr"/>
            <a:r>
              <a:rPr lang="ar-SY" sz="4400" b="1" dirty="0">
                <a:solidFill>
                  <a:srgbClr val="FF0000"/>
                </a:solidFill>
              </a:rPr>
              <a:t>تمرين</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66</a:t>
            </a:fld>
            <a:endParaRPr lang="ar-SA"/>
          </a:p>
        </p:txBody>
      </p:sp>
      <p:sp>
        <p:nvSpPr>
          <p:cNvPr id="3" name="مستطيل 2"/>
          <p:cNvSpPr/>
          <p:nvPr/>
        </p:nvSpPr>
        <p:spPr>
          <a:xfrm>
            <a:off x="647522" y="980728"/>
            <a:ext cx="7959766" cy="1077218"/>
          </a:xfrm>
          <a:prstGeom prst="rect">
            <a:avLst/>
          </a:prstGeom>
        </p:spPr>
        <p:txBody>
          <a:bodyPr wrap="square">
            <a:spAutoFit/>
          </a:bodyPr>
          <a:lstStyle/>
          <a:p>
            <a:pPr marL="16510" algn="just"/>
            <a:r>
              <a:rPr lang="ar-SA" sz="3200" b="1" dirty="0">
                <a:solidFill>
                  <a:srgbClr val="0070C0"/>
                </a:solidFill>
                <a:latin typeface="Times New Roman"/>
                <a:ea typeface="Times New Roman"/>
              </a:rPr>
              <a:t>قم بتطوير التطبيق السابق ليتعمل مضخة عند المستوى الثاني وتقف عند المستوى الخامس وفق الدارة التالية :</a:t>
            </a:r>
            <a:endParaRPr lang="en-US" sz="2400" b="1" dirty="0">
              <a:solidFill>
                <a:srgbClr val="0070C0"/>
              </a:solidFill>
              <a:effectLst/>
              <a:latin typeface="Times New Roman"/>
              <a:ea typeface="Times New Roman"/>
            </a:endParaRPr>
          </a:p>
        </p:txBody>
      </p:sp>
      <p:pic>
        <p:nvPicPr>
          <p:cNvPr id="2050" name="Picture 2" descr="C:\Users\shift\Desktop\my work\COURSE MICRO\applications\h2\CIRCUIT.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066" y="2057946"/>
            <a:ext cx="8532159" cy="4611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8245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728970" y="211287"/>
            <a:ext cx="5604356" cy="769441"/>
          </a:xfrm>
          <a:prstGeom prst="rect">
            <a:avLst/>
          </a:prstGeom>
        </p:spPr>
        <p:txBody>
          <a:bodyPr wrap="none">
            <a:spAutoFit/>
          </a:bodyPr>
          <a:lstStyle/>
          <a:p>
            <a:pPr lvl="0" algn="ctr"/>
            <a:r>
              <a:rPr lang="ar-SA" sz="4400" b="1" dirty="0">
                <a:solidFill>
                  <a:srgbClr val="FF0000"/>
                </a:solidFill>
              </a:rPr>
              <a:t>سرعة تنفيذ التعليمة في </a:t>
            </a:r>
            <a:r>
              <a:rPr lang="en-US" sz="4400" b="1" dirty="0">
                <a:solidFill>
                  <a:srgbClr val="FF0000"/>
                </a:solidFill>
              </a:rPr>
              <a:t>AVR</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67</a:t>
            </a:fld>
            <a:endParaRPr lang="ar-SA"/>
          </a:p>
        </p:txBody>
      </p:sp>
      <p:sp>
        <p:nvSpPr>
          <p:cNvPr id="3" name="مستطيل 2"/>
          <p:cNvSpPr/>
          <p:nvPr/>
        </p:nvSpPr>
        <p:spPr>
          <a:xfrm>
            <a:off x="658387" y="1124744"/>
            <a:ext cx="7959766" cy="2308324"/>
          </a:xfrm>
          <a:prstGeom prst="rect">
            <a:avLst/>
          </a:prstGeom>
        </p:spPr>
        <p:txBody>
          <a:bodyPr wrap="square">
            <a:spAutoFit/>
          </a:bodyPr>
          <a:lstStyle/>
          <a:p>
            <a:pPr algn="just"/>
            <a:r>
              <a:rPr lang="ar-SA" sz="2800" dirty="0"/>
              <a:t>تنفذ معظم تعليمات (</a:t>
            </a:r>
            <a:r>
              <a:rPr lang="en-US" sz="2800" dirty="0"/>
              <a:t>Assembly</a:t>
            </a:r>
            <a:r>
              <a:rPr lang="ar-SA" sz="2800" dirty="0"/>
              <a:t>) في عائلة </a:t>
            </a:r>
            <a:r>
              <a:rPr lang="en-US" sz="2800" dirty="0"/>
              <a:t>AVR</a:t>
            </a:r>
            <a:r>
              <a:rPr lang="ar-SA" sz="2800" dirty="0"/>
              <a:t> خلال دورة آلة واحدة، حيث تتم عملية إحضار وتنفيذ التعليمة تفرعياً حسب بنية هارفارد </a:t>
            </a:r>
            <a:r>
              <a:rPr lang="en-US" sz="2800" dirty="0"/>
              <a:t>Harvard</a:t>
            </a:r>
            <a:r>
              <a:rPr lang="ar-SA" sz="2800" dirty="0"/>
              <a:t>، التي تمكننا من تنفيذ مليون تعليمة في الثانية </a:t>
            </a:r>
            <a:r>
              <a:rPr lang="en-US" sz="2800" dirty="0"/>
              <a:t>1MIPS</a:t>
            </a:r>
            <a:r>
              <a:rPr lang="ar-SA" sz="2800" dirty="0"/>
              <a:t> لكل </a:t>
            </a:r>
            <a:r>
              <a:rPr lang="en-US" sz="2800" dirty="0"/>
              <a:t>1MHz</a:t>
            </a:r>
            <a:r>
              <a:rPr lang="ar-SA" sz="2800" dirty="0"/>
              <a:t>.</a:t>
            </a:r>
            <a:endParaRPr lang="en-US" sz="2800" dirty="0"/>
          </a:p>
          <a:p>
            <a:pPr algn="just"/>
            <a:endParaRPr lang="ar-SA" sz="3200" dirty="0">
              <a:cs typeface="+mj-cs"/>
            </a:endParaRPr>
          </a:p>
        </p:txBody>
      </p:sp>
      <p:pic>
        <p:nvPicPr>
          <p:cNvPr id="3074" name="Picture 2" descr="F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200" y="2924944"/>
            <a:ext cx="8165893" cy="331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سهم لأعلى 6"/>
          <p:cNvSpPr/>
          <p:nvPr/>
        </p:nvSpPr>
        <p:spPr>
          <a:xfrm>
            <a:off x="3563888" y="4581971"/>
            <a:ext cx="360040" cy="5752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سهم لأعلى 8"/>
          <p:cNvSpPr/>
          <p:nvPr/>
        </p:nvSpPr>
        <p:spPr>
          <a:xfrm>
            <a:off x="4932040" y="4992810"/>
            <a:ext cx="360040" cy="5752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 name="سهم لأعلى 9"/>
          <p:cNvSpPr/>
          <p:nvPr/>
        </p:nvSpPr>
        <p:spPr>
          <a:xfrm>
            <a:off x="6372200" y="5568031"/>
            <a:ext cx="360040" cy="5752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7218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881787" y="211287"/>
            <a:ext cx="7298728" cy="769441"/>
          </a:xfrm>
          <a:prstGeom prst="rect">
            <a:avLst/>
          </a:prstGeom>
        </p:spPr>
        <p:txBody>
          <a:bodyPr wrap="none">
            <a:spAutoFit/>
          </a:bodyPr>
          <a:lstStyle/>
          <a:p>
            <a:pPr algn="ctr"/>
            <a:r>
              <a:rPr lang="ar-SA" sz="4400" b="1" dirty="0">
                <a:solidFill>
                  <a:srgbClr val="FF0000"/>
                </a:solidFill>
              </a:rPr>
              <a:t>نظام وخيارات نبضات الساعة في </a:t>
            </a:r>
            <a:r>
              <a:rPr lang="en-US" sz="4400" b="1" dirty="0">
                <a:solidFill>
                  <a:srgbClr val="FF0000"/>
                </a:solidFill>
              </a:rPr>
              <a:t>AVR</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68</a:t>
            </a:fld>
            <a:endParaRPr lang="ar-SA">
              <a:solidFill>
                <a:prstClr val="black">
                  <a:tint val="75000"/>
                </a:prstClr>
              </a:solidFill>
            </a:endParaRPr>
          </a:p>
        </p:txBody>
      </p:sp>
      <p:sp>
        <p:nvSpPr>
          <p:cNvPr id="3" name="مستطيل 2"/>
          <p:cNvSpPr/>
          <p:nvPr/>
        </p:nvSpPr>
        <p:spPr>
          <a:xfrm>
            <a:off x="658386" y="1124744"/>
            <a:ext cx="8090077" cy="5447645"/>
          </a:xfrm>
          <a:prstGeom prst="rect">
            <a:avLst/>
          </a:prstGeom>
        </p:spPr>
        <p:txBody>
          <a:bodyPr wrap="square">
            <a:spAutoFit/>
          </a:bodyPr>
          <a:lstStyle/>
          <a:p>
            <a:pPr algn="just"/>
            <a:r>
              <a:rPr lang="ar-SA" sz="3200" dirty="0">
                <a:solidFill>
                  <a:prstClr val="black"/>
                </a:solidFill>
              </a:rPr>
              <a:t>يتم تأمين نبضات الساعة في </a:t>
            </a:r>
            <a:r>
              <a:rPr lang="en-US" sz="3200" dirty="0">
                <a:solidFill>
                  <a:prstClr val="black"/>
                </a:solidFill>
              </a:rPr>
              <a:t>AVR</a:t>
            </a:r>
            <a:r>
              <a:rPr lang="ar-SA" sz="3200" dirty="0">
                <a:solidFill>
                  <a:prstClr val="black"/>
                </a:solidFill>
              </a:rPr>
              <a:t> في أحدى الطرق التالية:</a:t>
            </a:r>
          </a:p>
          <a:p>
            <a:pPr algn="just"/>
            <a:endParaRPr lang="ar-SA" sz="1600" dirty="0">
              <a:solidFill>
                <a:prstClr val="black"/>
              </a:solidFill>
            </a:endParaRPr>
          </a:p>
          <a:p>
            <a:pPr marL="514350" indent="-514350" algn="just">
              <a:buFont typeface="+mj-lt"/>
              <a:buAutoNum type="arabicPeriod"/>
            </a:pPr>
            <a:r>
              <a:rPr lang="ar-SA" sz="3200" dirty="0">
                <a:solidFill>
                  <a:prstClr val="black"/>
                </a:solidFill>
              </a:rPr>
              <a:t>هزاز كريستالي </a:t>
            </a:r>
            <a:r>
              <a:rPr lang="en-US" sz="3200" dirty="0"/>
              <a:t>External Crystal</a:t>
            </a:r>
            <a:r>
              <a:rPr lang="ar-SA" sz="3200" dirty="0"/>
              <a:t>.</a:t>
            </a:r>
            <a:endParaRPr lang="ar-SA" sz="3200" dirty="0">
              <a:solidFill>
                <a:prstClr val="black"/>
              </a:solidFill>
            </a:endParaRPr>
          </a:p>
          <a:p>
            <a:pPr marL="514350" indent="-514350" algn="just">
              <a:buFont typeface="+mj-lt"/>
              <a:buAutoNum type="arabicPeriod"/>
            </a:pPr>
            <a:r>
              <a:rPr lang="ar-SA" sz="3200" dirty="0">
                <a:solidFill>
                  <a:prstClr val="black"/>
                </a:solidFill>
              </a:rPr>
              <a:t>هزاز </a:t>
            </a:r>
            <a:r>
              <a:rPr lang="en-US" sz="3200" dirty="0">
                <a:solidFill>
                  <a:prstClr val="black"/>
                </a:solidFill>
              </a:rPr>
              <a:t>RC</a:t>
            </a:r>
            <a:r>
              <a:rPr lang="ar-SA" sz="3200" dirty="0">
                <a:solidFill>
                  <a:prstClr val="black"/>
                </a:solidFill>
              </a:rPr>
              <a:t> داخلي </a:t>
            </a:r>
            <a:r>
              <a:rPr lang="en-US" sz="3200" dirty="0">
                <a:solidFill>
                  <a:prstClr val="black"/>
                </a:solidFill>
              </a:rPr>
              <a:t>Internal RC Oscillator</a:t>
            </a:r>
            <a:r>
              <a:rPr lang="ar-SA" sz="3200" dirty="0">
                <a:solidFill>
                  <a:prstClr val="black"/>
                </a:solidFill>
              </a:rPr>
              <a:t> </a:t>
            </a:r>
            <a:r>
              <a:rPr lang="en-US" sz="3200" dirty="0">
                <a:solidFill>
                  <a:prstClr val="black"/>
                </a:solidFill>
              </a:rPr>
              <a:t>Calibrated</a:t>
            </a:r>
            <a:r>
              <a:rPr lang="ar-SA" sz="3200" dirty="0">
                <a:solidFill>
                  <a:prstClr val="black"/>
                </a:solidFill>
              </a:rPr>
              <a:t>.</a:t>
            </a:r>
          </a:p>
          <a:p>
            <a:pPr marL="514350" indent="-514350" algn="just">
              <a:buFont typeface="+mj-lt"/>
              <a:buAutoNum type="arabicPeriod"/>
            </a:pPr>
            <a:r>
              <a:rPr lang="ar-SA" sz="3200" dirty="0">
                <a:solidFill>
                  <a:prstClr val="black"/>
                </a:solidFill>
              </a:rPr>
              <a:t>هزاز </a:t>
            </a:r>
            <a:r>
              <a:rPr lang="en-US" sz="3200" dirty="0">
                <a:solidFill>
                  <a:prstClr val="black"/>
                </a:solidFill>
              </a:rPr>
              <a:t>RC</a:t>
            </a:r>
            <a:r>
              <a:rPr lang="ar-SA" sz="3200" dirty="0">
                <a:solidFill>
                  <a:prstClr val="black"/>
                </a:solidFill>
              </a:rPr>
              <a:t> خارجي </a:t>
            </a:r>
            <a:r>
              <a:rPr lang="en-US" sz="3200" dirty="0">
                <a:solidFill>
                  <a:prstClr val="black"/>
                </a:solidFill>
              </a:rPr>
              <a:t>External RC Oscillator</a:t>
            </a:r>
            <a:r>
              <a:rPr lang="ar-SA" sz="3200" dirty="0">
                <a:solidFill>
                  <a:prstClr val="black"/>
                </a:solidFill>
              </a:rPr>
              <a:t>.</a:t>
            </a:r>
          </a:p>
          <a:p>
            <a:pPr marL="514350" indent="-514350" algn="just">
              <a:buFont typeface="+mj-lt"/>
              <a:buAutoNum type="arabicPeriod"/>
            </a:pPr>
            <a:r>
              <a:rPr lang="ar-SA" sz="3200" dirty="0">
                <a:solidFill>
                  <a:prstClr val="black"/>
                </a:solidFill>
              </a:rPr>
              <a:t>مصدر خارجي </a:t>
            </a:r>
            <a:r>
              <a:rPr lang="en-US" sz="3200" dirty="0">
                <a:solidFill>
                  <a:prstClr val="black"/>
                </a:solidFill>
              </a:rPr>
              <a:t>External Clock</a:t>
            </a:r>
            <a:r>
              <a:rPr lang="ar-SA" sz="3200" dirty="0">
                <a:solidFill>
                  <a:prstClr val="black"/>
                </a:solidFill>
              </a:rPr>
              <a:t>.</a:t>
            </a:r>
          </a:p>
          <a:p>
            <a:pPr marL="514350" indent="-514350" algn="just">
              <a:buFont typeface="+mj-lt"/>
              <a:buAutoNum type="arabicPeriod"/>
            </a:pPr>
            <a:endParaRPr lang="ar-SA" sz="3200" dirty="0">
              <a:solidFill>
                <a:prstClr val="black"/>
              </a:solidFill>
            </a:endParaRPr>
          </a:p>
          <a:p>
            <a:pPr algn="just"/>
            <a:r>
              <a:rPr lang="ar-SA" sz="3200" dirty="0">
                <a:solidFill>
                  <a:prstClr val="black"/>
                </a:solidFill>
              </a:rPr>
              <a:t>لكل طريقة ميزاتها ومساؤها، حيث يتم تحديد أحدى هذه المصادر أثناء تنزيل البرنامج على المتحكم المصغر عن طريقة برمجة </a:t>
            </a:r>
            <a:r>
              <a:rPr lang="en-US" sz="3200" dirty="0">
                <a:solidFill>
                  <a:prstClr val="black"/>
                </a:solidFill>
              </a:rPr>
              <a:t>FUSE BIT</a:t>
            </a:r>
            <a:r>
              <a:rPr lang="ar-SA" sz="3200" dirty="0">
                <a:solidFill>
                  <a:prstClr val="black"/>
                </a:solidFill>
              </a:rPr>
              <a:t>.</a:t>
            </a:r>
            <a:endParaRPr lang="ar-SA" sz="2800" dirty="0">
              <a:solidFill>
                <a:prstClr val="black"/>
              </a:solidFill>
            </a:endParaRPr>
          </a:p>
        </p:txBody>
      </p:sp>
    </p:spTree>
    <p:extLst>
      <p:ext uri="{BB962C8B-B14F-4D97-AF65-F5344CB8AC3E}">
        <p14:creationId xmlns:p14="http://schemas.microsoft.com/office/powerpoint/2010/main" val="353027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176996" y="211287"/>
            <a:ext cx="6708310" cy="769441"/>
          </a:xfrm>
          <a:prstGeom prst="rect">
            <a:avLst/>
          </a:prstGeom>
        </p:spPr>
        <p:txBody>
          <a:bodyPr wrap="none">
            <a:spAutoFit/>
          </a:bodyPr>
          <a:lstStyle/>
          <a:p>
            <a:pPr algn="ctr"/>
            <a:r>
              <a:rPr lang="ar-SA" sz="4400" b="1" dirty="0">
                <a:solidFill>
                  <a:srgbClr val="FF0000"/>
                </a:solidFill>
              </a:rPr>
              <a:t>هزاز كريستالي </a:t>
            </a:r>
            <a:r>
              <a:rPr lang="en-US" sz="4400" b="1" dirty="0">
                <a:solidFill>
                  <a:srgbClr val="FF0000"/>
                </a:solidFill>
              </a:rPr>
              <a:t>External Crystal</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69</a:t>
            </a:fld>
            <a:endParaRPr lang="ar-SA">
              <a:solidFill>
                <a:prstClr val="black">
                  <a:tint val="75000"/>
                </a:prstClr>
              </a:solidFill>
            </a:endParaRPr>
          </a:p>
        </p:txBody>
      </p:sp>
      <p:sp>
        <p:nvSpPr>
          <p:cNvPr id="3" name="مستطيل 2"/>
          <p:cNvSpPr/>
          <p:nvPr/>
        </p:nvSpPr>
        <p:spPr>
          <a:xfrm>
            <a:off x="551268" y="980728"/>
            <a:ext cx="7959766" cy="2062103"/>
          </a:xfrm>
          <a:prstGeom prst="rect">
            <a:avLst/>
          </a:prstGeom>
        </p:spPr>
        <p:txBody>
          <a:bodyPr wrap="square">
            <a:spAutoFit/>
          </a:bodyPr>
          <a:lstStyle/>
          <a:p>
            <a:pPr marL="457200" indent="-457200" algn="just">
              <a:buFont typeface="Arial" pitchFamily="34" charset="0"/>
              <a:buChar char="•"/>
            </a:pPr>
            <a:r>
              <a:rPr lang="ar-SA" sz="3200" dirty="0">
                <a:solidFill>
                  <a:prstClr val="black"/>
                </a:solidFill>
              </a:rPr>
              <a:t>هو عنصر الكتروني يولد تردد بدقة عالية جداً ولكن </a:t>
            </a:r>
            <a:r>
              <a:rPr lang="ar-SA" sz="3200" b="1" dirty="0">
                <a:solidFill>
                  <a:schemeClr val="accent1"/>
                </a:solidFill>
              </a:rPr>
              <a:t>غير مقاوم لصدمات المكانيكية</a:t>
            </a:r>
            <a:r>
              <a:rPr lang="ar-SA" sz="3200" dirty="0">
                <a:solidFill>
                  <a:prstClr val="black"/>
                </a:solidFill>
              </a:rPr>
              <a:t>.</a:t>
            </a:r>
          </a:p>
          <a:p>
            <a:pPr marL="457200" indent="-457200" algn="just">
              <a:buFont typeface="Arial" pitchFamily="34" charset="0"/>
              <a:buChar char="•"/>
            </a:pPr>
            <a:r>
              <a:rPr lang="ar-SA" sz="3200" dirty="0">
                <a:solidFill>
                  <a:prstClr val="black"/>
                </a:solidFill>
              </a:rPr>
              <a:t> وهو الخيار الأفضل عندما نريد حساب زمن بدقة عالية والشكل يبن طريقة وصله مع المتحكم.</a:t>
            </a:r>
            <a:endParaRPr lang="ar-SA" sz="2800" dirty="0">
              <a:solidFill>
                <a:prstClr val="black"/>
              </a:solidFill>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578" y="3053100"/>
            <a:ext cx="446722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مستطيل 5"/>
          <p:cNvSpPr/>
          <p:nvPr/>
        </p:nvSpPr>
        <p:spPr>
          <a:xfrm>
            <a:off x="2843808" y="3053100"/>
            <a:ext cx="864096" cy="16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72367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193173" y="1124744"/>
            <a:ext cx="8712968" cy="5509200"/>
          </a:xfrm>
          <a:prstGeom prst="rect">
            <a:avLst/>
          </a:prstGeom>
        </p:spPr>
        <p:txBody>
          <a:bodyPr wrap="square">
            <a:spAutoFit/>
          </a:bodyPr>
          <a:lstStyle/>
          <a:p>
            <a:pPr marL="514350" lvl="0" indent="-514350">
              <a:buFont typeface="+mj-lt"/>
              <a:buAutoNum type="arabicParenR"/>
            </a:pPr>
            <a:r>
              <a:rPr lang="ar-SY" sz="3200" dirty="0">
                <a:solidFill>
                  <a:srgbClr val="FF0000"/>
                </a:solidFill>
              </a:rPr>
              <a:t>معمارية</a:t>
            </a:r>
            <a:r>
              <a:rPr lang="ar-SA" sz="3200" dirty="0">
                <a:solidFill>
                  <a:srgbClr val="FF0000"/>
                </a:solidFill>
              </a:rPr>
              <a:t> </a:t>
            </a:r>
            <a:r>
              <a:rPr lang="en-US" sz="3200" dirty="0">
                <a:solidFill>
                  <a:srgbClr val="FF0000"/>
                </a:solidFill>
              </a:rPr>
              <a:t>Von Neumann</a:t>
            </a:r>
            <a:r>
              <a:rPr lang="ar-SA" sz="3200" dirty="0">
                <a:solidFill>
                  <a:srgbClr val="FF0000"/>
                </a:solidFill>
              </a:rPr>
              <a:t> :</a:t>
            </a:r>
            <a:endParaRPr lang="en-US" sz="3200" dirty="0"/>
          </a:p>
          <a:p>
            <a:pPr marL="457200" indent="-457200" algn="just">
              <a:buFont typeface="Wingdings" pitchFamily="2" charset="2"/>
              <a:buChar char="§"/>
            </a:pPr>
            <a:r>
              <a:rPr lang="ar-SY" sz="3200" dirty="0"/>
              <a:t>إن ذاكرة نظام الحاسب بشكل عام تحتوي على كل من التعليمات التي سينفذها المعالج و البيانات التي سيقوم بتطبيق هذه التعليمات عليها.</a:t>
            </a:r>
            <a:endParaRPr lang="ar-SA" sz="3200" dirty="0"/>
          </a:p>
          <a:p>
            <a:pPr marL="457200" indent="-457200" algn="just">
              <a:buFont typeface="Wingdings" pitchFamily="2" charset="2"/>
              <a:buChar char="§"/>
            </a:pPr>
            <a:endParaRPr lang="ar-SA" sz="3200" dirty="0"/>
          </a:p>
          <a:p>
            <a:pPr marL="457200" indent="-457200" algn="just">
              <a:buFont typeface="Wingdings" pitchFamily="2" charset="2"/>
              <a:buChar char="§"/>
            </a:pPr>
            <a:r>
              <a:rPr lang="ar-SY" sz="3200" dirty="0"/>
              <a:t>يقوم المعالج بقراءة (جلب) التعليمات من الذاكرة، بينما يقوم بقراءة البيانات من الذاكرة وكتابة تلك البيانات عليها أيضاً. هذه الطريقة في التعامل بين المعالج و الذاكرة تسمى بمعمارية </a:t>
            </a:r>
            <a:r>
              <a:rPr lang="en-US" sz="3200" dirty="0"/>
              <a:t>Von  Neumann</a:t>
            </a:r>
            <a:r>
              <a:rPr lang="ar-SY" sz="3200" dirty="0"/>
              <a:t> ، ومعظم الحاسبات اليوم تتعامل بهذه المعمارية.</a:t>
            </a:r>
            <a:endParaRPr lang="en-US" sz="3200" dirty="0"/>
          </a:p>
          <a:p>
            <a:pPr marL="457200" indent="-457200" algn="just">
              <a:buFont typeface="Wingdings" pitchFamily="2" charset="2"/>
              <a:buChar char="§"/>
            </a:pPr>
            <a:endParaRPr lang="en-US" sz="3200" dirty="0"/>
          </a:p>
          <a:p>
            <a:endParaRPr lang="en-US" sz="3200" dirty="0"/>
          </a:p>
        </p:txBody>
      </p:sp>
      <p:sp>
        <p:nvSpPr>
          <p:cNvPr id="4" name="مستطيل 3"/>
          <p:cNvSpPr/>
          <p:nvPr/>
        </p:nvSpPr>
        <p:spPr>
          <a:xfrm>
            <a:off x="0" y="295273"/>
            <a:ext cx="9022834" cy="584775"/>
          </a:xfrm>
          <a:prstGeom prst="rect">
            <a:avLst/>
          </a:prstGeom>
        </p:spPr>
        <p:txBody>
          <a:bodyPr wrap="square">
            <a:spAutoFit/>
          </a:bodyPr>
          <a:lstStyle/>
          <a:p>
            <a:pPr algn="ctr"/>
            <a:r>
              <a:rPr lang="ar-SY" sz="3200" b="1" dirty="0">
                <a:solidFill>
                  <a:srgbClr val="FF0000"/>
                </a:solidFill>
              </a:rPr>
              <a:t>معمارية  النظ</a:t>
            </a:r>
            <a:r>
              <a:rPr lang="ar-SA" sz="3200" b="1" dirty="0">
                <a:solidFill>
                  <a:srgbClr val="FF0000"/>
                </a:solidFill>
              </a:rPr>
              <a:t>م الحاسوبية</a:t>
            </a:r>
            <a:r>
              <a:rPr lang="ar-SY" sz="3200" b="1" dirty="0">
                <a:solidFill>
                  <a:srgbClr val="FF0000"/>
                </a:solidFill>
              </a:rPr>
              <a:t> (</a:t>
            </a:r>
            <a:r>
              <a:rPr lang="en-US" sz="3200" b="1" dirty="0">
                <a:solidFill>
                  <a:srgbClr val="FF0000"/>
                </a:solidFill>
              </a:rPr>
              <a:t>(Von Neumann &amp;&amp; Harvard</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pPr/>
              <a:t>7</a:t>
            </a:fld>
            <a:endParaRPr lang="ar-SA"/>
          </a:p>
        </p:txBody>
      </p:sp>
    </p:spTree>
    <p:extLst>
      <p:ext uri="{BB962C8B-B14F-4D97-AF65-F5344CB8AC3E}">
        <p14:creationId xmlns:p14="http://schemas.microsoft.com/office/powerpoint/2010/main" val="2804691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51993" y="211287"/>
            <a:ext cx="9166292" cy="769441"/>
          </a:xfrm>
          <a:prstGeom prst="rect">
            <a:avLst/>
          </a:prstGeom>
        </p:spPr>
        <p:txBody>
          <a:bodyPr wrap="none">
            <a:spAutoFit/>
          </a:bodyPr>
          <a:lstStyle/>
          <a:p>
            <a:pPr algn="ctr"/>
            <a:r>
              <a:rPr lang="ar-SA" sz="4400" b="1" dirty="0">
                <a:solidFill>
                  <a:srgbClr val="FF0000"/>
                </a:solidFill>
              </a:rPr>
              <a:t>هزاز </a:t>
            </a:r>
            <a:r>
              <a:rPr lang="en-US" sz="4400" b="1" dirty="0">
                <a:solidFill>
                  <a:srgbClr val="FF0000"/>
                </a:solidFill>
              </a:rPr>
              <a:t>RC </a:t>
            </a:r>
            <a:r>
              <a:rPr lang="ar-SA" sz="4400" b="1" dirty="0">
                <a:solidFill>
                  <a:srgbClr val="FF0000"/>
                </a:solidFill>
              </a:rPr>
              <a:t> داخلي </a:t>
            </a:r>
            <a:r>
              <a:rPr lang="en-US" sz="4400" b="1" dirty="0">
                <a:solidFill>
                  <a:srgbClr val="FF0000"/>
                </a:solidFill>
              </a:rPr>
              <a:t>Calibrated</a:t>
            </a:r>
            <a:r>
              <a:rPr lang="en-US" sz="4400" dirty="0"/>
              <a:t> </a:t>
            </a:r>
            <a:r>
              <a:rPr lang="en-US" sz="4400" b="1" dirty="0">
                <a:solidFill>
                  <a:srgbClr val="FF0000"/>
                </a:solidFill>
              </a:rPr>
              <a:t>Internal RC</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70</a:t>
            </a:fld>
            <a:endParaRPr lang="ar-SA">
              <a:solidFill>
                <a:prstClr val="black">
                  <a:tint val="75000"/>
                </a:prstClr>
              </a:solidFill>
            </a:endParaRPr>
          </a:p>
        </p:txBody>
      </p:sp>
      <p:sp>
        <p:nvSpPr>
          <p:cNvPr id="3" name="مستطيل 2"/>
          <p:cNvSpPr/>
          <p:nvPr/>
        </p:nvSpPr>
        <p:spPr>
          <a:xfrm>
            <a:off x="222073" y="1412776"/>
            <a:ext cx="8618153" cy="4462760"/>
          </a:xfrm>
          <a:prstGeom prst="rect">
            <a:avLst/>
          </a:prstGeom>
          <a:ln>
            <a:noFill/>
          </a:ln>
        </p:spPr>
        <p:txBody>
          <a:bodyPr wrap="square">
            <a:spAutoFit/>
          </a:bodyPr>
          <a:lstStyle/>
          <a:p>
            <a:pPr marL="457200" indent="-457200" algn="just">
              <a:buFont typeface="Arial" pitchFamily="34" charset="0"/>
              <a:buChar char="•"/>
            </a:pPr>
            <a:r>
              <a:rPr lang="ar-SA" sz="3200" dirty="0">
                <a:solidFill>
                  <a:prstClr val="black"/>
                </a:solidFill>
              </a:rPr>
              <a:t>هو هزاز </a:t>
            </a:r>
            <a:r>
              <a:rPr lang="en-US" sz="3200" dirty="0">
                <a:solidFill>
                  <a:prstClr val="black"/>
                </a:solidFill>
              </a:rPr>
              <a:t>RC</a:t>
            </a:r>
            <a:r>
              <a:rPr lang="ar-SA" sz="3200" dirty="0">
                <a:solidFill>
                  <a:prstClr val="black"/>
                </a:solidFill>
              </a:rPr>
              <a:t> مبني داخل شريحة المتحكم المصغر له أربع خيارات </a:t>
            </a:r>
            <a:r>
              <a:rPr lang="en-US" sz="3200" dirty="0">
                <a:solidFill>
                  <a:prstClr val="black"/>
                </a:solidFill>
              </a:rPr>
              <a:t> </a:t>
            </a:r>
            <a:r>
              <a:rPr lang="en-US" sz="3200" b="1" dirty="0">
                <a:solidFill>
                  <a:schemeClr val="accent1"/>
                </a:solidFill>
                <a:latin typeface="ArialMT"/>
              </a:rPr>
              <a:t>1.0, 2.0, 4.0, or 8.0MHz</a:t>
            </a:r>
            <a:r>
              <a:rPr lang="ar-SA" sz="3200" b="1" dirty="0">
                <a:solidFill>
                  <a:schemeClr val="accent1"/>
                </a:solidFill>
              </a:rPr>
              <a:t> </a:t>
            </a:r>
            <a:r>
              <a:rPr lang="ar-SA" sz="3200" dirty="0">
                <a:solidFill>
                  <a:prstClr val="black"/>
                </a:solidFill>
              </a:rPr>
              <a:t>وبالتالي لا نحتاج لعناصر أضافية مع المتحكم للتوليد نبضات الساعة.</a:t>
            </a:r>
          </a:p>
          <a:p>
            <a:pPr marL="457200" indent="-457200" algn="just">
              <a:buFont typeface="Arial" pitchFamily="34" charset="0"/>
              <a:buChar char="•"/>
            </a:pPr>
            <a:r>
              <a:rPr lang="ar-SA" sz="3200" dirty="0">
                <a:solidFill>
                  <a:prstClr val="black"/>
                </a:solidFill>
              </a:rPr>
              <a:t> حيث</a:t>
            </a:r>
            <a:r>
              <a:rPr lang="en-US" sz="3200" dirty="0">
                <a:solidFill>
                  <a:prstClr val="black"/>
                </a:solidFill>
              </a:rPr>
              <a:t> </a:t>
            </a:r>
            <a:r>
              <a:rPr lang="ar-SA" sz="3200" dirty="0">
                <a:latin typeface="ArialMT"/>
              </a:rPr>
              <a:t>يستخدم في التطبيقات التي لا يكون فيها دقة مطلوبة في حساب الزمن (التطبيقات الغير الحساسة للزمن) لان هذا هزاز يتأثر بدرجة الحرارة وجهد التغذية حيث تصل نسبة الخطأ في تردد </a:t>
            </a:r>
            <a:r>
              <a:rPr lang="en-US" sz="3200" dirty="0">
                <a:latin typeface="ArialMT"/>
              </a:rPr>
              <a:t>± 3%</a:t>
            </a:r>
            <a:r>
              <a:rPr lang="ar-SA" sz="3200" dirty="0">
                <a:latin typeface="ArialMT"/>
              </a:rPr>
              <a:t>.</a:t>
            </a:r>
          </a:p>
          <a:p>
            <a:pPr algn="just"/>
            <a:endParaRPr lang="ar-SA" sz="3200" dirty="0">
              <a:latin typeface="ArialMT"/>
            </a:endParaRPr>
          </a:p>
          <a:p>
            <a:pPr algn="just"/>
            <a:r>
              <a:rPr lang="ar-SA" sz="2800" b="1" dirty="0">
                <a:solidFill>
                  <a:srgbClr val="FF0000"/>
                </a:solidFill>
              </a:rPr>
              <a:t>ملاحظة</a:t>
            </a:r>
            <a:r>
              <a:rPr lang="ar-SA" sz="2800" b="1" dirty="0">
                <a:solidFill>
                  <a:srgbClr val="0070C0"/>
                </a:solidFill>
              </a:rPr>
              <a:t>: يتم تحديد التردد عن طريق برمجة </a:t>
            </a:r>
            <a:r>
              <a:rPr lang="en-US" sz="2800" b="1" dirty="0">
                <a:solidFill>
                  <a:srgbClr val="0070C0"/>
                </a:solidFill>
              </a:rPr>
              <a:t>FUSE BIT</a:t>
            </a:r>
            <a:r>
              <a:rPr lang="ar-SA" sz="2800" b="1" dirty="0">
                <a:solidFill>
                  <a:srgbClr val="0070C0"/>
                </a:solidFill>
              </a:rPr>
              <a:t>.</a:t>
            </a:r>
          </a:p>
        </p:txBody>
      </p:sp>
    </p:spTree>
    <p:extLst>
      <p:ext uri="{BB962C8B-B14F-4D97-AF65-F5344CB8AC3E}">
        <p14:creationId xmlns:p14="http://schemas.microsoft.com/office/powerpoint/2010/main" val="13016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431104" y="211287"/>
            <a:ext cx="6200095" cy="769441"/>
          </a:xfrm>
          <a:prstGeom prst="rect">
            <a:avLst/>
          </a:prstGeom>
        </p:spPr>
        <p:txBody>
          <a:bodyPr wrap="none">
            <a:spAutoFit/>
          </a:bodyPr>
          <a:lstStyle/>
          <a:p>
            <a:pPr algn="ctr"/>
            <a:r>
              <a:rPr lang="ar-SA" sz="4400" b="1" dirty="0">
                <a:solidFill>
                  <a:srgbClr val="FF0000"/>
                </a:solidFill>
              </a:rPr>
              <a:t>هزاز </a:t>
            </a:r>
            <a:r>
              <a:rPr lang="en-US" sz="4400" b="1" dirty="0">
                <a:solidFill>
                  <a:srgbClr val="FF0000"/>
                </a:solidFill>
              </a:rPr>
              <a:t> RC </a:t>
            </a:r>
            <a:r>
              <a:rPr lang="ar-SA" sz="4400" b="1" dirty="0">
                <a:solidFill>
                  <a:srgbClr val="FF0000"/>
                </a:solidFill>
              </a:rPr>
              <a:t>خارجي </a:t>
            </a:r>
            <a:r>
              <a:rPr lang="en-US" sz="4400" b="1" dirty="0">
                <a:solidFill>
                  <a:srgbClr val="FF0000"/>
                </a:solidFill>
              </a:rPr>
              <a:t>External RC</a:t>
            </a:r>
            <a:endParaRPr lang="ar-SA" sz="4400" b="1" dirty="0">
              <a:solidFill>
                <a:srgbClr val="FF0000"/>
              </a:solidFill>
            </a:endParaRP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71</a:t>
            </a:fld>
            <a:endParaRPr lang="ar-SA">
              <a:solidFill>
                <a:prstClr val="black">
                  <a:tint val="75000"/>
                </a:prstClr>
              </a:solidFill>
            </a:endParaRPr>
          </a:p>
        </p:txBody>
      </p:sp>
      <p:sp>
        <p:nvSpPr>
          <p:cNvPr id="3" name="مستطيل 2"/>
          <p:cNvSpPr/>
          <p:nvPr/>
        </p:nvSpPr>
        <p:spPr>
          <a:xfrm>
            <a:off x="658386" y="1041698"/>
            <a:ext cx="8306101" cy="3539430"/>
          </a:xfrm>
          <a:prstGeom prst="rect">
            <a:avLst/>
          </a:prstGeom>
        </p:spPr>
        <p:txBody>
          <a:bodyPr wrap="square">
            <a:spAutoFit/>
          </a:bodyPr>
          <a:lstStyle/>
          <a:p>
            <a:pPr marL="457200" indent="-457200" algn="just">
              <a:buFont typeface="Arial" pitchFamily="34" charset="0"/>
              <a:buChar char="•"/>
            </a:pPr>
            <a:r>
              <a:rPr lang="ar-SA" sz="3200" dirty="0">
                <a:solidFill>
                  <a:prstClr val="black"/>
                </a:solidFill>
              </a:rPr>
              <a:t>يستخدم في التطبيقات التي لا يكون فيها دقة مطلوبة في حساب الزمن (التطبيقات الغير الحساسة للزمن) لان هذا هزاز </a:t>
            </a:r>
            <a:r>
              <a:rPr lang="ar-SA" sz="3200" b="1" dirty="0">
                <a:solidFill>
                  <a:schemeClr val="accent1"/>
                </a:solidFill>
              </a:rPr>
              <a:t>يتأثر بدرجة الحرارة وجهد التغذية وبتصميم اللوحة المطبوعة.</a:t>
            </a:r>
          </a:p>
          <a:p>
            <a:pPr marL="457200" indent="-457200" algn="just">
              <a:buFont typeface="Arial" pitchFamily="34" charset="0"/>
              <a:buChar char="•"/>
            </a:pPr>
            <a:r>
              <a:rPr lang="ar-SA" sz="3200" dirty="0">
                <a:solidFill>
                  <a:prstClr val="black"/>
                </a:solidFill>
              </a:rPr>
              <a:t> ولكنه يتيح خيارات أكثر مقارنة بالهزاز الداخلي وذلك حسب قيمة </a:t>
            </a:r>
            <a:r>
              <a:rPr lang="en-US" sz="3200" dirty="0">
                <a:solidFill>
                  <a:prstClr val="black"/>
                </a:solidFill>
              </a:rPr>
              <a:t>C</a:t>
            </a:r>
            <a:r>
              <a:rPr lang="ar-SA" sz="3200" dirty="0">
                <a:solidFill>
                  <a:prstClr val="black"/>
                </a:solidFill>
              </a:rPr>
              <a:t> و </a:t>
            </a:r>
            <a:r>
              <a:rPr lang="en-US" sz="3200" dirty="0">
                <a:solidFill>
                  <a:prstClr val="black"/>
                </a:solidFill>
              </a:rPr>
              <a:t>R</a:t>
            </a:r>
            <a:r>
              <a:rPr lang="ar-SA" sz="3200" dirty="0">
                <a:solidFill>
                  <a:prstClr val="black"/>
                </a:solidFill>
              </a:rPr>
              <a:t> وذلك وفق العلاقة التقربية </a:t>
            </a:r>
            <a:r>
              <a:rPr lang="en-US" sz="3200" b="1" dirty="0">
                <a:solidFill>
                  <a:schemeClr val="accent1"/>
                </a:solidFill>
              </a:rPr>
              <a:t>F=1/3RC</a:t>
            </a:r>
            <a:r>
              <a:rPr lang="ar-SA" sz="3200" dirty="0">
                <a:solidFill>
                  <a:prstClr val="black"/>
                </a:solidFill>
              </a:rPr>
              <a:t> وبين الشكل طريقة التوصيل.</a:t>
            </a:r>
            <a:endParaRPr lang="ar-SA" sz="2800" dirty="0">
              <a:solidFill>
                <a:prstClr val="black"/>
              </a:solidFill>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63888"/>
            <a:ext cx="304800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مربع نص 5"/>
          <p:cNvSpPr txBox="1"/>
          <p:nvPr/>
        </p:nvSpPr>
        <p:spPr>
          <a:xfrm>
            <a:off x="3563888" y="4581128"/>
            <a:ext cx="4752528" cy="1077218"/>
          </a:xfrm>
          <a:prstGeom prst="rect">
            <a:avLst/>
          </a:prstGeom>
          <a:noFill/>
        </p:spPr>
        <p:txBody>
          <a:bodyPr wrap="square" rtlCol="1">
            <a:spAutoFit/>
          </a:bodyPr>
          <a:lstStyle/>
          <a:p>
            <a:r>
              <a:rPr lang="ar-SA" sz="3200" dirty="0">
                <a:solidFill>
                  <a:srgbClr val="FF0000"/>
                </a:solidFill>
              </a:rPr>
              <a:t>ملاحظة: </a:t>
            </a:r>
            <a:r>
              <a:rPr lang="ar-SA" sz="3200" dirty="0">
                <a:solidFill>
                  <a:srgbClr val="0070C0"/>
                </a:solidFill>
              </a:rPr>
              <a:t>هذا طريقة متاحة ضمن مجال ترددي </a:t>
            </a:r>
            <a:r>
              <a:rPr lang="en-US" sz="3200" dirty="0">
                <a:solidFill>
                  <a:srgbClr val="0070C0"/>
                </a:solidFill>
              </a:rPr>
              <a:t>0.1-12 MHz</a:t>
            </a:r>
            <a:endParaRPr lang="ar-SA" sz="3200" dirty="0">
              <a:solidFill>
                <a:srgbClr val="0070C0"/>
              </a:solidFill>
            </a:endParaRPr>
          </a:p>
        </p:txBody>
      </p:sp>
    </p:spTree>
    <p:extLst>
      <p:ext uri="{BB962C8B-B14F-4D97-AF65-F5344CB8AC3E}">
        <p14:creationId xmlns:p14="http://schemas.microsoft.com/office/powerpoint/2010/main" val="27014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355667" y="211287"/>
            <a:ext cx="6350970" cy="769441"/>
          </a:xfrm>
          <a:prstGeom prst="rect">
            <a:avLst/>
          </a:prstGeom>
        </p:spPr>
        <p:txBody>
          <a:bodyPr wrap="none">
            <a:spAutoFit/>
          </a:bodyPr>
          <a:lstStyle/>
          <a:p>
            <a:pPr algn="ctr"/>
            <a:r>
              <a:rPr lang="ar-SA" sz="4400" b="1" dirty="0">
                <a:solidFill>
                  <a:srgbClr val="FF0000"/>
                </a:solidFill>
              </a:rPr>
              <a:t>مصدر خارجي </a:t>
            </a:r>
            <a:r>
              <a:rPr lang="en-US" sz="4400" b="1" dirty="0">
                <a:solidFill>
                  <a:srgbClr val="FF0000"/>
                </a:solidFill>
              </a:rPr>
              <a:t>External Clock</a:t>
            </a:r>
          </a:p>
        </p:txBody>
      </p:sp>
      <p:sp>
        <p:nvSpPr>
          <p:cNvPr id="5" name="عنصر نائب لرقم الشريحة 4"/>
          <p:cNvSpPr>
            <a:spLocks noGrp="1"/>
          </p:cNvSpPr>
          <p:nvPr>
            <p:ph type="sldNum" sz="quarter" idx="12"/>
          </p:nvPr>
        </p:nvSpPr>
        <p:spPr/>
        <p:txBody>
          <a:bodyPr/>
          <a:lstStyle/>
          <a:p>
            <a:fld id="{33158A94-3844-4AEB-A9D6-1D94591ABD7E}" type="slidenum">
              <a:rPr lang="ar-SA" smtClean="0">
                <a:solidFill>
                  <a:prstClr val="black">
                    <a:tint val="75000"/>
                  </a:prstClr>
                </a:solidFill>
              </a:rPr>
              <a:pPr/>
              <a:t>72</a:t>
            </a:fld>
            <a:endParaRPr lang="ar-SA">
              <a:solidFill>
                <a:prstClr val="black">
                  <a:tint val="75000"/>
                </a:prstClr>
              </a:solidFill>
            </a:endParaRPr>
          </a:p>
        </p:txBody>
      </p:sp>
      <p:sp>
        <p:nvSpPr>
          <p:cNvPr id="3" name="مستطيل 2"/>
          <p:cNvSpPr/>
          <p:nvPr/>
        </p:nvSpPr>
        <p:spPr>
          <a:xfrm>
            <a:off x="658387" y="1124744"/>
            <a:ext cx="7959766" cy="1569660"/>
          </a:xfrm>
          <a:prstGeom prst="rect">
            <a:avLst/>
          </a:prstGeom>
        </p:spPr>
        <p:txBody>
          <a:bodyPr wrap="square">
            <a:spAutoFit/>
          </a:bodyPr>
          <a:lstStyle/>
          <a:p>
            <a:pPr algn="just"/>
            <a:r>
              <a:rPr lang="ar-SA" sz="3200" dirty="0">
                <a:solidFill>
                  <a:prstClr val="black"/>
                </a:solidFill>
              </a:rPr>
              <a:t>عند قيادة المتحكم من مصدر ساعة خارجي، فإننا نترك القطب </a:t>
            </a:r>
            <a:r>
              <a:rPr lang="en-US" sz="3200" dirty="0">
                <a:solidFill>
                  <a:prstClr val="black"/>
                </a:solidFill>
              </a:rPr>
              <a:t>XTAL2 </a:t>
            </a:r>
            <a:r>
              <a:rPr lang="ar-SA" sz="3200" dirty="0">
                <a:solidFill>
                  <a:prstClr val="black"/>
                </a:solidFill>
              </a:rPr>
              <a:t> حراً ونقوم بوصل إشارة الساعة الخارجية مع القطب </a:t>
            </a:r>
            <a:r>
              <a:rPr lang="en-US" sz="3200" dirty="0">
                <a:solidFill>
                  <a:prstClr val="black"/>
                </a:solidFill>
              </a:rPr>
              <a:t> XTAL1 </a:t>
            </a:r>
            <a:r>
              <a:rPr lang="ar-SA" sz="3200" dirty="0">
                <a:solidFill>
                  <a:prstClr val="black"/>
                </a:solidFill>
              </a:rPr>
              <a:t>كما هو مبين في الشكل.</a:t>
            </a:r>
            <a:endParaRPr lang="ar-SA" sz="2800" dirty="0">
              <a:solidFill>
                <a:prstClr val="black"/>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769" y="2996952"/>
            <a:ext cx="4286765" cy="285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086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707125" y="211287"/>
            <a:ext cx="7648055" cy="646331"/>
          </a:xfrm>
          <a:prstGeom prst="rect">
            <a:avLst/>
          </a:prstGeom>
        </p:spPr>
        <p:txBody>
          <a:bodyPr wrap="none">
            <a:spAutoFit/>
          </a:bodyPr>
          <a:lstStyle/>
          <a:p>
            <a:pPr algn="ctr"/>
            <a:r>
              <a:rPr lang="en-US" sz="3600" b="1" dirty="0">
                <a:solidFill>
                  <a:srgbClr val="FF0000"/>
                </a:solidFill>
              </a:rPr>
              <a:t>Block Diagram of System Clock Options</a:t>
            </a:r>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64" y="991542"/>
            <a:ext cx="8496944"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مستطيل 2"/>
          <p:cNvSpPr/>
          <p:nvPr/>
        </p:nvSpPr>
        <p:spPr>
          <a:xfrm>
            <a:off x="7452320" y="5805264"/>
            <a:ext cx="1152128"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مربع نص 5"/>
          <p:cNvSpPr txBox="1"/>
          <p:nvPr/>
        </p:nvSpPr>
        <p:spPr>
          <a:xfrm>
            <a:off x="7074532" y="6525344"/>
            <a:ext cx="1907704" cy="369332"/>
          </a:xfrm>
          <a:prstGeom prst="rect">
            <a:avLst/>
          </a:prstGeom>
          <a:noFill/>
        </p:spPr>
        <p:txBody>
          <a:bodyPr wrap="square" rtlCol="1">
            <a:spAutoFit/>
          </a:bodyPr>
          <a:lstStyle/>
          <a:p>
            <a:pPr algn="ctr"/>
            <a:r>
              <a:rPr lang="en-US" b="1" dirty="0">
                <a:solidFill>
                  <a:srgbClr val="FF0000"/>
                </a:solidFill>
              </a:rPr>
              <a:t>1,2,4 or 8 MHz</a:t>
            </a:r>
            <a:endParaRPr lang="ar-SA" b="1" dirty="0">
              <a:solidFill>
                <a:srgbClr val="FF0000"/>
              </a:solidFill>
            </a:endParaRPr>
          </a:p>
        </p:txBody>
      </p:sp>
      <p:sp>
        <p:nvSpPr>
          <p:cNvPr id="9" name="مستطيل 8"/>
          <p:cNvSpPr/>
          <p:nvPr/>
        </p:nvSpPr>
        <p:spPr>
          <a:xfrm>
            <a:off x="4788024" y="5805264"/>
            <a:ext cx="266429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 name="مربع نص 9"/>
          <p:cNvSpPr txBox="1"/>
          <p:nvPr/>
        </p:nvSpPr>
        <p:spPr>
          <a:xfrm>
            <a:off x="4788024" y="6536158"/>
            <a:ext cx="2524616" cy="369332"/>
          </a:xfrm>
          <a:prstGeom prst="rect">
            <a:avLst/>
          </a:prstGeom>
          <a:noFill/>
        </p:spPr>
        <p:txBody>
          <a:bodyPr wrap="square" rtlCol="1">
            <a:spAutoFit/>
          </a:bodyPr>
          <a:lstStyle/>
          <a:p>
            <a:pPr algn="ctr"/>
            <a:r>
              <a:rPr lang="en-US" b="1" dirty="0">
                <a:solidFill>
                  <a:srgbClr val="FF0000"/>
                </a:solidFill>
              </a:rPr>
              <a:t>1-16 MHz     &lt; 1MHz </a:t>
            </a:r>
            <a:endParaRPr lang="ar-SA" b="1" dirty="0">
              <a:solidFill>
                <a:srgbClr val="FF0000"/>
              </a:solidFill>
            </a:endParaRPr>
          </a:p>
        </p:txBody>
      </p:sp>
      <p:sp>
        <p:nvSpPr>
          <p:cNvPr id="11" name="مستطيل 10"/>
          <p:cNvSpPr/>
          <p:nvPr/>
        </p:nvSpPr>
        <p:spPr>
          <a:xfrm>
            <a:off x="3419872" y="5805264"/>
            <a:ext cx="136815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2" name="مستطيل 11"/>
          <p:cNvSpPr/>
          <p:nvPr/>
        </p:nvSpPr>
        <p:spPr>
          <a:xfrm>
            <a:off x="2051720" y="5805264"/>
            <a:ext cx="136815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3" name="مستطيل 12"/>
          <p:cNvSpPr/>
          <p:nvPr/>
        </p:nvSpPr>
        <p:spPr>
          <a:xfrm>
            <a:off x="707125" y="5805264"/>
            <a:ext cx="1351491"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مربع نص 13"/>
          <p:cNvSpPr txBox="1"/>
          <p:nvPr/>
        </p:nvSpPr>
        <p:spPr>
          <a:xfrm>
            <a:off x="-508" y="6525344"/>
            <a:ext cx="2736304" cy="369332"/>
          </a:xfrm>
          <a:prstGeom prst="rect">
            <a:avLst/>
          </a:prstGeom>
          <a:noFill/>
        </p:spPr>
        <p:txBody>
          <a:bodyPr wrap="square" rtlCol="1">
            <a:spAutoFit/>
          </a:bodyPr>
          <a:lstStyle/>
          <a:p>
            <a:pPr algn="ctr"/>
            <a:r>
              <a:rPr lang="en-US" b="1" dirty="0">
                <a:solidFill>
                  <a:srgbClr val="FF0000"/>
                </a:solidFill>
              </a:rPr>
              <a:t>32.768kHz watch crystal</a:t>
            </a:r>
            <a:endParaRPr lang="ar-SA" b="1" dirty="0">
              <a:solidFill>
                <a:srgbClr val="FF0000"/>
              </a:solidFill>
            </a:endParaRPr>
          </a:p>
        </p:txBody>
      </p:sp>
      <p:sp>
        <p:nvSpPr>
          <p:cNvPr id="15" name="مستطيل 14"/>
          <p:cNvSpPr/>
          <p:nvPr/>
        </p:nvSpPr>
        <p:spPr>
          <a:xfrm>
            <a:off x="3131840" y="4365104"/>
            <a:ext cx="194421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7" name="مربع نص 16"/>
          <p:cNvSpPr txBox="1"/>
          <p:nvPr/>
        </p:nvSpPr>
        <p:spPr>
          <a:xfrm>
            <a:off x="1547664" y="4540478"/>
            <a:ext cx="1188132" cy="369332"/>
          </a:xfrm>
          <a:prstGeom prst="rect">
            <a:avLst/>
          </a:prstGeom>
          <a:noFill/>
        </p:spPr>
        <p:txBody>
          <a:bodyPr wrap="square" rtlCol="1">
            <a:spAutoFit/>
          </a:bodyPr>
          <a:lstStyle/>
          <a:p>
            <a:pPr algn="ctr"/>
            <a:r>
              <a:rPr lang="en-US" b="1" dirty="0">
                <a:solidFill>
                  <a:srgbClr val="FF0000"/>
                </a:solidFill>
              </a:rPr>
              <a:t>Fuse bit</a:t>
            </a:r>
            <a:endParaRPr lang="ar-SA" b="1" dirty="0">
              <a:solidFill>
                <a:srgbClr val="FF0000"/>
              </a:solidFill>
            </a:endParaRPr>
          </a:p>
        </p:txBody>
      </p:sp>
      <p:cxnSp>
        <p:nvCxnSpPr>
          <p:cNvPr id="19" name="رابط كسهم مستقيم 18"/>
          <p:cNvCxnSpPr/>
          <p:nvPr/>
        </p:nvCxnSpPr>
        <p:spPr>
          <a:xfrm>
            <a:off x="2627784" y="4725144"/>
            <a:ext cx="504056"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مستطيل 21"/>
          <p:cNvSpPr/>
          <p:nvPr/>
        </p:nvSpPr>
        <p:spPr>
          <a:xfrm>
            <a:off x="4899992" y="3223790"/>
            <a:ext cx="2952328"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مستطيل 22"/>
          <p:cNvSpPr/>
          <p:nvPr/>
        </p:nvSpPr>
        <p:spPr>
          <a:xfrm>
            <a:off x="5940152" y="4303910"/>
            <a:ext cx="1912168" cy="781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 name="عنصر نائب لرقم الشريحة 1"/>
          <p:cNvSpPr>
            <a:spLocks noGrp="1"/>
          </p:cNvSpPr>
          <p:nvPr>
            <p:ph type="sldNum" sz="quarter" idx="12"/>
          </p:nvPr>
        </p:nvSpPr>
        <p:spPr/>
        <p:txBody>
          <a:bodyPr/>
          <a:lstStyle/>
          <a:p>
            <a:fld id="{33158A94-3844-4AEB-A9D6-1D94591ABD7E}" type="slidenum">
              <a:rPr lang="ar-SA" smtClean="0"/>
              <a:pPr/>
              <a:t>73</a:t>
            </a:fld>
            <a:endParaRPr lang="ar-SA"/>
          </a:p>
        </p:txBody>
      </p:sp>
    </p:spTree>
    <p:extLst>
      <p:ext uri="{BB962C8B-B14F-4D97-AF65-F5344CB8AC3E}">
        <p14:creationId xmlns:p14="http://schemas.microsoft.com/office/powerpoint/2010/main" val="243585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5"/>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9"/>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p:bldP spid="6" grpId="1"/>
      <p:bldP spid="9" grpId="0" animBg="1"/>
      <p:bldP spid="9" grpId="1" animBg="1"/>
      <p:bldP spid="10" grpId="0"/>
      <p:bldP spid="10" grpId="1"/>
      <p:bldP spid="11" grpId="0" animBg="1"/>
      <p:bldP spid="11" grpId="1" animBg="1"/>
      <p:bldP spid="12" grpId="0" animBg="1"/>
      <p:bldP spid="12" grpId="1" animBg="1"/>
      <p:bldP spid="13" grpId="0" animBg="1"/>
      <p:bldP spid="13" grpId="1" animBg="1"/>
      <p:bldP spid="14" grpId="0"/>
      <p:bldP spid="14" grpId="1"/>
      <p:bldP spid="15" grpId="0" animBg="1"/>
      <p:bldP spid="15" grpId="1" animBg="1"/>
      <p:bldP spid="17" grpId="0"/>
      <p:bldP spid="17" grpId="1"/>
      <p:bldP spid="22" grpId="0" animBg="1"/>
      <p:bldP spid="22" grpId="1" animBg="1"/>
      <p:bldP spid="23" grpId="0" animBg="1"/>
      <p:bldP spid="2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3568" y="332656"/>
            <a:ext cx="7848872" cy="962744"/>
          </a:xfrm>
          <a:prstGeom prst="rect">
            <a:avLst/>
          </a:prstGeom>
        </p:spPr>
        <p:txBody>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lvl="0">
              <a:spcBef>
                <a:spcPts val="0"/>
              </a:spcBef>
            </a:pPr>
            <a:r>
              <a:rPr lang="ar-SY" sz="3600" dirty="0">
                <a:ea typeface="+mn-ea"/>
                <a:cs typeface="Arial"/>
              </a:rPr>
              <a:t>معمارية</a:t>
            </a:r>
            <a:r>
              <a:rPr lang="ar-SA" sz="3600" dirty="0">
                <a:ea typeface="+mn-ea"/>
                <a:cs typeface="Arial"/>
              </a:rPr>
              <a:t> </a:t>
            </a:r>
            <a:r>
              <a:rPr lang="en-US" sz="3600" dirty="0">
                <a:ea typeface="+mn-ea"/>
                <a:cs typeface="+mn-cs"/>
              </a:rPr>
              <a:t>Von Neumann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18" y="1772816"/>
            <a:ext cx="8921572"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عنصر نائب لرقم الشريحة 2"/>
          <p:cNvSpPr>
            <a:spLocks noGrp="1"/>
          </p:cNvSpPr>
          <p:nvPr>
            <p:ph type="sldNum" sz="quarter" idx="12"/>
          </p:nvPr>
        </p:nvSpPr>
        <p:spPr/>
        <p:txBody>
          <a:bodyPr/>
          <a:lstStyle/>
          <a:p>
            <a:fld id="{33158A94-3844-4AEB-A9D6-1D94591ABD7E}" type="slidenum">
              <a:rPr lang="ar-SA" smtClean="0"/>
              <a:pPr/>
              <a:t>8</a:t>
            </a:fld>
            <a:endParaRPr lang="ar-SA"/>
          </a:p>
        </p:txBody>
      </p:sp>
    </p:spTree>
    <p:extLst>
      <p:ext uri="{BB962C8B-B14F-4D97-AF65-F5344CB8AC3E}">
        <p14:creationId xmlns:p14="http://schemas.microsoft.com/office/powerpoint/2010/main" val="207535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193173" y="1099765"/>
            <a:ext cx="8712968" cy="6001643"/>
          </a:xfrm>
          <a:prstGeom prst="rect">
            <a:avLst/>
          </a:prstGeom>
        </p:spPr>
        <p:txBody>
          <a:bodyPr wrap="square">
            <a:spAutoFit/>
          </a:bodyPr>
          <a:lstStyle/>
          <a:p>
            <a:pPr marL="514350" lvl="0" indent="-514350">
              <a:buFont typeface="+mj-lt"/>
              <a:buAutoNum type="arabicParenR" startAt="2"/>
            </a:pPr>
            <a:r>
              <a:rPr lang="ar-SY" sz="3200" dirty="0">
                <a:solidFill>
                  <a:srgbClr val="FF0000"/>
                </a:solidFill>
              </a:rPr>
              <a:t>معمارية</a:t>
            </a:r>
            <a:r>
              <a:rPr lang="ar-SA" sz="3200" dirty="0">
                <a:solidFill>
                  <a:srgbClr val="FF0000"/>
                </a:solidFill>
              </a:rPr>
              <a:t> </a:t>
            </a:r>
            <a:r>
              <a:rPr lang="en-US" sz="3200" dirty="0" err="1">
                <a:solidFill>
                  <a:srgbClr val="FF0000"/>
                </a:solidFill>
              </a:rPr>
              <a:t>Harvared</a:t>
            </a:r>
            <a:r>
              <a:rPr lang="ar-SA" sz="3200" dirty="0">
                <a:solidFill>
                  <a:srgbClr val="FF0000"/>
                </a:solidFill>
              </a:rPr>
              <a:t>:</a:t>
            </a:r>
          </a:p>
          <a:p>
            <a:pPr marL="457200" indent="-457200" algn="just">
              <a:buFont typeface="Wingdings" pitchFamily="2" charset="2"/>
              <a:buChar char="§"/>
            </a:pPr>
            <a:r>
              <a:rPr lang="ar-SY" sz="3200" dirty="0"/>
              <a:t>تختلف ذاكرة البيانات عن ذاكرة التعليمات ولكل واحدة خطوط عنونة و تحكم و ممر معطيات مختلف عن الأخرى</a:t>
            </a:r>
            <a:r>
              <a:rPr lang="ar-SA" sz="3200" dirty="0"/>
              <a:t>.</a:t>
            </a:r>
          </a:p>
          <a:p>
            <a:pPr marL="457200" indent="-457200" algn="just">
              <a:buFont typeface="Wingdings" pitchFamily="2" charset="2"/>
              <a:buChar char="§"/>
            </a:pPr>
            <a:endParaRPr lang="en-US" sz="3200" dirty="0"/>
          </a:p>
          <a:p>
            <a:pPr marL="457200" indent="-457200" algn="just">
              <a:buFont typeface="Wingdings" pitchFamily="2" charset="2"/>
              <a:buChar char="§"/>
            </a:pPr>
            <a:r>
              <a:rPr lang="ar-SY" sz="3200" dirty="0"/>
              <a:t>لهذه الطريقة ميزة كبيرة و هي أن عملية قراءة التعليمات و البيانات تتم في نفس الوقت، كما وأن طول التعليمة لا تتقيد بحجم ذاكرة المعطيات (أي يمكن لطول حجرة ذاكرة التعليمات أن تكون أكبر من تلك في ذاكرة البيانات). </a:t>
            </a:r>
            <a:endParaRPr lang="ar-SA" sz="3200" dirty="0"/>
          </a:p>
          <a:p>
            <a:pPr marL="457200" indent="-457200" algn="just">
              <a:buFont typeface="Wingdings" pitchFamily="2" charset="2"/>
              <a:buChar char="§"/>
            </a:pPr>
            <a:endParaRPr lang="ar-SA" sz="3200" dirty="0"/>
          </a:p>
          <a:p>
            <a:pPr marL="457200" indent="-457200" algn="just">
              <a:buFont typeface="Wingdings" pitchFamily="2" charset="2"/>
              <a:buChar char="§"/>
            </a:pPr>
            <a:r>
              <a:rPr lang="ar-SY" sz="3200" dirty="0"/>
              <a:t>معظم</a:t>
            </a:r>
            <a:r>
              <a:rPr lang="ar-SA" sz="3200" dirty="0"/>
              <a:t> المتحكمات المصغرة </a:t>
            </a:r>
            <a:r>
              <a:rPr lang="ar-SY" sz="3200" dirty="0"/>
              <a:t>تتعامل بهذه المعمارية.</a:t>
            </a:r>
            <a:endParaRPr lang="en-US" sz="3200" dirty="0"/>
          </a:p>
          <a:p>
            <a:pPr marL="457200" indent="-457200" algn="just">
              <a:buFont typeface="Wingdings" pitchFamily="2" charset="2"/>
              <a:buChar char="§"/>
            </a:pPr>
            <a:endParaRPr lang="en-US" sz="3200" dirty="0"/>
          </a:p>
          <a:p>
            <a:endParaRPr lang="en-US" sz="3200" dirty="0"/>
          </a:p>
        </p:txBody>
      </p:sp>
      <p:sp>
        <p:nvSpPr>
          <p:cNvPr id="5" name="مستطيل 4"/>
          <p:cNvSpPr/>
          <p:nvPr/>
        </p:nvSpPr>
        <p:spPr>
          <a:xfrm>
            <a:off x="0" y="295273"/>
            <a:ext cx="9022834" cy="584775"/>
          </a:xfrm>
          <a:prstGeom prst="rect">
            <a:avLst/>
          </a:prstGeom>
        </p:spPr>
        <p:txBody>
          <a:bodyPr wrap="square">
            <a:spAutoFit/>
          </a:bodyPr>
          <a:lstStyle/>
          <a:p>
            <a:pPr algn="ctr"/>
            <a:r>
              <a:rPr lang="ar-SY" sz="3200" b="1" dirty="0">
                <a:solidFill>
                  <a:srgbClr val="FF0000"/>
                </a:solidFill>
              </a:rPr>
              <a:t>معمارية  النظ</a:t>
            </a:r>
            <a:r>
              <a:rPr lang="ar-SA" sz="3200" b="1" dirty="0">
                <a:solidFill>
                  <a:srgbClr val="FF0000"/>
                </a:solidFill>
              </a:rPr>
              <a:t>م الحاسوبية</a:t>
            </a:r>
            <a:r>
              <a:rPr lang="ar-SY" sz="3200" b="1" dirty="0">
                <a:solidFill>
                  <a:srgbClr val="FF0000"/>
                </a:solidFill>
              </a:rPr>
              <a:t> (</a:t>
            </a:r>
            <a:r>
              <a:rPr lang="en-US" sz="3200" b="1" dirty="0">
                <a:solidFill>
                  <a:srgbClr val="FF0000"/>
                </a:solidFill>
              </a:rPr>
              <a:t>(Von Neumann &amp;&amp; Harvard</a:t>
            </a:r>
          </a:p>
        </p:txBody>
      </p:sp>
      <p:sp>
        <p:nvSpPr>
          <p:cNvPr id="4" name="عنصر نائب لرقم الشريحة 3"/>
          <p:cNvSpPr>
            <a:spLocks noGrp="1"/>
          </p:cNvSpPr>
          <p:nvPr>
            <p:ph type="sldNum" sz="quarter" idx="12"/>
          </p:nvPr>
        </p:nvSpPr>
        <p:spPr/>
        <p:txBody>
          <a:bodyPr/>
          <a:lstStyle/>
          <a:p>
            <a:fld id="{33158A94-3844-4AEB-A9D6-1D94591ABD7E}" type="slidenum">
              <a:rPr lang="ar-SA" smtClean="0"/>
              <a:pPr/>
              <a:t>9</a:t>
            </a:fld>
            <a:endParaRPr lang="ar-SA"/>
          </a:p>
        </p:txBody>
      </p:sp>
    </p:spTree>
    <p:extLst>
      <p:ext uri="{BB962C8B-B14F-4D97-AF65-F5344CB8AC3E}">
        <p14:creationId xmlns:p14="http://schemas.microsoft.com/office/powerpoint/2010/main" val="537532303"/>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مخصص 1">
      <a:majorFont>
        <a:latin typeface="Times New Roman"/>
        <a:ea typeface=""/>
        <a:cs typeface="Simplified Arabic"/>
      </a:majorFont>
      <a:minorFont>
        <a:latin typeface="Times New Roman"/>
        <a:ea typeface=""/>
        <a:cs typeface="Simplified Arab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196080</TotalTime>
  <Words>3247</Words>
  <Application>Microsoft Office PowerPoint</Application>
  <PresentationFormat>On-screen Show (4:3)</PresentationFormat>
  <Paragraphs>532</Paragraphs>
  <Slides>73</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73</vt:i4>
      </vt:variant>
    </vt:vector>
  </HeadingPairs>
  <TitlesOfParts>
    <vt:vector size="83" baseType="lpstr">
      <vt:lpstr>Arial</vt:lpstr>
      <vt:lpstr>ArialMT</vt:lpstr>
      <vt:lpstr>Calibri</vt:lpstr>
      <vt:lpstr>Symbol</vt:lpstr>
      <vt:lpstr>SymbolMT</vt:lpstr>
      <vt:lpstr>Times New Roman</vt:lpstr>
      <vt:lpstr>Wingdings</vt:lpstr>
      <vt:lpstr>Wingdings-Regular</vt:lpstr>
      <vt:lpstr>نسق Office</vt:lpstr>
      <vt:lpstr>1_نسق Office</vt:lpstr>
      <vt:lpstr> Embedded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المستقبل للحاسبات - سنجار</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dc:title>
  <dc:creator>shift</dc:creator>
  <cp:lastModifiedBy>Asaad Kaadan</cp:lastModifiedBy>
  <cp:revision>934</cp:revision>
  <dcterms:created xsi:type="dcterms:W3CDTF">2016-02-28T12:23:29Z</dcterms:created>
  <dcterms:modified xsi:type="dcterms:W3CDTF">2019-03-06T10:45:51Z</dcterms:modified>
</cp:coreProperties>
</file>