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notesMasterIdLst>
    <p:notesMasterId r:id="rId3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85" r:id="rId16"/>
    <p:sldId id="272" r:id="rId17"/>
    <p:sldId id="273" r:id="rId18"/>
    <p:sldId id="286" r:id="rId19"/>
    <p:sldId id="274" r:id="rId20"/>
    <p:sldId id="276" r:id="rId21"/>
    <p:sldId id="284" r:id="rId22"/>
    <p:sldId id="275" r:id="rId23"/>
    <p:sldId id="277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ar-SY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 varScale="1">
        <p:scale>
          <a:sx n="62" d="100"/>
          <a:sy n="62" d="100"/>
        </p:scale>
        <p:origin x="-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Y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461A16C-9AEE-4F73-9FE8-03D99A2A1A7D}" type="datetimeFigureOut">
              <a:rPr lang="ar-SY" smtClean="0"/>
              <a:pPr/>
              <a:t>03/03/1429</a:t>
            </a:fld>
            <a:endParaRPr lang="ar-SY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Y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326AF30-B975-492D-9139-C419774B9399}" type="slidenum">
              <a:rPr lang="ar-SY" smtClean="0"/>
              <a:pPr/>
              <a:t>‹#›</a:t>
            </a:fld>
            <a:endParaRPr lang="ar-S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4BE58-7BEA-4254-82AF-30A6A2A874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عنوان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9" name="عنوان فرعي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28" name="عنصر نائب للتاريخ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67EC296-97EA-4AB7-A947-A3D448247D93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17" name="عنصر نائب للتذييل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مستطيل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مستطيل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مستطيل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مستطيل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رابط مستقيم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رابط مستقيم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رابط مستقيم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رابط مستقيم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رابط مستقيم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رابط مستقيم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مستطيل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شكل بيضاوي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شكل بيضاوي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شكل بيضاوي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شكل بيضاوي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شكل بيضاوي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عنصر نائب لرقم الشريحة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5435F8A-FFFC-4528-8ABC-46C7BEE16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C296-97EA-4AB7-A947-A3D448247D93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5F8A-FFFC-4528-8ABC-46C7BEE16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C296-97EA-4AB7-A947-A3D448247D93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5F8A-FFFC-4528-8ABC-46C7BEE16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8" name="عنصر نائب للمحتوى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67EC296-97EA-4AB7-A947-A3D448247D93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5435F8A-FFFC-4528-8ABC-46C7BEE16D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عنصر نائب للتذييل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67EC296-97EA-4AB7-A947-A3D448247D93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مستطيل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مستطيل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مستطيل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مستطيل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رابط مستقيم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رابط مستقيم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رابط مستقيم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رابط مستقيم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رابط مستقيم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مستطيل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شكل بيضاوي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شكل بيضاوي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شكل بيضاوي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شكل بيضاوي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شكل بيضاوي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رابط مستقيم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5435F8A-FFFC-4528-8ABC-46C7BEE16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C296-97EA-4AB7-A947-A3D448247D93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5F8A-FFFC-4528-8ABC-46C7BEE16D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عنصر نائب للمحتوى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1" name="عنصر نائب للمحتوى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C296-97EA-4AB7-A947-A3D448247D93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5F8A-FFFC-4528-8ABC-46C7BEE16D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عنصر نائب للمحتوى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3" name="عنصر نائب للمحتوى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2" name="عنصر نائب للنص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4" name="عنصر نائب للنص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6" name="عنصر نائب للتاريخ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7EC296-97EA-4AB7-A947-A3D448247D93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5435F8A-FFFC-4528-8ABC-46C7BEE16D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C296-97EA-4AB7-A947-A3D448247D93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5F8A-FFFC-4528-8ABC-46C7BEE16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رابط مستقيم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8" name="رابط مستقيم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رابط مستقيم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رابط مستقيم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مستطيل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رابط مستقيم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شكل بيضاوي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عنصر نائب للمحتوى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21" name="عنصر نائب للتاريخ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67EC296-97EA-4AB7-A947-A3D448247D93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22" name="عنصر نائب لرقم الشريحة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5435F8A-FFFC-4528-8ABC-46C7BEE16D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عنصر نائب للتذييل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رابط مستقيم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شكل بيضاوي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ar-SA" smtClean="0"/>
              <a:t>انقر فوق الرمز لإضافة صورة</a:t>
            </a:r>
            <a:endParaRPr kumimoji="0"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" name="رابط مستقيم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مستطيل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رابط مستقيم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رابط مستقيم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رابط مستقيم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عنصر نائب للتاريخ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7EC296-97EA-4AB7-A947-A3D448247D93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18" name="عنصر نائب لرقم الشريحة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5435F8A-FFFC-4528-8ABC-46C7BEE16D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عنصر نائب للتذييل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رابط مستقيم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عنصر نائب للعنوان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3" name="عنصر نائب للنص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4" name="عنصر نائب للتاريخ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67EC296-97EA-4AB7-A947-A3D448247D93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رابط مستقيم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رابط مستقيم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مستطيل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رابط مستقيم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شكل بيضاوي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عنصر نائب لرقم الشريحة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5435F8A-FFFC-4528-8ABC-46C7BEE16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rtl="1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/>
          </p:cNvSpPr>
          <p:nvPr/>
        </p:nvSpPr>
        <p:spPr>
          <a:xfrm>
            <a:off x="357158" y="214290"/>
            <a:ext cx="8343904" cy="928694"/>
          </a:xfrm>
          <a:prstGeom prst="rect">
            <a:avLst/>
          </a:prstGeo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extLst/>
          </a:lstStyle>
          <a:p>
            <a:pPr lvl="0" algn="ctr" rtl="0">
              <a:spcBef>
                <a:spcPct val="0"/>
              </a:spcBef>
              <a:defRPr/>
            </a:pPr>
            <a:r>
              <a:rPr lang="en-US" sz="7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loucester MT Extra Condensed" pitchFamily="18" charset="0"/>
              </a:rPr>
              <a:t>Interfacing </a:t>
            </a:r>
            <a:r>
              <a:rPr lang="en-US" sz="7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loucester MT Extra Condensed" pitchFamily="18" charset="0"/>
              </a:rPr>
              <a:t>Microcontrollers</a:t>
            </a:r>
            <a:endParaRPr lang="ar-SA" sz="7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Gloucester MT Extra Condensed" pitchFamily="18" charset="0"/>
              <a:ea typeface="+mj-ea"/>
              <a:cs typeface="Basit3 left italic" pitchFamily="2" charset="-78"/>
            </a:endParaRPr>
          </a:p>
        </p:txBody>
      </p:sp>
      <p:sp>
        <p:nvSpPr>
          <p:cNvPr id="20" name="Rectangle 4"/>
          <p:cNvSpPr txBox="1">
            <a:spLocks/>
          </p:cNvSpPr>
          <p:nvPr/>
        </p:nvSpPr>
        <p:spPr>
          <a:xfrm>
            <a:off x="357158" y="4429132"/>
            <a:ext cx="8215370" cy="452454"/>
          </a:xfrm>
          <a:prstGeom prst="rect">
            <a:avLst/>
          </a:prstGeom>
        </p:spPr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>
            <a:extLst/>
          </a:lstStyle>
          <a:p>
            <a:pPr algn="ct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Introductory Embedded Design Course by Interactive Simulation</a:t>
            </a:r>
            <a:endParaRPr lang="ar-SY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929190" y="5676888"/>
            <a:ext cx="3786182" cy="110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b="1" i="1" u="none" strike="noStrike" kern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</a:rPr>
              <a:t>Faculty of 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b="1" i="1" u="none" strike="noStrike" kern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</a:rPr>
              <a:t>Electrical &amp; Electronic engineering,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b="1" i="1" u="none" strike="noStrike" kern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</a:rPr>
              <a:t>University of Aleppo, Syria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1406" y="6421461"/>
            <a:ext cx="2571768" cy="365125"/>
          </a:xfrm>
        </p:spPr>
        <p:txBody>
          <a:bodyPr/>
          <a:lstStyle/>
          <a:p>
            <a:fld id="{3ACB366F-C3B5-4C30-BB81-5FFA16DB2602}" type="datetime2">
              <a:rPr lang="en-US" sz="1400" b="1" i="1" smtClean="0"/>
              <a:pPr/>
              <a:t>Monday, March 10, 2008</a:t>
            </a:fld>
            <a:endParaRPr lang="en-US" sz="1400" b="1" i="1" dirty="0"/>
          </a:p>
        </p:txBody>
      </p:sp>
      <p:pic>
        <p:nvPicPr>
          <p:cNvPr id="11" name="صورة 10" descr="banner_AV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6" y="2245102"/>
            <a:ext cx="8572528" cy="1221961"/>
          </a:xfrm>
          <a:prstGeom prst="rect">
            <a:avLst/>
          </a:prstGeom>
        </p:spPr>
      </p:pic>
      <p:pic>
        <p:nvPicPr>
          <p:cNvPr id="2050" name="Picture 2" descr="H:\DT\Bascom ideas\avr-chip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4857760"/>
            <a:ext cx="1809755" cy="1502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928670"/>
            <a:ext cx="8401275" cy="4633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j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214422"/>
            <a:ext cx="8501090" cy="4482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714356"/>
            <a:ext cx="7858125" cy="491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500042"/>
            <a:ext cx="8162141" cy="5114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8" y="1857364"/>
            <a:ext cx="8439178" cy="3114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mhtml:file://H:\Solid%20state%20relay%20switch.mht!http://www.electronics-lab.com/projects/misc/022/schematic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14488"/>
            <a:ext cx="8532098" cy="280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" y="2399622"/>
            <a:ext cx="8572528" cy="2205797"/>
          </a:xfrm>
          <a:prstGeom prst="rect">
            <a:avLst/>
          </a:prstGeom>
        </p:spPr>
      </p:pic>
      <p:cxnSp>
        <p:nvCxnSpPr>
          <p:cNvPr id="4" name="رابط كسهم مستقيم 3"/>
          <p:cNvCxnSpPr/>
          <p:nvPr/>
        </p:nvCxnSpPr>
        <p:spPr>
          <a:xfrm rot="16200000" flipV="1">
            <a:off x="1944546" y="4870140"/>
            <a:ext cx="972000" cy="43200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مربع نص 5"/>
          <p:cNvSpPr txBox="1"/>
          <p:nvPr/>
        </p:nvSpPr>
        <p:spPr>
          <a:xfrm>
            <a:off x="571472" y="5643578"/>
            <a:ext cx="4214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Signal (“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”=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“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”=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ar-SY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" y="2233702"/>
            <a:ext cx="8501090" cy="2586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mhtml:file://H:\8%20Channel%20LPT%20relay%20board.mht!http://www.electronics-lab.com/projects/pc/025/schematic.gif"/>
          <p:cNvPicPr/>
          <p:nvPr/>
        </p:nvPicPr>
        <p:blipFill>
          <a:blip r:embed="rId2"/>
          <a:srcRect l="12616" t="772" r="842" b="2317"/>
          <a:stretch>
            <a:fillRect/>
          </a:stretch>
        </p:blipFill>
        <p:spPr bwMode="auto">
          <a:xfrm>
            <a:off x="95618" y="-24"/>
            <a:ext cx="5619390" cy="685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589291"/>
            <a:ext cx="2605086" cy="4268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3702" y="71414"/>
            <a:ext cx="1438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1" y="4857760"/>
            <a:ext cx="7383865" cy="200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i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23" y="1357298"/>
            <a:ext cx="2600325" cy="4152900"/>
          </a:xfrm>
          <a:prstGeom prst="rect">
            <a:avLst/>
          </a:prstGeom>
        </p:spPr>
      </p:pic>
      <p:pic>
        <p:nvPicPr>
          <p:cNvPr id="3" name="صورة 2" descr="i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1" y="1357298"/>
            <a:ext cx="2486025" cy="415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74078"/>
            <a:ext cx="3100781" cy="3140608"/>
          </a:xfrm>
          <a:prstGeom prst="rect">
            <a:avLst/>
          </a:prstGeom>
        </p:spPr>
      </p:pic>
      <p:pic>
        <p:nvPicPr>
          <p:cNvPr id="3" name="Picture 2" descr="a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6" y="214290"/>
            <a:ext cx="2235976" cy="3004059"/>
          </a:xfrm>
          <a:prstGeom prst="rect">
            <a:avLst/>
          </a:prstGeom>
        </p:spPr>
      </p:pic>
      <p:pic>
        <p:nvPicPr>
          <p:cNvPr id="4" name="Picture 3" descr="c.jpg"/>
          <p:cNvPicPr>
            <a:picLocks noChangeAspect="1"/>
          </p:cNvPicPr>
          <p:nvPr/>
        </p:nvPicPr>
        <p:blipFill>
          <a:blip r:embed="rId4"/>
          <a:srcRect r="29195"/>
          <a:stretch>
            <a:fillRect/>
          </a:stretch>
        </p:blipFill>
        <p:spPr>
          <a:xfrm>
            <a:off x="571472" y="3571876"/>
            <a:ext cx="2143140" cy="3049575"/>
          </a:xfrm>
          <a:prstGeom prst="rect">
            <a:avLst/>
          </a:prstGeom>
        </p:spPr>
      </p:pic>
      <p:pic>
        <p:nvPicPr>
          <p:cNvPr id="5" name="Picture 4" descr="e.jpg"/>
          <p:cNvPicPr>
            <a:picLocks noChangeAspect="1"/>
          </p:cNvPicPr>
          <p:nvPr/>
        </p:nvPicPr>
        <p:blipFill>
          <a:blip r:embed="rId5"/>
          <a:srcRect r="31998"/>
          <a:stretch>
            <a:fillRect/>
          </a:stretch>
        </p:blipFill>
        <p:spPr>
          <a:xfrm>
            <a:off x="5143504" y="3500438"/>
            <a:ext cx="2000264" cy="30040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71736" y="571480"/>
            <a:ext cx="1500198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7" name="Rectangle 6"/>
          <p:cNvSpPr/>
          <p:nvPr/>
        </p:nvSpPr>
        <p:spPr>
          <a:xfrm>
            <a:off x="357158" y="1714488"/>
            <a:ext cx="1500198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8" name="Rectangle 7"/>
          <p:cNvSpPr/>
          <p:nvPr/>
        </p:nvSpPr>
        <p:spPr>
          <a:xfrm>
            <a:off x="1643042" y="1285860"/>
            <a:ext cx="561980" cy="65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9" name="Rectangle 7"/>
          <p:cNvSpPr/>
          <p:nvPr/>
        </p:nvSpPr>
        <p:spPr>
          <a:xfrm>
            <a:off x="1872104" y="1086294"/>
            <a:ext cx="285752" cy="65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0" name="Rectangle 7"/>
          <p:cNvSpPr/>
          <p:nvPr/>
        </p:nvSpPr>
        <p:spPr>
          <a:xfrm>
            <a:off x="2571736" y="4133856"/>
            <a:ext cx="285752" cy="65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2" name="ضرب 11"/>
          <p:cNvSpPr/>
          <p:nvPr/>
        </p:nvSpPr>
        <p:spPr>
          <a:xfrm>
            <a:off x="5500694" y="357166"/>
            <a:ext cx="3000396" cy="3143272"/>
          </a:xfrm>
          <a:prstGeom prst="mathMultiply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3" name="ضرب 12"/>
          <p:cNvSpPr/>
          <p:nvPr/>
        </p:nvSpPr>
        <p:spPr>
          <a:xfrm>
            <a:off x="857224" y="0"/>
            <a:ext cx="3000396" cy="3143272"/>
          </a:xfrm>
          <a:prstGeom prst="mathMultiply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DT\Bascom ideas\img_hi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0"/>
            <a:ext cx="1524000" cy="160020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r="50466"/>
          <a:stretch>
            <a:fillRect/>
          </a:stretch>
        </p:blipFill>
        <p:spPr bwMode="auto">
          <a:xfrm>
            <a:off x="142844" y="2238375"/>
            <a:ext cx="6572296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l="60768"/>
          <a:stretch>
            <a:fillRect/>
          </a:stretch>
        </p:blipFill>
        <p:spPr bwMode="auto">
          <a:xfrm>
            <a:off x="5072066" y="0"/>
            <a:ext cx="3500462" cy="310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764Fig01.gif"/>
          <p:cNvPicPr/>
          <p:nvPr/>
        </p:nvPicPr>
        <p:blipFill>
          <a:blip r:embed="rId2"/>
          <a:srcRect l="4069" r="7495" b="31478"/>
          <a:stretch>
            <a:fillRect/>
          </a:stretch>
        </p:blipFill>
        <p:spPr>
          <a:xfrm>
            <a:off x="285720" y="0"/>
            <a:ext cx="3933825" cy="3752850"/>
          </a:xfrm>
          <a:prstGeom prst="rect">
            <a:avLst/>
          </a:prstGeom>
        </p:spPr>
      </p:pic>
      <p:pic>
        <p:nvPicPr>
          <p:cNvPr id="3" name="صورة 2" descr="764Fig03.gif"/>
          <p:cNvPicPr/>
          <p:nvPr/>
        </p:nvPicPr>
        <p:blipFill>
          <a:blip r:embed="rId3"/>
          <a:srcRect l="4711" r="6852" b="33737"/>
          <a:stretch>
            <a:fillRect/>
          </a:stretch>
        </p:blipFill>
        <p:spPr>
          <a:xfrm>
            <a:off x="2500298" y="1023715"/>
            <a:ext cx="6291279" cy="5834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i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1428736"/>
            <a:ext cx="3352800" cy="3962400"/>
          </a:xfrm>
          <a:prstGeom prst="rect">
            <a:avLst/>
          </a:prstGeom>
        </p:spPr>
      </p:pic>
      <p:pic>
        <p:nvPicPr>
          <p:cNvPr id="3" name="صورة 2" descr="i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142984"/>
            <a:ext cx="381000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i1.jpg"/>
          <p:cNvPicPr>
            <a:picLocks noChangeAspect="1"/>
          </p:cNvPicPr>
          <p:nvPr/>
        </p:nvPicPr>
        <p:blipFill>
          <a:blip r:embed="rId2"/>
          <a:srcRect t="20303"/>
          <a:stretch>
            <a:fillRect/>
          </a:stretch>
        </p:blipFill>
        <p:spPr>
          <a:xfrm>
            <a:off x="2486022" y="1857364"/>
            <a:ext cx="3871928" cy="3929090"/>
          </a:xfrm>
          <a:prstGeom prst="rect">
            <a:avLst/>
          </a:prstGeom>
        </p:spPr>
      </p:pic>
      <p:cxnSp>
        <p:nvCxnSpPr>
          <p:cNvPr id="3" name="رابط كسهم مستقيم 2"/>
          <p:cNvCxnSpPr/>
          <p:nvPr/>
        </p:nvCxnSpPr>
        <p:spPr>
          <a:xfrm rot="16200000" flipH="1">
            <a:off x="4643438" y="1000108"/>
            <a:ext cx="857256" cy="857256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مربع نص 3"/>
          <p:cNvSpPr txBox="1"/>
          <p:nvPr/>
        </p:nvSpPr>
        <p:spPr>
          <a:xfrm>
            <a:off x="357158" y="857232"/>
            <a:ext cx="4214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Voltage (e.g. 110V)</a:t>
            </a:r>
            <a:endParaRPr lang="ar-SY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i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752600"/>
            <a:ext cx="5419725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I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695450"/>
            <a:ext cx="7248525" cy="346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" y="2375747"/>
            <a:ext cx="8501090" cy="2278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" y="1950928"/>
            <a:ext cx="8572528" cy="31672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50" y="285728"/>
            <a:ext cx="7674950" cy="5879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2" y="473059"/>
            <a:ext cx="5810272" cy="5884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0"/>
            <a:ext cx="4340308" cy="4372942"/>
          </a:xfrm>
          <a:prstGeom prst="rect">
            <a:avLst/>
          </a:prstGeom>
        </p:spPr>
      </p:pic>
      <p:pic>
        <p:nvPicPr>
          <p:cNvPr id="3" name="صورة 2" descr="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8" y="2143116"/>
            <a:ext cx="4217931" cy="4307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5" y="156935"/>
            <a:ext cx="3358115" cy="5629519"/>
          </a:xfrm>
          <a:prstGeom prst="rect">
            <a:avLst/>
          </a:prstGeom>
        </p:spPr>
      </p:pic>
      <p:pic>
        <p:nvPicPr>
          <p:cNvPr id="3" name="صورة 2" descr="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69176"/>
            <a:ext cx="3990545" cy="4774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063" y="3086100"/>
            <a:ext cx="3895725" cy="3771900"/>
          </a:xfrm>
          <a:prstGeom prst="rect">
            <a:avLst/>
          </a:prstGeom>
        </p:spPr>
      </p:pic>
      <p:pic>
        <p:nvPicPr>
          <p:cNvPr id="3" name="صورة 2" descr="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71414"/>
            <a:ext cx="4543425" cy="270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381000"/>
            <a:ext cx="6448425" cy="609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 descr="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428604"/>
            <a:ext cx="5838825" cy="586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085850"/>
            <a:ext cx="6715125" cy="468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مشربية">
  <a:themeElements>
    <a:clrScheme name="مشربية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مشربية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مشربية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43</Words>
  <Application>Microsoft Office PowerPoint</Application>
  <PresentationFormat>عرض على الشاشة (3:4)‏</PresentationFormat>
  <Paragraphs>9</Paragraphs>
  <Slides>28</Slides>
  <Notes>1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28</vt:i4>
      </vt:variant>
    </vt:vector>
  </HeadingPairs>
  <TitlesOfParts>
    <vt:vector size="29" baseType="lpstr">
      <vt:lpstr>مشربية</vt:lpstr>
      <vt:lpstr>الشريحة 1</vt:lpstr>
      <vt:lpstr>الشريحة 2</vt:lpstr>
      <vt:lpstr>الشريحة 3</vt:lpstr>
      <vt:lpstr>الشريحة 4</vt:lpstr>
      <vt:lpstr>الشريحة 5</vt:lpstr>
      <vt:lpstr>الشريحة 6</vt:lpstr>
      <vt:lpstr>الشريحة 7</vt:lpstr>
      <vt:lpstr>الشريحة 8</vt:lpstr>
      <vt:lpstr>الشريحة 9</vt:lpstr>
      <vt:lpstr>الشريحة 10</vt:lpstr>
      <vt:lpstr>الشريحة 11</vt:lpstr>
      <vt:lpstr>الشريحة 12</vt:lpstr>
      <vt:lpstr>الشريحة 13</vt:lpstr>
      <vt:lpstr>الشريحة 14</vt:lpstr>
      <vt:lpstr>الشريحة 15</vt:lpstr>
      <vt:lpstr>الشريحة 16</vt:lpstr>
      <vt:lpstr>الشريحة 17</vt:lpstr>
      <vt:lpstr>الشريحة 18</vt:lpstr>
      <vt:lpstr>الشريحة 19</vt:lpstr>
      <vt:lpstr>الشريحة 20</vt:lpstr>
      <vt:lpstr>الشريحة 21</vt:lpstr>
      <vt:lpstr>الشريحة 22</vt:lpstr>
      <vt:lpstr>الشريحة 23</vt:lpstr>
      <vt:lpstr>الشريحة 24</vt:lpstr>
      <vt:lpstr>الشريحة 25</vt:lpstr>
      <vt:lpstr>الشريحة 26</vt:lpstr>
      <vt:lpstr>الشريحة 27</vt:lpstr>
      <vt:lpstr>الشريحة 28</vt:lpstr>
    </vt:vector>
  </TitlesOfParts>
  <Company>Heart&amp;Soul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WALID BALID</dc:creator>
  <cp:lastModifiedBy>WALID</cp:lastModifiedBy>
  <cp:revision>56</cp:revision>
  <dcterms:created xsi:type="dcterms:W3CDTF">2008-03-07T16:44:38Z</dcterms:created>
  <dcterms:modified xsi:type="dcterms:W3CDTF">2008-03-10T10:27:23Z</dcterms:modified>
</cp:coreProperties>
</file>