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5" r:id="rId5"/>
    <p:sldId id="276" r:id="rId6"/>
    <p:sldId id="280" r:id="rId7"/>
    <p:sldId id="277" r:id="rId8"/>
    <p:sldId id="281" r:id="rId9"/>
    <p:sldId id="282" r:id="rId10"/>
    <p:sldId id="284" r:id="rId11"/>
    <p:sldId id="288" r:id="rId12"/>
    <p:sldId id="283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B04E-A610-4E65-BC7E-1B4ACA47E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1C4DC-FD33-4854-9C7C-719BA562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78BE-E762-4B00-95D8-E7C6DB1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BFC7-849D-49D3-ADA5-7281EAC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97E2-ADE4-43C3-AFA6-DD639F94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D69C-E4DD-41EF-AABD-DFEEC9CF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9F54-8AFB-4AD6-B141-6F991903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DAD4-1D83-4577-A96E-0B2921B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A465-193A-4ADA-AA37-BAC15FC9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670D-E640-4856-A135-B240DE8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25E40-E632-44EA-B45C-60141AC3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A9059-25CE-49FB-A24D-03841EFF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AEEB-F863-44EC-9489-68070AFA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DFB-98B5-4CCD-865F-14043DF6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D6E7-058E-4C3C-9A59-76941E77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D5C-256E-4810-BC8A-9A42C71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D3B8-F954-417B-A580-13883748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6A0F-46DB-408B-9740-AFA6E598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D762-472B-48FE-A61F-3BE6DA30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3FD5-0B0D-435D-B6FE-523248B7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BA70-6F31-49F4-B199-4030B3B4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32D7-AF22-464A-AD30-EF734566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174A-C836-49DB-A477-EEB488A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DD14-BF61-4C74-9A0A-5675623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2EA4-7977-4BDB-AC56-B3A5BFE0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449-C74E-480A-88E9-67A5B703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3B1C-651F-4B43-8258-F7BEE4652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DF016-EA45-47A4-84AD-207C6595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64FC-225C-44BB-A579-05A3652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B82B-BBD4-465B-93CC-1F891DD4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8ABC-0DC9-4AB4-8EFD-05D951C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1250-64EB-4EE9-9FB6-6B4AC447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FEB-9133-451B-A28E-969EA51D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89B-8EF2-43A6-9D19-539752DC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0E4C3-6AEC-4C3F-A241-1AF40CD4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E3539-F844-4BD6-BC7D-8496393D5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A3951-E401-4A77-91B1-FA5A0ECF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DE346-6CE7-40B6-BCA2-BC336F1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526C-0F61-4BBC-9BBD-B8C717B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406A-ED59-4C60-8DBB-0CE42541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1B6C-DA9A-42CD-88A2-7CA1CCC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8A886-B280-4B34-B57E-6A42B988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BB3F7-42DD-4751-A3E9-19D53375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AB465-C161-47AB-BD53-07C80754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5B2B-9671-4CC8-A458-356C797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AB4A-5AE5-451A-925F-5F9BFDA0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3F0C-20EE-4769-B343-9DFF1DD7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6B9-92AA-4567-A0F7-153388E5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C068-2676-4D5C-8442-F4FF4DA4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214D-69B5-46F9-B055-8924C34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183F-E60E-47E7-84B0-41AB65E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90C9-26A8-4255-A0E6-42B7599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829-86D9-4B2E-9D87-D00FA915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11B4-1D2D-4C5F-BF2A-DD28D0A5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87F8-56E6-41BB-B82A-02504344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1DBF-E6A1-4870-8772-AAA9FE9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B596-8107-4E35-B1C8-7D9A0DFC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C636-F179-4DB5-9246-C4678C47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F8A63-291B-4D61-B8DC-F35B3C1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F25B-654B-454B-BCD7-E9CA4C10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C39F-F920-4ABC-8051-03CF77BB7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9C1E-E322-41E1-8B09-BD09A8CCC7E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E85-2797-49C1-960B-6D452FEE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8B7B-6CB9-49F0-88B0-179102ED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537"/>
            <a:ext cx="10515600" cy="1238036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</a:pPr>
            <a:r>
              <a:rPr lang="ar-SY" sz="2000" b="1" dirty="0"/>
              <a:t>رابع </a:t>
            </a:r>
            <a:r>
              <a:rPr lang="ar-SY" sz="2000" b="1" dirty="0" err="1"/>
              <a:t>ميكاترونيكس</a:t>
            </a:r>
            <a:r>
              <a:rPr lang="ar-SY" sz="2000" b="1"/>
              <a:t> – خريف 2019</a:t>
            </a:r>
            <a:endParaRPr lang="en-US" sz="20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</a:pPr>
            <a:r>
              <a:rPr lang="ar-SY" sz="2000" b="1" dirty="0"/>
              <a:t>مشروع مشترك بين مادتي المعالجات (10 علامات) + التحكم الرقمي (10 علامات) </a:t>
            </a:r>
          </a:p>
          <a:p>
            <a:pPr algn="r" rtl="1">
              <a:lnSpc>
                <a:spcPct val="100000"/>
              </a:lnSpc>
            </a:pPr>
            <a:r>
              <a:rPr lang="ar-SY" sz="2000" b="1" dirty="0"/>
              <a:t>لقاءات دورية مع الطلاب وفق المخطط التالي (</a:t>
            </a:r>
            <a:r>
              <a:rPr lang="ar-SY" sz="2000" b="1" dirty="0">
                <a:solidFill>
                  <a:srgbClr val="FF0000"/>
                </a:solidFill>
              </a:rPr>
              <a:t>غياب أحد اللقاءات = علامة 0 لهذا الجزء</a:t>
            </a:r>
            <a:r>
              <a:rPr lang="ar-SY" sz="2000" b="1" dirty="0"/>
              <a:t>):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4B41B4-A980-4B90-BA77-EBEBF637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1117"/>
              </p:ext>
            </p:extLst>
          </p:nvPr>
        </p:nvGraphicFramePr>
        <p:xfrm>
          <a:off x="1028700" y="2476547"/>
          <a:ext cx="10229849" cy="293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382">
                  <a:extLst>
                    <a:ext uri="{9D8B030D-6E8A-4147-A177-3AD203B41FA5}">
                      <a16:colId xmlns:a16="http://schemas.microsoft.com/office/drawing/2014/main" val="358703514"/>
                    </a:ext>
                  </a:extLst>
                </a:gridCol>
                <a:gridCol w="6956713">
                  <a:extLst>
                    <a:ext uri="{9D8B030D-6E8A-4147-A177-3AD203B41FA5}">
                      <a16:colId xmlns:a16="http://schemas.microsoft.com/office/drawing/2014/main" val="3579258363"/>
                    </a:ext>
                  </a:extLst>
                </a:gridCol>
                <a:gridCol w="1880754">
                  <a:extLst>
                    <a:ext uri="{9D8B030D-6E8A-4147-A177-3AD203B41FA5}">
                      <a16:colId xmlns:a16="http://schemas.microsoft.com/office/drawing/2014/main" val="1165735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العلامة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مطلوب تسليم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SY" b="1" dirty="0"/>
                        <a:t>التاريخ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الفرق + اختيار المشاريع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ar-SY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ar-SY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/2019</a:t>
                      </a:r>
                      <a:endParaRPr kumimoji="0" 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العناصر </a:t>
                      </a:r>
                      <a:r>
                        <a:rPr lang="en-US" b="1" dirty="0"/>
                        <a:t>(Bill of Materials)</a:t>
                      </a:r>
                      <a:r>
                        <a:rPr lang="ar-SY" b="1" dirty="0"/>
                        <a:t> + ميزانية المشروع + مخطط الدارة </a:t>
                      </a:r>
                      <a:r>
                        <a:rPr lang="en-US" b="1" dirty="0"/>
                        <a:t>(Schematics)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28-27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رسم الدارة المطبوعة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3-4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برمجة طرفيات المتحكم على برنامج محاكاة + تصنيع الدارة المطبوعة + تجميع الدارة المطبوعة + فحص الدارة وبرمجتها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1-2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5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برمجة ومعايرة نظام التحكم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15-16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05485"/>
                  </a:ext>
                </a:extLst>
              </a:tr>
              <a:tr h="439488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التقرير النهائي + مناقشة/عرض المشروع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5-6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ar-SY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2020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7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8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151660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رسم الدارة المطبوعة على برنامج </a:t>
            </a:r>
            <a:r>
              <a:rPr lang="en-US" sz="2400" b="1" dirty="0"/>
              <a:t>Eagle</a:t>
            </a:r>
            <a:r>
              <a:rPr lang="ar-SY" sz="2400" b="1" dirty="0"/>
              <a:t> (لا تصنع الدارة في هذه المرحلة).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3074" name="Picture 2" descr="Image result for eagle board">
            <a:extLst>
              <a:ext uri="{FF2B5EF4-FFF2-40B4-BE49-F238E27FC236}">
                <a16:creationId xmlns:a16="http://schemas.microsoft.com/office/drawing/2014/main" id="{DFC907B6-BED3-4F34-BC6E-C3AB1515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44" y="2638309"/>
            <a:ext cx="5148805" cy="365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الرابع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برمجة الطرفيات ومحاكاتها على </a:t>
            </a:r>
            <a:r>
              <a:rPr lang="en-US" sz="2000" b="1" dirty="0"/>
              <a:t>Proteus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تصنيع الدارة المطبوعة </a:t>
            </a:r>
            <a:r>
              <a:rPr lang="en-US" sz="2000" b="1" dirty="0"/>
              <a:t>PCB</a:t>
            </a:r>
            <a:endParaRPr lang="ar-SY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تجميع العناصر واختبار الدارة المطبوعة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10795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151660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الرابع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محاكاة المشروع باستخدام </a:t>
            </a:r>
            <a:r>
              <a:rPr lang="en-US" sz="2400" b="1" dirty="0"/>
              <a:t>Proteus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2050" name="Picture 2" descr="Image result for isis proteus">
            <a:extLst>
              <a:ext uri="{FF2B5EF4-FFF2-40B4-BE49-F238E27FC236}">
                <a16:creationId xmlns:a16="http://schemas.microsoft.com/office/drawing/2014/main" id="{8ECFAFD2-1A7C-4137-AFD2-85929261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51" y="2389909"/>
            <a:ext cx="5755698" cy="40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00572"/>
            <a:ext cx="10218506" cy="150621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الخامس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المتحكم وعناصر نظام التحكم + رسم مخطط صندوقي للمتحكم + برمجة نظام التحكم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78830"/>
              </p:ext>
            </p:extLst>
          </p:nvPr>
        </p:nvGraphicFramePr>
        <p:xfrm>
          <a:off x="757670" y="2089153"/>
          <a:ext cx="10676659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67807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4308852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مثال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P, PI, PD, 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نوع المتحكم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الحرارة المرجعية عن طريق مقاومة متغيرة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الإشارة المرجعية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الإشارة المرجعية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v_ref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الإشارة المرجعية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الإشارة المرجعية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v_ref</a:t>
                      </a:r>
                      <a:r>
                        <a:rPr lang="ar-SY" dirty="0"/>
                        <a:t> مع الحرارة المرجعية؟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علاقة الإشارة المرجعية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الحرارة المقاسة عن طريق حساس </a:t>
                      </a:r>
                      <a:r>
                        <a:rPr lang="en-US" dirty="0"/>
                        <a:t>LM35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الحساس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إشارة الحساس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8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v_sen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الحساس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إشارة الحساس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v_sen</a:t>
                      </a:r>
                      <a:r>
                        <a:rPr lang="ar-SY" dirty="0"/>
                        <a:t> مع الحرارة المقاسة؟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علاقة الإشارة المرجعية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9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00572"/>
            <a:ext cx="10218506" cy="150621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الخامس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المتحكم وعناصر نظام التحكم + رسم مخطط صندوقي للمتحكم + برمجة نظام التحكم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30602"/>
              </p:ext>
            </p:extLst>
          </p:nvPr>
        </p:nvGraphicFramePr>
        <p:xfrm>
          <a:off x="757670" y="2089153"/>
          <a:ext cx="10676659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67807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4308852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مثال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سرعة مروحة عن طريق </a:t>
                      </a:r>
                      <a:r>
                        <a:rPr lang="en-US" dirty="0"/>
                        <a:t>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واحدة إشارة التحكم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fan_speed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Timer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واحدة 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fan_speed</a:t>
                      </a:r>
                      <a:r>
                        <a:rPr lang="ar-SY" dirty="0"/>
                        <a:t> مع سرعة المروحة؟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علاقة إشارة التحكم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0-20000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مجال 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100-0 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مجال إشارة التحكم الفيزيائية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8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47" y="774186"/>
            <a:ext cx="10218506" cy="1043815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4000" b="1" dirty="0">
                <a:solidFill>
                  <a:srgbClr val="FF0000"/>
                </a:solidFill>
              </a:rPr>
              <a:t>جوائز قيمة لأفضل مشروعين!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ar-SY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BABCB-8E67-47AD-A7C5-5276C0857BF3}"/>
              </a:ext>
            </a:extLst>
          </p:cNvPr>
          <p:cNvSpPr/>
          <p:nvPr/>
        </p:nvSpPr>
        <p:spPr>
          <a:xfrm>
            <a:off x="2094728" y="59575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FTDI 3.3V USB-Serial Cable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2A6F3-B7D3-4344-93A9-0BF3899DC352}"/>
              </a:ext>
            </a:extLst>
          </p:cNvPr>
          <p:cNvSpPr/>
          <p:nvPr/>
        </p:nvSpPr>
        <p:spPr>
          <a:xfrm>
            <a:off x="7373313" y="5957544"/>
            <a:ext cx="231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STM32 F446RE </a:t>
            </a:r>
            <a:r>
              <a:rPr lang="en-US" b="1" dirty="0" err="1"/>
              <a:t>Nucleo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F69A9A-DA10-49A7-ADFC-4596F9895150}"/>
              </a:ext>
            </a:extLst>
          </p:cNvPr>
          <p:cNvSpPr txBox="1">
            <a:spLocks/>
          </p:cNvSpPr>
          <p:nvPr/>
        </p:nvSpPr>
        <p:spPr>
          <a:xfrm>
            <a:off x="7385159" y="2293324"/>
            <a:ext cx="2208457" cy="80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ar-SY" sz="3200" b="1" dirty="0">
                <a:solidFill>
                  <a:srgbClr val="FF0000"/>
                </a:solidFill>
              </a:rPr>
              <a:t>الجائزة الأولى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ar-SY" sz="20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E4C594-20AC-406C-9D94-2A3DBE22FCCA}"/>
              </a:ext>
            </a:extLst>
          </p:cNvPr>
          <p:cNvSpPr txBox="1">
            <a:spLocks/>
          </p:cNvSpPr>
          <p:nvPr/>
        </p:nvSpPr>
        <p:spPr>
          <a:xfrm>
            <a:off x="2398382" y="2326434"/>
            <a:ext cx="2208457" cy="80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ar-SY" sz="3200" b="1" dirty="0">
                <a:solidFill>
                  <a:srgbClr val="FF0000"/>
                </a:solidFill>
              </a:rPr>
              <a:t>الجائزة الثانية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ar-SY" sz="2000" b="1" dirty="0"/>
          </a:p>
        </p:txBody>
      </p:sp>
      <p:pic>
        <p:nvPicPr>
          <p:cNvPr id="1026" name="Picture 2" descr="Image result for F446RE Nucleo">
            <a:extLst>
              <a:ext uri="{FF2B5EF4-FFF2-40B4-BE49-F238E27FC236}">
                <a16:creationId xmlns:a16="http://schemas.microsoft.com/office/drawing/2014/main" id="{51C872DA-3957-420C-9574-691FC74F9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47" y="3168834"/>
            <a:ext cx="3791019" cy="271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FA18EC-E801-4033-A16E-4B1848DB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34" y="3091366"/>
            <a:ext cx="2873023" cy="287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على كل فريق تسجيل أعضاء الفريق + مناقشة وتسجيل فكرة المشروع (5-10 دقائق لكل فريق).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عدد أعضاء الفريق </a:t>
            </a:r>
            <a:r>
              <a:rPr lang="ar-SY" sz="2000" b="1" dirty="0">
                <a:solidFill>
                  <a:srgbClr val="FF0000"/>
                </a:solidFill>
              </a:rPr>
              <a:t>2 على الأكثر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سيتم اقتراح 5-6 محاور رئيسة وعلى كل فريق اختيار فكرة ما من هذه المحاور وإضافة بعض التعديلات عليها. لا تقبل المشاريع المتكررة. يمكن مراجعة مشاريع الفصل الماضي مع التعديل عليها.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يجب تنفيذ المشروع بشكل عملي حصراً. يمكن طلب مساعدة طلاب أو مهندسين من خارج المشروع لتلحيم العناصر الالكترونية ولكن </a:t>
            </a:r>
            <a:r>
              <a:rPr lang="ar-SY" sz="2000" b="1" dirty="0">
                <a:solidFill>
                  <a:srgbClr val="FF0000"/>
                </a:solidFill>
              </a:rPr>
              <a:t>يمنع منعاً باتاً الحصول على تصميم جاهز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من يعيد عملي المتحكمات فقط يمكن أن ينفذ مشروع بدون نظام تحكم ومن يعيد عملي تحكم 2 فقط يمكن أن ينفذ محاكاة لكامل النظام على </a:t>
            </a:r>
            <a:r>
              <a:rPr lang="ar-SY" sz="2000" b="1" dirty="0" err="1"/>
              <a:t>الماتلاب</a:t>
            </a:r>
            <a:r>
              <a:rPr lang="ar-SY" sz="2000" b="1" dirty="0"/>
              <a:t> فقط.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878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على الطلاب اختيار مشروع من الأفكار الأساسية التالية واقتراح تعديلات عليه: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غرفة (هواء أو غاز ما)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حوض سائل (ماء أو سائل آخر)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بسرعة محرك تيار مستمر </a:t>
            </a:r>
            <a:r>
              <a:rPr lang="en-US" sz="2000" b="1" dirty="0"/>
              <a:t>DC</a:t>
            </a:r>
            <a:r>
              <a:rPr lang="ar-SY" sz="2000" b="1" dirty="0"/>
              <a:t> باستخدام </a:t>
            </a:r>
            <a:r>
              <a:rPr lang="ar-SY" sz="2000" b="1" dirty="0" err="1"/>
              <a:t>مرمّز</a:t>
            </a:r>
            <a:r>
              <a:rPr lang="ar-SY" sz="2000" b="1" dirty="0"/>
              <a:t> ضوئي </a:t>
            </a:r>
            <a:r>
              <a:rPr lang="en-US" sz="2000" b="1" dirty="0"/>
              <a:t>optical encoder</a:t>
            </a:r>
            <a:r>
              <a:rPr lang="ar-SY" sz="2000" b="1" dirty="0"/>
              <a:t> (قرص كرتون مثقب + مرسل ومستقبل ضوئي)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نفس </a:t>
            </a:r>
            <a:r>
              <a:rPr lang="ar-SY" sz="2000" b="1" dirty="0" err="1"/>
              <a:t>المرمّز</a:t>
            </a:r>
            <a:r>
              <a:rPr lang="ar-SY" sz="2000" b="1" dirty="0"/>
              <a:t> الضوئي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مقاومة متغيرة </a:t>
            </a:r>
            <a:r>
              <a:rPr lang="en-US" sz="2000" b="1" dirty="0"/>
              <a:t>potentiometer</a:t>
            </a:r>
            <a:endParaRPr lang="ar-SY" sz="20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40114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البحث عن تصميم دارة المشروع</a:t>
            </a:r>
            <a:endParaRPr lang="en-US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اختيار عناصر المشروع وتقدير الميزانية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المخطط النظري </a:t>
            </a:r>
            <a:r>
              <a:rPr lang="en-US" sz="2000" b="1" dirty="0"/>
              <a:t>schematic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1652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البحث عن تصميم دارة المشروع</a:t>
            </a:r>
            <a:endParaRPr lang="en-US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3200" b="1" dirty="0"/>
              <a:t>ابحث على الانترنت!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المشاريع السابقة في الكلية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أو الطلاب السابقين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في مخبر المعالجات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...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9617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رسم المخطط النظري على برنامج </a:t>
            </a:r>
            <a:r>
              <a:rPr lang="en-US" sz="2400" b="1" dirty="0"/>
              <a:t>Eagle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1026" name="Picture 2" descr="Image result for eagle schematics">
            <a:extLst>
              <a:ext uri="{FF2B5EF4-FFF2-40B4-BE49-F238E27FC236}">
                <a16:creationId xmlns:a16="http://schemas.microsoft.com/office/drawing/2014/main" id="{EEBE03C8-1893-4105-8863-46ACC266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526874"/>
            <a:ext cx="5772150" cy="391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تجميع قائمة العناصر </a:t>
            </a:r>
            <a:r>
              <a:rPr lang="en-US" sz="2400" b="1" dirty="0"/>
              <a:t>Bill of Materials (BOM)</a:t>
            </a:r>
            <a:r>
              <a:rPr lang="ar-SY" sz="2400" b="1" dirty="0"/>
              <a:t> مع الميزانية</a:t>
            </a:r>
            <a:endParaRPr lang="en-US" sz="24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54153"/>
              </p:ext>
            </p:extLst>
          </p:nvPr>
        </p:nvGraphicFramePr>
        <p:xfrm>
          <a:off x="581890" y="2714914"/>
          <a:ext cx="111182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76">
                  <a:extLst>
                    <a:ext uri="{9D8B030D-6E8A-4147-A177-3AD203B41FA5}">
                      <a16:colId xmlns:a16="http://schemas.microsoft.com/office/drawing/2014/main" val="1224450336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752312398"/>
                    </a:ext>
                  </a:extLst>
                </a:gridCol>
                <a:gridCol w="1347012">
                  <a:extLst>
                    <a:ext uri="{9D8B030D-6E8A-4147-A177-3AD203B41FA5}">
                      <a16:colId xmlns:a16="http://schemas.microsoft.com/office/drawing/2014/main" val="3821662436"/>
                    </a:ext>
                  </a:extLst>
                </a:gridCol>
                <a:gridCol w="2727942">
                  <a:extLst>
                    <a:ext uri="{9D8B030D-6E8A-4147-A177-3AD203B41FA5}">
                      <a16:colId xmlns:a16="http://schemas.microsoft.com/office/drawing/2014/main" val="1237823325"/>
                    </a:ext>
                  </a:extLst>
                </a:gridCol>
                <a:gridCol w="1545738">
                  <a:extLst>
                    <a:ext uri="{9D8B030D-6E8A-4147-A177-3AD203B41FA5}">
                      <a16:colId xmlns:a16="http://schemas.microsoft.com/office/drawing/2014/main" val="2613997901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الإجمالي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الكمية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المفرد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الوصف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الشركة المصنعة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اسم العنصر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رمز 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1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متحكم </a:t>
                      </a:r>
                      <a:r>
                        <a:rPr lang="en-US" dirty="0"/>
                        <a:t>8MHz,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ATmega8A-PU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مقاومة </a:t>
                      </a:r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R1, R2, R3, R7, 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المجموع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اختبار الدارة على </a:t>
            </a:r>
            <a:r>
              <a:rPr lang="en-US" sz="2000" b="1" dirty="0"/>
              <a:t>test board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الدارة المطبوعة </a:t>
            </a:r>
            <a:r>
              <a:rPr lang="en-US" sz="2000" b="1" dirty="0"/>
              <a:t>PCB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11453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6" y="873302"/>
            <a:ext cx="6490854" cy="4098747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اختبار الدارة على </a:t>
            </a:r>
            <a:r>
              <a:rPr lang="en-US" sz="2400" b="1" dirty="0"/>
              <a:t>test board</a:t>
            </a:r>
            <a:endParaRPr lang="ar-SY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يمكن اختبار أجزاء من الدارة فقط (حساس الحرارة، دارة قيادة المحرك الخ). لا داعي لإحضار الدارة إلى اللقاء.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قد تحتاج إلى كتابة برامج متحكم جزئية لاختبار جزء معين (مثلاُ برنامج قراءة </a:t>
            </a:r>
            <a:r>
              <a:rPr lang="en-US" b="1" dirty="0"/>
              <a:t>ADC</a:t>
            </a:r>
            <a:r>
              <a:rPr lang="ar-SY" b="1" dirty="0"/>
              <a:t> لاختبار حساس الحرارة).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إجراء أي تعديلات على التصميم نتيجة للاختبارات.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400" b="1" dirty="0"/>
          </a:p>
        </p:txBody>
      </p:sp>
      <p:pic>
        <p:nvPicPr>
          <p:cNvPr id="2052" name="Picture 4" descr="Image result for test board project">
            <a:extLst>
              <a:ext uri="{FF2B5EF4-FFF2-40B4-BE49-F238E27FC236}">
                <a16:creationId xmlns:a16="http://schemas.microsoft.com/office/drawing/2014/main" id="{4D770083-89C5-4BD8-ABFE-A00278BB7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2" y="2018434"/>
            <a:ext cx="4056688" cy="30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810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نظام تحكم رقمي</dc:title>
  <dc:creator>Asaad Kaadan</dc:creator>
  <cp:lastModifiedBy>Asaad Kaadan</cp:lastModifiedBy>
  <cp:revision>25</cp:revision>
  <dcterms:created xsi:type="dcterms:W3CDTF">2019-03-04T13:29:02Z</dcterms:created>
  <dcterms:modified xsi:type="dcterms:W3CDTF">2019-10-05T07:36:18Z</dcterms:modified>
</cp:coreProperties>
</file>