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Averag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6FAF0A9-D5CF-405A-A06C-BC17B0D8EF15}">
  <a:tblStyle styleId="{86FAF0A9-D5CF-405A-A06C-BC17B0D8EF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Averag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640b7df4f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640b7df4f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Assaad + Amin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640b7df4f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640b7df4f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640b7df4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640b7df4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Doga - 1 min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640b7df4f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640b7df4f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Cagan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640b7df4f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640b7df4f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Assaad  + Amin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6b2a776304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6b2a776304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40b7df4f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640b7df4f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Alexander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640b7df4f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640b7df4f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Su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640b7df4f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640b7df4f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Su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640b7df4f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640b7df4f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Doga - 1:20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Remote Environment Cell Phone Finder </a:t>
            </a:r>
            <a:endParaRPr b="1" sz="5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7156050" y="3561650"/>
            <a:ext cx="2223600" cy="14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340"/>
              <a:t>Assaad Howayek Alexander Onofrei</a:t>
            </a:r>
            <a:endParaRPr sz="134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340"/>
              <a:t>Amin Saber</a:t>
            </a:r>
            <a:endParaRPr sz="134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340"/>
              <a:t>Cagan Eraydin</a:t>
            </a:r>
            <a:endParaRPr sz="134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340"/>
              <a:t>Doga Uras</a:t>
            </a:r>
            <a:endParaRPr sz="134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340"/>
              <a:t>Eda Su Bicer</a:t>
            </a:r>
            <a:endParaRPr sz="1340"/>
          </a:p>
        </p:txBody>
      </p:sp>
      <p:sp>
        <p:nvSpPr>
          <p:cNvPr id="56" name="Google Shape;56;p13"/>
          <p:cNvSpPr txBox="1"/>
          <p:nvPr/>
        </p:nvSpPr>
        <p:spPr>
          <a:xfrm>
            <a:off x="6367125" y="3561650"/>
            <a:ext cx="8709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n" sz="1340">
                <a:solidFill>
                  <a:schemeClr val="lt2"/>
                </a:solidFill>
              </a:rPr>
              <a:t>Group 1:</a:t>
            </a:r>
            <a:endParaRPr sz="13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214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Implemented Work</a:t>
            </a:r>
            <a:r>
              <a:rPr lang="en"/>
              <a:t> Distribution</a:t>
            </a:r>
            <a:endParaRPr/>
          </a:p>
        </p:txBody>
      </p:sp>
      <p:graphicFrame>
        <p:nvGraphicFramePr>
          <p:cNvPr id="117" name="Google Shape;117;p22"/>
          <p:cNvGraphicFramePr/>
          <p:nvPr/>
        </p:nvGraphicFramePr>
        <p:xfrm>
          <a:off x="1306375" y="78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{86FAF0A9-D5CF-405A-A06C-BC17B0D8EF15}</a:tableStyleId>
              </a:tblPr>
              <a:tblGrid>
                <a:gridCol w="1228825"/>
                <a:gridCol w="839475"/>
                <a:gridCol w="1034150"/>
                <a:gridCol w="1034150"/>
                <a:gridCol w="1034150"/>
                <a:gridCol w="1034150"/>
                <a:gridCol w="1034150"/>
              </a:tblGrid>
              <a:tr h="59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Tasks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Amin Saber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Assaad Howayek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Doga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Uras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Eda Su Bicer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Alexander Onofrei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Cagan Eraydin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9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MCP Integration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50%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50%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9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LED Module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50%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50%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9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MPU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Integration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100%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9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Spring Boot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100%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Antenna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16.67%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16.67%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16.67%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16.67%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16.67%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16.67%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Testing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16.67%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16.67%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16.67%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16.67%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16.67%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16.67%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Total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16.67%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16.67%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16.67%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16.67%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16.67%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16.67%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275" y="187325"/>
            <a:ext cx="6517676" cy="476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6175" y="2224063"/>
            <a:ext cx="2053625" cy="6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22850" y="1104000"/>
            <a:ext cx="5965200" cy="3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rgbClr val="E0E0E0"/>
              </a:buClr>
              <a:buSzPct val="100000"/>
              <a:buFont typeface="Average"/>
              <a:buChar char="●"/>
            </a:pPr>
            <a:r>
              <a:rPr lang="en">
                <a:solidFill>
                  <a:srgbClr val="E0E0E0"/>
                </a:solidFill>
                <a:latin typeface="Average"/>
                <a:ea typeface="Average"/>
                <a:cs typeface="Average"/>
                <a:sym typeface="Average"/>
              </a:rPr>
              <a:t>Canadian Armed Forces launches SAR air assets for 1,000 out of +9000 search and rescue calls annually. </a:t>
            </a:r>
            <a:endParaRPr>
              <a:solidFill>
                <a:srgbClr val="E0E0E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0E0E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E0E0E0"/>
              </a:buClr>
              <a:buSzPct val="100000"/>
              <a:buFont typeface="Average"/>
              <a:buChar char="●"/>
            </a:pPr>
            <a:r>
              <a:rPr lang="en">
                <a:solidFill>
                  <a:srgbClr val="E0E0E0"/>
                </a:solidFill>
                <a:latin typeface="Average"/>
                <a:ea typeface="Average"/>
                <a:cs typeface="Average"/>
                <a:sym typeface="Average"/>
              </a:rPr>
              <a:t>Goal is to build a remote location cellular phone finder that detects and locate ping signals emitted by the victim’s cell phone.</a:t>
            </a:r>
            <a:endParaRPr>
              <a:solidFill>
                <a:srgbClr val="E0E0E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ct val="100000"/>
              <a:buFont typeface="Average"/>
              <a:buChar char="○"/>
            </a:pPr>
            <a:r>
              <a:rPr lang="en" sz="16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Revector Detector Drone (RDD) deployed in UK in 2021</a:t>
            </a:r>
            <a:endParaRPr sz="16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4960" lvl="2" marL="1371600" rtl="0" algn="l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ct val="100000"/>
              <a:buFont typeface="Average"/>
              <a:buChar char="■"/>
            </a:pPr>
            <a:r>
              <a:rPr lang="en" sz="16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Costly alternative, ~90K $</a:t>
            </a:r>
            <a:endParaRPr sz="16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4960" lvl="2" marL="1371600" rtl="0" algn="l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ct val="100000"/>
              <a:buFont typeface="Average"/>
              <a:buChar char="■"/>
            </a:pPr>
            <a:r>
              <a:rPr lang="en" sz="16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RDD mimics a base station that cell phones can ping to</a:t>
            </a:r>
            <a:endParaRPr sz="16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4960" lvl="2" marL="1371600" rtl="0" algn="l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ct val="100000"/>
              <a:buFont typeface="Average"/>
              <a:buChar char="■"/>
            </a:pPr>
            <a:r>
              <a:rPr lang="en" sz="16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More effective to locate injured or lost individuals </a:t>
            </a:r>
            <a:endParaRPr sz="16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4960" lvl="3" marL="1828800" rtl="0" algn="l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ct val="100000"/>
              <a:buFont typeface="Average"/>
              <a:buChar char="●"/>
            </a:pPr>
            <a:r>
              <a:rPr lang="en" sz="16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Minimizes crew involvement and workload</a:t>
            </a:r>
            <a:endParaRPr sz="16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4960" lvl="3" marL="1828800" rtl="0" algn="l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ct val="100000"/>
              <a:buFont typeface="Average"/>
              <a:buChar char="●"/>
            </a:pPr>
            <a:r>
              <a:rPr lang="en" sz="16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Narrows down the search area</a:t>
            </a:r>
            <a:endParaRPr sz="16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rgbClr val="E0E0E0"/>
              </a:buClr>
              <a:buSzPct val="100000"/>
              <a:buFont typeface="Average"/>
              <a:buChar char="●"/>
            </a:pPr>
            <a:r>
              <a:rPr lang="en">
                <a:solidFill>
                  <a:srgbClr val="E0E0E0"/>
                </a:solidFill>
                <a:latin typeface="Average"/>
                <a:ea typeface="Average"/>
                <a:cs typeface="Average"/>
                <a:sym typeface="Average"/>
              </a:rPr>
              <a:t>Customer: Patrick Foré - Senior Pilot and Managing Director at the Canadian Aerial Support Inc.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025" y="3134450"/>
            <a:ext cx="2489501" cy="16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725" y="1104000"/>
            <a:ext cx="2722099" cy="1847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724400" y="1017725"/>
            <a:ext cx="4260300" cy="3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Non-Functional Requirements</a:t>
            </a:r>
            <a:endParaRPr u="sng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system must be able to operate in temperatures ranging from -40℃ to 40℃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system must </a:t>
            </a:r>
            <a:r>
              <a:rPr lang="en"/>
              <a:t>weigh</a:t>
            </a:r>
            <a:r>
              <a:rPr lang="en"/>
              <a:t> in the range of 500g to 750g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system must have enough power to last 40 minutes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system must be able to detect frequencies ranging from 1.7GHz to 2.4 Ghz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464100" y="1017775"/>
            <a:ext cx="4260300" cy="3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Functional Requirements</a:t>
            </a:r>
            <a:endParaRPr u="sng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system must be self powered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system must have an antenna to broaden the beamwidth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system must let the user know once a signal is detected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Architecture - Overview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225" y="1017725"/>
            <a:ext cx="7158199" cy="377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Architecture - Antenna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873200"/>
            <a:ext cx="2720850" cy="19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3032550" y="1781838"/>
            <a:ext cx="5801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64656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CACACA"/>
              </a:buClr>
              <a:buSzPct val="100000"/>
              <a:buFont typeface="Average"/>
              <a:buChar char="●"/>
            </a:pPr>
            <a:r>
              <a:rPr lang="en" sz="2764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LTE Frequency range of 2.4GHz</a:t>
            </a:r>
            <a:endParaRPr sz="2764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463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ct val="100000"/>
              <a:buFont typeface="Average"/>
              <a:buChar char="●"/>
            </a:pPr>
            <a:r>
              <a:rPr lang="en" sz="2764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Research and Design</a:t>
            </a:r>
            <a:endParaRPr sz="2764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463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ct val="100000"/>
              <a:buFont typeface="Average"/>
              <a:buChar char="●"/>
            </a:pPr>
            <a:r>
              <a:rPr lang="en" sz="2764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Width = 38mm, Length = 30mm</a:t>
            </a:r>
            <a:endParaRPr sz="2764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463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ct val="100000"/>
              <a:buFont typeface="Average"/>
              <a:buChar char="●"/>
            </a:pPr>
            <a:r>
              <a:rPr lang="en" sz="2764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FR-4 substrate, height = 1.6mm</a:t>
            </a:r>
            <a:endParaRPr sz="2764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463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ct val="100000"/>
              <a:buFont typeface="Average"/>
              <a:buChar char="●"/>
            </a:pPr>
            <a:r>
              <a:rPr lang="en" sz="2764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Light-weight, low-cost solution</a:t>
            </a:r>
            <a:endParaRPr sz="2764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465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ct val="100000"/>
              <a:buFont typeface="Average"/>
              <a:buChar char="●"/>
            </a:pPr>
            <a:r>
              <a:rPr lang="en" sz="2764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AWR Microwave Office</a:t>
            </a:r>
            <a:endParaRPr sz="2764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201800" y="203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Architecture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850" y="775925"/>
            <a:ext cx="5672500" cy="422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14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WBS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14400"/>
            <a:ext cx="8520598" cy="419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1"/>
            <a:ext cx="9144003" cy="3491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387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- Trello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50" y="1038063"/>
            <a:ext cx="6272374" cy="393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8477" y="1720425"/>
            <a:ext cx="2101975" cy="25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