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70" r:id="rId3"/>
    <p:sldId id="272" r:id="rId4"/>
    <p:sldId id="271" r:id="rId5"/>
    <p:sldId id="273" r:id="rId6"/>
    <p:sldId id="257" r:id="rId7"/>
    <p:sldId id="263" r:id="rId8"/>
    <p:sldId id="258" r:id="rId9"/>
    <p:sldId id="259" r:id="rId10"/>
    <p:sldId id="261" r:id="rId11"/>
    <p:sldId id="268" r:id="rId12"/>
    <p:sldId id="262" r:id="rId13"/>
    <p:sldId id="265" r:id="rId14"/>
    <p:sldId id="267" r:id="rId15"/>
    <p:sldId id="269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1A9A9-A32B-4782-9222-2E9C8B31B7B1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6FCD8-107D-4B6A-A05B-97E33A0BB6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6FCD8-107D-4B6A-A05B-97E33A0BB6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0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4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EF2DFC2-064F-40BE-B5C2-9126F85E3A45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FD3F6AD-561A-4678-9997-316E4B88DB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to Digital Convertor</a:t>
            </a:r>
          </a:p>
        </p:txBody>
      </p:sp>
    </p:spTree>
    <p:extLst>
      <p:ext uri="{BB962C8B-B14F-4D97-AF65-F5344CB8AC3E}">
        <p14:creationId xmlns:p14="http://schemas.microsoft.com/office/powerpoint/2010/main" val="26215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69058"/>
            <a:ext cx="4148919" cy="740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INSIDE ADCON1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0344"/>
            <a:ext cx="12192000" cy="61176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bit 7 </a:t>
            </a:r>
            <a:r>
              <a:rPr lang="en-US" b="1" dirty="0"/>
              <a:t>ADFM: </a:t>
            </a:r>
            <a:r>
              <a:rPr lang="en-US" dirty="0"/>
              <a:t>A/D Result Format Select bit</a:t>
            </a:r>
          </a:p>
          <a:p>
            <a:pPr marL="822960" lvl="3" indent="0">
              <a:buNone/>
            </a:pPr>
            <a:r>
              <a:rPr lang="en-US" dirty="0"/>
              <a:t>1 = Right justified. Six (6) Most Significant bits of ADRESH are read as ’0’.</a:t>
            </a:r>
          </a:p>
          <a:p>
            <a:pPr marL="822960" lvl="3" indent="0">
              <a:buNone/>
            </a:pPr>
            <a:r>
              <a:rPr lang="en-US" dirty="0"/>
              <a:t>0 = Left justified. Six (6) Least Significant bits of ADRESL are read as ’0’.</a:t>
            </a:r>
          </a:p>
          <a:p>
            <a:pPr marL="822960" lvl="3" indent="0">
              <a:buNone/>
            </a:pPr>
            <a:endParaRPr lang="en-US" dirty="0"/>
          </a:p>
          <a:p>
            <a:pPr marL="822960" lvl="3" indent="0">
              <a:buNone/>
            </a:pPr>
            <a:endParaRPr lang="en-US" dirty="0"/>
          </a:p>
          <a:p>
            <a:pPr marL="822960" lvl="3" indent="0">
              <a:buNone/>
            </a:pPr>
            <a:endParaRPr lang="en-US" dirty="0"/>
          </a:p>
          <a:p>
            <a:pPr marL="822960" lvl="3" indent="0">
              <a:buNone/>
            </a:pPr>
            <a:endParaRPr lang="en-US" dirty="0"/>
          </a:p>
          <a:p>
            <a:pPr marL="822960" lvl="3" indent="0">
              <a:buNone/>
            </a:pPr>
            <a:endParaRPr lang="en-US" dirty="0"/>
          </a:p>
          <a:p>
            <a:pPr marL="822960" lvl="3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bit 6 </a:t>
            </a:r>
            <a:r>
              <a:rPr lang="en-US" b="1" dirty="0"/>
              <a:t>ADCS2: </a:t>
            </a:r>
            <a:r>
              <a:rPr lang="en-US" dirty="0"/>
              <a:t>A/D Conversion Clock Select bit </a:t>
            </a:r>
          </a:p>
          <a:p>
            <a:pPr lvl="3"/>
            <a:r>
              <a:rPr lang="en-US" dirty="0"/>
              <a:t>Used to select clock source as explained in ADCON0</a:t>
            </a:r>
          </a:p>
          <a:p>
            <a:r>
              <a:rPr lang="en-US" dirty="0">
                <a:solidFill>
                  <a:srgbClr val="FF0000"/>
                </a:solidFill>
              </a:rPr>
              <a:t>bit 5-4 </a:t>
            </a:r>
            <a:r>
              <a:rPr lang="en-US" b="1" dirty="0"/>
              <a:t>Unimplemented: </a:t>
            </a:r>
            <a:r>
              <a:rPr lang="en-US" dirty="0"/>
              <a:t>Read as '0'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359" y="1811041"/>
            <a:ext cx="9104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28" y="574330"/>
            <a:ext cx="8754708" cy="1402726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99" y="3047753"/>
            <a:ext cx="6000287" cy="1686333"/>
          </a:xfrm>
          <a:prstGeom prst="rect">
            <a:avLst/>
          </a:prstGeom>
          <a:effectLst>
            <a:glow rad="177800">
              <a:srgbClr val="00B0F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131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608" y="0"/>
            <a:ext cx="8277035" cy="11734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PIC ADC internal block diagram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053478-80EA-8BFF-9C6B-84453E708B8D}"/>
              </a:ext>
            </a:extLst>
          </p:cNvPr>
          <p:cNvGrpSpPr/>
          <p:nvPr/>
        </p:nvGrpSpPr>
        <p:grpSpPr>
          <a:xfrm>
            <a:off x="1218615" y="899553"/>
            <a:ext cx="8425490" cy="5745480"/>
            <a:chOff x="1312883" y="965540"/>
            <a:chExt cx="8425490" cy="57454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49" y="965540"/>
              <a:ext cx="8009324" cy="5745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DE2EF8-EA73-8A31-641C-333D713BC72B}"/>
                </a:ext>
              </a:extLst>
            </p:cNvPr>
            <p:cNvGrpSpPr/>
            <p:nvPr/>
          </p:nvGrpSpPr>
          <p:grpSpPr>
            <a:xfrm>
              <a:off x="1312883" y="2972608"/>
              <a:ext cx="819145" cy="1987123"/>
              <a:chOff x="1312883" y="2972608"/>
              <a:chExt cx="819145" cy="198712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D0B8EB5-38E8-8235-9049-6EDED6EC8C4D}"/>
                  </a:ext>
                </a:extLst>
              </p:cNvPr>
              <p:cNvCxnSpPr/>
              <p:nvPr/>
            </p:nvCxnSpPr>
            <p:spPr>
              <a:xfrm flipH="1">
                <a:off x="1927686" y="3198918"/>
                <a:ext cx="1885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C37EE4F-1679-8B31-09CF-128862CCB0F3}"/>
                  </a:ext>
                </a:extLst>
              </p:cNvPr>
              <p:cNvCxnSpPr/>
              <p:nvPr/>
            </p:nvCxnSpPr>
            <p:spPr>
              <a:xfrm flipH="1">
                <a:off x="1943492" y="3429000"/>
                <a:ext cx="1885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9ACB79D-69F3-B4D0-EE77-339FB67C2D1E}"/>
                  </a:ext>
                </a:extLst>
              </p:cNvPr>
              <p:cNvCxnSpPr/>
              <p:nvPr/>
            </p:nvCxnSpPr>
            <p:spPr>
              <a:xfrm flipH="1">
                <a:off x="1931672" y="3662402"/>
                <a:ext cx="1885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C60E51A-9B48-6383-1B4A-9374C27854A1}"/>
                  </a:ext>
                </a:extLst>
              </p:cNvPr>
              <p:cNvCxnSpPr/>
              <p:nvPr/>
            </p:nvCxnSpPr>
            <p:spPr>
              <a:xfrm flipH="1">
                <a:off x="1933332" y="3838280"/>
                <a:ext cx="1885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AC59DF8-8FAC-DDA3-69C1-6139F92DF378}"/>
                  </a:ext>
                </a:extLst>
              </p:cNvPr>
              <p:cNvCxnSpPr/>
              <p:nvPr/>
            </p:nvCxnSpPr>
            <p:spPr>
              <a:xfrm flipH="1">
                <a:off x="1931672" y="4055913"/>
                <a:ext cx="1885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6E42345-88BE-8C7C-00EE-772CA9F03D5B}"/>
                  </a:ext>
                </a:extLst>
              </p:cNvPr>
              <p:cNvCxnSpPr/>
              <p:nvPr/>
            </p:nvCxnSpPr>
            <p:spPr>
              <a:xfrm flipH="1">
                <a:off x="1934460" y="4278908"/>
                <a:ext cx="1885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8127D1F-7AAF-E7C9-9287-E6A0B12B7CC7}"/>
                  </a:ext>
                </a:extLst>
              </p:cNvPr>
              <p:cNvCxnSpPr/>
              <p:nvPr/>
            </p:nvCxnSpPr>
            <p:spPr>
              <a:xfrm flipH="1">
                <a:off x="1931672" y="4509181"/>
                <a:ext cx="1885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B6DAB7A-8309-C3AD-AA5C-7A99ACA03F78}"/>
                  </a:ext>
                </a:extLst>
              </p:cNvPr>
              <p:cNvCxnSpPr/>
              <p:nvPr/>
            </p:nvCxnSpPr>
            <p:spPr>
              <a:xfrm flipH="1">
                <a:off x="1929546" y="4691789"/>
                <a:ext cx="1885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2B98576-5D43-EB85-CB1C-3438BAFB47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3492" y="3017883"/>
                <a:ext cx="1791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497BF8E-21D3-B2F1-A9E4-C1D309758C69}"/>
                  </a:ext>
                </a:extLst>
              </p:cNvPr>
              <p:cNvCxnSpPr/>
              <p:nvPr/>
            </p:nvCxnSpPr>
            <p:spPr>
              <a:xfrm flipH="1">
                <a:off x="1927686" y="4912636"/>
                <a:ext cx="1885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81DB9AD4-E41D-ECA1-7ED5-C141DBEB11D3}"/>
                  </a:ext>
                </a:extLst>
              </p:cNvPr>
              <p:cNvSpPr/>
              <p:nvPr/>
            </p:nvSpPr>
            <p:spPr>
              <a:xfrm>
                <a:off x="1748568" y="2972608"/>
                <a:ext cx="179120" cy="1987123"/>
              </a:xfrm>
              <a:custGeom>
                <a:avLst/>
                <a:gdLst>
                  <a:gd name="connsiteX0" fmla="*/ 179109 w 179109"/>
                  <a:gd name="connsiteY0" fmla="*/ 1987123 h 1987123"/>
                  <a:gd name="connsiteX1" fmla="*/ 89554 w 179109"/>
                  <a:gd name="connsiteY1" fmla="*/ 1972198 h 1987123"/>
                  <a:gd name="connsiteX2" fmla="*/ 89555 w 179109"/>
                  <a:gd name="connsiteY2" fmla="*/ 1008487 h 1987123"/>
                  <a:gd name="connsiteX3" fmla="*/ 0 w 179109"/>
                  <a:gd name="connsiteY3" fmla="*/ 993562 h 1987123"/>
                  <a:gd name="connsiteX4" fmla="*/ 89555 w 179109"/>
                  <a:gd name="connsiteY4" fmla="*/ 978637 h 1987123"/>
                  <a:gd name="connsiteX5" fmla="*/ 89555 w 179109"/>
                  <a:gd name="connsiteY5" fmla="*/ 14925 h 1987123"/>
                  <a:gd name="connsiteX6" fmla="*/ 179110 w 179109"/>
                  <a:gd name="connsiteY6" fmla="*/ 0 h 1987123"/>
                  <a:gd name="connsiteX7" fmla="*/ 179109 w 179109"/>
                  <a:gd name="connsiteY7" fmla="*/ 1987123 h 1987123"/>
                  <a:gd name="connsiteX0" fmla="*/ 179109 w 179109"/>
                  <a:gd name="connsiteY0" fmla="*/ 1987123 h 1987123"/>
                  <a:gd name="connsiteX1" fmla="*/ 89554 w 179109"/>
                  <a:gd name="connsiteY1" fmla="*/ 1972198 h 1987123"/>
                  <a:gd name="connsiteX2" fmla="*/ 89555 w 179109"/>
                  <a:gd name="connsiteY2" fmla="*/ 1008487 h 1987123"/>
                  <a:gd name="connsiteX3" fmla="*/ 0 w 179109"/>
                  <a:gd name="connsiteY3" fmla="*/ 993562 h 1987123"/>
                  <a:gd name="connsiteX4" fmla="*/ 89555 w 179109"/>
                  <a:gd name="connsiteY4" fmla="*/ 978637 h 1987123"/>
                  <a:gd name="connsiteX5" fmla="*/ 89555 w 179109"/>
                  <a:gd name="connsiteY5" fmla="*/ 14925 h 1987123"/>
                  <a:gd name="connsiteX6" fmla="*/ 179110 w 179109"/>
                  <a:gd name="connsiteY6" fmla="*/ 0 h 1987123"/>
                  <a:gd name="connsiteX0" fmla="*/ 179119 w 179120"/>
                  <a:gd name="connsiteY0" fmla="*/ 1987123 h 1987123"/>
                  <a:gd name="connsiteX1" fmla="*/ 89564 w 179120"/>
                  <a:gd name="connsiteY1" fmla="*/ 1972198 h 1987123"/>
                  <a:gd name="connsiteX2" fmla="*/ 89565 w 179120"/>
                  <a:gd name="connsiteY2" fmla="*/ 1008487 h 1987123"/>
                  <a:gd name="connsiteX3" fmla="*/ 10 w 179120"/>
                  <a:gd name="connsiteY3" fmla="*/ 993562 h 1987123"/>
                  <a:gd name="connsiteX4" fmla="*/ 89565 w 179120"/>
                  <a:gd name="connsiteY4" fmla="*/ 978637 h 1987123"/>
                  <a:gd name="connsiteX5" fmla="*/ 89565 w 179120"/>
                  <a:gd name="connsiteY5" fmla="*/ 14925 h 1987123"/>
                  <a:gd name="connsiteX6" fmla="*/ 179120 w 179120"/>
                  <a:gd name="connsiteY6" fmla="*/ 0 h 1987123"/>
                  <a:gd name="connsiteX7" fmla="*/ 179119 w 179120"/>
                  <a:gd name="connsiteY7" fmla="*/ 1987123 h 1987123"/>
                  <a:gd name="connsiteX0" fmla="*/ 179119 w 179120"/>
                  <a:gd name="connsiteY0" fmla="*/ 1987123 h 1987123"/>
                  <a:gd name="connsiteX1" fmla="*/ 89564 w 179120"/>
                  <a:gd name="connsiteY1" fmla="*/ 1972198 h 1987123"/>
                  <a:gd name="connsiteX2" fmla="*/ 89565 w 179120"/>
                  <a:gd name="connsiteY2" fmla="*/ 1008487 h 1987123"/>
                  <a:gd name="connsiteX3" fmla="*/ 10 w 179120"/>
                  <a:gd name="connsiteY3" fmla="*/ 993562 h 1987123"/>
                  <a:gd name="connsiteX4" fmla="*/ 83102 w 179120"/>
                  <a:gd name="connsiteY4" fmla="*/ 949557 h 1987123"/>
                  <a:gd name="connsiteX5" fmla="*/ 89565 w 179120"/>
                  <a:gd name="connsiteY5" fmla="*/ 14925 h 1987123"/>
                  <a:gd name="connsiteX6" fmla="*/ 179120 w 179120"/>
                  <a:gd name="connsiteY6" fmla="*/ 0 h 1987123"/>
                  <a:gd name="connsiteX0" fmla="*/ 179119 w 179120"/>
                  <a:gd name="connsiteY0" fmla="*/ 1987123 h 2045193"/>
                  <a:gd name="connsiteX1" fmla="*/ 89564 w 179120"/>
                  <a:gd name="connsiteY1" fmla="*/ 1972198 h 2045193"/>
                  <a:gd name="connsiteX2" fmla="*/ 89565 w 179120"/>
                  <a:gd name="connsiteY2" fmla="*/ 1008487 h 2045193"/>
                  <a:gd name="connsiteX3" fmla="*/ 10 w 179120"/>
                  <a:gd name="connsiteY3" fmla="*/ 993562 h 2045193"/>
                  <a:gd name="connsiteX4" fmla="*/ 89565 w 179120"/>
                  <a:gd name="connsiteY4" fmla="*/ 978637 h 2045193"/>
                  <a:gd name="connsiteX5" fmla="*/ 89565 w 179120"/>
                  <a:gd name="connsiteY5" fmla="*/ 14925 h 2045193"/>
                  <a:gd name="connsiteX6" fmla="*/ 179120 w 179120"/>
                  <a:gd name="connsiteY6" fmla="*/ 0 h 2045193"/>
                  <a:gd name="connsiteX7" fmla="*/ 179119 w 179120"/>
                  <a:gd name="connsiteY7" fmla="*/ 1987123 h 2045193"/>
                  <a:gd name="connsiteX0" fmla="*/ 179119 w 179120"/>
                  <a:gd name="connsiteY0" fmla="*/ 1987123 h 2045193"/>
                  <a:gd name="connsiteX1" fmla="*/ 89564 w 179120"/>
                  <a:gd name="connsiteY1" fmla="*/ 1972198 h 2045193"/>
                  <a:gd name="connsiteX2" fmla="*/ 89565 w 179120"/>
                  <a:gd name="connsiteY2" fmla="*/ 1056953 h 2045193"/>
                  <a:gd name="connsiteX3" fmla="*/ 10 w 179120"/>
                  <a:gd name="connsiteY3" fmla="*/ 993562 h 2045193"/>
                  <a:gd name="connsiteX4" fmla="*/ 83102 w 179120"/>
                  <a:gd name="connsiteY4" fmla="*/ 949557 h 2045193"/>
                  <a:gd name="connsiteX5" fmla="*/ 89565 w 179120"/>
                  <a:gd name="connsiteY5" fmla="*/ 14925 h 2045193"/>
                  <a:gd name="connsiteX6" fmla="*/ 179120 w 179120"/>
                  <a:gd name="connsiteY6" fmla="*/ 0 h 2045193"/>
                  <a:gd name="connsiteX0" fmla="*/ 179119 w 179120"/>
                  <a:gd name="connsiteY0" fmla="*/ 1987123 h 2002435"/>
                  <a:gd name="connsiteX1" fmla="*/ 89564 w 179120"/>
                  <a:gd name="connsiteY1" fmla="*/ 1972198 h 2002435"/>
                  <a:gd name="connsiteX2" fmla="*/ 89565 w 179120"/>
                  <a:gd name="connsiteY2" fmla="*/ 1008487 h 2002435"/>
                  <a:gd name="connsiteX3" fmla="*/ 10 w 179120"/>
                  <a:gd name="connsiteY3" fmla="*/ 993562 h 2002435"/>
                  <a:gd name="connsiteX4" fmla="*/ 89565 w 179120"/>
                  <a:gd name="connsiteY4" fmla="*/ 978637 h 2002435"/>
                  <a:gd name="connsiteX5" fmla="*/ 89565 w 179120"/>
                  <a:gd name="connsiteY5" fmla="*/ 14925 h 2002435"/>
                  <a:gd name="connsiteX6" fmla="*/ 179120 w 179120"/>
                  <a:gd name="connsiteY6" fmla="*/ 0 h 2002435"/>
                  <a:gd name="connsiteX7" fmla="*/ 179119 w 179120"/>
                  <a:gd name="connsiteY7" fmla="*/ 1987123 h 2002435"/>
                  <a:gd name="connsiteX0" fmla="*/ 179119 w 179120"/>
                  <a:gd name="connsiteY0" fmla="*/ 1987123 h 2002435"/>
                  <a:gd name="connsiteX1" fmla="*/ 96026 w 179120"/>
                  <a:gd name="connsiteY1" fmla="*/ 1901114 h 2002435"/>
                  <a:gd name="connsiteX2" fmla="*/ 89565 w 179120"/>
                  <a:gd name="connsiteY2" fmla="*/ 1056953 h 2002435"/>
                  <a:gd name="connsiteX3" fmla="*/ 10 w 179120"/>
                  <a:gd name="connsiteY3" fmla="*/ 993562 h 2002435"/>
                  <a:gd name="connsiteX4" fmla="*/ 83102 w 179120"/>
                  <a:gd name="connsiteY4" fmla="*/ 949557 h 2002435"/>
                  <a:gd name="connsiteX5" fmla="*/ 89565 w 179120"/>
                  <a:gd name="connsiteY5" fmla="*/ 14925 h 2002435"/>
                  <a:gd name="connsiteX6" fmla="*/ 179120 w 179120"/>
                  <a:gd name="connsiteY6" fmla="*/ 0 h 2002435"/>
                  <a:gd name="connsiteX0" fmla="*/ 179119 w 179120"/>
                  <a:gd name="connsiteY0" fmla="*/ 1987123 h 1987123"/>
                  <a:gd name="connsiteX1" fmla="*/ 89564 w 179120"/>
                  <a:gd name="connsiteY1" fmla="*/ 1972198 h 1987123"/>
                  <a:gd name="connsiteX2" fmla="*/ 89565 w 179120"/>
                  <a:gd name="connsiteY2" fmla="*/ 1008487 h 1987123"/>
                  <a:gd name="connsiteX3" fmla="*/ 10 w 179120"/>
                  <a:gd name="connsiteY3" fmla="*/ 993562 h 1987123"/>
                  <a:gd name="connsiteX4" fmla="*/ 89565 w 179120"/>
                  <a:gd name="connsiteY4" fmla="*/ 978637 h 1987123"/>
                  <a:gd name="connsiteX5" fmla="*/ 89565 w 179120"/>
                  <a:gd name="connsiteY5" fmla="*/ 14925 h 1987123"/>
                  <a:gd name="connsiteX6" fmla="*/ 179120 w 179120"/>
                  <a:gd name="connsiteY6" fmla="*/ 0 h 1987123"/>
                  <a:gd name="connsiteX7" fmla="*/ 179119 w 179120"/>
                  <a:gd name="connsiteY7" fmla="*/ 1987123 h 1987123"/>
                  <a:gd name="connsiteX0" fmla="*/ 179119 w 179120"/>
                  <a:gd name="connsiteY0" fmla="*/ 1987123 h 1987123"/>
                  <a:gd name="connsiteX1" fmla="*/ 96026 w 179120"/>
                  <a:gd name="connsiteY1" fmla="*/ 1901114 h 1987123"/>
                  <a:gd name="connsiteX2" fmla="*/ 89565 w 179120"/>
                  <a:gd name="connsiteY2" fmla="*/ 1056953 h 1987123"/>
                  <a:gd name="connsiteX3" fmla="*/ 10 w 179120"/>
                  <a:gd name="connsiteY3" fmla="*/ 993562 h 1987123"/>
                  <a:gd name="connsiteX4" fmla="*/ 83102 w 179120"/>
                  <a:gd name="connsiteY4" fmla="*/ 949557 h 1987123"/>
                  <a:gd name="connsiteX5" fmla="*/ 89565 w 179120"/>
                  <a:gd name="connsiteY5" fmla="*/ 14925 h 1987123"/>
                  <a:gd name="connsiteX6" fmla="*/ 179120 w 179120"/>
                  <a:gd name="connsiteY6" fmla="*/ 0 h 198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120" h="1987123" stroke="0" extrusionOk="0">
                    <a:moveTo>
                      <a:pt x="179119" y="1987123"/>
                    </a:moveTo>
                    <a:cubicBezTo>
                      <a:pt x="129659" y="1987123"/>
                      <a:pt x="89564" y="1980441"/>
                      <a:pt x="89564" y="1972198"/>
                    </a:cubicBezTo>
                    <a:cubicBezTo>
                      <a:pt x="89564" y="1650961"/>
                      <a:pt x="89565" y="1329724"/>
                      <a:pt x="89565" y="1008487"/>
                    </a:cubicBezTo>
                    <a:cubicBezTo>
                      <a:pt x="89565" y="1000244"/>
                      <a:pt x="49470" y="993562"/>
                      <a:pt x="10" y="993562"/>
                    </a:cubicBezTo>
                    <a:cubicBezTo>
                      <a:pt x="49470" y="993562"/>
                      <a:pt x="89565" y="986880"/>
                      <a:pt x="89565" y="978637"/>
                    </a:cubicBezTo>
                    <a:lnTo>
                      <a:pt x="89565" y="14925"/>
                    </a:lnTo>
                    <a:cubicBezTo>
                      <a:pt x="89565" y="6682"/>
                      <a:pt x="129660" y="0"/>
                      <a:pt x="179120" y="0"/>
                    </a:cubicBezTo>
                    <a:cubicBezTo>
                      <a:pt x="179120" y="662374"/>
                      <a:pt x="179119" y="1324749"/>
                      <a:pt x="179119" y="1987123"/>
                    </a:cubicBezTo>
                    <a:close/>
                  </a:path>
                  <a:path w="179120" h="1987123" fill="none">
                    <a:moveTo>
                      <a:pt x="179119" y="1987123"/>
                    </a:moveTo>
                    <a:cubicBezTo>
                      <a:pt x="129659" y="1987123"/>
                      <a:pt x="94796" y="1975365"/>
                      <a:pt x="96026" y="1901114"/>
                    </a:cubicBezTo>
                    <a:cubicBezTo>
                      <a:pt x="98606" y="1745390"/>
                      <a:pt x="105568" y="1208212"/>
                      <a:pt x="89565" y="1056953"/>
                    </a:cubicBezTo>
                    <a:cubicBezTo>
                      <a:pt x="73562" y="905694"/>
                      <a:pt x="1087" y="1011461"/>
                      <a:pt x="10" y="993562"/>
                    </a:cubicBezTo>
                    <a:cubicBezTo>
                      <a:pt x="-1067" y="975663"/>
                      <a:pt x="83102" y="957800"/>
                      <a:pt x="83102" y="949557"/>
                    </a:cubicBezTo>
                    <a:cubicBezTo>
                      <a:pt x="83102" y="628320"/>
                      <a:pt x="89565" y="336162"/>
                      <a:pt x="89565" y="14925"/>
                    </a:cubicBezTo>
                    <a:cubicBezTo>
                      <a:pt x="89565" y="6682"/>
                      <a:pt x="129660" y="0"/>
                      <a:pt x="179120" y="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7ACCFD-41F6-D7AB-BCB5-9C254F7F8923}"/>
                  </a:ext>
                </a:extLst>
              </p:cNvPr>
              <p:cNvSpPr txBox="1"/>
              <p:nvPr/>
            </p:nvSpPr>
            <p:spPr>
              <a:xfrm>
                <a:off x="1312883" y="3780382"/>
                <a:ext cx="630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10-bit binary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37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69058"/>
            <a:ext cx="4148919" cy="740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INSIDE ADCON1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0344"/>
            <a:ext cx="12192000" cy="611765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bit 3-0 </a:t>
            </a:r>
            <a:r>
              <a:rPr lang="en-US" b="1" dirty="0"/>
              <a:t>PCFG3:PCFG0: </a:t>
            </a:r>
            <a:r>
              <a:rPr lang="en-US" dirty="0"/>
              <a:t>A/D Port Configuration Control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359" y="1811041"/>
            <a:ext cx="9104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607" y="0"/>
            <a:ext cx="7221328" cy="1157040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9" y="1600024"/>
            <a:ext cx="9072339" cy="5257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5057" y="2783509"/>
            <a:ext cx="2876943" cy="2031325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= Analog input </a:t>
            </a:r>
          </a:p>
          <a:p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/>
              <a:t>= Digital I/O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C/</a:t>
            </a:r>
            <a:r>
              <a:rPr lang="en-US" dirty="0">
                <a:solidFill>
                  <a:srgbClr val="002060"/>
                </a:solidFill>
              </a:rPr>
              <a:t>R</a:t>
            </a:r>
            <a:r>
              <a:rPr lang="en-US" dirty="0"/>
              <a:t> = </a:t>
            </a:r>
          </a:p>
          <a:p>
            <a:r>
              <a:rPr lang="en-US" dirty="0">
                <a:solidFill>
                  <a:srgbClr val="00B0F0"/>
                </a:solidFill>
              </a:rPr>
              <a:t># of analog input channels </a:t>
            </a:r>
            <a:r>
              <a:rPr lang="en-US" dirty="0"/>
              <a:t>/ # of ADC voltage references</a:t>
            </a:r>
          </a:p>
        </p:txBody>
      </p:sp>
    </p:spTree>
    <p:extLst>
      <p:ext uri="{BB962C8B-B14F-4D97-AF65-F5344CB8AC3E}">
        <p14:creationId xmlns:p14="http://schemas.microsoft.com/office/powerpoint/2010/main" val="328343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237334" y="0"/>
            <a:ext cx="10058400" cy="1609344"/>
          </a:xfrm>
        </p:spPr>
        <p:txBody>
          <a:bodyPr/>
          <a:lstStyle/>
          <a:p>
            <a:r>
              <a:rPr lang="en-US" dirty="0"/>
              <a:t>ADC coding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207" y="1621900"/>
            <a:ext cx="204716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Analog Channel as </a:t>
            </a:r>
            <a:r>
              <a:rPr lang="en-US" dirty="0">
                <a:solidFill>
                  <a:srgbClr val="FF0000"/>
                </a:solidFill>
              </a:rPr>
              <a:t>i/p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5697" y="1470844"/>
            <a:ext cx="2258703" cy="147732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 </a:t>
            </a:r>
            <a:r>
              <a:rPr lang="en-US" dirty="0">
                <a:solidFill>
                  <a:srgbClr val="FF0000"/>
                </a:solidFill>
              </a:rPr>
              <a:t>ADCON0 </a:t>
            </a:r>
            <a:r>
              <a:rPr lang="en-US" dirty="0" err="1"/>
              <a:t>reg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Channel?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Clk Source?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ADON bit?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184" y="1391068"/>
            <a:ext cx="2241079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 </a:t>
            </a:r>
            <a:r>
              <a:rPr lang="en-US" dirty="0">
                <a:solidFill>
                  <a:srgbClr val="FF0000"/>
                </a:solidFill>
              </a:rPr>
              <a:t>ADCON1 </a:t>
            </a:r>
            <a:r>
              <a:rPr lang="en-US" dirty="0" err="1"/>
              <a:t>reg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Result format?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Pin settings?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7114" y="1609344"/>
            <a:ext cx="2047164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Give Some </a:t>
            </a:r>
            <a:r>
              <a:rPr lang="en-US" b="1" dirty="0">
                <a:solidFill>
                  <a:srgbClr val="FF0000"/>
                </a:solidFill>
              </a:rPr>
              <a:t>delay </a:t>
            </a:r>
            <a:r>
              <a:rPr lang="en-US" b="1" dirty="0"/>
              <a:t>of about 1ms </a:t>
            </a:r>
            <a:r>
              <a:rPr lang="en-US" dirty="0"/>
              <a:t> to capture </a:t>
            </a:r>
            <a:r>
              <a:rPr lang="en-US" b="1" dirty="0">
                <a:solidFill>
                  <a:srgbClr val="FF0000"/>
                </a:solidFill>
              </a:rPr>
              <a:t>i/p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completely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7314" y="3321861"/>
            <a:ext cx="2047164" cy="147732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till conversion is complete by checking </a:t>
            </a:r>
            <a:r>
              <a:rPr lang="en-US" dirty="0">
                <a:solidFill>
                  <a:srgbClr val="FF0000"/>
                </a:solidFill>
              </a:rPr>
              <a:t>DONE </a:t>
            </a:r>
            <a:r>
              <a:rPr lang="en-US" dirty="0"/>
              <a:t>bit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2152" y="3494258"/>
            <a:ext cx="2047164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conversion by setting GO bit to high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734670" y="1965246"/>
            <a:ext cx="436728" cy="31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0077370" y="3071019"/>
            <a:ext cx="436728" cy="31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464478" y="2117645"/>
            <a:ext cx="436728" cy="31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667456" y="2122001"/>
            <a:ext cx="436728" cy="31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8640397" y="3691193"/>
            <a:ext cx="436728" cy="31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15601" y="3578704"/>
            <a:ext cx="2047164" cy="147732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 binary result from </a:t>
            </a:r>
            <a:r>
              <a:rPr lang="en-US" dirty="0">
                <a:solidFill>
                  <a:srgbClr val="FF0000"/>
                </a:solidFill>
              </a:rPr>
              <a:t>ADRESL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ADRESH</a:t>
            </a:r>
            <a:r>
              <a:rPr lang="en-US" dirty="0"/>
              <a:t> registers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5861371" y="3726858"/>
            <a:ext cx="436728" cy="31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58722" y="3598860"/>
            <a:ext cx="2047164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next step according your requirement</a:t>
            </a:r>
          </a:p>
        </p:txBody>
      </p:sp>
      <p:sp>
        <p:nvSpPr>
          <p:cNvPr id="19" name="Right Arrow 18"/>
          <p:cNvSpPr/>
          <p:nvPr/>
        </p:nvSpPr>
        <p:spPr>
          <a:xfrm rot="10800000">
            <a:off x="3105886" y="3870703"/>
            <a:ext cx="436728" cy="31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PROGRAM : </a:t>
            </a:r>
            <a:r>
              <a:rPr lang="en-US" sz="2600" dirty="0"/>
              <a:t>WRITE A MIKRO-C PROGRAM TO GET DATA FROM </a:t>
            </a:r>
            <a:r>
              <a:rPr lang="en-US" sz="2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CHANNEL0 (AN0/RA0) </a:t>
            </a:r>
            <a:r>
              <a:rPr lang="en-US" sz="2600" dirty="0"/>
              <a:t>OF ADC AND DISPLAYS THE SAMPLED RESULT ON </a:t>
            </a:r>
            <a:r>
              <a:rPr lang="en-US" sz="2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PORTC</a:t>
            </a:r>
            <a:r>
              <a:rPr lang="en-US" sz="2600" dirty="0"/>
              <a:t> AND</a:t>
            </a:r>
            <a:r>
              <a:rPr lang="en-US" sz="2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PORTD</a:t>
            </a:r>
            <a:r>
              <a:rPr lang="en-US" sz="2600" dirty="0"/>
              <a:t>. THIS IS DONE EVERY QUARTER OF SECOND.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TRISC=0;</a:t>
            </a:r>
          </a:p>
          <a:p>
            <a:pPr marL="0" indent="0">
              <a:buNone/>
            </a:pPr>
            <a:r>
              <a:rPr lang="en-US" dirty="0"/>
              <a:t>TRISD=0;</a:t>
            </a:r>
          </a:p>
          <a:p>
            <a:pPr marL="0" indent="0">
              <a:buNone/>
            </a:pPr>
            <a:r>
              <a:rPr lang="en-US" dirty="0"/>
              <a:t>TRISA.TRISA0=1;</a:t>
            </a:r>
          </a:p>
          <a:p>
            <a:pPr marL="0" indent="0">
              <a:buNone/>
            </a:pPr>
            <a:r>
              <a:rPr lang="en-US" dirty="0"/>
              <a:t>ADCON0= 0x81;      </a:t>
            </a:r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en-US" dirty="0" err="1">
                <a:solidFill>
                  <a:srgbClr val="0070C0"/>
                </a:solidFill>
              </a:rPr>
              <a:t>Fosc</a:t>
            </a:r>
            <a:r>
              <a:rPr lang="en-US" dirty="0">
                <a:solidFill>
                  <a:srgbClr val="0070C0"/>
                </a:solidFill>
              </a:rPr>
              <a:t>/64, Channel 0, A/D is on</a:t>
            </a:r>
          </a:p>
          <a:p>
            <a:pPr marL="0" indent="0">
              <a:buNone/>
            </a:pPr>
            <a:r>
              <a:rPr lang="en-US" dirty="0"/>
              <a:t>ADCON1= 0xCE;   </a:t>
            </a:r>
            <a:r>
              <a:rPr lang="en-US" dirty="0">
                <a:solidFill>
                  <a:srgbClr val="0070C0"/>
                </a:solidFill>
              </a:rPr>
              <a:t>// Right justified, </a:t>
            </a:r>
            <a:r>
              <a:rPr lang="en-US" dirty="0" err="1">
                <a:solidFill>
                  <a:srgbClr val="0070C0"/>
                </a:solidFill>
              </a:rPr>
              <a:t>Fosc</a:t>
            </a:r>
            <a:r>
              <a:rPr lang="en-US" dirty="0">
                <a:solidFill>
                  <a:srgbClr val="0070C0"/>
                </a:solidFill>
              </a:rPr>
              <a:t>/64, AN0 =Analog</a:t>
            </a:r>
          </a:p>
          <a:p>
            <a:pPr marL="0" indent="0">
              <a:buNone/>
            </a:pPr>
            <a:r>
              <a:rPr lang="en-US" dirty="0"/>
              <a:t>while(1)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delay_ms</a:t>
            </a:r>
            <a:r>
              <a:rPr lang="en-US" dirty="0"/>
              <a:t>(1);  </a:t>
            </a:r>
            <a:r>
              <a:rPr lang="en-US" dirty="0">
                <a:solidFill>
                  <a:srgbClr val="0070C0"/>
                </a:solidFill>
              </a:rPr>
              <a:t>//Give A/D Channel time to sample</a:t>
            </a:r>
          </a:p>
          <a:p>
            <a:pPr marL="0" indent="0" algn="just">
              <a:buNone/>
            </a:pPr>
            <a:r>
              <a:rPr lang="en-US" dirty="0"/>
              <a:t>	ADCON0.GO_DONE=1;  </a:t>
            </a:r>
            <a:r>
              <a:rPr lang="en-US" dirty="0">
                <a:solidFill>
                  <a:srgbClr val="0070C0"/>
                </a:solidFill>
              </a:rPr>
              <a:t>//Start Converting</a:t>
            </a:r>
          </a:p>
          <a:p>
            <a:pPr marL="0" indent="0" algn="just">
              <a:buNone/>
            </a:pPr>
            <a:r>
              <a:rPr lang="en-US" dirty="0"/>
              <a:t>	while(ADCON0.GO_DONE == 1);  </a:t>
            </a:r>
            <a:r>
              <a:rPr lang="en-US" dirty="0">
                <a:solidFill>
                  <a:srgbClr val="0070C0"/>
                </a:solidFill>
              </a:rPr>
              <a:t>//wait for completion of conversion</a:t>
            </a:r>
          </a:p>
          <a:p>
            <a:pPr marL="0" indent="0" algn="just">
              <a:buNone/>
            </a:pPr>
            <a:r>
              <a:rPr lang="en-US" dirty="0"/>
              <a:t>	PORTC=ADRESL;  </a:t>
            </a:r>
            <a:r>
              <a:rPr lang="en-US" dirty="0">
                <a:solidFill>
                  <a:srgbClr val="0070C0"/>
                </a:solidFill>
              </a:rPr>
              <a:t>// Display low byte on PORT C </a:t>
            </a:r>
          </a:p>
          <a:p>
            <a:pPr marL="0" indent="0" algn="just">
              <a:buNone/>
            </a:pPr>
            <a:r>
              <a:rPr lang="en-US" dirty="0"/>
              <a:t>	PORTD=ADRESH;  </a:t>
            </a:r>
            <a:r>
              <a:rPr lang="en-US" dirty="0">
                <a:solidFill>
                  <a:srgbClr val="0070C0"/>
                </a:solidFill>
              </a:rPr>
              <a:t>//Display high byte on PORT D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delay_ms</a:t>
            </a:r>
            <a:r>
              <a:rPr lang="en-US" dirty="0"/>
              <a:t>(250);    </a:t>
            </a:r>
            <a:r>
              <a:rPr lang="en-US" dirty="0">
                <a:solidFill>
                  <a:srgbClr val="0070C0"/>
                </a:solidFill>
              </a:rPr>
              <a:t>//wait for one quarter of second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9080" y="1222375"/>
            <a:ext cx="3254325" cy="2031325"/>
          </a:xfrm>
          <a:prstGeom prst="rect">
            <a:avLst/>
          </a:prstGeom>
          <a:solidFill>
            <a:srgbClr val="FFC000">
              <a:alpha val="31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would be amendment in this program if we want to display result of </a:t>
            </a:r>
            <a:r>
              <a:rPr lang="en-US" dirty="0">
                <a:solidFill>
                  <a:srgbClr val="FF0000"/>
                </a:solidFill>
              </a:rPr>
              <a:t>AN0</a:t>
            </a:r>
            <a:r>
              <a:rPr lang="en-US" dirty="0"/>
              <a:t> to PORTS, then wait for 1 sec and then display result of </a:t>
            </a:r>
            <a:r>
              <a:rPr lang="en-US" dirty="0">
                <a:solidFill>
                  <a:srgbClr val="FF0000"/>
                </a:solidFill>
              </a:rPr>
              <a:t>AN1</a:t>
            </a:r>
            <a:r>
              <a:rPr lang="en-US" dirty="0"/>
              <a:t> and then repeat this process continuously???</a:t>
            </a:r>
          </a:p>
        </p:txBody>
      </p:sp>
    </p:spTree>
    <p:extLst>
      <p:ext uri="{BB962C8B-B14F-4D97-AF65-F5344CB8AC3E}">
        <p14:creationId xmlns:p14="http://schemas.microsoft.com/office/powerpoint/2010/main" val="45906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9834713" cy="66178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MikroC</a:t>
            </a:r>
            <a:r>
              <a:rPr lang="en-US" dirty="0">
                <a:solidFill>
                  <a:srgbClr val="00B050"/>
                </a:solidFill>
              </a:rPr>
              <a:t> Library Functions for ADC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968990"/>
            <a:ext cx="11973636" cy="578665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 unsigned </a:t>
            </a:r>
            <a:r>
              <a:rPr lang="en-US" sz="2800" b="1" dirty="0" err="1">
                <a:solidFill>
                  <a:srgbClr val="FF0000"/>
                </a:solidFill>
              </a:rPr>
              <a:t>Adc_Read</a:t>
            </a:r>
            <a:r>
              <a:rPr lang="en-US" sz="2800" b="1" dirty="0">
                <a:solidFill>
                  <a:srgbClr val="FF0000"/>
                </a:solidFill>
              </a:rPr>
              <a:t>(char channel);</a:t>
            </a:r>
          </a:p>
          <a:p>
            <a:pPr marL="0" indent="0" fontAlgn="t">
              <a:buNone/>
            </a:pPr>
            <a:r>
              <a:rPr lang="en-US" sz="2400" dirty="0"/>
              <a:t>It returns 10-bit unsigned digitized number</a:t>
            </a:r>
          </a:p>
          <a:p>
            <a:pPr marL="0" indent="0" fontAlgn="t">
              <a:buNone/>
            </a:pPr>
            <a:r>
              <a:rPr lang="en-US" sz="2400" dirty="0"/>
              <a:t>of the specified analog channel.</a:t>
            </a:r>
          </a:p>
          <a:p>
            <a:pPr marL="0" indent="0" fontAlgn="t">
              <a:buNone/>
            </a:pPr>
            <a:endParaRPr lang="en-US" sz="2400" dirty="0"/>
          </a:p>
          <a:p>
            <a:pPr marL="0" indent="0" fontAlgn="t">
              <a:buNone/>
            </a:pPr>
            <a:endParaRPr lang="en-US" sz="2400" dirty="0"/>
          </a:p>
          <a:p>
            <a:pPr marL="0" indent="0" fontAlgn="t">
              <a:buNone/>
            </a:pPr>
            <a:endParaRPr lang="en-US" sz="2400" dirty="0"/>
          </a:p>
          <a:p>
            <a:pPr marL="0" indent="0" fontAlgn="t">
              <a:buNone/>
            </a:pPr>
            <a:endParaRPr lang="en-US" sz="2400" dirty="0"/>
          </a:p>
          <a:p>
            <a:pPr marL="0" indent="0" fontAlgn="t">
              <a:buNone/>
            </a:pPr>
            <a:endParaRPr lang="en-US" sz="2400" dirty="0"/>
          </a:p>
          <a:p>
            <a:pPr marL="0" indent="0" fontAlgn="t">
              <a:buNone/>
            </a:pPr>
            <a:endParaRPr lang="en-US" sz="2400" dirty="0"/>
          </a:p>
          <a:p>
            <a:pPr marL="0" indent="0" fontAlgn="t">
              <a:buNone/>
            </a:pPr>
            <a:endParaRPr lang="en-US" sz="2400" dirty="0"/>
          </a:p>
          <a:p>
            <a:pPr marL="0" indent="0" fontAlgn="t">
              <a:buNone/>
            </a:pPr>
            <a:endParaRPr lang="en-US" sz="2400" dirty="0"/>
          </a:p>
          <a:p>
            <a:pPr marL="0" indent="0" fontAlgn="t">
              <a:buNone/>
            </a:pPr>
            <a:endParaRPr lang="en-US" sz="2400" dirty="0"/>
          </a:p>
          <a:p>
            <a:pPr marL="0" indent="0" fontAlgn="t">
              <a:buNone/>
            </a:pPr>
            <a:r>
              <a:rPr lang="en-US" sz="2400" i="1" u="sng" dirty="0">
                <a:solidFill>
                  <a:srgbClr val="C00000"/>
                </a:solidFill>
              </a:rPr>
              <a:t>PRACTICE: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 the code done in previous slides using library functions.</a:t>
            </a:r>
          </a:p>
          <a:p>
            <a:pPr marL="0" indent="0" fontAlgn="t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8556" y="3928025"/>
            <a:ext cx="7893708" cy="22159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sz="2000" i="1" dirty="0">
                <a:solidFill>
                  <a:srgbClr val="00B050"/>
                </a:solidFill>
              </a:rPr>
              <a:t>// CODE: Fetch 10-bit digitized value against analog signal at AN2</a:t>
            </a:r>
          </a:p>
          <a:p>
            <a:pPr fontAlgn="t"/>
            <a:endParaRPr lang="en-US" sz="2000" i="1" dirty="0">
              <a:solidFill>
                <a:srgbClr val="00B050"/>
              </a:solidFill>
            </a:endParaRPr>
          </a:p>
          <a:p>
            <a:pPr fontAlgn="t"/>
            <a:r>
              <a:rPr lang="en-US" sz="2000" dirty="0"/>
              <a:t>  unsigned </a:t>
            </a:r>
            <a:r>
              <a:rPr lang="en-US" sz="2000" dirty="0" err="1"/>
              <a:t>int</a:t>
            </a:r>
            <a:r>
              <a:rPr lang="en-US" sz="2000" dirty="0"/>
              <a:t> result;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//variable to store data</a:t>
            </a:r>
          </a:p>
          <a:p>
            <a:pPr fontAlgn="t"/>
            <a:r>
              <a:rPr lang="en-US" sz="2000" dirty="0"/>
              <a:t>  TRISA.TRISA2=1;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//AN2 as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ip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fontAlgn="t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000" dirty="0" err="1"/>
              <a:t>Adc_init</a:t>
            </a:r>
            <a:r>
              <a:rPr lang="en-US" sz="2000" dirty="0"/>
              <a:t>();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//initialize ADC module with internal RC clock</a:t>
            </a:r>
          </a:p>
          <a:p>
            <a:pPr fontAlgn="t"/>
            <a:r>
              <a:rPr lang="en-US" sz="2000" dirty="0"/>
              <a:t>  result = </a:t>
            </a:r>
            <a:r>
              <a:rPr lang="en-US" sz="2000" dirty="0" err="1"/>
              <a:t>Adc_Read</a:t>
            </a:r>
            <a:r>
              <a:rPr lang="en-US" sz="2000" dirty="0"/>
              <a:t>(2);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//10-bit digitized result stored in result</a:t>
            </a:r>
          </a:p>
          <a:p>
            <a:pPr fontAlgn="t"/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2603" y="1923323"/>
            <a:ext cx="5719322" cy="1938992"/>
          </a:xfrm>
          <a:prstGeom prst="rect">
            <a:avLst/>
          </a:prstGeom>
          <a:solidFill>
            <a:srgbClr val="92D050">
              <a:alpha val="31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NOTE: </a:t>
            </a:r>
          </a:p>
          <a:p>
            <a:pPr marL="457200" indent="-457200" fontAlgn="t">
              <a:buFont typeface="+mj-lt"/>
              <a:buAutoNum type="arabicPeriod"/>
            </a:pPr>
            <a:r>
              <a:rPr lang="en-US" sz="2000" dirty="0"/>
              <a:t>Don’t forget to do </a:t>
            </a:r>
            <a:r>
              <a:rPr lang="en-US" sz="2000" dirty="0">
                <a:solidFill>
                  <a:srgbClr val="C00000"/>
                </a:solidFill>
              </a:rPr>
              <a:t>TRIS</a:t>
            </a:r>
            <a:r>
              <a:rPr lang="en-US" sz="2000" dirty="0"/>
              <a:t> settings of analog channel being used!!!</a:t>
            </a:r>
          </a:p>
          <a:p>
            <a:pPr marL="457200" indent="-457200" fontAlgn="t">
              <a:buFont typeface="+mj-lt"/>
              <a:buAutoNum type="arabicPeriod"/>
            </a:pPr>
            <a:r>
              <a:rPr lang="en-US" sz="2000" dirty="0"/>
              <a:t>Also call function </a:t>
            </a:r>
            <a:r>
              <a:rPr lang="en-US" sz="2000" dirty="0" err="1">
                <a:solidFill>
                  <a:srgbClr val="FF0000"/>
                </a:solidFill>
              </a:rPr>
              <a:t>Adc_init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function to initialize ADC module with RC internal clock.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38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2696934" cy="125559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39" y="2675962"/>
            <a:ext cx="6266961" cy="4050792"/>
          </a:xfrm>
        </p:spPr>
        <p:txBody>
          <a:bodyPr>
            <a:normAutofit/>
          </a:bodyPr>
          <a:lstStyle/>
          <a:p>
            <a:r>
              <a:rPr lang="en-US" dirty="0"/>
              <a:t>Thermistor attached with AN2 of PIC…. </a:t>
            </a:r>
          </a:p>
          <a:p>
            <a:r>
              <a:rPr lang="en-US" dirty="0"/>
              <a:t>Switch on AC relay attached with pin RC0 of PIC </a:t>
            </a:r>
          </a:p>
          <a:p>
            <a:pPr marL="0" indent="0">
              <a:buNone/>
            </a:pPr>
            <a:r>
              <a:rPr lang="en-US" dirty="0"/>
              <a:t>And switch off  HEATER relay attached with RD0 of PIC whenever temp&gt;30 degree </a:t>
            </a:r>
            <a:r>
              <a:rPr lang="en-US" dirty="0" err="1"/>
              <a:t>celcius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Switch off AC relay attached with pin RC0 of PIC </a:t>
            </a:r>
          </a:p>
          <a:p>
            <a:pPr marL="0" indent="0">
              <a:buNone/>
            </a:pPr>
            <a:r>
              <a:rPr lang="en-US" dirty="0"/>
              <a:t>And switch on HEATER relay attached with RD0 of PIC whenever temp&lt;25 degree </a:t>
            </a:r>
            <a:r>
              <a:rPr lang="en-US" dirty="0" err="1"/>
              <a:t>celcius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Switch on both AC and HEATER relay otherwise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thermistor ntc 10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7150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6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9CED-1045-095D-A4A8-125CA7C9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ADC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C6AC46-E4E7-594A-08EE-13F79EEA0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92" y="2417116"/>
            <a:ext cx="4047675" cy="2607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8C739-5207-45E5-1EAE-5BEB4F044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69" y="2417116"/>
            <a:ext cx="4348898" cy="2607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89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0A67-285C-F364-D44E-43F25FC9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E2284-D78F-795E-0CBC-B3737B8E9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90" y="1658987"/>
            <a:ext cx="9324974" cy="40513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1652E3-DCA0-A12C-81F0-C2C64524F1C9}"/>
              </a:ext>
            </a:extLst>
          </p:cNvPr>
          <p:cNvSpPr txBox="1"/>
          <p:nvPr/>
        </p:nvSpPr>
        <p:spPr>
          <a:xfrm>
            <a:off x="4270342" y="2696066"/>
            <a:ext cx="11123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13069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E21A-E881-0C37-6585-74DF9F0C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40" y="22271"/>
            <a:ext cx="10058400" cy="1609344"/>
          </a:xfrm>
        </p:spPr>
        <p:txBody>
          <a:bodyPr/>
          <a:lstStyle/>
          <a:p>
            <a:r>
              <a:rPr lang="en-US" dirty="0"/>
              <a:t>ADC 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E8382409-A8FA-30B0-8927-0F4B662F6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0" y="1954620"/>
            <a:ext cx="6511374" cy="317363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9C672B-C3A4-6336-1C21-72E652F6DA81}"/>
              </a:ext>
            </a:extLst>
          </p:cNvPr>
          <p:cNvCxnSpPr/>
          <p:nvPr/>
        </p:nvCxnSpPr>
        <p:spPr>
          <a:xfrm flipV="1">
            <a:off x="8540685" y="1555423"/>
            <a:ext cx="0" cy="2582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DC1862-1E71-09AF-7B56-1AF7F8FF60C9}"/>
              </a:ext>
            </a:extLst>
          </p:cNvPr>
          <p:cNvCxnSpPr>
            <a:cxnSpLocks/>
          </p:cNvCxnSpPr>
          <p:nvPr/>
        </p:nvCxnSpPr>
        <p:spPr>
          <a:xfrm>
            <a:off x="8540685" y="4138367"/>
            <a:ext cx="32832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9D9BE7-921E-5E50-D4D0-0B85F4C015D7}"/>
              </a:ext>
            </a:extLst>
          </p:cNvPr>
          <p:cNvSpPr txBox="1"/>
          <p:nvPr/>
        </p:nvSpPr>
        <p:spPr>
          <a:xfrm>
            <a:off x="8927184" y="4251489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1                2                  3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BA1E0-C1A7-6488-A845-5833E944647A}"/>
              </a:ext>
            </a:extLst>
          </p:cNvPr>
          <p:cNvSpPr txBox="1"/>
          <p:nvPr/>
        </p:nvSpPr>
        <p:spPr>
          <a:xfrm>
            <a:off x="8045589" y="1583259"/>
            <a:ext cx="461665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        10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01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 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104B5-E2D9-8A53-0027-D5EEB6FB7164}"/>
              </a:ext>
            </a:extLst>
          </p:cNvPr>
          <p:cNvSpPr txBox="1"/>
          <p:nvPr/>
        </p:nvSpPr>
        <p:spPr>
          <a:xfrm>
            <a:off x="8108602" y="115020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54DE2-D60A-D9F9-C765-183C1CCEAD15}"/>
              </a:ext>
            </a:extLst>
          </p:cNvPr>
          <p:cNvSpPr txBox="1"/>
          <p:nvPr/>
        </p:nvSpPr>
        <p:spPr>
          <a:xfrm>
            <a:off x="11843828" y="422320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4E4DC-43EF-0A43-A95A-BB63C29E2F68}"/>
              </a:ext>
            </a:extLst>
          </p:cNvPr>
          <p:cNvSpPr txBox="1"/>
          <p:nvPr/>
        </p:nvSpPr>
        <p:spPr>
          <a:xfrm>
            <a:off x="655225" y="370086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1  2  3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E8C82-22DA-4B20-E295-FC70A52DDEFC}"/>
              </a:ext>
            </a:extLst>
          </p:cNvPr>
          <p:cNvSpPr txBox="1"/>
          <p:nvPr/>
        </p:nvSpPr>
        <p:spPr>
          <a:xfrm>
            <a:off x="108472" y="2443832"/>
            <a:ext cx="461665" cy="159481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3   2     1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A1276-20A2-B912-80A6-CF00CDD90A33}"/>
              </a:ext>
            </a:extLst>
          </p:cNvPr>
          <p:cNvSpPr txBox="1"/>
          <p:nvPr/>
        </p:nvSpPr>
        <p:spPr>
          <a:xfrm>
            <a:off x="2903314" y="527200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34201-77E5-09D2-06EE-1C940820F779}"/>
              </a:ext>
            </a:extLst>
          </p:cNvPr>
          <p:cNvSpPr txBox="1"/>
          <p:nvPr/>
        </p:nvSpPr>
        <p:spPr>
          <a:xfrm>
            <a:off x="9453114" y="4800426"/>
            <a:ext cx="1654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Quantization     &amp; </a:t>
            </a:r>
          </a:p>
          <a:p>
            <a:pPr algn="ctr"/>
            <a:r>
              <a:rPr lang="en-US" dirty="0"/>
              <a:t>Encoding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978C56-7399-8110-1CF1-36147776121B}"/>
              </a:ext>
            </a:extLst>
          </p:cNvPr>
          <p:cNvCxnSpPr>
            <a:cxnSpLocks/>
          </p:cNvCxnSpPr>
          <p:nvPr/>
        </p:nvCxnSpPr>
        <p:spPr>
          <a:xfrm>
            <a:off x="8540685" y="4138367"/>
            <a:ext cx="5467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619B1D-509C-5240-921C-1246D8C10154}"/>
              </a:ext>
            </a:extLst>
          </p:cNvPr>
          <p:cNvCxnSpPr/>
          <p:nvPr/>
        </p:nvCxnSpPr>
        <p:spPr>
          <a:xfrm flipV="1">
            <a:off x="9087439" y="3429000"/>
            <a:ext cx="0" cy="7093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77B3B6-5BE3-5179-BB4A-8CC078B6B0BD}"/>
              </a:ext>
            </a:extLst>
          </p:cNvPr>
          <p:cNvCxnSpPr>
            <a:cxnSpLocks/>
          </p:cNvCxnSpPr>
          <p:nvPr/>
        </p:nvCxnSpPr>
        <p:spPr>
          <a:xfrm>
            <a:off x="9087439" y="3429000"/>
            <a:ext cx="9238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79812F-D9D9-6737-75C8-F9A0DC9C6616}"/>
              </a:ext>
            </a:extLst>
          </p:cNvPr>
          <p:cNvCxnSpPr/>
          <p:nvPr/>
        </p:nvCxnSpPr>
        <p:spPr>
          <a:xfrm flipV="1">
            <a:off x="10011266" y="2601798"/>
            <a:ext cx="0" cy="82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83803E-BBAE-ADF9-A7CB-4166FF89AC30}"/>
              </a:ext>
            </a:extLst>
          </p:cNvPr>
          <p:cNvCxnSpPr/>
          <p:nvPr/>
        </p:nvCxnSpPr>
        <p:spPr>
          <a:xfrm>
            <a:off x="10011266" y="2582944"/>
            <a:ext cx="105580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466F73-3465-6180-644A-93DDCD2F365B}"/>
              </a:ext>
            </a:extLst>
          </p:cNvPr>
          <p:cNvCxnSpPr/>
          <p:nvPr/>
        </p:nvCxnSpPr>
        <p:spPr>
          <a:xfrm flipV="1">
            <a:off x="11067068" y="1819373"/>
            <a:ext cx="0" cy="7824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1BFBC5-9E32-7E3C-0DC2-5B65272E9453}"/>
              </a:ext>
            </a:extLst>
          </p:cNvPr>
          <p:cNvCxnSpPr/>
          <p:nvPr/>
        </p:nvCxnSpPr>
        <p:spPr>
          <a:xfrm>
            <a:off x="11067068" y="1819373"/>
            <a:ext cx="5750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834B9F-5322-BEB3-0042-BCFA01244C60}"/>
              </a:ext>
            </a:extLst>
          </p:cNvPr>
          <p:cNvSpPr txBox="1"/>
          <p:nvPr/>
        </p:nvSpPr>
        <p:spPr>
          <a:xfrm>
            <a:off x="272940" y="5747994"/>
            <a:ext cx="889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Sampler</a:t>
            </a:r>
            <a:r>
              <a:rPr lang="en-US" dirty="0"/>
              <a:t> captures/sample analog signal at different time instants</a:t>
            </a:r>
          </a:p>
          <a:p>
            <a:r>
              <a:rPr lang="en-US" dirty="0">
                <a:highlight>
                  <a:srgbClr val="FFFF00"/>
                </a:highlight>
              </a:rPr>
              <a:t>Quantizer and Encoding </a:t>
            </a:r>
            <a:r>
              <a:rPr lang="en-US" dirty="0"/>
              <a:t>perform mapping of sampled signal with binary numbers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06CF92-3439-D18F-F419-2E9303F405BF}"/>
              </a:ext>
            </a:extLst>
          </p:cNvPr>
          <p:cNvSpPr/>
          <p:nvPr/>
        </p:nvSpPr>
        <p:spPr>
          <a:xfrm>
            <a:off x="3126474" y="386186"/>
            <a:ext cx="1669964" cy="56560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3E0175-A50D-8C5E-C854-514F095CD1A4}"/>
              </a:ext>
            </a:extLst>
          </p:cNvPr>
          <p:cNvSpPr txBox="1"/>
          <p:nvPr/>
        </p:nvSpPr>
        <p:spPr>
          <a:xfrm>
            <a:off x="3338313" y="51815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FE3A22-0BB4-B54C-49D3-B00C31E2998F}"/>
              </a:ext>
            </a:extLst>
          </p:cNvPr>
          <p:cNvSpPr/>
          <p:nvPr/>
        </p:nvSpPr>
        <p:spPr>
          <a:xfrm>
            <a:off x="6191583" y="395769"/>
            <a:ext cx="1875934" cy="56560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06718-39C3-D097-56F7-879A482B13D4}"/>
              </a:ext>
            </a:extLst>
          </p:cNvPr>
          <p:cNvSpPr txBox="1"/>
          <p:nvPr/>
        </p:nvSpPr>
        <p:spPr>
          <a:xfrm>
            <a:off x="6096000" y="396321"/>
            <a:ext cx="212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Quantization &amp; </a:t>
            </a:r>
          </a:p>
          <a:p>
            <a:pPr algn="ctr"/>
            <a:r>
              <a:rPr lang="en-US" sz="1600" dirty="0"/>
              <a:t>Encoding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99C952-2B67-B486-1826-AF7698C41264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961456" y="951794"/>
            <a:ext cx="0" cy="388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AAE0461-B3A9-2784-7516-F48B345906A9}"/>
              </a:ext>
            </a:extLst>
          </p:cNvPr>
          <p:cNvSpPr txBox="1"/>
          <p:nvPr/>
        </p:nvSpPr>
        <p:spPr>
          <a:xfrm>
            <a:off x="3834658" y="124737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B4019E0-C7FA-1E80-A7F4-224FCAB4FE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6" t="10311" r="-1696"/>
          <a:stretch/>
        </p:blipFill>
        <p:spPr>
          <a:xfrm>
            <a:off x="4581240" y="1067286"/>
            <a:ext cx="1875934" cy="1066002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F92230-769A-142C-01D5-5B1F65B770F8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796438" y="668990"/>
            <a:ext cx="1420341" cy="58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F04617D-AFBE-57CD-7889-DD2C1675FFE9}"/>
              </a:ext>
            </a:extLst>
          </p:cNvPr>
          <p:cNvCxnSpPr>
            <a:cxnSpLocks/>
          </p:cNvCxnSpPr>
          <p:nvPr/>
        </p:nvCxnSpPr>
        <p:spPr>
          <a:xfrm flipV="1">
            <a:off x="5519207" y="668990"/>
            <a:ext cx="0" cy="157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83DE3D9-F276-5E33-219C-5220093DAE67}"/>
              </a:ext>
            </a:extLst>
          </p:cNvPr>
          <p:cNvSpPr txBox="1"/>
          <p:nvPr/>
        </p:nvSpPr>
        <p:spPr>
          <a:xfrm>
            <a:off x="4849353" y="847236"/>
            <a:ext cx="1367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Sampled Voltage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4918018-77F8-1EDE-C8F2-4C96343384D3}"/>
              </a:ext>
            </a:extLst>
          </p:cNvPr>
          <p:cNvCxnSpPr>
            <a:endCxn id="32" idx="1"/>
          </p:cNvCxnSpPr>
          <p:nvPr/>
        </p:nvCxnSpPr>
        <p:spPr>
          <a:xfrm rot="5400000" flipH="1" flipV="1">
            <a:off x="1256709" y="732034"/>
            <a:ext cx="1932808" cy="1806721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76BD8702-6525-38F9-7D17-459F7B744E5A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7969959" y="751718"/>
            <a:ext cx="537133" cy="259847"/>
          </a:xfrm>
          <a:prstGeom prst="curvedConnector3">
            <a:avLst>
              <a:gd name="adj1" fmla="val -2651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DB181FF-065E-D65F-0B89-7DC6A4189E14}"/>
              </a:ext>
            </a:extLst>
          </p:cNvPr>
          <p:cNvSpPr txBox="1"/>
          <p:nvPr/>
        </p:nvSpPr>
        <p:spPr>
          <a:xfrm>
            <a:off x="8735648" y="42840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00,01,10,11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72593874-A221-0F48-A10D-ED97E0BE831E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108602" y="585240"/>
            <a:ext cx="627046" cy="27835"/>
          </a:xfrm>
          <a:prstGeom prst="curvedConnector3">
            <a:avLst>
              <a:gd name="adj1" fmla="val 9660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E8413067-8B77-DEDC-3F48-E2363A849F3E}"/>
              </a:ext>
            </a:extLst>
          </p:cNvPr>
          <p:cNvSpPr/>
          <p:nvPr/>
        </p:nvSpPr>
        <p:spPr>
          <a:xfrm>
            <a:off x="8735648" y="386186"/>
            <a:ext cx="1284229" cy="4407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2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390A-FB1A-F561-AB79-D7E1F259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9EE57-E2C6-3D76-487F-7887B8598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14" y="2355130"/>
            <a:ext cx="3810000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5F515-21E7-6E75-1FCD-61B77C655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85" y="1695955"/>
            <a:ext cx="4810341" cy="46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ADC’s </a:t>
            </a:r>
            <a:r>
              <a:rPr lang="en-US" dirty="0">
                <a:solidFill>
                  <a:srgbClr val="C00000"/>
                </a:solidFill>
              </a:rPr>
              <a:t>(ANO-AN7) </a:t>
            </a:r>
            <a:r>
              <a:rPr lang="en-US" dirty="0"/>
              <a:t>in PIC16F877A with </a:t>
            </a:r>
            <a:r>
              <a:rPr lang="en-US" dirty="0">
                <a:solidFill>
                  <a:srgbClr val="C00000"/>
                </a:solidFill>
              </a:rPr>
              <a:t>10-bit resolution</a:t>
            </a:r>
          </a:p>
          <a:p>
            <a:r>
              <a:rPr lang="en-US" dirty="0"/>
              <a:t>The A/D module has </a:t>
            </a:r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registers. These registers are:</a:t>
            </a:r>
          </a:p>
          <a:p>
            <a:pPr marL="0" indent="0">
              <a:buNone/>
            </a:pPr>
            <a:r>
              <a:rPr lang="en-US" dirty="0"/>
              <a:t>		• 8- bit A/D Control Register 0 (ADCON0)</a:t>
            </a:r>
          </a:p>
          <a:p>
            <a:pPr marL="0" indent="0">
              <a:buNone/>
            </a:pPr>
            <a:r>
              <a:rPr lang="en-US" dirty="0"/>
              <a:t>		• 8- bit A/D Control Register 1 (ADCON1)</a:t>
            </a:r>
          </a:p>
          <a:p>
            <a:pPr marL="0" indent="0">
              <a:buNone/>
            </a:pPr>
            <a:r>
              <a:rPr lang="en-US" dirty="0"/>
              <a:t>		• 8- bit A/D Result High Register (ADRESH)</a:t>
            </a:r>
          </a:p>
          <a:p>
            <a:pPr marL="0" indent="0">
              <a:buNone/>
            </a:pPr>
            <a:r>
              <a:rPr lang="en-US" dirty="0"/>
              <a:t>		• 8- bit A/D Result Low Register (ADRESL)</a:t>
            </a:r>
          </a:p>
          <a:p>
            <a:endParaRPr lang="en-US" sz="2800" dirty="0"/>
          </a:p>
          <a:p>
            <a:r>
              <a:rPr lang="en-US" sz="2800" dirty="0"/>
              <a:t>What an is an analog signal??</a:t>
            </a:r>
          </a:p>
          <a:p>
            <a:pPr lvl="2"/>
            <a:r>
              <a:rPr lang="en-US" sz="2000" i="1" dirty="0"/>
              <a:t>	Is D.C voltage analog?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0270" y="2715895"/>
            <a:ext cx="2161735" cy="646331"/>
          </a:xfrm>
          <a:prstGeom prst="rect">
            <a:avLst/>
          </a:prstGeom>
          <a:solidFill>
            <a:srgbClr val="FFC000">
              <a:alpha val="3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Used to configure settings of ADC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00270" y="3984144"/>
            <a:ext cx="2161735" cy="92333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Hold binary result of converted analog signal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7906043" y="3039061"/>
            <a:ext cx="1294227" cy="11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906043" y="3222298"/>
            <a:ext cx="1191065" cy="36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997482" y="4529003"/>
            <a:ext cx="1111348" cy="17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97482" y="4068901"/>
            <a:ext cx="1111348" cy="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91" y="0"/>
            <a:ext cx="8428994" cy="70272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Some teRminoligies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02723"/>
                <a:ext cx="12064621" cy="598468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B0F0"/>
                    </a:solidFill>
                  </a:rPr>
                  <a:t>Resolution</a:t>
                </a:r>
                <a:r>
                  <a:rPr lang="en-US" sz="2400" dirty="0"/>
                  <a:t> (n-bit): width of output data given by ADC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B0F0"/>
                    </a:solidFill>
                  </a:rPr>
                  <a:t>Conversion time</a:t>
                </a:r>
                <a:r>
                  <a:rPr lang="en-US" sz="2400" dirty="0"/>
                  <a:t>: Time taken by ADC to convert analog signal to digital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B0F0"/>
                    </a:solidFill>
                  </a:rPr>
                  <a:t>Step Size</a:t>
                </a:r>
                <a:r>
                  <a:rPr lang="en-US" sz="2400" dirty="0"/>
                  <a:t>: smallest step after which ADC provide us a new binary number</a:t>
                </a:r>
              </a:p>
              <a:p>
                <a:pPr marL="822960" lvl="3" indent="0">
                  <a:lnSpc>
                    <a:spcPct val="100000"/>
                  </a:lnSpc>
                  <a:buNone/>
                </a:pPr>
                <a:r>
                  <a:rPr lang="en-US" sz="1800" dirty="0"/>
                  <a:t>					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𝑉𝑟𝑒𝑓</m:t>
                        </m:r>
                        <m:r>
                          <a:rPr lang="en-US" sz="1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𝑉𝑟𝑒𝑓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</m:num>
                      <m:den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pPr marL="548640" lvl="2" indent="0">
                  <a:lnSpc>
                    <a:spcPct val="100000"/>
                  </a:lnSpc>
                  <a:buNone/>
                </a:pPr>
                <a:r>
                  <a:rPr lang="en-US" sz="1800" dirty="0"/>
                  <a:t>            		 e.g : Vref = 5v, 		n=10		Step Size=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</m:oMath>
                </a14:m>
                <a:r>
                  <a:rPr lang="en-US" sz="1800" dirty="0"/>
                  <a:t> = 4.88mv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B0F0"/>
                    </a:solidFill>
                  </a:rPr>
                  <a:t>Digital Data Output:</a:t>
                </a:r>
              </a:p>
              <a:p>
                <a:pPr marL="54864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𝐷𝑜𝑢𝑡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𝑉𝑖𝑛</m:t>
                              </m:r>
                            </m:num>
                            <m:den>
                              <m:r>
                                <a:rPr lang="en-US" sz="1800" i="1" dirty="0" err="1">
                                  <a:latin typeface="Cambria Math" panose="02040503050406030204" pitchFamily="18" charset="0"/>
                                </a:rPr>
                                <m:t>𝑆𝑡𝑒𝑝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 dirty="0" err="1">
                                  <a:latin typeface="Cambria Math" panose="02040503050406030204" pitchFamily="18" charset="0"/>
                                </a:rPr>
                                <m:t>𝑆𝑖𝑧𝑒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548640" lvl="2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e.g</a:t>
                </a:r>
                <a:r>
                  <a:rPr lang="en-US" sz="1800" dirty="0"/>
                  <a:t>. if n=8-bit ,  vref = 2.56v , calculate binary output generated by ADC if  a.)Vin= 1.7v,   b.) Vin=2.1v</a:t>
                </a:r>
              </a:p>
              <a:p>
                <a:pPr marL="548640" lvl="2" indent="0">
                  <a:buNone/>
                </a:pPr>
                <a:r>
                  <a:rPr lang="en-US" sz="1800" dirty="0">
                    <a:solidFill>
                      <a:srgbClr val="00B050"/>
                    </a:solidFill>
                  </a:rPr>
                  <a:t>a.) </a:t>
                </a:r>
                <a:r>
                  <a:rPr lang="en-US" sz="1800" dirty="0"/>
                  <a:t>step= 2.56/256 =10mv 				Dout=1.7v/10mv  =   170 in decimal</a:t>
                </a:r>
              </a:p>
              <a:p>
                <a:pPr marL="548640" lvl="2" indent="0">
                  <a:buNone/>
                </a:pPr>
                <a:r>
                  <a:rPr lang="en-US" sz="1800" dirty="0"/>
                  <a:t>		ADC output= binary of 170=10101011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B0F0"/>
                    </a:solidFill>
                  </a:rPr>
                  <a:t>Tad</a:t>
                </a:r>
                <a:r>
                  <a:rPr lang="en-US" sz="2400" dirty="0"/>
                  <a:t>  </a:t>
                </a:r>
                <a:r>
                  <a:rPr lang="en-US" sz="2400" dirty="0">
                    <a:sym typeface="Wingdings" panose="05000000000000000000" pitchFamily="2" charset="2"/>
                  </a:rPr>
                  <a:t> conversion time per bit</a:t>
                </a:r>
              </a:p>
              <a:p>
                <a:pPr lvl="2"/>
                <a:r>
                  <a:rPr lang="en-US" sz="1800" dirty="0">
                    <a:sym typeface="Wingdings" panose="05000000000000000000" pitchFamily="2" charset="2"/>
                  </a:rPr>
                  <a:t>For 10-bits, A/D conversion time  =  12 Tad</a:t>
                </a:r>
              </a:p>
              <a:p>
                <a:pPr lvl="2"/>
                <a:r>
                  <a:rPr lang="en-US" sz="1800" dirty="0">
                    <a:sym typeface="Wingdings" panose="05000000000000000000" pitchFamily="2" charset="2"/>
                  </a:rPr>
                  <a:t>Important parameter in clk selection of ADC ----- clk must be selected such that </a:t>
                </a:r>
                <a:r>
                  <a:rPr lang="en-US" sz="18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Tad&gt;=1.6us</a:t>
                </a:r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02723"/>
                <a:ext cx="12064621" cy="5984680"/>
              </a:xfrm>
              <a:blipFill>
                <a:blip r:embed="rId2"/>
                <a:stretch>
                  <a:fillRect l="-505" t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3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69058"/>
            <a:ext cx="4148919" cy="740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INSIDE ADCON0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0344"/>
            <a:ext cx="12192000" cy="61176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b="1" u="sng" dirty="0">
              <a:solidFill>
                <a:srgbClr val="FF0000"/>
              </a:solidFill>
            </a:endParaRP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Rule to select this clock?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clk must be selected such that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Tad&gt;=1.6us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E.g</a:t>
            </a:r>
            <a:r>
              <a:rPr lang="en-US" dirty="0">
                <a:sym typeface="Wingdings" panose="05000000000000000000" pitchFamily="2" charset="2"/>
              </a:rPr>
              <a:t> if XTAL=10Mhz, then for FOSC/2 we have … 10M/2=5Mhz</a:t>
            </a:r>
          </a:p>
          <a:p>
            <a:pPr marL="54864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Tad=1/5M = 200ns &lt;1.6us  .. So its not valid clk </a:t>
            </a:r>
          </a:p>
          <a:p>
            <a:pPr marL="54864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548640" lvl="2" indent="0">
              <a:buNone/>
            </a:pPr>
            <a:r>
              <a:rPr lang="en-US" dirty="0">
                <a:sym typeface="Wingdings" panose="05000000000000000000" pitchFamily="2" charset="2"/>
              </a:rPr>
              <a:t>For FOSC/6???     And   FOSC/32???			/32 is correct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11" y="479049"/>
            <a:ext cx="8942760" cy="1448156"/>
          </a:xfrm>
          <a:prstGeom prst="rect">
            <a:avLst/>
          </a:prstGeom>
          <a:effectLst>
            <a:glow rad="101600">
              <a:schemeClr val="accent1">
                <a:alpha val="40000"/>
              </a:schemeClr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0" y="1996263"/>
            <a:ext cx="10809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bit 7-6     </a:t>
            </a:r>
            <a:r>
              <a:rPr lang="en-US" b="1" i="0" u="none" strike="noStrike" baseline="0" dirty="0">
                <a:latin typeface="Arial" panose="020B0604020202020204" pitchFamily="34" charset="0"/>
              </a:rPr>
              <a:t>ADCS1:ADCS0: </a:t>
            </a:r>
            <a:r>
              <a:rPr lang="en-US" b="0" i="0" u="none" strike="noStrike" baseline="0" dirty="0">
                <a:latin typeface="+mj-lt"/>
              </a:rPr>
              <a:t>A/D Conversion Clock Select bits (</a:t>
            </a:r>
            <a:r>
              <a:rPr lang="en-US" b="0" i="0" u="none" strike="noStrike" baseline="0" dirty="0">
                <a:solidFill>
                  <a:srgbClr val="00B0F0"/>
                </a:solidFill>
                <a:latin typeface="+mj-lt"/>
              </a:rPr>
              <a:t>ADCON0 bits in </a:t>
            </a:r>
            <a:r>
              <a:rPr lang="en-US" b="1" i="0" u="none" strike="noStrike" baseline="0" dirty="0">
                <a:solidFill>
                  <a:srgbClr val="00B0F0"/>
                </a:solidFill>
                <a:latin typeface="+mj-lt"/>
              </a:rPr>
              <a:t>bold , ADCS2</a:t>
            </a:r>
            <a:r>
              <a:rPr lang="en-US" b="1" i="0" u="none" strike="noStrike" dirty="0">
                <a:solidFill>
                  <a:srgbClr val="00B0F0"/>
                </a:solidFill>
                <a:latin typeface="+mj-lt"/>
              </a:rPr>
              <a:t> bit is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in ADCON1 </a:t>
            </a:r>
            <a:r>
              <a:rPr lang="en-US" b="1" dirty="0" err="1">
                <a:solidFill>
                  <a:srgbClr val="00B0F0"/>
                </a:solidFill>
                <a:latin typeface="+mj-lt"/>
              </a:rPr>
              <a:t>reg</a:t>
            </a:r>
            <a:r>
              <a:rPr lang="en-US" b="0" i="0" u="none" strike="noStrike" baseline="0" dirty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7736" y="2333718"/>
            <a:ext cx="98565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B050"/>
                </a:solidFill>
                <a:latin typeface="Arial" panose="020B0604020202020204" pitchFamily="34" charset="0"/>
              </a:rPr>
              <a:t>&lt;ADCS2:ADCS1:ADCS0&gt;     		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Clock Conversion</a:t>
            </a:r>
          </a:p>
          <a:p>
            <a:r>
              <a:rPr lang="en-US" sz="1600" b="0" i="0" u="none" strike="noStrike" baseline="0" dirty="0">
                <a:latin typeface="Courier"/>
              </a:rPr>
              <a:t>0 </a:t>
            </a:r>
            <a:r>
              <a:rPr lang="en-US" sz="1600" b="1" i="0" u="none" strike="noStrike" baseline="0" dirty="0">
                <a:latin typeface="Courier-Bold"/>
              </a:rPr>
              <a:t>00    				  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F</a:t>
            </a:r>
            <a:r>
              <a:rPr lang="en-US" sz="700" b="0" i="0" u="none" strike="noStrike" baseline="0" dirty="0">
                <a:latin typeface="Arial" panose="020B0604020202020204" pitchFamily="34" charset="0"/>
              </a:rPr>
              <a:t>OSC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/2</a:t>
            </a:r>
          </a:p>
          <a:p>
            <a:r>
              <a:rPr lang="en-US" sz="1600" b="0" i="0" u="none" strike="noStrike" baseline="0" dirty="0">
                <a:latin typeface="Courier"/>
              </a:rPr>
              <a:t>0 </a:t>
            </a:r>
            <a:r>
              <a:rPr lang="en-US" sz="1600" b="1" i="0" u="none" strike="noStrike" baseline="0" dirty="0">
                <a:latin typeface="Courier-Bold"/>
              </a:rPr>
              <a:t>01  				  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F</a:t>
            </a:r>
            <a:r>
              <a:rPr lang="en-US" sz="700" b="0" i="0" u="none" strike="noStrike" baseline="0" dirty="0">
                <a:latin typeface="Arial" panose="020B0604020202020204" pitchFamily="34" charset="0"/>
              </a:rPr>
              <a:t>OSC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/8</a:t>
            </a:r>
          </a:p>
          <a:p>
            <a:r>
              <a:rPr lang="en-US" sz="1600" b="0" i="0" u="none" strike="noStrike" baseline="0" dirty="0">
                <a:latin typeface="Courier"/>
              </a:rPr>
              <a:t>0 </a:t>
            </a:r>
            <a:r>
              <a:rPr lang="en-US" sz="1600" b="1" i="0" u="none" strike="noStrike" baseline="0" dirty="0">
                <a:latin typeface="Courier-Bold"/>
              </a:rPr>
              <a:t>10   				  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F</a:t>
            </a:r>
            <a:r>
              <a:rPr lang="en-US" sz="700" b="0" i="0" u="none" strike="noStrike" baseline="0" dirty="0">
                <a:latin typeface="Arial" panose="020B0604020202020204" pitchFamily="34" charset="0"/>
              </a:rPr>
              <a:t>OSC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/32</a:t>
            </a:r>
          </a:p>
          <a:p>
            <a:r>
              <a:rPr lang="en-US" sz="1600" b="0" i="0" u="none" strike="noStrike" baseline="0" dirty="0">
                <a:latin typeface="Courier"/>
              </a:rPr>
              <a:t>0 </a:t>
            </a:r>
            <a:r>
              <a:rPr lang="en-US" sz="1600" b="1" i="0" u="none" strike="noStrike" baseline="0" dirty="0">
                <a:latin typeface="Courier-Bold"/>
              </a:rPr>
              <a:t>11  				  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F</a:t>
            </a:r>
            <a:r>
              <a:rPr lang="en-US" sz="700" b="0" i="0" u="none" strike="noStrike" baseline="0" dirty="0">
                <a:latin typeface="Arial" panose="020B0604020202020204" pitchFamily="34" charset="0"/>
              </a:rPr>
              <a:t>RC 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(clock derived from the internal A/D RC oscillator)</a:t>
            </a:r>
          </a:p>
          <a:p>
            <a:r>
              <a:rPr lang="en-US" sz="1600" b="0" i="0" u="none" strike="noStrike" baseline="0" dirty="0">
                <a:latin typeface="Courier"/>
              </a:rPr>
              <a:t>1 </a:t>
            </a:r>
            <a:r>
              <a:rPr lang="en-US" sz="1600" b="1" i="0" u="none" strike="noStrike" baseline="0" dirty="0">
                <a:latin typeface="Courier-Bold"/>
              </a:rPr>
              <a:t>00   				  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F</a:t>
            </a:r>
            <a:r>
              <a:rPr lang="en-US" sz="700" b="0" i="0" u="none" strike="noStrike" baseline="0" dirty="0">
                <a:latin typeface="Arial" panose="020B0604020202020204" pitchFamily="34" charset="0"/>
              </a:rPr>
              <a:t>OSC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/4</a:t>
            </a:r>
          </a:p>
          <a:p>
            <a:r>
              <a:rPr lang="en-US" sz="1600" b="0" i="0" u="none" strike="noStrike" baseline="0" dirty="0">
                <a:latin typeface="Courier"/>
              </a:rPr>
              <a:t>1 </a:t>
            </a:r>
            <a:r>
              <a:rPr lang="en-US" sz="1600" b="1" i="0" u="none" strike="noStrike" baseline="0" dirty="0">
                <a:latin typeface="Courier-Bold"/>
              </a:rPr>
              <a:t>01    				 </a:t>
            </a:r>
            <a:r>
              <a:rPr lang="en-US" sz="1600" b="1" i="0" u="none" strike="noStrike" dirty="0">
                <a:latin typeface="Courier-Bold"/>
              </a:rPr>
              <a:t> 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F</a:t>
            </a:r>
            <a:r>
              <a:rPr lang="en-US" sz="700" b="0" i="0" u="none" strike="noStrike" baseline="0" dirty="0">
                <a:latin typeface="Arial" panose="020B0604020202020204" pitchFamily="34" charset="0"/>
              </a:rPr>
              <a:t>OSC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/16</a:t>
            </a:r>
          </a:p>
          <a:p>
            <a:r>
              <a:rPr lang="en-US" sz="1600" b="0" i="0" u="none" strike="noStrike" baseline="0" dirty="0">
                <a:latin typeface="Courier"/>
              </a:rPr>
              <a:t>1 </a:t>
            </a:r>
            <a:r>
              <a:rPr lang="en-US" sz="1600" b="1" i="0" u="none" strike="noStrike" baseline="0" dirty="0">
                <a:latin typeface="Courier-Bold"/>
              </a:rPr>
              <a:t>10  				  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F</a:t>
            </a:r>
            <a:r>
              <a:rPr lang="en-US" sz="700" b="0" i="0" u="none" strike="noStrike" baseline="0" dirty="0">
                <a:latin typeface="Arial" panose="020B0604020202020204" pitchFamily="34" charset="0"/>
              </a:rPr>
              <a:t>OSC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/64</a:t>
            </a:r>
          </a:p>
          <a:p>
            <a:r>
              <a:rPr lang="en-US" sz="1600" b="0" i="0" u="none" strike="noStrike" baseline="0" dirty="0">
                <a:latin typeface="Courier"/>
              </a:rPr>
              <a:t>1 </a:t>
            </a:r>
            <a:r>
              <a:rPr lang="en-US" sz="1600" b="1" i="0" u="none" strike="noStrike" baseline="0" dirty="0">
                <a:latin typeface="Courier-Bold"/>
              </a:rPr>
              <a:t>11  				  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F</a:t>
            </a:r>
            <a:r>
              <a:rPr lang="en-US" sz="700" b="0" i="0" u="none" strike="noStrike" baseline="0" dirty="0">
                <a:latin typeface="Arial" panose="020B0604020202020204" pitchFamily="34" charset="0"/>
              </a:rPr>
              <a:t>RC </a:t>
            </a:r>
            <a:r>
              <a:rPr lang="en-US" sz="1600" b="0" i="0" u="none" strike="noStrike" baseline="0" dirty="0">
                <a:latin typeface="Arial" panose="020B0604020202020204" pitchFamily="34" charset="0"/>
              </a:rPr>
              <a:t>(clock derived from the internal A/D RC oscillator)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69058"/>
            <a:ext cx="4148919" cy="740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INSIDE ADCON0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0344"/>
            <a:ext cx="12192000" cy="611765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bit 5-3 </a:t>
            </a:r>
            <a:r>
              <a:rPr lang="en-US" b="1" dirty="0"/>
              <a:t>CHS2:CHS0: </a:t>
            </a:r>
            <a:r>
              <a:rPr lang="en-US" dirty="0"/>
              <a:t>Analog Channel Select bits</a:t>
            </a:r>
          </a:p>
          <a:p>
            <a:pPr marL="1097280" lvl="4" indent="0">
              <a:buNone/>
            </a:pPr>
            <a:r>
              <a:rPr lang="en-US" dirty="0"/>
              <a:t>000 = channel 0, (AN0)</a:t>
            </a:r>
          </a:p>
          <a:p>
            <a:pPr marL="1097280" lvl="4" indent="0">
              <a:buNone/>
            </a:pPr>
            <a:r>
              <a:rPr lang="en-US" dirty="0"/>
              <a:t>001 = channel 1, (AN1)</a:t>
            </a:r>
          </a:p>
          <a:p>
            <a:pPr marL="1097280" lvl="4" indent="0">
              <a:buNone/>
            </a:pPr>
            <a:r>
              <a:rPr lang="en-US" dirty="0"/>
              <a:t>010 = channel 2, (AN2)</a:t>
            </a:r>
          </a:p>
          <a:p>
            <a:pPr marL="1097280" lvl="4" indent="0">
              <a:buNone/>
            </a:pPr>
            <a:r>
              <a:rPr lang="en-US" dirty="0"/>
              <a:t>011 = channel 3, (AN3)</a:t>
            </a:r>
          </a:p>
          <a:p>
            <a:pPr marL="1097280" lvl="4" indent="0">
              <a:buNone/>
            </a:pPr>
            <a:r>
              <a:rPr lang="en-US" dirty="0"/>
              <a:t>100 = channel 4, (AN4)</a:t>
            </a:r>
          </a:p>
          <a:p>
            <a:pPr marL="1097280" lvl="4" indent="0">
              <a:buNone/>
            </a:pPr>
            <a:r>
              <a:rPr lang="en-US" dirty="0"/>
              <a:t>101 = channel 5, (AN5)</a:t>
            </a:r>
          </a:p>
          <a:p>
            <a:pPr marL="1097280" lvl="4" indent="0">
              <a:buNone/>
            </a:pPr>
            <a:r>
              <a:rPr lang="en-US" dirty="0"/>
              <a:t>110 = channel 6, (AN6)</a:t>
            </a:r>
          </a:p>
          <a:p>
            <a:pPr marL="1097280" lvl="4" indent="0">
              <a:buNone/>
            </a:pPr>
            <a:r>
              <a:rPr lang="en-US" dirty="0"/>
              <a:t>111 = channel 7, (AN7)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bit 2    </a:t>
            </a:r>
            <a:r>
              <a:rPr lang="en-US" b="1" dirty="0"/>
              <a:t>GO/DONE’: </a:t>
            </a:r>
            <a:r>
              <a:rPr lang="en-US" dirty="0"/>
              <a:t>A/D Conversion Status bit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1800" i="1" dirty="0">
                <a:solidFill>
                  <a:srgbClr val="00B0F0"/>
                </a:solidFill>
                <a:sym typeface="Wingdings" panose="05000000000000000000" pitchFamily="2" charset="2"/>
              </a:rPr>
              <a:t>indicates whether conversion completed or not?</a:t>
            </a:r>
            <a:endParaRPr lang="en-US" sz="1800" i="1" dirty="0">
              <a:solidFill>
                <a:srgbClr val="00B0F0"/>
              </a:solidFill>
            </a:endParaRPr>
          </a:p>
          <a:p>
            <a:pPr marL="1097280" lvl="4" indent="0">
              <a:buNone/>
            </a:pPr>
            <a:r>
              <a:rPr lang="en-US" dirty="0"/>
              <a:t>When ADON = 1:</a:t>
            </a:r>
          </a:p>
          <a:p>
            <a:pPr marL="1097280" lvl="4" indent="0">
              <a:buNone/>
            </a:pPr>
            <a:r>
              <a:rPr lang="en-US" dirty="0"/>
              <a:t>1 = A/D conversion in progress (setting this bit starts the A/D conversion which is automatically</a:t>
            </a:r>
          </a:p>
          <a:p>
            <a:pPr marL="1097280" lvl="4" indent="0">
              <a:buNone/>
            </a:pPr>
            <a:r>
              <a:rPr lang="en-US" dirty="0"/>
              <a:t>  			      cleared by hardware when the A/D conversion is complete)</a:t>
            </a:r>
          </a:p>
          <a:p>
            <a:pPr marL="1097280" lvl="4" indent="0">
              <a:buNone/>
            </a:pPr>
            <a:r>
              <a:rPr lang="en-US" dirty="0"/>
              <a:t>0 = A/D conversion not in progress</a:t>
            </a:r>
          </a:p>
          <a:p>
            <a:r>
              <a:rPr lang="en-US" dirty="0">
                <a:solidFill>
                  <a:srgbClr val="FF0000"/>
                </a:solidFill>
              </a:rPr>
              <a:t>bit 1    </a:t>
            </a:r>
            <a:r>
              <a:rPr lang="en-US" b="1" dirty="0"/>
              <a:t>Unimplemented: </a:t>
            </a:r>
            <a:r>
              <a:rPr lang="en-US" dirty="0"/>
              <a:t>Read as '0'</a:t>
            </a:r>
          </a:p>
          <a:p>
            <a:r>
              <a:rPr lang="en-US" dirty="0">
                <a:solidFill>
                  <a:srgbClr val="FF0000"/>
                </a:solidFill>
              </a:rPr>
              <a:t>bit 0    </a:t>
            </a:r>
            <a:r>
              <a:rPr lang="en-US" b="1" dirty="0"/>
              <a:t>ADON: </a:t>
            </a:r>
            <a:r>
              <a:rPr lang="en-US" dirty="0"/>
              <a:t>A/D On bit</a:t>
            </a:r>
          </a:p>
          <a:p>
            <a:pPr marL="1097280" lvl="4" indent="0">
              <a:buNone/>
            </a:pPr>
            <a:r>
              <a:rPr lang="en-US" dirty="0"/>
              <a:t>1 = A/D converter module is powered up</a:t>
            </a:r>
          </a:p>
          <a:p>
            <a:pPr marL="1097280" lvl="4" indent="0">
              <a:buNone/>
            </a:pPr>
            <a:r>
              <a:rPr lang="en-US" dirty="0"/>
              <a:t>0 = A/D converter module is shut-off and consumes no operating current</a:t>
            </a:r>
          </a:p>
          <a:p>
            <a:pPr marL="1097280" lvl="4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11" y="479049"/>
            <a:ext cx="8942760" cy="1448156"/>
          </a:xfrm>
          <a:prstGeom prst="rect">
            <a:avLst/>
          </a:prstGeom>
          <a:effectLst>
            <a:glow rad="203200">
              <a:schemeClr val="accent1">
                <a:alpha val="40000"/>
              </a:schemeClr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121359" y="1811041"/>
            <a:ext cx="9104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53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13367</TotalTime>
  <Words>1358</Words>
  <Application>Microsoft Office PowerPoint</Application>
  <PresentationFormat>Widescreen</PresentationFormat>
  <Paragraphs>208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Courier</vt:lpstr>
      <vt:lpstr>Courier-Bold</vt:lpstr>
      <vt:lpstr>Rockwell</vt:lpstr>
      <vt:lpstr>Rockwell Condensed</vt:lpstr>
      <vt:lpstr>Wingdings</vt:lpstr>
      <vt:lpstr>Wood Type</vt:lpstr>
      <vt:lpstr>Analog to Digital Convertor</vt:lpstr>
      <vt:lpstr>NEED FOR ADC</vt:lpstr>
      <vt:lpstr>ADC</vt:lpstr>
      <vt:lpstr>ADC </vt:lpstr>
      <vt:lpstr>ADC</vt:lpstr>
      <vt:lpstr>Intro</vt:lpstr>
      <vt:lpstr>Some teRminoligies</vt:lpstr>
      <vt:lpstr>INSIDE ADCON0 Register</vt:lpstr>
      <vt:lpstr>INSIDE ADCON0 Register</vt:lpstr>
      <vt:lpstr>INSIDE ADCON1 Register</vt:lpstr>
      <vt:lpstr>PIC ADC internal block diagram</vt:lpstr>
      <vt:lpstr>INSIDE ADCON1 Register</vt:lpstr>
      <vt:lpstr>ADC coding steps</vt:lpstr>
      <vt:lpstr>PowerPoint Presentation</vt:lpstr>
      <vt:lpstr>MikroC Library Functions for ADC </vt:lpstr>
      <vt:lpstr>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Convertor</dc:title>
  <dc:creator>pc</dc:creator>
  <cp:lastModifiedBy>Asad Ur Rehman</cp:lastModifiedBy>
  <cp:revision>176</cp:revision>
  <dcterms:created xsi:type="dcterms:W3CDTF">2017-02-12T08:30:40Z</dcterms:created>
  <dcterms:modified xsi:type="dcterms:W3CDTF">2023-05-08T03:13:37Z</dcterms:modified>
</cp:coreProperties>
</file>