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6" r:id="rId3"/>
    <p:sldId id="257" r:id="rId4"/>
    <p:sldId id="288" r:id="rId5"/>
    <p:sldId id="270" r:id="rId6"/>
    <p:sldId id="294" r:id="rId7"/>
    <p:sldId id="258" r:id="rId8"/>
    <p:sldId id="287" r:id="rId9"/>
    <p:sldId id="268" r:id="rId10"/>
    <p:sldId id="297" r:id="rId11"/>
    <p:sldId id="295" r:id="rId12"/>
    <p:sldId id="285" r:id="rId13"/>
    <p:sldId id="299" r:id="rId14"/>
    <p:sldId id="300" r:id="rId15"/>
    <p:sldId id="296" r:id="rId16"/>
    <p:sldId id="289" r:id="rId17"/>
    <p:sldId id="290" r:id="rId18"/>
    <p:sldId id="291" r:id="rId19"/>
    <p:sldId id="281" r:id="rId20"/>
    <p:sldId id="298" r:id="rId21"/>
    <p:sldId id="301" r:id="rId22"/>
    <p:sldId id="307" r:id="rId23"/>
    <p:sldId id="302" r:id="rId24"/>
    <p:sldId id="309" r:id="rId25"/>
    <p:sldId id="304" r:id="rId26"/>
    <p:sldId id="311" r:id="rId27"/>
    <p:sldId id="313" r:id="rId28"/>
    <p:sldId id="308" r:id="rId29"/>
    <p:sldId id="314" r:id="rId30"/>
    <p:sldId id="315" r:id="rId31"/>
    <p:sldId id="312" r:id="rId32"/>
    <p:sldId id="316" r:id="rId33"/>
    <p:sldId id="318" r:id="rId34"/>
    <p:sldId id="31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1A9A9-A32B-4782-9222-2E9C8B31B7B1}" type="datetimeFigureOut">
              <a:rPr lang="en-US" smtClean="0"/>
              <a:pPr/>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6FCD8-107D-4B6A-A05B-97E33A0BB6BA}" type="slidenum">
              <a:rPr lang="en-US" smtClean="0"/>
              <a:pPr/>
              <a:t>‹#›</a:t>
            </a:fld>
            <a:endParaRPr lang="en-US"/>
          </a:p>
        </p:txBody>
      </p:sp>
    </p:spTree>
    <p:extLst>
      <p:ext uri="{BB962C8B-B14F-4D97-AF65-F5344CB8AC3E}">
        <p14:creationId xmlns:p14="http://schemas.microsoft.com/office/powerpoint/2010/main" val="356634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A6FCD8-107D-4B6A-A05B-97E33A0BB6BA}" type="slidenum">
              <a:rPr lang="en-US" smtClean="0"/>
              <a:pPr/>
              <a:t>3</a:t>
            </a:fld>
            <a:endParaRPr lang="en-US"/>
          </a:p>
        </p:txBody>
      </p:sp>
    </p:spTree>
    <p:extLst>
      <p:ext uri="{BB962C8B-B14F-4D97-AF65-F5344CB8AC3E}">
        <p14:creationId xmlns:p14="http://schemas.microsoft.com/office/powerpoint/2010/main" val="136213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A6FCD8-107D-4B6A-A05B-97E33A0BB6BA}" type="slidenum">
              <a:rPr lang="en-US" smtClean="0"/>
              <a:pPr/>
              <a:t>16</a:t>
            </a:fld>
            <a:endParaRPr lang="en-US"/>
          </a:p>
        </p:txBody>
      </p:sp>
    </p:spTree>
    <p:extLst>
      <p:ext uri="{BB962C8B-B14F-4D97-AF65-F5344CB8AC3E}">
        <p14:creationId xmlns:p14="http://schemas.microsoft.com/office/powerpoint/2010/main" val="284237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A6FCD8-107D-4B6A-A05B-97E33A0BB6BA}"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A54257-9ADD-4338-B8A2-2014B5984CC6}" type="slidenum">
              <a:rPr lang="en-US" altLang="en-US" sz="1000"/>
              <a:pPr/>
              <a:t>22</a:t>
            </a:fld>
            <a:endParaRPr lang="en-US" altLang="en-US" sz="1000"/>
          </a:p>
        </p:txBody>
      </p:sp>
      <p:sp>
        <p:nvSpPr>
          <p:cNvPr id="39939" name="Rectangle 2"/>
          <p:cNvSpPr>
            <a:spLocks noGrp="1" noRot="1" noChangeAspect="1" noChangeArrowheads="1" noTextEdit="1"/>
          </p:cNvSpPr>
          <p:nvPr>
            <p:ph type="sldImg"/>
          </p:nvPr>
        </p:nvSpPr>
        <p:spPr>
          <a:xfrm>
            <a:off x="393700" y="692150"/>
            <a:ext cx="6070600" cy="34163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194365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2DFC2-064F-40BE-B5C2-9126F85E3A45}"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D3F6AD-561A-4678-9997-316E4B88DB61}" type="slidenum">
              <a:rPr lang="en-US" smtClean="0"/>
              <a:pPr/>
              <a:t>‹#›</a:t>
            </a:fld>
            <a:endParaRPr lang="en-US"/>
          </a:p>
        </p:txBody>
      </p:sp>
    </p:spTree>
    <p:extLst>
      <p:ext uri="{BB962C8B-B14F-4D97-AF65-F5344CB8AC3E}">
        <p14:creationId xmlns:p14="http://schemas.microsoft.com/office/powerpoint/2010/main" val="16400761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2DFC2-064F-40BE-B5C2-9126F85E3A45}"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916908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2DFC2-064F-40BE-B5C2-9126F85E3A45}"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29327622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2DFC2-064F-40BE-B5C2-9126F85E3A45}"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17102587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EF2DFC2-064F-40BE-B5C2-9126F85E3A45}" type="datetimeFigureOut">
              <a:rPr lang="en-US" smtClean="0"/>
              <a:pPr/>
              <a:t>5/8/2023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D3F6AD-561A-4678-9997-316E4B88DB61}" type="slidenum">
              <a:rPr lang="en-US" smtClean="0"/>
              <a:pPr/>
              <a:t>‹#›</a:t>
            </a:fld>
            <a:endParaRPr lang="en-US"/>
          </a:p>
        </p:txBody>
      </p:sp>
    </p:spTree>
    <p:extLst>
      <p:ext uri="{BB962C8B-B14F-4D97-AF65-F5344CB8AC3E}">
        <p14:creationId xmlns:p14="http://schemas.microsoft.com/office/powerpoint/2010/main" val="24727385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2DFC2-064F-40BE-B5C2-9126F85E3A45}"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2312280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2DFC2-064F-40BE-B5C2-9126F85E3A45}"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37604172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2DFC2-064F-40BE-B5C2-9126F85E3A45}"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20223298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2DFC2-064F-40BE-B5C2-9126F85E3A45}"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22756842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2DFC2-064F-40BE-B5C2-9126F85E3A45}"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31722309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2DFC2-064F-40BE-B5C2-9126F85E3A45}" type="datetimeFigureOut">
              <a:rPr lang="en-US" smtClean="0"/>
              <a:pPr/>
              <a:t>5/8/2023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D3F6AD-561A-4678-9997-316E4B88DB61}" type="slidenum">
              <a:rPr lang="en-US" smtClean="0"/>
              <a:pPr/>
              <a:t>‹#›</a:t>
            </a:fld>
            <a:endParaRPr lang="en-US"/>
          </a:p>
        </p:txBody>
      </p:sp>
    </p:spTree>
    <p:extLst>
      <p:ext uri="{BB962C8B-B14F-4D97-AF65-F5344CB8AC3E}">
        <p14:creationId xmlns:p14="http://schemas.microsoft.com/office/powerpoint/2010/main" val="27921960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EF2DFC2-064F-40BE-B5C2-9126F85E3A45}" type="datetimeFigureOut">
              <a:rPr lang="en-US" smtClean="0"/>
              <a:pPr/>
              <a:t>5/8/2023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D3F6AD-561A-4678-9997-316E4B88DB61}" type="slidenum">
              <a:rPr lang="en-US" smtClean="0"/>
              <a:pPr/>
              <a:t>‹#›</a:t>
            </a:fld>
            <a:endParaRPr lang="en-US"/>
          </a:p>
        </p:txBody>
      </p:sp>
    </p:spTree>
    <p:extLst>
      <p:ext uri="{BB962C8B-B14F-4D97-AF65-F5344CB8AC3E}">
        <p14:creationId xmlns:p14="http://schemas.microsoft.com/office/powerpoint/2010/main" val="3208813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773417"/>
            <a:ext cx="9966960" cy="3035808"/>
          </a:xfrm>
        </p:spPr>
        <p:txBody>
          <a:bodyPr/>
          <a:lstStyle/>
          <a:p>
            <a:r>
              <a:rPr lang="en-US" dirty="0"/>
              <a:t>CCP Module Programming</a:t>
            </a:r>
            <a:br>
              <a:rPr lang="en-US" dirty="0"/>
            </a:br>
            <a:r>
              <a:rPr lang="en-US" dirty="0"/>
              <a:t>			</a:t>
            </a:r>
            <a:r>
              <a:rPr lang="en-US" sz="2800" dirty="0"/>
              <a:t>Capture, Compare and </a:t>
            </a:r>
            <a:r>
              <a:rPr lang="en-US" sz="2800" dirty="0" err="1"/>
              <a:t>PwM</a:t>
            </a:r>
            <a:endParaRPr lang="en-US" sz="2800" dirty="0"/>
          </a:p>
        </p:txBody>
      </p:sp>
      <p:sp>
        <p:nvSpPr>
          <p:cNvPr id="3" name="Subtitle 2"/>
          <p:cNvSpPr>
            <a:spLocks noGrp="1"/>
          </p:cNvSpPr>
          <p:nvPr>
            <p:ph type="subTitle" idx="1"/>
          </p:nvPr>
        </p:nvSpPr>
        <p:spPr>
          <a:xfrm>
            <a:off x="1179030" y="4975974"/>
            <a:ext cx="7891272" cy="1069848"/>
          </a:xfrm>
        </p:spPr>
        <p:txBody>
          <a:bodyPr/>
          <a:lstStyle/>
          <a:p>
            <a:r>
              <a:rPr lang="en-US" dirty="0"/>
              <a:t>PIC18f452</a:t>
            </a:r>
          </a:p>
        </p:txBody>
      </p:sp>
    </p:spTree>
    <p:extLst>
      <p:ext uri="{BB962C8B-B14F-4D97-AF65-F5344CB8AC3E}">
        <p14:creationId xmlns:p14="http://schemas.microsoft.com/office/powerpoint/2010/main" val="26215014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u="sng" dirty="0">
                <a:solidFill>
                  <a:srgbClr val="00B0F0"/>
                </a:solidFill>
              </a:rPr>
              <a:t>Scenario: </a:t>
            </a:r>
            <a:r>
              <a:rPr lang="en-US" dirty="0"/>
              <a:t>Assume 1 Hz pulse is connected to Timer3 pin (T1CKI) and an LED is connected to RC2/CCP1 pin. Timer3 is being used as a counter.  Using compare mode write code to toggle LED every 10 pulses</a:t>
            </a:r>
          </a:p>
          <a:p>
            <a:pPr marL="0" indent="0">
              <a:buNone/>
            </a:pPr>
            <a:r>
              <a:rPr lang="en-US" b="1" i="1" u="sng" dirty="0">
                <a:solidFill>
                  <a:srgbClr val="FFC000"/>
                </a:solidFill>
              </a:rPr>
              <a:t>SOLUTION:</a:t>
            </a:r>
          </a:p>
        </p:txBody>
      </p:sp>
      <p:sp>
        <p:nvSpPr>
          <p:cNvPr id="5" name="TextBox 4"/>
          <p:cNvSpPr txBox="1"/>
          <p:nvPr/>
        </p:nvSpPr>
        <p:spPr>
          <a:xfrm>
            <a:off x="0" y="1225689"/>
            <a:ext cx="11873552" cy="5632311"/>
          </a:xfrm>
          <a:prstGeom prst="rect">
            <a:avLst/>
          </a:prstGeom>
          <a:noFill/>
          <a:ln>
            <a:solidFill>
              <a:srgbClr val="00B0F0"/>
            </a:solidFill>
          </a:ln>
        </p:spPr>
        <p:txBody>
          <a:bodyPr wrap="square" rtlCol="0">
            <a:spAutoFit/>
          </a:bodyPr>
          <a:lstStyle/>
          <a:p>
            <a:r>
              <a:rPr lang="en-US" b="1" dirty="0"/>
              <a:t>#include &lt;p18F452.h&gt;</a:t>
            </a:r>
          </a:p>
          <a:p>
            <a:r>
              <a:rPr lang="en-US" b="1" dirty="0"/>
              <a:t>void main (void)</a:t>
            </a:r>
          </a:p>
          <a:p>
            <a:r>
              <a:rPr lang="en-US" b="1" dirty="0"/>
              <a:t>{</a:t>
            </a:r>
          </a:p>
          <a:p>
            <a:r>
              <a:rPr lang="en-US" dirty="0"/>
              <a:t>CCP1CON = 0x02;	 </a:t>
            </a:r>
            <a:r>
              <a:rPr lang="en-US" i="1" dirty="0">
                <a:solidFill>
                  <a:srgbClr val="FF0000"/>
                </a:solidFill>
              </a:rPr>
              <a:t>// </a:t>
            </a:r>
            <a:r>
              <a:rPr lang="en-US" dirty="0">
                <a:solidFill>
                  <a:srgbClr val="FF0000"/>
                </a:solidFill>
              </a:rPr>
              <a:t>compare mode, toggle upon match</a:t>
            </a:r>
          </a:p>
          <a:p>
            <a:r>
              <a:rPr lang="en-US" dirty="0"/>
              <a:t>T3CON = 0x42;	 </a:t>
            </a:r>
            <a:r>
              <a:rPr lang="en-US" i="1" dirty="0">
                <a:solidFill>
                  <a:srgbClr val="FF0000"/>
                </a:solidFill>
              </a:rPr>
              <a:t>//</a:t>
            </a:r>
            <a:r>
              <a:rPr lang="en-US" dirty="0">
                <a:solidFill>
                  <a:srgbClr val="FF0000"/>
                </a:solidFill>
              </a:rPr>
              <a:t>timer 3 for compare, </a:t>
            </a:r>
            <a:r>
              <a:rPr lang="en-US" dirty="0" err="1">
                <a:solidFill>
                  <a:srgbClr val="FF0000"/>
                </a:solidFill>
              </a:rPr>
              <a:t>prescaler</a:t>
            </a:r>
            <a:r>
              <a:rPr lang="en-US" dirty="0">
                <a:solidFill>
                  <a:srgbClr val="FF0000"/>
                </a:solidFill>
              </a:rPr>
              <a:t>=1, external </a:t>
            </a:r>
            <a:r>
              <a:rPr lang="en-US" dirty="0" err="1">
                <a:solidFill>
                  <a:srgbClr val="FF0000"/>
                </a:solidFill>
              </a:rPr>
              <a:t>clk</a:t>
            </a:r>
            <a:r>
              <a:rPr lang="en-US" dirty="0">
                <a:solidFill>
                  <a:srgbClr val="FF0000"/>
                </a:solidFill>
              </a:rPr>
              <a:t>, SYNC on</a:t>
            </a:r>
          </a:p>
          <a:p>
            <a:r>
              <a:rPr lang="en-US" dirty="0"/>
              <a:t>TRISC.TRISC2 = 0; 	</a:t>
            </a:r>
            <a:r>
              <a:rPr lang="en-US" i="1" dirty="0">
                <a:solidFill>
                  <a:srgbClr val="FF0000"/>
                </a:solidFill>
              </a:rPr>
              <a:t>// </a:t>
            </a:r>
            <a:r>
              <a:rPr lang="en-US" dirty="0">
                <a:solidFill>
                  <a:srgbClr val="FF0000"/>
                </a:solidFill>
              </a:rPr>
              <a:t>configure CCP1 pin for output</a:t>
            </a:r>
          </a:p>
          <a:p>
            <a:r>
              <a:rPr lang="en-US" dirty="0"/>
              <a:t>TRISC.TRISC0 = 1; 	</a:t>
            </a:r>
            <a:r>
              <a:rPr lang="en-US" i="1" dirty="0">
                <a:solidFill>
                  <a:srgbClr val="FF0000"/>
                </a:solidFill>
              </a:rPr>
              <a:t>// </a:t>
            </a:r>
            <a:r>
              <a:rPr lang="en-US" dirty="0">
                <a:solidFill>
                  <a:srgbClr val="FF0000"/>
                </a:solidFill>
              </a:rPr>
              <a:t>T1CKI as input to use timer3 as counter</a:t>
            </a:r>
            <a:endParaRPr lang="en-US" i="1" dirty="0">
              <a:solidFill>
                <a:srgbClr val="FF0000"/>
              </a:solidFill>
            </a:endParaRPr>
          </a:p>
          <a:p>
            <a:pPr eaLnBrk="0" fontAlgn="base" hangingPunct="0">
              <a:spcBef>
                <a:spcPct val="0"/>
              </a:spcBef>
              <a:spcAft>
                <a:spcPct val="0"/>
              </a:spcAft>
            </a:pPr>
            <a:r>
              <a:rPr lang="en-US" dirty="0"/>
              <a:t>while(1)</a:t>
            </a:r>
          </a:p>
          <a:p>
            <a:pPr eaLnBrk="0" fontAlgn="base" hangingPunct="0">
              <a:spcBef>
                <a:spcPct val="0"/>
              </a:spcBef>
              <a:spcAft>
                <a:spcPct val="0"/>
              </a:spcAft>
            </a:pPr>
            <a:r>
              <a:rPr lang="en-US" dirty="0"/>
              <a:t>	{</a:t>
            </a:r>
          </a:p>
          <a:p>
            <a:pPr lvl="0" eaLnBrk="0" fontAlgn="base" hangingPunct="0">
              <a:spcBef>
                <a:spcPct val="0"/>
              </a:spcBef>
              <a:spcAft>
                <a:spcPct val="0"/>
              </a:spcAft>
            </a:pPr>
            <a:r>
              <a:rPr lang="en-US" altLang="en-US" dirty="0"/>
              <a:t>		CCPR1L=10; 	//</a:t>
            </a:r>
            <a:r>
              <a:rPr lang="en-US" altLang="en-US" dirty="0">
                <a:solidFill>
                  <a:srgbClr val="FF0000"/>
                </a:solidFill>
              </a:rPr>
              <a:t>initialize CCPR1 </a:t>
            </a:r>
            <a:r>
              <a:rPr lang="en-US" altLang="en-US" dirty="0" err="1">
                <a:solidFill>
                  <a:srgbClr val="FF0000"/>
                </a:solidFill>
              </a:rPr>
              <a:t>regs</a:t>
            </a:r>
            <a:r>
              <a:rPr lang="en-US" altLang="en-US" dirty="0">
                <a:solidFill>
                  <a:srgbClr val="FF0000"/>
                </a:solidFill>
              </a:rPr>
              <a:t> for 10 pulses</a:t>
            </a:r>
          </a:p>
          <a:p>
            <a:pPr eaLnBrk="0" fontAlgn="base" hangingPunct="0">
              <a:spcBef>
                <a:spcPct val="0"/>
              </a:spcBef>
              <a:spcAft>
                <a:spcPct val="0"/>
              </a:spcAft>
            </a:pPr>
            <a:r>
              <a:rPr lang="en-US" altLang="en-US" dirty="0"/>
              <a:t>		CCPR1H=0;</a:t>
            </a:r>
          </a:p>
          <a:p>
            <a:r>
              <a:rPr lang="en-US" dirty="0"/>
              <a:t>		TMR3H=0;</a:t>
            </a:r>
          </a:p>
          <a:p>
            <a:r>
              <a:rPr lang="en-US" dirty="0"/>
              <a:t>		TMR3L=0;</a:t>
            </a:r>
          </a:p>
          <a:p>
            <a:r>
              <a:rPr lang="en-US" dirty="0"/>
              <a:t>		T3CON.TMR3ON=1;	</a:t>
            </a:r>
            <a:r>
              <a:rPr lang="en-US" dirty="0">
                <a:solidFill>
                  <a:srgbClr val="FF0000"/>
                </a:solidFill>
              </a:rPr>
              <a:t>//start timer 3</a:t>
            </a:r>
          </a:p>
          <a:p>
            <a:r>
              <a:rPr lang="en-US" dirty="0"/>
              <a:t>		while (PIR1.CCP11F==0); 	</a:t>
            </a:r>
            <a:r>
              <a:rPr lang="en-US" dirty="0">
                <a:solidFill>
                  <a:srgbClr val="FF0000"/>
                </a:solidFill>
              </a:rPr>
              <a:t>// wait for match </a:t>
            </a:r>
            <a:r>
              <a:rPr lang="en-US" dirty="0" err="1">
                <a:solidFill>
                  <a:srgbClr val="FF0000"/>
                </a:solidFill>
              </a:rPr>
              <a:t>i.e</a:t>
            </a:r>
            <a:r>
              <a:rPr lang="en-US" dirty="0">
                <a:solidFill>
                  <a:srgbClr val="FF0000"/>
                </a:solidFill>
              </a:rPr>
              <a:t> wait for 10 pulses </a:t>
            </a:r>
          </a:p>
          <a:p>
            <a:r>
              <a:rPr lang="en-US" i="1" dirty="0">
                <a:solidFill>
                  <a:srgbClr val="0070C0"/>
                </a:solidFill>
              </a:rPr>
              <a:t>		//CCP will automatically toggle </a:t>
            </a:r>
            <a:r>
              <a:rPr lang="en-US" i="1" dirty="0" err="1">
                <a:solidFill>
                  <a:srgbClr val="0070C0"/>
                </a:solidFill>
              </a:rPr>
              <a:t>CCPx</a:t>
            </a:r>
            <a:r>
              <a:rPr lang="en-US" i="1" dirty="0">
                <a:solidFill>
                  <a:srgbClr val="0070C0"/>
                </a:solidFill>
              </a:rPr>
              <a:t> pin  </a:t>
            </a:r>
          </a:p>
          <a:p>
            <a:r>
              <a:rPr lang="en-US" dirty="0"/>
              <a:t>		T3CON.TMR3ON=0;	</a:t>
            </a:r>
            <a:r>
              <a:rPr lang="en-US" dirty="0">
                <a:solidFill>
                  <a:srgbClr val="FF0000"/>
                </a:solidFill>
              </a:rPr>
              <a:t>//off timer 3</a:t>
            </a:r>
          </a:p>
          <a:p>
            <a:r>
              <a:rPr lang="en-US" i="1" dirty="0">
                <a:solidFill>
                  <a:srgbClr val="FF0000"/>
                </a:solidFill>
              </a:rPr>
              <a:t>		</a:t>
            </a:r>
            <a:r>
              <a:rPr lang="en-US" dirty="0"/>
              <a:t>PIR1.CCP11F = 0; </a:t>
            </a:r>
            <a:r>
              <a:rPr lang="en-US" dirty="0">
                <a:solidFill>
                  <a:srgbClr val="FF0000"/>
                </a:solidFill>
              </a:rPr>
              <a:t>//</a:t>
            </a:r>
            <a:r>
              <a:rPr lang="en-US" dirty="0" err="1">
                <a:solidFill>
                  <a:srgbClr val="FF0000"/>
                </a:solidFill>
              </a:rPr>
              <a:t>clr</a:t>
            </a:r>
            <a:r>
              <a:rPr lang="en-US" dirty="0">
                <a:solidFill>
                  <a:srgbClr val="FF0000"/>
                </a:solidFill>
              </a:rPr>
              <a:t> flag</a:t>
            </a:r>
          </a:p>
          <a:p>
            <a:r>
              <a:rPr lang="en-US" dirty="0"/>
              <a:t>	}</a:t>
            </a:r>
          </a:p>
          <a:p>
            <a:r>
              <a:rPr lang="en-US" dirty="0"/>
              <a:t>}</a:t>
            </a:r>
          </a:p>
        </p:txBody>
      </p:sp>
    </p:spTree>
    <p:extLst>
      <p:ext uri="{BB962C8B-B14F-4D97-AF65-F5344CB8AC3E}">
        <p14:creationId xmlns:p14="http://schemas.microsoft.com/office/powerpoint/2010/main" val="40819701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884" y="1999534"/>
            <a:ext cx="10058400" cy="1609344"/>
          </a:xfrm>
        </p:spPr>
        <p:txBody>
          <a:bodyPr/>
          <a:lstStyle/>
          <a:p>
            <a:r>
              <a:rPr lang="en-US" dirty="0"/>
              <a:t>Lets DISCUSS </a:t>
            </a:r>
            <a:r>
              <a:rPr lang="en-US" sz="8000" dirty="0">
                <a:solidFill>
                  <a:srgbClr val="FF0000"/>
                </a:solidFill>
              </a:rPr>
              <a:t>CAPTURE MODE</a:t>
            </a:r>
            <a:r>
              <a:rPr lang="en-US" sz="8000" dirty="0"/>
              <a:t>!</a:t>
            </a:r>
            <a:endParaRPr lang="en-US" dirty="0"/>
          </a:p>
        </p:txBody>
      </p:sp>
    </p:spTree>
    <p:extLst>
      <p:ext uri="{BB962C8B-B14F-4D97-AF65-F5344CB8AC3E}">
        <p14:creationId xmlns:p14="http://schemas.microsoft.com/office/powerpoint/2010/main" val="16363828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en-US" dirty="0"/>
              <a:t>CAPTURE MODULE</a:t>
            </a:r>
          </a:p>
        </p:txBody>
      </p:sp>
      <p:sp>
        <p:nvSpPr>
          <p:cNvPr id="5" name="Rectangle 3"/>
          <p:cNvSpPr txBox="1">
            <a:spLocks noChangeArrowheads="1"/>
          </p:cNvSpPr>
          <p:nvPr/>
        </p:nvSpPr>
        <p:spPr>
          <a:xfrm>
            <a:off x="771098"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altLang="en-US" sz="2000" dirty="0"/>
          </a:p>
        </p:txBody>
      </p:sp>
      <p:sp>
        <p:nvSpPr>
          <p:cNvPr id="6" name="Rectangle 5"/>
          <p:cNvSpPr/>
          <p:nvPr/>
        </p:nvSpPr>
        <p:spPr>
          <a:xfrm>
            <a:off x="457199" y="1600200"/>
            <a:ext cx="11170693" cy="4585871"/>
          </a:xfrm>
          <a:prstGeom prst="rect">
            <a:avLst/>
          </a:prstGeom>
        </p:spPr>
        <p:txBody>
          <a:bodyPr wrap="square">
            <a:spAutoFit/>
          </a:bodyPr>
          <a:lstStyle/>
          <a:p>
            <a:pPr marL="342900" indent="-342900">
              <a:buFont typeface="Arial" panose="020B0604020202020204" pitchFamily="34" charset="0"/>
              <a:buChar char="•"/>
            </a:pPr>
            <a:r>
              <a:rPr lang="en-US" altLang="en-US" sz="2800" dirty="0">
                <a:solidFill>
                  <a:schemeClr val="accent2"/>
                </a:solidFill>
              </a:rPr>
              <a:t>In Capture mode, </a:t>
            </a:r>
            <a:r>
              <a:rPr lang="en-US" altLang="en-US" sz="2800" dirty="0" err="1">
                <a:solidFill>
                  <a:srgbClr val="00B050"/>
                </a:solidFill>
              </a:rPr>
              <a:t>CCPRxH:CCPRxL</a:t>
            </a:r>
            <a:r>
              <a:rPr lang="en-US" altLang="en-US" sz="2800" dirty="0">
                <a:solidFill>
                  <a:schemeClr val="accent2"/>
                </a:solidFill>
              </a:rPr>
              <a:t> captures the 16-bit value of the </a:t>
            </a:r>
            <a:r>
              <a:rPr lang="en-US" altLang="en-US" sz="2800" dirty="0">
                <a:solidFill>
                  <a:srgbClr val="00B050"/>
                </a:solidFill>
              </a:rPr>
              <a:t>TIMER-1/3</a:t>
            </a:r>
            <a:r>
              <a:rPr lang="en-US" altLang="en-US" sz="2800" dirty="0">
                <a:solidFill>
                  <a:schemeClr val="accent2"/>
                </a:solidFill>
              </a:rPr>
              <a:t> register when an event occurs on pin </a:t>
            </a:r>
            <a:r>
              <a:rPr lang="en-US" altLang="en-US" sz="2800" dirty="0" err="1">
                <a:solidFill>
                  <a:srgbClr val="00B050"/>
                </a:solidFill>
              </a:rPr>
              <a:t>CCPx</a:t>
            </a:r>
            <a:r>
              <a:rPr lang="en-US" altLang="en-US" sz="2800" dirty="0">
                <a:solidFill>
                  <a:schemeClr val="accent2"/>
                </a:solidFill>
              </a:rPr>
              <a:t>. An event is defined as one of the following:</a:t>
            </a:r>
          </a:p>
          <a:p>
            <a:pPr marL="914400" lvl="1" indent="-457200">
              <a:buFont typeface="+mj-lt"/>
              <a:buAutoNum type="alphaLcParenR"/>
            </a:pPr>
            <a:r>
              <a:rPr lang="en-US" sz="2000" dirty="0"/>
              <a:t>Every </a:t>
            </a:r>
            <a:r>
              <a:rPr lang="en-US" sz="2000" dirty="0">
                <a:solidFill>
                  <a:srgbClr val="00B0F0"/>
                </a:solidFill>
              </a:rPr>
              <a:t>falling edge </a:t>
            </a:r>
            <a:r>
              <a:rPr lang="en-US" sz="2000" dirty="0"/>
              <a:t>(1 » 0) on the </a:t>
            </a:r>
            <a:r>
              <a:rPr lang="en-US" sz="2000" dirty="0" err="1">
                <a:solidFill>
                  <a:srgbClr val="00B050"/>
                </a:solidFill>
              </a:rPr>
              <a:t>CCPx</a:t>
            </a:r>
            <a:r>
              <a:rPr lang="en-US" sz="2000" dirty="0"/>
              <a:t> pin.</a:t>
            </a:r>
          </a:p>
          <a:p>
            <a:pPr marL="914400" lvl="1" indent="-457200">
              <a:buFont typeface="+mj-lt"/>
              <a:buAutoNum type="alphaLcParenR"/>
            </a:pPr>
            <a:r>
              <a:rPr lang="en-US" sz="2000" dirty="0"/>
              <a:t>Every </a:t>
            </a:r>
            <a:r>
              <a:rPr lang="en-US" sz="2000" dirty="0">
                <a:solidFill>
                  <a:srgbClr val="00B0F0"/>
                </a:solidFill>
              </a:rPr>
              <a:t>rising edge </a:t>
            </a:r>
            <a:r>
              <a:rPr lang="en-US" sz="2000" dirty="0"/>
              <a:t>(0 » 1) on the </a:t>
            </a:r>
            <a:r>
              <a:rPr lang="en-US" sz="2000" dirty="0" err="1">
                <a:solidFill>
                  <a:srgbClr val="00B050"/>
                </a:solidFill>
              </a:rPr>
              <a:t>CCPx</a:t>
            </a:r>
            <a:r>
              <a:rPr lang="en-US" sz="2000" dirty="0"/>
              <a:t> pin.</a:t>
            </a:r>
          </a:p>
          <a:p>
            <a:pPr marL="914400" lvl="1" indent="-457200">
              <a:buFont typeface="+mj-lt"/>
              <a:buAutoNum type="alphaLcParenR"/>
            </a:pPr>
            <a:r>
              <a:rPr lang="en-US" sz="2000" dirty="0"/>
              <a:t>Every </a:t>
            </a:r>
            <a:r>
              <a:rPr lang="en-US" sz="2000" dirty="0">
                <a:solidFill>
                  <a:srgbClr val="00B0F0"/>
                </a:solidFill>
              </a:rPr>
              <a:t>4th rising edge </a:t>
            </a:r>
            <a:r>
              <a:rPr lang="en-US" sz="2000" dirty="0"/>
              <a:t>(0 » 1) on the </a:t>
            </a:r>
            <a:r>
              <a:rPr lang="en-US" sz="2000" dirty="0" err="1">
                <a:solidFill>
                  <a:srgbClr val="00B050"/>
                </a:solidFill>
              </a:rPr>
              <a:t>CCPx</a:t>
            </a:r>
            <a:r>
              <a:rPr lang="en-US" sz="2000" dirty="0"/>
              <a:t> pin.</a:t>
            </a:r>
          </a:p>
          <a:p>
            <a:pPr marL="914400" lvl="1" indent="-457200">
              <a:buFont typeface="+mj-lt"/>
              <a:buAutoNum type="alphaLcParenR"/>
            </a:pPr>
            <a:r>
              <a:rPr lang="en-US" sz="2000" dirty="0"/>
              <a:t>Every </a:t>
            </a:r>
            <a:r>
              <a:rPr lang="en-US" sz="2000" dirty="0">
                <a:solidFill>
                  <a:srgbClr val="00B0F0"/>
                </a:solidFill>
              </a:rPr>
              <a:t>16th rising edge </a:t>
            </a:r>
            <a:r>
              <a:rPr lang="en-US" sz="2000" dirty="0"/>
              <a:t>(0 » 1) on the </a:t>
            </a:r>
            <a:r>
              <a:rPr lang="en-US" sz="2000" dirty="0" err="1">
                <a:solidFill>
                  <a:srgbClr val="00B050"/>
                </a:solidFill>
              </a:rPr>
              <a:t>CCPx</a:t>
            </a:r>
            <a:r>
              <a:rPr lang="en-US" sz="2000" dirty="0"/>
              <a:t> pin</a:t>
            </a:r>
          </a:p>
          <a:p>
            <a:pPr lvl="1"/>
            <a:endParaRPr lang="en-US" sz="2000" dirty="0"/>
          </a:p>
          <a:p>
            <a:pPr marL="285750" indent="-285750">
              <a:buFont typeface="Arial" panose="020B0604020202020204" pitchFamily="34" charset="0"/>
              <a:buChar char="•"/>
            </a:pPr>
            <a:r>
              <a:rPr lang="en-US" altLang="en-US" sz="2400" dirty="0">
                <a:solidFill>
                  <a:schemeClr val="accent2"/>
                </a:solidFill>
              </a:rPr>
              <a:t>In Capture Mode these settings are necessary.</a:t>
            </a:r>
          </a:p>
          <a:p>
            <a:pPr marL="1028700" lvl="1" indent="-571500">
              <a:buFont typeface="Arial" panose="020B0604020202020204" pitchFamily="34" charset="0"/>
              <a:buChar char="•"/>
            </a:pPr>
            <a:r>
              <a:rPr lang="en-US" sz="2400" dirty="0" err="1">
                <a:solidFill>
                  <a:srgbClr val="00B050"/>
                </a:solidFill>
              </a:rPr>
              <a:t>CCPx</a:t>
            </a:r>
            <a:r>
              <a:rPr lang="en-US" sz="2400" dirty="0"/>
              <a:t> pin must be configured as input.</a:t>
            </a:r>
          </a:p>
          <a:p>
            <a:pPr marL="800100" lvl="1" indent="-342900">
              <a:buFont typeface="Arial" panose="020B0604020202020204" pitchFamily="34" charset="0"/>
              <a:buChar char="•"/>
            </a:pPr>
            <a:r>
              <a:rPr lang="en-US" sz="2400" dirty="0"/>
              <a:t>   </a:t>
            </a:r>
            <a:r>
              <a:rPr lang="en-US" sz="2400" dirty="0">
                <a:solidFill>
                  <a:srgbClr val="00B050"/>
                </a:solidFill>
              </a:rPr>
              <a:t>TIMRER-1 or 3</a:t>
            </a:r>
            <a:r>
              <a:rPr lang="en-US" sz="2400" dirty="0"/>
              <a:t> module must operate as </a:t>
            </a:r>
            <a:r>
              <a:rPr lang="en-US" sz="2400" i="1" dirty="0"/>
              <a:t>timer</a:t>
            </a:r>
            <a:r>
              <a:rPr lang="en-US" sz="2400" dirty="0"/>
              <a:t> or </a:t>
            </a:r>
            <a:r>
              <a:rPr lang="en-US" sz="2400" i="1" dirty="0">
                <a:solidFill>
                  <a:srgbClr val="0070C0"/>
                </a:solidFill>
              </a:rPr>
              <a:t>synchronous</a:t>
            </a:r>
            <a:r>
              <a:rPr lang="en-US" sz="2400" i="1" dirty="0"/>
              <a:t> counter.</a:t>
            </a:r>
          </a:p>
          <a:p>
            <a:pPr lvl="1"/>
            <a:endParaRPr lang="en-US" altLang="en-US" sz="3600" dirty="0">
              <a:solidFill>
                <a:schemeClr val="accent2"/>
              </a:solidFill>
            </a:endParaRPr>
          </a:p>
        </p:txBody>
      </p:sp>
    </p:spTree>
    <p:extLst>
      <p:ext uri="{BB962C8B-B14F-4D97-AF65-F5344CB8AC3E}">
        <p14:creationId xmlns:p14="http://schemas.microsoft.com/office/powerpoint/2010/main" val="20910125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92"/>
            <a:ext cx="4148919" cy="740344"/>
          </a:xfrm>
        </p:spPr>
        <p:txBody>
          <a:bodyPr>
            <a:normAutofit/>
          </a:bodyPr>
          <a:lstStyle/>
          <a:p>
            <a:r>
              <a:rPr lang="en-US" sz="3200" dirty="0">
                <a:solidFill>
                  <a:srgbClr val="92D050"/>
                </a:solidFill>
              </a:rPr>
              <a:t>INSIDE </a:t>
            </a:r>
            <a:r>
              <a:rPr lang="en-US" sz="3200" dirty="0" err="1">
                <a:solidFill>
                  <a:srgbClr val="00B0F0"/>
                </a:solidFill>
              </a:rPr>
              <a:t>CCP</a:t>
            </a:r>
            <a:r>
              <a:rPr lang="en-US" sz="3200" cap="none" dirty="0" err="1">
                <a:solidFill>
                  <a:srgbClr val="00B0F0"/>
                </a:solidFill>
              </a:rPr>
              <a:t>x</a:t>
            </a:r>
            <a:r>
              <a:rPr lang="en-US" sz="3200" dirty="0" err="1">
                <a:solidFill>
                  <a:srgbClr val="00B0F0"/>
                </a:solidFill>
              </a:rPr>
              <a:t>con</a:t>
            </a:r>
            <a:r>
              <a:rPr lang="en-US" sz="3200" dirty="0">
                <a:solidFill>
                  <a:srgbClr val="92D050"/>
                </a:solidFill>
              </a:rPr>
              <a:t>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702812" y="177422"/>
            <a:ext cx="8322085" cy="1482710"/>
          </a:xfrm>
          <a:prstGeom prst="rect">
            <a:avLst/>
          </a:prstGeom>
        </p:spPr>
      </p:pic>
      <p:sp>
        <p:nvSpPr>
          <p:cNvPr id="5" name="Rectangle 4"/>
          <p:cNvSpPr/>
          <p:nvPr/>
        </p:nvSpPr>
        <p:spPr>
          <a:xfrm>
            <a:off x="241110" y="2071797"/>
            <a:ext cx="11709779" cy="3046988"/>
          </a:xfrm>
          <a:prstGeom prst="rect">
            <a:avLst/>
          </a:prstGeom>
        </p:spPr>
        <p:txBody>
          <a:bodyPr wrap="square">
            <a:spAutoFit/>
          </a:bodyPr>
          <a:lstStyle/>
          <a:p>
            <a:r>
              <a:rPr lang="en-US" sz="2400" dirty="0">
                <a:solidFill>
                  <a:srgbClr val="FF0000"/>
                </a:solidFill>
                <a:latin typeface="Arial" panose="020B0604020202020204" pitchFamily="34" charset="0"/>
              </a:rPr>
              <a:t>bit 7-6         </a:t>
            </a:r>
            <a:r>
              <a:rPr lang="en-US" sz="2400" b="1" dirty="0">
                <a:latin typeface="Arial" panose="020B0604020202020204" pitchFamily="34" charset="0"/>
              </a:rPr>
              <a:t>Unimplemented: </a:t>
            </a:r>
            <a:r>
              <a:rPr lang="en-US" sz="2400" dirty="0">
                <a:latin typeface="Arial" panose="020B0604020202020204" pitchFamily="34" charset="0"/>
              </a:rPr>
              <a:t>Read as '0‘</a:t>
            </a:r>
          </a:p>
          <a:p>
            <a:endParaRPr lang="en-US" sz="2400" dirty="0">
              <a:latin typeface="Arial" panose="020B0604020202020204" pitchFamily="34" charset="0"/>
            </a:endParaRPr>
          </a:p>
          <a:p>
            <a:r>
              <a:rPr lang="en-US" sz="2400" dirty="0">
                <a:solidFill>
                  <a:srgbClr val="FF0000"/>
                </a:solidFill>
                <a:latin typeface="Arial" panose="020B0604020202020204" pitchFamily="34" charset="0"/>
              </a:rPr>
              <a:t>bit 5-4        </a:t>
            </a:r>
            <a:r>
              <a:rPr lang="en-US" sz="2400" b="1" dirty="0">
                <a:latin typeface="Arial" panose="020B0604020202020204" pitchFamily="34" charset="0"/>
              </a:rPr>
              <a:t>DCxB1:DCxB0</a:t>
            </a:r>
            <a:r>
              <a:rPr lang="en-US" sz="2400" dirty="0">
                <a:latin typeface="Arial" panose="020B0604020202020204" pitchFamily="34" charset="0"/>
              </a:rPr>
              <a:t>: PWM Duty Cycle bit1 and bit0</a:t>
            </a:r>
          </a:p>
          <a:p>
            <a:r>
              <a:rPr lang="en-US" sz="2400" dirty="0">
                <a:latin typeface="Arial" panose="020B0604020202020204" pitchFamily="34" charset="0"/>
              </a:rPr>
              <a:t>		</a:t>
            </a:r>
            <a:r>
              <a:rPr lang="en-US" sz="2400" dirty="0">
                <a:solidFill>
                  <a:srgbClr val="00B0F0"/>
                </a:solidFill>
                <a:latin typeface="Arial" panose="020B0604020202020204" pitchFamily="34" charset="0"/>
              </a:rPr>
              <a:t>Capture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Compare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PWM mode</a:t>
            </a:r>
            <a:r>
              <a:rPr lang="en-US" sz="2400" dirty="0">
                <a:latin typeface="Arial" panose="020B0604020202020204" pitchFamily="34" charset="0"/>
              </a:rPr>
              <a:t>: These bits are the two </a:t>
            </a:r>
            <a:r>
              <a:rPr lang="en-US" sz="2400" dirty="0" err="1">
                <a:latin typeface="Arial" panose="020B0604020202020204" pitchFamily="34" charset="0"/>
              </a:rPr>
              <a:t>LSbs</a:t>
            </a:r>
            <a:r>
              <a:rPr lang="en-US" sz="2400" dirty="0">
                <a:latin typeface="Arial" panose="020B0604020202020204" pitchFamily="34" charset="0"/>
              </a:rPr>
              <a:t> (bit1 and bit0) of the 10-bit 				PWM duty cycle. The upper eight bits(DCx9:DCx2) of the 				duty cycle are found in </a:t>
            </a:r>
            <a:r>
              <a:rPr lang="en-US" sz="2400" dirty="0" err="1">
                <a:latin typeface="Arial" panose="020B0604020202020204" pitchFamily="34" charset="0"/>
              </a:rPr>
              <a:t>CCPRxL</a:t>
            </a:r>
            <a:r>
              <a:rPr lang="en-US" sz="2400" dirty="0">
                <a:latin typeface="Arial" panose="020B0604020202020204" pitchFamily="34" charset="0"/>
              </a:rPr>
              <a:t>.</a:t>
            </a:r>
            <a:endParaRPr lang="en-US" sz="2400" dirty="0"/>
          </a:p>
        </p:txBody>
      </p:sp>
    </p:spTree>
    <p:extLst>
      <p:ext uri="{BB962C8B-B14F-4D97-AF65-F5344CB8AC3E}">
        <p14:creationId xmlns:p14="http://schemas.microsoft.com/office/powerpoint/2010/main" val="34374125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8" y="68238"/>
            <a:ext cx="4148919" cy="740344"/>
          </a:xfrm>
        </p:spPr>
        <p:txBody>
          <a:bodyPr>
            <a:normAutofit fontScale="90000"/>
          </a:bodyPr>
          <a:lstStyle/>
          <a:p>
            <a:r>
              <a:rPr lang="en-US" sz="3200" dirty="0">
                <a:solidFill>
                  <a:srgbClr val="92D050"/>
                </a:solidFill>
              </a:rPr>
              <a:t>INSIDE CCP1con/CCP2CON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p:cNvPicPr>
            <a:picLocks noChangeAspect="1"/>
          </p:cNvPicPr>
          <p:nvPr/>
        </p:nvPicPr>
        <p:blipFill>
          <a:blip r:embed="rId2"/>
          <a:stretch>
            <a:fillRect/>
          </a:stretch>
        </p:blipFill>
        <p:spPr>
          <a:xfrm>
            <a:off x="5103295" y="32522"/>
            <a:ext cx="6654252" cy="1185559"/>
          </a:xfrm>
          <a:prstGeom prst="rect">
            <a:avLst/>
          </a:prstGeom>
        </p:spPr>
      </p:pic>
      <p:sp>
        <p:nvSpPr>
          <p:cNvPr id="5" name="Rectangle 4"/>
          <p:cNvSpPr/>
          <p:nvPr/>
        </p:nvSpPr>
        <p:spPr>
          <a:xfrm>
            <a:off x="47768" y="1167243"/>
            <a:ext cx="11709779" cy="5693866"/>
          </a:xfrm>
          <a:prstGeom prst="rect">
            <a:avLst/>
          </a:prstGeom>
        </p:spPr>
        <p:txBody>
          <a:bodyPr wrap="square">
            <a:spAutoFit/>
          </a:bodyPr>
          <a:lstStyle/>
          <a:p>
            <a:r>
              <a:rPr lang="en-US" sz="2400" dirty="0">
                <a:solidFill>
                  <a:srgbClr val="FF0000"/>
                </a:solidFill>
              </a:rPr>
              <a:t>bit 3-0    </a:t>
            </a:r>
            <a:r>
              <a:rPr lang="en-US" sz="2400" b="1" dirty="0"/>
              <a:t>CCPxM3:CCPxM0</a:t>
            </a:r>
            <a:r>
              <a:rPr lang="en-US" sz="2400" dirty="0"/>
              <a:t>: </a:t>
            </a:r>
            <a:r>
              <a:rPr lang="en-US" sz="2400" dirty="0" err="1"/>
              <a:t>CCPx</a:t>
            </a:r>
            <a:r>
              <a:rPr lang="en-US" sz="2400" dirty="0"/>
              <a:t> Mode Select bits</a:t>
            </a:r>
          </a:p>
          <a:p>
            <a:r>
              <a:rPr lang="en-US" sz="2000" dirty="0">
                <a:solidFill>
                  <a:srgbClr val="00B0F0"/>
                </a:solidFill>
              </a:rPr>
              <a:t>0000</a:t>
            </a:r>
            <a:r>
              <a:rPr lang="en-US" sz="2000" dirty="0"/>
              <a:t> = </a:t>
            </a:r>
            <a:r>
              <a:rPr lang="en-US" sz="2000" dirty="0" err="1"/>
              <a:t>CCPx</a:t>
            </a:r>
            <a:r>
              <a:rPr lang="en-US" sz="2000" dirty="0"/>
              <a:t> module is off</a:t>
            </a:r>
          </a:p>
          <a:p>
            <a:r>
              <a:rPr lang="en-US" sz="2000" dirty="0">
                <a:solidFill>
                  <a:srgbClr val="00B0F0"/>
                </a:solidFill>
              </a:rPr>
              <a:t>0001</a:t>
            </a:r>
            <a:r>
              <a:rPr lang="en-US" sz="2000" dirty="0"/>
              <a:t> = Reserved</a:t>
            </a:r>
          </a:p>
          <a:p>
            <a:r>
              <a:rPr lang="en-US" sz="2000" dirty="0">
                <a:solidFill>
                  <a:srgbClr val="00B0F0"/>
                </a:solidFill>
              </a:rPr>
              <a:t>0010</a:t>
            </a:r>
            <a:r>
              <a:rPr lang="en-US" sz="2000" dirty="0"/>
              <a:t> = Compare mode, toggle output on match (</a:t>
            </a:r>
            <a:r>
              <a:rPr lang="en-US" sz="2000" dirty="0" err="1"/>
              <a:t>CCPxIF</a:t>
            </a:r>
            <a:r>
              <a:rPr lang="en-US" sz="2000" dirty="0"/>
              <a:t> bit is set)</a:t>
            </a:r>
          </a:p>
          <a:p>
            <a:r>
              <a:rPr lang="en-US" sz="2000" dirty="0">
                <a:solidFill>
                  <a:srgbClr val="00B0F0"/>
                </a:solidFill>
              </a:rPr>
              <a:t>0011</a:t>
            </a:r>
            <a:r>
              <a:rPr lang="en-US" sz="2000" dirty="0"/>
              <a:t> = Reserved</a:t>
            </a:r>
          </a:p>
          <a:p>
            <a:r>
              <a:rPr lang="en-US" sz="2000" dirty="0">
                <a:solidFill>
                  <a:srgbClr val="00B0F0"/>
                </a:solidFill>
              </a:rPr>
              <a:t>0100</a:t>
            </a:r>
            <a:r>
              <a:rPr lang="en-US" sz="2000" dirty="0"/>
              <a:t> = Capture mode, every falling edge</a:t>
            </a:r>
          </a:p>
          <a:p>
            <a:r>
              <a:rPr lang="en-US" sz="2000" dirty="0">
                <a:solidFill>
                  <a:srgbClr val="00B0F0"/>
                </a:solidFill>
              </a:rPr>
              <a:t>0101</a:t>
            </a:r>
            <a:r>
              <a:rPr lang="en-US" sz="2000" dirty="0"/>
              <a:t> = Capture mode, every rising edge</a:t>
            </a:r>
          </a:p>
          <a:p>
            <a:r>
              <a:rPr lang="en-US" sz="2000" dirty="0">
                <a:solidFill>
                  <a:srgbClr val="00B0F0"/>
                </a:solidFill>
              </a:rPr>
              <a:t>0110</a:t>
            </a:r>
            <a:r>
              <a:rPr lang="en-US" sz="2000" dirty="0"/>
              <a:t> = Capture mode, every 4th rising edge</a:t>
            </a:r>
          </a:p>
          <a:p>
            <a:r>
              <a:rPr lang="en-US" sz="2000" dirty="0">
                <a:solidFill>
                  <a:srgbClr val="00B0F0"/>
                </a:solidFill>
              </a:rPr>
              <a:t>0111</a:t>
            </a:r>
            <a:r>
              <a:rPr lang="en-US" sz="2000" dirty="0"/>
              <a:t> = Capture mode, every 16th rising edge</a:t>
            </a:r>
          </a:p>
          <a:p>
            <a:r>
              <a:rPr lang="en-US" sz="2000" dirty="0">
                <a:solidFill>
                  <a:srgbClr val="00B0F0"/>
                </a:solidFill>
              </a:rPr>
              <a:t>1000</a:t>
            </a:r>
            <a:r>
              <a:rPr lang="en-US" sz="2000" dirty="0"/>
              <a:t> = Compare mode,</a:t>
            </a:r>
          </a:p>
          <a:p>
            <a:r>
              <a:rPr lang="en-US" sz="2000" dirty="0"/>
              <a:t>	Initialize CCP pin Low, on compare match force CCP pin High (CCPIF bit is set)</a:t>
            </a:r>
          </a:p>
          <a:p>
            <a:r>
              <a:rPr lang="en-US" sz="2000" dirty="0">
                <a:solidFill>
                  <a:srgbClr val="00B0F0"/>
                </a:solidFill>
              </a:rPr>
              <a:t>1001</a:t>
            </a:r>
            <a:r>
              <a:rPr lang="en-US" sz="2000" dirty="0"/>
              <a:t> = Compare mode,</a:t>
            </a:r>
          </a:p>
          <a:p>
            <a:r>
              <a:rPr lang="en-US" sz="2000" dirty="0"/>
              <a:t> 	Initialize CCP pin High, on compare match force CCP pin Low (CCPIF bit is set)</a:t>
            </a:r>
          </a:p>
          <a:p>
            <a:r>
              <a:rPr lang="en-US" sz="2000" dirty="0">
                <a:solidFill>
                  <a:srgbClr val="00B0F0"/>
                </a:solidFill>
              </a:rPr>
              <a:t>1010</a:t>
            </a:r>
            <a:r>
              <a:rPr lang="en-US" sz="2000" dirty="0"/>
              <a:t> = Compare mode,</a:t>
            </a:r>
          </a:p>
          <a:p>
            <a:r>
              <a:rPr lang="en-US" sz="2000" dirty="0"/>
              <a:t>	Generate software interrupt on compare match (CCPIF bit is set, CCP pin is unaffected)</a:t>
            </a:r>
          </a:p>
          <a:p>
            <a:r>
              <a:rPr lang="en-US" sz="2000" dirty="0">
                <a:solidFill>
                  <a:srgbClr val="00B0F0"/>
                </a:solidFill>
              </a:rPr>
              <a:t>1011</a:t>
            </a:r>
            <a:r>
              <a:rPr lang="en-US" sz="2000" dirty="0"/>
              <a:t> = Compare mode,</a:t>
            </a:r>
          </a:p>
          <a:p>
            <a:r>
              <a:rPr lang="en-US" sz="2000" dirty="0"/>
              <a:t>	Trigger special event (CCPIF bit is set)</a:t>
            </a:r>
          </a:p>
          <a:p>
            <a:r>
              <a:rPr lang="en-US" sz="2000" dirty="0">
                <a:solidFill>
                  <a:srgbClr val="00B0F0"/>
                </a:solidFill>
              </a:rPr>
              <a:t>11xx</a:t>
            </a:r>
            <a:r>
              <a:rPr lang="en-US" sz="2000" dirty="0"/>
              <a:t> = PWM mode</a:t>
            </a:r>
          </a:p>
        </p:txBody>
      </p:sp>
    </p:spTree>
    <p:extLst>
      <p:ext uri="{BB962C8B-B14F-4D97-AF65-F5344CB8AC3E}">
        <p14:creationId xmlns:p14="http://schemas.microsoft.com/office/powerpoint/2010/main" val="16657404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6516" y="97421"/>
            <a:ext cx="7637424" cy="941696"/>
          </a:xfrm>
        </p:spPr>
        <p:txBody>
          <a:bodyPr/>
          <a:lstStyle/>
          <a:p>
            <a:r>
              <a:rPr lang="en-US" dirty="0" err="1"/>
              <a:t>CAPTuRE</a:t>
            </a:r>
            <a:r>
              <a:rPr lang="en-US" dirty="0"/>
              <a:t> MODE coding steps</a:t>
            </a:r>
          </a:p>
        </p:txBody>
      </p:sp>
      <p:sp>
        <p:nvSpPr>
          <p:cNvPr id="9" name="TextBox 8"/>
          <p:cNvSpPr txBox="1"/>
          <p:nvPr/>
        </p:nvSpPr>
        <p:spPr>
          <a:xfrm>
            <a:off x="85898" y="1519973"/>
            <a:ext cx="1678675" cy="1200329"/>
          </a:xfrm>
          <a:prstGeom prst="rect">
            <a:avLst/>
          </a:prstGeom>
          <a:solidFill>
            <a:srgbClr val="FFFFCC"/>
          </a:solidFill>
          <a:ln>
            <a:solidFill>
              <a:srgbClr val="FF0000"/>
            </a:solidFill>
          </a:ln>
        </p:spPr>
        <p:txBody>
          <a:bodyPr wrap="square" rtlCol="0">
            <a:spAutoFit/>
          </a:bodyPr>
          <a:lstStyle/>
          <a:p>
            <a:r>
              <a:rPr lang="en-US" dirty="0"/>
              <a:t>Load </a:t>
            </a:r>
            <a:r>
              <a:rPr lang="en-US" dirty="0" err="1">
                <a:solidFill>
                  <a:srgbClr val="FF0000"/>
                </a:solidFill>
              </a:rPr>
              <a:t>CCPxCON</a:t>
            </a:r>
            <a:r>
              <a:rPr lang="en-US" dirty="0">
                <a:solidFill>
                  <a:srgbClr val="FF0000"/>
                </a:solidFill>
              </a:rPr>
              <a:t> </a:t>
            </a:r>
            <a:r>
              <a:rPr lang="en-US" dirty="0"/>
              <a:t> </a:t>
            </a:r>
            <a:r>
              <a:rPr lang="en-US" dirty="0" err="1"/>
              <a:t>reg</a:t>
            </a:r>
            <a:r>
              <a:rPr lang="en-US" dirty="0"/>
              <a:t> for capture mode</a:t>
            </a:r>
          </a:p>
        </p:txBody>
      </p:sp>
      <p:sp>
        <p:nvSpPr>
          <p:cNvPr id="10" name="TextBox 9"/>
          <p:cNvSpPr txBox="1"/>
          <p:nvPr/>
        </p:nvSpPr>
        <p:spPr>
          <a:xfrm>
            <a:off x="5136728" y="1713287"/>
            <a:ext cx="1548829" cy="646331"/>
          </a:xfrm>
          <a:prstGeom prst="rect">
            <a:avLst/>
          </a:prstGeom>
          <a:solidFill>
            <a:srgbClr val="FFFFCC"/>
          </a:solidFill>
          <a:ln>
            <a:solidFill>
              <a:srgbClr val="FF0000"/>
            </a:solidFill>
          </a:ln>
        </p:spPr>
        <p:txBody>
          <a:bodyPr wrap="square" rtlCol="0">
            <a:spAutoFit/>
          </a:bodyPr>
          <a:lstStyle/>
          <a:p>
            <a:r>
              <a:rPr lang="en-US" dirty="0"/>
              <a:t>Set </a:t>
            </a:r>
            <a:r>
              <a:rPr lang="en-US" dirty="0" err="1"/>
              <a:t>CCPx</a:t>
            </a:r>
            <a:r>
              <a:rPr lang="en-US" dirty="0"/>
              <a:t> pin as input</a:t>
            </a:r>
          </a:p>
        </p:txBody>
      </p:sp>
      <p:sp>
        <p:nvSpPr>
          <p:cNvPr id="11" name="TextBox 10"/>
          <p:cNvSpPr txBox="1"/>
          <p:nvPr/>
        </p:nvSpPr>
        <p:spPr>
          <a:xfrm>
            <a:off x="7277154" y="1338847"/>
            <a:ext cx="2348377" cy="1477328"/>
          </a:xfrm>
          <a:prstGeom prst="rect">
            <a:avLst/>
          </a:prstGeom>
          <a:solidFill>
            <a:srgbClr val="FFFFCC"/>
          </a:solidFill>
          <a:ln>
            <a:solidFill>
              <a:srgbClr val="FF0000"/>
            </a:solidFill>
          </a:ln>
        </p:spPr>
        <p:txBody>
          <a:bodyPr wrap="square" rtlCol="0">
            <a:spAutoFit/>
          </a:bodyPr>
          <a:lstStyle/>
          <a:p>
            <a:r>
              <a:rPr lang="en-US" dirty="0"/>
              <a:t>Load </a:t>
            </a:r>
            <a:r>
              <a:rPr lang="en-US" dirty="0">
                <a:solidFill>
                  <a:srgbClr val="FF0000"/>
                </a:solidFill>
              </a:rPr>
              <a:t>T3CON</a:t>
            </a:r>
            <a:r>
              <a:rPr lang="en-US" dirty="0"/>
              <a:t> register to select </a:t>
            </a:r>
            <a:r>
              <a:rPr lang="en-US" dirty="0">
                <a:solidFill>
                  <a:srgbClr val="00B050"/>
                </a:solidFill>
              </a:rPr>
              <a:t>TIMER-1</a:t>
            </a:r>
            <a:r>
              <a:rPr lang="en-US" dirty="0"/>
              <a:t> or </a:t>
            </a:r>
            <a:r>
              <a:rPr lang="en-US" dirty="0">
                <a:solidFill>
                  <a:srgbClr val="00B050"/>
                </a:solidFill>
              </a:rPr>
              <a:t>TIMER-3</a:t>
            </a:r>
            <a:r>
              <a:rPr lang="en-US" dirty="0"/>
              <a:t> as </a:t>
            </a:r>
            <a:r>
              <a:rPr lang="en-US" dirty="0" err="1"/>
              <a:t>clk</a:t>
            </a:r>
            <a:r>
              <a:rPr lang="en-US" dirty="0"/>
              <a:t> base for </a:t>
            </a:r>
            <a:r>
              <a:rPr lang="en-US" dirty="0" err="1">
                <a:solidFill>
                  <a:srgbClr val="FF0000"/>
                </a:solidFill>
              </a:rPr>
              <a:t>CCPx</a:t>
            </a:r>
            <a:r>
              <a:rPr lang="en-US" dirty="0"/>
              <a:t> module</a:t>
            </a:r>
          </a:p>
        </p:txBody>
      </p:sp>
      <p:sp>
        <p:nvSpPr>
          <p:cNvPr id="12" name="TextBox 11"/>
          <p:cNvSpPr txBox="1"/>
          <p:nvPr/>
        </p:nvSpPr>
        <p:spPr>
          <a:xfrm>
            <a:off x="10138978" y="1537827"/>
            <a:ext cx="1867855" cy="923330"/>
          </a:xfrm>
          <a:prstGeom prst="rect">
            <a:avLst/>
          </a:prstGeom>
          <a:solidFill>
            <a:srgbClr val="FFFFCC"/>
          </a:solidFill>
          <a:ln>
            <a:solidFill>
              <a:srgbClr val="FF0000"/>
            </a:solidFill>
          </a:ln>
        </p:spPr>
        <p:txBody>
          <a:bodyPr wrap="square" rtlCol="0">
            <a:spAutoFit/>
          </a:bodyPr>
          <a:lstStyle/>
          <a:p>
            <a:r>
              <a:rPr lang="en-US" dirty="0"/>
              <a:t>Configure and Start Timer1 or Timer3.</a:t>
            </a:r>
          </a:p>
        </p:txBody>
      </p:sp>
      <p:sp>
        <p:nvSpPr>
          <p:cNvPr id="13" name="TextBox 12"/>
          <p:cNvSpPr txBox="1"/>
          <p:nvPr/>
        </p:nvSpPr>
        <p:spPr>
          <a:xfrm>
            <a:off x="6488961" y="3514281"/>
            <a:ext cx="2047164" cy="369332"/>
          </a:xfrm>
          <a:prstGeom prst="rect">
            <a:avLst/>
          </a:prstGeom>
          <a:solidFill>
            <a:srgbClr val="FFFFCC"/>
          </a:solidFill>
          <a:ln>
            <a:solidFill>
              <a:srgbClr val="FF0000"/>
            </a:solidFill>
          </a:ln>
        </p:spPr>
        <p:txBody>
          <a:bodyPr wrap="square" rtlCol="0">
            <a:spAutoFit/>
          </a:bodyPr>
          <a:lstStyle/>
          <a:p>
            <a:r>
              <a:rPr lang="en-US" dirty="0"/>
              <a:t>Clear flag</a:t>
            </a:r>
          </a:p>
        </p:txBody>
      </p:sp>
      <p:sp>
        <p:nvSpPr>
          <p:cNvPr id="14" name="TextBox 13"/>
          <p:cNvSpPr txBox="1"/>
          <p:nvPr/>
        </p:nvSpPr>
        <p:spPr>
          <a:xfrm>
            <a:off x="9257937" y="3265192"/>
            <a:ext cx="2171827" cy="923330"/>
          </a:xfrm>
          <a:prstGeom prst="rect">
            <a:avLst/>
          </a:prstGeom>
          <a:solidFill>
            <a:srgbClr val="FFFFCC"/>
          </a:solidFill>
          <a:ln>
            <a:solidFill>
              <a:srgbClr val="FF0000"/>
            </a:solidFill>
          </a:ln>
        </p:spPr>
        <p:txBody>
          <a:bodyPr wrap="square" rtlCol="0">
            <a:spAutoFit/>
          </a:bodyPr>
          <a:lstStyle/>
          <a:p>
            <a:r>
              <a:rPr lang="en-US" dirty="0"/>
              <a:t>Wait for  </a:t>
            </a:r>
            <a:r>
              <a:rPr lang="en-US" dirty="0" err="1">
                <a:solidFill>
                  <a:srgbClr val="FF0000"/>
                </a:solidFill>
              </a:rPr>
              <a:t>CCPxIF</a:t>
            </a:r>
            <a:endParaRPr lang="en-US" dirty="0">
              <a:solidFill>
                <a:srgbClr val="FF0000"/>
              </a:solidFill>
            </a:endParaRPr>
          </a:p>
          <a:p>
            <a:r>
              <a:rPr lang="en-US" dirty="0"/>
              <a:t>to become high</a:t>
            </a:r>
          </a:p>
          <a:p>
            <a:r>
              <a:rPr lang="en-US" dirty="0">
                <a:solidFill>
                  <a:srgbClr val="92D050"/>
                </a:solidFill>
              </a:rPr>
              <a:t>(wait for event)</a:t>
            </a:r>
          </a:p>
        </p:txBody>
      </p:sp>
      <p:sp>
        <p:nvSpPr>
          <p:cNvPr id="15" name="Right Arrow 14"/>
          <p:cNvSpPr/>
          <p:nvPr/>
        </p:nvSpPr>
        <p:spPr>
          <a:xfrm>
            <a:off x="4567511" y="1913286"/>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10854540" y="2659420"/>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9651104" y="1913287"/>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772508" y="1899188"/>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8678667" y="3570102"/>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21750" y="3421948"/>
            <a:ext cx="2047164" cy="923330"/>
          </a:xfrm>
          <a:prstGeom prst="rect">
            <a:avLst/>
          </a:prstGeom>
          <a:solidFill>
            <a:srgbClr val="FFFFCC"/>
          </a:solidFill>
          <a:ln>
            <a:solidFill>
              <a:srgbClr val="FF0000"/>
            </a:solidFill>
          </a:ln>
        </p:spPr>
        <p:txBody>
          <a:bodyPr wrap="square" rtlCol="0">
            <a:spAutoFit/>
          </a:bodyPr>
          <a:lstStyle/>
          <a:p>
            <a:r>
              <a:rPr lang="en-US" dirty="0" err="1"/>
              <a:t>Goto</a:t>
            </a:r>
            <a:r>
              <a:rPr lang="en-US" dirty="0"/>
              <a:t> next step according your requirement</a:t>
            </a:r>
          </a:p>
        </p:txBody>
      </p:sp>
      <p:sp>
        <p:nvSpPr>
          <p:cNvPr id="21" name="Right Arrow 20"/>
          <p:cNvSpPr/>
          <p:nvPr/>
        </p:nvSpPr>
        <p:spPr>
          <a:xfrm rot="10800000">
            <a:off x="5878866" y="3570102"/>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19373" y="3386283"/>
            <a:ext cx="2388359" cy="923330"/>
          </a:xfrm>
          <a:prstGeom prst="rect">
            <a:avLst/>
          </a:prstGeom>
          <a:solidFill>
            <a:srgbClr val="FFFFCC"/>
          </a:solidFill>
          <a:ln>
            <a:solidFill>
              <a:srgbClr val="FF0000"/>
            </a:solidFill>
          </a:ln>
        </p:spPr>
        <p:txBody>
          <a:bodyPr wrap="square" rtlCol="0">
            <a:spAutoFit/>
          </a:bodyPr>
          <a:lstStyle/>
          <a:p>
            <a:r>
              <a:rPr lang="en-US" altLang="en-US" dirty="0"/>
              <a:t>Read </a:t>
            </a:r>
            <a:r>
              <a:rPr lang="en-US" altLang="en-US" dirty="0" err="1">
                <a:solidFill>
                  <a:srgbClr val="00B050"/>
                </a:solidFill>
              </a:rPr>
              <a:t>CCPRxH:CCPRxL</a:t>
            </a:r>
            <a:r>
              <a:rPr lang="en-US" altLang="en-US" dirty="0">
                <a:solidFill>
                  <a:srgbClr val="00B050"/>
                </a:solidFill>
              </a:rPr>
              <a:t> </a:t>
            </a:r>
            <a:r>
              <a:rPr lang="en-US" altLang="en-US" dirty="0"/>
              <a:t>registers if needed!</a:t>
            </a:r>
            <a:endParaRPr lang="en-US" dirty="0"/>
          </a:p>
        </p:txBody>
      </p:sp>
      <p:sp>
        <p:nvSpPr>
          <p:cNvPr id="23" name="Right Arrow 22"/>
          <p:cNvSpPr/>
          <p:nvPr/>
        </p:nvSpPr>
        <p:spPr>
          <a:xfrm rot="10800000">
            <a:off x="2840047" y="3698947"/>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325739" y="1608376"/>
            <a:ext cx="2109283" cy="923330"/>
          </a:xfrm>
          <a:prstGeom prst="rect">
            <a:avLst/>
          </a:prstGeom>
          <a:solidFill>
            <a:srgbClr val="FFFFCC"/>
          </a:solidFill>
          <a:ln>
            <a:solidFill>
              <a:srgbClr val="FF0000"/>
            </a:solidFill>
          </a:ln>
        </p:spPr>
        <p:txBody>
          <a:bodyPr wrap="square" rtlCol="0">
            <a:spAutoFit/>
          </a:bodyPr>
          <a:lstStyle/>
          <a:p>
            <a:r>
              <a:rPr lang="en-US" dirty="0"/>
              <a:t>Initialize </a:t>
            </a:r>
            <a:r>
              <a:rPr lang="en-US" altLang="en-US" dirty="0" err="1">
                <a:solidFill>
                  <a:srgbClr val="00B050"/>
                </a:solidFill>
              </a:rPr>
              <a:t>CCPRxH:CCPRxL</a:t>
            </a:r>
            <a:r>
              <a:rPr lang="en-US" altLang="en-US" dirty="0">
                <a:solidFill>
                  <a:srgbClr val="00B050"/>
                </a:solidFill>
              </a:rPr>
              <a:t> </a:t>
            </a:r>
            <a:r>
              <a:rPr lang="en-US" altLang="en-US" dirty="0"/>
              <a:t>registers</a:t>
            </a:r>
            <a:endParaRPr lang="en-US" dirty="0"/>
          </a:p>
        </p:txBody>
      </p:sp>
      <p:sp>
        <p:nvSpPr>
          <p:cNvPr id="25" name="Right Arrow 24"/>
          <p:cNvSpPr/>
          <p:nvPr/>
        </p:nvSpPr>
        <p:spPr>
          <a:xfrm>
            <a:off x="1790146" y="1913287"/>
            <a:ext cx="459832" cy="299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1621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0"/>
            <a:ext cx="12010030" cy="75713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1800" b="1" i="1" u="sng" strike="noStrike" cap="none" normalizeH="0" baseline="0" dirty="0">
                <a:ln>
                  <a:noFill/>
                </a:ln>
                <a:solidFill>
                  <a:srgbClr val="FF0000"/>
                </a:solidFill>
                <a:effectLst/>
                <a:cs typeface="Consolas" panose="020B0609020204030204" pitchFamily="49" charset="0"/>
              </a:rPr>
              <a:t>SCENERIO: </a:t>
            </a:r>
            <a:r>
              <a:rPr kumimoji="0" lang="en-US" altLang="en-US" sz="1800" b="1" i="0" strike="noStrike" cap="none" normalizeH="0" baseline="0" dirty="0">
                <a:ln>
                  <a:noFill/>
                </a:ln>
                <a:effectLst/>
                <a:cs typeface="Consolas" panose="020B0609020204030204" pitchFamily="49" charset="0"/>
              </a:rPr>
              <a:t>A switch is attached</a:t>
            </a:r>
            <a:r>
              <a:rPr kumimoji="0" lang="en-US" altLang="en-US" sz="1800" b="1" i="0" strike="noStrike" cap="none" normalizeH="0" dirty="0">
                <a:ln>
                  <a:noFill/>
                </a:ln>
                <a:effectLst/>
                <a:cs typeface="Consolas" panose="020B0609020204030204" pitchFamily="49" charset="0"/>
              </a:rPr>
              <a:t> with </a:t>
            </a:r>
            <a:r>
              <a:rPr lang="en-US" altLang="en-US" sz="1800" b="1" dirty="0">
                <a:solidFill>
                  <a:srgbClr val="00B050"/>
                </a:solidFill>
                <a:cs typeface="Consolas" panose="020B0609020204030204" pitchFamily="49" charset="0"/>
              </a:rPr>
              <a:t>CCP1</a:t>
            </a:r>
            <a:r>
              <a:rPr lang="en-US" altLang="en-US" sz="1800" b="1" dirty="0">
                <a:cs typeface="Consolas" panose="020B0609020204030204" pitchFamily="49" charset="0"/>
              </a:rPr>
              <a:t> pin. Write a </a:t>
            </a:r>
            <a:r>
              <a:rPr kumimoji="0" lang="en-US" altLang="en-US" sz="1800" b="1" i="0" strike="noStrike" cap="none" normalizeH="0" baseline="0" dirty="0">
                <a:ln>
                  <a:noFill/>
                </a:ln>
                <a:effectLst/>
                <a:cs typeface="Consolas" panose="020B0609020204030204" pitchFamily="49" charset="0"/>
              </a:rPr>
              <a:t>Program</a:t>
            </a:r>
            <a:r>
              <a:rPr kumimoji="0" lang="en-US" altLang="en-US" sz="1800" b="0" i="0" strike="noStrike" cap="none" normalizeH="0" baseline="0" dirty="0">
                <a:ln>
                  <a:noFill/>
                </a:ln>
                <a:effectLst/>
                <a:cs typeface="Consolas" panose="020B0609020204030204" pitchFamily="49" charset="0"/>
              </a:rPr>
              <a:t> to </a:t>
            </a:r>
            <a:r>
              <a:rPr lang="en-US" altLang="en-US" sz="1800" dirty="0">
                <a:cs typeface="Consolas" panose="020B0609020204030204" pitchFamily="49" charset="0"/>
              </a:rPr>
              <a:t>throw </a:t>
            </a:r>
            <a:r>
              <a:rPr lang="en-US" altLang="en-US" sz="1800" dirty="0">
                <a:solidFill>
                  <a:srgbClr val="00B050"/>
                </a:solidFill>
              </a:rPr>
              <a:t>TIMER1 </a:t>
            </a:r>
            <a:r>
              <a:rPr lang="en-US" altLang="en-US" sz="1800" dirty="0"/>
              <a:t>values to </a:t>
            </a:r>
            <a:r>
              <a:rPr lang="en-US" altLang="en-US" sz="1800" dirty="0">
                <a:solidFill>
                  <a:srgbClr val="00B050"/>
                </a:solidFill>
              </a:rPr>
              <a:t>PORTB</a:t>
            </a:r>
            <a:r>
              <a:rPr lang="en-US" altLang="en-US" sz="1800" dirty="0"/>
              <a:t> ,</a:t>
            </a:r>
            <a:r>
              <a:rPr lang="en-US" altLang="en-US" sz="1800" dirty="0">
                <a:solidFill>
                  <a:srgbClr val="00B050"/>
                </a:solidFill>
              </a:rPr>
              <a:t>PORTD</a:t>
            </a:r>
            <a:r>
              <a:rPr lang="en-US" altLang="en-US" sz="1800" dirty="0"/>
              <a:t> and</a:t>
            </a:r>
            <a:r>
              <a:rPr kumimoji="0" lang="en-US" altLang="en-US" sz="1800" b="0" i="0" strike="noStrike" cap="none" normalizeH="0" baseline="0" dirty="0">
                <a:ln>
                  <a:noFill/>
                </a:ln>
                <a:effectLst/>
                <a:cs typeface="Consolas" panose="020B0609020204030204" pitchFamily="49" charset="0"/>
              </a:rPr>
              <a:t> </a:t>
            </a:r>
            <a:r>
              <a:rPr kumimoji="0" lang="en-US" altLang="en-US" sz="1800" b="0" i="0" strike="noStrike" cap="none" normalizeH="0" baseline="0" dirty="0">
                <a:ln>
                  <a:noFill/>
                </a:ln>
                <a:solidFill>
                  <a:srgbClr val="00B050"/>
                </a:solidFill>
                <a:effectLst/>
                <a:cs typeface="Consolas" panose="020B0609020204030204" pitchFamily="49" charset="0"/>
              </a:rPr>
              <a:t>toggle LED</a:t>
            </a:r>
            <a:r>
              <a:rPr kumimoji="0" lang="en-US" altLang="en-US" sz="1800" b="0" i="0" strike="noStrike" cap="none" normalizeH="0" dirty="0">
                <a:ln>
                  <a:noFill/>
                </a:ln>
                <a:solidFill>
                  <a:srgbClr val="00B050"/>
                </a:solidFill>
                <a:effectLst/>
                <a:cs typeface="Consolas" panose="020B0609020204030204" pitchFamily="49" charset="0"/>
              </a:rPr>
              <a:t> </a:t>
            </a:r>
            <a:r>
              <a:rPr kumimoji="0" lang="en-US" altLang="en-US" sz="1800" b="0" i="0" strike="noStrike" cap="none" normalizeH="0" dirty="0">
                <a:ln>
                  <a:noFill/>
                </a:ln>
                <a:effectLst/>
                <a:cs typeface="Consolas" panose="020B0609020204030204" pitchFamily="49" charset="0"/>
              </a:rPr>
              <a:t>attached with RA0 whenever a rising edge is detected on </a:t>
            </a:r>
            <a:r>
              <a:rPr kumimoji="0" lang="en-US" altLang="en-US" sz="1800" b="0" i="0" strike="noStrike" cap="none" normalizeH="0" dirty="0">
                <a:ln>
                  <a:noFill/>
                </a:ln>
                <a:solidFill>
                  <a:srgbClr val="0070C0"/>
                </a:solidFill>
                <a:effectLst/>
                <a:cs typeface="Consolas" panose="020B0609020204030204" pitchFamily="49" charset="0"/>
              </a:rPr>
              <a:t>RC2/CCP1</a:t>
            </a:r>
            <a:r>
              <a:rPr kumimoji="0" lang="en-US" altLang="en-US" sz="1800" b="0" i="0" strike="noStrike" cap="none" normalizeH="0" dirty="0">
                <a:ln>
                  <a:noFill/>
                </a:ln>
                <a:effectLst/>
                <a:cs typeface="Consolas" panose="020B0609020204030204" pitchFamily="49" charset="0"/>
              </a:rPr>
              <a:t> through a switch.?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i="1" u="sng" baseline="0" dirty="0">
                <a:solidFill>
                  <a:srgbClr val="FF0000"/>
                </a:solidFill>
                <a:cs typeface="Consolas" panose="020B0609020204030204" pitchFamily="49" charset="0"/>
              </a:rPr>
              <a:t>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3FF"/>
                </a:solidFill>
                <a:effectLst/>
                <a:cs typeface="Consolas" panose="020B0609020204030204" pitchFamily="49" charset="0"/>
              </a:rPr>
              <a:t>void</a:t>
            </a:r>
            <a:r>
              <a:rPr kumimoji="0" lang="en-US" altLang="en-US" sz="1800" b="0" i="0" u="none" strike="noStrike" cap="none" normalizeH="0" baseline="0" dirty="0">
                <a:ln>
                  <a:noFill/>
                </a:ln>
                <a:solidFill>
                  <a:srgbClr val="000000"/>
                </a:solidFill>
                <a:effectLst/>
                <a:cs typeface="Consolas" panose="020B0609020204030204" pitchFamily="49" charset="0"/>
              </a:rPr>
              <a:t> main</a:t>
            </a:r>
            <a:r>
              <a:rPr kumimoji="0" lang="en-US" altLang="en-US" sz="1800" b="0" i="0" u="none" strike="noStrike" cap="none" normalizeH="0" baseline="0" dirty="0">
                <a:ln>
                  <a:noFill/>
                </a:ln>
                <a:solidFill>
                  <a:srgbClr val="666600"/>
                </a:solidFill>
                <a:effectLst/>
                <a:cs typeface="Consolas" panose="020B0609020204030204" pitchFamily="49" charset="0"/>
              </a:rPr>
              <a:t>()</a:t>
            </a:r>
            <a:r>
              <a:rPr kumimoji="0" lang="en-US" altLang="en-US" sz="1800" b="0" i="0" u="none" strike="noStrike" cap="none" normalizeH="0" baseline="0" dirty="0">
                <a:ln>
                  <a:noFill/>
                </a:ln>
                <a:solidFill>
                  <a:srgbClr val="000000"/>
                </a:solidFill>
                <a:effectLst/>
                <a:cs typeface="Consolas" panose="020B0609020204030204" pitchFamily="49" charset="0"/>
              </a:rPr>
              <a:t> </a:t>
            </a:r>
            <a:r>
              <a:rPr kumimoji="0" lang="en-US" altLang="en-US" sz="1800" b="0" i="0" u="none" strike="noStrike" cap="none" normalizeH="0" baseline="0" dirty="0">
                <a:ln>
                  <a:noFill/>
                </a:ln>
                <a:solidFill>
                  <a:srgbClr val="666600"/>
                </a:solidFill>
                <a:effectLst/>
                <a:cs typeface="Consolas" panose="020B0609020204030204" pitchFamily="49" charset="0"/>
              </a:rPr>
              <a:t>{</a:t>
            </a:r>
            <a:br>
              <a:rPr kumimoji="0" lang="en-US" altLang="en-US" sz="1800" b="0" i="0" u="none" strike="noStrike" cap="none" normalizeH="0" baseline="0" dirty="0">
                <a:ln>
                  <a:noFill/>
                </a:ln>
                <a:solidFill>
                  <a:srgbClr val="000066"/>
                </a:solidFill>
                <a:effectLst/>
                <a:cs typeface="Consolas" panose="020B0609020204030204" pitchFamily="49" charset="0"/>
              </a:rPr>
            </a:br>
            <a:r>
              <a:rPr kumimoji="0" lang="en-US" altLang="en-US" sz="1800" b="0" i="0" u="none" strike="noStrike" cap="none" normalizeH="0" baseline="0" dirty="0">
                <a:ln>
                  <a:noFill/>
                </a:ln>
                <a:solidFill>
                  <a:srgbClr val="000000"/>
                </a:solidFill>
                <a:effectLst/>
                <a:cs typeface="Consolas" panose="020B0609020204030204" pitchFamily="49" charset="0"/>
              </a:rPr>
              <a:t>ADCON1 </a:t>
            </a:r>
            <a:r>
              <a:rPr kumimoji="0" lang="en-US" altLang="en-US" sz="1800" b="0" i="0" u="none" strike="noStrike" cap="none" normalizeH="0" baseline="0" dirty="0">
                <a:ln>
                  <a:noFill/>
                </a:ln>
                <a:solidFill>
                  <a:srgbClr val="666600"/>
                </a:solidFill>
                <a:effectLst/>
                <a:cs typeface="Consolas" panose="020B0609020204030204" pitchFamily="49" charset="0"/>
              </a:rPr>
              <a:t>=</a:t>
            </a:r>
            <a:r>
              <a:rPr kumimoji="0" lang="en-US" altLang="en-US" sz="1800" b="0" i="0" u="none" strike="noStrike" cap="none" normalizeH="0" baseline="0" dirty="0">
                <a:ln>
                  <a:noFill/>
                </a:ln>
                <a:solidFill>
                  <a:srgbClr val="000000"/>
                </a:solidFill>
                <a:effectLst/>
                <a:cs typeface="Consolas" panose="020B0609020204030204" pitchFamily="49" charset="0"/>
              </a:rPr>
              <a:t> </a:t>
            </a:r>
            <a:r>
              <a:rPr kumimoji="0" lang="en-US" altLang="en-US" sz="1800" b="0" i="0" u="none" strike="noStrike" cap="none" normalizeH="0" baseline="0" dirty="0">
                <a:ln>
                  <a:noFill/>
                </a:ln>
                <a:solidFill>
                  <a:srgbClr val="006666"/>
                </a:solidFill>
                <a:effectLst/>
                <a:cs typeface="Consolas" panose="020B0609020204030204" pitchFamily="49" charset="0"/>
              </a:rPr>
              <a:t>0x07</a:t>
            </a:r>
            <a:r>
              <a:rPr kumimoji="0" lang="en-US" altLang="en-US" sz="1800" b="0" i="0" u="none" strike="noStrike" cap="none" normalizeH="0" baseline="0" dirty="0">
                <a:ln>
                  <a:noFill/>
                </a:ln>
                <a:solidFill>
                  <a:srgbClr val="666600"/>
                </a:solidFill>
                <a:effectLst/>
                <a:cs typeface="Consolas" panose="020B0609020204030204" pitchFamily="49" charset="0"/>
              </a:rPr>
              <a:t>; // make all</a:t>
            </a:r>
            <a:r>
              <a:rPr kumimoji="0" lang="en-US" altLang="en-US" sz="1800" b="0" i="0" u="none" strike="noStrike" cap="none" normalizeH="0" dirty="0">
                <a:ln>
                  <a:noFill/>
                </a:ln>
                <a:solidFill>
                  <a:srgbClr val="666600"/>
                </a:solidFill>
                <a:effectLst/>
                <a:cs typeface="Consolas" panose="020B0609020204030204" pitchFamily="49" charset="0"/>
              </a:rPr>
              <a:t> digital</a:t>
            </a:r>
          </a:p>
          <a:p>
            <a:pPr marL="0" lvl="0" indent="0" eaLnBrk="0" fontAlgn="base" hangingPunct="0">
              <a:lnSpc>
                <a:spcPct val="100000"/>
              </a:lnSpc>
              <a:spcBef>
                <a:spcPct val="0"/>
              </a:spcBef>
              <a:spcAft>
                <a:spcPct val="0"/>
              </a:spcAft>
              <a:buClrTx/>
              <a:buSzTx/>
              <a:buNone/>
            </a:pPr>
            <a:r>
              <a:rPr lang="en-US" altLang="en-US" sz="1800" baseline="0" dirty="0">
                <a:cs typeface="Consolas" panose="020B0609020204030204" pitchFamily="49" charset="0"/>
              </a:rPr>
              <a:t>TRISB=0; </a:t>
            </a:r>
            <a:r>
              <a:rPr lang="en-US" altLang="en-US" sz="1800" dirty="0">
                <a:solidFill>
                  <a:srgbClr val="666600"/>
                </a:solidFill>
                <a:cs typeface="Consolas" panose="020B0609020204030204" pitchFamily="49" charset="0"/>
              </a:rPr>
              <a:t>//PORTB to show timer value</a:t>
            </a:r>
          </a:p>
          <a:p>
            <a:pPr marL="0" lv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rgbClr val="666600"/>
                </a:solidFill>
                <a:effectLst/>
                <a:cs typeface="Consolas" panose="020B0609020204030204" pitchFamily="49" charset="0"/>
              </a:rPr>
              <a:t>TRISD = 0;</a:t>
            </a:r>
            <a:br>
              <a:rPr kumimoji="0" lang="en-US" altLang="en-US" sz="1800" b="0" i="0" u="none" strike="noStrike" cap="none" normalizeH="0" baseline="0" dirty="0">
                <a:ln>
                  <a:noFill/>
                </a:ln>
                <a:solidFill>
                  <a:srgbClr val="000066"/>
                </a:solidFill>
                <a:effectLst/>
                <a:cs typeface="Consolas" panose="020B0609020204030204" pitchFamily="49" charset="0"/>
              </a:rPr>
            </a:br>
            <a:r>
              <a:rPr lang="en-US" altLang="en-US" sz="1800" dirty="0">
                <a:cs typeface="Consolas" panose="020B0609020204030204" pitchFamily="49" charset="0"/>
              </a:rPr>
              <a:t>TRISA.TRISA0=0;</a:t>
            </a:r>
            <a:r>
              <a:rPr lang="en-US" altLang="en-US" sz="1800" dirty="0">
                <a:solidFill>
                  <a:srgbClr val="000066"/>
                </a:solidFill>
                <a:cs typeface="Consolas" panose="020B0609020204030204" pitchFamily="49" charset="0"/>
              </a:rPr>
              <a:t> </a:t>
            </a:r>
            <a:r>
              <a:rPr lang="en-US" altLang="en-US" sz="1800" dirty="0">
                <a:solidFill>
                  <a:srgbClr val="666600"/>
                </a:solidFill>
                <a:cs typeface="Consolas" panose="020B0609020204030204" pitchFamily="49" charset="0"/>
              </a:rPr>
              <a:t>//LED</a:t>
            </a:r>
            <a:br>
              <a:rPr lang="en-US" altLang="en-US" sz="1800" dirty="0">
                <a:solidFill>
                  <a:srgbClr val="000066"/>
                </a:solidFill>
                <a:cs typeface="Consolas" panose="020B0609020204030204" pitchFamily="49" charset="0"/>
              </a:rPr>
            </a:br>
            <a:r>
              <a:rPr kumimoji="0" lang="en-US" altLang="en-US" sz="1800" b="0" i="0" u="none" strike="noStrike" cap="none" normalizeH="0" baseline="0" dirty="0">
                <a:ln>
                  <a:noFill/>
                </a:ln>
                <a:effectLst/>
                <a:cs typeface="Consolas" panose="020B0609020204030204" pitchFamily="49" charset="0"/>
              </a:rPr>
              <a:t>TRISC.TRISC2=1;</a:t>
            </a:r>
            <a:r>
              <a:rPr kumimoji="0" lang="en-US" altLang="en-US" sz="1800" b="0" i="0" u="none" strike="noStrike" cap="none" normalizeH="0" dirty="0">
                <a:ln>
                  <a:noFill/>
                </a:ln>
                <a:solidFill>
                  <a:srgbClr val="000066"/>
                </a:solidFill>
                <a:effectLst/>
                <a:cs typeface="Consolas" panose="020B0609020204030204" pitchFamily="49" charset="0"/>
              </a:rPr>
              <a:t> </a:t>
            </a:r>
            <a:r>
              <a:rPr lang="en-US" altLang="en-US" sz="1800" dirty="0">
                <a:solidFill>
                  <a:srgbClr val="666600"/>
                </a:solidFill>
                <a:cs typeface="Consolas" panose="020B0609020204030204" pitchFamily="49" charset="0"/>
              </a:rPr>
              <a:t>//CCP1 pin as Input</a:t>
            </a:r>
          </a:p>
          <a:p>
            <a:pPr marL="0" lvl="0" indent="0" eaLnBrk="0" fontAlgn="base" hangingPunct="0">
              <a:lnSpc>
                <a:spcPct val="100000"/>
              </a:lnSpc>
              <a:spcBef>
                <a:spcPct val="0"/>
              </a:spcBef>
              <a:spcAft>
                <a:spcPct val="0"/>
              </a:spcAft>
              <a:buClrTx/>
              <a:buSzTx/>
              <a:buNone/>
            </a:pPr>
            <a:r>
              <a:rPr kumimoji="0" lang="en-US" altLang="en-US" sz="1800" b="0" i="1" u="none" strike="noStrike" cap="none" normalizeH="0" baseline="0" dirty="0">
                <a:ln>
                  <a:noFill/>
                </a:ln>
                <a:solidFill>
                  <a:srgbClr val="880000"/>
                </a:solidFill>
                <a:effectLst/>
                <a:cs typeface="Consolas" panose="020B0609020204030204" pitchFamily="49" charset="0"/>
              </a:rPr>
              <a:t>//CCP1 MODULE INITIALIZATION</a:t>
            </a:r>
          </a:p>
          <a:p>
            <a:pPr marL="0" lvl="0" indent="0" eaLnBrk="0" fontAlgn="base" hangingPunct="0">
              <a:lnSpc>
                <a:spcPct val="100000"/>
              </a:lnSpc>
              <a:spcBef>
                <a:spcPct val="0"/>
              </a:spcBef>
              <a:spcAft>
                <a:spcPct val="0"/>
              </a:spcAft>
              <a:buClrTx/>
              <a:buSzTx/>
              <a:buNone/>
            </a:pPr>
            <a:r>
              <a:rPr lang="en-US" altLang="en-US" sz="1800" dirty="0">
                <a:solidFill>
                  <a:srgbClr val="000000"/>
                </a:solidFill>
                <a:cs typeface="Consolas" panose="020B0609020204030204" pitchFamily="49" charset="0"/>
              </a:rPr>
              <a:t>CCP1CON </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 </a:t>
            </a:r>
            <a:r>
              <a:rPr lang="en-US" altLang="en-US" sz="1800" dirty="0">
                <a:solidFill>
                  <a:srgbClr val="006666"/>
                </a:solidFill>
                <a:cs typeface="Consolas" panose="020B0609020204030204" pitchFamily="49" charset="0"/>
              </a:rPr>
              <a:t>0b00000101</a:t>
            </a:r>
            <a:r>
              <a:rPr lang="en-US" altLang="en-US" sz="1800" dirty="0">
                <a:solidFill>
                  <a:srgbClr val="666600"/>
                </a:solidFill>
                <a:cs typeface="Consolas" panose="020B0609020204030204" pitchFamily="49" charset="0"/>
              </a:rPr>
              <a:t>; </a:t>
            </a:r>
            <a:r>
              <a:rPr lang="en-US" sz="1800" dirty="0">
                <a:solidFill>
                  <a:srgbClr val="666600"/>
                </a:solidFill>
                <a:cs typeface="Consolas" panose="020B0609020204030204" pitchFamily="49" charset="0"/>
              </a:rPr>
              <a:t>// capture mode for every rising edge</a:t>
            </a:r>
          </a:p>
          <a:p>
            <a:pPr marL="0" lvl="0" indent="0" eaLnBrk="0" fontAlgn="base" hangingPunct="0">
              <a:lnSpc>
                <a:spcPct val="100000"/>
              </a:lnSpc>
              <a:spcBef>
                <a:spcPct val="0"/>
              </a:spcBef>
              <a:spcAft>
                <a:spcPct val="0"/>
              </a:spcAft>
              <a:buClrTx/>
              <a:buSzTx/>
              <a:buNone/>
            </a:pPr>
            <a:r>
              <a:rPr lang="en-US" altLang="en-US" sz="1800" dirty="0">
                <a:cs typeface="Consolas" panose="020B0609020204030204" pitchFamily="49" charset="0"/>
              </a:rPr>
              <a:t>CCPR1L=0; </a:t>
            </a:r>
            <a:r>
              <a:rPr lang="en-US" altLang="en-US" sz="1800" dirty="0">
                <a:solidFill>
                  <a:srgbClr val="666600"/>
                </a:solidFill>
                <a:cs typeface="Consolas" panose="020B0609020204030204" pitchFamily="49" charset="0"/>
              </a:rPr>
              <a:t>//initialize CCP1 </a:t>
            </a:r>
            <a:r>
              <a:rPr lang="en-US" altLang="en-US" sz="1800" dirty="0" err="1">
                <a:solidFill>
                  <a:srgbClr val="666600"/>
                </a:solidFill>
                <a:cs typeface="Consolas" panose="020B0609020204030204" pitchFamily="49" charset="0"/>
              </a:rPr>
              <a:t>regs</a:t>
            </a:r>
            <a:endParaRPr lang="en-US" altLang="en-US" sz="1800" dirty="0">
              <a:solidFill>
                <a:srgbClr val="666600"/>
              </a:solidFill>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sz="1800" dirty="0">
                <a:cs typeface="Consolas" panose="020B0609020204030204" pitchFamily="49" charset="0"/>
              </a:rPr>
              <a:t>CCPR1H=0;</a:t>
            </a:r>
          </a:p>
          <a:p>
            <a:pPr marL="0" lvl="0" indent="0" eaLnBrk="0" fontAlgn="base" hangingPunct="0">
              <a:lnSpc>
                <a:spcPct val="100000"/>
              </a:lnSpc>
              <a:spcBef>
                <a:spcPct val="0"/>
              </a:spcBef>
              <a:spcAft>
                <a:spcPct val="0"/>
              </a:spcAft>
              <a:buClrTx/>
              <a:buSzTx/>
              <a:buNone/>
            </a:pPr>
            <a:r>
              <a:rPr lang="en-US" sz="1800" dirty="0">
                <a:solidFill>
                  <a:srgbClr val="000000"/>
                </a:solidFill>
                <a:cs typeface="Consolas" panose="020B0609020204030204" pitchFamily="49" charset="0"/>
              </a:rPr>
              <a:t>T3CON = 0x80; </a:t>
            </a:r>
            <a:r>
              <a:rPr lang="en-US" sz="1800" dirty="0">
                <a:solidFill>
                  <a:srgbClr val="666600"/>
                </a:solidFill>
                <a:cs typeface="Consolas" panose="020B0609020204030204" pitchFamily="49" charset="0"/>
              </a:rPr>
              <a:t>// Timer-1 for CCP1, </a:t>
            </a:r>
            <a:r>
              <a:rPr lang="en-US" sz="1800" dirty="0" err="1">
                <a:solidFill>
                  <a:srgbClr val="666600"/>
                </a:solidFill>
                <a:cs typeface="Consolas" panose="020B0609020204030204" pitchFamily="49" charset="0"/>
              </a:rPr>
              <a:t>Prescaler</a:t>
            </a:r>
            <a:r>
              <a:rPr lang="en-US" sz="1800" dirty="0">
                <a:solidFill>
                  <a:srgbClr val="666600"/>
                </a:solidFill>
                <a:cs typeface="Consolas" panose="020B0609020204030204" pitchFamily="49" charset="0"/>
              </a:rPr>
              <a:t>=1, Timer3 off</a:t>
            </a:r>
            <a:br>
              <a:rPr kumimoji="0" lang="en-US" altLang="en-US" sz="1800" b="0" i="0" u="none" strike="noStrike" cap="none" normalizeH="0" baseline="0" dirty="0">
                <a:ln>
                  <a:noFill/>
                </a:ln>
                <a:solidFill>
                  <a:srgbClr val="000066"/>
                </a:solidFill>
                <a:effectLst/>
                <a:cs typeface="Consolas" panose="020B0609020204030204" pitchFamily="49" charset="0"/>
              </a:rPr>
            </a:br>
            <a:r>
              <a:rPr kumimoji="0" lang="en-US" altLang="en-US" sz="1800" b="0" i="0" u="none" strike="noStrike" cap="none" normalizeH="0" baseline="0" dirty="0">
                <a:ln>
                  <a:noFill/>
                </a:ln>
                <a:solidFill>
                  <a:srgbClr val="000000"/>
                </a:solidFill>
                <a:effectLst/>
                <a:cs typeface="Consolas" panose="020B0609020204030204" pitchFamily="49" charset="0"/>
              </a:rPr>
              <a:t>T1CON </a:t>
            </a:r>
            <a:r>
              <a:rPr kumimoji="0" lang="en-US" altLang="en-US" sz="1800" b="0" i="0" u="none" strike="noStrike" cap="none" normalizeH="0" baseline="0" dirty="0">
                <a:ln>
                  <a:noFill/>
                </a:ln>
                <a:solidFill>
                  <a:srgbClr val="666600"/>
                </a:solidFill>
                <a:effectLst/>
                <a:cs typeface="Consolas" panose="020B0609020204030204" pitchFamily="49" charset="0"/>
              </a:rPr>
              <a:t>=</a:t>
            </a:r>
            <a:r>
              <a:rPr kumimoji="0" lang="en-US" altLang="en-US" sz="1800" b="0" i="0" u="none" strike="noStrike" cap="none" normalizeH="0" baseline="0" dirty="0">
                <a:ln>
                  <a:noFill/>
                </a:ln>
                <a:solidFill>
                  <a:srgbClr val="000000"/>
                </a:solidFill>
                <a:effectLst/>
                <a:cs typeface="Consolas" panose="020B0609020204030204" pitchFamily="49" charset="0"/>
              </a:rPr>
              <a:t> </a:t>
            </a:r>
            <a:r>
              <a:rPr kumimoji="0" lang="en-US" altLang="en-US" sz="1800" b="0" i="0" u="none" strike="noStrike" cap="none" normalizeH="0" baseline="0" dirty="0">
                <a:ln>
                  <a:noFill/>
                </a:ln>
                <a:solidFill>
                  <a:srgbClr val="006666"/>
                </a:solidFill>
                <a:effectLst/>
                <a:cs typeface="Consolas" panose="020B0609020204030204" pitchFamily="49" charset="0"/>
              </a:rPr>
              <a:t>0b10000000</a:t>
            </a:r>
            <a:r>
              <a:rPr kumimoji="0" lang="en-US" altLang="en-US" sz="1800" b="0" i="0" u="none" strike="noStrike" cap="none" normalizeH="0" baseline="0" dirty="0">
                <a:ln>
                  <a:noFill/>
                </a:ln>
                <a:solidFill>
                  <a:srgbClr val="666600"/>
                </a:solidFill>
                <a:effectLst/>
                <a:cs typeface="Consolas" panose="020B0609020204030204" pitchFamily="49" charset="0"/>
              </a:rPr>
              <a:t>; </a:t>
            </a:r>
            <a:r>
              <a:rPr lang="en-US" sz="1800" dirty="0">
                <a:solidFill>
                  <a:srgbClr val="666600"/>
                </a:solidFill>
                <a:cs typeface="Consolas" panose="020B0609020204030204" pitchFamily="49" charset="0"/>
              </a:rPr>
              <a:t>// </a:t>
            </a:r>
            <a:r>
              <a:rPr lang="en-US" sz="1800" dirty="0" err="1">
                <a:solidFill>
                  <a:srgbClr val="666600"/>
                </a:solidFill>
                <a:cs typeface="Consolas" panose="020B0609020204030204" pitchFamily="49" charset="0"/>
              </a:rPr>
              <a:t>Prescaler</a:t>
            </a:r>
            <a:r>
              <a:rPr lang="en-US" sz="1800" dirty="0">
                <a:solidFill>
                  <a:srgbClr val="666600"/>
                </a:solidFill>
                <a:cs typeface="Consolas" panose="020B0609020204030204" pitchFamily="49" charset="0"/>
              </a:rPr>
              <a:t>=1, Timer1 off , Internal CLK, Sync off</a:t>
            </a:r>
          </a:p>
          <a:p>
            <a:pPr marL="0" lv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effectLst/>
                <a:cs typeface="Consolas" panose="020B0609020204030204" pitchFamily="49" charset="0"/>
              </a:rPr>
              <a:t>TMR1H = 0;  </a:t>
            </a:r>
            <a:r>
              <a:rPr lang="en-US" altLang="en-US" sz="1800" dirty="0">
                <a:solidFill>
                  <a:srgbClr val="666600"/>
                </a:solidFill>
                <a:cs typeface="Consolas" panose="020B0609020204030204" pitchFamily="49" charset="0"/>
              </a:rPr>
              <a:t>//initialize timer </a:t>
            </a:r>
            <a:r>
              <a:rPr lang="en-US" altLang="en-US" sz="1800" dirty="0" err="1">
                <a:solidFill>
                  <a:srgbClr val="666600"/>
                </a:solidFill>
                <a:cs typeface="Consolas" panose="020B0609020204030204" pitchFamily="49" charset="0"/>
              </a:rPr>
              <a:t>vlaues</a:t>
            </a:r>
            <a:endParaRPr lang="en-US" altLang="en-US" sz="1800" dirty="0">
              <a:solidFill>
                <a:srgbClr val="666600"/>
              </a:solidFill>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sz="1800" dirty="0">
                <a:cs typeface="Consolas" panose="020B0609020204030204" pitchFamily="49" charset="0"/>
              </a:rPr>
              <a:t>TMR1L = 0;</a:t>
            </a:r>
          </a:p>
          <a:p>
            <a:pPr marL="0" indent="0" eaLnBrk="0" fontAlgn="base" hangingPunct="0">
              <a:lnSpc>
                <a:spcPct val="100000"/>
              </a:lnSpc>
              <a:spcBef>
                <a:spcPct val="0"/>
              </a:spcBef>
              <a:spcAft>
                <a:spcPct val="0"/>
              </a:spcAft>
              <a:buClrTx/>
              <a:buSzTx/>
              <a:buNone/>
            </a:pPr>
            <a:r>
              <a:rPr lang="en-US" altLang="en-US" sz="1800" dirty="0">
                <a:cs typeface="Consolas" panose="020B0609020204030204" pitchFamily="49" charset="0"/>
              </a:rPr>
              <a:t>T1CON.TMR1ON=1; </a:t>
            </a:r>
            <a:r>
              <a:rPr lang="en-US" altLang="en-US" sz="1800" dirty="0">
                <a:solidFill>
                  <a:srgbClr val="666600"/>
                </a:solidFill>
                <a:cs typeface="Consolas" panose="020B0609020204030204" pitchFamily="49" charset="0"/>
              </a:rPr>
              <a:t>//start timer 1</a:t>
            </a:r>
          </a:p>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rgbClr val="0063FF"/>
                </a:solidFill>
                <a:effectLst/>
                <a:cs typeface="Consolas" panose="020B0609020204030204" pitchFamily="49" charset="0"/>
              </a:rPr>
              <a:t>while</a:t>
            </a:r>
            <a:r>
              <a:rPr kumimoji="0" lang="en-US" altLang="en-US" sz="1800" b="0" i="0" u="none" strike="noStrike" cap="none" normalizeH="0" baseline="0" dirty="0">
                <a:ln>
                  <a:noFill/>
                </a:ln>
                <a:solidFill>
                  <a:srgbClr val="666600"/>
                </a:solidFill>
                <a:effectLst/>
                <a:cs typeface="Consolas" panose="020B0609020204030204" pitchFamily="49" charset="0"/>
              </a:rPr>
              <a:t>(</a:t>
            </a:r>
            <a:r>
              <a:rPr kumimoji="0" lang="en-US" altLang="en-US" sz="1800" b="0" i="0" u="none" strike="noStrike" cap="none" normalizeH="0" baseline="0" dirty="0">
                <a:ln>
                  <a:noFill/>
                </a:ln>
                <a:solidFill>
                  <a:srgbClr val="006666"/>
                </a:solidFill>
                <a:effectLst/>
                <a:cs typeface="Consolas" panose="020B0609020204030204" pitchFamily="49" charset="0"/>
              </a:rPr>
              <a:t>1</a:t>
            </a:r>
            <a:r>
              <a:rPr kumimoji="0" lang="en-US" altLang="en-US" sz="1800" b="0" i="0" u="none" strike="noStrike" cap="none" normalizeH="0" baseline="0" dirty="0">
                <a:ln>
                  <a:noFill/>
                </a:ln>
                <a:solidFill>
                  <a:srgbClr val="666600"/>
                </a:solidFill>
                <a:effectLst/>
                <a:cs typeface="Consolas" panose="020B0609020204030204" pitchFamily="49" charset="0"/>
              </a:rPr>
              <a:t>)</a:t>
            </a:r>
            <a:r>
              <a:rPr lang="en-US" altLang="en-US" sz="1800" dirty="0">
                <a:solidFill>
                  <a:srgbClr val="666600"/>
                </a:solidFill>
                <a:cs typeface="Consolas" panose="020B0609020204030204" pitchFamily="49" charset="0"/>
              </a:rPr>
              <a:t> </a:t>
            </a:r>
            <a:r>
              <a:rPr kumimoji="0" lang="en-US" altLang="en-US" sz="1800" b="0" i="0" u="none" strike="noStrike" cap="none" normalizeH="0" baseline="0" dirty="0">
                <a:ln>
                  <a:noFill/>
                </a:ln>
                <a:solidFill>
                  <a:srgbClr val="666600"/>
                </a:solidFill>
                <a:effectLst/>
                <a:cs typeface="Consolas" panose="020B0609020204030204" pitchFamily="49" charset="0"/>
              </a:rPr>
              <a:t>{</a:t>
            </a:r>
          </a:p>
          <a:p>
            <a:pPr marL="0" lvl="0" indent="0" eaLnBrk="0" fontAlgn="base" hangingPunct="0">
              <a:lnSpc>
                <a:spcPct val="100000"/>
              </a:lnSpc>
              <a:spcBef>
                <a:spcPct val="0"/>
              </a:spcBef>
              <a:spcAft>
                <a:spcPct val="0"/>
              </a:spcAft>
              <a:buClrTx/>
              <a:buSzTx/>
              <a:buNone/>
            </a:pPr>
            <a:r>
              <a:rPr lang="en-US" altLang="en-US" sz="1800" b="1" dirty="0">
                <a:solidFill>
                  <a:srgbClr val="0063FF"/>
                </a:solidFill>
                <a:cs typeface="Consolas" panose="020B0609020204030204" pitchFamily="49" charset="0"/>
              </a:rPr>
              <a:t>    while</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PIR1</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CCP1IF </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 </a:t>
            </a:r>
            <a:r>
              <a:rPr lang="en-US" altLang="en-US" sz="1800" dirty="0">
                <a:solidFill>
                  <a:srgbClr val="006666"/>
                </a:solidFill>
                <a:cs typeface="Consolas" panose="020B0609020204030204" pitchFamily="49" charset="0"/>
              </a:rPr>
              <a:t>0</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   </a:t>
            </a:r>
            <a:r>
              <a:rPr lang="en-US" altLang="en-US" sz="1800" i="1" dirty="0">
                <a:solidFill>
                  <a:srgbClr val="880000"/>
                </a:solidFill>
                <a:cs typeface="Consolas" panose="020B0609020204030204" pitchFamily="49" charset="0"/>
              </a:rPr>
              <a:t>// wait for rising edge on RC2/CCP1</a:t>
            </a:r>
            <a:br>
              <a:rPr lang="en-US" altLang="en-US" sz="1800" dirty="0">
                <a:solidFill>
                  <a:srgbClr val="000066"/>
                </a:solidFill>
                <a:cs typeface="Consolas" panose="020B0609020204030204" pitchFamily="49" charset="0"/>
              </a:rPr>
            </a:br>
            <a:r>
              <a:rPr lang="en-US" altLang="en-US" sz="1800" dirty="0">
                <a:solidFill>
                  <a:srgbClr val="000000"/>
                </a:solidFill>
                <a:cs typeface="Consolas" panose="020B0609020204030204" pitchFamily="49" charset="0"/>
              </a:rPr>
              <a:t>    PORTA</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RA0 </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 PORTA</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RA0</a:t>
            </a:r>
            <a:r>
              <a:rPr lang="en-US" altLang="en-US" sz="1800" dirty="0">
                <a:solidFill>
                  <a:srgbClr val="666600"/>
                </a:solidFill>
                <a:cs typeface="Consolas" panose="020B0609020204030204" pitchFamily="49" charset="0"/>
              </a:rPr>
              <a:t>;    //toggle LED</a:t>
            </a:r>
          </a:p>
          <a:p>
            <a:pPr marL="0" lvl="0" indent="0" eaLnBrk="0" fontAlgn="base" hangingPunct="0">
              <a:lnSpc>
                <a:spcPct val="100000"/>
              </a:lnSpc>
              <a:spcBef>
                <a:spcPct val="0"/>
              </a:spcBef>
              <a:spcAft>
                <a:spcPct val="0"/>
              </a:spcAft>
              <a:buClrTx/>
              <a:buSzTx/>
              <a:buNone/>
            </a:pPr>
            <a:r>
              <a:rPr lang="en-US" altLang="en-US" sz="1800" dirty="0">
                <a:solidFill>
                  <a:srgbClr val="666600"/>
                </a:solidFill>
                <a:cs typeface="Consolas" panose="020B0609020204030204" pitchFamily="49" charset="0"/>
              </a:rPr>
              <a:t>   </a:t>
            </a:r>
            <a:r>
              <a:rPr lang="en-US" altLang="en-US" sz="1800" dirty="0">
                <a:cs typeface="Consolas" panose="020B0609020204030204" pitchFamily="49" charset="0"/>
              </a:rPr>
              <a:t> PORTB = CCPR1H;    </a:t>
            </a:r>
            <a:r>
              <a:rPr lang="en-US" altLang="en-US" sz="1800" dirty="0">
                <a:solidFill>
                  <a:srgbClr val="666600"/>
                </a:solidFill>
                <a:cs typeface="Consolas" panose="020B0609020204030204" pitchFamily="49" charset="0"/>
              </a:rPr>
              <a:t>//throw captured timer-1 value to PORTS</a:t>
            </a:r>
          </a:p>
          <a:p>
            <a:pPr marL="0" lvl="0" indent="0" eaLnBrk="0" fontAlgn="base" hangingPunct="0">
              <a:lnSpc>
                <a:spcPct val="100000"/>
              </a:lnSpc>
              <a:spcBef>
                <a:spcPct val="0"/>
              </a:spcBef>
              <a:spcAft>
                <a:spcPct val="0"/>
              </a:spcAft>
              <a:buClrTx/>
              <a:buSzTx/>
              <a:buNone/>
            </a:pPr>
            <a:r>
              <a:rPr lang="en-US" altLang="en-US" sz="1800" dirty="0">
                <a:cs typeface="Consolas" panose="020B0609020204030204" pitchFamily="49" charset="0"/>
              </a:rPr>
              <a:t>    PORTD=CCPR1L;</a:t>
            </a:r>
            <a:br>
              <a:rPr lang="en-US" altLang="en-US" sz="1800" dirty="0">
                <a:solidFill>
                  <a:srgbClr val="000066"/>
                </a:solidFill>
                <a:cs typeface="Consolas" panose="020B0609020204030204" pitchFamily="49" charset="0"/>
              </a:rPr>
            </a:br>
            <a:r>
              <a:rPr lang="en-US" altLang="en-US" sz="1800" dirty="0">
                <a:solidFill>
                  <a:srgbClr val="000000"/>
                </a:solidFill>
                <a:cs typeface="Consolas" panose="020B0609020204030204" pitchFamily="49" charset="0"/>
              </a:rPr>
              <a:t>    PIR1</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CCP1IF </a:t>
            </a:r>
            <a:r>
              <a:rPr lang="en-US" altLang="en-US" sz="1800" dirty="0">
                <a:solidFill>
                  <a:srgbClr val="666600"/>
                </a:solidFill>
                <a:cs typeface="Consolas" panose="020B0609020204030204" pitchFamily="49" charset="0"/>
              </a:rPr>
              <a:t>=</a:t>
            </a:r>
            <a:r>
              <a:rPr lang="en-US" altLang="en-US" sz="1800" dirty="0">
                <a:solidFill>
                  <a:srgbClr val="000000"/>
                </a:solidFill>
                <a:cs typeface="Consolas" panose="020B0609020204030204" pitchFamily="49" charset="0"/>
              </a:rPr>
              <a:t> </a:t>
            </a:r>
            <a:r>
              <a:rPr lang="en-US" altLang="en-US" sz="1800" dirty="0">
                <a:solidFill>
                  <a:srgbClr val="006666"/>
                </a:solidFill>
                <a:cs typeface="Consolas" panose="020B0609020204030204" pitchFamily="49" charset="0"/>
              </a:rPr>
              <a:t>0</a:t>
            </a:r>
            <a:r>
              <a:rPr lang="en-US" altLang="en-US" sz="1800" dirty="0">
                <a:solidFill>
                  <a:srgbClr val="666600"/>
                </a:solidFill>
                <a:cs typeface="Consolas" panose="020B0609020204030204" pitchFamily="49" charset="0"/>
              </a:rPr>
              <a:t>;</a:t>
            </a:r>
          </a:p>
          <a:p>
            <a:pPr marL="0" lvl="0" indent="0" eaLnBrk="0" fontAlgn="base" hangingPunct="0">
              <a:lnSpc>
                <a:spcPct val="100000"/>
              </a:lnSpc>
              <a:spcBef>
                <a:spcPct val="0"/>
              </a:spcBef>
              <a:spcAft>
                <a:spcPct val="0"/>
              </a:spcAft>
              <a:buClrTx/>
              <a:buSzTx/>
              <a:buNone/>
            </a:pPr>
            <a:r>
              <a:rPr lang="en-US" altLang="en-US" sz="1800" dirty="0">
                <a:solidFill>
                  <a:srgbClr val="666600"/>
                </a:solidFill>
                <a:cs typeface="Consolas" panose="020B0609020204030204" pitchFamily="49" charset="0"/>
              </a:rPr>
              <a:t>    </a:t>
            </a:r>
            <a:r>
              <a:rPr lang="en-US" altLang="en-US" sz="1800" dirty="0">
                <a:solidFill>
                  <a:srgbClr val="FF0000"/>
                </a:solidFill>
                <a:cs typeface="Consolas" panose="020B0609020204030204" pitchFamily="49" charset="0"/>
              </a:rPr>
              <a:t>//write some lines here if I want to </a:t>
            </a:r>
            <a:r>
              <a:rPr lang="en-US" altLang="en-US" sz="1800" dirty="0" err="1">
                <a:solidFill>
                  <a:srgbClr val="FF0000"/>
                </a:solidFill>
                <a:cs typeface="Consolas" panose="020B0609020204030204" pitchFamily="49" charset="0"/>
              </a:rPr>
              <a:t>chk</a:t>
            </a:r>
            <a:r>
              <a:rPr lang="en-US" altLang="en-US" sz="1800" dirty="0">
                <a:solidFill>
                  <a:srgbClr val="FF0000"/>
                </a:solidFill>
                <a:cs typeface="Consolas" panose="020B0609020204030204" pitchFamily="49" charset="0"/>
              </a:rPr>
              <a:t> timer overflow and initialize it again</a:t>
            </a:r>
            <a:br>
              <a:rPr lang="en-US" altLang="en-US" sz="1800" dirty="0">
                <a:solidFill>
                  <a:srgbClr val="000066"/>
                </a:solidFill>
                <a:cs typeface="Consolas" panose="020B0609020204030204" pitchFamily="49" charset="0"/>
              </a:rPr>
            </a:br>
            <a:r>
              <a:rPr lang="en-US" altLang="en-US" sz="1800" dirty="0">
                <a:cs typeface="Consolas" panose="020B0609020204030204" pitchFamily="49" charset="0"/>
              </a:rPr>
              <a:t>} }</a:t>
            </a:r>
            <a:br>
              <a:rPr kumimoji="0" lang="en-US" altLang="en-US" sz="1800" b="0" i="0" u="none" strike="noStrike" cap="none" normalizeH="0" baseline="0" dirty="0">
                <a:ln>
                  <a:noFill/>
                </a:ln>
                <a:solidFill>
                  <a:srgbClr val="000066"/>
                </a:solidFill>
                <a:effectLst/>
                <a:cs typeface="Consolas" panose="020B0609020204030204" pitchFamily="49" charset="0"/>
              </a:rPr>
            </a:b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148130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000" y="0"/>
            <a:ext cx="5481077" cy="682388"/>
          </a:xfrm>
        </p:spPr>
        <p:txBody>
          <a:bodyPr>
            <a:noAutofit/>
          </a:bodyPr>
          <a:lstStyle/>
          <a:p>
            <a:r>
              <a:rPr lang="en-US" sz="3200" dirty="0"/>
              <a:t>Applications of Capture Mode </a:t>
            </a:r>
          </a:p>
        </p:txBody>
      </p:sp>
      <p:sp>
        <p:nvSpPr>
          <p:cNvPr id="3" name="Content Placeholder 2"/>
          <p:cNvSpPr>
            <a:spLocks noGrp="1"/>
          </p:cNvSpPr>
          <p:nvPr>
            <p:ph idx="1"/>
          </p:nvPr>
        </p:nvSpPr>
        <p:spPr>
          <a:xfrm>
            <a:off x="204717" y="682388"/>
            <a:ext cx="11832608" cy="5841242"/>
          </a:xfrm>
        </p:spPr>
        <p:txBody>
          <a:bodyPr/>
          <a:lstStyle/>
          <a:p>
            <a:r>
              <a:rPr lang="en-US" dirty="0">
                <a:solidFill>
                  <a:srgbClr val="FF0000"/>
                </a:solidFill>
              </a:rPr>
              <a:t>EVENT ARRIVAL TIME RECORDING. </a:t>
            </a:r>
            <a:r>
              <a:rPr lang="en-US" dirty="0"/>
              <a:t>Some applications (e.g., a swimming competition) need to compare the arrival times of several different swimmers. The capture function is very suitable for this application. The number of events that can be compared is limited by the number of capture channels.</a:t>
            </a:r>
          </a:p>
          <a:p>
            <a:r>
              <a:rPr lang="en-US" dirty="0">
                <a:solidFill>
                  <a:srgbClr val="FF0000"/>
                </a:solidFill>
              </a:rPr>
              <a:t>PERIOD MEASUREMENT. </a:t>
            </a:r>
            <a:r>
              <a:rPr lang="en-US" dirty="0"/>
              <a:t>To measure the period of an unknown signal, the capture module should be configured to capture the timer values corresponding to two consecutive rising or falling edges, as illustrated in Figure</a:t>
            </a:r>
          </a:p>
          <a:p>
            <a:pPr marL="0" indent="0">
              <a:buNone/>
            </a:pPr>
            <a:endParaRPr lang="en-US" dirty="0"/>
          </a:p>
        </p:txBody>
      </p:sp>
      <p:pic>
        <p:nvPicPr>
          <p:cNvPr id="4" name="Picture 3"/>
          <p:cNvPicPr>
            <a:picLocks noChangeAspect="1"/>
          </p:cNvPicPr>
          <p:nvPr/>
        </p:nvPicPr>
        <p:blipFill>
          <a:blip r:embed="rId2"/>
          <a:stretch>
            <a:fillRect/>
          </a:stretch>
        </p:blipFill>
        <p:spPr>
          <a:xfrm>
            <a:off x="3117011" y="3172077"/>
            <a:ext cx="5590261" cy="3182452"/>
          </a:xfrm>
          <a:prstGeom prst="rect">
            <a:avLst/>
          </a:prstGeom>
        </p:spPr>
      </p:pic>
    </p:spTree>
    <p:extLst>
      <p:ext uri="{BB962C8B-B14F-4D97-AF65-F5344CB8AC3E}">
        <p14:creationId xmlns:p14="http://schemas.microsoft.com/office/powerpoint/2010/main" val="25580779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000" y="0"/>
            <a:ext cx="5481077" cy="682388"/>
          </a:xfrm>
        </p:spPr>
        <p:txBody>
          <a:bodyPr>
            <a:noAutofit/>
          </a:bodyPr>
          <a:lstStyle/>
          <a:p>
            <a:r>
              <a:rPr lang="en-US" sz="3200" dirty="0"/>
              <a:t>Applications of Capture Mode </a:t>
            </a:r>
          </a:p>
        </p:txBody>
      </p:sp>
      <p:sp>
        <p:nvSpPr>
          <p:cNvPr id="3" name="Content Placeholder 2"/>
          <p:cNvSpPr>
            <a:spLocks noGrp="1"/>
          </p:cNvSpPr>
          <p:nvPr>
            <p:ph idx="1"/>
          </p:nvPr>
        </p:nvSpPr>
        <p:spPr>
          <a:xfrm>
            <a:off x="204717" y="682388"/>
            <a:ext cx="11832608" cy="5841242"/>
          </a:xfrm>
        </p:spPr>
        <p:txBody>
          <a:bodyPr/>
          <a:lstStyle/>
          <a:p>
            <a:r>
              <a:rPr lang="en-US" dirty="0">
                <a:solidFill>
                  <a:srgbClr val="FF0000"/>
                </a:solidFill>
              </a:rPr>
              <a:t>PULSE-WIDTH MEASUREMENT. </a:t>
            </a:r>
            <a:r>
              <a:rPr lang="en-US" dirty="0"/>
              <a:t>To measure the width of a pulse, two adjacent rising and falling edges are captured, as shown in Figure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i="1" dirty="0">
                <a:solidFill>
                  <a:srgbClr val="FF0000"/>
                </a:solidFill>
              </a:rPr>
              <a:t>DUTY CYCLE MEASUREMENT. </a:t>
            </a:r>
            <a:r>
              <a:rPr lang="en-US" dirty="0"/>
              <a:t>The duty cycle is the percentage of time that the signal is high within a period in a periodic digital </a:t>
            </a:r>
            <a:r>
              <a:rPr lang="en-US" dirty="0" err="1"/>
              <a:t>signaL</a:t>
            </a:r>
            <a:r>
              <a:rPr lang="en-US" dirty="0"/>
              <a:t> The measurement of duty cycle is illustrated in  Figure</a:t>
            </a:r>
          </a:p>
          <a:p>
            <a:pPr marL="0" indent="0">
              <a:buNone/>
            </a:pPr>
            <a:endParaRPr lang="en-US" dirty="0"/>
          </a:p>
        </p:txBody>
      </p:sp>
      <p:pic>
        <p:nvPicPr>
          <p:cNvPr id="5" name="Picture 4"/>
          <p:cNvPicPr>
            <a:picLocks noChangeAspect="1"/>
          </p:cNvPicPr>
          <p:nvPr/>
        </p:nvPicPr>
        <p:blipFill>
          <a:blip r:embed="rId2"/>
          <a:stretch>
            <a:fillRect/>
          </a:stretch>
        </p:blipFill>
        <p:spPr>
          <a:xfrm>
            <a:off x="2656998" y="1496884"/>
            <a:ext cx="4776247" cy="1626000"/>
          </a:xfrm>
          <a:prstGeom prst="rect">
            <a:avLst/>
          </a:prstGeom>
        </p:spPr>
      </p:pic>
      <p:pic>
        <p:nvPicPr>
          <p:cNvPr id="6" name="Picture 5"/>
          <p:cNvPicPr>
            <a:picLocks noChangeAspect="1"/>
          </p:cNvPicPr>
          <p:nvPr/>
        </p:nvPicPr>
        <p:blipFill>
          <a:blip r:embed="rId3"/>
          <a:stretch>
            <a:fillRect/>
          </a:stretch>
        </p:blipFill>
        <p:spPr>
          <a:xfrm>
            <a:off x="1827480" y="4850975"/>
            <a:ext cx="8587082" cy="1905469"/>
          </a:xfrm>
          <a:prstGeom prst="rect">
            <a:avLst/>
          </a:prstGeom>
        </p:spPr>
      </p:pic>
    </p:spTree>
    <p:extLst>
      <p:ext uri="{BB962C8B-B14F-4D97-AF65-F5344CB8AC3E}">
        <p14:creationId xmlns:p14="http://schemas.microsoft.com/office/powerpoint/2010/main" val="14269305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r>
              <a:rPr lang="en-US" sz="2400" b="1" u="sng" dirty="0" err="1">
                <a:solidFill>
                  <a:srgbClr val="00B050"/>
                </a:solidFill>
              </a:rPr>
              <a:t>Scenerio</a:t>
            </a:r>
            <a:r>
              <a:rPr lang="en-US" sz="2400" b="1" u="sng" dirty="0">
                <a:solidFill>
                  <a:srgbClr val="00B050"/>
                </a:solidFill>
              </a:rPr>
              <a:t>: </a:t>
            </a:r>
            <a:r>
              <a:rPr lang="en-US" sz="2400" b="1" u="sng" dirty="0">
                <a:solidFill>
                  <a:srgbClr val="FF0000"/>
                </a:solidFill>
              </a:rPr>
              <a:t>Time Period </a:t>
            </a:r>
            <a:r>
              <a:rPr lang="en-US" sz="2400" b="1" u="sng" dirty="0" err="1">
                <a:solidFill>
                  <a:srgbClr val="FF0000"/>
                </a:solidFill>
              </a:rPr>
              <a:t>Measurment</a:t>
            </a:r>
            <a:r>
              <a:rPr lang="en-US" sz="2400" b="1" u="sng" dirty="0">
                <a:solidFill>
                  <a:srgbClr val="FF0000"/>
                </a:solidFill>
              </a:rPr>
              <a:t> of a pulse</a:t>
            </a:r>
          </a:p>
          <a:p>
            <a:pPr marL="0" indent="0">
              <a:buNone/>
            </a:pPr>
            <a:r>
              <a:rPr lang="en-US" sz="1800" b="1" u="sng" dirty="0" err="1">
                <a:solidFill>
                  <a:srgbClr val="00B0F0"/>
                </a:solidFill>
              </a:rPr>
              <a:t>Problem:</a:t>
            </a:r>
            <a:r>
              <a:rPr lang="en-US" sz="1800" b="1" dirty="0" err="1"/>
              <a:t>Use</a:t>
            </a:r>
            <a:r>
              <a:rPr lang="en-US" sz="1800" b="1" dirty="0"/>
              <a:t> the CCP channel 1 in capture mode to measure the period of an unknown signal, assuming that the PIC18 microcontroller is running with a 10-MHz crystal oscillator. The period of the unknown signal is shorter than 65536 clock cycles.</a:t>
            </a:r>
            <a:endParaRPr lang="en-US" sz="1800" b="1" u="sng" dirty="0">
              <a:solidFill>
                <a:srgbClr val="00B0F0"/>
              </a:solidFill>
            </a:endParaRPr>
          </a:p>
          <a:p>
            <a:pPr marL="0" indent="0">
              <a:buNone/>
            </a:pPr>
            <a:r>
              <a:rPr lang="en-US" b="1" u="sng" dirty="0">
                <a:solidFill>
                  <a:srgbClr val="7030A0"/>
                </a:solidFill>
              </a:rPr>
              <a:t> </a:t>
            </a:r>
            <a:r>
              <a:rPr lang="en-US" sz="1800" b="1" i="1" u="sng" dirty="0">
                <a:solidFill>
                  <a:srgbClr val="7030A0"/>
                </a:solidFill>
              </a:rPr>
              <a:t>SOLUTION: </a:t>
            </a:r>
            <a:r>
              <a:rPr lang="en-US" sz="1800" b="1" dirty="0"/>
              <a:t>The user needs to capture either two consecutive rising or falling edges and calculate their difference in order to measure the period.</a:t>
            </a:r>
            <a:endParaRPr lang="en-US" sz="1800" b="1" i="1" u="sng" dirty="0">
              <a:solidFill>
                <a:srgbClr val="FFC000"/>
              </a:solidFill>
            </a:endParaRPr>
          </a:p>
          <a:p>
            <a:pPr marL="0" indent="0">
              <a:buNone/>
            </a:pPr>
            <a:endParaRPr lang="en-US" b="1" i="1" u="sng" dirty="0">
              <a:solidFill>
                <a:srgbClr val="FFC000"/>
              </a:solidFill>
            </a:endParaRPr>
          </a:p>
        </p:txBody>
      </p:sp>
      <p:sp>
        <p:nvSpPr>
          <p:cNvPr id="5" name="TextBox 4"/>
          <p:cNvSpPr txBox="1"/>
          <p:nvPr/>
        </p:nvSpPr>
        <p:spPr>
          <a:xfrm>
            <a:off x="69275" y="2065110"/>
            <a:ext cx="4876800" cy="3508653"/>
          </a:xfrm>
          <a:prstGeom prst="rect">
            <a:avLst/>
          </a:prstGeom>
          <a:noFill/>
          <a:ln>
            <a:solidFill>
              <a:srgbClr val="00B0F0"/>
            </a:solidFill>
          </a:ln>
        </p:spPr>
        <p:txBody>
          <a:bodyPr wrap="square" rtlCol="0">
            <a:spAutoFit/>
          </a:bodyPr>
          <a:lstStyle/>
          <a:p>
            <a:r>
              <a:rPr lang="en-US" dirty="0"/>
              <a:t>void main (void)</a:t>
            </a:r>
          </a:p>
          <a:p>
            <a:r>
              <a:rPr lang="en-US" dirty="0"/>
              <a:t>{</a:t>
            </a:r>
          </a:p>
          <a:p>
            <a:r>
              <a:rPr lang="en-US" dirty="0"/>
              <a:t>unsigned </a:t>
            </a:r>
            <a:r>
              <a:rPr lang="en-US" dirty="0" err="1"/>
              <a:t>int</a:t>
            </a:r>
            <a:r>
              <a:rPr lang="en-US" dirty="0"/>
              <a:t> period;</a:t>
            </a:r>
          </a:p>
          <a:p>
            <a:endParaRPr lang="en-US" dirty="0"/>
          </a:p>
          <a:p>
            <a:r>
              <a:rPr lang="en-US" dirty="0"/>
              <a:t>CCP1CON = 0x05;  </a:t>
            </a:r>
            <a:r>
              <a:rPr lang="en-US" i="1" dirty="0">
                <a:solidFill>
                  <a:srgbClr val="FF0000"/>
                </a:solidFill>
              </a:rPr>
              <a:t>// </a:t>
            </a:r>
            <a:r>
              <a:rPr lang="en-US" dirty="0">
                <a:solidFill>
                  <a:srgbClr val="FF0000"/>
                </a:solidFill>
              </a:rPr>
              <a:t>capture on every 				rising edge</a:t>
            </a:r>
          </a:p>
          <a:p>
            <a:r>
              <a:rPr lang="en-US" dirty="0"/>
              <a:t>T3CON = 0x80;	 </a:t>
            </a:r>
            <a:r>
              <a:rPr lang="en-US" i="1" dirty="0">
                <a:solidFill>
                  <a:srgbClr val="FF0000"/>
                </a:solidFill>
              </a:rPr>
              <a:t>//</a:t>
            </a:r>
            <a:r>
              <a:rPr lang="en-US" dirty="0">
                <a:solidFill>
                  <a:srgbClr val="FF0000"/>
                </a:solidFill>
              </a:rPr>
              <a:t>Timer1 for capture</a:t>
            </a:r>
            <a:endParaRPr lang="en-US" i="1" dirty="0">
              <a:solidFill>
                <a:srgbClr val="FF0000"/>
              </a:solidFill>
            </a:endParaRPr>
          </a:p>
          <a:p>
            <a:r>
              <a:rPr lang="en-US" dirty="0" err="1"/>
              <a:t>TlCON</a:t>
            </a:r>
            <a:r>
              <a:rPr lang="en-US" dirty="0"/>
              <a:t> = 0x80;     </a:t>
            </a:r>
            <a:r>
              <a:rPr lang="en-US" dirty="0">
                <a:solidFill>
                  <a:srgbClr val="FF0000"/>
                </a:solidFill>
              </a:rPr>
              <a:t>//enable 16-bit timer1, 			</a:t>
            </a:r>
            <a:r>
              <a:rPr lang="en-US" dirty="0" err="1">
                <a:solidFill>
                  <a:srgbClr val="FF0000"/>
                </a:solidFill>
              </a:rPr>
              <a:t>prescaler</a:t>
            </a:r>
            <a:r>
              <a:rPr lang="en-US" dirty="0">
                <a:solidFill>
                  <a:srgbClr val="FF0000"/>
                </a:solidFill>
              </a:rPr>
              <a:t> =1, </a:t>
            </a:r>
            <a:r>
              <a:rPr lang="en-US" dirty="0" err="1">
                <a:solidFill>
                  <a:srgbClr val="FF0000"/>
                </a:solidFill>
              </a:rPr>
              <a:t>Clk</a:t>
            </a:r>
            <a:r>
              <a:rPr lang="en-US" dirty="0">
                <a:solidFill>
                  <a:srgbClr val="FF0000"/>
                </a:solidFill>
              </a:rPr>
              <a:t> internal</a:t>
            </a:r>
          </a:p>
          <a:p>
            <a:r>
              <a:rPr lang="en-US" dirty="0"/>
              <a:t>TRISC.TRISC2 = 1; </a:t>
            </a:r>
            <a:r>
              <a:rPr lang="en-US" i="1" dirty="0">
                <a:solidFill>
                  <a:srgbClr val="FF0000"/>
                </a:solidFill>
              </a:rPr>
              <a:t>// </a:t>
            </a:r>
            <a:r>
              <a:rPr lang="en-US" dirty="0">
                <a:solidFill>
                  <a:srgbClr val="FF0000"/>
                </a:solidFill>
              </a:rPr>
              <a:t>configure CCP1 pin 			for input</a:t>
            </a:r>
          </a:p>
          <a:p>
            <a:endParaRPr lang="en-US" sz="2400" dirty="0"/>
          </a:p>
        </p:txBody>
      </p:sp>
      <p:sp>
        <p:nvSpPr>
          <p:cNvPr id="4" name="TextBox 3"/>
          <p:cNvSpPr txBox="1"/>
          <p:nvPr/>
        </p:nvSpPr>
        <p:spPr>
          <a:xfrm>
            <a:off x="5154306" y="1752401"/>
            <a:ext cx="6969456" cy="5355312"/>
          </a:xfrm>
          <a:prstGeom prst="rect">
            <a:avLst/>
          </a:prstGeom>
          <a:solidFill>
            <a:srgbClr val="FFFFCC"/>
          </a:solidFill>
          <a:ln>
            <a:solidFill>
              <a:srgbClr val="00B050"/>
            </a:solidFill>
          </a:ln>
        </p:spPr>
        <p:txBody>
          <a:bodyPr wrap="square" rtlCol="0">
            <a:spAutoFit/>
          </a:bodyPr>
          <a:lstStyle/>
          <a:p>
            <a:pPr eaLnBrk="0" fontAlgn="base" hangingPunct="0">
              <a:spcBef>
                <a:spcPct val="0"/>
              </a:spcBef>
              <a:spcAft>
                <a:spcPct val="0"/>
              </a:spcAft>
            </a:pPr>
            <a:r>
              <a:rPr lang="en-US" dirty="0">
                <a:solidFill>
                  <a:srgbClr val="0070C0"/>
                </a:solidFill>
              </a:rPr>
              <a:t>while(1)</a:t>
            </a:r>
          </a:p>
          <a:p>
            <a:pPr eaLnBrk="0" fontAlgn="base" hangingPunct="0">
              <a:spcBef>
                <a:spcPct val="0"/>
              </a:spcBef>
              <a:spcAft>
                <a:spcPct val="0"/>
              </a:spcAft>
            </a:pPr>
            <a:r>
              <a:rPr lang="en-US" dirty="0">
                <a:solidFill>
                  <a:srgbClr val="0070C0"/>
                </a:solidFill>
              </a:rPr>
              <a:t>{</a:t>
            </a:r>
          </a:p>
          <a:p>
            <a:pPr lvl="0" eaLnBrk="0" fontAlgn="base" hangingPunct="0">
              <a:spcBef>
                <a:spcPct val="0"/>
              </a:spcBef>
              <a:spcAft>
                <a:spcPct val="0"/>
              </a:spcAft>
            </a:pPr>
            <a:r>
              <a:rPr lang="en-US" altLang="en-US" dirty="0"/>
              <a:t>CCPR1L=0; 	</a:t>
            </a:r>
            <a:r>
              <a:rPr lang="en-US" altLang="en-US" dirty="0">
                <a:solidFill>
                  <a:srgbClr val="FF0000"/>
                </a:solidFill>
              </a:rPr>
              <a:t>//initialize CCP1 </a:t>
            </a:r>
            <a:r>
              <a:rPr lang="en-US" altLang="en-US" dirty="0" err="1">
                <a:solidFill>
                  <a:srgbClr val="FF0000"/>
                </a:solidFill>
              </a:rPr>
              <a:t>regs</a:t>
            </a:r>
            <a:endParaRPr lang="en-US" altLang="en-US" dirty="0">
              <a:solidFill>
                <a:srgbClr val="FF0000"/>
              </a:solidFill>
            </a:endParaRPr>
          </a:p>
          <a:p>
            <a:pPr eaLnBrk="0" fontAlgn="base" hangingPunct="0">
              <a:spcBef>
                <a:spcPct val="0"/>
              </a:spcBef>
              <a:spcAft>
                <a:spcPct val="0"/>
              </a:spcAft>
            </a:pPr>
            <a:r>
              <a:rPr lang="en-US" altLang="en-US" dirty="0"/>
              <a:t>CCPR1H=0;</a:t>
            </a:r>
          </a:p>
          <a:p>
            <a:r>
              <a:rPr lang="en-US" dirty="0"/>
              <a:t>TMR1H=0;       </a:t>
            </a:r>
            <a:r>
              <a:rPr lang="en-US" dirty="0">
                <a:solidFill>
                  <a:srgbClr val="FF0000"/>
                </a:solidFill>
              </a:rPr>
              <a:t>//initialize timer value</a:t>
            </a:r>
          </a:p>
          <a:p>
            <a:r>
              <a:rPr lang="en-US" dirty="0"/>
              <a:t>TMR1L=0;</a:t>
            </a:r>
          </a:p>
          <a:p>
            <a:r>
              <a:rPr lang="en-US" dirty="0"/>
              <a:t>PIR1.CCP11F = 0;   </a:t>
            </a:r>
            <a:r>
              <a:rPr lang="en-US" dirty="0">
                <a:solidFill>
                  <a:srgbClr val="FF0000"/>
                </a:solidFill>
              </a:rPr>
              <a:t>//optional but its good to do it</a:t>
            </a:r>
          </a:p>
          <a:p>
            <a:endParaRPr lang="en-US" dirty="0">
              <a:solidFill>
                <a:srgbClr val="FF0000"/>
              </a:solidFill>
            </a:endParaRPr>
          </a:p>
          <a:p>
            <a:r>
              <a:rPr lang="en-US" dirty="0"/>
              <a:t>while (PIR1.CCP11F==0); 	</a:t>
            </a:r>
            <a:r>
              <a:rPr lang="en-US" dirty="0">
                <a:solidFill>
                  <a:srgbClr val="FF0000"/>
                </a:solidFill>
              </a:rPr>
              <a:t>// wait for 1st rising edge</a:t>
            </a:r>
          </a:p>
          <a:p>
            <a:r>
              <a:rPr lang="en-US" dirty="0"/>
              <a:t>T1CON.TMR1ON=1;		 </a:t>
            </a:r>
            <a:endParaRPr lang="en-US" dirty="0">
              <a:solidFill>
                <a:srgbClr val="FF0000"/>
              </a:solidFill>
            </a:endParaRPr>
          </a:p>
          <a:p>
            <a:r>
              <a:rPr lang="en-US" dirty="0">
                <a:solidFill>
                  <a:srgbClr val="FF0000"/>
                </a:solidFill>
              </a:rPr>
              <a:t>			</a:t>
            </a:r>
          </a:p>
          <a:p>
            <a:r>
              <a:rPr lang="en-US" dirty="0"/>
              <a:t>PIR1.CCP11F = 0;   </a:t>
            </a:r>
            <a:r>
              <a:rPr lang="en-US" dirty="0">
                <a:solidFill>
                  <a:srgbClr val="FF0000"/>
                </a:solidFill>
              </a:rPr>
              <a:t>//</a:t>
            </a:r>
            <a:r>
              <a:rPr lang="en-US" dirty="0" err="1">
                <a:solidFill>
                  <a:srgbClr val="FF0000"/>
                </a:solidFill>
              </a:rPr>
              <a:t>clr</a:t>
            </a:r>
            <a:r>
              <a:rPr lang="en-US" dirty="0">
                <a:solidFill>
                  <a:srgbClr val="FF0000"/>
                </a:solidFill>
              </a:rPr>
              <a:t> CCP for next edge</a:t>
            </a:r>
          </a:p>
          <a:p>
            <a:r>
              <a:rPr lang="en-US" dirty="0"/>
              <a:t>	</a:t>
            </a:r>
            <a:endParaRPr lang="en-US" dirty="0">
              <a:solidFill>
                <a:srgbClr val="FF0000"/>
              </a:solidFill>
            </a:endParaRPr>
          </a:p>
          <a:p>
            <a:r>
              <a:rPr lang="en-US" dirty="0"/>
              <a:t>while (!PIR1.CCP11F); 	</a:t>
            </a:r>
            <a:r>
              <a:rPr lang="en-US" i="1" dirty="0">
                <a:solidFill>
                  <a:srgbClr val="FF0000"/>
                </a:solidFill>
              </a:rPr>
              <a:t>//</a:t>
            </a:r>
            <a:r>
              <a:rPr lang="en-US" dirty="0">
                <a:solidFill>
                  <a:srgbClr val="FF0000"/>
                </a:solidFill>
              </a:rPr>
              <a:t>wait for the 2nd rising edge</a:t>
            </a:r>
          </a:p>
          <a:p>
            <a:r>
              <a:rPr lang="en-US" dirty="0"/>
              <a:t>T1CON.TMR1ON=0;	</a:t>
            </a:r>
            <a:r>
              <a:rPr lang="en-US" dirty="0">
                <a:solidFill>
                  <a:srgbClr val="FF0000"/>
                </a:solidFill>
              </a:rPr>
              <a:t>//stop timer 1</a:t>
            </a:r>
          </a:p>
          <a:p>
            <a:r>
              <a:rPr lang="en-US" dirty="0"/>
              <a:t>period = CCPR1;	</a:t>
            </a:r>
            <a:endParaRPr lang="en-US" dirty="0">
              <a:solidFill>
                <a:srgbClr val="FF0000"/>
              </a:solidFill>
            </a:endParaRPr>
          </a:p>
          <a:p>
            <a:r>
              <a:rPr lang="en-US" dirty="0"/>
              <a:t>CCP1CON = 0x00; 	</a:t>
            </a:r>
            <a:r>
              <a:rPr lang="en-US" i="1" dirty="0">
                <a:solidFill>
                  <a:srgbClr val="FF0000"/>
                </a:solidFill>
              </a:rPr>
              <a:t>//</a:t>
            </a:r>
            <a:r>
              <a:rPr lang="en-US" dirty="0">
                <a:solidFill>
                  <a:srgbClr val="FF0000"/>
                </a:solidFill>
              </a:rPr>
              <a:t>disable CCP1 capture</a:t>
            </a:r>
          </a:p>
          <a:p>
            <a:r>
              <a:rPr lang="en-US" dirty="0">
                <a:solidFill>
                  <a:srgbClr val="7030A0"/>
                </a:solidFill>
              </a:rPr>
              <a:t>//write a line here to get period in seconds or micro seconds</a:t>
            </a:r>
          </a:p>
          <a:p>
            <a:r>
              <a:rPr lang="en-US" dirty="0">
                <a:solidFill>
                  <a:srgbClr val="0070C0"/>
                </a:solidFill>
              </a:rPr>
              <a:t>}</a:t>
            </a:r>
            <a:r>
              <a:rPr lang="en-US" dirty="0"/>
              <a:t>}</a:t>
            </a:r>
          </a:p>
        </p:txBody>
      </p:sp>
    </p:spTree>
    <p:extLst>
      <p:ext uri="{BB962C8B-B14F-4D97-AF65-F5344CB8AC3E}">
        <p14:creationId xmlns:p14="http://schemas.microsoft.com/office/powerpoint/2010/main" val="37685730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8" end="18"/>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0" end="0"/>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508" y="143438"/>
            <a:ext cx="10058400" cy="1609344"/>
          </a:xfrm>
        </p:spPr>
        <p:txBody>
          <a:bodyPr/>
          <a:lstStyle/>
          <a:p>
            <a:r>
              <a:rPr lang="en-US" dirty="0"/>
              <a:t>INTRO</a:t>
            </a:r>
          </a:p>
        </p:txBody>
      </p:sp>
      <p:sp>
        <p:nvSpPr>
          <p:cNvPr id="3" name="Content Placeholder 2"/>
          <p:cNvSpPr>
            <a:spLocks noGrp="1"/>
          </p:cNvSpPr>
          <p:nvPr>
            <p:ph idx="1"/>
          </p:nvPr>
        </p:nvSpPr>
        <p:spPr/>
        <p:txBody>
          <a:bodyPr/>
          <a:lstStyle/>
          <a:p>
            <a:pPr marL="320040" indent="-320040" algn="just" fontAlgn="auto">
              <a:spcAft>
                <a:spcPts val="0"/>
              </a:spcAft>
              <a:buFont typeface="Wingdings"/>
              <a:buChar char=""/>
              <a:defRPr/>
            </a:pPr>
            <a:r>
              <a:rPr lang="en-US" sz="2400" b="1" dirty="0">
                <a:solidFill>
                  <a:srgbClr val="00B050"/>
                </a:solidFill>
              </a:rPr>
              <a:t>The CCP module (</a:t>
            </a:r>
            <a:r>
              <a:rPr lang="en-US" sz="2400" b="1" i="1" dirty="0">
                <a:solidFill>
                  <a:srgbClr val="00B050"/>
                </a:solidFill>
              </a:rPr>
              <a:t>Capture/Compare/PWM</a:t>
            </a:r>
            <a:r>
              <a:rPr lang="en-US" sz="2400" b="1" dirty="0">
                <a:solidFill>
                  <a:srgbClr val="00B050"/>
                </a:solidFill>
              </a:rPr>
              <a:t>) </a:t>
            </a:r>
            <a:r>
              <a:rPr lang="en-US" sz="2400" dirty="0"/>
              <a:t>is a peripheral which allows the user to time and control different events.</a:t>
            </a:r>
            <a:endParaRPr lang="en-GB" sz="2400" dirty="0"/>
          </a:p>
          <a:p>
            <a:pPr marL="320040" indent="-320040" algn="just" fontAlgn="auto">
              <a:spcAft>
                <a:spcPts val="0"/>
              </a:spcAft>
              <a:buFont typeface="Wingdings"/>
              <a:buChar char=""/>
              <a:defRPr/>
            </a:pPr>
            <a:r>
              <a:rPr lang="en-US" sz="2400" b="1" dirty="0">
                <a:solidFill>
                  <a:srgbClr val="00B050"/>
                </a:solidFill>
              </a:rPr>
              <a:t>CAPTURE </a:t>
            </a:r>
            <a:r>
              <a:rPr lang="en-US" sz="2400" dirty="0"/>
              <a:t>- The contents of the 16 bit timer, upon detecting an </a:t>
            </a:r>
            <a:r>
              <a:rPr lang="en-US" sz="2400" dirty="0">
                <a:solidFill>
                  <a:srgbClr val="FF0000"/>
                </a:solidFill>
              </a:rPr>
              <a:t>n</a:t>
            </a:r>
            <a:r>
              <a:rPr lang="en-US" dirty="0">
                <a:solidFill>
                  <a:srgbClr val="FF0000"/>
                </a:solidFill>
              </a:rPr>
              <a:t>th</a:t>
            </a:r>
            <a:r>
              <a:rPr lang="en-US" sz="2400" dirty="0"/>
              <a:t> rising or falling edge, is written to internal registers </a:t>
            </a:r>
          </a:p>
          <a:p>
            <a:pPr marL="320040" indent="-320040" algn="just" fontAlgn="auto">
              <a:spcAft>
                <a:spcPts val="0"/>
              </a:spcAft>
              <a:buFont typeface="Wingdings"/>
              <a:buChar char=""/>
              <a:defRPr/>
            </a:pPr>
            <a:r>
              <a:rPr lang="en-US" sz="2400" b="1" dirty="0">
                <a:solidFill>
                  <a:srgbClr val="00B050"/>
                </a:solidFill>
              </a:rPr>
              <a:t>COMPARE</a:t>
            </a:r>
            <a:r>
              <a:rPr lang="en-US" sz="2400" dirty="0"/>
              <a:t> - Generate an interrupt, or change on output pin, when Timer 1or 3 matches a pre-set comparison value</a:t>
            </a:r>
          </a:p>
          <a:p>
            <a:pPr marL="320040" indent="-320040" algn="just" fontAlgn="auto">
              <a:spcAft>
                <a:spcPts val="0"/>
              </a:spcAft>
              <a:buFont typeface="Wingdings"/>
              <a:buChar char=""/>
              <a:defRPr/>
            </a:pPr>
            <a:r>
              <a:rPr lang="en-US" sz="2400" b="1" dirty="0">
                <a:solidFill>
                  <a:srgbClr val="00B050"/>
                </a:solidFill>
              </a:rPr>
              <a:t>PWM</a:t>
            </a:r>
            <a:r>
              <a:rPr lang="en-US" sz="2400" dirty="0"/>
              <a:t> can generate signals of varying frequency and duty cycle on one or more output pins</a:t>
            </a:r>
            <a:endParaRPr lang="en-GB" sz="2400" dirty="0"/>
          </a:p>
          <a:p>
            <a:pPr marL="0" indent="0">
              <a:buNone/>
            </a:pPr>
            <a:endParaRPr lang="en-US" dirty="0"/>
          </a:p>
        </p:txBody>
      </p:sp>
    </p:spTree>
    <p:extLst>
      <p:ext uri="{BB962C8B-B14F-4D97-AF65-F5344CB8AC3E}">
        <p14:creationId xmlns:p14="http://schemas.microsoft.com/office/powerpoint/2010/main" val="18499698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r>
              <a:rPr lang="en-US" sz="3200" dirty="0"/>
              <a:t>Write Duty cycle measurement code of a pulse using CCP2 and display binary of that %age duty cycle on PORTB</a:t>
            </a:r>
          </a:p>
        </p:txBody>
      </p:sp>
    </p:spTree>
    <p:extLst>
      <p:ext uri="{BB962C8B-B14F-4D97-AF65-F5344CB8AC3E}">
        <p14:creationId xmlns:p14="http://schemas.microsoft.com/office/powerpoint/2010/main" val="9612908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884" y="1999534"/>
            <a:ext cx="10058400" cy="1609344"/>
          </a:xfrm>
        </p:spPr>
        <p:txBody>
          <a:bodyPr/>
          <a:lstStyle/>
          <a:p>
            <a:r>
              <a:rPr lang="en-US" dirty="0"/>
              <a:t>Lets DISCUSS </a:t>
            </a:r>
            <a:r>
              <a:rPr lang="en-US" sz="8000" dirty="0">
                <a:solidFill>
                  <a:srgbClr val="FF0000"/>
                </a:solidFill>
              </a:rPr>
              <a:t>PWM MODE</a:t>
            </a:r>
            <a:r>
              <a:rPr lang="en-US" sz="8000" dirty="0"/>
              <a:t>!</a:t>
            </a:r>
            <a:endParaRPr lang="en-US" dirty="0"/>
          </a:p>
        </p:txBody>
      </p:sp>
      <p:pic>
        <p:nvPicPr>
          <p:cNvPr id="3" name="Picture 2" descr="PWM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152" y="4399318"/>
            <a:ext cx="502602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649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088136" y="0"/>
            <a:ext cx="10058400" cy="1609344"/>
          </a:xfrm>
        </p:spPr>
        <p:txBody>
          <a:bodyPr/>
          <a:lstStyle/>
          <a:p>
            <a:pPr eaLnBrk="1" hangingPunct="1"/>
            <a:r>
              <a:rPr lang="en-US" altLang="en-US" sz="4000" dirty="0"/>
              <a:t>PWM Mode</a:t>
            </a:r>
            <a:endParaRPr lang="en-US" altLang="en-US" sz="2000" dirty="0"/>
          </a:p>
        </p:txBody>
      </p:sp>
      <p:sp>
        <p:nvSpPr>
          <p:cNvPr id="20483" name="Rectangle 5"/>
          <p:cNvSpPr>
            <a:spLocks noGrp="1" noChangeArrowheads="1"/>
          </p:cNvSpPr>
          <p:nvPr>
            <p:ph idx="1"/>
          </p:nvPr>
        </p:nvSpPr>
        <p:spPr>
          <a:xfrm>
            <a:off x="518615" y="1351128"/>
            <a:ext cx="10849969" cy="4921656"/>
          </a:xfrm>
        </p:spPr>
        <p:txBody>
          <a:bodyPr>
            <a:normAutofit/>
          </a:bodyPr>
          <a:lstStyle/>
          <a:p>
            <a:r>
              <a:rPr lang="en-US" sz="2400" dirty="0"/>
              <a:t>Generate a waveform with certain frequency and duty cycle using 8-bit </a:t>
            </a:r>
            <a:r>
              <a:rPr lang="en-US" sz="2400" dirty="0">
                <a:solidFill>
                  <a:schemeClr val="accent1"/>
                </a:solidFill>
              </a:rPr>
              <a:t>Timer2</a:t>
            </a:r>
            <a:r>
              <a:rPr lang="en-US" sz="2400" dirty="0"/>
              <a:t>.</a:t>
            </a:r>
          </a:p>
          <a:p>
            <a:endParaRPr lang="en-US" altLang="en-US" sz="2400" dirty="0"/>
          </a:p>
          <a:p>
            <a:pPr marL="0" indent="0">
              <a:buNone/>
            </a:pPr>
            <a:endParaRPr lang="en-US" altLang="en-US" sz="2400" dirty="0"/>
          </a:p>
          <a:p>
            <a:pPr marL="0" indent="0" eaLnBrk="1" hangingPunct="1">
              <a:buNone/>
            </a:pPr>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Registers used in PWM mode</a:t>
            </a:r>
          </a:p>
          <a:p>
            <a:pPr lvl="1"/>
            <a:r>
              <a:rPr lang="en-US" altLang="en-US" sz="2400" dirty="0" err="1">
                <a:solidFill>
                  <a:schemeClr val="accent1"/>
                </a:solidFill>
              </a:rPr>
              <a:t>CCPRxL</a:t>
            </a:r>
            <a:r>
              <a:rPr lang="en-US" altLang="en-US" sz="2400" dirty="0"/>
              <a:t> register along with 2 </a:t>
            </a:r>
            <a:r>
              <a:rPr lang="en-US" altLang="en-US" sz="2400" dirty="0" err="1"/>
              <a:t>LSbs</a:t>
            </a:r>
            <a:r>
              <a:rPr lang="en-US" altLang="en-US" sz="2400" dirty="0"/>
              <a:t> of the </a:t>
            </a:r>
            <a:r>
              <a:rPr lang="en-US" altLang="en-US" sz="2400" dirty="0" err="1">
                <a:solidFill>
                  <a:schemeClr val="accent1"/>
                </a:solidFill>
              </a:rPr>
              <a:t>CCPxCON</a:t>
            </a:r>
            <a:r>
              <a:rPr lang="en-US" altLang="en-US" sz="2400" dirty="0">
                <a:solidFill>
                  <a:schemeClr val="accent1"/>
                </a:solidFill>
              </a:rPr>
              <a:t> </a:t>
            </a:r>
            <a:r>
              <a:rPr lang="en-US" altLang="en-US" sz="2400" dirty="0"/>
              <a:t>register (</a:t>
            </a:r>
            <a:r>
              <a:rPr lang="en-US" altLang="en-US" sz="2400" dirty="0">
                <a:solidFill>
                  <a:srgbClr val="FF0000"/>
                </a:solidFill>
              </a:rPr>
              <a:t>DCxB1:DCxB0</a:t>
            </a:r>
            <a:r>
              <a:rPr lang="en-US" altLang="en-US" sz="2400" dirty="0"/>
              <a:t>) used to hold duty cycle value</a:t>
            </a:r>
          </a:p>
          <a:p>
            <a:pPr lvl="1" eaLnBrk="1" hangingPunct="1"/>
            <a:r>
              <a:rPr lang="en-US" altLang="en-US" sz="2400" dirty="0"/>
              <a:t>8-bit</a:t>
            </a:r>
            <a:r>
              <a:rPr lang="en-US" altLang="en-US" sz="2400" dirty="0">
                <a:solidFill>
                  <a:schemeClr val="accent1"/>
                </a:solidFill>
              </a:rPr>
              <a:t> PR2</a:t>
            </a:r>
            <a:r>
              <a:rPr lang="en-US" altLang="en-US" sz="2400" dirty="0"/>
              <a:t> register used to hold period of pulse</a:t>
            </a:r>
          </a:p>
        </p:txBody>
      </p:sp>
      <p:pic>
        <p:nvPicPr>
          <p:cNvPr id="2" name="Picture 1"/>
          <p:cNvPicPr>
            <a:picLocks noChangeAspect="1"/>
          </p:cNvPicPr>
          <p:nvPr/>
        </p:nvPicPr>
        <p:blipFill>
          <a:blip r:embed="rId3"/>
          <a:stretch>
            <a:fillRect/>
          </a:stretch>
        </p:blipFill>
        <p:spPr>
          <a:xfrm>
            <a:off x="3227296" y="2015491"/>
            <a:ext cx="4805357" cy="1889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48367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92"/>
            <a:ext cx="4148919" cy="740344"/>
          </a:xfrm>
        </p:spPr>
        <p:txBody>
          <a:bodyPr>
            <a:normAutofit/>
          </a:bodyPr>
          <a:lstStyle/>
          <a:p>
            <a:r>
              <a:rPr lang="en-US" sz="3200" dirty="0">
                <a:solidFill>
                  <a:srgbClr val="92D050"/>
                </a:solidFill>
              </a:rPr>
              <a:t>INSIDE </a:t>
            </a:r>
            <a:r>
              <a:rPr lang="en-US" sz="3200" dirty="0" err="1">
                <a:solidFill>
                  <a:srgbClr val="00B0F0"/>
                </a:solidFill>
              </a:rPr>
              <a:t>CCP</a:t>
            </a:r>
            <a:r>
              <a:rPr lang="en-US" sz="3200" cap="none" dirty="0" err="1">
                <a:solidFill>
                  <a:srgbClr val="00B0F0"/>
                </a:solidFill>
              </a:rPr>
              <a:t>x</a:t>
            </a:r>
            <a:r>
              <a:rPr lang="en-US" sz="3200" dirty="0" err="1">
                <a:solidFill>
                  <a:srgbClr val="00B0F0"/>
                </a:solidFill>
              </a:rPr>
              <a:t>con</a:t>
            </a:r>
            <a:r>
              <a:rPr lang="en-US" sz="3200" dirty="0">
                <a:solidFill>
                  <a:srgbClr val="92D050"/>
                </a:solidFill>
              </a:rPr>
              <a:t>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702812" y="177422"/>
            <a:ext cx="8322085" cy="1482710"/>
          </a:xfrm>
          <a:prstGeom prst="rect">
            <a:avLst/>
          </a:prstGeom>
        </p:spPr>
      </p:pic>
      <p:sp>
        <p:nvSpPr>
          <p:cNvPr id="5" name="Rectangle 4"/>
          <p:cNvSpPr/>
          <p:nvPr/>
        </p:nvSpPr>
        <p:spPr>
          <a:xfrm>
            <a:off x="241110" y="2071797"/>
            <a:ext cx="11709779" cy="5262979"/>
          </a:xfrm>
          <a:prstGeom prst="rect">
            <a:avLst/>
          </a:prstGeom>
        </p:spPr>
        <p:txBody>
          <a:bodyPr wrap="square">
            <a:spAutoFit/>
          </a:bodyPr>
          <a:lstStyle/>
          <a:p>
            <a:r>
              <a:rPr lang="en-US" sz="2400" dirty="0">
                <a:solidFill>
                  <a:srgbClr val="FF0000"/>
                </a:solidFill>
                <a:latin typeface="Arial" panose="020B0604020202020204" pitchFamily="34" charset="0"/>
              </a:rPr>
              <a:t>bit 7-6         </a:t>
            </a:r>
            <a:r>
              <a:rPr lang="en-US" sz="2400" b="1" dirty="0">
                <a:latin typeface="Arial" panose="020B0604020202020204" pitchFamily="34" charset="0"/>
              </a:rPr>
              <a:t>Unimplemented: </a:t>
            </a:r>
            <a:r>
              <a:rPr lang="en-US" sz="2400" dirty="0">
                <a:latin typeface="Arial" panose="020B0604020202020204" pitchFamily="34" charset="0"/>
              </a:rPr>
              <a:t>Read as '0‘</a:t>
            </a:r>
          </a:p>
          <a:p>
            <a:endParaRPr lang="en-US" sz="2400" dirty="0">
              <a:latin typeface="Arial" panose="020B0604020202020204" pitchFamily="34" charset="0"/>
            </a:endParaRPr>
          </a:p>
          <a:p>
            <a:r>
              <a:rPr lang="en-US" sz="2400" dirty="0">
                <a:solidFill>
                  <a:srgbClr val="FF0000"/>
                </a:solidFill>
                <a:latin typeface="Arial" panose="020B0604020202020204" pitchFamily="34" charset="0"/>
              </a:rPr>
              <a:t>bit 5-4        </a:t>
            </a:r>
            <a:r>
              <a:rPr lang="en-US" sz="2400" b="1" dirty="0">
                <a:latin typeface="Arial" panose="020B0604020202020204" pitchFamily="34" charset="0"/>
              </a:rPr>
              <a:t>DCxB1:DCxB0</a:t>
            </a:r>
            <a:r>
              <a:rPr lang="en-US" sz="2400" dirty="0">
                <a:latin typeface="Arial" panose="020B0604020202020204" pitchFamily="34" charset="0"/>
              </a:rPr>
              <a:t>: PWM Duty Cycle bit1 and bit0</a:t>
            </a:r>
          </a:p>
          <a:p>
            <a:r>
              <a:rPr lang="en-US" sz="2400" dirty="0">
                <a:latin typeface="Arial" panose="020B0604020202020204" pitchFamily="34" charset="0"/>
              </a:rPr>
              <a:t>		</a:t>
            </a:r>
            <a:r>
              <a:rPr lang="en-US" sz="2400" dirty="0">
                <a:solidFill>
                  <a:srgbClr val="00B0F0"/>
                </a:solidFill>
                <a:latin typeface="Arial" panose="020B0604020202020204" pitchFamily="34" charset="0"/>
              </a:rPr>
              <a:t>Capture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Compare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PWM mode</a:t>
            </a:r>
            <a:r>
              <a:rPr lang="en-US" sz="2400" dirty="0">
                <a:latin typeface="Arial" panose="020B0604020202020204" pitchFamily="34" charset="0"/>
              </a:rPr>
              <a:t>: These bits are the two </a:t>
            </a:r>
            <a:r>
              <a:rPr lang="en-US" sz="2400" dirty="0" err="1">
                <a:latin typeface="Arial" panose="020B0604020202020204" pitchFamily="34" charset="0"/>
              </a:rPr>
              <a:t>LSbs</a:t>
            </a:r>
            <a:r>
              <a:rPr lang="en-US" sz="2400" dirty="0">
                <a:latin typeface="Arial" panose="020B0604020202020204" pitchFamily="34" charset="0"/>
              </a:rPr>
              <a:t> (bit1 and bit0) of the 10-bit 				PWM duty cycle. The upper eight bits(DCx9:DCx2) of the 				duty cycle are found in </a:t>
            </a:r>
            <a:r>
              <a:rPr lang="en-US" sz="2400" dirty="0" err="1">
                <a:latin typeface="Arial" panose="020B0604020202020204" pitchFamily="34" charset="0"/>
              </a:rPr>
              <a:t>CCPRxL</a:t>
            </a:r>
            <a:r>
              <a:rPr lang="en-US" sz="2400" dirty="0">
                <a:latin typeface="Arial" panose="020B0604020202020204" pitchFamily="34" charset="0"/>
              </a:rPr>
              <a:t>.</a:t>
            </a:r>
          </a:p>
          <a:p>
            <a:endParaRPr lang="en-US" sz="2400" dirty="0">
              <a:latin typeface="Arial" panose="020B0604020202020204" pitchFamily="34" charset="0"/>
            </a:endParaRPr>
          </a:p>
          <a:p>
            <a:r>
              <a:rPr lang="en-US" sz="2400" dirty="0">
                <a:solidFill>
                  <a:srgbClr val="FF0000"/>
                </a:solidFill>
              </a:rPr>
              <a:t>bit 3-0    </a:t>
            </a:r>
            <a:r>
              <a:rPr lang="en-US" sz="2400" b="1" dirty="0"/>
              <a:t>CCPxM3:CCPxM0</a:t>
            </a:r>
            <a:r>
              <a:rPr lang="en-US" sz="2400" dirty="0"/>
              <a:t>: </a:t>
            </a:r>
            <a:r>
              <a:rPr lang="en-US" sz="2400" dirty="0" err="1"/>
              <a:t>CCPx</a:t>
            </a:r>
            <a:r>
              <a:rPr lang="en-US" sz="2400" dirty="0"/>
              <a:t> Mode Select bits</a:t>
            </a:r>
          </a:p>
          <a:p>
            <a:r>
              <a:rPr lang="en-US" sz="2400" dirty="0"/>
              <a:t>	</a:t>
            </a:r>
            <a:r>
              <a:rPr lang="en-US" sz="2400" dirty="0">
                <a:solidFill>
                  <a:srgbClr val="00B0F0"/>
                </a:solidFill>
              </a:rPr>
              <a:t>11xx</a:t>
            </a:r>
            <a:r>
              <a:rPr lang="en-US" sz="2400" dirty="0"/>
              <a:t> = PWM mode</a:t>
            </a:r>
          </a:p>
          <a:p>
            <a:r>
              <a:rPr lang="en-US" sz="2400" i="1" dirty="0">
                <a:solidFill>
                  <a:srgbClr val="7030A0"/>
                </a:solidFill>
              </a:rPr>
              <a:t>	Rest options were used in Capture and Compare mode</a:t>
            </a:r>
          </a:p>
          <a:p>
            <a:endParaRPr lang="en-US" sz="2400" dirty="0"/>
          </a:p>
          <a:p>
            <a:endParaRPr lang="en-US" sz="2400" dirty="0"/>
          </a:p>
        </p:txBody>
      </p:sp>
    </p:spTree>
    <p:extLst>
      <p:ext uri="{BB962C8B-B14F-4D97-AF65-F5344CB8AC3E}">
        <p14:creationId xmlns:p14="http://schemas.microsoft.com/office/powerpoint/2010/main" val="3026012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92"/>
            <a:ext cx="4148919" cy="740344"/>
          </a:xfrm>
        </p:spPr>
        <p:txBody>
          <a:bodyPr>
            <a:normAutofit/>
          </a:bodyPr>
          <a:lstStyle/>
          <a:p>
            <a:r>
              <a:rPr lang="en-US" sz="3200" dirty="0">
                <a:solidFill>
                  <a:srgbClr val="92D050"/>
                </a:solidFill>
              </a:rPr>
              <a:t>INSIDE </a:t>
            </a:r>
            <a:r>
              <a:rPr lang="en-US" sz="3200" dirty="0">
                <a:solidFill>
                  <a:srgbClr val="00B0F0"/>
                </a:solidFill>
              </a:rPr>
              <a:t>t2con</a:t>
            </a:r>
            <a:r>
              <a:rPr lang="en-US" sz="3200" dirty="0">
                <a:solidFill>
                  <a:srgbClr val="92D050"/>
                </a:solidFill>
              </a:rPr>
              <a:t>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p:cNvSpPr/>
          <p:nvPr/>
        </p:nvSpPr>
        <p:spPr>
          <a:xfrm>
            <a:off x="36955" y="1254021"/>
            <a:ext cx="7250110" cy="5632311"/>
          </a:xfrm>
          <a:prstGeom prst="rect">
            <a:avLst/>
          </a:prstGeom>
        </p:spPr>
        <p:txBody>
          <a:bodyPr wrap="square">
            <a:spAutoFit/>
          </a:bodyPr>
          <a:lstStyle/>
          <a:p>
            <a:r>
              <a:rPr lang="en-US" dirty="0">
                <a:solidFill>
                  <a:srgbClr val="FF0000"/>
                </a:solidFill>
                <a:latin typeface="Arial" panose="020B0604020202020204" pitchFamily="34" charset="0"/>
              </a:rPr>
              <a:t>bit 7         </a:t>
            </a:r>
            <a:r>
              <a:rPr lang="en-US" b="1" dirty="0">
                <a:latin typeface="Arial" panose="020B0604020202020204" pitchFamily="34" charset="0"/>
              </a:rPr>
              <a:t>Unimplemented: </a:t>
            </a:r>
            <a:r>
              <a:rPr lang="en-US" dirty="0">
                <a:latin typeface="Arial" panose="020B0604020202020204" pitchFamily="34" charset="0"/>
              </a:rPr>
              <a:t>Read as '0‘</a:t>
            </a:r>
          </a:p>
          <a:p>
            <a:r>
              <a:rPr lang="en-US" dirty="0">
                <a:solidFill>
                  <a:srgbClr val="FF0000"/>
                </a:solidFill>
              </a:rPr>
              <a:t>bit 6-3      </a:t>
            </a:r>
            <a:r>
              <a:rPr lang="en-US" b="1" dirty="0"/>
              <a:t>TOUTPS3:TOUTPS0</a:t>
            </a:r>
            <a:r>
              <a:rPr lang="en-US" dirty="0"/>
              <a:t>: Timer2 Output </a:t>
            </a:r>
            <a:r>
              <a:rPr lang="en-US" dirty="0" err="1"/>
              <a:t>Postscale</a:t>
            </a:r>
            <a:r>
              <a:rPr lang="en-US" dirty="0"/>
              <a:t> Select bits</a:t>
            </a:r>
          </a:p>
          <a:p>
            <a:r>
              <a:rPr lang="en-US" dirty="0"/>
              <a:t>		0000 = 1:1 </a:t>
            </a:r>
            <a:r>
              <a:rPr lang="en-US" dirty="0" err="1"/>
              <a:t>Postscale</a:t>
            </a:r>
            <a:endParaRPr lang="en-US" dirty="0"/>
          </a:p>
          <a:p>
            <a:r>
              <a:rPr lang="en-US" dirty="0"/>
              <a:t>		0001 = 1:2 </a:t>
            </a:r>
            <a:r>
              <a:rPr lang="en-US" dirty="0" err="1"/>
              <a:t>Postscale</a:t>
            </a:r>
            <a:endParaRPr lang="en-US" dirty="0"/>
          </a:p>
          <a:p>
            <a:r>
              <a:rPr lang="en-US" dirty="0"/>
              <a:t>			•</a:t>
            </a:r>
          </a:p>
          <a:p>
            <a:r>
              <a:rPr lang="en-US" dirty="0"/>
              <a:t>			•</a:t>
            </a:r>
          </a:p>
          <a:p>
            <a:r>
              <a:rPr lang="en-US" dirty="0"/>
              <a:t>		1111 = 1:16 </a:t>
            </a:r>
            <a:r>
              <a:rPr lang="en-US" dirty="0" err="1"/>
              <a:t>Postscale</a:t>
            </a:r>
            <a:endParaRPr lang="en-US" dirty="0"/>
          </a:p>
          <a:p>
            <a:endParaRPr lang="en-US" dirty="0"/>
          </a:p>
          <a:p>
            <a:r>
              <a:rPr lang="en-US" dirty="0">
                <a:solidFill>
                  <a:srgbClr val="FF0000"/>
                </a:solidFill>
              </a:rPr>
              <a:t>bit 2 </a:t>
            </a:r>
            <a:r>
              <a:rPr lang="en-US" dirty="0"/>
              <a:t>	      </a:t>
            </a:r>
            <a:r>
              <a:rPr lang="en-US" b="1" dirty="0"/>
              <a:t>TMR2ON</a:t>
            </a:r>
            <a:r>
              <a:rPr lang="en-US" dirty="0"/>
              <a:t>: Timer2 On bit</a:t>
            </a:r>
          </a:p>
          <a:p>
            <a:r>
              <a:rPr lang="en-US" dirty="0"/>
              <a:t>		1 = Timer2 is on</a:t>
            </a:r>
          </a:p>
          <a:p>
            <a:r>
              <a:rPr lang="en-US" dirty="0"/>
              <a:t>		0 = Timer2 is off</a:t>
            </a:r>
          </a:p>
          <a:p>
            <a:endParaRPr lang="en-US" dirty="0"/>
          </a:p>
          <a:p>
            <a:r>
              <a:rPr lang="en-US" dirty="0">
                <a:solidFill>
                  <a:srgbClr val="FF0000"/>
                </a:solidFill>
              </a:rPr>
              <a:t>bit 1-0      </a:t>
            </a:r>
            <a:r>
              <a:rPr lang="en-US" b="1" dirty="0"/>
              <a:t>T2CKPS1:T2CKPS0</a:t>
            </a:r>
            <a:r>
              <a:rPr lang="en-US" dirty="0"/>
              <a:t>: Timer2 Clock </a:t>
            </a:r>
            <a:r>
              <a:rPr lang="en-US" dirty="0" err="1"/>
              <a:t>Prescale</a:t>
            </a:r>
            <a:r>
              <a:rPr lang="en-US" dirty="0"/>
              <a:t> Select bits</a:t>
            </a:r>
          </a:p>
          <a:p>
            <a:r>
              <a:rPr lang="en-US" dirty="0"/>
              <a:t>		00 = </a:t>
            </a:r>
            <a:r>
              <a:rPr lang="en-US" dirty="0" err="1"/>
              <a:t>Prescaler</a:t>
            </a:r>
            <a:r>
              <a:rPr lang="en-US" dirty="0"/>
              <a:t> is 1</a:t>
            </a:r>
          </a:p>
          <a:p>
            <a:r>
              <a:rPr lang="en-US" dirty="0"/>
              <a:t>		01 = </a:t>
            </a:r>
            <a:r>
              <a:rPr lang="en-US" dirty="0" err="1"/>
              <a:t>Prescaler</a:t>
            </a:r>
            <a:r>
              <a:rPr lang="en-US" dirty="0"/>
              <a:t> is 4</a:t>
            </a:r>
          </a:p>
          <a:p>
            <a:r>
              <a:rPr lang="en-US" dirty="0"/>
              <a:t>		1x = </a:t>
            </a:r>
            <a:r>
              <a:rPr lang="en-US" dirty="0" err="1"/>
              <a:t>Prescaler</a:t>
            </a:r>
            <a:r>
              <a:rPr lang="en-US" dirty="0"/>
              <a:t> is 16</a:t>
            </a:r>
            <a:endParaRPr lang="en-US" dirty="0">
              <a:latin typeface="Arial" panose="020B0604020202020204" pitchFamily="34" charset="0"/>
            </a:endParaRPr>
          </a:p>
          <a:p>
            <a:endParaRPr lang="en-US" sz="2400" dirty="0">
              <a:latin typeface="Arial" panose="020B0604020202020204" pitchFamily="34" charset="0"/>
            </a:endParaRPr>
          </a:p>
          <a:p>
            <a:endParaRPr lang="en-US" sz="2400" dirty="0"/>
          </a:p>
          <a:p>
            <a:endParaRPr lang="en-US" sz="2400" dirty="0"/>
          </a:p>
        </p:txBody>
      </p:sp>
      <p:pic>
        <p:nvPicPr>
          <p:cNvPr id="6" name="Picture 5"/>
          <p:cNvPicPr>
            <a:picLocks noChangeAspect="1"/>
          </p:cNvPicPr>
          <p:nvPr/>
        </p:nvPicPr>
        <p:blipFill>
          <a:blip r:embed="rId2"/>
          <a:stretch>
            <a:fillRect/>
          </a:stretch>
        </p:blipFill>
        <p:spPr>
          <a:xfrm>
            <a:off x="5022376" y="71605"/>
            <a:ext cx="7074090" cy="1182416"/>
          </a:xfrm>
          <a:prstGeom prst="rect">
            <a:avLst/>
          </a:prstGeom>
        </p:spPr>
      </p:pic>
      <p:sp>
        <p:nvSpPr>
          <p:cNvPr id="7" name="Content Placeholder 2"/>
          <p:cNvSpPr txBox="1">
            <a:spLocks/>
          </p:cNvSpPr>
          <p:nvPr/>
        </p:nvSpPr>
        <p:spPr>
          <a:xfrm>
            <a:off x="7188591" y="1419267"/>
            <a:ext cx="4608955" cy="4826788"/>
          </a:xfrm>
          <a:prstGeom prst="rect">
            <a:avLst/>
          </a:prstGeom>
          <a:solidFill>
            <a:srgbClr val="FFFFCC"/>
          </a:solidFill>
          <a:ln>
            <a:solidFill>
              <a:srgbClr val="FF0000"/>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Font typeface="Wingdings" pitchFamily="2" charset="2"/>
              <a:buNone/>
              <a:defRPr/>
            </a:pPr>
            <a:r>
              <a:rPr lang="en-US" sz="2400" b="1" dirty="0">
                <a:solidFill>
                  <a:schemeClr val="accent1"/>
                </a:solidFill>
              </a:rPr>
              <a:t>SOME FEATURES OF TIMER2</a:t>
            </a:r>
          </a:p>
          <a:p>
            <a:r>
              <a:rPr lang="en-US" dirty="0"/>
              <a:t>8-bit timer (TMR2 register)</a:t>
            </a:r>
          </a:p>
          <a:p>
            <a:r>
              <a:rPr lang="en-US" dirty="0"/>
              <a:t>8-bit period register (PR2)</a:t>
            </a:r>
          </a:p>
          <a:p>
            <a:r>
              <a:rPr lang="en-US" dirty="0"/>
              <a:t>Interrupt on TMR2 match of PR2</a:t>
            </a:r>
          </a:p>
          <a:p>
            <a:r>
              <a:rPr lang="en-US" dirty="0"/>
              <a:t>The Timer2 module has an 8-bit period register, PR2. Timer2 increments from 00h until it matches PR2 and then resets to 00h on the next increment cycle. </a:t>
            </a:r>
          </a:p>
          <a:p>
            <a:r>
              <a:rPr lang="en-US" dirty="0"/>
              <a:t>PR2 is a readable and writable register. The PR2 register is initialized to </a:t>
            </a:r>
            <a:r>
              <a:rPr lang="en-US" dirty="0" err="1"/>
              <a:t>FFh</a:t>
            </a:r>
            <a:r>
              <a:rPr lang="en-US" dirty="0"/>
              <a:t> upon RESET</a:t>
            </a:r>
            <a:endParaRPr lang="en-GB" dirty="0">
              <a:solidFill>
                <a:schemeClr val="accent1"/>
              </a:solidFill>
            </a:endParaRPr>
          </a:p>
        </p:txBody>
      </p:sp>
    </p:spTree>
    <p:extLst>
      <p:ext uri="{BB962C8B-B14F-4D97-AF65-F5344CB8AC3E}">
        <p14:creationId xmlns:p14="http://schemas.microsoft.com/office/powerpoint/2010/main" val="32787198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04716" y="228600"/>
            <a:ext cx="11778017" cy="990600"/>
          </a:xfrm>
        </p:spPr>
        <p:txBody>
          <a:bodyPr>
            <a:normAutofit fontScale="90000"/>
          </a:bodyPr>
          <a:lstStyle/>
          <a:p>
            <a:pPr eaLnBrk="1" hangingPunct="1"/>
            <a:r>
              <a:rPr lang="en-US" altLang="en-US" b="1" dirty="0">
                <a:solidFill>
                  <a:srgbClr val="0070C0"/>
                </a:solidFill>
              </a:rPr>
              <a:t>PWM Period and DUTY Cycle Formulas</a:t>
            </a:r>
            <a:endParaRPr lang="en-GB" altLang="en-US" b="1" dirty="0">
              <a:solidFill>
                <a:srgbClr val="0070C0"/>
              </a:solidFill>
            </a:endParaRPr>
          </a:p>
        </p:txBody>
      </p:sp>
      <p:sp>
        <p:nvSpPr>
          <p:cNvPr id="3" name="Content Placeholder 2"/>
          <p:cNvSpPr>
            <a:spLocks noGrp="1"/>
          </p:cNvSpPr>
          <p:nvPr>
            <p:ph sz="quarter" idx="1"/>
          </p:nvPr>
        </p:nvSpPr>
        <p:spPr>
          <a:xfrm>
            <a:off x="204715" y="1402307"/>
            <a:ext cx="10918210" cy="5257800"/>
          </a:xfrm>
          <a:solidFill>
            <a:srgbClr val="FFFFCC"/>
          </a:solidFill>
          <a:ln>
            <a:solidFill>
              <a:srgbClr val="FF0000"/>
            </a:solidFill>
          </a:ln>
        </p:spPr>
        <p:txBody>
          <a:bodyPr>
            <a:normAutofit fontScale="92500" lnSpcReduction="20000"/>
          </a:bodyPr>
          <a:lstStyle/>
          <a:p>
            <a:pPr marL="0" indent="0" algn="just">
              <a:buNone/>
              <a:defRPr/>
            </a:pPr>
            <a:r>
              <a:rPr lang="en-US" sz="2800" b="1" dirty="0"/>
              <a:t>	</a:t>
            </a:r>
            <a:r>
              <a:rPr lang="en-US" sz="2800" b="1" dirty="0">
                <a:solidFill>
                  <a:schemeClr val="accent1">
                    <a:lumMod val="75000"/>
                  </a:schemeClr>
                </a:solidFill>
              </a:rPr>
              <a:t>PWM PERIOD</a:t>
            </a:r>
            <a:endParaRPr lang="en-GB" sz="2800" dirty="0">
              <a:solidFill>
                <a:schemeClr val="accent1">
                  <a:lumMod val="75000"/>
                </a:schemeClr>
              </a:solidFill>
            </a:endParaRPr>
          </a:p>
          <a:p>
            <a:pPr marL="320040" indent="-320040" algn="just">
              <a:buFont typeface="Wingdings"/>
              <a:buChar char=""/>
              <a:defRPr/>
            </a:pPr>
            <a:r>
              <a:rPr lang="en-US" sz="2400" dirty="0"/>
              <a:t>The output pulse period (T) is determined by the </a:t>
            </a:r>
            <a:r>
              <a:rPr lang="en-US" sz="2400" dirty="0">
                <a:solidFill>
                  <a:srgbClr val="FF0000"/>
                </a:solidFill>
              </a:rPr>
              <a:t>PR2</a:t>
            </a:r>
            <a:r>
              <a:rPr lang="en-US" sz="2400" dirty="0"/>
              <a:t> register of the timer </a:t>
            </a:r>
            <a:r>
              <a:rPr lang="en-US" sz="2400" dirty="0">
                <a:solidFill>
                  <a:srgbClr val="FF0000"/>
                </a:solidFill>
              </a:rPr>
              <a:t>TMR2</a:t>
            </a:r>
            <a:r>
              <a:rPr lang="en-US" sz="2400" dirty="0"/>
              <a:t>. The PWM period can be calculated using the following equation:</a:t>
            </a:r>
            <a:endParaRPr lang="en-GB" sz="2400" dirty="0"/>
          </a:p>
          <a:p>
            <a:pPr marL="0" indent="0" algn="just">
              <a:buNone/>
              <a:defRPr/>
            </a:pPr>
            <a:r>
              <a:rPr lang="en-US" sz="2400" dirty="0">
                <a:solidFill>
                  <a:srgbClr val="0070C0"/>
                </a:solidFill>
              </a:rPr>
              <a:t>	</a:t>
            </a:r>
          </a:p>
          <a:p>
            <a:pPr marL="0" indent="0" algn="just">
              <a:buNone/>
              <a:defRPr/>
            </a:pPr>
            <a:r>
              <a:rPr lang="en-US" sz="2400" dirty="0">
                <a:solidFill>
                  <a:srgbClr val="0070C0"/>
                </a:solidFill>
              </a:rPr>
              <a:t>		PWM Period =  (PR2 +1) * 4Tosc * TMR2 </a:t>
            </a:r>
            <a:r>
              <a:rPr lang="en-US" sz="2400" dirty="0" err="1">
                <a:solidFill>
                  <a:srgbClr val="0070C0"/>
                </a:solidFill>
              </a:rPr>
              <a:t>Prescale</a:t>
            </a:r>
            <a:r>
              <a:rPr lang="en-US" sz="2400" dirty="0">
                <a:solidFill>
                  <a:srgbClr val="0070C0"/>
                </a:solidFill>
              </a:rPr>
              <a:t> Value</a:t>
            </a:r>
            <a:r>
              <a:rPr lang="en-US" sz="2400" dirty="0"/>
              <a:t>.</a:t>
            </a:r>
          </a:p>
          <a:p>
            <a:pPr marL="320040" indent="-320040" algn="just">
              <a:buFont typeface="Wingdings"/>
              <a:buChar char=""/>
              <a:defRPr/>
            </a:pPr>
            <a:endParaRPr lang="en-US" sz="2400" dirty="0"/>
          </a:p>
          <a:p>
            <a:pPr marL="0" indent="0" algn="just">
              <a:buNone/>
              <a:defRPr/>
            </a:pPr>
            <a:endParaRPr lang="en-GB" dirty="0"/>
          </a:p>
          <a:p>
            <a:pPr marL="320040" indent="-320040" algn="just">
              <a:buFont typeface="Wingdings"/>
              <a:buChar char=""/>
              <a:defRPr/>
            </a:pPr>
            <a:r>
              <a:rPr lang="en-GB" dirty="0"/>
              <a:t>So value for PR2 register that we have to load would be</a:t>
            </a:r>
          </a:p>
          <a:p>
            <a:pPr marL="0" indent="0" algn="just">
              <a:buNone/>
              <a:defRPr/>
            </a:pPr>
            <a:endParaRPr lang="en-GB" dirty="0"/>
          </a:p>
          <a:p>
            <a:pPr marL="0" indent="0" algn="just">
              <a:buNone/>
              <a:defRPr/>
            </a:pPr>
            <a:endParaRPr lang="en-GB" dirty="0"/>
          </a:p>
          <a:p>
            <a:pPr marL="0" indent="0" algn="just">
              <a:buNone/>
              <a:defRPr/>
            </a:pPr>
            <a:endParaRPr lang="en-GB" dirty="0"/>
          </a:p>
          <a:p>
            <a:pPr marL="0" indent="0" algn="just">
              <a:buNone/>
              <a:defRPr/>
            </a:pPr>
            <a:endParaRPr lang="en-GB" dirty="0"/>
          </a:p>
          <a:p>
            <a:pPr marL="0" indent="0" algn="just">
              <a:buNone/>
              <a:defRPr/>
            </a:pPr>
            <a:r>
              <a:rPr lang="en-GB" dirty="0" err="1">
                <a:solidFill>
                  <a:srgbClr val="FF0000"/>
                </a:solidFill>
              </a:rPr>
              <a:t>e.g</a:t>
            </a:r>
            <a:r>
              <a:rPr lang="en-GB" dirty="0"/>
              <a:t> for </a:t>
            </a:r>
            <a:r>
              <a:rPr lang="en-GB" dirty="0" err="1"/>
              <a:t>Xtal</a:t>
            </a:r>
            <a:r>
              <a:rPr lang="en-GB" dirty="0"/>
              <a:t>=32Mhz, and </a:t>
            </a:r>
            <a:r>
              <a:rPr lang="en-GB" sz="2200" dirty="0" err="1"/>
              <a:t>F</a:t>
            </a:r>
            <a:r>
              <a:rPr lang="en-GB" sz="1900" dirty="0" err="1"/>
              <a:t>pwm</a:t>
            </a:r>
            <a:r>
              <a:rPr lang="en-GB" dirty="0"/>
              <a:t>=10Khz,  </a:t>
            </a:r>
            <a:r>
              <a:rPr lang="en-GB" dirty="0" err="1"/>
              <a:t>Prescaler</a:t>
            </a:r>
            <a:r>
              <a:rPr lang="en-GB" dirty="0"/>
              <a:t>= 4</a:t>
            </a:r>
          </a:p>
          <a:p>
            <a:pPr marL="0" indent="0" algn="just">
              <a:buNone/>
              <a:defRPr/>
            </a:pPr>
            <a:r>
              <a:rPr lang="en-GB" dirty="0"/>
              <a:t>	 </a:t>
            </a:r>
            <a:r>
              <a:rPr lang="en-US" dirty="0"/>
              <a:t>PR2 = [(32 * 10</a:t>
            </a:r>
            <a:r>
              <a:rPr lang="en-US" baseline="30000" dirty="0"/>
              <a:t>6</a:t>
            </a:r>
            <a:r>
              <a:rPr lang="en-US" dirty="0"/>
              <a:t> )/(10*10</a:t>
            </a:r>
            <a:r>
              <a:rPr lang="en-US" baseline="30000" dirty="0"/>
              <a:t>3</a:t>
            </a:r>
            <a:r>
              <a:rPr lang="en-US" dirty="0"/>
              <a:t> * 4 * 4 )]- 1 = 199</a:t>
            </a:r>
          </a:p>
          <a:p>
            <a:pPr marL="0" indent="0" algn="just">
              <a:buNone/>
              <a:defRPr/>
            </a:pPr>
            <a:endParaRPr lang="en-GB" dirty="0"/>
          </a:p>
          <a:p>
            <a:pPr marL="0" indent="0" algn="just">
              <a:buNone/>
              <a:defRPr/>
            </a:pPr>
            <a:endParaRPr lang="en-GB" dirty="0"/>
          </a:p>
        </p:txBody>
      </p:sp>
      <p:sp>
        <p:nvSpPr>
          <p:cNvPr id="6" name="TextBox 5"/>
          <p:cNvSpPr txBox="1"/>
          <p:nvPr/>
        </p:nvSpPr>
        <p:spPr>
          <a:xfrm>
            <a:off x="1975512" y="4585647"/>
            <a:ext cx="7376616" cy="523220"/>
          </a:xfrm>
          <a:prstGeom prst="rect">
            <a:avLst/>
          </a:prstGeom>
          <a:solidFill>
            <a:schemeClr val="bg1"/>
          </a:solidFill>
          <a:ln w="28575">
            <a:solidFill>
              <a:srgbClr val="00B050"/>
            </a:solidFill>
          </a:ln>
        </p:spPr>
        <p:txBody>
          <a:bodyPr wrap="square" rtlCol="0">
            <a:spAutoFit/>
          </a:bodyPr>
          <a:lstStyle/>
          <a:p>
            <a:r>
              <a:rPr lang="en-US" sz="2800" dirty="0">
                <a:solidFill>
                  <a:srgbClr val="FF0000"/>
                </a:solidFill>
              </a:rPr>
              <a:t>PR2 = [</a:t>
            </a:r>
            <a:r>
              <a:rPr lang="en-US" sz="2800" dirty="0" err="1">
                <a:solidFill>
                  <a:srgbClr val="FF0000"/>
                </a:solidFill>
              </a:rPr>
              <a:t>F</a:t>
            </a:r>
            <a:r>
              <a:rPr lang="en-US" sz="2400" dirty="0" err="1">
                <a:solidFill>
                  <a:srgbClr val="FF0000"/>
                </a:solidFill>
              </a:rPr>
              <a:t>osc</a:t>
            </a:r>
            <a:r>
              <a:rPr lang="en-US" sz="2800" dirty="0">
                <a:solidFill>
                  <a:srgbClr val="FF0000"/>
                </a:solidFill>
              </a:rPr>
              <a:t>/(</a:t>
            </a:r>
            <a:r>
              <a:rPr lang="en-US" sz="2800" dirty="0" err="1">
                <a:solidFill>
                  <a:srgbClr val="FF0000"/>
                </a:solidFill>
              </a:rPr>
              <a:t>F</a:t>
            </a:r>
            <a:r>
              <a:rPr lang="en-US" sz="2400" dirty="0" err="1">
                <a:solidFill>
                  <a:srgbClr val="FF0000"/>
                </a:solidFill>
              </a:rPr>
              <a:t>pwm</a:t>
            </a:r>
            <a:r>
              <a:rPr lang="en-US" sz="2800" dirty="0">
                <a:solidFill>
                  <a:srgbClr val="FF0000"/>
                </a:solidFill>
              </a:rPr>
              <a:t> * 4 * </a:t>
            </a:r>
            <a:r>
              <a:rPr lang="en-US" sz="2800" dirty="0" err="1">
                <a:solidFill>
                  <a:srgbClr val="FF0000"/>
                </a:solidFill>
              </a:rPr>
              <a:t>PrecalerValue</a:t>
            </a:r>
            <a:r>
              <a:rPr lang="en-US" sz="2800" dirty="0">
                <a:solidFill>
                  <a:srgbClr val="FF0000"/>
                </a:solidFill>
              </a:rPr>
              <a:t>)]-1</a:t>
            </a:r>
          </a:p>
        </p:txBody>
      </p:sp>
    </p:spTree>
    <p:extLst>
      <p:ext uri="{BB962C8B-B14F-4D97-AF65-F5344CB8AC3E}">
        <p14:creationId xmlns:p14="http://schemas.microsoft.com/office/powerpoint/2010/main" val="35612535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04716" y="228600"/>
            <a:ext cx="11778017" cy="990600"/>
          </a:xfrm>
        </p:spPr>
        <p:txBody>
          <a:bodyPr>
            <a:normAutofit fontScale="90000"/>
          </a:bodyPr>
          <a:lstStyle/>
          <a:p>
            <a:pPr eaLnBrk="1" hangingPunct="1"/>
            <a:r>
              <a:rPr lang="en-US" altLang="en-US" b="1" dirty="0">
                <a:solidFill>
                  <a:srgbClr val="0070C0"/>
                </a:solidFill>
              </a:rPr>
              <a:t>PWM Period and DUTY Cycle Formulas</a:t>
            </a:r>
            <a:endParaRPr lang="en-GB" altLang="en-US" b="1" dirty="0">
              <a:solidFill>
                <a:srgbClr val="0070C0"/>
              </a:solidFill>
            </a:endParaRPr>
          </a:p>
        </p:txBody>
      </p:sp>
      <p:sp>
        <p:nvSpPr>
          <p:cNvPr id="5" name="Content Placeholder 2"/>
          <p:cNvSpPr txBox="1">
            <a:spLocks/>
          </p:cNvSpPr>
          <p:nvPr/>
        </p:nvSpPr>
        <p:spPr>
          <a:xfrm>
            <a:off x="272953" y="1219200"/>
            <a:ext cx="11641541" cy="5257800"/>
          </a:xfrm>
          <a:prstGeom prst="rect">
            <a:avLst/>
          </a:prstGeom>
          <a:solidFill>
            <a:schemeClr val="accent3">
              <a:lumMod val="20000"/>
              <a:lumOff val="80000"/>
            </a:schemeClr>
          </a:solidFill>
          <a:ln>
            <a:solidFill>
              <a:srgbClr val="FF0000"/>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n-US" altLang="en-US" sz="2400" b="1" dirty="0">
                <a:solidFill>
                  <a:schemeClr val="accent1">
                    <a:lumMod val="75000"/>
                  </a:schemeClr>
                </a:solidFill>
              </a:rPr>
              <a:t>PWM DUTY CYCLE</a:t>
            </a:r>
          </a:p>
          <a:p>
            <a:pPr marL="0" indent="0" algn="just">
              <a:buNone/>
            </a:pPr>
            <a:endParaRPr lang="en-GB" altLang="en-US" sz="2400" dirty="0">
              <a:solidFill>
                <a:schemeClr val="accent1">
                  <a:lumMod val="75000"/>
                </a:schemeClr>
              </a:solidFill>
            </a:endParaRPr>
          </a:p>
          <a:p>
            <a:pPr algn="just"/>
            <a:r>
              <a:rPr lang="en-US" altLang="en-US" dirty="0"/>
              <a:t>The PWM duty cycle is specified by using in total of 10 bits: eight </a:t>
            </a:r>
            <a:r>
              <a:rPr lang="en-US" altLang="en-US" dirty="0" err="1"/>
              <a:t>MSbs</a:t>
            </a:r>
            <a:r>
              <a:rPr lang="en-US" altLang="en-US" dirty="0"/>
              <a:t> of the </a:t>
            </a:r>
            <a:r>
              <a:rPr lang="en-US" altLang="en-US" dirty="0" err="1">
                <a:solidFill>
                  <a:srgbClr val="FF0000"/>
                </a:solidFill>
              </a:rPr>
              <a:t>CCPRxL</a:t>
            </a:r>
            <a:r>
              <a:rPr lang="en-US" altLang="en-US" dirty="0"/>
              <a:t> register and two additional </a:t>
            </a:r>
            <a:r>
              <a:rPr lang="en-US" altLang="en-US" dirty="0" err="1"/>
              <a:t>LSbs</a:t>
            </a:r>
            <a:r>
              <a:rPr lang="en-US" altLang="en-US" dirty="0"/>
              <a:t> of the </a:t>
            </a:r>
            <a:r>
              <a:rPr lang="en-US" altLang="en-US" dirty="0" err="1">
                <a:solidFill>
                  <a:srgbClr val="FF0000"/>
                </a:solidFill>
              </a:rPr>
              <a:t>CCPxCON</a:t>
            </a:r>
            <a:r>
              <a:rPr lang="en-US" altLang="en-US" dirty="0"/>
              <a:t> register (</a:t>
            </a:r>
            <a:r>
              <a:rPr lang="en-US" altLang="en-US" dirty="0">
                <a:solidFill>
                  <a:srgbClr val="FF0000"/>
                </a:solidFill>
              </a:rPr>
              <a:t>DCxB1:DCxB0</a:t>
            </a:r>
            <a:r>
              <a:rPr lang="en-US" altLang="en-US" dirty="0"/>
              <a:t>). The result is a 10-bit number contained in the formula:</a:t>
            </a:r>
            <a:endParaRPr lang="en-GB" altLang="en-US" dirty="0"/>
          </a:p>
          <a:p>
            <a:pPr marL="0" indent="0" algn="just">
              <a:buNone/>
            </a:pPr>
            <a:r>
              <a:rPr lang="en-US" altLang="en-US" dirty="0">
                <a:solidFill>
                  <a:srgbClr val="0070C0"/>
                </a:solidFill>
              </a:rPr>
              <a:t>	Pulse Width = (CCPRxL:DCxB1,DCxB0) * </a:t>
            </a:r>
            <a:r>
              <a:rPr lang="en-US" altLang="en-US" dirty="0" err="1">
                <a:solidFill>
                  <a:srgbClr val="0070C0"/>
                </a:solidFill>
              </a:rPr>
              <a:t>Tosc</a:t>
            </a:r>
            <a:r>
              <a:rPr lang="en-US" altLang="en-US" dirty="0">
                <a:solidFill>
                  <a:srgbClr val="0070C0"/>
                </a:solidFill>
              </a:rPr>
              <a:t> * TMR2 </a:t>
            </a:r>
            <a:r>
              <a:rPr lang="en-US" altLang="en-US" dirty="0" err="1">
                <a:solidFill>
                  <a:srgbClr val="0070C0"/>
                </a:solidFill>
              </a:rPr>
              <a:t>Prescale</a:t>
            </a:r>
            <a:r>
              <a:rPr lang="en-US" altLang="en-US" dirty="0">
                <a:solidFill>
                  <a:srgbClr val="0070C0"/>
                </a:solidFill>
              </a:rPr>
              <a:t> </a:t>
            </a:r>
            <a:endParaRPr lang="en-GB" altLang="en-US" dirty="0">
              <a:solidFill>
                <a:srgbClr val="0070C0"/>
              </a:solidFill>
            </a:endParaRPr>
          </a:p>
          <a:p>
            <a:pPr algn="just"/>
            <a:endParaRPr lang="en-GB" altLang="en-US" dirty="0"/>
          </a:p>
        </p:txBody>
      </p:sp>
      <p:sp>
        <p:nvSpPr>
          <p:cNvPr id="7" name="TextBox 6"/>
          <p:cNvSpPr txBox="1"/>
          <p:nvPr/>
        </p:nvSpPr>
        <p:spPr>
          <a:xfrm>
            <a:off x="2003080" y="3777762"/>
            <a:ext cx="7507309" cy="461665"/>
          </a:xfrm>
          <a:prstGeom prst="rect">
            <a:avLst/>
          </a:prstGeom>
          <a:solidFill>
            <a:schemeClr val="bg1"/>
          </a:solidFill>
          <a:ln>
            <a:solidFill>
              <a:srgbClr val="00B050"/>
            </a:solidFill>
          </a:ln>
        </p:spPr>
        <p:txBody>
          <a:bodyPr wrap="square" rtlCol="0">
            <a:spAutoFit/>
          </a:bodyPr>
          <a:lstStyle/>
          <a:p>
            <a:r>
              <a:rPr lang="en-US" altLang="en-US" sz="2400" dirty="0">
                <a:solidFill>
                  <a:srgbClr val="FF0000"/>
                </a:solidFill>
              </a:rPr>
              <a:t>DCxB9:DCxB0</a:t>
            </a:r>
            <a:r>
              <a:rPr lang="en-US" sz="2400" dirty="0">
                <a:solidFill>
                  <a:srgbClr val="FF0000"/>
                </a:solidFill>
              </a:rPr>
              <a:t> = [</a:t>
            </a:r>
            <a:r>
              <a:rPr lang="en-US" sz="2400" dirty="0" err="1">
                <a:solidFill>
                  <a:srgbClr val="FF0000"/>
                </a:solidFill>
              </a:rPr>
              <a:t>F</a:t>
            </a:r>
            <a:r>
              <a:rPr lang="en-US" sz="2000" dirty="0" err="1">
                <a:solidFill>
                  <a:srgbClr val="FF0000"/>
                </a:solidFill>
              </a:rPr>
              <a:t>osc</a:t>
            </a:r>
            <a:r>
              <a:rPr lang="en-US" sz="2400" dirty="0">
                <a:solidFill>
                  <a:srgbClr val="FF0000"/>
                </a:solidFill>
              </a:rPr>
              <a:t>/(</a:t>
            </a:r>
            <a:r>
              <a:rPr lang="en-US" sz="2400" dirty="0" err="1">
                <a:solidFill>
                  <a:srgbClr val="FF0000"/>
                </a:solidFill>
              </a:rPr>
              <a:t>F</a:t>
            </a:r>
            <a:r>
              <a:rPr lang="en-US" sz="2000" dirty="0" err="1">
                <a:solidFill>
                  <a:srgbClr val="FF0000"/>
                </a:solidFill>
              </a:rPr>
              <a:t>dutycycle</a:t>
            </a:r>
            <a:r>
              <a:rPr lang="en-US" sz="2400" dirty="0">
                <a:solidFill>
                  <a:srgbClr val="FF0000"/>
                </a:solidFill>
              </a:rPr>
              <a:t> * </a:t>
            </a:r>
            <a:r>
              <a:rPr lang="en-US" sz="2400" dirty="0" err="1">
                <a:solidFill>
                  <a:srgbClr val="FF0000"/>
                </a:solidFill>
              </a:rPr>
              <a:t>PrecalerValue</a:t>
            </a:r>
            <a:r>
              <a:rPr lang="en-US" sz="2400" dirty="0">
                <a:solidFill>
                  <a:srgbClr val="FF0000"/>
                </a:solidFill>
              </a:rPr>
              <a:t>)]</a:t>
            </a:r>
          </a:p>
        </p:txBody>
      </p:sp>
      <p:pic>
        <p:nvPicPr>
          <p:cNvPr id="9" name="Picture 8"/>
          <p:cNvPicPr>
            <a:picLocks noChangeAspect="1"/>
          </p:cNvPicPr>
          <p:nvPr/>
        </p:nvPicPr>
        <p:blipFill rotWithShape="1">
          <a:blip r:embed="rId2"/>
          <a:srcRect l="2752" r="1365" b="6123"/>
          <a:stretch/>
        </p:blipFill>
        <p:spPr>
          <a:xfrm>
            <a:off x="3664423" y="5247398"/>
            <a:ext cx="3630305" cy="1229602"/>
          </a:xfrm>
          <a:prstGeom prst="rect">
            <a:avLst/>
          </a:prstGeom>
        </p:spPr>
      </p:pic>
      <p:sp>
        <p:nvSpPr>
          <p:cNvPr id="8" name="TextBox 7"/>
          <p:cNvSpPr txBox="1"/>
          <p:nvPr/>
        </p:nvSpPr>
        <p:spPr>
          <a:xfrm>
            <a:off x="2374187" y="4878066"/>
            <a:ext cx="6851700" cy="369332"/>
          </a:xfrm>
          <a:prstGeom prst="rect">
            <a:avLst/>
          </a:prstGeom>
          <a:noFill/>
        </p:spPr>
        <p:txBody>
          <a:bodyPr wrap="square" rtlCol="0">
            <a:spAutoFit/>
          </a:bodyPr>
          <a:lstStyle/>
          <a:p>
            <a:r>
              <a:rPr lang="en-US" dirty="0"/>
              <a:t>Possible options of </a:t>
            </a:r>
            <a:r>
              <a:rPr lang="en-US" altLang="en-US" dirty="0"/>
              <a:t>(</a:t>
            </a:r>
            <a:r>
              <a:rPr lang="en-US" altLang="en-US" dirty="0">
                <a:solidFill>
                  <a:srgbClr val="FF0000"/>
                </a:solidFill>
              </a:rPr>
              <a:t>DCxB1:DCxB0</a:t>
            </a:r>
            <a:r>
              <a:rPr lang="en-US" altLang="en-US" dirty="0"/>
              <a:t>) bits</a:t>
            </a:r>
            <a:r>
              <a:rPr lang="en-US" dirty="0"/>
              <a:t> Of </a:t>
            </a:r>
            <a:r>
              <a:rPr lang="en-US" altLang="en-US" dirty="0" err="1">
                <a:solidFill>
                  <a:srgbClr val="FF0000"/>
                </a:solidFill>
              </a:rPr>
              <a:t>CCPxCON</a:t>
            </a:r>
            <a:r>
              <a:rPr lang="en-US" altLang="en-US" dirty="0"/>
              <a:t> register</a:t>
            </a:r>
            <a:endParaRPr lang="en-US" dirty="0"/>
          </a:p>
        </p:txBody>
      </p:sp>
    </p:spTree>
    <p:extLst>
      <p:ext uri="{BB962C8B-B14F-4D97-AF65-F5344CB8AC3E}">
        <p14:creationId xmlns:p14="http://schemas.microsoft.com/office/powerpoint/2010/main" val="39209506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02495"/>
            <a:ext cx="11887200" cy="880144"/>
          </a:xfrm>
          <a:ln>
            <a:solidFill>
              <a:srgbClr val="C00000"/>
            </a:solidFill>
          </a:ln>
        </p:spPr>
        <p:txBody>
          <a:bodyPr/>
          <a:lstStyle/>
          <a:p>
            <a:r>
              <a:rPr lang="en-US" dirty="0"/>
              <a:t>How to choose values of </a:t>
            </a:r>
            <a:r>
              <a:rPr lang="en-US" dirty="0">
                <a:solidFill>
                  <a:srgbClr val="FF0000"/>
                </a:solidFill>
              </a:rPr>
              <a:t>PR2</a:t>
            </a:r>
            <a:r>
              <a:rPr lang="en-US" dirty="0"/>
              <a:t> and </a:t>
            </a:r>
            <a:r>
              <a:rPr lang="en-US" dirty="0">
                <a:solidFill>
                  <a:srgbClr val="FF0000"/>
                </a:solidFill>
              </a:rPr>
              <a:t>CCP</a:t>
            </a:r>
            <a:r>
              <a:rPr lang="en-US" dirty="0"/>
              <a:t> </a:t>
            </a:r>
            <a:r>
              <a:rPr lang="en-US" dirty="0" err="1"/>
              <a:t>reg</a:t>
            </a:r>
            <a:r>
              <a:rPr lang="en-US" dirty="0"/>
              <a:t>?</a:t>
            </a:r>
          </a:p>
        </p:txBody>
      </p:sp>
      <p:sp>
        <p:nvSpPr>
          <p:cNvPr id="3" name="Content Placeholder 2"/>
          <p:cNvSpPr>
            <a:spLocks noGrp="1"/>
          </p:cNvSpPr>
          <p:nvPr>
            <p:ph idx="1"/>
          </p:nvPr>
        </p:nvSpPr>
        <p:spPr>
          <a:xfrm>
            <a:off x="155448" y="982639"/>
            <a:ext cx="11887200" cy="5718412"/>
          </a:xfrm>
        </p:spPr>
        <p:txBody>
          <a:bodyPr>
            <a:normAutofit fontScale="92500" lnSpcReduction="10000"/>
          </a:bodyPr>
          <a:lstStyle/>
          <a:p>
            <a:r>
              <a:rPr lang="en-US" sz="2400" dirty="0"/>
              <a:t>The lowest two bits </a:t>
            </a:r>
            <a:r>
              <a:rPr lang="en-US" sz="2400" dirty="0">
                <a:solidFill>
                  <a:srgbClr val="C00000"/>
                </a:solidFill>
              </a:rPr>
              <a:t>(DC1B2:DC1B1) </a:t>
            </a:r>
            <a:r>
              <a:rPr lang="en-US" sz="2400" dirty="0"/>
              <a:t>of the duty cycle in PWM Mode can be used to represent the fractional part (0.0, 0.25, 0.5, or 0.75) of the duty cycle value. </a:t>
            </a:r>
          </a:p>
          <a:p>
            <a:pPr marL="0" indent="0">
              <a:buNone/>
            </a:pPr>
            <a:endParaRPr lang="en-US" sz="2400" dirty="0"/>
          </a:p>
          <a:p>
            <a:r>
              <a:rPr lang="en-US" sz="2400" dirty="0"/>
              <a:t>Calculate </a:t>
            </a:r>
            <a:r>
              <a:rPr lang="en-US" sz="2400" dirty="0">
                <a:solidFill>
                  <a:schemeClr val="accent1"/>
                </a:solidFill>
              </a:rPr>
              <a:t>PR2</a:t>
            </a:r>
            <a:r>
              <a:rPr lang="en-US" sz="2400" dirty="0"/>
              <a:t> </a:t>
            </a:r>
            <a:r>
              <a:rPr lang="en-US" sz="2400" dirty="0" err="1"/>
              <a:t>reg</a:t>
            </a:r>
            <a:r>
              <a:rPr lang="en-US" sz="2400" dirty="0"/>
              <a:t> value from formula and then Choose </a:t>
            </a:r>
            <a:r>
              <a:rPr lang="en-US" sz="2400" dirty="0" err="1">
                <a:solidFill>
                  <a:srgbClr val="C00000"/>
                </a:solidFill>
              </a:rPr>
              <a:t>CCPRxL</a:t>
            </a:r>
            <a:r>
              <a:rPr lang="en-US" sz="2400" dirty="0"/>
              <a:t> as percentage of </a:t>
            </a:r>
            <a:r>
              <a:rPr lang="en-US" sz="2400" dirty="0">
                <a:solidFill>
                  <a:srgbClr val="C00000"/>
                </a:solidFill>
              </a:rPr>
              <a:t>PR2</a:t>
            </a:r>
            <a:r>
              <a:rPr lang="en-US" sz="2400" dirty="0"/>
              <a:t> register.</a:t>
            </a:r>
          </a:p>
          <a:p>
            <a:pPr marL="0" indent="0">
              <a:buNone/>
            </a:pPr>
            <a:endParaRPr lang="en-US" sz="2400" dirty="0"/>
          </a:p>
          <a:p>
            <a:r>
              <a:rPr lang="en-US" sz="2400" dirty="0" err="1"/>
              <a:t>E.g</a:t>
            </a:r>
            <a:r>
              <a:rPr lang="en-US" sz="2400" dirty="0"/>
              <a:t> if </a:t>
            </a:r>
            <a:r>
              <a:rPr lang="en-US" sz="2400" dirty="0">
                <a:solidFill>
                  <a:srgbClr val="C00000"/>
                </a:solidFill>
              </a:rPr>
              <a:t>PR2=50</a:t>
            </a:r>
            <a:r>
              <a:rPr lang="en-US" sz="2400" dirty="0"/>
              <a:t>, and we need </a:t>
            </a:r>
            <a:r>
              <a:rPr lang="en-US" sz="2400" dirty="0">
                <a:solidFill>
                  <a:srgbClr val="C00000"/>
                </a:solidFill>
              </a:rPr>
              <a:t>20% duty cycle </a:t>
            </a:r>
            <a:r>
              <a:rPr lang="en-US" sz="2400" dirty="0"/>
              <a:t>and then </a:t>
            </a:r>
          </a:p>
          <a:p>
            <a:pPr marL="0" indent="0">
              <a:buNone/>
            </a:pPr>
            <a:r>
              <a:rPr lang="en-US" sz="2400" dirty="0"/>
              <a:t>       CCPR1L=10 and DC1B1:DC1B0=00 (No decimal point) </a:t>
            </a:r>
          </a:p>
          <a:p>
            <a:pPr marL="0" indent="0">
              <a:buNone/>
            </a:pPr>
            <a:r>
              <a:rPr lang="en-US" sz="2400" dirty="0"/>
              <a:t>       because  20%*50=10.00</a:t>
            </a:r>
          </a:p>
          <a:p>
            <a:pPr marL="0" indent="0">
              <a:buNone/>
            </a:pPr>
            <a:endParaRPr lang="en-US" sz="2400" dirty="0"/>
          </a:p>
          <a:p>
            <a:r>
              <a:rPr lang="en-US" sz="2400" dirty="0"/>
              <a:t>If we want </a:t>
            </a:r>
            <a:r>
              <a:rPr lang="en-US" sz="2400" dirty="0">
                <a:solidFill>
                  <a:srgbClr val="C00000"/>
                </a:solidFill>
              </a:rPr>
              <a:t>25% duty cycle </a:t>
            </a:r>
            <a:r>
              <a:rPr lang="en-US" sz="2400" dirty="0"/>
              <a:t>for </a:t>
            </a:r>
            <a:r>
              <a:rPr lang="en-US" sz="2400" dirty="0">
                <a:solidFill>
                  <a:srgbClr val="C00000"/>
                </a:solidFill>
              </a:rPr>
              <a:t>same PR2=50 </a:t>
            </a:r>
            <a:r>
              <a:rPr lang="en-US" sz="2400" dirty="0"/>
              <a:t>then </a:t>
            </a:r>
          </a:p>
          <a:p>
            <a:pPr marL="0" indent="0">
              <a:buNone/>
            </a:pPr>
            <a:r>
              <a:rPr lang="en-US" sz="2400" dirty="0"/>
              <a:t>        CCPR1L=12 and DC1B1:DC1B0=10 </a:t>
            </a:r>
            <a:r>
              <a:rPr lang="en-US" sz="2400" dirty="0" err="1"/>
              <a:t>i.e</a:t>
            </a:r>
            <a:r>
              <a:rPr lang="en-US" sz="2400" dirty="0"/>
              <a:t> 0.5 division</a:t>
            </a:r>
          </a:p>
          <a:p>
            <a:pPr marL="0" indent="0">
              <a:buNone/>
            </a:pPr>
            <a:r>
              <a:rPr lang="en-US" sz="2400" dirty="0"/>
              <a:t>        because  25%*50=12.5</a:t>
            </a:r>
          </a:p>
          <a:p>
            <a:pPr marL="0" indent="0">
              <a:buNone/>
            </a:pPr>
            <a:r>
              <a:rPr lang="en-US" sz="2400" dirty="0"/>
              <a:t>		</a:t>
            </a:r>
            <a:r>
              <a:rPr lang="en-US" sz="2400" i="1" dirty="0">
                <a:solidFill>
                  <a:srgbClr val="00B0F0"/>
                </a:solidFill>
              </a:rPr>
              <a:t>	(12 in CCPR1L and 0.5 achieved by taking DC1B2:DC1B1 = 10)</a:t>
            </a:r>
          </a:p>
        </p:txBody>
      </p:sp>
      <p:pic>
        <p:nvPicPr>
          <p:cNvPr id="4" name="Picture 3"/>
          <p:cNvPicPr>
            <a:picLocks noChangeAspect="1"/>
          </p:cNvPicPr>
          <p:nvPr/>
        </p:nvPicPr>
        <p:blipFill rotWithShape="1">
          <a:blip r:embed="rId2"/>
          <a:srcRect l="2752" r="1365" b="6123"/>
          <a:stretch/>
        </p:blipFill>
        <p:spPr>
          <a:xfrm>
            <a:off x="8412343" y="3391303"/>
            <a:ext cx="3630305" cy="12296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340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6516" y="97421"/>
            <a:ext cx="7637424" cy="941696"/>
          </a:xfrm>
        </p:spPr>
        <p:txBody>
          <a:bodyPr/>
          <a:lstStyle/>
          <a:p>
            <a:r>
              <a:rPr lang="en-US" dirty="0"/>
              <a:t>PWM MODE coding steps</a:t>
            </a:r>
          </a:p>
        </p:txBody>
      </p:sp>
      <p:sp>
        <p:nvSpPr>
          <p:cNvPr id="9" name="TextBox 8"/>
          <p:cNvSpPr txBox="1"/>
          <p:nvPr/>
        </p:nvSpPr>
        <p:spPr>
          <a:xfrm>
            <a:off x="10116369" y="1320922"/>
            <a:ext cx="1967481" cy="1477328"/>
          </a:xfrm>
          <a:prstGeom prst="rect">
            <a:avLst/>
          </a:prstGeom>
          <a:solidFill>
            <a:srgbClr val="FFFFCC"/>
          </a:solidFill>
          <a:ln>
            <a:solidFill>
              <a:srgbClr val="FF0000"/>
            </a:solidFill>
          </a:ln>
        </p:spPr>
        <p:txBody>
          <a:bodyPr wrap="square" rtlCol="0">
            <a:spAutoFit/>
          </a:bodyPr>
          <a:lstStyle/>
          <a:p>
            <a:r>
              <a:rPr lang="en-US" dirty="0"/>
              <a:t>Load </a:t>
            </a:r>
            <a:r>
              <a:rPr lang="en-US" dirty="0" err="1">
                <a:solidFill>
                  <a:srgbClr val="FF0000"/>
                </a:solidFill>
              </a:rPr>
              <a:t>CCPxCON</a:t>
            </a:r>
            <a:r>
              <a:rPr lang="en-US" dirty="0">
                <a:solidFill>
                  <a:srgbClr val="FF0000"/>
                </a:solidFill>
              </a:rPr>
              <a:t> </a:t>
            </a:r>
            <a:r>
              <a:rPr lang="en-US" dirty="0"/>
              <a:t> </a:t>
            </a:r>
            <a:r>
              <a:rPr lang="en-US" dirty="0" err="1"/>
              <a:t>reg</a:t>
            </a:r>
            <a:r>
              <a:rPr lang="en-US" dirty="0"/>
              <a:t> for PWM mode. Take Care of </a:t>
            </a:r>
            <a:r>
              <a:rPr lang="en-US" dirty="0">
                <a:solidFill>
                  <a:srgbClr val="00B050"/>
                </a:solidFill>
              </a:rPr>
              <a:t>DCxB1:DCxB0 </a:t>
            </a:r>
            <a:r>
              <a:rPr lang="en-US" dirty="0"/>
              <a:t>bits</a:t>
            </a:r>
          </a:p>
        </p:txBody>
      </p:sp>
      <p:sp>
        <p:nvSpPr>
          <p:cNvPr id="10" name="TextBox 9"/>
          <p:cNvSpPr txBox="1"/>
          <p:nvPr/>
        </p:nvSpPr>
        <p:spPr>
          <a:xfrm>
            <a:off x="5129267" y="1818370"/>
            <a:ext cx="1548829" cy="646331"/>
          </a:xfrm>
          <a:prstGeom prst="rect">
            <a:avLst/>
          </a:prstGeom>
          <a:solidFill>
            <a:srgbClr val="FFFFCC"/>
          </a:solidFill>
          <a:ln>
            <a:solidFill>
              <a:srgbClr val="FF0000"/>
            </a:solidFill>
          </a:ln>
        </p:spPr>
        <p:txBody>
          <a:bodyPr wrap="square" rtlCol="0">
            <a:spAutoFit/>
          </a:bodyPr>
          <a:lstStyle/>
          <a:p>
            <a:r>
              <a:rPr lang="en-US" dirty="0"/>
              <a:t>Set </a:t>
            </a:r>
            <a:r>
              <a:rPr lang="en-US" dirty="0" err="1"/>
              <a:t>CCPx</a:t>
            </a:r>
            <a:r>
              <a:rPr lang="en-US" dirty="0"/>
              <a:t> pin as output</a:t>
            </a:r>
          </a:p>
        </p:txBody>
      </p:sp>
      <p:sp>
        <p:nvSpPr>
          <p:cNvPr id="11" name="TextBox 10"/>
          <p:cNvSpPr txBox="1"/>
          <p:nvPr/>
        </p:nvSpPr>
        <p:spPr>
          <a:xfrm>
            <a:off x="7223044" y="1459422"/>
            <a:ext cx="2348377" cy="1200329"/>
          </a:xfrm>
          <a:prstGeom prst="rect">
            <a:avLst/>
          </a:prstGeom>
          <a:solidFill>
            <a:srgbClr val="FFFFCC"/>
          </a:solidFill>
          <a:ln>
            <a:solidFill>
              <a:srgbClr val="FF0000"/>
            </a:solidFill>
          </a:ln>
        </p:spPr>
        <p:txBody>
          <a:bodyPr wrap="square" rtlCol="0">
            <a:spAutoFit/>
          </a:bodyPr>
          <a:lstStyle/>
          <a:p>
            <a:r>
              <a:rPr lang="en-US" dirty="0"/>
              <a:t>Load </a:t>
            </a:r>
            <a:r>
              <a:rPr lang="en-US" dirty="0">
                <a:solidFill>
                  <a:srgbClr val="FF0000"/>
                </a:solidFill>
              </a:rPr>
              <a:t>T2CON</a:t>
            </a:r>
            <a:r>
              <a:rPr lang="en-US" dirty="0"/>
              <a:t> register to select </a:t>
            </a:r>
            <a:r>
              <a:rPr lang="en-US" dirty="0" err="1">
                <a:solidFill>
                  <a:srgbClr val="00B050"/>
                </a:solidFill>
              </a:rPr>
              <a:t>prescale</a:t>
            </a:r>
            <a:r>
              <a:rPr lang="en-US" dirty="0">
                <a:solidFill>
                  <a:srgbClr val="00B050"/>
                </a:solidFill>
              </a:rPr>
              <a:t> </a:t>
            </a:r>
            <a:r>
              <a:rPr lang="en-US" dirty="0"/>
              <a:t>value and </a:t>
            </a:r>
            <a:r>
              <a:rPr lang="en-US" dirty="0" err="1"/>
              <a:t>clr</a:t>
            </a:r>
            <a:r>
              <a:rPr lang="en-US" dirty="0"/>
              <a:t> </a:t>
            </a:r>
            <a:r>
              <a:rPr lang="en-US" dirty="0">
                <a:solidFill>
                  <a:srgbClr val="00B050"/>
                </a:solidFill>
              </a:rPr>
              <a:t>TMR2</a:t>
            </a:r>
            <a:r>
              <a:rPr lang="en-US" dirty="0"/>
              <a:t> </a:t>
            </a:r>
            <a:r>
              <a:rPr lang="en-US" dirty="0" err="1"/>
              <a:t>reg</a:t>
            </a:r>
            <a:endParaRPr lang="en-US" dirty="0"/>
          </a:p>
        </p:txBody>
      </p:sp>
      <p:sp>
        <p:nvSpPr>
          <p:cNvPr id="12" name="TextBox 11"/>
          <p:cNvSpPr txBox="1"/>
          <p:nvPr/>
        </p:nvSpPr>
        <p:spPr>
          <a:xfrm>
            <a:off x="9844061" y="3529084"/>
            <a:ext cx="1867855" cy="369332"/>
          </a:xfrm>
          <a:prstGeom prst="rect">
            <a:avLst/>
          </a:prstGeom>
          <a:solidFill>
            <a:srgbClr val="FFFFCC"/>
          </a:solidFill>
          <a:ln>
            <a:solidFill>
              <a:srgbClr val="FF0000"/>
            </a:solidFill>
          </a:ln>
        </p:spPr>
        <p:txBody>
          <a:bodyPr wrap="square" rtlCol="0">
            <a:spAutoFit/>
          </a:bodyPr>
          <a:lstStyle/>
          <a:p>
            <a:r>
              <a:rPr lang="en-US" dirty="0"/>
              <a:t>Start Timer2</a:t>
            </a:r>
          </a:p>
        </p:txBody>
      </p:sp>
      <p:sp>
        <p:nvSpPr>
          <p:cNvPr id="13" name="TextBox 12"/>
          <p:cNvSpPr txBox="1"/>
          <p:nvPr/>
        </p:nvSpPr>
        <p:spPr>
          <a:xfrm>
            <a:off x="4381090" y="3536427"/>
            <a:ext cx="2047164" cy="369332"/>
          </a:xfrm>
          <a:prstGeom prst="rect">
            <a:avLst/>
          </a:prstGeom>
          <a:solidFill>
            <a:srgbClr val="FFFFCC"/>
          </a:solidFill>
          <a:ln>
            <a:solidFill>
              <a:srgbClr val="FF0000"/>
            </a:solidFill>
          </a:ln>
        </p:spPr>
        <p:txBody>
          <a:bodyPr wrap="square" rtlCol="0">
            <a:spAutoFit/>
          </a:bodyPr>
          <a:lstStyle/>
          <a:p>
            <a:r>
              <a:rPr lang="en-US" dirty="0"/>
              <a:t>Clear Timer2 flag</a:t>
            </a:r>
          </a:p>
        </p:txBody>
      </p:sp>
      <p:sp>
        <p:nvSpPr>
          <p:cNvPr id="14" name="TextBox 13"/>
          <p:cNvSpPr txBox="1"/>
          <p:nvPr/>
        </p:nvSpPr>
        <p:spPr>
          <a:xfrm>
            <a:off x="7033204" y="3228102"/>
            <a:ext cx="2171827" cy="923330"/>
          </a:xfrm>
          <a:prstGeom prst="rect">
            <a:avLst/>
          </a:prstGeom>
          <a:solidFill>
            <a:srgbClr val="FFFFCC"/>
          </a:solidFill>
          <a:ln>
            <a:solidFill>
              <a:srgbClr val="FF0000"/>
            </a:solidFill>
          </a:ln>
        </p:spPr>
        <p:txBody>
          <a:bodyPr wrap="square" rtlCol="0">
            <a:spAutoFit/>
          </a:bodyPr>
          <a:lstStyle/>
          <a:p>
            <a:r>
              <a:rPr lang="en-US" dirty="0"/>
              <a:t>Wait for  </a:t>
            </a:r>
            <a:r>
              <a:rPr lang="en-US" dirty="0">
                <a:solidFill>
                  <a:srgbClr val="FF0000"/>
                </a:solidFill>
              </a:rPr>
              <a:t>TMR2IF</a:t>
            </a:r>
          </a:p>
          <a:p>
            <a:r>
              <a:rPr lang="en-US" dirty="0"/>
              <a:t>to become high</a:t>
            </a:r>
          </a:p>
          <a:p>
            <a:endParaRPr lang="en-US" dirty="0">
              <a:solidFill>
                <a:srgbClr val="92D050"/>
              </a:solidFill>
            </a:endParaRPr>
          </a:p>
        </p:txBody>
      </p:sp>
      <p:sp>
        <p:nvSpPr>
          <p:cNvPr id="15" name="Right Arrow 14"/>
          <p:cNvSpPr/>
          <p:nvPr/>
        </p:nvSpPr>
        <p:spPr>
          <a:xfrm>
            <a:off x="4638429" y="2004614"/>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10402868" y="2949600"/>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732206" y="2004614"/>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9297023" y="3556994"/>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5660" y="3288233"/>
            <a:ext cx="2047164" cy="923330"/>
          </a:xfrm>
          <a:prstGeom prst="rect">
            <a:avLst/>
          </a:prstGeom>
          <a:solidFill>
            <a:srgbClr val="FFFFCC"/>
          </a:solidFill>
          <a:ln>
            <a:solidFill>
              <a:srgbClr val="FF0000"/>
            </a:solidFill>
          </a:ln>
        </p:spPr>
        <p:txBody>
          <a:bodyPr wrap="square" rtlCol="0">
            <a:spAutoFit/>
          </a:bodyPr>
          <a:lstStyle/>
          <a:p>
            <a:r>
              <a:rPr lang="en-US" dirty="0" err="1"/>
              <a:t>Goto</a:t>
            </a:r>
            <a:r>
              <a:rPr lang="en-US" dirty="0"/>
              <a:t> next step according your requirement</a:t>
            </a:r>
          </a:p>
        </p:txBody>
      </p:sp>
      <p:sp>
        <p:nvSpPr>
          <p:cNvPr id="21" name="Right Arrow 20"/>
          <p:cNvSpPr/>
          <p:nvPr/>
        </p:nvSpPr>
        <p:spPr>
          <a:xfrm rot="10800000">
            <a:off x="6538565" y="3533012"/>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9014" y="1699703"/>
            <a:ext cx="1673912" cy="923330"/>
          </a:xfrm>
          <a:prstGeom prst="rect">
            <a:avLst/>
          </a:prstGeom>
          <a:solidFill>
            <a:srgbClr val="FFFFCC"/>
          </a:solidFill>
          <a:ln>
            <a:solidFill>
              <a:srgbClr val="FF0000"/>
            </a:solidFill>
          </a:ln>
        </p:spPr>
        <p:txBody>
          <a:bodyPr wrap="square" rtlCol="0">
            <a:spAutoFit/>
          </a:bodyPr>
          <a:lstStyle/>
          <a:p>
            <a:r>
              <a:rPr lang="en-US" dirty="0"/>
              <a:t>Load </a:t>
            </a:r>
            <a:r>
              <a:rPr lang="en-US" dirty="0">
                <a:solidFill>
                  <a:srgbClr val="00B050"/>
                </a:solidFill>
              </a:rPr>
              <a:t>PR2</a:t>
            </a:r>
            <a:r>
              <a:rPr lang="en-US" dirty="0"/>
              <a:t> </a:t>
            </a:r>
            <a:r>
              <a:rPr lang="en-US" dirty="0" err="1"/>
              <a:t>reg</a:t>
            </a:r>
            <a:r>
              <a:rPr lang="en-US" dirty="0"/>
              <a:t> to set PWM period</a:t>
            </a:r>
          </a:p>
        </p:txBody>
      </p:sp>
      <p:sp>
        <p:nvSpPr>
          <p:cNvPr id="23" name="Right Arrow 22"/>
          <p:cNvSpPr/>
          <p:nvPr/>
        </p:nvSpPr>
        <p:spPr>
          <a:xfrm rot="10800000">
            <a:off x="3790004" y="3584905"/>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66504" y="1561204"/>
            <a:ext cx="2109283" cy="1200329"/>
          </a:xfrm>
          <a:prstGeom prst="rect">
            <a:avLst/>
          </a:prstGeom>
          <a:solidFill>
            <a:srgbClr val="FFFFCC"/>
          </a:solidFill>
          <a:ln>
            <a:solidFill>
              <a:srgbClr val="FF0000"/>
            </a:solidFill>
          </a:ln>
        </p:spPr>
        <p:txBody>
          <a:bodyPr wrap="square" rtlCol="0">
            <a:spAutoFit/>
          </a:bodyPr>
          <a:lstStyle/>
          <a:p>
            <a:r>
              <a:rPr lang="en-US" dirty="0"/>
              <a:t>Set </a:t>
            </a:r>
            <a:r>
              <a:rPr lang="en-US" altLang="en-US" dirty="0" err="1">
                <a:solidFill>
                  <a:srgbClr val="00B050"/>
                </a:solidFill>
              </a:rPr>
              <a:t>CCPRxL</a:t>
            </a:r>
            <a:r>
              <a:rPr lang="en-US" altLang="en-US" dirty="0">
                <a:solidFill>
                  <a:srgbClr val="00B050"/>
                </a:solidFill>
              </a:rPr>
              <a:t> </a:t>
            </a:r>
            <a:r>
              <a:rPr lang="en-US" altLang="en-US" dirty="0"/>
              <a:t>registers according to Duty Cycle</a:t>
            </a:r>
            <a:endParaRPr lang="en-US" dirty="0"/>
          </a:p>
        </p:txBody>
      </p:sp>
      <p:sp>
        <p:nvSpPr>
          <p:cNvPr id="25" name="Right Arrow 24"/>
          <p:cNvSpPr/>
          <p:nvPr/>
        </p:nvSpPr>
        <p:spPr>
          <a:xfrm>
            <a:off x="1924799" y="2019257"/>
            <a:ext cx="459832" cy="299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9613979" y="1955694"/>
            <a:ext cx="459832" cy="299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327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0"/>
          </a:xfrm>
        </p:spPr>
        <p:txBody>
          <a:bodyPr>
            <a:normAutofit fontScale="92500" lnSpcReduction="10000"/>
          </a:bodyPr>
          <a:lstStyle/>
          <a:p>
            <a:pPr marL="0" indent="0">
              <a:buNone/>
            </a:pPr>
            <a:r>
              <a:rPr lang="en-US" b="1" u="sng" dirty="0">
                <a:solidFill>
                  <a:schemeClr val="accent1">
                    <a:lumMod val="75000"/>
                  </a:schemeClr>
                </a:solidFill>
              </a:rPr>
              <a:t>PROBLEM: </a:t>
            </a:r>
            <a:r>
              <a:rPr lang="en-US" b="1" dirty="0">
                <a:solidFill>
                  <a:srgbClr val="00B0F0"/>
                </a:solidFill>
              </a:rPr>
              <a:t>Write</a:t>
            </a:r>
            <a:r>
              <a:rPr lang="en-US" dirty="0">
                <a:solidFill>
                  <a:srgbClr val="00B0F0"/>
                </a:solidFill>
              </a:rPr>
              <a:t> a program to create PWM with 75% duty cycle and with f=2.5khz, XTAL=10Mhz</a:t>
            </a:r>
            <a:endParaRPr lang="pt-BR" dirty="0">
              <a:solidFill>
                <a:srgbClr val="00B0F0"/>
              </a:solidFill>
            </a:endParaRPr>
          </a:p>
          <a:p>
            <a:pPr marL="0" indent="0">
              <a:buNone/>
            </a:pPr>
            <a:r>
              <a:rPr lang="pt-BR" u="sng" dirty="0">
                <a:solidFill>
                  <a:srgbClr val="C00000"/>
                </a:solidFill>
              </a:rPr>
              <a:t>SOLUTION:</a:t>
            </a:r>
          </a:p>
          <a:p>
            <a:pPr marL="0" indent="0">
              <a:buNone/>
            </a:pPr>
            <a:r>
              <a:rPr lang="pt-BR" dirty="0"/>
              <a:t>void main()</a:t>
            </a:r>
          </a:p>
          <a:p>
            <a:pPr marL="0" indent="0">
              <a:buNone/>
            </a:pPr>
            <a:r>
              <a:rPr lang="pt-BR" dirty="0"/>
              <a:t>{</a:t>
            </a:r>
          </a:p>
          <a:p>
            <a:pPr marL="0" indent="0">
              <a:buNone/>
            </a:pPr>
            <a:r>
              <a:rPr lang="pt-BR" dirty="0"/>
              <a:t>CCP1CON=0;  </a:t>
            </a:r>
            <a:r>
              <a:rPr lang="pt-BR" dirty="0">
                <a:solidFill>
                  <a:schemeClr val="accent1">
                    <a:lumMod val="60000"/>
                    <a:lumOff val="40000"/>
                  </a:schemeClr>
                </a:solidFill>
              </a:rPr>
              <a:t>//reset CCP module , optional step</a:t>
            </a:r>
          </a:p>
          <a:p>
            <a:pPr marL="0" indent="0">
              <a:buNone/>
            </a:pPr>
            <a:r>
              <a:rPr lang="pt-BR" dirty="0"/>
              <a:t>PR2=249;   </a:t>
            </a:r>
            <a:r>
              <a:rPr lang="pt-BR" sz="2100" dirty="0">
                <a:solidFill>
                  <a:schemeClr val="accent2">
                    <a:lumMod val="60000"/>
                    <a:lumOff val="40000"/>
                  </a:schemeClr>
                </a:solidFill>
              </a:rPr>
              <a:t>//using formula</a:t>
            </a:r>
          </a:p>
          <a:p>
            <a:pPr marL="0" indent="0">
              <a:buNone/>
            </a:pPr>
            <a:r>
              <a:rPr lang="pt-BR" dirty="0"/>
              <a:t>CCPR1L=186;  </a:t>
            </a:r>
            <a:r>
              <a:rPr lang="pt-BR" dirty="0">
                <a:solidFill>
                  <a:schemeClr val="accent2">
                    <a:lumMod val="60000"/>
                    <a:lumOff val="40000"/>
                  </a:schemeClr>
                </a:solidFill>
              </a:rPr>
              <a:t>//75% duty cycle  i.e  75%*PR2=186.75</a:t>
            </a:r>
          </a:p>
          <a:p>
            <a:pPr marL="0" indent="0">
              <a:buNone/>
            </a:pPr>
            <a:r>
              <a:rPr lang="pt-BR" dirty="0"/>
              <a:t>TRSIC.TRISC2=0;   </a:t>
            </a:r>
            <a:r>
              <a:rPr lang="pt-BR" dirty="0">
                <a:solidFill>
                  <a:schemeClr val="accent2">
                    <a:lumMod val="60000"/>
                    <a:lumOff val="40000"/>
                  </a:schemeClr>
                </a:solidFill>
              </a:rPr>
              <a:t>//make PWM pin as output</a:t>
            </a:r>
          </a:p>
          <a:p>
            <a:pPr marL="0" indent="0">
              <a:buNone/>
            </a:pPr>
            <a:r>
              <a:rPr lang="pt-BR" dirty="0"/>
              <a:t>T2CON=0x01;  </a:t>
            </a:r>
            <a:r>
              <a:rPr lang="pt-BR" dirty="0">
                <a:solidFill>
                  <a:schemeClr val="accent2">
                    <a:lumMod val="60000"/>
                    <a:lumOff val="40000"/>
                  </a:schemeClr>
                </a:solidFill>
              </a:rPr>
              <a:t>//Timer2, Prescaler 4 , No postscaler</a:t>
            </a:r>
          </a:p>
          <a:p>
            <a:pPr marL="0" indent="0">
              <a:buNone/>
            </a:pPr>
            <a:r>
              <a:rPr lang="pt-BR" dirty="0"/>
              <a:t>CCP1CON=0x3C;   </a:t>
            </a:r>
            <a:r>
              <a:rPr lang="pt-BR" dirty="0">
                <a:solidFill>
                  <a:schemeClr val="accent2">
                    <a:lumMod val="60000"/>
                    <a:lumOff val="40000"/>
                  </a:schemeClr>
                </a:solidFill>
              </a:rPr>
              <a:t>//PWM mode , 11 for DC1B1:DC1B0  (0.75 fraction of  CCPR1L)</a:t>
            </a:r>
          </a:p>
          <a:p>
            <a:pPr marL="0" indent="0">
              <a:buNone/>
            </a:pPr>
            <a:r>
              <a:rPr lang="pt-BR" dirty="0"/>
              <a:t>TMR2=0;    </a:t>
            </a:r>
            <a:r>
              <a:rPr lang="pt-BR" dirty="0">
                <a:solidFill>
                  <a:schemeClr val="accent2">
                    <a:lumMod val="60000"/>
                    <a:lumOff val="40000"/>
                  </a:schemeClr>
                </a:solidFill>
              </a:rPr>
              <a:t>//clr timer reg</a:t>
            </a:r>
          </a:p>
          <a:p>
            <a:pPr marL="0" indent="0">
              <a:buNone/>
            </a:pPr>
            <a:r>
              <a:rPr lang="pt-BR" dirty="0"/>
              <a:t>T2CON.TMR2ON=1;  </a:t>
            </a:r>
            <a:r>
              <a:rPr lang="pt-BR" dirty="0">
                <a:solidFill>
                  <a:schemeClr val="accent2">
                    <a:lumMod val="60000"/>
                    <a:lumOff val="40000"/>
                  </a:schemeClr>
                </a:solidFill>
              </a:rPr>
              <a:t>//start timer 2</a:t>
            </a:r>
          </a:p>
          <a:p>
            <a:pPr marL="0" indent="0">
              <a:buNone/>
            </a:pPr>
            <a:r>
              <a:rPr lang="pt-BR" dirty="0"/>
              <a:t>while(1)</a:t>
            </a:r>
          </a:p>
          <a:p>
            <a:pPr marL="0" indent="0">
              <a:buNone/>
            </a:pPr>
            <a:r>
              <a:rPr lang="pt-BR" dirty="0">
                <a:solidFill>
                  <a:schemeClr val="accent2">
                    <a:lumMod val="60000"/>
                    <a:lumOff val="40000"/>
                  </a:schemeClr>
                </a:solidFill>
              </a:rPr>
              <a:t>	</a:t>
            </a:r>
            <a:r>
              <a:rPr lang="pt-BR" dirty="0"/>
              <a:t>{</a:t>
            </a:r>
          </a:p>
          <a:p>
            <a:pPr marL="0" indent="0">
              <a:buNone/>
            </a:pPr>
            <a:r>
              <a:rPr lang="pt-BR" dirty="0"/>
              <a:t>		PIR1.TMR2IF=0;  </a:t>
            </a:r>
            <a:r>
              <a:rPr lang="pt-BR" dirty="0">
                <a:solidFill>
                  <a:schemeClr val="accent2">
                    <a:lumMod val="60000"/>
                    <a:lumOff val="40000"/>
                  </a:schemeClr>
                </a:solidFill>
              </a:rPr>
              <a:t>//clr timer flag</a:t>
            </a:r>
          </a:p>
          <a:p>
            <a:pPr marL="0" indent="0">
              <a:buNone/>
            </a:pPr>
            <a:r>
              <a:rPr lang="pt-BR" dirty="0"/>
              <a:t>		while(PIR1.TMRIF==0); </a:t>
            </a:r>
            <a:r>
              <a:rPr lang="pt-BR" dirty="0">
                <a:solidFill>
                  <a:schemeClr val="accent2">
                    <a:lumMod val="60000"/>
                    <a:lumOff val="40000"/>
                  </a:schemeClr>
                </a:solidFill>
              </a:rPr>
              <a:t>// wait for end of period</a:t>
            </a:r>
          </a:p>
          <a:p>
            <a:pPr marL="0" indent="0">
              <a:buNone/>
            </a:pPr>
            <a:r>
              <a:rPr lang="pt-BR" dirty="0"/>
              <a:t>	}</a:t>
            </a:r>
          </a:p>
          <a:p>
            <a:pPr marL="0" indent="0">
              <a:buNone/>
            </a:pPr>
            <a:r>
              <a:rPr lang="pt-BR" dirty="0"/>
              <a:t>}</a:t>
            </a:r>
          </a:p>
          <a:p>
            <a:pPr marL="0" indent="0">
              <a:buNone/>
            </a:pPr>
            <a:endParaRPr lang="pt-BR" dirty="0"/>
          </a:p>
          <a:p>
            <a:pPr marL="0" indent="0">
              <a:buNone/>
            </a:pPr>
            <a:endParaRPr lang="en-US" dirty="0"/>
          </a:p>
        </p:txBody>
      </p:sp>
      <p:pic>
        <p:nvPicPr>
          <p:cNvPr id="2" name="Picture 1"/>
          <p:cNvPicPr>
            <a:picLocks noChangeAspect="1"/>
          </p:cNvPicPr>
          <p:nvPr/>
        </p:nvPicPr>
        <p:blipFill>
          <a:blip r:embed="rId2">
            <a:lum contrast="10000"/>
          </a:blip>
          <a:stretch>
            <a:fillRect/>
          </a:stretch>
        </p:blipFill>
        <p:spPr>
          <a:xfrm>
            <a:off x="4063153" y="578345"/>
            <a:ext cx="7723292" cy="597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86998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672" y="0"/>
            <a:ext cx="10058400" cy="941696"/>
          </a:xfrm>
        </p:spPr>
        <p:txBody>
          <a:bodyPr/>
          <a:lstStyle/>
          <a:p>
            <a:pPr algn="ctr"/>
            <a:r>
              <a:rPr lang="en-US" dirty="0">
                <a:solidFill>
                  <a:schemeClr val="accent1">
                    <a:lumMod val="50000"/>
                  </a:schemeClr>
                </a:solidFill>
              </a:rPr>
              <a:t>Intro</a:t>
            </a:r>
          </a:p>
        </p:txBody>
      </p:sp>
      <p:sp>
        <p:nvSpPr>
          <p:cNvPr id="3" name="Content Placeholder 2"/>
          <p:cNvSpPr>
            <a:spLocks noGrp="1"/>
          </p:cNvSpPr>
          <p:nvPr>
            <p:ph idx="1"/>
          </p:nvPr>
        </p:nvSpPr>
        <p:spPr>
          <a:xfrm>
            <a:off x="450376" y="1241946"/>
            <a:ext cx="11013743" cy="4940490"/>
          </a:xfrm>
        </p:spPr>
        <p:txBody>
          <a:bodyPr>
            <a:normAutofit fontScale="92500" lnSpcReduction="10000"/>
          </a:bodyPr>
          <a:lstStyle/>
          <a:p>
            <a:r>
              <a:rPr lang="en-US" sz="2400" dirty="0"/>
              <a:t>TWO CCP modules in PIC18f452 </a:t>
            </a:r>
            <a:r>
              <a:rPr lang="en-US" sz="2400" dirty="0">
                <a:sym typeface="Wingdings" panose="05000000000000000000" pitchFamily="2" charset="2"/>
              </a:rPr>
              <a:t> </a:t>
            </a:r>
            <a:r>
              <a:rPr lang="en-US" sz="2400" dirty="0">
                <a:solidFill>
                  <a:srgbClr val="00B050"/>
                </a:solidFill>
                <a:sym typeface="Wingdings" panose="05000000000000000000" pitchFamily="2" charset="2"/>
              </a:rPr>
              <a:t>CCP1</a:t>
            </a:r>
            <a:r>
              <a:rPr lang="en-US" sz="2400" dirty="0">
                <a:sym typeface="Wingdings" panose="05000000000000000000" pitchFamily="2" charset="2"/>
              </a:rPr>
              <a:t>  &amp;  </a:t>
            </a:r>
            <a:r>
              <a:rPr lang="en-US" sz="2400" dirty="0">
                <a:solidFill>
                  <a:srgbClr val="00B050"/>
                </a:solidFill>
                <a:sym typeface="Wingdings" panose="05000000000000000000" pitchFamily="2" charset="2"/>
              </a:rPr>
              <a:t>CCP2</a:t>
            </a:r>
          </a:p>
          <a:p>
            <a:r>
              <a:rPr lang="en-US" altLang="en-US" sz="2400" dirty="0"/>
              <a:t>Each CCP module contains a 16-bit register which can operate as a:</a:t>
            </a:r>
          </a:p>
          <a:p>
            <a:pPr lvl="1">
              <a:buFontTx/>
              <a:buNone/>
            </a:pPr>
            <a:r>
              <a:rPr lang="en-US" altLang="en-US" sz="2400" dirty="0"/>
              <a:t>• </a:t>
            </a:r>
            <a:r>
              <a:rPr lang="en-US" altLang="en-US" sz="2400" dirty="0">
                <a:solidFill>
                  <a:schemeClr val="accent2"/>
                </a:solidFill>
              </a:rPr>
              <a:t>16-bit Capture register</a:t>
            </a:r>
          </a:p>
          <a:p>
            <a:pPr lvl="1">
              <a:buFontTx/>
              <a:buNone/>
            </a:pPr>
            <a:r>
              <a:rPr lang="en-US" altLang="en-US" sz="2400" dirty="0"/>
              <a:t>• </a:t>
            </a:r>
            <a:r>
              <a:rPr lang="en-US" altLang="en-US" sz="2400" dirty="0">
                <a:solidFill>
                  <a:schemeClr val="hlink"/>
                </a:solidFill>
              </a:rPr>
              <a:t>16-bit Compare register</a:t>
            </a:r>
          </a:p>
          <a:p>
            <a:pPr lvl="1">
              <a:buFontTx/>
              <a:buNone/>
            </a:pPr>
            <a:r>
              <a:rPr lang="en-US" altLang="en-US" sz="2400" dirty="0"/>
              <a:t>• </a:t>
            </a:r>
            <a:r>
              <a:rPr lang="en-US" altLang="en-US" sz="2400" dirty="0">
                <a:solidFill>
                  <a:srgbClr val="0070C0"/>
                </a:solidFill>
              </a:rPr>
              <a:t>PWM Master/Slave Duty Cycle register</a:t>
            </a:r>
          </a:p>
          <a:p>
            <a:r>
              <a:rPr lang="en-US" sz="2400" dirty="0">
                <a:sym typeface="Wingdings" panose="05000000000000000000" pitchFamily="2" charset="2"/>
              </a:rPr>
              <a:t>Registers associated with CCP1</a:t>
            </a:r>
          </a:p>
          <a:p>
            <a:pPr lvl="1"/>
            <a:r>
              <a:rPr lang="en-US" sz="2400" dirty="0">
                <a:solidFill>
                  <a:srgbClr val="C00000"/>
                </a:solidFill>
                <a:sym typeface="Wingdings" panose="05000000000000000000" pitchFamily="2" charset="2"/>
              </a:rPr>
              <a:t>CCP1CON</a:t>
            </a:r>
            <a:r>
              <a:rPr lang="en-US" sz="2400" dirty="0">
                <a:sym typeface="Wingdings" panose="05000000000000000000" pitchFamily="2" charset="2"/>
              </a:rPr>
              <a:t> (8-bit)</a:t>
            </a:r>
          </a:p>
          <a:p>
            <a:pPr lvl="1"/>
            <a:r>
              <a:rPr lang="en-US" sz="2400" dirty="0">
                <a:solidFill>
                  <a:srgbClr val="C00000"/>
                </a:solidFill>
                <a:sym typeface="Wingdings" panose="05000000000000000000" pitchFamily="2" charset="2"/>
              </a:rPr>
              <a:t>CCPR1</a:t>
            </a:r>
            <a:r>
              <a:rPr lang="en-US" sz="2400" dirty="0">
                <a:sym typeface="Wingdings" panose="05000000000000000000" pitchFamily="2" charset="2"/>
              </a:rPr>
              <a:t>  (16-bit)  Divided in </a:t>
            </a:r>
            <a:r>
              <a:rPr lang="en-US" sz="2400" dirty="0">
                <a:solidFill>
                  <a:srgbClr val="0070C0"/>
                </a:solidFill>
                <a:sym typeface="Wingdings" panose="05000000000000000000" pitchFamily="2" charset="2"/>
              </a:rPr>
              <a:t>two 8-bit </a:t>
            </a:r>
            <a:r>
              <a:rPr lang="en-US" sz="2400" dirty="0" err="1">
                <a:sym typeface="Wingdings" panose="05000000000000000000" pitchFamily="2" charset="2"/>
              </a:rPr>
              <a:t>regs</a:t>
            </a:r>
            <a:r>
              <a:rPr lang="en-US" sz="2400" dirty="0">
                <a:sym typeface="Wingdings" panose="05000000000000000000" pitchFamily="2" charset="2"/>
              </a:rPr>
              <a:t>  (</a:t>
            </a:r>
            <a:r>
              <a:rPr lang="en-US" sz="2400" dirty="0">
                <a:solidFill>
                  <a:srgbClr val="00B050"/>
                </a:solidFill>
                <a:sym typeface="Wingdings" panose="05000000000000000000" pitchFamily="2" charset="2"/>
              </a:rPr>
              <a:t>CCPR1L, CCPR1H</a:t>
            </a:r>
            <a:r>
              <a:rPr lang="en-US" sz="2400" dirty="0">
                <a:sym typeface="Wingdings" panose="05000000000000000000" pitchFamily="2" charset="2"/>
              </a:rPr>
              <a:t>) </a:t>
            </a:r>
          </a:p>
          <a:p>
            <a:pPr lvl="1"/>
            <a:r>
              <a:rPr lang="en-US" sz="2400" dirty="0">
                <a:solidFill>
                  <a:srgbClr val="FF0000"/>
                </a:solidFill>
                <a:sym typeface="Wingdings" panose="05000000000000000000" pitchFamily="2" charset="2"/>
              </a:rPr>
              <a:t>CCP1IF</a:t>
            </a:r>
            <a:r>
              <a:rPr lang="en-US" sz="2400" dirty="0">
                <a:sym typeface="Wingdings" panose="05000000000000000000" pitchFamily="2" charset="2"/>
              </a:rPr>
              <a:t> flag in </a:t>
            </a:r>
            <a:r>
              <a:rPr lang="en-US" sz="2400" dirty="0">
                <a:solidFill>
                  <a:srgbClr val="00B050"/>
                </a:solidFill>
                <a:sym typeface="Wingdings" panose="05000000000000000000" pitchFamily="2" charset="2"/>
              </a:rPr>
              <a:t>PIR1</a:t>
            </a:r>
            <a:r>
              <a:rPr lang="en-US" sz="2400" dirty="0">
                <a:sym typeface="Wingdings" panose="05000000000000000000" pitchFamily="2" charset="2"/>
              </a:rPr>
              <a:t> register</a:t>
            </a:r>
          </a:p>
          <a:p>
            <a:r>
              <a:rPr lang="en-US" sz="2400" dirty="0">
                <a:sym typeface="Wingdings" panose="05000000000000000000" pitchFamily="2" charset="2"/>
              </a:rPr>
              <a:t>Registers associated with CCP2</a:t>
            </a:r>
          </a:p>
          <a:p>
            <a:pPr lvl="1"/>
            <a:r>
              <a:rPr lang="en-US" sz="2400" dirty="0">
                <a:solidFill>
                  <a:srgbClr val="C00000"/>
                </a:solidFill>
                <a:sym typeface="Wingdings" panose="05000000000000000000" pitchFamily="2" charset="2"/>
              </a:rPr>
              <a:t>CCP2CON</a:t>
            </a:r>
            <a:r>
              <a:rPr lang="en-US" sz="2400" dirty="0">
                <a:sym typeface="Wingdings" panose="05000000000000000000" pitchFamily="2" charset="2"/>
              </a:rPr>
              <a:t> (8-bit)</a:t>
            </a:r>
          </a:p>
          <a:p>
            <a:pPr lvl="1"/>
            <a:r>
              <a:rPr lang="en-US" sz="2400" dirty="0">
                <a:solidFill>
                  <a:srgbClr val="C00000"/>
                </a:solidFill>
                <a:sym typeface="Wingdings" panose="05000000000000000000" pitchFamily="2" charset="2"/>
              </a:rPr>
              <a:t>CCPR2</a:t>
            </a:r>
            <a:r>
              <a:rPr lang="en-US" sz="2400" dirty="0">
                <a:sym typeface="Wingdings" panose="05000000000000000000" pitchFamily="2" charset="2"/>
              </a:rPr>
              <a:t>  (16-bit)  Divided in </a:t>
            </a:r>
            <a:r>
              <a:rPr lang="en-US" sz="2400" dirty="0">
                <a:solidFill>
                  <a:srgbClr val="0070C0"/>
                </a:solidFill>
                <a:sym typeface="Wingdings" panose="05000000000000000000" pitchFamily="2" charset="2"/>
              </a:rPr>
              <a:t>two 8-bit </a:t>
            </a:r>
            <a:r>
              <a:rPr lang="en-US" sz="2400" dirty="0" err="1">
                <a:sym typeface="Wingdings" panose="05000000000000000000" pitchFamily="2" charset="2"/>
              </a:rPr>
              <a:t>regs</a:t>
            </a:r>
            <a:r>
              <a:rPr lang="en-US" sz="2400" dirty="0">
                <a:sym typeface="Wingdings" panose="05000000000000000000" pitchFamily="2" charset="2"/>
              </a:rPr>
              <a:t>  (</a:t>
            </a:r>
            <a:r>
              <a:rPr lang="en-US" sz="2400" dirty="0">
                <a:solidFill>
                  <a:srgbClr val="00B050"/>
                </a:solidFill>
                <a:sym typeface="Wingdings" panose="05000000000000000000" pitchFamily="2" charset="2"/>
              </a:rPr>
              <a:t>CCPR2L, CCPR2H</a:t>
            </a:r>
            <a:r>
              <a:rPr lang="en-US" sz="2400" dirty="0">
                <a:sym typeface="Wingdings" panose="05000000000000000000" pitchFamily="2" charset="2"/>
              </a:rPr>
              <a:t>)</a:t>
            </a:r>
          </a:p>
          <a:p>
            <a:pPr lvl="1"/>
            <a:r>
              <a:rPr lang="en-US" sz="2400" dirty="0">
                <a:solidFill>
                  <a:srgbClr val="FF0000"/>
                </a:solidFill>
                <a:sym typeface="Wingdings" panose="05000000000000000000" pitchFamily="2" charset="2"/>
              </a:rPr>
              <a:t>CCP2IF</a:t>
            </a:r>
            <a:r>
              <a:rPr lang="en-US" sz="2400" dirty="0">
                <a:sym typeface="Wingdings" panose="05000000000000000000" pitchFamily="2" charset="2"/>
              </a:rPr>
              <a:t> flag in </a:t>
            </a:r>
            <a:r>
              <a:rPr lang="en-US" sz="2400" dirty="0">
                <a:solidFill>
                  <a:srgbClr val="00B050"/>
                </a:solidFill>
                <a:sym typeface="Wingdings" panose="05000000000000000000" pitchFamily="2" charset="2"/>
              </a:rPr>
              <a:t>PIR2</a:t>
            </a:r>
            <a:r>
              <a:rPr lang="en-US" sz="2400" dirty="0">
                <a:sym typeface="Wingdings" panose="05000000000000000000" pitchFamily="2" charset="2"/>
              </a:rPr>
              <a:t> register</a:t>
            </a:r>
          </a:p>
          <a:p>
            <a:pPr marL="274320" lvl="1" indent="0">
              <a:buNone/>
            </a:pPr>
            <a:endParaRPr lang="en-US" sz="2600" dirty="0">
              <a:sym typeface="Wingdings" panose="05000000000000000000" pitchFamily="2" charset="2"/>
            </a:endParaRPr>
          </a:p>
        </p:txBody>
      </p:sp>
      <p:pic>
        <p:nvPicPr>
          <p:cNvPr id="4" name="Picture 2" descr="F:\Atiq\Micro Controllers , Plc and Micro processors\PIC micro\PIC18F452.gif"/>
          <p:cNvPicPr>
            <a:picLocks noChangeAspect="1" noChangeArrowheads="1"/>
          </p:cNvPicPr>
          <p:nvPr/>
        </p:nvPicPr>
        <p:blipFill rotWithShape="1">
          <a:blip r:embed="rId3">
            <a:extLst>
              <a:ext uri="{28A0092B-C50C-407E-A947-70E740481C1C}">
                <a14:useLocalDpi xmlns:a14="http://schemas.microsoft.com/office/drawing/2010/main" val="0"/>
              </a:ext>
            </a:extLst>
          </a:blip>
          <a:srcRect l="8834" t="72840" r="30645" b="11066"/>
          <a:stretch/>
        </p:blipFill>
        <p:spPr bwMode="auto">
          <a:xfrm>
            <a:off x="7061199" y="121920"/>
            <a:ext cx="4856481" cy="975360"/>
          </a:xfrm>
          <a:prstGeom prst="rect">
            <a:avLst/>
          </a:prstGeom>
          <a:solidFill>
            <a:srgbClr val="FFFFFF">
              <a:shade val="85000"/>
            </a:srgbClr>
          </a:solidFill>
          <a:ln w="3175"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13534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767" y="146241"/>
            <a:ext cx="10058400" cy="1609344"/>
          </a:xfrm>
          <a:ln>
            <a:solidFill>
              <a:srgbClr val="C00000"/>
            </a:solidFill>
          </a:ln>
        </p:spPr>
        <p:txBody>
          <a:bodyPr/>
          <a:lstStyle/>
          <a:p>
            <a:r>
              <a:rPr lang="en-US" dirty="0">
                <a:solidFill>
                  <a:schemeClr val="accent1"/>
                </a:solidFill>
              </a:rPr>
              <a:t>How it works?   </a:t>
            </a:r>
            <a:r>
              <a:rPr lang="en-US" sz="2800" i="1" dirty="0">
                <a:solidFill>
                  <a:srgbClr val="0070C0"/>
                </a:solidFill>
              </a:rPr>
              <a:t>(page-601,602 of book)</a:t>
            </a:r>
            <a:endParaRPr lang="en-US" i="1" dirty="0">
              <a:solidFill>
                <a:srgbClr val="0070C0"/>
              </a:solidFill>
            </a:endParaRPr>
          </a:p>
        </p:txBody>
      </p:sp>
      <p:pic>
        <p:nvPicPr>
          <p:cNvPr id="4" name="Picture 3"/>
          <p:cNvPicPr>
            <a:picLocks noChangeAspect="1"/>
          </p:cNvPicPr>
          <p:nvPr/>
        </p:nvPicPr>
        <p:blipFill>
          <a:blip r:embed="rId2"/>
          <a:stretch>
            <a:fillRect/>
          </a:stretch>
        </p:blipFill>
        <p:spPr>
          <a:xfrm>
            <a:off x="714819" y="2093976"/>
            <a:ext cx="5030302" cy="1930875"/>
          </a:xfrm>
          <a:prstGeom prst="rect">
            <a:avLst/>
          </a:prstGeom>
        </p:spPr>
      </p:pic>
      <p:pic>
        <p:nvPicPr>
          <p:cNvPr id="5" name="Picture 4"/>
          <p:cNvPicPr>
            <a:picLocks noChangeAspect="1"/>
          </p:cNvPicPr>
          <p:nvPr/>
        </p:nvPicPr>
        <p:blipFill>
          <a:blip r:embed="rId3"/>
          <a:stretch>
            <a:fillRect/>
          </a:stretch>
        </p:blipFill>
        <p:spPr>
          <a:xfrm>
            <a:off x="6073967" y="2093975"/>
            <a:ext cx="4725435" cy="1930875"/>
          </a:xfrm>
          <a:prstGeom prst="rect">
            <a:avLst/>
          </a:prstGeom>
        </p:spPr>
      </p:pic>
      <p:sp>
        <p:nvSpPr>
          <p:cNvPr id="6" name="Rectangle 5"/>
          <p:cNvSpPr/>
          <p:nvPr/>
        </p:nvSpPr>
        <p:spPr>
          <a:xfrm>
            <a:off x="1642433" y="4701631"/>
            <a:ext cx="8579739" cy="1477328"/>
          </a:xfrm>
          <a:prstGeom prst="rect">
            <a:avLst/>
          </a:prstGeom>
        </p:spPr>
        <p:txBody>
          <a:bodyPr wrap="square">
            <a:spAutoFit/>
          </a:bodyPr>
          <a:lstStyle/>
          <a:p>
            <a:pPr>
              <a:lnSpc>
                <a:spcPct val="90000"/>
              </a:lnSpc>
            </a:pPr>
            <a:r>
              <a:rPr lang="en-US" altLang="en-US" sz="2800" dirty="0"/>
              <a:t>When TMR2 value is equal to PR2</a:t>
            </a:r>
          </a:p>
          <a:p>
            <a:pPr marL="800100" lvl="1" indent="-342900">
              <a:lnSpc>
                <a:spcPct val="90000"/>
              </a:lnSpc>
              <a:buFont typeface="Arial" panose="020B0604020202020204" pitchFamily="34" charset="0"/>
              <a:buChar char="•"/>
            </a:pPr>
            <a:r>
              <a:rPr lang="en-US" altLang="en-US" sz="2400" dirty="0"/>
              <a:t>TMR2 is cleared</a:t>
            </a:r>
          </a:p>
          <a:p>
            <a:pPr marL="800100" lvl="1" indent="-342900">
              <a:lnSpc>
                <a:spcPct val="90000"/>
              </a:lnSpc>
              <a:buFont typeface="Arial" panose="020B0604020202020204" pitchFamily="34" charset="0"/>
              <a:buChar char="•"/>
            </a:pPr>
            <a:r>
              <a:rPr lang="en-US" altLang="en-US" sz="2400" dirty="0"/>
              <a:t>Pin RC2/CCP1 of PORTC is set high</a:t>
            </a:r>
          </a:p>
          <a:p>
            <a:pPr marL="800100" lvl="1" indent="-342900">
              <a:lnSpc>
                <a:spcPct val="90000"/>
              </a:lnSpc>
              <a:buFont typeface="Arial" panose="020B0604020202020204" pitchFamily="34" charset="0"/>
              <a:buChar char="•"/>
            </a:pPr>
            <a:r>
              <a:rPr lang="en-US" altLang="en-US" sz="2400" dirty="0"/>
              <a:t>PWM duty-cycle byte loaded into CCPR1  </a:t>
            </a:r>
          </a:p>
        </p:txBody>
      </p:sp>
    </p:spTree>
    <p:extLst>
      <p:ext uri="{BB962C8B-B14F-4D97-AF65-F5344CB8AC3E}">
        <p14:creationId xmlns:p14="http://schemas.microsoft.com/office/powerpoint/2010/main" val="37759347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1" cy="6858000"/>
          </a:xfrm>
        </p:spPr>
        <p:txBody>
          <a:bodyPr>
            <a:normAutofit/>
          </a:bodyPr>
          <a:lstStyle/>
          <a:p>
            <a:pPr marL="0" indent="0" algn="ctr">
              <a:buNone/>
            </a:pPr>
            <a:r>
              <a:rPr lang="en-US" sz="3200" dirty="0">
                <a:solidFill>
                  <a:schemeClr val="accent1"/>
                </a:solidFill>
              </a:rPr>
              <a:t>ASSIGNMENT:</a:t>
            </a:r>
          </a:p>
          <a:p>
            <a:pPr marL="0" indent="0">
              <a:buNone/>
            </a:pPr>
            <a:endParaRPr lang="en-US" dirty="0"/>
          </a:p>
          <a:p>
            <a:pPr marL="0" indent="0">
              <a:buNone/>
            </a:pPr>
            <a:r>
              <a:rPr lang="en-US" sz="2800" dirty="0"/>
              <a:t>Configure CCP1 in PWM mode to generate a digital waveform with 40% duty cycle and 10-KHz frequency assuming that the PIC18 microcontroller is running with a 32-MHz crystal oscillator.  </a:t>
            </a:r>
            <a:endParaRPr lang="pt-BR" sz="2800" dirty="0"/>
          </a:p>
          <a:p>
            <a:pPr marL="0" indent="0">
              <a:buNone/>
            </a:pPr>
            <a:endParaRPr lang="en-US" dirty="0"/>
          </a:p>
        </p:txBody>
      </p:sp>
      <p:sp>
        <p:nvSpPr>
          <p:cNvPr id="2" name="AutoShape 2" descr="Using Internal PWM Module PIC Microcontroller Circuit Diagram"/>
          <p:cNvSpPr>
            <a:spLocks noChangeAspect="1" noChangeArrowheads="1"/>
          </p:cNvSpPr>
          <p:nvPr/>
        </p:nvSpPr>
        <p:spPr bwMode="auto">
          <a:xfrm>
            <a:off x="-464024" y="-764063"/>
            <a:ext cx="924399" cy="924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Using Internal PWM Module PIC Microcontroller Circuit Diagram"/>
          <p:cNvSpPr>
            <a:spLocks noChangeAspect="1" noChangeArrowheads="1"/>
          </p:cNvSpPr>
          <p:nvPr/>
        </p:nvSpPr>
        <p:spPr bwMode="auto">
          <a:xfrm>
            <a:off x="3376445" y="1626090"/>
            <a:ext cx="2737751" cy="2737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81651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834713" cy="661780"/>
          </a:xfrm>
        </p:spPr>
        <p:txBody>
          <a:bodyPr>
            <a:normAutofit fontScale="90000"/>
          </a:bodyPr>
          <a:lstStyle/>
          <a:p>
            <a:r>
              <a:rPr lang="en-US" dirty="0" err="1">
                <a:solidFill>
                  <a:srgbClr val="00B050"/>
                </a:solidFill>
              </a:rPr>
              <a:t>MikroC</a:t>
            </a:r>
            <a:r>
              <a:rPr lang="en-US" dirty="0">
                <a:solidFill>
                  <a:srgbClr val="00B050"/>
                </a:solidFill>
              </a:rPr>
              <a:t> Library Functions for </a:t>
            </a:r>
            <a:r>
              <a:rPr lang="en-US" dirty="0" err="1">
                <a:solidFill>
                  <a:srgbClr val="00B050"/>
                </a:solidFill>
              </a:rPr>
              <a:t>Pwm</a:t>
            </a:r>
            <a:br>
              <a:rPr lang="en-US"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218364" y="968990"/>
            <a:ext cx="11973636" cy="5786651"/>
          </a:xfrm>
        </p:spPr>
        <p:txBody>
          <a:bodyPr>
            <a:normAutofit fontScale="92500" lnSpcReduction="10000"/>
          </a:bodyPr>
          <a:lstStyle/>
          <a:p>
            <a:r>
              <a:rPr lang="en-US" sz="2800" b="1" dirty="0">
                <a:solidFill>
                  <a:srgbClr val="FF0000"/>
                </a:solidFill>
              </a:rPr>
              <a:t>PWM1_Init(</a:t>
            </a:r>
            <a:r>
              <a:rPr lang="en-US" sz="2800" b="1" dirty="0">
                <a:solidFill>
                  <a:srgbClr val="00B0F0"/>
                </a:solidFill>
              </a:rPr>
              <a:t>constant</a:t>
            </a:r>
            <a:r>
              <a:rPr lang="en-US" sz="2800" b="1" dirty="0">
                <a:solidFill>
                  <a:srgbClr val="FF0000"/>
                </a:solidFill>
              </a:rPr>
              <a:t> </a:t>
            </a:r>
            <a:r>
              <a:rPr lang="en-US" sz="2800" b="1" dirty="0">
                <a:solidFill>
                  <a:srgbClr val="00B0F0"/>
                </a:solidFill>
              </a:rPr>
              <a:t>long frequency</a:t>
            </a:r>
            <a:r>
              <a:rPr lang="en-US" sz="2800" b="1" dirty="0">
                <a:solidFill>
                  <a:srgbClr val="FF0000"/>
                </a:solidFill>
              </a:rPr>
              <a:t>) :</a:t>
            </a:r>
            <a:r>
              <a:rPr lang="en-US" sz="2800" b="1" dirty="0"/>
              <a:t> </a:t>
            </a:r>
            <a:r>
              <a:rPr lang="en-US" sz="2800" dirty="0"/>
              <a:t>This function initializes the PWM module with duty ratio 0. Frequency parameter is the desired frequency in Hz. It should be a numeric constant, should not be a variable.</a:t>
            </a:r>
          </a:p>
          <a:p>
            <a:r>
              <a:rPr lang="en-US" sz="2800" b="1" dirty="0">
                <a:solidFill>
                  <a:srgbClr val="FF0000"/>
                </a:solidFill>
              </a:rPr>
              <a:t>PWM1_Set_Duty(</a:t>
            </a:r>
            <a:r>
              <a:rPr lang="en-US" sz="2800" b="1" dirty="0">
                <a:solidFill>
                  <a:srgbClr val="00B0F0"/>
                </a:solidFill>
              </a:rPr>
              <a:t>unsigned</a:t>
            </a:r>
            <a:r>
              <a:rPr lang="en-US" sz="2800" b="1" dirty="0">
                <a:solidFill>
                  <a:srgbClr val="FF0000"/>
                </a:solidFill>
              </a:rPr>
              <a:t> </a:t>
            </a:r>
            <a:r>
              <a:rPr lang="en-US" sz="2800" b="1" dirty="0">
                <a:solidFill>
                  <a:srgbClr val="00B0F0"/>
                </a:solidFill>
              </a:rPr>
              <a:t>short </a:t>
            </a:r>
            <a:r>
              <a:rPr lang="en-US" sz="2800" b="1" dirty="0" err="1">
                <a:solidFill>
                  <a:srgbClr val="00B0F0"/>
                </a:solidFill>
              </a:rPr>
              <a:t>duty_ratio</a:t>
            </a:r>
            <a:r>
              <a:rPr lang="en-US" sz="2800" b="1" dirty="0">
                <a:solidFill>
                  <a:srgbClr val="FF0000"/>
                </a:solidFill>
              </a:rPr>
              <a:t>) </a:t>
            </a:r>
            <a:r>
              <a:rPr lang="en-US" sz="2800" b="1" dirty="0"/>
              <a:t>: </a:t>
            </a:r>
            <a:r>
              <a:rPr lang="en-US" sz="2800" dirty="0"/>
              <a:t>This function is used to set the duty cycle of the PWM. The parameter </a:t>
            </a:r>
            <a:r>
              <a:rPr lang="en-US" sz="2800" dirty="0" err="1"/>
              <a:t>duty_ratio</a:t>
            </a:r>
            <a:r>
              <a:rPr lang="en-US" sz="2800" dirty="0"/>
              <a:t> takes values from 0 to 255, </a:t>
            </a:r>
            <a:r>
              <a:rPr lang="en-US" sz="2800" dirty="0" err="1"/>
              <a:t>ie</a:t>
            </a:r>
            <a:r>
              <a:rPr lang="en-US" sz="2800" dirty="0"/>
              <a:t> 0 means 0% , 127 means 50% and 255 means 100% duty cycle. The PWM1_Init() routine must be called before using this.</a:t>
            </a:r>
          </a:p>
          <a:p>
            <a:r>
              <a:rPr lang="en-US" sz="2800" b="1" dirty="0">
                <a:solidFill>
                  <a:srgbClr val="FF0000"/>
                </a:solidFill>
              </a:rPr>
              <a:t>PWM1_Start() </a:t>
            </a:r>
            <a:r>
              <a:rPr lang="en-US" sz="2800" b="1" dirty="0"/>
              <a:t>: </a:t>
            </a:r>
            <a:r>
              <a:rPr lang="en-US" sz="2800" dirty="0"/>
              <a:t>This function starts the PWM output. PWM1_Init() must be called before calling this routine,</a:t>
            </a:r>
          </a:p>
          <a:p>
            <a:r>
              <a:rPr lang="en-US" sz="2800" b="1" dirty="0">
                <a:solidFill>
                  <a:srgbClr val="FF0000"/>
                </a:solidFill>
              </a:rPr>
              <a:t>PWM1_Stop() </a:t>
            </a:r>
            <a:r>
              <a:rPr lang="en-US" sz="2800" b="1" dirty="0"/>
              <a:t>: </a:t>
            </a:r>
            <a:r>
              <a:rPr lang="en-US" sz="2800" dirty="0"/>
              <a:t>This function stops the PWM output. PWM1_Init() must be called before calling this routine. PWM1_Start() should be called before calling this function otherwise calling this function will not have any effect as PWM module is not running.</a:t>
            </a:r>
          </a:p>
          <a:p>
            <a:pPr marL="0" indent="0">
              <a:buNone/>
            </a:pPr>
            <a:r>
              <a:rPr lang="en-US" sz="2800" b="1" i="1" dirty="0"/>
              <a:t>	</a:t>
            </a:r>
            <a:r>
              <a:rPr lang="en-US" sz="2800" b="1" i="1" dirty="0">
                <a:solidFill>
                  <a:srgbClr val="00B0F0"/>
                </a:solidFill>
              </a:rPr>
              <a:t>NOTE: </a:t>
            </a:r>
            <a:r>
              <a:rPr lang="en-US" sz="2800" b="1" i="1" dirty="0"/>
              <a:t> </a:t>
            </a:r>
            <a:r>
              <a:rPr lang="en-US" sz="2800" i="1" dirty="0"/>
              <a:t>For microcontrollers with more than one CCP module, to use the desired CCP module for PWM generation simply change the number “1”  in the prototype with desired module number. </a:t>
            </a:r>
            <a:r>
              <a:rPr lang="en-US" sz="2800" i="1" dirty="0" err="1"/>
              <a:t>eg</a:t>
            </a:r>
            <a:r>
              <a:rPr lang="en-US" sz="2800" i="1" dirty="0"/>
              <a:t>: PWM2_Init(5000), PWM2_Start().</a:t>
            </a:r>
          </a:p>
          <a:p>
            <a:endParaRPr lang="en-US" sz="2800" dirty="0"/>
          </a:p>
          <a:p>
            <a:endParaRPr lang="en-US" sz="2400" dirty="0"/>
          </a:p>
        </p:txBody>
      </p:sp>
    </p:spTree>
    <p:extLst>
      <p:ext uri="{BB962C8B-B14F-4D97-AF65-F5344CB8AC3E}">
        <p14:creationId xmlns:p14="http://schemas.microsoft.com/office/powerpoint/2010/main" val="5787091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1" cy="6858000"/>
          </a:xfrm>
        </p:spPr>
        <p:txBody>
          <a:bodyPr>
            <a:normAutofit/>
          </a:bodyPr>
          <a:lstStyle/>
          <a:p>
            <a:pPr marL="0" indent="0" algn="ctr">
              <a:buNone/>
            </a:pPr>
            <a:r>
              <a:rPr lang="en-US" sz="3200" dirty="0">
                <a:solidFill>
                  <a:schemeClr val="accent1"/>
                </a:solidFill>
              </a:rPr>
              <a:t>Self Explanatory Code:</a:t>
            </a:r>
          </a:p>
          <a:p>
            <a:pPr marL="0" indent="0">
              <a:buNone/>
            </a:pPr>
            <a:r>
              <a:rPr lang="en-US" dirty="0"/>
              <a:t>In the below circuit four switches are provided for controlling the Duty Ratio of PWM generated by two CCP modules of the PIC Microcontroller.</a:t>
            </a:r>
          </a:p>
          <a:p>
            <a:r>
              <a:rPr lang="en-US" dirty="0"/>
              <a:t>Switch 1 : To increase the Duty Ratio of PWM produced by CCP1</a:t>
            </a:r>
          </a:p>
          <a:p>
            <a:r>
              <a:rPr lang="en-US" dirty="0"/>
              <a:t>Switch 2 : To decrease the Duty Ratio of PWM produced by CCP1</a:t>
            </a:r>
          </a:p>
          <a:p>
            <a:r>
              <a:rPr lang="en-US" dirty="0"/>
              <a:t>Switch 3 : To increase the Duty Ratio of PWM produced by CCP2</a:t>
            </a:r>
          </a:p>
          <a:p>
            <a:r>
              <a:rPr lang="en-US" dirty="0"/>
              <a:t>Switch 4 : To decrease the Duty Ratio of PWM produced by CCP2</a:t>
            </a:r>
          </a:p>
          <a:p>
            <a:pPr marL="0" indent="0">
              <a:buNone/>
            </a:pPr>
            <a:endParaRPr lang="en-US" dirty="0"/>
          </a:p>
        </p:txBody>
      </p:sp>
      <p:sp>
        <p:nvSpPr>
          <p:cNvPr id="2" name="AutoShape 2" descr="Using Internal PWM Module PIC Microcontroller Circuit Diagram"/>
          <p:cNvSpPr>
            <a:spLocks noChangeAspect="1" noChangeArrowheads="1"/>
          </p:cNvSpPr>
          <p:nvPr/>
        </p:nvSpPr>
        <p:spPr bwMode="auto">
          <a:xfrm>
            <a:off x="-464024" y="-764063"/>
            <a:ext cx="924399" cy="924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Using Internal PWM Module PIC Microcontroller Circuit Diagram"/>
          <p:cNvSpPr>
            <a:spLocks noChangeAspect="1" noChangeArrowheads="1"/>
          </p:cNvSpPr>
          <p:nvPr/>
        </p:nvSpPr>
        <p:spPr bwMode="auto">
          <a:xfrm>
            <a:off x="3376445" y="1626090"/>
            <a:ext cx="2737751" cy="2737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65" y="2920101"/>
            <a:ext cx="6224298" cy="3910934"/>
          </a:xfrm>
          <a:prstGeom prst="rect">
            <a:avLst/>
          </a:prstGeom>
        </p:spPr>
      </p:pic>
      <p:sp>
        <p:nvSpPr>
          <p:cNvPr id="5" name="TextBox 4"/>
          <p:cNvSpPr txBox="1"/>
          <p:nvPr/>
        </p:nvSpPr>
        <p:spPr>
          <a:xfrm>
            <a:off x="8454683" y="3305908"/>
            <a:ext cx="3404382" cy="1569660"/>
          </a:xfrm>
          <a:prstGeom prst="rect">
            <a:avLst/>
          </a:prstGeom>
          <a:solidFill>
            <a:srgbClr val="FFFFCC"/>
          </a:solidFill>
          <a:ln>
            <a:solidFill>
              <a:srgbClr val="C00000"/>
            </a:solidFill>
          </a:ln>
        </p:spPr>
        <p:txBody>
          <a:bodyPr wrap="square" rtlCol="0">
            <a:spAutoFit/>
          </a:bodyPr>
          <a:lstStyle/>
          <a:p>
            <a:r>
              <a:rPr lang="en-US" sz="2400" dirty="0">
                <a:solidFill>
                  <a:srgbClr val="0070C0"/>
                </a:solidFill>
              </a:rPr>
              <a:t>Do By Yourself:</a:t>
            </a:r>
          </a:p>
          <a:p>
            <a:r>
              <a:rPr lang="en-US" sz="2400" dirty="0"/>
              <a:t>From code determine frequency and starting duty cycle of PWM??</a:t>
            </a:r>
          </a:p>
        </p:txBody>
      </p:sp>
    </p:spTree>
    <p:extLst>
      <p:ext uri="{BB962C8B-B14F-4D97-AF65-F5344CB8AC3E}">
        <p14:creationId xmlns:p14="http://schemas.microsoft.com/office/powerpoint/2010/main" val="39340581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97893"/>
            <a:ext cx="6196084" cy="6660107"/>
          </a:xfrm>
          <a:solidFill>
            <a:srgbClr val="FFFFCC"/>
          </a:solidFill>
          <a:ln>
            <a:solidFill>
              <a:schemeClr val="accent1"/>
            </a:solidFill>
          </a:ln>
        </p:spPr>
        <p:txBody>
          <a:bodyPr>
            <a:normAutofit fontScale="77500" lnSpcReduction="20000"/>
          </a:bodyPr>
          <a:lstStyle/>
          <a:p>
            <a:pPr marL="0" indent="0">
              <a:buNone/>
            </a:pPr>
            <a:r>
              <a:rPr lang="en-US" dirty="0"/>
              <a:t>void main()   </a:t>
            </a:r>
            <a:r>
              <a:rPr lang="en-US" b="1" dirty="0">
                <a:solidFill>
                  <a:srgbClr val="0070C0"/>
                </a:solidFill>
              </a:rPr>
              <a:t>//</a:t>
            </a:r>
            <a:r>
              <a:rPr lang="en-US" b="1" dirty="0" err="1">
                <a:solidFill>
                  <a:srgbClr val="0070C0"/>
                </a:solidFill>
              </a:rPr>
              <a:t>Mikro</a:t>
            </a:r>
            <a:r>
              <a:rPr lang="en-US" b="1" dirty="0">
                <a:solidFill>
                  <a:srgbClr val="0070C0"/>
                </a:solidFill>
              </a:rPr>
              <a:t> C code – Try to understand yourself</a:t>
            </a:r>
          </a:p>
          <a:p>
            <a:pPr marL="0" indent="0">
              <a:buNone/>
            </a:pPr>
            <a:r>
              <a:rPr lang="en-US" dirty="0"/>
              <a:t>{</a:t>
            </a:r>
          </a:p>
          <a:p>
            <a:pPr marL="0" indent="0">
              <a:buNone/>
            </a:pPr>
            <a:r>
              <a:rPr lang="en-US" dirty="0"/>
              <a:t>  short current_duty_1  = 16; </a:t>
            </a:r>
            <a:r>
              <a:rPr lang="en-US" dirty="0">
                <a:solidFill>
                  <a:srgbClr val="00B050"/>
                </a:solidFill>
              </a:rPr>
              <a:t>// initial value for current_duty_1</a:t>
            </a:r>
          </a:p>
          <a:p>
            <a:pPr marL="0" indent="0">
              <a:buNone/>
            </a:pPr>
            <a:r>
              <a:rPr lang="en-US" dirty="0"/>
              <a:t>  short current_duty_2 = 16;  </a:t>
            </a:r>
            <a:r>
              <a:rPr lang="en-US" dirty="0">
                <a:solidFill>
                  <a:srgbClr val="00B050"/>
                </a:solidFill>
              </a:rPr>
              <a:t>// initial value for current_duty_2</a:t>
            </a:r>
          </a:p>
          <a:p>
            <a:pPr marL="0" indent="0">
              <a:buNone/>
            </a:pPr>
            <a:r>
              <a:rPr lang="en-US" dirty="0"/>
              <a:t>  TRISD = 0xFF; </a:t>
            </a:r>
            <a:r>
              <a:rPr lang="en-US" dirty="0">
                <a:solidFill>
                  <a:srgbClr val="00B050"/>
                </a:solidFill>
              </a:rPr>
              <a:t>// PORTD as input</a:t>
            </a:r>
          </a:p>
          <a:p>
            <a:pPr marL="0" indent="0">
              <a:buNone/>
            </a:pPr>
            <a:r>
              <a:rPr lang="en-US" dirty="0"/>
              <a:t>  TRISC = 0x00; </a:t>
            </a:r>
            <a:r>
              <a:rPr lang="en-US" dirty="0">
                <a:solidFill>
                  <a:srgbClr val="00B050"/>
                </a:solidFill>
              </a:rPr>
              <a:t>// PORTC as output</a:t>
            </a:r>
          </a:p>
          <a:p>
            <a:pPr marL="0" indent="0">
              <a:buNone/>
            </a:pPr>
            <a:r>
              <a:rPr lang="en-US" dirty="0"/>
              <a:t>  PWM1_Init(5000);  </a:t>
            </a:r>
            <a:r>
              <a:rPr lang="en-US" dirty="0">
                <a:solidFill>
                  <a:srgbClr val="00B050"/>
                </a:solidFill>
              </a:rPr>
              <a:t>// Initialize PWM1</a:t>
            </a:r>
          </a:p>
          <a:p>
            <a:pPr marL="0" indent="0">
              <a:buNone/>
            </a:pPr>
            <a:r>
              <a:rPr lang="en-US" dirty="0"/>
              <a:t>  PWM2_Init(5000);  </a:t>
            </a:r>
            <a:r>
              <a:rPr lang="en-US" dirty="0">
                <a:solidFill>
                  <a:srgbClr val="00B050"/>
                </a:solidFill>
              </a:rPr>
              <a:t>// Initialize PWM2</a:t>
            </a:r>
          </a:p>
          <a:p>
            <a:pPr marL="0" indent="0">
              <a:buNone/>
            </a:pPr>
            <a:r>
              <a:rPr lang="en-US" dirty="0"/>
              <a:t>  PWM1_Start();  </a:t>
            </a:r>
            <a:r>
              <a:rPr lang="en-US" dirty="0">
                <a:solidFill>
                  <a:srgbClr val="00B050"/>
                </a:solidFill>
              </a:rPr>
              <a:t>// start PWM1</a:t>
            </a:r>
          </a:p>
          <a:p>
            <a:pPr marL="0" indent="0">
              <a:buNone/>
            </a:pPr>
            <a:r>
              <a:rPr lang="en-US" dirty="0"/>
              <a:t>  PWM2_Start();  </a:t>
            </a:r>
            <a:r>
              <a:rPr lang="en-US" dirty="0">
                <a:solidFill>
                  <a:srgbClr val="00B050"/>
                </a:solidFill>
              </a:rPr>
              <a:t>// start PWM2</a:t>
            </a:r>
          </a:p>
          <a:p>
            <a:pPr marL="0" indent="0">
              <a:buNone/>
            </a:pPr>
            <a:r>
              <a:rPr lang="en-US" dirty="0"/>
              <a:t>  PWM1_Set_Duty(current_duty_1); </a:t>
            </a:r>
            <a:r>
              <a:rPr lang="en-US" dirty="0">
                <a:solidFill>
                  <a:srgbClr val="00B050"/>
                </a:solidFill>
              </a:rPr>
              <a:t>// Set current duty for PWM1</a:t>
            </a:r>
          </a:p>
          <a:p>
            <a:pPr marL="0" indent="0">
              <a:buNone/>
            </a:pPr>
            <a:r>
              <a:rPr lang="en-US" dirty="0"/>
              <a:t>  PWM2_Set_Duty(current_duty_2); </a:t>
            </a:r>
            <a:r>
              <a:rPr lang="en-US" dirty="0">
                <a:solidFill>
                  <a:srgbClr val="00B050"/>
                </a:solidFill>
              </a:rPr>
              <a:t>// Set current duty for PWM2</a:t>
            </a:r>
          </a:p>
          <a:p>
            <a:pPr marL="0" indent="0">
              <a:buNone/>
            </a:pPr>
            <a:r>
              <a:rPr lang="en-US" dirty="0"/>
              <a:t>  while (1)        </a:t>
            </a:r>
            <a:r>
              <a:rPr lang="en-US" dirty="0">
                <a:solidFill>
                  <a:srgbClr val="00B050"/>
                </a:solidFill>
              </a:rPr>
              <a:t>// endless loop</a:t>
            </a:r>
          </a:p>
          <a:p>
            <a:pPr marL="0" indent="0">
              <a:buNone/>
            </a:pPr>
            <a:r>
              <a:rPr lang="en-US" dirty="0"/>
              <a:t>  {</a:t>
            </a:r>
          </a:p>
          <a:p>
            <a:pPr marL="0" indent="0">
              <a:buNone/>
            </a:pPr>
            <a:r>
              <a:rPr lang="en-US" dirty="0"/>
              <a:t>     if (!RD0_bit)   </a:t>
            </a:r>
            <a:r>
              <a:rPr lang="en-US" dirty="0">
                <a:solidFill>
                  <a:srgbClr val="00B050"/>
                </a:solidFill>
              </a:rPr>
              <a:t>// if button on RD0 pressed</a:t>
            </a:r>
          </a:p>
          <a:p>
            <a:pPr marL="0" indent="0">
              <a:buNone/>
            </a:pPr>
            <a:r>
              <a:rPr lang="en-US" dirty="0"/>
              <a:t>     {</a:t>
            </a:r>
          </a:p>
          <a:p>
            <a:pPr marL="0" indent="0">
              <a:buNone/>
            </a:pPr>
            <a:r>
              <a:rPr lang="en-US" dirty="0"/>
              <a:t>      </a:t>
            </a:r>
            <a:r>
              <a:rPr lang="en-US" dirty="0" err="1"/>
              <a:t>Delay_ms</a:t>
            </a:r>
            <a:r>
              <a:rPr lang="en-US" dirty="0"/>
              <a:t>(40);</a:t>
            </a:r>
          </a:p>
          <a:p>
            <a:pPr marL="0" indent="0">
              <a:buNone/>
            </a:pPr>
            <a:r>
              <a:rPr lang="en-US" dirty="0"/>
              <a:t>      current_duty_1++;  </a:t>
            </a:r>
            <a:r>
              <a:rPr lang="en-US" dirty="0">
                <a:solidFill>
                  <a:srgbClr val="00B050"/>
                </a:solidFill>
              </a:rPr>
              <a:t>// increment current_duty_1</a:t>
            </a:r>
          </a:p>
          <a:p>
            <a:pPr marL="0" indent="0">
              <a:buNone/>
            </a:pPr>
            <a:r>
              <a:rPr lang="en-US" dirty="0"/>
              <a:t>      PWM1_Set_Duty(current_duty_1);  </a:t>
            </a:r>
            <a:r>
              <a:rPr lang="en-US" dirty="0">
                <a:solidFill>
                  <a:srgbClr val="00B050"/>
                </a:solidFill>
              </a:rPr>
              <a:t>//Change the duty cycle</a:t>
            </a:r>
          </a:p>
          <a:p>
            <a:pPr marL="0" indent="0">
              <a:buNone/>
            </a:pPr>
            <a:r>
              <a:rPr lang="en-US" dirty="0"/>
              <a:t>     }</a:t>
            </a:r>
          </a:p>
        </p:txBody>
      </p:sp>
      <p:sp>
        <p:nvSpPr>
          <p:cNvPr id="7" name="TextBox 6"/>
          <p:cNvSpPr txBox="1"/>
          <p:nvPr/>
        </p:nvSpPr>
        <p:spPr>
          <a:xfrm>
            <a:off x="6318914" y="146790"/>
            <a:ext cx="5773004" cy="6709529"/>
          </a:xfrm>
          <a:prstGeom prst="rect">
            <a:avLst/>
          </a:prstGeom>
          <a:solidFill>
            <a:srgbClr val="CCECFF"/>
          </a:solidFill>
          <a:ln>
            <a:solidFill>
              <a:srgbClr val="0070C0"/>
            </a:solidFill>
          </a:ln>
        </p:spPr>
        <p:txBody>
          <a:bodyPr wrap="square" rtlCol="0">
            <a:spAutoFit/>
          </a:bodyPr>
          <a:lstStyle/>
          <a:p>
            <a:endParaRPr lang="en-US" sz="1600" dirty="0"/>
          </a:p>
          <a:p>
            <a:r>
              <a:rPr lang="en-US" sz="1600" dirty="0"/>
              <a:t>    if (!RD1_bit)               </a:t>
            </a:r>
            <a:r>
              <a:rPr lang="en-US" sz="1600" dirty="0">
                <a:solidFill>
                  <a:srgbClr val="FF0000"/>
                </a:solidFill>
              </a:rPr>
              <a:t>// button on RD1 pressed</a:t>
            </a:r>
          </a:p>
          <a:p>
            <a:r>
              <a:rPr lang="en-US" sz="1600" dirty="0"/>
              <a:t>    {</a:t>
            </a:r>
          </a:p>
          <a:p>
            <a:r>
              <a:rPr lang="en-US" sz="1600" dirty="0"/>
              <a:t>      </a:t>
            </a:r>
            <a:r>
              <a:rPr lang="en-US" sz="1600" dirty="0" err="1"/>
              <a:t>Delay_ms</a:t>
            </a:r>
            <a:r>
              <a:rPr lang="en-US" sz="1600" dirty="0"/>
              <a:t>(40);</a:t>
            </a:r>
          </a:p>
          <a:p>
            <a:r>
              <a:rPr lang="en-US" sz="1600" dirty="0"/>
              <a:t>      current_duty_1--;  </a:t>
            </a:r>
            <a:r>
              <a:rPr lang="en-US" sz="1600" dirty="0">
                <a:solidFill>
                  <a:srgbClr val="FF0000"/>
                </a:solidFill>
              </a:rPr>
              <a:t>// decrement current_duty_1</a:t>
            </a:r>
          </a:p>
          <a:p>
            <a:r>
              <a:rPr lang="en-US" sz="1600" dirty="0"/>
              <a:t>      PWM1_Set_Duty(current_duty_1);</a:t>
            </a:r>
          </a:p>
          <a:p>
            <a:r>
              <a:rPr lang="en-US" sz="1600" dirty="0"/>
              <a:t>     }</a:t>
            </a:r>
          </a:p>
          <a:p>
            <a:endParaRPr lang="en-US" sz="1600" dirty="0"/>
          </a:p>
          <a:p>
            <a:r>
              <a:rPr lang="en-US" sz="1600" dirty="0"/>
              <a:t>    if (!RD2_bit)     </a:t>
            </a:r>
            <a:r>
              <a:rPr lang="en-US" sz="1600" dirty="0">
                <a:solidFill>
                  <a:srgbClr val="FF0000"/>
                </a:solidFill>
              </a:rPr>
              <a:t>// if button on RD2 pressed</a:t>
            </a:r>
          </a:p>
          <a:p>
            <a:r>
              <a:rPr lang="en-US" sz="1600" dirty="0"/>
              <a:t>    {</a:t>
            </a:r>
          </a:p>
          <a:p>
            <a:r>
              <a:rPr lang="en-US" sz="1600" dirty="0"/>
              <a:t>      </a:t>
            </a:r>
            <a:r>
              <a:rPr lang="en-US" sz="1600" dirty="0" err="1"/>
              <a:t>Delay_ms</a:t>
            </a:r>
            <a:r>
              <a:rPr lang="en-US" sz="1600" dirty="0"/>
              <a:t>(40);</a:t>
            </a:r>
          </a:p>
          <a:p>
            <a:r>
              <a:rPr lang="en-US" sz="1600" dirty="0"/>
              <a:t>      current_duty_2++;    </a:t>
            </a:r>
            <a:r>
              <a:rPr lang="en-US" sz="1600" dirty="0">
                <a:solidFill>
                  <a:srgbClr val="FF0000"/>
                </a:solidFill>
              </a:rPr>
              <a:t>// increment current_duty_2</a:t>
            </a:r>
          </a:p>
          <a:p>
            <a:r>
              <a:rPr lang="en-US" sz="1600" dirty="0"/>
              <a:t>      PWM2_Set_Duty(current_duty_2);</a:t>
            </a:r>
          </a:p>
          <a:p>
            <a:r>
              <a:rPr lang="en-US" sz="1600" dirty="0"/>
              <a:t>     }</a:t>
            </a:r>
          </a:p>
          <a:p>
            <a:endParaRPr lang="en-US" sz="1600" dirty="0"/>
          </a:p>
          <a:p>
            <a:r>
              <a:rPr lang="en-US" sz="1600" dirty="0"/>
              <a:t>    if (!RD3_bit)       </a:t>
            </a:r>
            <a:r>
              <a:rPr lang="en-US" sz="1600" dirty="0">
                <a:solidFill>
                  <a:srgbClr val="FF0000"/>
                </a:solidFill>
              </a:rPr>
              <a:t>// if button on RD3 pressed</a:t>
            </a:r>
          </a:p>
          <a:p>
            <a:r>
              <a:rPr lang="en-US" sz="1600" dirty="0"/>
              <a:t>    {</a:t>
            </a:r>
          </a:p>
          <a:p>
            <a:r>
              <a:rPr lang="en-US" sz="1600" dirty="0"/>
              <a:t>      </a:t>
            </a:r>
            <a:r>
              <a:rPr lang="en-US" sz="1600" dirty="0" err="1"/>
              <a:t>Delay_ms</a:t>
            </a:r>
            <a:r>
              <a:rPr lang="en-US" sz="1600" dirty="0"/>
              <a:t>(40);</a:t>
            </a:r>
          </a:p>
          <a:p>
            <a:r>
              <a:rPr lang="en-US" sz="1600" dirty="0"/>
              <a:t>      current_duty_2--;   </a:t>
            </a:r>
            <a:r>
              <a:rPr lang="en-US" sz="1600" dirty="0">
                <a:solidFill>
                  <a:srgbClr val="FF0000"/>
                </a:solidFill>
              </a:rPr>
              <a:t>// decrement current_duty_2</a:t>
            </a:r>
          </a:p>
          <a:p>
            <a:r>
              <a:rPr lang="en-US" sz="1600" dirty="0"/>
              <a:t>      PWM2_Set_Duty(current_duty_2);</a:t>
            </a:r>
          </a:p>
          <a:p>
            <a:r>
              <a:rPr lang="en-US" sz="1600" dirty="0"/>
              <a:t>     }</a:t>
            </a:r>
          </a:p>
          <a:p>
            <a:endParaRPr lang="en-US" sz="1600" dirty="0"/>
          </a:p>
          <a:p>
            <a:r>
              <a:rPr lang="en-US" sz="1600" dirty="0"/>
              <a:t>    </a:t>
            </a:r>
            <a:r>
              <a:rPr lang="en-US" sz="1600" dirty="0" err="1"/>
              <a:t>Delay_ms</a:t>
            </a:r>
            <a:r>
              <a:rPr lang="en-US" sz="1600" dirty="0"/>
              <a:t>(10);      </a:t>
            </a:r>
            <a:r>
              <a:rPr lang="en-US" sz="1600" dirty="0">
                <a:solidFill>
                  <a:srgbClr val="FF0000"/>
                </a:solidFill>
              </a:rPr>
              <a:t>// slow down change pace a little</a:t>
            </a:r>
          </a:p>
          <a:p>
            <a:r>
              <a:rPr lang="en-US" sz="1600" dirty="0"/>
              <a:t>  }</a:t>
            </a:r>
          </a:p>
          <a:p>
            <a:r>
              <a:rPr lang="en-US" sz="1600" dirty="0"/>
              <a:t>}</a:t>
            </a:r>
          </a:p>
          <a:p>
            <a:endParaRPr lang="en-US" dirty="0"/>
          </a:p>
        </p:txBody>
      </p:sp>
    </p:spTree>
    <p:extLst>
      <p:ext uri="{BB962C8B-B14F-4D97-AF65-F5344CB8AC3E}">
        <p14:creationId xmlns:p14="http://schemas.microsoft.com/office/powerpoint/2010/main" val="13911995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1" end="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xEl>
                                              <p:pRg st="2" end="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
                                            <p:txEl>
                                              <p:pRg st="3" end="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
                                            <p:txEl>
                                              <p:pRg st="4" end="4"/>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
                                            <p:txEl>
                                              <p:pRg st="5" end="5"/>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
                                            <p:txEl>
                                              <p:pRg st="8" end="8"/>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
                                            <p:txEl>
                                              <p:pRg st="9" end="9"/>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
                                            <p:txEl>
                                              <p:pRg st="10" end="10"/>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
                                            <p:txEl>
                                              <p:pRg st="11" end="11"/>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
                                            <p:txEl>
                                              <p:pRg st="12" end="12"/>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
                                            <p:txEl>
                                              <p:pRg st="13" end="13"/>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
                                            <p:txEl>
                                              <p:pRg st="15" end="15"/>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
                                            <p:txEl>
                                              <p:pRg st="16" end="16"/>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
                                            <p:txEl>
                                              <p:pRg st="17" end="17"/>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
                                            <p:txEl>
                                              <p:pRg st="18" end="18"/>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
                                            <p:txEl>
                                              <p:pRg st="19" end="19"/>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
                                            <p:txEl>
                                              <p:pRg st="20" end="20"/>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
                                            <p:txEl>
                                              <p:pRg st="23" end="23"/>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CCP MODE – TIMER RESOURCE</a:t>
            </a:r>
            <a:endParaRPr lang="en-US" dirty="0"/>
          </a:p>
        </p:txBody>
      </p:sp>
      <p:pic>
        <p:nvPicPr>
          <p:cNvPr id="4" name="Picture 3"/>
          <p:cNvPicPr>
            <a:picLocks noChangeAspect="1"/>
          </p:cNvPicPr>
          <p:nvPr/>
        </p:nvPicPr>
        <p:blipFill>
          <a:blip r:embed="rId2"/>
          <a:stretch>
            <a:fillRect/>
          </a:stretch>
        </p:blipFill>
        <p:spPr>
          <a:xfrm>
            <a:off x="2324848" y="2605349"/>
            <a:ext cx="5986639" cy="1724048"/>
          </a:xfrm>
          <a:prstGeom prst="rect">
            <a:avLst/>
          </a:prstGeom>
        </p:spPr>
      </p:pic>
      <p:sp>
        <p:nvSpPr>
          <p:cNvPr id="3" name="TextBox 2"/>
          <p:cNvSpPr txBox="1"/>
          <p:nvPr/>
        </p:nvSpPr>
        <p:spPr>
          <a:xfrm>
            <a:off x="1069848" y="5281684"/>
            <a:ext cx="8933961" cy="461665"/>
          </a:xfrm>
          <a:prstGeom prst="rect">
            <a:avLst/>
          </a:prstGeom>
          <a:noFill/>
        </p:spPr>
        <p:txBody>
          <a:bodyPr wrap="square" rtlCol="0">
            <a:spAutoFit/>
          </a:bodyPr>
          <a:lstStyle/>
          <a:p>
            <a:r>
              <a:rPr lang="en-US" sz="2400" b="1" u="sng" dirty="0">
                <a:solidFill>
                  <a:srgbClr val="00B050"/>
                </a:solidFill>
              </a:rPr>
              <a:t>NOTE: </a:t>
            </a:r>
            <a:r>
              <a:rPr lang="en-US" sz="2400" dirty="0">
                <a:solidFill>
                  <a:srgbClr val="FF0000"/>
                </a:solidFill>
              </a:rPr>
              <a:t>See </a:t>
            </a:r>
            <a:r>
              <a:rPr lang="en-US" sz="2400" dirty="0">
                <a:solidFill>
                  <a:srgbClr val="0070C0"/>
                </a:solidFill>
              </a:rPr>
              <a:t>T3CON</a:t>
            </a:r>
            <a:r>
              <a:rPr lang="en-US" sz="2400" dirty="0">
                <a:solidFill>
                  <a:srgbClr val="FF0000"/>
                </a:solidFill>
              </a:rPr>
              <a:t> register setting from datasheet</a:t>
            </a:r>
          </a:p>
        </p:txBody>
      </p:sp>
    </p:spTree>
    <p:extLst>
      <p:ext uri="{BB962C8B-B14F-4D97-AF65-F5344CB8AC3E}">
        <p14:creationId xmlns:p14="http://schemas.microsoft.com/office/powerpoint/2010/main" val="33699884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884" y="1999534"/>
            <a:ext cx="10058400" cy="1609344"/>
          </a:xfrm>
        </p:spPr>
        <p:txBody>
          <a:bodyPr/>
          <a:lstStyle/>
          <a:p>
            <a:r>
              <a:rPr lang="en-US" dirty="0"/>
              <a:t>Lets DISCUSS </a:t>
            </a:r>
            <a:r>
              <a:rPr lang="en-US" sz="8000" dirty="0">
                <a:solidFill>
                  <a:srgbClr val="FF0000"/>
                </a:solidFill>
              </a:rPr>
              <a:t>COMPARE MODE</a:t>
            </a:r>
            <a:r>
              <a:rPr lang="en-US" sz="8000" dirty="0"/>
              <a:t>!</a:t>
            </a:r>
            <a:endParaRPr lang="en-US" dirty="0"/>
          </a:p>
        </p:txBody>
      </p:sp>
    </p:spTree>
    <p:extLst>
      <p:ext uri="{BB962C8B-B14F-4D97-AF65-F5344CB8AC3E}">
        <p14:creationId xmlns:p14="http://schemas.microsoft.com/office/powerpoint/2010/main" val="1874960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MODE</a:t>
            </a:r>
          </a:p>
        </p:txBody>
      </p:sp>
      <p:sp>
        <p:nvSpPr>
          <p:cNvPr id="3" name="Content Placeholder 2"/>
          <p:cNvSpPr>
            <a:spLocks noGrp="1"/>
          </p:cNvSpPr>
          <p:nvPr>
            <p:ph idx="1"/>
          </p:nvPr>
        </p:nvSpPr>
        <p:spPr>
          <a:xfrm>
            <a:off x="1069848" y="2121408"/>
            <a:ext cx="10512552" cy="4050792"/>
          </a:xfrm>
        </p:spPr>
        <p:txBody>
          <a:bodyPr>
            <a:normAutofit fontScale="77500" lnSpcReduction="20000"/>
          </a:bodyPr>
          <a:lstStyle/>
          <a:p>
            <a:r>
              <a:rPr lang="en-US" sz="2800" dirty="0"/>
              <a:t>In compare mode, the 16-bit </a:t>
            </a:r>
            <a:r>
              <a:rPr lang="en-US" altLang="en-US" sz="2800" dirty="0" err="1">
                <a:solidFill>
                  <a:srgbClr val="00B050"/>
                </a:solidFill>
              </a:rPr>
              <a:t>CCPRxH:CCPRxL</a:t>
            </a:r>
            <a:r>
              <a:rPr lang="en-US" sz="2800" dirty="0"/>
              <a:t> register value is continuously compared against either with </a:t>
            </a:r>
            <a:r>
              <a:rPr lang="en-US" sz="2800" dirty="0">
                <a:solidFill>
                  <a:srgbClr val="00B0F0"/>
                </a:solidFill>
              </a:rPr>
              <a:t>TMRlH:TMR1L</a:t>
            </a:r>
            <a:r>
              <a:rPr lang="en-US" sz="2800" dirty="0"/>
              <a:t> or the </a:t>
            </a:r>
            <a:r>
              <a:rPr lang="en-US" sz="2800" dirty="0">
                <a:solidFill>
                  <a:srgbClr val="00B0F0"/>
                </a:solidFill>
              </a:rPr>
              <a:t>TMR3H:TMR3L</a:t>
            </a:r>
            <a:r>
              <a:rPr lang="en-US" sz="2800" dirty="0"/>
              <a:t> register pair value. </a:t>
            </a:r>
          </a:p>
          <a:p>
            <a:r>
              <a:rPr lang="en-US" sz="2800" dirty="0"/>
              <a:t>When a match occurs, one of the following actions may occur on the associated </a:t>
            </a:r>
            <a:r>
              <a:rPr lang="en-US" sz="2800" dirty="0" err="1"/>
              <a:t>CCPx</a:t>
            </a:r>
            <a:r>
              <a:rPr lang="en-US" sz="2800" dirty="0"/>
              <a:t> pin:</a:t>
            </a:r>
          </a:p>
          <a:p>
            <a:pPr marL="617220" lvl="1" indent="-342900">
              <a:buFont typeface="+mj-lt"/>
              <a:buAutoNum type="arabicPeriod"/>
            </a:pPr>
            <a:r>
              <a:rPr lang="en-US" sz="2400" dirty="0"/>
              <a:t>Driven high</a:t>
            </a:r>
          </a:p>
          <a:p>
            <a:pPr marL="617220" lvl="1" indent="-342900">
              <a:buFont typeface="+mj-lt"/>
              <a:buAutoNum type="arabicPeriod"/>
            </a:pPr>
            <a:r>
              <a:rPr lang="en-US" sz="2400" dirty="0"/>
              <a:t>Driven low</a:t>
            </a:r>
          </a:p>
          <a:p>
            <a:pPr marL="617220" lvl="1" indent="-342900">
              <a:buFont typeface="+mj-lt"/>
              <a:buAutoNum type="arabicPeriod"/>
            </a:pPr>
            <a:r>
              <a:rPr lang="en-US" sz="2400" dirty="0"/>
              <a:t>Toggle output </a:t>
            </a:r>
          </a:p>
          <a:p>
            <a:pPr marL="617220" lvl="1" indent="-342900">
              <a:buFont typeface="+mj-lt"/>
              <a:buAutoNum type="arabicPeriod"/>
            </a:pPr>
            <a:r>
              <a:rPr lang="en-US" sz="2400" dirty="0"/>
              <a:t>Remains unchanged</a:t>
            </a:r>
          </a:p>
          <a:p>
            <a:pPr marL="617220" lvl="1" indent="-342900">
              <a:buFont typeface="+mj-lt"/>
              <a:buAutoNum type="arabicPeriod"/>
            </a:pPr>
            <a:r>
              <a:rPr lang="en-US" sz="2400" dirty="0"/>
              <a:t>Trigger a special event with hardware interrupt and </a:t>
            </a:r>
            <a:r>
              <a:rPr lang="en-US" sz="2400" dirty="0" err="1"/>
              <a:t>clr</a:t>
            </a:r>
            <a:r>
              <a:rPr lang="en-US" sz="2400" dirty="0"/>
              <a:t> the timer</a:t>
            </a:r>
          </a:p>
          <a:p>
            <a:pPr marL="617220" lvl="1" indent="-342900">
              <a:buFont typeface="+mj-lt"/>
              <a:buAutoNum type="arabicPeriod"/>
            </a:pPr>
            <a:endParaRPr lang="en-US" sz="2400" dirty="0"/>
          </a:p>
          <a:p>
            <a:pPr marL="285750" indent="-285750">
              <a:buFont typeface="Arial" panose="020B0604020202020204" pitchFamily="34" charset="0"/>
              <a:buChar char="•"/>
            </a:pPr>
            <a:r>
              <a:rPr lang="en-US" altLang="en-US" sz="2800" dirty="0"/>
              <a:t>In Compare Mode these settings are necessary.</a:t>
            </a:r>
          </a:p>
          <a:p>
            <a:pPr marL="1028700" lvl="1" indent="-571500">
              <a:buFont typeface="Arial" panose="020B0604020202020204" pitchFamily="34" charset="0"/>
              <a:buChar char="•"/>
            </a:pPr>
            <a:r>
              <a:rPr lang="en-US" sz="2400" dirty="0" err="1">
                <a:solidFill>
                  <a:srgbClr val="00B050"/>
                </a:solidFill>
              </a:rPr>
              <a:t>CCPx</a:t>
            </a:r>
            <a:r>
              <a:rPr lang="en-US" sz="2400" dirty="0"/>
              <a:t> pin must be configured as output.</a:t>
            </a:r>
          </a:p>
          <a:p>
            <a:pPr marL="800100" lvl="1" indent="-342900">
              <a:buFont typeface="Arial" panose="020B0604020202020204" pitchFamily="34" charset="0"/>
              <a:buChar char="•"/>
            </a:pPr>
            <a:r>
              <a:rPr lang="en-US" sz="2400" dirty="0"/>
              <a:t>   </a:t>
            </a:r>
            <a:r>
              <a:rPr lang="en-US" sz="2400" dirty="0">
                <a:solidFill>
                  <a:srgbClr val="00B050"/>
                </a:solidFill>
              </a:rPr>
              <a:t>TIMRER-1 or 3</a:t>
            </a:r>
            <a:r>
              <a:rPr lang="en-US" sz="2400" dirty="0"/>
              <a:t> must operate as </a:t>
            </a:r>
            <a:r>
              <a:rPr lang="en-US" sz="2400" i="1" dirty="0"/>
              <a:t>timer</a:t>
            </a:r>
            <a:r>
              <a:rPr lang="en-US" sz="2400" dirty="0"/>
              <a:t> or </a:t>
            </a:r>
            <a:r>
              <a:rPr lang="en-US" sz="2400" i="1" dirty="0"/>
              <a:t>synchronous counter.</a:t>
            </a:r>
            <a:endParaRPr lang="en-US" sz="2800" dirty="0"/>
          </a:p>
        </p:txBody>
      </p:sp>
    </p:spTree>
    <p:extLst>
      <p:ext uri="{BB962C8B-B14F-4D97-AF65-F5344CB8AC3E}">
        <p14:creationId xmlns:p14="http://schemas.microsoft.com/office/powerpoint/2010/main" val="7245736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92"/>
            <a:ext cx="4148919" cy="740344"/>
          </a:xfrm>
        </p:spPr>
        <p:txBody>
          <a:bodyPr>
            <a:normAutofit/>
          </a:bodyPr>
          <a:lstStyle/>
          <a:p>
            <a:r>
              <a:rPr lang="en-US" sz="3200" dirty="0">
                <a:solidFill>
                  <a:srgbClr val="92D050"/>
                </a:solidFill>
              </a:rPr>
              <a:t>INSIDE </a:t>
            </a:r>
            <a:r>
              <a:rPr lang="en-US" sz="3200" dirty="0" err="1">
                <a:solidFill>
                  <a:srgbClr val="00B0F0"/>
                </a:solidFill>
              </a:rPr>
              <a:t>CCP</a:t>
            </a:r>
            <a:r>
              <a:rPr lang="en-US" sz="3200" cap="none" dirty="0" err="1">
                <a:solidFill>
                  <a:srgbClr val="00B0F0"/>
                </a:solidFill>
              </a:rPr>
              <a:t>x</a:t>
            </a:r>
            <a:r>
              <a:rPr lang="en-US" sz="3200" dirty="0" err="1">
                <a:solidFill>
                  <a:srgbClr val="00B0F0"/>
                </a:solidFill>
              </a:rPr>
              <a:t>con</a:t>
            </a:r>
            <a:r>
              <a:rPr lang="en-US" sz="3200" dirty="0">
                <a:solidFill>
                  <a:srgbClr val="92D050"/>
                </a:solidFill>
              </a:rPr>
              <a:t>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702812" y="177422"/>
            <a:ext cx="8322085" cy="1482710"/>
          </a:xfrm>
          <a:prstGeom prst="rect">
            <a:avLst/>
          </a:prstGeom>
        </p:spPr>
      </p:pic>
      <p:sp>
        <p:nvSpPr>
          <p:cNvPr id="5" name="Rectangle 4"/>
          <p:cNvSpPr/>
          <p:nvPr/>
        </p:nvSpPr>
        <p:spPr>
          <a:xfrm>
            <a:off x="241110" y="2071797"/>
            <a:ext cx="11709779" cy="3046988"/>
          </a:xfrm>
          <a:prstGeom prst="rect">
            <a:avLst/>
          </a:prstGeom>
        </p:spPr>
        <p:txBody>
          <a:bodyPr wrap="square">
            <a:spAutoFit/>
          </a:bodyPr>
          <a:lstStyle/>
          <a:p>
            <a:r>
              <a:rPr lang="en-US" sz="2400" dirty="0">
                <a:solidFill>
                  <a:srgbClr val="FF0000"/>
                </a:solidFill>
                <a:latin typeface="Arial" panose="020B0604020202020204" pitchFamily="34" charset="0"/>
              </a:rPr>
              <a:t>bit 7-6         </a:t>
            </a:r>
            <a:r>
              <a:rPr lang="en-US" sz="2400" b="1" dirty="0">
                <a:latin typeface="Arial" panose="020B0604020202020204" pitchFamily="34" charset="0"/>
              </a:rPr>
              <a:t>Unimplemented: </a:t>
            </a:r>
            <a:r>
              <a:rPr lang="en-US" sz="2400" dirty="0">
                <a:latin typeface="Arial" panose="020B0604020202020204" pitchFamily="34" charset="0"/>
              </a:rPr>
              <a:t>Read as '0‘</a:t>
            </a:r>
          </a:p>
          <a:p>
            <a:endParaRPr lang="en-US" sz="2400" dirty="0">
              <a:latin typeface="Arial" panose="020B0604020202020204" pitchFamily="34" charset="0"/>
            </a:endParaRPr>
          </a:p>
          <a:p>
            <a:r>
              <a:rPr lang="en-US" sz="2400" dirty="0">
                <a:solidFill>
                  <a:srgbClr val="FF0000"/>
                </a:solidFill>
                <a:latin typeface="Arial" panose="020B0604020202020204" pitchFamily="34" charset="0"/>
              </a:rPr>
              <a:t>bit 5-4        </a:t>
            </a:r>
            <a:r>
              <a:rPr lang="en-US" sz="2400" b="1" dirty="0">
                <a:latin typeface="Arial" panose="020B0604020202020204" pitchFamily="34" charset="0"/>
              </a:rPr>
              <a:t>DCxB1:DCxB0</a:t>
            </a:r>
            <a:r>
              <a:rPr lang="en-US" sz="2400" dirty="0">
                <a:latin typeface="Arial" panose="020B0604020202020204" pitchFamily="34" charset="0"/>
              </a:rPr>
              <a:t>: PWM Duty Cycle bit1 and bit0</a:t>
            </a:r>
          </a:p>
          <a:p>
            <a:r>
              <a:rPr lang="en-US" sz="2400" dirty="0">
                <a:latin typeface="Arial" panose="020B0604020202020204" pitchFamily="34" charset="0"/>
              </a:rPr>
              <a:t>		</a:t>
            </a:r>
            <a:r>
              <a:rPr lang="en-US" sz="2400" dirty="0">
                <a:solidFill>
                  <a:srgbClr val="00B0F0"/>
                </a:solidFill>
                <a:latin typeface="Arial" panose="020B0604020202020204" pitchFamily="34" charset="0"/>
              </a:rPr>
              <a:t>Capture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Compare mode</a:t>
            </a:r>
            <a:r>
              <a:rPr lang="en-US" sz="2400" dirty="0">
                <a:latin typeface="Arial" panose="020B0604020202020204" pitchFamily="34" charset="0"/>
              </a:rPr>
              <a:t>:  Unused</a:t>
            </a:r>
          </a:p>
          <a:p>
            <a:r>
              <a:rPr lang="en-US" sz="2400" dirty="0">
                <a:latin typeface="Arial" panose="020B0604020202020204" pitchFamily="34" charset="0"/>
              </a:rPr>
              <a:t>		</a:t>
            </a:r>
            <a:r>
              <a:rPr lang="en-US" sz="2400" dirty="0">
                <a:solidFill>
                  <a:srgbClr val="00B0F0"/>
                </a:solidFill>
                <a:latin typeface="Arial" panose="020B0604020202020204" pitchFamily="34" charset="0"/>
              </a:rPr>
              <a:t>PWM mode</a:t>
            </a:r>
            <a:r>
              <a:rPr lang="en-US" sz="2400" dirty="0">
                <a:latin typeface="Arial" panose="020B0604020202020204" pitchFamily="34" charset="0"/>
              </a:rPr>
              <a:t>: These bits are the two </a:t>
            </a:r>
            <a:r>
              <a:rPr lang="en-US" sz="2400" dirty="0" err="1">
                <a:latin typeface="Arial" panose="020B0604020202020204" pitchFamily="34" charset="0"/>
              </a:rPr>
              <a:t>LSbs</a:t>
            </a:r>
            <a:r>
              <a:rPr lang="en-US" sz="2400" dirty="0">
                <a:latin typeface="Arial" panose="020B0604020202020204" pitchFamily="34" charset="0"/>
              </a:rPr>
              <a:t> (bit1 and bit0) of the 10-bit 				PWM duty cycle. The upper eight bits(DCx9:DCx2) of the 				duty cycle are found in </a:t>
            </a:r>
            <a:r>
              <a:rPr lang="en-US" sz="2400" dirty="0" err="1">
                <a:latin typeface="Arial" panose="020B0604020202020204" pitchFamily="34" charset="0"/>
              </a:rPr>
              <a:t>CCPRxL</a:t>
            </a:r>
            <a:r>
              <a:rPr lang="en-US" sz="2400" dirty="0">
                <a:latin typeface="Arial" panose="020B0604020202020204" pitchFamily="34" charset="0"/>
              </a:rPr>
              <a:t>.</a:t>
            </a:r>
            <a:endParaRPr lang="en-US" sz="2400" dirty="0"/>
          </a:p>
        </p:txBody>
      </p:sp>
    </p:spTree>
    <p:extLst>
      <p:ext uri="{BB962C8B-B14F-4D97-AF65-F5344CB8AC3E}">
        <p14:creationId xmlns:p14="http://schemas.microsoft.com/office/powerpoint/2010/main" val="27568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8" y="68238"/>
            <a:ext cx="4148919" cy="740344"/>
          </a:xfrm>
        </p:spPr>
        <p:txBody>
          <a:bodyPr>
            <a:normAutofit fontScale="90000"/>
          </a:bodyPr>
          <a:lstStyle/>
          <a:p>
            <a:r>
              <a:rPr lang="en-US" sz="3200" dirty="0">
                <a:solidFill>
                  <a:srgbClr val="92D050"/>
                </a:solidFill>
              </a:rPr>
              <a:t>INSIDE CCP1con/CCP2CON Register</a:t>
            </a:r>
          </a:p>
        </p:txBody>
      </p:sp>
      <p:sp>
        <p:nvSpPr>
          <p:cNvPr id="3" name="Content Placeholder 2"/>
          <p:cNvSpPr>
            <a:spLocks noGrp="1"/>
          </p:cNvSpPr>
          <p:nvPr>
            <p:ph idx="1"/>
          </p:nvPr>
        </p:nvSpPr>
        <p:spPr>
          <a:xfrm>
            <a:off x="0" y="740344"/>
            <a:ext cx="12192000" cy="611765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p:cNvPicPr>
            <a:picLocks noChangeAspect="1"/>
          </p:cNvPicPr>
          <p:nvPr/>
        </p:nvPicPr>
        <p:blipFill>
          <a:blip r:embed="rId2"/>
          <a:stretch>
            <a:fillRect/>
          </a:stretch>
        </p:blipFill>
        <p:spPr>
          <a:xfrm>
            <a:off x="5103295" y="32522"/>
            <a:ext cx="6654252" cy="1185559"/>
          </a:xfrm>
          <a:prstGeom prst="rect">
            <a:avLst/>
          </a:prstGeom>
        </p:spPr>
      </p:pic>
      <p:sp>
        <p:nvSpPr>
          <p:cNvPr id="5" name="Rectangle 4"/>
          <p:cNvSpPr/>
          <p:nvPr/>
        </p:nvSpPr>
        <p:spPr>
          <a:xfrm>
            <a:off x="47768" y="986358"/>
            <a:ext cx="12144232" cy="5970865"/>
          </a:xfrm>
          <a:prstGeom prst="rect">
            <a:avLst/>
          </a:prstGeom>
        </p:spPr>
        <p:txBody>
          <a:bodyPr wrap="square">
            <a:spAutoFit/>
          </a:bodyPr>
          <a:lstStyle/>
          <a:p>
            <a:r>
              <a:rPr lang="en-US" sz="2400" dirty="0">
                <a:solidFill>
                  <a:srgbClr val="FF0000"/>
                </a:solidFill>
              </a:rPr>
              <a:t>bit 3-0    </a:t>
            </a:r>
            <a:r>
              <a:rPr lang="en-US" sz="2400" b="1" dirty="0"/>
              <a:t>CCPxM3:CCPxM0</a:t>
            </a:r>
            <a:r>
              <a:rPr lang="en-US" sz="2400" dirty="0"/>
              <a:t>: </a:t>
            </a:r>
            <a:r>
              <a:rPr lang="en-US" sz="2400" dirty="0" err="1"/>
              <a:t>CCPx</a:t>
            </a:r>
            <a:r>
              <a:rPr lang="en-US" sz="2400" dirty="0"/>
              <a:t> Mode Select bits</a:t>
            </a:r>
          </a:p>
          <a:p>
            <a:r>
              <a:rPr lang="en-US" sz="2000" dirty="0">
                <a:solidFill>
                  <a:srgbClr val="00B0F0"/>
                </a:solidFill>
              </a:rPr>
              <a:t>0000</a:t>
            </a:r>
            <a:r>
              <a:rPr lang="en-US" sz="2000" dirty="0"/>
              <a:t> = </a:t>
            </a:r>
            <a:r>
              <a:rPr lang="en-US" sz="2000" dirty="0" err="1"/>
              <a:t>CCPx</a:t>
            </a:r>
            <a:r>
              <a:rPr lang="en-US" sz="2000" dirty="0"/>
              <a:t> module is off</a:t>
            </a:r>
          </a:p>
          <a:p>
            <a:r>
              <a:rPr lang="en-US" sz="2000" dirty="0">
                <a:solidFill>
                  <a:srgbClr val="00B0F0"/>
                </a:solidFill>
              </a:rPr>
              <a:t>0001</a:t>
            </a:r>
            <a:r>
              <a:rPr lang="en-US" sz="2000" dirty="0"/>
              <a:t> = Reserved</a:t>
            </a:r>
          </a:p>
          <a:p>
            <a:r>
              <a:rPr lang="en-US" sz="2000" dirty="0">
                <a:solidFill>
                  <a:srgbClr val="00B0F0"/>
                </a:solidFill>
              </a:rPr>
              <a:t>0010</a:t>
            </a:r>
            <a:r>
              <a:rPr lang="en-US" sz="2000" dirty="0"/>
              <a:t> = Compare mode, toggle output on match (</a:t>
            </a:r>
            <a:r>
              <a:rPr lang="en-US" sz="2000" dirty="0" err="1"/>
              <a:t>CCPxIF</a:t>
            </a:r>
            <a:r>
              <a:rPr lang="en-US" sz="2000" dirty="0"/>
              <a:t> bit is set)</a:t>
            </a:r>
          </a:p>
          <a:p>
            <a:r>
              <a:rPr lang="en-US" sz="2000" dirty="0">
                <a:solidFill>
                  <a:srgbClr val="00B0F0"/>
                </a:solidFill>
              </a:rPr>
              <a:t>0011</a:t>
            </a:r>
            <a:r>
              <a:rPr lang="en-US" sz="2000" dirty="0"/>
              <a:t> = Reserved</a:t>
            </a:r>
          </a:p>
          <a:p>
            <a:r>
              <a:rPr lang="en-US" sz="2000" dirty="0">
                <a:solidFill>
                  <a:srgbClr val="00B0F0"/>
                </a:solidFill>
              </a:rPr>
              <a:t>0100</a:t>
            </a:r>
            <a:r>
              <a:rPr lang="en-US" sz="2000" dirty="0"/>
              <a:t> = Capture mode, every falling edge</a:t>
            </a:r>
          </a:p>
          <a:p>
            <a:r>
              <a:rPr lang="en-US" sz="2000" dirty="0">
                <a:solidFill>
                  <a:srgbClr val="00B0F0"/>
                </a:solidFill>
              </a:rPr>
              <a:t>0101</a:t>
            </a:r>
            <a:r>
              <a:rPr lang="en-US" sz="2000" dirty="0"/>
              <a:t> = Capture mode, every rising edge</a:t>
            </a:r>
          </a:p>
          <a:p>
            <a:r>
              <a:rPr lang="en-US" sz="2000" dirty="0">
                <a:solidFill>
                  <a:srgbClr val="00B0F0"/>
                </a:solidFill>
              </a:rPr>
              <a:t>0110</a:t>
            </a:r>
            <a:r>
              <a:rPr lang="en-US" sz="2000" dirty="0"/>
              <a:t> = Capture mode, every 4th rising edge</a:t>
            </a:r>
          </a:p>
          <a:p>
            <a:r>
              <a:rPr lang="en-US" sz="2000" dirty="0">
                <a:solidFill>
                  <a:srgbClr val="00B0F0"/>
                </a:solidFill>
              </a:rPr>
              <a:t>0111</a:t>
            </a:r>
            <a:r>
              <a:rPr lang="en-US" sz="2000" dirty="0"/>
              <a:t> = Capture mode, every 16th rising edge</a:t>
            </a:r>
          </a:p>
          <a:p>
            <a:r>
              <a:rPr lang="en-US" sz="2000" dirty="0">
                <a:solidFill>
                  <a:srgbClr val="00B0F0"/>
                </a:solidFill>
              </a:rPr>
              <a:t>1000</a:t>
            </a:r>
            <a:r>
              <a:rPr lang="en-US" sz="2000" dirty="0"/>
              <a:t> = Compare mode,</a:t>
            </a:r>
          </a:p>
          <a:p>
            <a:r>
              <a:rPr lang="en-US" sz="2000" dirty="0"/>
              <a:t>	Initialize CCP pin Low, on compare match force CCP pin High (CCPIF bit is set)</a:t>
            </a:r>
          </a:p>
          <a:p>
            <a:r>
              <a:rPr lang="en-US" sz="2000" dirty="0">
                <a:solidFill>
                  <a:srgbClr val="00B0F0"/>
                </a:solidFill>
              </a:rPr>
              <a:t>1001</a:t>
            </a:r>
            <a:r>
              <a:rPr lang="en-US" sz="2000" dirty="0"/>
              <a:t> = Compare mode,</a:t>
            </a:r>
          </a:p>
          <a:p>
            <a:r>
              <a:rPr lang="en-US" sz="2000" dirty="0"/>
              <a:t> 	Initialize CCP pin High, on compare match force CCP pin Low (CCPIF bit is set)</a:t>
            </a:r>
          </a:p>
          <a:p>
            <a:r>
              <a:rPr lang="en-US" sz="2000" dirty="0">
                <a:solidFill>
                  <a:srgbClr val="00B0F0"/>
                </a:solidFill>
              </a:rPr>
              <a:t>1010</a:t>
            </a:r>
            <a:r>
              <a:rPr lang="en-US" sz="2000" dirty="0"/>
              <a:t> = Compare mode,</a:t>
            </a:r>
          </a:p>
          <a:p>
            <a:r>
              <a:rPr lang="en-US" sz="2000" dirty="0"/>
              <a:t>	Generate software interrupt on compare match (CCPIF bit is set, CCP pin is unaffected)</a:t>
            </a:r>
          </a:p>
          <a:p>
            <a:r>
              <a:rPr lang="en-US" sz="2000" dirty="0">
                <a:solidFill>
                  <a:srgbClr val="00B0F0"/>
                </a:solidFill>
              </a:rPr>
              <a:t>1011</a:t>
            </a:r>
            <a:r>
              <a:rPr lang="en-US" sz="2000" dirty="0"/>
              <a:t> = Compare mode,</a:t>
            </a:r>
          </a:p>
          <a:p>
            <a:r>
              <a:rPr lang="en-US" sz="2000" dirty="0"/>
              <a:t>	Trigger special event (CCPIF bit is set)</a:t>
            </a:r>
          </a:p>
          <a:p>
            <a:r>
              <a:rPr lang="en-US" sz="2000" dirty="0">
                <a:solidFill>
                  <a:schemeClr val="accent1"/>
                </a:solidFill>
              </a:rPr>
              <a:t>	</a:t>
            </a:r>
            <a:r>
              <a:rPr lang="en-US" b="1" i="1" u="sng" dirty="0">
                <a:solidFill>
                  <a:schemeClr val="accent1"/>
                </a:solidFill>
              </a:rPr>
              <a:t>Special Event in this case::  </a:t>
            </a:r>
            <a:r>
              <a:rPr lang="en-US" dirty="0">
                <a:solidFill>
                  <a:schemeClr val="accent1"/>
                </a:solidFill>
              </a:rPr>
              <a:t>For CCP1 – Reset Timer value,   For CCP2 Start ADC</a:t>
            </a:r>
          </a:p>
          <a:p>
            <a:r>
              <a:rPr lang="en-US" sz="2000" dirty="0">
                <a:solidFill>
                  <a:srgbClr val="00B0F0"/>
                </a:solidFill>
              </a:rPr>
              <a:t>11xx</a:t>
            </a:r>
            <a:r>
              <a:rPr lang="en-US" sz="2000" dirty="0"/>
              <a:t> = PWM mode</a:t>
            </a:r>
          </a:p>
        </p:txBody>
      </p:sp>
    </p:spTree>
    <p:extLst>
      <p:ext uri="{BB962C8B-B14F-4D97-AF65-F5344CB8AC3E}">
        <p14:creationId xmlns:p14="http://schemas.microsoft.com/office/powerpoint/2010/main" val="19244525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6516" y="97421"/>
            <a:ext cx="7637424" cy="941696"/>
          </a:xfrm>
        </p:spPr>
        <p:txBody>
          <a:bodyPr/>
          <a:lstStyle/>
          <a:p>
            <a:r>
              <a:rPr lang="en-US"/>
              <a:t>Compare MODE coding steps</a:t>
            </a:r>
            <a:endParaRPr lang="en-US" dirty="0"/>
          </a:p>
        </p:txBody>
      </p:sp>
      <p:sp>
        <p:nvSpPr>
          <p:cNvPr id="9" name="TextBox 8"/>
          <p:cNvSpPr txBox="1"/>
          <p:nvPr/>
        </p:nvSpPr>
        <p:spPr>
          <a:xfrm>
            <a:off x="73558" y="1709153"/>
            <a:ext cx="1923035" cy="923330"/>
          </a:xfrm>
          <a:prstGeom prst="rect">
            <a:avLst/>
          </a:prstGeom>
          <a:solidFill>
            <a:srgbClr val="FFFFCC"/>
          </a:solidFill>
          <a:ln>
            <a:solidFill>
              <a:srgbClr val="FF0000"/>
            </a:solidFill>
          </a:ln>
        </p:spPr>
        <p:txBody>
          <a:bodyPr wrap="square" rtlCol="0">
            <a:spAutoFit/>
          </a:bodyPr>
          <a:lstStyle/>
          <a:p>
            <a:r>
              <a:rPr lang="en-US" dirty="0"/>
              <a:t>Load </a:t>
            </a:r>
            <a:r>
              <a:rPr lang="en-US" dirty="0" err="1">
                <a:solidFill>
                  <a:srgbClr val="FF0000"/>
                </a:solidFill>
              </a:rPr>
              <a:t>CCPxCON</a:t>
            </a:r>
            <a:r>
              <a:rPr lang="en-US" dirty="0">
                <a:solidFill>
                  <a:srgbClr val="FF0000"/>
                </a:solidFill>
              </a:rPr>
              <a:t> </a:t>
            </a:r>
            <a:r>
              <a:rPr lang="en-US" dirty="0"/>
              <a:t> </a:t>
            </a:r>
            <a:r>
              <a:rPr lang="en-US" dirty="0" err="1"/>
              <a:t>reg</a:t>
            </a:r>
            <a:r>
              <a:rPr lang="en-US" dirty="0"/>
              <a:t> for compare mode</a:t>
            </a:r>
          </a:p>
        </p:txBody>
      </p:sp>
      <p:sp>
        <p:nvSpPr>
          <p:cNvPr id="10" name="TextBox 9"/>
          <p:cNvSpPr txBox="1"/>
          <p:nvPr/>
        </p:nvSpPr>
        <p:spPr>
          <a:xfrm>
            <a:off x="4314888" y="1845555"/>
            <a:ext cx="1560597" cy="646331"/>
          </a:xfrm>
          <a:prstGeom prst="rect">
            <a:avLst/>
          </a:prstGeom>
          <a:solidFill>
            <a:srgbClr val="FFFFCC"/>
          </a:solidFill>
          <a:ln>
            <a:solidFill>
              <a:srgbClr val="FF0000"/>
            </a:solidFill>
          </a:ln>
        </p:spPr>
        <p:txBody>
          <a:bodyPr wrap="square" rtlCol="0">
            <a:spAutoFit/>
          </a:bodyPr>
          <a:lstStyle/>
          <a:p>
            <a:r>
              <a:rPr lang="en-US" dirty="0"/>
              <a:t>Set </a:t>
            </a:r>
            <a:r>
              <a:rPr lang="en-US" dirty="0" err="1"/>
              <a:t>CCPx</a:t>
            </a:r>
            <a:r>
              <a:rPr lang="en-US" dirty="0"/>
              <a:t> pin as output</a:t>
            </a:r>
          </a:p>
        </p:txBody>
      </p:sp>
      <p:sp>
        <p:nvSpPr>
          <p:cNvPr id="11" name="TextBox 10"/>
          <p:cNvSpPr txBox="1"/>
          <p:nvPr/>
        </p:nvSpPr>
        <p:spPr>
          <a:xfrm>
            <a:off x="6461730" y="1430057"/>
            <a:ext cx="2348377" cy="1477328"/>
          </a:xfrm>
          <a:prstGeom prst="rect">
            <a:avLst/>
          </a:prstGeom>
          <a:solidFill>
            <a:srgbClr val="FFFFCC"/>
          </a:solidFill>
          <a:ln>
            <a:solidFill>
              <a:srgbClr val="FF0000"/>
            </a:solidFill>
          </a:ln>
        </p:spPr>
        <p:txBody>
          <a:bodyPr wrap="square" rtlCol="0">
            <a:spAutoFit/>
          </a:bodyPr>
          <a:lstStyle/>
          <a:p>
            <a:r>
              <a:rPr lang="en-US" dirty="0"/>
              <a:t>Load </a:t>
            </a:r>
            <a:r>
              <a:rPr lang="en-US" dirty="0">
                <a:solidFill>
                  <a:srgbClr val="FF0000"/>
                </a:solidFill>
              </a:rPr>
              <a:t>T3CON</a:t>
            </a:r>
            <a:r>
              <a:rPr lang="en-US" dirty="0"/>
              <a:t> register to select </a:t>
            </a:r>
            <a:r>
              <a:rPr lang="en-US" dirty="0">
                <a:solidFill>
                  <a:srgbClr val="00B050"/>
                </a:solidFill>
              </a:rPr>
              <a:t>TIMER-1</a:t>
            </a:r>
            <a:r>
              <a:rPr lang="en-US" dirty="0"/>
              <a:t> or </a:t>
            </a:r>
            <a:r>
              <a:rPr lang="en-US" dirty="0">
                <a:solidFill>
                  <a:srgbClr val="00B050"/>
                </a:solidFill>
              </a:rPr>
              <a:t>TIMER-3</a:t>
            </a:r>
            <a:r>
              <a:rPr lang="en-US" dirty="0"/>
              <a:t> as </a:t>
            </a:r>
            <a:r>
              <a:rPr lang="en-US" dirty="0" err="1"/>
              <a:t>clk</a:t>
            </a:r>
            <a:r>
              <a:rPr lang="en-US" dirty="0"/>
              <a:t> base for </a:t>
            </a:r>
            <a:r>
              <a:rPr lang="en-US" dirty="0" err="1">
                <a:solidFill>
                  <a:srgbClr val="FF0000"/>
                </a:solidFill>
              </a:rPr>
              <a:t>CCPx</a:t>
            </a:r>
            <a:r>
              <a:rPr lang="en-US" dirty="0"/>
              <a:t> module</a:t>
            </a:r>
          </a:p>
        </p:txBody>
      </p:sp>
      <p:sp>
        <p:nvSpPr>
          <p:cNvPr id="12" name="TextBox 11"/>
          <p:cNvSpPr txBox="1"/>
          <p:nvPr/>
        </p:nvSpPr>
        <p:spPr>
          <a:xfrm>
            <a:off x="9446191" y="1626248"/>
            <a:ext cx="2591134" cy="923330"/>
          </a:xfrm>
          <a:prstGeom prst="rect">
            <a:avLst/>
          </a:prstGeom>
          <a:solidFill>
            <a:srgbClr val="FFFFCC"/>
          </a:solidFill>
          <a:ln>
            <a:solidFill>
              <a:srgbClr val="FF0000"/>
            </a:solidFill>
          </a:ln>
        </p:spPr>
        <p:txBody>
          <a:bodyPr wrap="square" rtlCol="0">
            <a:spAutoFit/>
          </a:bodyPr>
          <a:lstStyle/>
          <a:p>
            <a:r>
              <a:rPr lang="en-US" dirty="0"/>
              <a:t>Initialize </a:t>
            </a:r>
            <a:r>
              <a:rPr lang="en-US" dirty="0">
                <a:solidFill>
                  <a:srgbClr val="00B050"/>
                </a:solidFill>
              </a:rPr>
              <a:t>Timer1</a:t>
            </a:r>
            <a:r>
              <a:rPr lang="en-US" dirty="0"/>
              <a:t> or </a:t>
            </a:r>
            <a:r>
              <a:rPr lang="en-US" dirty="0">
                <a:solidFill>
                  <a:srgbClr val="00B050"/>
                </a:solidFill>
              </a:rPr>
              <a:t>Timer3</a:t>
            </a:r>
            <a:r>
              <a:rPr lang="en-US" dirty="0"/>
              <a:t> values.</a:t>
            </a:r>
          </a:p>
          <a:p>
            <a:r>
              <a:rPr lang="en-US" dirty="0"/>
              <a:t>THEN </a:t>
            </a:r>
            <a:r>
              <a:rPr lang="en-US" dirty="0">
                <a:solidFill>
                  <a:srgbClr val="00B0F0"/>
                </a:solidFill>
              </a:rPr>
              <a:t>start</a:t>
            </a:r>
            <a:r>
              <a:rPr lang="en-US" dirty="0"/>
              <a:t> that timer</a:t>
            </a:r>
          </a:p>
        </p:txBody>
      </p:sp>
      <p:sp>
        <p:nvSpPr>
          <p:cNvPr id="13" name="TextBox 12"/>
          <p:cNvSpPr txBox="1"/>
          <p:nvPr/>
        </p:nvSpPr>
        <p:spPr>
          <a:xfrm>
            <a:off x="7170328" y="3563261"/>
            <a:ext cx="1437068" cy="369332"/>
          </a:xfrm>
          <a:prstGeom prst="rect">
            <a:avLst/>
          </a:prstGeom>
          <a:solidFill>
            <a:srgbClr val="FFFFCC"/>
          </a:solidFill>
          <a:ln>
            <a:solidFill>
              <a:srgbClr val="FF0000"/>
            </a:solidFill>
          </a:ln>
        </p:spPr>
        <p:txBody>
          <a:bodyPr wrap="square" rtlCol="0">
            <a:spAutoFit/>
          </a:bodyPr>
          <a:lstStyle/>
          <a:p>
            <a:r>
              <a:rPr lang="en-US" dirty="0"/>
              <a:t>Clear flag</a:t>
            </a:r>
          </a:p>
        </p:txBody>
      </p:sp>
      <p:sp>
        <p:nvSpPr>
          <p:cNvPr id="14" name="TextBox 13"/>
          <p:cNvSpPr txBox="1"/>
          <p:nvPr/>
        </p:nvSpPr>
        <p:spPr>
          <a:xfrm>
            <a:off x="9257169" y="3403691"/>
            <a:ext cx="2171827" cy="646331"/>
          </a:xfrm>
          <a:prstGeom prst="rect">
            <a:avLst/>
          </a:prstGeom>
          <a:solidFill>
            <a:srgbClr val="FFFFCC"/>
          </a:solidFill>
          <a:ln>
            <a:solidFill>
              <a:srgbClr val="FF0000"/>
            </a:solidFill>
          </a:ln>
        </p:spPr>
        <p:txBody>
          <a:bodyPr wrap="square" rtlCol="0">
            <a:spAutoFit/>
          </a:bodyPr>
          <a:lstStyle/>
          <a:p>
            <a:r>
              <a:rPr lang="en-US" dirty="0"/>
              <a:t>Wait for  </a:t>
            </a:r>
            <a:r>
              <a:rPr lang="en-US" dirty="0" err="1">
                <a:solidFill>
                  <a:srgbClr val="FF0000"/>
                </a:solidFill>
              </a:rPr>
              <a:t>CCPxIF</a:t>
            </a:r>
            <a:endParaRPr lang="en-US" dirty="0">
              <a:solidFill>
                <a:srgbClr val="FF0000"/>
              </a:solidFill>
            </a:endParaRPr>
          </a:p>
          <a:p>
            <a:r>
              <a:rPr lang="en-US" dirty="0"/>
              <a:t>to become high</a:t>
            </a:r>
          </a:p>
        </p:txBody>
      </p:sp>
      <p:sp>
        <p:nvSpPr>
          <p:cNvPr id="15" name="Right Arrow 14"/>
          <p:cNvSpPr/>
          <p:nvPr/>
        </p:nvSpPr>
        <p:spPr>
          <a:xfrm>
            <a:off x="2058803" y="2021503"/>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10077370" y="2856710"/>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909785" y="1931157"/>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975163" y="1982231"/>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8678667" y="3570102"/>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14566" y="3298324"/>
            <a:ext cx="2047164" cy="923330"/>
          </a:xfrm>
          <a:prstGeom prst="rect">
            <a:avLst/>
          </a:prstGeom>
          <a:solidFill>
            <a:srgbClr val="FFFFCC"/>
          </a:solidFill>
          <a:ln>
            <a:solidFill>
              <a:srgbClr val="FF0000"/>
            </a:solidFill>
          </a:ln>
        </p:spPr>
        <p:txBody>
          <a:bodyPr wrap="square" rtlCol="0">
            <a:spAutoFit/>
          </a:bodyPr>
          <a:lstStyle/>
          <a:p>
            <a:r>
              <a:rPr lang="en-US" dirty="0" err="1"/>
              <a:t>Goto</a:t>
            </a:r>
            <a:r>
              <a:rPr lang="en-US" dirty="0"/>
              <a:t> next step according your requirement</a:t>
            </a:r>
          </a:p>
        </p:txBody>
      </p:sp>
      <p:sp>
        <p:nvSpPr>
          <p:cNvPr id="21" name="Right Arrow 20"/>
          <p:cNvSpPr/>
          <p:nvPr/>
        </p:nvSpPr>
        <p:spPr>
          <a:xfrm rot="10800000">
            <a:off x="6552403" y="3618870"/>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595209" y="1538821"/>
            <a:ext cx="1183273" cy="1200329"/>
          </a:xfrm>
          <a:prstGeom prst="rect">
            <a:avLst/>
          </a:prstGeom>
          <a:solidFill>
            <a:srgbClr val="FFFFCC"/>
          </a:solidFill>
          <a:ln>
            <a:solidFill>
              <a:srgbClr val="FF0000"/>
            </a:solidFill>
          </a:ln>
        </p:spPr>
        <p:txBody>
          <a:bodyPr wrap="square" rtlCol="0">
            <a:spAutoFit/>
          </a:bodyPr>
          <a:lstStyle/>
          <a:p>
            <a:r>
              <a:rPr lang="en-US" dirty="0"/>
              <a:t>Initialize </a:t>
            </a:r>
            <a:r>
              <a:rPr lang="en-US" altLang="en-US" dirty="0">
                <a:solidFill>
                  <a:srgbClr val="00B050"/>
                </a:solidFill>
              </a:rPr>
              <a:t>CCPR1H:CCPR1L </a:t>
            </a:r>
            <a:r>
              <a:rPr lang="en-US" altLang="en-US" dirty="0"/>
              <a:t>registers</a:t>
            </a:r>
            <a:endParaRPr lang="en-US" dirty="0"/>
          </a:p>
        </p:txBody>
      </p:sp>
      <p:sp>
        <p:nvSpPr>
          <p:cNvPr id="26" name="Right Arrow 25"/>
          <p:cNvSpPr/>
          <p:nvPr/>
        </p:nvSpPr>
        <p:spPr>
          <a:xfrm>
            <a:off x="3831701" y="2059191"/>
            <a:ext cx="436728" cy="31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9625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4" grpId="0" animBg="1"/>
      <p:bldP spid="2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21927</TotalTime>
  <Words>3712</Words>
  <Application>Microsoft Office PowerPoint</Application>
  <PresentationFormat>Widescreen</PresentationFormat>
  <Paragraphs>404</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Rockwell</vt:lpstr>
      <vt:lpstr>Rockwell Condensed</vt:lpstr>
      <vt:lpstr>Times New Roman</vt:lpstr>
      <vt:lpstr>Wingdings</vt:lpstr>
      <vt:lpstr>Wood Type</vt:lpstr>
      <vt:lpstr>CCP Module Programming    Capture, Compare and PwM</vt:lpstr>
      <vt:lpstr>INTRO</vt:lpstr>
      <vt:lpstr>Intro</vt:lpstr>
      <vt:lpstr>CCP MODE – TIMER RESOURCE</vt:lpstr>
      <vt:lpstr>Lets DISCUSS COMPARE MODE!</vt:lpstr>
      <vt:lpstr>COMPARE MODE</vt:lpstr>
      <vt:lpstr>INSIDE CCPxcon Register</vt:lpstr>
      <vt:lpstr>INSIDE CCP1con/CCP2CON Register</vt:lpstr>
      <vt:lpstr>Compare MODE coding steps</vt:lpstr>
      <vt:lpstr>PowerPoint Presentation</vt:lpstr>
      <vt:lpstr>Lets DISCUSS CAPTURE MODE!</vt:lpstr>
      <vt:lpstr>PowerPoint Presentation</vt:lpstr>
      <vt:lpstr>INSIDE CCPxcon Register</vt:lpstr>
      <vt:lpstr>INSIDE CCP1con/CCP2CON Register</vt:lpstr>
      <vt:lpstr>CAPTuRE MODE coding steps</vt:lpstr>
      <vt:lpstr>PowerPoint Presentation</vt:lpstr>
      <vt:lpstr>Applications of Capture Mode </vt:lpstr>
      <vt:lpstr>Applications of Capture Mode </vt:lpstr>
      <vt:lpstr>PowerPoint Presentation</vt:lpstr>
      <vt:lpstr>Assignment</vt:lpstr>
      <vt:lpstr>Lets DISCUSS PWM MODE!</vt:lpstr>
      <vt:lpstr>PWM Mode</vt:lpstr>
      <vt:lpstr>INSIDE CCPxcon Register</vt:lpstr>
      <vt:lpstr>INSIDE t2con Register</vt:lpstr>
      <vt:lpstr>PWM Period and DUTY Cycle Formulas</vt:lpstr>
      <vt:lpstr>PWM Period and DUTY Cycle Formulas</vt:lpstr>
      <vt:lpstr>How to choose values of PR2 and CCP reg?</vt:lpstr>
      <vt:lpstr>PWM MODE coding steps</vt:lpstr>
      <vt:lpstr>PowerPoint Presentation</vt:lpstr>
      <vt:lpstr>How it works?   (page-601,602 of book)</vt:lpstr>
      <vt:lpstr>PowerPoint Presentation</vt:lpstr>
      <vt:lpstr>MikroC Library Functions for Pwm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to Digital Convertor</dc:title>
  <dc:creator>pc</dc:creator>
  <cp:lastModifiedBy>Asad Ur Rehman</cp:lastModifiedBy>
  <cp:revision>832</cp:revision>
  <dcterms:created xsi:type="dcterms:W3CDTF">2017-02-12T08:30:40Z</dcterms:created>
  <dcterms:modified xsi:type="dcterms:W3CDTF">2023-05-08T03:25:31Z</dcterms:modified>
</cp:coreProperties>
</file>