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67" r:id="rId4"/>
    <p:sldId id="258" r:id="rId5"/>
    <p:sldId id="268" r:id="rId6"/>
    <p:sldId id="269" r:id="rId7"/>
    <p:sldId id="272" r:id="rId8"/>
    <p:sldId id="273" r:id="rId9"/>
    <p:sldId id="270" r:id="rId10"/>
    <p:sldId id="260" r:id="rId11"/>
    <p:sldId id="274" r:id="rId12"/>
    <p:sldId id="275" r:id="rId13"/>
    <p:sldId id="276" r:id="rId14"/>
    <p:sldId id="277" r:id="rId15"/>
    <p:sldId id="262" r:id="rId16"/>
    <p:sldId id="26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1008CA-CC5F-49FD-9CD5-46A81A0CFCA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92E42E-AE0F-4845-AE19-A55F874A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6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4276-4E6C-12E2-5B25-CFDD5E5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DE05-AB6D-4943-0010-815068F7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FEDC8-A90C-8479-889B-A8E20632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186" y="-42530"/>
            <a:ext cx="14702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7F2765-F9FF-7958-EF67-4D69F2B8834E}"/>
              </a:ext>
            </a:extLst>
          </p:cNvPr>
          <p:cNvSpPr txBox="1">
            <a:spLocks/>
          </p:cNvSpPr>
          <p:nvPr/>
        </p:nvSpPr>
        <p:spPr>
          <a:xfrm>
            <a:off x="1796311" y="-16279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Degree Centrality: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7B4B3-D012-9D27-741E-EF776622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79" y="668654"/>
            <a:ext cx="6169019" cy="60180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0224-C4C8-5819-225D-D6763E24E3A2}"/>
              </a:ext>
            </a:extLst>
          </p:cNvPr>
          <p:cNvCxnSpPr>
            <a:cxnSpLocks/>
          </p:cNvCxnSpPr>
          <p:nvPr/>
        </p:nvCxnSpPr>
        <p:spPr>
          <a:xfrm flipV="1">
            <a:off x="3976577" y="3677667"/>
            <a:ext cx="4917353" cy="9900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52AF1-3938-B364-5D11-1B25B7B043FA}"/>
              </a:ext>
            </a:extLst>
          </p:cNvPr>
          <p:cNvCxnSpPr>
            <a:cxnSpLocks/>
          </p:cNvCxnSpPr>
          <p:nvPr/>
        </p:nvCxnSpPr>
        <p:spPr>
          <a:xfrm>
            <a:off x="3976577" y="2618118"/>
            <a:ext cx="3369337" cy="7129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E04D7A-7545-8477-8679-29A0D7C5B7ED}"/>
              </a:ext>
            </a:extLst>
          </p:cNvPr>
          <p:cNvSpPr txBox="1"/>
          <p:nvPr/>
        </p:nvSpPr>
        <p:spPr>
          <a:xfrm>
            <a:off x="3035020" y="2318889"/>
            <a:ext cx="1234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effectLst/>
              </a:rPr>
              <a:t>nfultz</a:t>
            </a:r>
            <a:endParaRPr lang="en-GB" sz="2400" dirty="0">
              <a:effectLst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74BF-21EE-1AF2-9E0F-27381FF31DC0}"/>
              </a:ext>
            </a:extLst>
          </p:cNvPr>
          <p:cNvSpPr txBox="1"/>
          <p:nvPr/>
        </p:nvSpPr>
        <p:spPr>
          <a:xfrm>
            <a:off x="2073349" y="4448007"/>
            <a:ext cx="202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</a:rPr>
              <a:t>dalinhuang99</a:t>
            </a:r>
          </a:p>
          <a:p>
            <a:endParaRPr lang="en-GB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419986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Closeness Centrality: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nx.closeness_centrality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Closeness Centrality illustrates how close a                                                                                                                             developer is to all other developers in the                                      								                     network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0A7C1-FB57-BBFD-3283-1EDA4DA5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30294"/>
              </p:ext>
            </p:extLst>
          </p:nvPr>
        </p:nvGraphicFramePr>
        <p:xfrm>
          <a:off x="6217920" y="1457724"/>
          <a:ext cx="5598159" cy="4800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8621">
                  <a:extLst>
                    <a:ext uri="{9D8B030D-6E8A-4147-A177-3AD203B41FA5}">
                      <a16:colId xmlns:a16="http://schemas.microsoft.com/office/drawing/2014/main" val="1172288446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546321999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383832371"/>
                    </a:ext>
                  </a:extLst>
                </a:gridCol>
              </a:tblGrid>
              <a:tr h="1367909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Name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Closeness Centrality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Ml_target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83337464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</a:rPr>
                        <a:t>nfultz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0.523081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1823854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dalinhuang99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0.517787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4677592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Bunlong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0.466324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14169703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addyosmani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0.450342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31499688"/>
                  </a:ext>
                </a:extLst>
              </a:tr>
              <a:tr h="75170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gabrielpconceicao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0.447461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60277086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…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627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47159-A934-E720-E16F-EF62DA4B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33029"/>
            <a:ext cx="6940550" cy="67706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7F2765-F9FF-7958-EF67-4D69F2B8834E}"/>
              </a:ext>
            </a:extLst>
          </p:cNvPr>
          <p:cNvSpPr txBox="1">
            <a:spLocks/>
          </p:cNvSpPr>
          <p:nvPr/>
        </p:nvSpPr>
        <p:spPr>
          <a:xfrm>
            <a:off x="1796311" y="-16279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Closeness Centrality: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0224-C4C8-5819-225D-D6763E24E3A2}"/>
              </a:ext>
            </a:extLst>
          </p:cNvPr>
          <p:cNvCxnSpPr>
            <a:cxnSpLocks/>
          </p:cNvCxnSpPr>
          <p:nvPr/>
        </p:nvCxnSpPr>
        <p:spPr>
          <a:xfrm>
            <a:off x="3466214" y="2498651"/>
            <a:ext cx="5146158" cy="9303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52AF1-3938-B364-5D11-1B25B7B043FA}"/>
              </a:ext>
            </a:extLst>
          </p:cNvPr>
          <p:cNvCxnSpPr>
            <a:cxnSpLocks/>
          </p:cNvCxnSpPr>
          <p:nvPr/>
        </p:nvCxnSpPr>
        <p:spPr>
          <a:xfrm flipV="1">
            <a:off x="2902688" y="3676735"/>
            <a:ext cx="3827721" cy="3742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1264C8-2337-BBAC-335D-E058D4A01354}"/>
              </a:ext>
            </a:extLst>
          </p:cNvPr>
          <p:cNvSpPr txBox="1"/>
          <p:nvPr/>
        </p:nvSpPr>
        <p:spPr>
          <a:xfrm>
            <a:off x="1997630" y="3797317"/>
            <a:ext cx="1234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effectLst/>
              </a:rPr>
              <a:t>nfultz</a:t>
            </a:r>
            <a:endParaRPr lang="en-GB" sz="2400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D8096-A102-08AE-872A-2AB45C91E1C7}"/>
              </a:ext>
            </a:extLst>
          </p:cNvPr>
          <p:cNvSpPr txBox="1"/>
          <p:nvPr/>
        </p:nvSpPr>
        <p:spPr>
          <a:xfrm>
            <a:off x="1555972" y="2224199"/>
            <a:ext cx="202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</a:rPr>
              <a:t>dalinhuang99</a:t>
            </a:r>
          </a:p>
          <a:p>
            <a:endParaRPr lang="en-GB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419986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Betweenness Centrality: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nx.betweenness_centrality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Betweenness Centrality illustrates which node                                             							                         is acting as a connector between all the other  												      nodes in the network so as to transfer the flow 											  		   of information between two sub groups.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0A7C1-FB57-BBFD-3283-1EDA4DA5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7511"/>
              </p:ext>
            </p:extLst>
          </p:nvPr>
        </p:nvGraphicFramePr>
        <p:xfrm>
          <a:off x="6217920" y="1457724"/>
          <a:ext cx="5598159" cy="4800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8621">
                  <a:extLst>
                    <a:ext uri="{9D8B030D-6E8A-4147-A177-3AD203B41FA5}">
                      <a16:colId xmlns:a16="http://schemas.microsoft.com/office/drawing/2014/main" val="1172288446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546321999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3383832371"/>
                    </a:ext>
                  </a:extLst>
                </a:gridCol>
              </a:tblGrid>
              <a:tr h="1367909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Name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Betweenness Centrality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ml_target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83337464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dalinhuang99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0.269599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1823854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effectLst/>
                        </a:rPr>
                        <a:t>nfultz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0.240541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4677592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Bunlong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0.055323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14169703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addyosmani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0.043408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31499688"/>
                  </a:ext>
                </a:extLst>
              </a:tr>
              <a:tr h="751704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gabrielpconceicao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0.035337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602770866"/>
                  </a:ext>
                </a:extLst>
              </a:tr>
              <a:tr h="53624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…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627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B7C0A-8144-1131-F941-53A7EFF4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48" y="58529"/>
            <a:ext cx="6910070" cy="67409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7F2765-F9FF-7958-EF67-4D69F2B8834E}"/>
              </a:ext>
            </a:extLst>
          </p:cNvPr>
          <p:cNvSpPr txBox="1">
            <a:spLocks/>
          </p:cNvSpPr>
          <p:nvPr/>
        </p:nvSpPr>
        <p:spPr>
          <a:xfrm>
            <a:off x="1796311" y="-16279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Betweenness Centrality: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0224-C4C8-5819-225D-D6763E24E3A2}"/>
              </a:ext>
            </a:extLst>
          </p:cNvPr>
          <p:cNvCxnSpPr>
            <a:cxnSpLocks/>
          </p:cNvCxnSpPr>
          <p:nvPr/>
        </p:nvCxnSpPr>
        <p:spPr>
          <a:xfrm>
            <a:off x="3817088" y="2647507"/>
            <a:ext cx="4837814" cy="78149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52AF1-3938-B364-5D11-1B25B7B043FA}"/>
              </a:ext>
            </a:extLst>
          </p:cNvPr>
          <p:cNvCxnSpPr>
            <a:cxnSpLocks/>
          </p:cNvCxnSpPr>
          <p:nvPr/>
        </p:nvCxnSpPr>
        <p:spPr>
          <a:xfrm>
            <a:off x="3593805" y="4603898"/>
            <a:ext cx="5458755" cy="8418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0CBA7C-ACC1-0FD8-C657-26C5815DD4E7}"/>
              </a:ext>
            </a:extLst>
          </p:cNvPr>
          <p:cNvSpPr txBox="1"/>
          <p:nvPr/>
        </p:nvSpPr>
        <p:spPr>
          <a:xfrm>
            <a:off x="2682843" y="4360828"/>
            <a:ext cx="1234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effectLst/>
              </a:rPr>
              <a:t>nfultz</a:t>
            </a:r>
            <a:endParaRPr lang="en-GB" sz="2400" dirty="0">
              <a:effectLst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F0813-4096-DDE9-3B43-A3DF097F1F88}"/>
              </a:ext>
            </a:extLst>
          </p:cNvPr>
          <p:cNvSpPr txBox="1"/>
          <p:nvPr/>
        </p:nvSpPr>
        <p:spPr>
          <a:xfrm>
            <a:off x="1897215" y="2354455"/>
            <a:ext cx="202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</a:rPr>
              <a:t>dalinhuang99</a:t>
            </a:r>
          </a:p>
          <a:p>
            <a:endParaRPr lang="en-GB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2CC6A-8F30-9296-76B9-A2A299F52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3"/>
          <a:stretch/>
        </p:blipFill>
        <p:spPr>
          <a:xfrm>
            <a:off x="3841547" y="670897"/>
            <a:ext cx="5686856" cy="3281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78206-61FF-8834-B309-9EFB4B27F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2" r="33501"/>
          <a:stretch/>
        </p:blipFill>
        <p:spPr>
          <a:xfrm>
            <a:off x="6684975" y="4101200"/>
            <a:ext cx="4508906" cy="260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A9354-9180-E7DA-BFD5-9433E32AB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75" r="315"/>
          <a:stretch/>
        </p:blipFill>
        <p:spPr>
          <a:xfrm>
            <a:off x="2261480" y="4101200"/>
            <a:ext cx="4338084" cy="2601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A4CC6-0D94-CF12-F7E0-24EFE0CC88E5}"/>
              </a:ext>
            </a:extLst>
          </p:cNvPr>
          <p:cNvSpPr txBox="1">
            <a:spLocks/>
          </p:cNvSpPr>
          <p:nvPr/>
        </p:nvSpPr>
        <p:spPr>
          <a:xfrm>
            <a:off x="1817576" y="-141530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/>
              <a:t>Centrality Distribution: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490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2562447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93AB9-A61C-967E-8882-BF655EB32AF5}"/>
              </a:ext>
            </a:extLst>
          </p:cNvPr>
          <p:cNvSpPr txBox="1"/>
          <p:nvPr/>
        </p:nvSpPr>
        <p:spPr>
          <a:xfrm>
            <a:off x="1741080" y="1206369"/>
            <a:ext cx="1014612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Who is the “celebrity” in the GitHub social network by different measures?</a:t>
            </a:r>
          </a:p>
          <a:p>
            <a:endParaRPr lang="en-US" sz="2500" dirty="0"/>
          </a:p>
          <a:p>
            <a:r>
              <a:rPr lang="en-US" sz="2000" dirty="0"/>
              <a:t>According to Degree and Betweenness Centrality Measures, </a:t>
            </a:r>
            <a:r>
              <a:rPr lang="en-GB" sz="2000" b="1" dirty="0">
                <a:effectLst/>
              </a:rPr>
              <a:t>dalinhuang99</a:t>
            </a:r>
            <a:r>
              <a:rPr lang="en-GB" sz="2000" dirty="0">
                <a:effectLst/>
              </a:rPr>
              <a:t> user is the most popular developer, whereas based on Closeness Centrality, </a:t>
            </a:r>
            <a:r>
              <a:rPr lang="en-GB" sz="2000" b="1" dirty="0" err="1">
                <a:effectLst/>
              </a:rPr>
              <a:t>nfultz</a:t>
            </a:r>
            <a:r>
              <a:rPr lang="en-GB" sz="2000" b="1" dirty="0">
                <a:effectLst/>
              </a:rPr>
              <a:t> </a:t>
            </a:r>
            <a:r>
              <a:rPr lang="en-GB" sz="2000" dirty="0">
                <a:effectLst/>
              </a:rPr>
              <a:t>is the most popular developer in the GitHub social Network</a:t>
            </a:r>
            <a:r>
              <a:rPr lang="en-GB" sz="2400" dirty="0">
                <a:effectLst/>
              </a:rPr>
              <a:t>.</a:t>
            </a:r>
          </a:p>
          <a:p>
            <a:endParaRPr lang="en-GB" sz="2400" dirty="0">
              <a:effectLst/>
            </a:endParaRPr>
          </a:p>
          <a:p>
            <a:endParaRPr lang="en-GB" sz="2500" dirty="0"/>
          </a:p>
          <a:p>
            <a:r>
              <a:rPr lang="en-US" sz="2400" dirty="0"/>
              <a:t>2. Are web people generally more popular than machine learning people? Or else?</a:t>
            </a:r>
          </a:p>
          <a:p>
            <a:endParaRPr lang="en-US" sz="2500" dirty="0"/>
          </a:p>
          <a:p>
            <a:r>
              <a:rPr lang="en-US" sz="2000" dirty="0"/>
              <a:t>Based on each Centrality Measure, Web developers are more popular as compared to ML developers. This is because our dataset is uneven, consisting of 75% Web developers and 25% ML developers.</a:t>
            </a:r>
          </a:p>
        </p:txBody>
      </p:sp>
    </p:spTree>
    <p:extLst>
      <p:ext uri="{BB962C8B-B14F-4D97-AF65-F5344CB8AC3E}">
        <p14:creationId xmlns:p14="http://schemas.microsoft.com/office/powerpoint/2010/main" val="41370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EFAA-BF3A-5E14-05D1-90FC339B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18" y="2318784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endParaRPr lang="en-GB" sz="6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7" y="158603"/>
            <a:ext cx="2466752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48047" y="1488559"/>
            <a:ext cx="10058400" cy="456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ea typeface="Roboto" panose="02000000000000000000" pitchFamily="2" charset="0"/>
              </a:rPr>
              <a:t> 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ea typeface="Roboto" panose="02000000000000000000" pitchFamily="2" charset="0"/>
              </a:rPr>
              <a:t> 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dirty="0">
                <a:ea typeface="Roboto" panose="02000000000000000000" pitchFamily="2" charset="0"/>
              </a:rPr>
              <a:t>  Observations &amp; 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dirty="0">
                <a:ea typeface="Roboto" panose="02000000000000000000" pitchFamily="2" charset="0"/>
              </a:rPr>
              <a:t>  Summary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1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20" y="179869"/>
            <a:ext cx="3604438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69311" y="1360967"/>
            <a:ext cx="10058400" cy="5497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2800" dirty="0"/>
              <a:t>Analysis of  GitHub social network of developers.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Discovers hidden information and relationships among different developers.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NetworkX</a:t>
            </a:r>
            <a:r>
              <a:rPr lang="en-US" sz="2800" dirty="0"/>
              <a:t> Python library used for analysis.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Figuring out popular developers and topological structure of     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23285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48046" y="525907"/>
            <a:ext cx="10058400" cy="5806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2800" dirty="0"/>
              <a:t>A large social network of GitHub developers.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Undirected graph with 37,700 nodes with 289,003 edges.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Nodes (users) are either web or machine learning developers.</a:t>
            </a:r>
          </a:p>
          <a:p>
            <a:pPr marL="0" indent="0">
              <a:buNone/>
            </a:pPr>
            <a:endParaRPr lang="en-GB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Each user has starred at least 10 repositories.</a:t>
            </a:r>
            <a:endParaRPr lang="en-GB" sz="3600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633869" y="1696373"/>
            <a:ext cx="10558131" cy="4449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Structural Measures:</a:t>
            </a:r>
          </a:p>
          <a:p>
            <a:pPr marL="0" indent="0"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Network Density:</a:t>
            </a:r>
            <a:r>
              <a:rPr lang="en-US" sz="1600" b="1" dirty="0"/>
              <a:t>  </a:t>
            </a:r>
            <a:r>
              <a:rPr lang="en-US" sz="1600" dirty="0"/>
              <a:t>0.00040668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nx.density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It indicates the low fraction of existing links between GitHub users with respect to the possible links.</a:t>
            </a:r>
          </a:p>
          <a:p>
            <a:pPr marL="0" indent="0">
              <a:buNone/>
            </a:pPr>
            <a:endParaRPr lang="en-US" sz="16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Diameter:</a:t>
            </a:r>
            <a:r>
              <a:rPr lang="en-US" sz="1600" b="1" dirty="0"/>
              <a:t>  </a:t>
            </a:r>
            <a:r>
              <a:rPr lang="en-US" sz="1600" dirty="0"/>
              <a:t>11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nx.diameter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It illustrates that a developer has to visit maximum 11 profiles to reach another developer having a mutual follower.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Radius:</a:t>
            </a:r>
            <a:r>
              <a:rPr lang="en-US" sz="1600" dirty="0"/>
              <a:t> 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nx.radius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It illustrates that a developer has to visit minimum 6 profiles to reach another developer having a mutual follower.</a:t>
            </a: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100" b="1" u="sng" dirty="0"/>
          </a:p>
        </p:txBody>
      </p:sp>
    </p:spTree>
    <p:extLst>
      <p:ext uri="{BB962C8B-B14F-4D97-AF65-F5344CB8AC3E}">
        <p14:creationId xmlns:p14="http://schemas.microsoft.com/office/powerpoint/2010/main" val="42557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845869" y="510168"/>
            <a:ext cx="10558131" cy="5327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u="sng" dirty="0"/>
              <a:t>Average Path Length:</a:t>
            </a:r>
            <a:r>
              <a:rPr lang="en-US" sz="1800" b="1" dirty="0"/>
              <a:t>   </a:t>
            </a:r>
            <a:r>
              <a:rPr lang="en-US" sz="1800" dirty="0"/>
              <a:t>3.247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nx.average_shortest_path_length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It indicates that on average, one developer have mutual followers to another in approximately 3 steps. 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/>
              <a:t>Clustering coefficients: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Local: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nx.clustering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Global: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nx.average_clustering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/>
              <a:t>Value:</a:t>
            </a:r>
            <a:r>
              <a:rPr lang="en-GB" sz="2000" b="1" dirty="0"/>
              <a:t> 0.167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Almost 16% developers are those who have a chance</a:t>
            </a:r>
          </a:p>
          <a:p>
            <a:pPr marL="0" indent="0">
              <a:buNone/>
            </a:pPr>
            <a:r>
              <a:rPr lang="en-US" sz="2000" dirty="0"/>
              <a:t>of a connection between their individual followers.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818BFA-3726-1309-8F72-825D41D30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24951"/>
              </p:ext>
            </p:extLst>
          </p:nvPr>
        </p:nvGraphicFramePr>
        <p:xfrm>
          <a:off x="7625166" y="3172314"/>
          <a:ext cx="4166730" cy="317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159">
                  <a:extLst>
                    <a:ext uri="{9D8B030D-6E8A-4147-A177-3AD203B41FA5}">
                      <a16:colId xmlns:a16="http://schemas.microsoft.com/office/drawing/2014/main" val="2401804923"/>
                    </a:ext>
                  </a:extLst>
                </a:gridCol>
                <a:gridCol w="1557571">
                  <a:extLst>
                    <a:ext uri="{9D8B030D-6E8A-4147-A177-3AD203B41FA5}">
                      <a16:colId xmlns:a16="http://schemas.microsoft.com/office/drawing/2014/main" val="78626463"/>
                    </a:ext>
                  </a:extLst>
                </a:gridCol>
              </a:tblGrid>
              <a:tr h="8802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</a:rPr>
                        <a:t>Name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Local Clustering</a:t>
                      </a:r>
                    </a:p>
                  </a:txBody>
                  <a:tcPr marL="93013" marR="93013" marT="46506" marB="46506"/>
                </a:tc>
                <a:extLst>
                  <a:ext uri="{0D108BD9-81ED-4DB2-BD59-A6C34878D82A}">
                    <a16:rowId xmlns:a16="http://schemas.microsoft.com/office/drawing/2014/main" val="2385341111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caseycavanagh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0.333333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1612554495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Injabie3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2777260052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qpautrat</a:t>
                      </a:r>
                      <a:endParaRPr lang="en-GB" sz="1800" dirty="0">
                        <a:effectLst/>
                      </a:endParaRP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2144738567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kris-</a:t>
                      </a:r>
                      <a:r>
                        <a:rPr lang="en-GB" sz="1800" dirty="0" err="1">
                          <a:effectLst/>
                        </a:rPr>
                        <a:t>ipeh</a:t>
                      </a:r>
                      <a:endParaRPr lang="en-GB" sz="1800" dirty="0">
                        <a:effectLst/>
                      </a:endParaRP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194001517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shawnwanderson</a:t>
                      </a:r>
                      <a:endParaRPr lang="en-GB" sz="1800" dirty="0">
                        <a:effectLst/>
                      </a:endParaRP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0.000000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3531935939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...</a:t>
                      </a:r>
                    </a:p>
                  </a:txBody>
                  <a:tcPr marL="62008" marR="62008" marT="31004" marB="310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...</a:t>
                      </a:r>
                    </a:p>
                  </a:txBody>
                  <a:tcPr marL="62008" marR="62008" marT="31004" marB="31004" anchor="ctr"/>
                </a:tc>
                <a:extLst>
                  <a:ext uri="{0D108BD9-81ED-4DB2-BD59-A6C34878D82A}">
                    <a16:rowId xmlns:a16="http://schemas.microsoft.com/office/drawing/2014/main" val="171193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6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1204377"/>
            <a:ext cx="10558131" cy="4449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dirty="0"/>
              <a:t>Connected Components:</a:t>
            </a:r>
            <a:r>
              <a:rPr lang="en-US" sz="1600" b="1" dirty="0"/>
              <a:t>    </a:t>
            </a:r>
            <a:r>
              <a:rPr lang="en-US" sz="2000" dirty="0"/>
              <a:t>1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nx.number_connected_components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We only have a single cycle within the whole network.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u="sng" dirty="0"/>
              <a:t>Degree Distribution:</a:t>
            </a:r>
            <a:r>
              <a:rPr lang="en-US" sz="1600" b="1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nx.degree_histogram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It indicates that most of the developers</a:t>
            </a:r>
          </a:p>
          <a:p>
            <a:pPr marL="0" indent="0">
              <a:buNone/>
            </a:pPr>
            <a:r>
              <a:rPr lang="en-US" sz="1600" dirty="0"/>
              <a:t>have only a few number of followers.</a:t>
            </a: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3540F-8919-E9ED-281B-DE887B8C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2332970"/>
            <a:ext cx="6786880" cy="44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1204377"/>
            <a:ext cx="10558131" cy="4449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dirty="0"/>
              <a:t>Eccentricity:</a:t>
            </a:r>
            <a:r>
              <a:rPr lang="en-US" sz="1600" b="1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nx.eccentricity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Majority number of nodes have eccentricity value of 7. This indicates that a developer must visit 7 profiles to find a mutual follower.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9336007-7E58-C62F-4187-07AE5E2AC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26536"/>
              </p:ext>
            </p:extLst>
          </p:nvPr>
        </p:nvGraphicFramePr>
        <p:xfrm>
          <a:off x="1954736" y="278358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56876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156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Eccentricity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Nodes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5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8677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9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7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7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6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56A3-4321-826F-EC3F-25A03C91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46" y="158603"/>
            <a:ext cx="5071731" cy="681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Observations &amp; Insights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7BB4135-D90B-5F59-BDFE-230E71EA22DD}"/>
              </a:ext>
            </a:extLst>
          </p:cNvPr>
          <p:cNvSpPr txBox="1">
            <a:spLocks/>
          </p:cNvSpPr>
          <p:nvPr/>
        </p:nvSpPr>
        <p:spPr>
          <a:xfrm>
            <a:off x="1440711" y="1137685"/>
            <a:ext cx="10558131" cy="601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 Centrality Measures: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  </a:t>
            </a:r>
            <a:r>
              <a:rPr lang="en-US" sz="1800" b="1" u="sng" dirty="0"/>
              <a:t>Degree Centrality: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nx.degree_centrality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mydata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Those who have a higher number of degree                                                                                                                                        centrality have a higher number of followers.                                                                                                                                      Through this we can work out the celebrity                       									        developer.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40A7C1-FB57-BBFD-3283-1EDA4DA5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63496"/>
              </p:ext>
            </p:extLst>
          </p:nvPr>
        </p:nvGraphicFramePr>
        <p:xfrm>
          <a:off x="6096000" y="1325645"/>
          <a:ext cx="5902842" cy="42130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2801">
                  <a:extLst>
                    <a:ext uri="{9D8B030D-6E8A-4147-A177-3AD203B41FA5}">
                      <a16:colId xmlns:a16="http://schemas.microsoft.com/office/drawing/2014/main" val="2617225837"/>
                    </a:ext>
                  </a:extLst>
                </a:gridCol>
                <a:gridCol w="2199437">
                  <a:extLst>
                    <a:ext uri="{9D8B030D-6E8A-4147-A177-3AD203B41FA5}">
                      <a16:colId xmlns:a16="http://schemas.microsoft.com/office/drawing/2014/main" val="1172288446"/>
                    </a:ext>
                  </a:extLst>
                </a:gridCol>
                <a:gridCol w="1980604">
                  <a:extLst>
                    <a:ext uri="{9D8B030D-6E8A-4147-A177-3AD203B41FA5}">
                      <a16:colId xmlns:a16="http://schemas.microsoft.com/office/drawing/2014/main" val="3546321999"/>
                    </a:ext>
                  </a:extLst>
                </a:gridCol>
              </a:tblGrid>
              <a:tr h="1150219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Degree Centrality</a:t>
                      </a:r>
                    </a:p>
                    <a:p>
                      <a:pPr algn="l" fontAlgn="ctr"/>
                      <a:endParaRPr lang="en-GB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ml_target</a:t>
                      </a:r>
                      <a:endParaRPr lang="en-GB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/>
                      <a:endParaRPr lang="en-GB" sz="2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7230" marR="117230" marT="117230" marB="58615" anchor="ctr"/>
                </a:tc>
                <a:extLst>
                  <a:ext uri="{0D108BD9-81ED-4DB2-BD59-A6C34878D82A}">
                    <a16:rowId xmlns:a16="http://schemas.microsoft.com/office/drawing/2014/main" val="3983337464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dalinhuang99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0.250882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3818238546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nfultz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0.187936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271467759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addyosmani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0.088172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1114169703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Bunlong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0.078464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2631499688"/>
                  </a:ext>
                </a:extLst>
              </a:tr>
              <a:tr h="632077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gabrielpconceicao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0.065466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1602770866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3" marR="78153" marT="117230" marB="3907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3" marR="78153" marT="117230" marB="39077" anchor="ctr"/>
                </a:tc>
                <a:extLst>
                  <a:ext uri="{0D108BD9-81ED-4DB2-BD59-A6C34878D82A}">
                    <a16:rowId xmlns:a16="http://schemas.microsoft.com/office/drawing/2014/main" val="23627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1626</TotalTime>
  <Words>774</Words>
  <Application>Microsoft Office PowerPoint</Application>
  <PresentationFormat>Widescreen</PresentationFormat>
  <Paragraphs>253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Corbel</vt:lpstr>
      <vt:lpstr>Roboto</vt:lpstr>
      <vt:lpstr>Wingdings</vt:lpstr>
      <vt:lpstr>Parallax</vt:lpstr>
      <vt:lpstr>PowerPoint Presentation</vt:lpstr>
      <vt:lpstr>Agenda</vt:lpstr>
      <vt:lpstr>Introduction</vt:lpstr>
      <vt:lpstr>Dataset</vt:lpstr>
      <vt:lpstr>Observations &amp; Insights</vt:lpstr>
      <vt:lpstr>Observations &amp; Insights</vt:lpstr>
      <vt:lpstr>Observations &amp; Insights</vt:lpstr>
      <vt:lpstr>Observations &amp; Insights</vt:lpstr>
      <vt:lpstr>Observations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SOCIAL NETWORK </dc:title>
  <dc:creator>Syed Asad Rizvi</dc:creator>
  <cp:lastModifiedBy>FAREED HASSAN KHAN - 25367</cp:lastModifiedBy>
  <cp:revision>26</cp:revision>
  <dcterms:created xsi:type="dcterms:W3CDTF">2022-09-28T10:39:49Z</dcterms:created>
  <dcterms:modified xsi:type="dcterms:W3CDTF">2022-09-30T10:36:01Z</dcterms:modified>
</cp:coreProperties>
</file>